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437" r:id="rId2"/>
    <p:sldId id="433" r:id="rId3"/>
    <p:sldId id="435" r:id="rId4"/>
    <p:sldId id="432" r:id="rId5"/>
    <p:sldId id="430" r:id="rId6"/>
    <p:sldId id="431" r:id="rId7"/>
    <p:sldId id="360" r:id="rId8"/>
    <p:sldId id="395" r:id="rId9"/>
    <p:sldId id="361" r:id="rId10"/>
    <p:sldId id="396" r:id="rId11"/>
    <p:sldId id="362" r:id="rId12"/>
    <p:sldId id="363" r:id="rId13"/>
    <p:sldId id="399" r:id="rId14"/>
    <p:sldId id="397" r:id="rId15"/>
    <p:sldId id="400" r:id="rId16"/>
    <p:sldId id="401" r:id="rId17"/>
    <p:sldId id="398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364" r:id="rId26"/>
    <p:sldId id="409" r:id="rId27"/>
    <p:sldId id="410" r:id="rId28"/>
    <p:sldId id="412" r:id="rId29"/>
    <p:sldId id="414" r:id="rId30"/>
    <p:sldId id="415" r:id="rId31"/>
    <p:sldId id="413" r:id="rId32"/>
    <p:sldId id="419" r:id="rId33"/>
    <p:sldId id="416" r:id="rId34"/>
    <p:sldId id="417" r:id="rId35"/>
    <p:sldId id="365" r:id="rId36"/>
    <p:sldId id="421" r:id="rId37"/>
    <p:sldId id="420" r:id="rId38"/>
    <p:sldId id="422" r:id="rId39"/>
    <p:sldId id="423" r:id="rId40"/>
    <p:sldId id="366" r:id="rId41"/>
    <p:sldId id="424" r:id="rId42"/>
    <p:sldId id="425" r:id="rId43"/>
    <p:sldId id="367" r:id="rId44"/>
    <p:sldId id="374" r:id="rId45"/>
    <p:sldId id="436" r:id="rId46"/>
  </p:sldIdLst>
  <p:sldSz cx="9906000" cy="6858000" type="A4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FF66"/>
    <a:srgbClr val="0000CC"/>
    <a:srgbClr val="0000FF"/>
    <a:srgbClr val="FFFF66"/>
    <a:srgbClr val="000099"/>
    <a:srgbClr val="00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129" autoAdjust="0"/>
    <p:restoredTop sz="88929" autoAdjust="0"/>
  </p:normalViewPr>
  <p:slideViewPr>
    <p:cSldViewPr>
      <p:cViewPr varScale="1">
        <p:scale>
          <a:sx n="83" d="100"/>
          <a:sy n="83" d="100"/>
        </p:scale>
        <p:origin x="762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7" y="0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7873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7" y="9447873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725635"/>
            <a:ext cx="5485158" cy="447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7873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9447873"/>
            <a:ext cx="2972421" cy="49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E3C24-B2DE-474F-9D4E-5031B58F49A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222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EBC4-98E1-4732-88E6-9A292CD6315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143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E044-7A5C-4215-ACC7-DFFEFAFA1A2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506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7E865-3C9B-4009-9735-201CA55B77E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485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FDF2B-74A5-4778-BF85-8B7D68C1DDB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259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89263-B8A4-4274-B299-21E4FCC7B48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861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A37E6-46C7-460E-BFEF-7FC5727A09C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528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2B608-8DC4-4D8F-AFC8-835E2FFA36E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6909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57066" indent="-291179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64717" indent="-232943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30604" indent="-232943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96491" indent="-232943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A8BEEF-E6E7-408C-A832-EFD8D22E9E9B}" type="slidenum">
              <a:rPr kumimoji="0" lang="en-US" altLang="zh-CN" sz="1200" b="0">
                <a:latin typeface="Arial" pitchFamily="34" charset="0"/>
              </a:rPr>
              <a:pPr eaLnBrk="1" hangingPunct="1"/>
              <a:t>22</a:t>
            </a:fld>
            <a:endParaRPr kumimoji="0" lang="en-US" altLang="zh-CN" sz="1200" b="0">
              <a:latin typeface="Arial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6668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187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815CA-0C9F-4C33-BCB1-3DA82C08D12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349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47C55-2FFF-454B-8B9A-6E04F90AB22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567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5A3CA-4906-47B0-B299-861D534F74E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6607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CC06B-C195-4110-BBDD-CC41AE4B971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5650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2044E-5CC5-4338-875A-0785EB15B84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8738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BF2AB-50C1-4198-BCAC-BCB46C010BA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0346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973D2-888E-4B29-B31F-601590F8F7C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5534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3EBA8-8C44-41A7-AFF5-405B0AFD672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0917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2778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85870-A4CF-41A3-9179-3D668E7E015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8202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52E80-6973-44D5-9C73-662524EBBFD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454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FACAD-76CA-46DF-8D6C-9BC40F876E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311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EAA12-D355-4362-AB0E-81E5FDB943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0841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C71B9-B9B7-416C-92EF-9F685DAA2BB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2369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CFF83-2EF9-483C-A911-D7DE687E237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0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05F7-620A-43A4-9A8F-E6EE3074E54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5341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CFF83-2EF9-483C-A911-D7DE687E237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4823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CFF83-2EF9-483C-A911-D7DE687E237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7312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EA96B-E657-40B4-AE3D-1C81E19DACC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8357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3EE4E-517D-45E9-A0ED-D63996FA5A5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359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6B84B-4AD7-4776-B0C4-EC45B172BB7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7014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94DB1-5F52-4722-A95C-C150312DF59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02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D3496-1C0A-4DF1-B1A8-F03A4FB4345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195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1363C-D0A0-43F3-8EC0-00D60E98E32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139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304D7-8932-4204-86CF-52D51FB0CF1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767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2ADEF-7B4E-4B9D-881E-B560CE86F07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72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6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2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9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w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计 算 机 网 络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总复习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02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沙漏计时器形状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TCP/IP</a:t>
            </a:r>
            <a:r>
              <a:rPr lang="zh-CN" altLang="en-US" sz="4000" dirty="0"/>
              <a:t>协议族 </a:t>
            </a:r>
          </a:p>
        </p:txBody>
      </p:sp>
      <p:sp>
        <p:nvSpPr>
          <p:cNvPr id="137218" name="AutoShape 2"/>
          <p:cNvSpPr>
            <a:spLocks noChangeArrowheads="1"/>
          </p:cNvSpPr>
          <p:nvPr/>
        </p:nvSpPr>
        <p:spPr bwMode="auto">
          <a:xfrm>
            <a:off x="1425791" y="3068092"/>
            <a:ext cx="7838810" cy="2808287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auto">
          <a:xfrm flipV="1">
            <a:off x="1425791" y="1556792"/>
            <a:ext cx="7838810" cy="3095625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619325" y="1747291"/>
            <a:ext cx="882254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HTTP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4296123" y="1747291"/>
            <a:ext cx="883973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SMTP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5532652" y="1747291"/>
            <a:ext cx="882254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DNS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7209450" y="1747291"/>
            <a:ext cx="883973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RTP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3413869" y="2691853"/>
            <a:ext cx="882254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414907" y="2691853"/>
            <a:ext cx="883973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UDP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4913528" y="3796753"/>
            <a:ext cx="883973" cy="393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2619326" y="5076279"/>
            <a:ext cx="1413669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473261" y="5076279"/>
            <a:ext cx="1411950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6681473" y="5076279"/>
            <a:ext cx="1411950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00542" y="4506366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00542" y="3482428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00542" y="2455316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744985" y="375230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网际层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488504" y="5012779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744985" y="2744242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744985" y="173617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639162" y="166315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559368" y="166315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6067508" y="5060403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3047554" y="2167978"/>
            <a:ext cx="552053" cy="5476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955722" y="2185441"/>
            <a:ext cx="636323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 flipH="1">
            <a:off x="4089748" y="2169566"/>
            <a:ext cx="632883" cy="520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 flipH="1">
            <a:off x="7030592" y="2169566"/>
            <a:ext cx="620844" cy="5270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3850696" y="3117303"/>
            <a:ext cx="1245129" cy="661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 flipH="1">
            <a:off x="5620363" y="3133178"/>
            <a:ext cx="1248569" cy="647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668517" y="4244428"/>
            <a:ext cx="1762786" cy="8397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 flipH="1">
            <a:off x="3219534" y="4234904"/>
            <a:ext cx="1783423" cy="8493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H="1">
            <a:off x="5092386" y="4190454"/>
            <a:ext cx="264848" cy="893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2569452" y="5173117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430266" y="5141367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6652237" y="5120729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135146" y="188640"/>
            <a:ext cx="7782057" cy="12741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Everything over IP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</a:t>
            </a:r>
            <a:r>
              <a:rPr lang="en-US" altLang="zh-CN" sz="16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可为各式各样的应用程序提供服务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135146" y="188640"/>
            <a:ext cx="7782057" cy="1274195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 over Everything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</a:t>
            </a:r>
            <a:r>
              <a:rPr lang="en-US" altLang="zh-CN" sz="1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可应用到各式各样的网络上</a:t>
            </a:r>
          </a:p>
        </p:txBody>
      </p:sp>
      <p:sp>
        <p:nvSpPr>
          <p:cNvPr id="2" name="矩形 1"/>
          <p:cNvSpPr/>
          <p:nvPr/>
        </p:nvSpPr>
        <p:spPr>
          <a:xfrm>
            <a:off x="2298273" y="6021288"/>
            <a:ext cx="567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沙漏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计时器形状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TCP/IP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协议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族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4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/>
      <p:bldP spid="137219" grpId="1" animBg="1"/>
      <p:bldP spid="137227" grpId="0" animBg="1"/>
      <p:bldP spid="137227" grpId="1" animBg="1"/>
      <p:bldP spid="137253" grpId="0" animBg="1"/>
      <p:bldP spid="1372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应用层数据传输</a:t>
            </a:r>
            <a:endParaRPr lang="zh-CN" altLang="en-US" dirty="0"/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064568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064568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064568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064568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1064568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5722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3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4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5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5732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3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4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5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 flipV="1">
            <a:off x="708554" y="2547243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1754187" y="2061468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应用进程数据先传送到应用层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1754188" y="2631381"/>
            <a:ext cx="4942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加上应用层首部，成为应用层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</a:t>
            </a:r>
          </a:p>
        </p:txBody>
      </p:sp>
      <p:sp>
        <p:nvSpPr>
          <p:cNvPr id="2" name="矩形 1"/>
          <p:cNvSpPr/>
          <p:nvPr/>
        </p:nvSpPr>
        <p:spPr>
          <a:xfrm>
            <a:off x="1784648" y="3125984"/>
            <a:ext cx="6336704" cy="1311128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PDU (Protocol Data Unit)</a:t>
            </a:r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：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协议数据单元。</a:t>
            </a:r>
            <a:endParaRPr kumimoji="1" lang="en-US" altLang="zh-CN" sz="24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OSI </a:t>
            </a:r>
            <a:r>
              <a:rPr kumimoji="1" lang="zh-CN" altLang="zh-CN" sz="2400" b="1" dirty="0" smtClean="0">
                <a:solidFill>
                  <a:srgbClr val="000099"/>
                </a:solidFill>
                <a:ea typeface="黑体" pitchFamily="2" charset="-122"/>
              </a:rPr>
              <a:t>参考</a:t>
            </a:r>
            <a:r>
              <a:rPr kumimoji="1" lang="zh-CN" altLang="zh-CN" sz="2400" b="1" dirty="0">
                <a:solidFill>
                  <a:srgbClr val="000099"/>
                </a:solidFill>
                <a:ea typeface="黑体" pitchFamily="2" charset="-122"/>
              </a:rPr>
              <a:t>模型把</a:t>
            </a:r>
            <a:r>
              <a:rPr kumimoji="1" lang="zh-CN" altLang="zh-CN" sz="2400" b="1" dirty="0">
                <a:solidFill>
                  <a:srgbClr val="C00000"/>
                </a:solidFill>
                <a:ea typeface="黑体" pitchFamily="2" charset="-122"/>
              </a:rPr>
              <a:t>对等层次</a:t>
            </a:r>
            <a:r>
              <a:rPr kumimoji="1" lang="zh-CN" altLang="zh-CN" sz="2400" b="1" dirty="0">
                <a:solidFill>
                  <a:srgbClr val="000099"/>
                </a:solidFill>
                <a:ea typeface="黑体" pitchFamily="2" charset="-122"/>
              </a:rPr>
              <a:t>之间传送的数据单位称为该层的</a:t>
            </a:r>
            <a:r>
              <a:rPr kumimoji="1" lang="zh-CN" altLang="zh-CN" sz="2400" b="1" dirty="0" smtClean="0">
                <a:solidFill>
                  <a:srgbClr val="000099"/>
                </a:solidFill>
                <a:ea typeface="黑体" pitchFamily="2" charset="-122"/>
              </a:rPr>
              <a:t>协议数据单元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 PDU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84648" y="4716017"/>
            <a:ext cx="6336704" cy="1717393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应用模式：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C/S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B/S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P2P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常用应用：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DNS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FTP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Telnet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HTTP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DHCP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e-mail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（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SMTP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POP3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IMAP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）、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SNMP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5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1" grpId="0" animBg="1"/>
      <p:bldP spid="115743" grpId="0"/>
      <p:bldP spid="115744" grpId="0"/>
      <p:bldP spid="2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运输层</a:t>
            </a:r>
            <a:endParaRPr lang="zh-CN" altLang="en-US" dirty="0"/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25266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025266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025266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025266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025266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6746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7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8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9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6756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7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8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6761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6763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6765" name="AutoShape 29"/>
          <p:cNvSpPr>
            <a:spLocks noChangeArrowheads="1"/>
          </p:cNvSpPr>
          <p:nvPr/>
        </p:nvSpPr>
        <p:spPr bwMode="auto">
          <a:xfrm flipV="1">
            <a:off x="708554" y="3066356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1754188" y="2780606"/>
            <a:ext cx="4083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再传送到运输层</a:t>
            </a:r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1754187" y="3312418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加上运输层首部，成为运输层报文</a:t>
            </a:r>
            <a:endParaRPr kumimoji="1" lang="zh-CN" altLang="en-US" sz="3600" b="1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47813" y="3909256"/>
            <a:ext cx="6961716" cy="1717393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解决进程间端到端通信、分用与复用、端口（知名端口）</a:t>
            </a:r>
            <a:endParaRPr kumimoji="1" lang="en-US" altLang="zh-CN" sz="24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无连接不可靠数据传输：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UDP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（用户数据报）</a:t>
            </a:r>
            <a:endParaRPr kumimoji="1" lang="en-US" altLang="zh-CN" sz="24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面向连接可靠数据传输：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TCP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（报文段、流传输）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5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/>
      <p:bldP spid="116768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90" name="Rectangle 314"/>
          <p:cNvSpPr>
            <a:spLocks noChangeArrowheads="1"/>
          </p:cNvSpPr>
          <p:nvPr/>
        </p:nvSpPr>
        <p:spPr bwMode="auto">
          <a:xfrm>
            <a:off x="310314" y="1349376"/>
            <a:ext cx="1570170" cy="2538413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00" name="Rectangle 324"/>
          <p:cNvSpPr>
            <a:spLocks noChangeArrowheads="1"/>
          </p:cNvSpPr>
          <p:nvPr/>
        </p:nvSpPr>
        <p:spPr bwMode="auto">
          <a:xfrm>
            <a:off x="8162884" y="1349376"/>
            <a:ext cx="1573610" cy="2538413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289" name="Rectangle 313"/>
          <p:cNvSpPr>
            <a:spLocks noChangeArrowheads="1"/>
          </p:cNvSpPr>
          <p:nvPr/>
        </p:nvSpPr>
        <p:spPr bwMode="auto">
          <a:xfrm>
            <a:off x="329233" y="2459038"/>
            <a:ext cx="9412419" cy="469900"/>
          </a:xfrm>
          <a:prstGeom prst="rect">
            <a:avLst/>
          </a:prstGeom>
          <a:solidFill>
            <a:srgbClr val="66FFFF">
              <a:alpha val="67843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运输层的作用</a:t>
            </a:r>
            <a:endParaRPr lang="zh-CN" altLang="en-US" dirty="0"/>
          </a:p>
        </p:txBody>
      </p:sp>
      <p:sp>
        <p:nvSpPr>
          <p:cNvPr id="127291" name="Line 315"/>
          <p:cNvSpPr>
            <a:spLocks noChangeShapeType="1"/>
          </p:cNvSpPr>
          <p:nvPr/>
        </p:nvSpPr>
        <p:spPr bwMode="auto">
          <a:xfrm>
            <a:off x="1870166" y="4984105"/>
            <a:ext cx="627208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292" name="Line 316"/>
          <p:cNvSpPr>
            <a:spLocks noChangeShapeType="1"/>
          </p:cNvSpPr>
          <p:nvPr/>
        </p:nvSpPr>
        <p:spPr bwMode="auto">
          <a:xfrm>
            <a:off x="310314" y="2935288"/>
            <a:ext cx="156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293" name="Line 317"/>
          <p:cNvSpPr>
            <a:spLocks noChangeShapeType="1"/>
          </p:cNvSpPr>
          <p:nvPr/>
        </p:nvSpPr>
        <p:spPr bwMode="auto">
          <a:xfrm>
            <a:off x="310314" y="3414713"/>
            <a:ext cx="156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294" name="Rectangle 318"/>
          <p:cNvSpPr>
            <a:spLocks noChangeArrowheads="1"/>
          </p:cNvSpPr>
          <p:nvPr/>
        </p:nvSpPr>
        <p:spPr bwMode="auto">
          <a:xfrm>
            <a:off x="317194" y="2011364"/>
            <a:ext cx="1559852" cy="447675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295" name="Rectangle 319"/>
          <p:cNvSpPr>
            <a:spLocks noChangeArrowheads="1"/>
          </p:cNvSpPr>
          <p:nvPr/>
        </p:nvSpPr>
        <p:spPr bwMode="auto">
          <a:xfrm>
            <a:off x="272480" y="1470025"/>
            <a:ext cx="325411" cy="239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grpSp>
        <p:nvGrpSpPr>
          <p:cNvPr id="127296" name="Group 320"/>
          <p:cNvGrpSpPr>
            <a:grpSpLocks/>
          </p:cNvGrpSpPr>
          <p:nvPr/>
        </p:nvGrpSpPr>
        <p:grpSpPr bwMode="auto">
          <a:xfrm>
            <a:off x="3249439" y="2468564"/>
            <a:ext cx="1150540" cy="1419225"/>
            <a:chOff x="2017" y="1543"/>
            <a:chExt cx="619" cy="922"/>
          </a:xfrm>
        </p:grpSpPr>
        <p:sp>
          <p:nvSpPr>
            <p:cNvPr id="127297" name="Rectangle 321"/>
            <p:cNvSpPr>
              <a:spLocks noChangeArrowheads="1"/>
            </p:cNvSpPr>
            <p:nvPr/>
          </p:nvSpPr>
          <p:spPr bwMode="auto">
            <a:xfrm>
              <a:off x="2017" y="1543"/>
              <a:ext cx="619" cy="92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7298" name="Line 322"/>
            <p:cNvSpPr>
              <a:spLocks noChangeShapeType="1"/>
            </p:cNvSpPr>
            <p:nvPr/>
          </p:nvSpPr>
          <p:spPr bwMode="auto">
            <a:xfrm>
              <a:off x="2017" y="1845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7299" name="Line 323"/>
            <p:cNvSpPr>
              <a:spLocks noChangeShapeType="1"/>
            </p:cNvSpPr>
            <p:nvPr/>
          </p:nvSpPr>
          <p:spPr bwMode="auto">
            <a:xfrm>
              <a:off x="2017" y="2157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27301" name="Line 325"/>
          <p:cNvSpPr>
            <a:spLocks noChangeShapeType="1"/>
          </p:cNvSpPr>
          <p:nvPr/>
        </p:nvSpPr>
        <p:spPr bwMode="auto">
          <a:xfrm>
            <a:off x="8162883" y="2935288"/>
            <a:ext cx="15718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02" name="Line 326"/>
          <p:cNvSpPr>
            <a:spLocks noChangeShapeType="1"/>
          </p:cNvSpPr>
          <p:nvPr/>
        </p:nvSpPr>
        <p:spPr bwMode="auto">
          <a:xfrm>
            <a:off x="8162883" y="3414713"/>
            <a:ext cx="15718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03" name="Rectangle 327"/>
          <p:cNvSpPr>
            <a:spLocks noChangeArrowheads="1"/>
          </p:cNvSpPr>
          <p:nvPr/>
        </p:nvSpPr>
        <p:spPr bwMode="auto">
          <a:xfrm>
            <a:off x="8168043" y="2011364"/>
            <a:ext cx="1568450" cy="447675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27304" name="Group 328"/>
          <p:cNvGrpSpPr>
            <a:grpSpLocks/>
          </p:cNvGrpSpPr>
          <p:nvPr/>
        </p:nvGrpSpPr>
        <p:grpSpPr bwMode="auto">
          <a:xfrm>
            <a:off x="5626191" y="2468564"/>
            <a:ext cx="1150540" cy="1419225"/>
            <a:chOff x="3295" y="1543"/>
            <a:chExt cx="619" cy="922"/>
          </a:xfrm>
        </p:grpSpPr>
        <p:sp>
          <p:nvSpPr>
            <p:cNvPr id="127305" name="Rectangle 329"/>
            <p:cNvSpPr>
              <a:spLocks noChangeArrowheads="1"/>
            </p:cNvSpPr>
            <p:nvPr/>
          </p:nvSpPr>
          <p:spPr bwMode="auto">
            <a:xfrm>
              <a:off x="3295" y="1543"/>
              <a:ext cx="619" cy="92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7306" name="Line 330"/>
            <p:cNvSpPr>
              <a:spLocks noChangeShapeType="1"/>
            </p:cNvSpPr>
            <p:nvPr/>
          </p:nvSpPr>
          <p:spPr bwMode="auto">
            <a:xfrm>
              <a:off x="3295" y="1845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7307" name="Line 331"/>
            <p:cNvSpPr>
              <a:spLocks noChangeShapeType="1"/>
            </p:cNvSpPr>
            <p:nvPr/>
          </p:nvSpPr>
          <p:spPr bwMode="auto">
            <a:xfrm>
              <a:off x="3295" y="2157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27308" name="Rectangle 332"/>
          <p:cNvSpPr>
            <a:spLocks noChangeArrowheads="1"/>
          </p:cNvSpPr>
          <p:nvPr/>
        </p:nvSpPr>
        <p:spPr bwMode="auto">
          <a:xfrm>
            <a:off x="2821210" y="1666875"/>
            <a:ext cx="443018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运输层提供应用进程</a:t>
            </a:r>
            <a:r>
              <a:rPr kumimoji="1" lang="zh-CN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间的逻辑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通信</a:t>
            </a:r>
          </a:p>
        </p:txBody>
      </p:sp>
      <p:sp>
        <p:nvSpPr>
          <p:cNvPr id="127309" name="Rectangle 333"/>
          <p:cNvSpPr>
            <a:spLocks noChangeArrowheads="1"/>
          </p:cNvSpPr>
          <p:nvPr/>
        </p:nvSpPr>
        <p:spPr bwMode="auto">
          <a:xfrm>
            <a:off x="310314" y="4515793"/>
            <a:ext cx="1568450" cy="8858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10" name="Freeform 334"/>
          <p:cNvSpPr>
            <a:spLocks/>
          </p:cNvSpPr>
          <p:nvPr/>
        </p:nvSpPr>
        <p:spPr bwMode="auto">
          <a:xfrm>
            <a:off x="1171931" y="4809480"/>
            <a:ext cx="710273" cy="165100"/>
          </a:xfrm>
          <a:custGeom>
            <a:avLst/>
            <a:gdLst>
              <a:gd name="T0" fmla="*/ 0 w 382"/>
              <a:gd name="T1" fmla="*/ 0 h 277"/>
              <a:gd name="T2" fmla="*/ 9 w 382"/>
              <a:gd name="T3" fmla="*/ 0 h 277"/>
              <a:gd name="T4" fmla="*/ 18 w 382"/>
              <a:gd name="T5" fmla="*/ 6 h 277"/>
              <a:gd name="T6" fmla="*/ 27 w 382"/>
              <a:gd name="T7" fmla="*/ 6 h 277"/>
              <a:gd name="T8" fmla="*/ 36 w 382"/>
              <a:gd name="T9" fmla="*/ 9 h 277"/>
              <a:gd name="T10" fmla="*/ 48 w 382"/>
              <a:gd name="T11" fmla="*/ 12 h 277"/>
              <a:gd name="T12" fmla="*/ 57 w 382"/>
              <a:gd name="T13" fmla="*/ 15 h 277"/>
              <a:gd name="T14" fmla="*/ 66 w 382"/>
              <a:gd name="T15" fmla="*/ 18 h 277"/>
              <a:gd name="T16" fmla="*/ 75 w 382"/>
              <a:gd name="T17" fmla="*/ 21 h 277"/>
              <a:gd name="T18" fmla="*/ 84 w 382"/>
              <a:gd name="T19" fmla="*/ 24 h 277"/>
              <a:gd name="T20" fmla="*/ 93 w 382"/>
              <a:gd name="T21" fmla="*/ 30 h 277"/>
              <a:gd name="T22" fmla="*/ 102 w 382"/>
              <a:gd name="T23" fmla="*/ 33 h 277"/>
              <a:gd name="T24" fmla="*/ 111 w 382"/>
              <a:gd name="T25" fmla="*/ 36 h 277"/>
              <a:gd name="T26" fmla="*/ 120 w 382"/>
              <a:gd name="T27" fmla="*/ 42 h 277"/>
              <a:gd name="T28" fmla="*/ 132 w 382"/>
              <a:gd name="T29" fmla="*/ 45 h 277"/>
              <a:gd name="T30" fmla="*/ 144 w 382"/>
              <a:gd name="T31" fmla="*/ 54 h 277"/>
              <a:gd name="T32" fmla="*/ 153 w 382"/>
              <a:gd name="T33" fmla="*/ 57 h 277"/>
              <a:gd name="T34" fmla="*/ 162 w 382"/>
              <a:gd name="T35" fmla="*/ 66 h 277"/>
              <a:gd name="T36" fmla="*/ 171 w 382"/>
              <a:gd name="T37" fmla="*/ 66 h 277"/>
              <a:gd name="T38" fmla="*/ 180 w 382"/>
              <a:gd name="T39" fmla="*/ 72 h 277"/>
              <a:gd name="T40" fmla="*/ 192 w 382"/>
              <a:gd name="T41" fmla="*/ 78 h 277"/>
              <a:gd name="T42" fmla="*/ 213 w 382"/>
              <a:gd name="T43" fmla="*/ 84 h 277"/>
              <a:gd name="T44" fmla="*/ 225 w 382"/>
              <a:gd name="T45" fmla="*/ 90 h 277"/>
              <a:gd name="T46" fmla="*/ 234 w 382"/>
              <a:gd name="T47" fmla="*/ 96 h 277"/>
              <a:gd name="T48" fmla="*/ 243 w 382"/>
              <a:gd name="T49" fmla="*/ 105 h 277"/>
              <a:gd name="T50" fmla="*/ 252 w 382"/>
              <a:gd name="T51" fmla="*/ 111 h 277"/>
              <a:gd name="T52" fmla="*/ 261 w 382"/>
              <a:gd name="T53" fmla="*/ 117 h 277"/>
              <a:gd name="T54" fmla="*/ 267 w 382"/>
              <a:gd name="T55" fmla="*/ 126 h 277"/>
              <a:gd name="T56" fmla="*/ 276 w 382"/>
              <a:gd name="T57" fmla="*/ 132 h 277"/>
              <a:gd name="T58" fmla="*/ 285 w 382"/>
              <a:gd name="T59" fmla="*/ 138 h 277"/>
              <a:gd name="T60" fmla="*/ 294 w 382"/>
              <a:gd name="T61" fmla="*/ 144 h 277"/>
              <a:gd name="T62" fmla="*/ 300 w 382"/>
              <a:gd name="T63" fmla="*/ 153 h 277"/>
              <a:gd name="T64" fmla="*/ 303 w 382"/>
              <a:gd name="T65" fmla="*/ 162 h 277"/>
              <a:gd name="T66" fmla="*/ 312 w 382"/>
              <a:gd name="T67" fmla="*/ 168 h 277"/>
              <a:gd name="T68" fmla="*/ 321 w 382"/>
              <a:gd name="T69" fmla="*/ 177 h 277"/>
              <a:gd name="T70" fmla="*/ 333 w 382"/>
              <a:gd name="T71" fmla="*/ 186 h 277"/>
              <a:gd name="T72" fmla="*/ 345 w 382"/>
              <a:gd name="T73" fmla="*/ 195 h 277"/>
              <a:gd name="T74" fmla="*/ 348 w 382"/>
              <a:gd name="T75" fmla="*/ 204 h 277"/>
              <a:gd name="T76" fmla="*/ 357 w 382"/>
              <a:gd name="T77" fmla="*/ 210 h 277"/>
              <a:gd name="T78" fmla="*/ 360 w 382"/>
              <a:gd name="T79" fmla="*/ 219 h 277"/>
              <a:gd name="T80" fmla="*/ 366 w 382"/>
              <a:gd name="T81" fmla="*/ 228 h 277"/>
              <a:gd name="T82" fmla="*/ 369 w 382"/>
              <a:gd name="T83" fmla="*/ 237 h 277"/>
              <a:gd name="T84" fmla="*/ 372 w 382"/>
              <a:gd name="T85" fmla="*/ 246 h 277"/>
              <a:gd name="T86" fmla="*/ 372 w 382"/>
              <a:gd name="T87" fmla="*/ 258 h 277"/>
              <a:gd name="T88" fmla="*/ 378 w 382"/>
              <a:gd name="T89" fmla="*/ 267 h 277"/>
              <a:gd name="T90" fmla="*/ 381 w 382"/>
              <a:gd name="T9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2" h="277">
                <a:moveTo>
                  <a:pt x="0" y="0"/>
                </a:moveTo>
                <a:lnTo>
                  <a:pt x="9" y="0"/>
                </a:lnTo>
                <a:lnTo>
                  <a:pt x="18" y="6"/>
                </a:lnTo>
                <a:lnTo>
                  <a:pt x="27" y="6"/>
                </a:lnTo>
                <a:lnTo>
                  <a:pt x="36" y="9"/>
                </a:lnTo>
                <a:lnTo>
                  <a:pt x="48" y="12"/>
                </a:lnTo>
                <a:lnTo>
                  <a:pt x="57" y="15"/>
                </a:lnTo>
                <a:lnTo>
                  <a:pt x="66" y="18"/>
                </a:lnTo>
                <a:lnTo>
                  <a:pt x="75" y="21"/>
                </a:lnTo>
                <a:lnTo>
                  <a:pt x="84" y="24"/>
                </a:lnTo>
                <a:lnTo>
                  <a:pt x="93" y="30"/>
                </a:lnTo>
                <a:lnTo>
                  <a:pt x="102" y="33"/>
                </a:lnTo>
                <a:lnTo>
                  <a:pt x="111" y="36"/>
                </a:lnTo>
                <a:lnTo>
                  <a:pt x="120" y="42"/>
                </a:lnTo>
                <a:lnTo>
                  <a:pt x="132" y="45"/>
                </a:lnTo>
                <a:lnTo>
                  <a:pt x="144" y="54"/>
                </a:lnTo>
                <a:lnTo>
                  <a:pt x="153" y="57"/>
                </a:lnTo>
                <a:lnTo>
                  <a:pt x="162" y="66"/>
                </a:lnTo>
                <a:lnTo>
                  <a:pt x="171" y="66"/>
                </a:lnTo>
                <a:lnTo>
                  <a:pt x="180" y="72"/>
                </a:lnTo>
                <a:lnTo>
                  <a:pt x="192" y="78"/>
                </a:lnTo>
                <a:lnTo>
                  <a:pt x="213" y="84"/>
                </a:lnTo>
                <a:lnTo>
                  <a:pt x="225" y="90"/>
                </a:lnTo>
                <a:lnTo>
                  <a:pt x="234" y="96"/>
                </a:lnTo>
                <a:lnTo>
                  <a:pt x="243" y="105"/>
                </a:lnTo>
                <a:lnTo>
                  <a:pt x="252" y="111"/>
                </a:lnTo>
                <a:lnTo>
                  <a:pt x="261" y="117"/>
                </a:lnTo>
                <a:lnTo>
                  <a:pt x="267" y="126"/>
                </a:lnTo>
                <a:lnTo>
                  <a:pt x="276" y="132"/>
                </a:lnTo>
                <a:lnTo>
                  <a:pt x="285" y="138"/>
                </a:lnTo>
                <a:lnTo>
                  <a:pt x="294" y="144"/>
                </a:lnTo>
                <a:lnTo>
                  <a:pt x="300" y="153"/>
                </a:lnTo>
                <a:lnTo>
                  <a:pt x="303" y="162"/>
                </a:lnTo>
                <a:lnTo>
                  <a:pt x="312" y="168"/>
                </a:lnTo>
                <a:lnTo>
                  <a:pt x="321" y="177"/>
                </a:lnTo>
                <a:lnTo>
                  <a:pt x="333" y="186"/>
                </a:lnTo>
                <a:lnTo>
                  <a:pt x="345" y="195"/>
                </a:lnTo>
                <a:lnTo>
                  <a:pt x="348" y="204"/>
                </a:lnTo>
                <a:lnTo>
                  <a:pt x="357" y="210"/>
                </a:lnTo>
                <a:lnTo>
                  <a:pt x="360" y="219"/>
                </a:lnTo>
                <a:lnTo>
                  <a:pt x="366" y="228"/>
                </a:lnTo>
                <a:lnTo>
                  <a:pt x="369" y="237"/>
                </a:lnTo>
                <a:lnTo>
                  <a:pt x="372" y="246"/>
                </a:lnTo>
                <a:lnTo>
                  <a:pt x="372" y="258"/>
                </a:lnTo>
                <a:lnTo>
                  <a:pt x="378" y="267"/>
                </a:lnTo>
                <a:lnTo>
                  <a:pt x="381" y="2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11" name="Freeform 335"/>
          <p:cNvSpPr>
            <a:spLocks/>
          </p:cNvSpPr>
          <p:nvPr/>
        </p:nvSpPr>
        <p:spPr bwMode="auto">
          <a:xfrm>
            <a:off x="1104858" y="4996805"/>
            <a:ext cx="772187" cy="184150"/>
          </a:xfrm>
          <a:custGeom>
            <a:avLst/>
            <a:gdLst>
              <a:gd name="T0" fmla="*/ 0 w 334"/>
              <a:gd name="T1" fmla="*/ 243 h 244"/>
              <a:gd name="T2" fmla="*/ 12 w 334"/>
              <a:gd name="T3" fmla="*/ 243 h 244"/>
              <a:gd name="T4" fmla="*/ 31 w 334"/>
              <a:gd name="T5" fmla="*/ 237 h 244"/>
              <a:gd name="T6" fmla="*/ 40 w 334"/>
              <a:gd name="T7" fmla="*/ 234 h 244"/>
              <a:gd name="T8" fmla="*/ 49 w 334"/>
              <a:gd name="T9" fmla="*/ 231 h 244"/>
              <a:gd name="T10" fmla="*/ 59 w 334"/>
              <a:gd name="T11" fmla="*/ 225 h 244"/>
              <a:gd name="T12" fmla="*/ 71 w 334"/>
              <a:gd name="T13" fmla="*/ 222 h 244"/>
              <a:gd name="T14" fmla="*/ 80 w 334"/>
              <a:gd name="T15" fmla="*/ 216 h 244"/>
              <a:gd name="T16" fmla="*/ 89 w 334"/>
              <a:gd name="T17" fmla="*/ 210 h 244"/>
              <a:gd name="T18" fmla="*/ 99 w 334"/>
              <a:gd name="T19" fmla="*/ 204 h 244"/>
              <a:gd name="T20" fmla="*/ 108 w 334"/>
              <a:gd name="T21" fmla="*/ 198 h 244"/>
              <a:gd name="T22" fmla="*/ 117 w 334"/>
              <a:gd name="T23" fmla="*/ 195 h 244"/>
              <a:gd name="T24" fmla="*/ 126 w 334"/>
              <a:gd name="T25" fmla="*/ 189 h 244"/>
              <a:gd name="T26" fmla="*/ 136 w 334"/>
              <a:gd name="T27" fmla="*/ 183 h 244"/>
              <a:gd name="T28" fmla="*/ 145 w 334"/>
              <a:gd name="T29" fmla="*/ 177 h 244"/>
              <a:gd name="T30" fmla="*/ 154 w 334"/>
              <a:gd name="T31" fmla="*/ 174 h 244"/>
              <a:gd name="T32" fmla="*/ 163 w 334"/>
              <a:gd name="T33" fmla="*/ 171 h 244"/>
              <a:gd name="T34" fmla="*/ 173 w 334"/>
              <a:gd name="T35" fmla="*/ 165 h 244"/>
              <a:gd name="T36" fmla="*/ 182 w 334"/>
              <a:gd name="T37" fmla="*/ 162 h 244"/>
              <a:gd name="T38" fmla="*/ 194 w 334"/>
              <a:gd name="T39" fmla="*/ 156 h 244"/>
              <a:gd name="T40" fmla="*/ 207 w 334"/>
              <a:gd name="T41" fmla="*/ 150 h 244"/>
              <a:gd name="T42" fmla="*/ 213 w 334"/>
              <a:gd name="T43" fmla="*/ 141 h 244"/>
              <a:gd name="T44" fmla="*/ 222 w 334"/>
              <a:gd name="T45" fmla="*/ 138 h 244"/>
              <a:gd name="T46" fmla="*/ 231 w 334"/>
              <a:gd name="T47" fmla="*/ 129 h 244"/>
              <a:gd name="T48" fmla="*/ 241 w 334"/>
              <a:gd name="T49" fmla="*/ 120 h 244"/>
              <a:gd name="T50" fmla="*/ 247 w 334"/>
              <a:gd name="T51" fmla="*/ 111 h 244"/>
              <a:gd name="T52" fmla="*/ 256 w 334"/>
              <a:gd name="T53" fmla="*/ 102 h 244"/>
              <a:gd name="T54" fmla="*/ 259 w 334"/>
              <a:gd name="T55" fmla="*/ 93 h 244"/>
              <a:gd name="T56" fmla="*/ 268 w 334"/>
              <a:gd name="T57" fmla="*/ 87 h 244"/>
              <a:gd name="T58" fmla="*/ 271 w 334"/>
              <a:gd name="T59" fmla="*/ 78 h 244"/>
              <a:gd name="T60" fmla="*/ 278 w 334"/>
              <a:gd name="T61" fmla="*/ 69 h 244"/>
              <a:gd name="T62" fmla="*/ 284 w 334"/>
              <a:gd name="T63" fmla="*/ 60 h 244"/>
              <a:gd name="T64" fmla="*/ 290 w 334"/>
              <a:gd name="T65" fmla="*/ 51 h 244"/>
              <a:gd name="T66" fmla="*/ 293 w 334"/>
              <a:gd name="T67" fmla="*/ 42 h 244"/>
              <a:gd name="T68" fmla="*/ 299 w 334"/>
              <a:gd name="T69" fmla="*/ 33 h 244"/>
              <a:gd name="T70" fmla="*/ 308 w 334"/>
              <a:gd name="T71" fmla="*/ 27 h 244"/>
              <a:gd name="T72" fmla="*/ 311 w 334"/>
              <a:gd name="T73" fmla="*/ 18 h 244"/>
              <a:gd name="T74" fmla="*/ 321 w 334"/>
              <a:gd name="T75" fmla="*/ 15 h 244"/>
              <a:gd name="T76" fmla="*/ 324 w 334"/>
              <a:gd name="T77" fmla="*/ 6 h 244"/>
              <a:gd name="T78" fmla="*/ 333 w 334"/>
              <a:gd name="T7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244">
                <a:moveTo>
                  <a:pt x="0" y="243"/>
                </a:moveTo>
                <a:lnTo>
                  <a:pt x="12" y="243"/>
                </a:lnTo>
                <a:lnTo>
                  <a:pt x="31" y="237"/>
                </a:lnTo>
                <a:lnTo>
                  <a:pt x="40" y="234"/>
                </a:lnTo>
                <a:lnTo>
                  <a:pt x="49" y="231"/>
                </a:lnTo>
                <a:lnTo>
                  <a:pt x="59" y="225"/>
                </a:lnTo>
                <a:lnTo>
                  <a:pt x="71" y="222"/>
                </a:lnTo>
                <a:lnTo>
                  <a:pt x="80" y="216"/>
                </a:lnTo>
                <a:lnTo>
                  <a:pt x="89" y="210"/>
                </a:lnTo>
                <a:lnTo>
                  <a:pt x="99" y="204"/>
                </a:lnTo>
                <a:lnTo>
                  <a:pt x="108" y="198"/>
                </a:lnTo>
                <a:lnTo>
                  <a:pt x="117" y="195"/>
                </a:lnTo>
                <a:lnTo>
                  <a:pt x="126" y="189"/>
                </a:lnTo>
                <a:lnTo>
                  <a:pt x="136" y="183"/>
                </a:lnTo>
                <a:lnTo>
                  <a:pt x="145" y="177"/>
                </a:lnTo>
                <a:lnTo>
                  <a:pt x="154" y="174"/>
                </a:lnTo>
                <a:lnTo>
                  <a:pt x="163" y="171"/>
                </a:lnTo>
                <a:lnTo>
                  <a:pt x="173" y="165"/>
                </a:lnTo>
                <a:lnTo>
                  <a:pt x="182" y="162"/>
                </a:lnTo>
                <a:lnTo>
                  <a:pt x="194" y="156"/>
                </a:lnTo>
                <a:lnTo>
                  <a:pt x="207" y="150"/>
                </a:lnTo>
                <a:lnTo>
                  <a:pt x="213" y="141"/>
                </a:lnTo>
                <a:lnTo>
                  <a:pt x="222" y="138"/>
                </a:lnTo>
                <a:lnTo>
                  <a:pt x="231" y="129"/>
                </a:lnTo>
                <a:lnTo>
                  <a:pt x="241" y="120"/>
                </a:lnTo>
                <a:lnTo>
                  <a:pt x="247" y="111"/>
                </a:lnTo>
                <a:lnTo>
                  <a:pt x="256" y="102"/>
                </a:lnTo>
                <a:lnTo>
                  <a:pt x="259" y="93"/>
                </a:lnTo>
                <a:lnTo>
                  <a:pt x="268" y="87"/>
                </a:lnTo>
                <a:lnTo>
                  <a:pt x="271" y="78"/>
                </a:lnTo>
                <a:lnTo>
                  <a:pt x="278" y="69"/>
                </a:lnTo>
                <a:lnTo>
                  <a:pt x="284" y="60"/>
                </a:lnTo>
                <a:lnTo>
                  <a:pt x="290" y="51"/>
                </a:lnTo>
                <a:lnTo>
                  <a:pt x="293" y="42"/>
                </a:lnTo>
                <a:lnTo>
                  <a:pt x="299" y="33"/>
                </a:lnTo>
                <a:lnTo>
                  <a:pt x="308" y="27"/>
                </a:lnTo>
                <a:lnTo>
                  <a:pt x="311" y="18"/>
                </a:lnTo>
                <a:lnTo>
                  <a:pt x="321" y="15"/>
                </a:lnTo>
                <a:lnTo>
                  <a:pt x="324" y="6"/>
                </a:lnTo>
                <a:lnTo>
                  <a:pt x="33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12" name="Rectangle 336"/>
          <p:cNvSpPr>
            <a:spLocks noChangeArrowheads="1"/>
          </p:cNvSpPr>
          <p:nvPr/>
        </p:nvSpPr>
        <p:spPr bwMode="auto">
          <a:xfrm>
            <a:off x="559685" y="4149080"/>
            <a:ext cx="95859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主机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127313" name="Rectangle 337"/>
          <p:cNvSpPr>
            <a:spLocks noChangeArrowheads="1"/>
          </p:cNvSpPr>
          <p:nvPr/>
        </p:nvSpPr>
        <p:spPr bwMode="auto">
          <a:xfrm>
            <a:off x="8407094" y="4149080"/>
            <a:ext cx="9553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主机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127314" name="Freeform 338"/>
          <p:cNvSpPr>
            <a:spLocks/>
          </p:cNvSpPr>
          <p:nvPr/>
        </p:nvSpPr>
        <p:spPr bwMode="auto">
          <a:xfrm>
            <a:off x="1060144" y="2459038"/>
            <a:ext cx="7943718" cy="1618034"/>
          </a:xfrm>
          <a:custGeom>
            <a:avLst/>
            <a:gdLst>
              <a:gd name="T0" fmla="*/ 0 w 4272"/>
              <a:gd name="T1" fmla="*/ 0 h 1138"/>
              <a:gd name="T2" fmla="*/ 0 w 4272"/>
              <a:gd name="T3" fmla="*/ 996 h 1138"/>
              <a:gd name="T4" fmla="*/ 9 w 4272"/>
              <a:gd name="T5" fmla="*/ 1056 h 1138"/>
              <a:gd name="T6" fmla="*/ 36 w 4272"/>
              <a:gd name="T7" fmla="*/ 1094 h 1138"/>
              <a:gd name="T8" fmla="*/ 75 w 4272"/>
              <a:gd name="T9" fmla="*/ 1110 h 1138"/>
              <a:gd name="T10" fmla="*/ 127 w 4272"/>
              <a:gd name="T11" fmla="*/ 1116 h 1138"/>
              <a:gd name="T12" fmla="*/ 1211 w 4272"/>
              <a:gd name="T13" fmla="*/ 1116 h 1138"/>
              <a:gd name="T14" fmla="*/ 1250 w 4272"/>
              <a:gd name="T15" fmla="*/ 1116 h 1138"/>
              <a:gd name="T16" fmla="*/ 1287 w 4272"/>
              <a:gd name="T17" fmla="*/ 1100 h 1138"/>
              <a:gd name="T18" fmla="*/ 1305 w 4272"/>
              <a:gd name="T19" fmla="*/ 1056 h 1138"/>
              <a:gd name="T20" fmla="*/ 1308 w 4272"/>
              <a:gd name="T21" fmla="*/ 1022 h 1138"/>
              <a:gd name="T22" fmla="*/ 1308 w 4272"/>
              <a:gd name="T23" fmla="*/ 307 h 1138"/>
              <a:gd name="T24" fmla="*/ 1311 w 4272"/>
              <a:gd name="T25" fmla="*/ 261 h 1138"/>
              <a:gd name="T26" fmla="*/ 1376 w 4272"/>
              <a:gd name="T27" fmla="*/ 191 h 1138"/>
              <a:gd name="T28" fmla="*/ 1620 w 4272"/>
              <a:gd name="T29" fmla="*/ 191 h 1138"/>
              <a:gd name="T30" fmla="*/ 1676 w 4272"/>
              <a:gd name="T31" fmla="*/ 252 h 1138"/>
              <a:gd name="T32" fmla="*/ 1680 w 4272"/>
              <a:gd name="T33" fmla="*/ 280 h 1138"/>
              <a:gd name="T34" fmla="*/ 1680 w 4272"/>
              <a:gd name="T35" fmla="*/ 1014 h 1138"/>
              <a:gd name="T36" fmla="*/ 1683 w 4272"/>
              <a:gd name="T37" fmla="*/ 1047 h 1138"/>
              <a:gd name="T38" fmla="*/ 1701 w 4272"/>
              <a:gd name="T39" fmla="*/ 1100 h 1138"/>
              <a:gd name="T40" fmla="*/ 1755 w 4272"/>
              <a:gd name="T41" fmla="*/ 1116 h 1138"/>
              <a:gd name="T42" fmla="*/ 1808 w 4272"/>
              <a:gd name="T43" fmla="*/ 1116 h 1138"/>
              <a:gd name="T44" fmla="*/ 2486 w 4272"/>
              <a:gd name="T45" fmla="*/ 1116 h 1138"/>
              <a:gd name="T46" fmla="*/ 2564 w 4272"/>
              <a:gd name="T47" fmla="*/ 1116 h 1138"/>
              <a:gd name="T48" fmla="*/ 2600 w 4272"/>
              <a:gd name="T49" fmla="*/ 1091 h 1138"/>
              <a:gd name="T50" fmla="*/ 2608 w 4272"/>
              <a:gd name="T51" fmla="*/ 999 h 1138"/>
              <a:gd name="T52" fmla="*/ 2608 w 4272"/>
              <a:gd name="T53" fmla="*/ 264 h 1138"/>
              <a:gd name="T54" fmla="*/ 2616 w 4272"/>
              <a:gd name="T55" fmla="*/ 227 h 1138"/>
              <a:gd name="T56" fmla="*/ 2676 w 4272"/>
              <a:gd name="T57" fmla="*/ 191 h 1138"/>
              <a:gd name="T58" fmla="*/ 2868 w 4272"/>
              <a:gd name="T59" fmla="*/ 195 h 1138"/>
              <a:gd name="T60" fmla="*/ 2928 w 4272"/>
              <a:gd name="T61" fmla="*/ 251 h 1138"/>
              <a:gd name="T62" fmla="*/ 2928 w 4272"/>
              <a:gd name="T63" fmla="*/ 280 h 1138"/>
              <a:gd name="T64" fmla="*/ 2928 w 4272"/>
              <a:gd name="T65" fmla="*/ 1002 h 1138"/>
              <a:gd name="T66" fmla="*/ 2944 w 4272"/>
              <a:gd name="T67" fmla="*/ 1087 h 1138"/>
              <a:gd name="T68" fmla="*/ 3014 w 4272"/>
              <a:gd name="T69" fmla="*/ 1116 h 1138"/>
              <a:gd name="T70" fmla="*/ 3071 w 4272"/>
              <a:gd name="T71" fmla="*/ 1116 h 1138"/>
              <a:gd name="T72" fmla="*/ 4117 w 4272"/>
              <a:gd name="T73" fmla="*/ 1116 h 1138"/>
              <a:gd name="T74" fmla="*/ 4190 w 4272"/>
              <a:gd name="T75" fmla="*/ 1116 h 1138"/>
              <a:gd name="T76" fmla="*/ 4251 w 4272"/>
              <a:gd name="T77" fmla="*/ 1097 h 1138"/>
              <a:gd name="T78" fmla="*/ 4269 w 4272"/>
              <a:gd name="T79" fmla="*/ 1044 h 1138"/>
              <a:gd name="T80" fmla="*/ 4271 w 4272"/>
              <a:gd name="T81" fmla="*/ 994 h 1138"/>
              <a:gd name="T82" fmla="*/ 4272 w 4272"/>
              <a:gd name="T83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72" h="1138">
                <a:moveTo>
                  <a:pt x="0" y="0"/>
                </a:moveTo>
                <a:lnTo>
                  <a:pt x="0" y="996"/>
                </a:lnTo>
                <a:lnTo>
                  <a:pt x="9" y="1056"/>
                </a:lnTo>
                <a:lnTo>
                  <a:pt x="36" y="1094"/>
                </a:lnTo>
                <a:lnTo>
                  <a:pt x="75" y="1110"/>
                </a:lnTo>
                <a:lnTo>
                  <a:pt x="127" y="1116"/>
                </a:lnTo>
                <a:lnTo>
                  <a:pt x="1211" y="1116"/>
                </a:lnTo>
                <a:lnTo>
                  <a:pt x="1250" y="1116"/>
                </a:lnTo>
                <a:lnTo>
                  <a:pt x="1287" y="1100"/>
                </a:lnTo>
                <a:lnTo>
                  <a:pt x="1305" y="1056"/>
                </a:lnTo>
                <a:lnTo>
                  <a:pt x="1308" y="1022"/>
                </a:lnTo>
                <a:lnTo>
                  <a:pt x="1308" y="307"/>
                </a:lnTo>
                <a:lnTo>
                  <a:pt x="1311" y="261"/>
                </a:lnTo>
                <a:cubicBezTo>
                  <a:pt x="1322" y="241"/>
                  <a:pt x="1325" y="202"/>
                  <a:pt x="1376" y="191"/>
                </a:cubicBezTo>
                <a:cubicBezTo>
                  <a:pt x="1430" y="181"/>
                  <a:pt x="1567" y="182"/>
                  <a:pt x="1620" y="191"/>
                </a:cubicBezTo>
                <a:cubicBezTo>
                  <a:pt x="1673" y="200"/>
                  <a:pt x="1669" y="238"/>
                  <a:pt x="1676" y="252"/>
                </a:cubicBezTo>
                <a:lnTo>
                  <a:pt x="1680" y="280"/>
                </a:lnTo>
                <a:lnTo>
                  <a:pt x="1680" y="1014"/>
                </a:lnTo>
                <a:lnTo>
                  <a:pt x="1683" y="1047"/>
                </a:lnTo>
                <a:lnTo>
                  <a:pt x="1701" y="1100"/>
                </a:lnTo>
                <a:lnTo>
                  <a:pt x="1755" y="1116"/>
                </a:lnTo>
                <a:lnTo>
                  <a:pt x="1808" y="1116"/>
                </a:lnTo>
                <a:lnTo>
                  <a:pt x="2486" y="1116"/>
                </a:lnTo>
                <a:lnTo>
                  <a:pt x="2564" y="1116"/>
                </a:lnTo>
                <a:cubicBezTo>
                  <a:pt x="2583" y="1112"/>
                  <a:pt x="2593" y="1111"/>
                  <a:pt x="2600" y="1091"/>
                </a:cubicBezTo>
                <a:cubicBezTo>
                  <a:pt x="2607" y="1072"/>
                  <a:pt x="2610" y="1138"/>
                  <a:pt x="2608" y="999"/>
                </a:cubicBezTo>
                <a:lnTo>
                  <a:pt x="2608" y="264"/>
                </a:lnTo>
                <a:lnTo>
                  <a:pt x="2616" y="227"/>
                </a:lnTo>
                <a:cubicBezTo>
                  <a:pt x="2627" y="215"/>
                  <a:pt x="2634" y="196"/>
                  <a:pt x="2676" y="191"/>
                </a:cubicBezTo>
                <a:cubicBezTo>
                  <a:pt x="2721" y="184"/>
                  <a:pt x="2824" y="187"/>
                  <a:pt x="2868" y="195"/>
                </a:cubicBezTo>
                <a:cubicBezTo>
                  <a:pt x="2912" y="203"/>
                  <a:pt x="2925" y="238"/>
                  <a:pt x="2928" y="251"/>
                </a:cubicBezTo>
                <a:lnTo>
                  <a:pt x="2928" y="280"/>
                </a:lnTo>
                <a:cubicBezTo>
                  <a:pt x="2928" y="280"/>
                  <a:pt x="2925" y="867"/>
                  <a:pt x="2928" y="1002"/>
                </a:cubicBezTo>
                <a:cubicBezTo>
                  <a:pt x="2930" y="1136"/>
                  <a:pt x="2930" y="1068"/>
                  <a:pt x="2944" y="1087"/>
                </a:cubicBezTo>
                <a:cubicBezTo>
                  <a:pt x="2958" y="1107"/>
                  <a:pt x="2995" y="1113"/>
                  <a:pt x="3014" y="1116"/>
                </a:cubicBezTo>
                <a:lnTo>
                  <a:pt x="3071" y="1116"/>
                </a:lnTo>
                <a:lnTo>
                  <a:pt x="4117" y="1116"/>
                </a:lnTo>
                <a:lnTo>
                  <a:pt x="4190" y="1116"/>
                </a:lnTo>
                <a:lnTo>
                  <a:pt x="4251" y="1097"/>
                </a:lnTo>
                <a:lnTo>
                  <a:pt x="4269" y="1044"/>
                </a:lnTo>
                <a:lnTo>
                  <a:pt x="4271" y="994"/>
                </a:lnTo>
                <a:lnTo>
                  <a:pt x="4272" y="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ysDot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15" name="Rectangle 339"/>
          <p:cNvSpPr>
            <a:spLocks noChangeArrowheads="1"/>
          </p:cNvSpPr>
          <p:nvPr/>
        </p:nvSpPr>
        <p:spPr bwMode="auto">
          <a:xfrm>
            <a:off x="2086860" y="1201738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应用进程</a:t>
            </a:r>
          </a:p>
        </p:txBody>
      </p:sp>
      <p:sp>
        <p:nvSpPr>
          <p:cNvPr id="127316" name="Freeform 340"/>
          <p:cNvSpPr>
            <a:spLocks/>
          </p:cNvSpPr>
          <p:nvPr/>
        </p:nvSpPr>
        <p:spPr bwMode="auto">
          <a:xfrm>
            <a:off x="7710578" y="1492251"/>
            <a:ext cx="583009" cy="161925"/>
          </a:xfrm>
          <a:custGeom>
            <a:avLst/>
            <a:gdLst>
              <a:gd name="T0" fmla="*/ 0 w 297"/>
              <a:gd name="T1" fmla="*/ 0 h 105"/>
              <a:gd name="T2" fmla="*/ 297 w 297"/>
              <a:gd name="T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7" h="105">
                <a:moveTo>
                  <a:pt x="0" y="0"/>
                </a:moveTo>
                <a:lnTo>
                  <a:pt x="297" y="105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17" name="Rectangle 341"/>
          <p:cNvSpPr>
            <a:spLocks noChangeArrowheads="1"/>
          </p:cNvSpPr>
          <p:nvPr/>
        </p:nvSpPr>
        <p:spPr bwMode="auto">
          <a:xfrm>
            <a:off x="6537681" y="1201738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应用进程</a:t>
            </a:r>
          </a:p>
        </p:txBody>
      </p:sp>
      <p:sp>
        <p:nvSpPr>
          <p:cNvPr id="127318" name="AutoShape 342"/>
          <p:cNvSpPr>
            <a:spLocks noChangeArrowheads="1"/>
          </p:cNvSpPr>
          <p:nvPr/>
        </p:nvSpPr>
        <p:spPr bwMode="auto">
          <a:xfrm>
            <a:off x="1858128" y="2016125"/>
            <a:ext cx="6299597" cy="368300"/>
          </a:xfrm>
          <a:prstGeom prst="leftRightArrow">
            <a:avLst>
              <a:gd name="adj1" fmla="val 59167"/>
              <a:gd name="adj2" fmla="val 215634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19" name="Rectangle 343"/>
          <p:cNvSpPr>
            <a:spLocks noChangeArrowheads="1"/>
          </p:cNvSpPr>
          <p:nvPr/>
        </p:nvSpPr>
        <p:spPr bwMode="auto">
          <a:xfrm>
            <a:off x="3307912" y="4428480"/>
            <a:ext cx="121668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pic>
        <p:nvPicPr>
          <p:cNvPr id="127320" name="Picture 34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81" y="4776143"/>
            <a:ext cx="7842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27321" name="Rectangle 345"/>
          <p:cNvSpPr>
            <a:spLocks noChangeArrowheads="1"/>
          </p:cNvSpPr>
          <p:nvPr/>
        </p:nvSpPr>
        <p:spPr bwMode="auto">
          <a:xfrm>
            <a:off x="5698422" y="4428480"/>
            <a:ext cx="121668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27322" name="Oval 346"/>
          <p:cNvSpPr>
            <a:spLocks noChangeArrowheads="1"/>
          </p:cNvSpPr>
          <p:nvPr/>
        </p:nvSpPr>
        <p:spPr bwMode="auto">
          <a:xfrm>
            <a:off x="585482" y="4625331"/>
            <a:ext cx="684477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23" name="Rectangle 347"/>
          <p:cNvSpPr>
            <a:spLocks noChangeArrowheads="1"/>
          </p:cNvSpPr>
          <p:nvPr/>
        </p:nvSpPr>
        <p:spPr bwMode="auto">
          <a:xfrm>
            <a:off x="633635" y="4574530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24" name="Oval 348"/>
          <p:cNvSpPr>
            <a:spLocks noChangeArrowheads="1"/>
          </p:cNvSpPr>
          <p:nvPr/>
        </p:nvSpPr>
        <p:spPr bwMode="auto">
          <a:xfrm>
            <a:off x="8919592" y="1376363"/>
            <a:ext cx="684477" cy="3556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25" name="Line 349"/>
          <p:cNvSpPr>
            <a:spLocks noChangeShapeType="1"/>
          </p:cNvSpPr>
          <p:nvPr/>
        </p:nvSpPr>
        <p:spPr bwMode="auto">
          <a:xfrm rot="5400000">
            <a:off x="3340455" y="3409950"/>
            <a:ext cx="94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26" name="Line 350"/>
          <p:cNvSpPr>
            <a:spLocks noChangeShapeType="1"/>
          </p:cNvSpPr>
          <p:nvPr/>
        </p:nvSpPr>
        <p:spPr bwMode="auto">
          <a:xfrm rot="5400000">
            <a:off x="5713371" y="3407569"/>
            <a:ext cx="957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27327" name="Picture 35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36" y="4688831"/>
            <a:ext cx="980281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328" name="Rectangle 352"/>
          <p:cNvSpPr>
            <a:spLocks noChangeArrowheads="1"/>
          </p:cNvSpPr>
          <p:nvPr/>
        </p:nvSpPr>
        <p:spPr bwMode="auto">
          <a:xfrm>
            <a:off x="6983106" y="4769792"/>
            <a:ext cx="80631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27329" name="Picture 35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88" y="4688831"/>
            <a:ext cx="1071431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330" name="Rectangle 354"/>
          <p:cNvSpPr>
            <a:spLocks noChangeArrowheads="1"/>
          </p:cNvSpPr>
          <p:nvPr/>
        </p:nvSpPr>
        <p:spPr bwMode="auto">
          <a:xfrm>
            <a:off x="4620112" y="4780905"/>
            <a:ext cx="78252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WAN</a:t>
            </a:r>
          </a:p>
        </p:txBody>
      </p:sp>
      <p:sp>
        <p:nvSpPr>
          <p:cNvPr id="127331" name="Oval 355"/>
          <p:cNvSpPr>
            <a:spLocks noChangeArrowheads="1"/>
          </p:cNvSpPr>
          <p:nvPr/>
        </p:nvSpPr>
        <p:spPr bwMode="auto">
          <a:xfrm>
            <a:off x="1796214" y="4909493"/>
            <a:ext cx="166820" cy="138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2" name="Oval 356"/>
          <p:cNvSpPr>
            <a:spLocks noChangeArrowheads="1"/>
          </p:cNvSpPr>
          <p:nvPr/>
        </p:nvSpPr>
        <p:spPr bwMode="auto">
          <a:xfrm>
            <a:off x="568284" y="4995218"/>
            <a:ext cx="686197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3" name="Rectangle 357"/>
          <p:cNvSpPr>
            <a:spLocks noChangeArrowheads="1"/>
          </p:cNvSpPr>
          <p:nvPr/>
        </p:nvSpPr>
        <p:spPr bwMode="auto">
          <a:xfrm>
            <a:off x="588921" y="4944417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4" name="Rectangle 358"/>
          <p:cNvSpPr>
            <a:spLocks noChangeArrowheads="1"/>
          </p:cNvSpPr>
          <p:nvPr/>
        </p:nvSpPr>
        <p:spPr bwMode="auto">
          <a:xfrm flipH="1">
            <a:off x="8157724" y="4515793"/>
            <a:ext cx="1568450" cy="8858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5" name="Freeform 359"/>
          <p:cNvSpPr>
            <a:spLocks/>
          </p:cNvSpPr>
          <p:nvPr/>
        </p:nvSpPr>
        <p:spPr bwMode="auto">
          <a:xfrm flipH="1">
            <a:off x="8157725" y="4809480"/>
            <a:ext cx="710273" cy="165100"/>
          </a:xfrm>
          <a:custGeom>
            <a:avLst/>
            <a:gdLst>
              <a:gd name="T0" fmla="*/ 0 w 382"/>
              <a:gd name="T1" fmla="*/ 0 h 277"/>
              <a:gd name="T2" fmla="*/ 9 w 382"/>
              <a:gd name="T3" fmla="*/ 0 h 277"/>
              <a:gd name="T4" fmla="*/ 18 w 382"/>
              <a:gd name="T5" fmla="*/ 6 h 277"/>
              <a:gd name="T6" fmla="*/ 27 w 382"/>
              <a:gd name="T7" fmla="*/ 6 h 277"/>
              <a:gd name="T8" fmla="*/ 36 w 382"/>
              <a:gd name="T9" fmla="*/ 9 h 277"/>
              <a:gd name="T10" fmla="*/ 48 w 382"/>
              <a:gd name="T11" fmla="*/ 12 h 277"/>
              <a:gd name="T12" fmla="*/ 57 w 382"/>
              <a:gd name="T13" fmla="*/ 15 h 277"/>
              <a:gd name="T14" fmla="*/ 66 w 382"/>
              <a:gd name="T15" fmla="*/ 18 h 277"/>
              <a:gd name="T16" fmla="*/ 75 w 382"/>
              <a:gd name="T17" fmla="*/ 21 h 277"/>
              <a:gd name="T18" fmla="*/ 84 w 382"/>
              <a:gd name="T19" fmla="*/ 24 h 277"/>
              <a:gd name="T20" fmla="*/ 93 w 382"/>
              <a:gd name="T21" fmla="*/ 30 h 277"/>
              <a:gd name="T22" fmla="*/ 102 w 382"/>
              <a:gd name="T23" fmla="*/ 33 h 277"/>
              <a:gd name="T24" fmla="*/ 111 w 382"/>
              <a:gd name="T25" fmla="*/ 36 h 277"/>
              <a:gd name="T26" fmla="*/ 120 w 382"/>
              <a:gd name="T27" fmla="*/ 42 h 277"/>
              <a:gd name="T28" fmla="*/ 132 w 382"/>
              <a:gd name="T29" fmla="*/ 45 h 277"/>
              <a:gd name="T30" fmla="*/ 144 w 382"/>
              <a:gd name="T31" fmla="*/ 54 h 277"/>
              <a:gd name="T32" fmla="*/ 153 w 382"/>
              <a:gd name="T33" fmla="*/ 57 h 277"/>
              <a:gd name="T34" fmla="*/ 162 w 382"/>
              <a:gd name="T35" fmla="*/ 66 h 277"/>
              <a:gd name="T36" fmla="*/ 171 w 382"/>
              <a:gd name="T37" fmla="*/ 66 h 277"/>
              <a:gd name="T38" fmla="*/ 180 w 382"/>
              <a:gd name="T39" fmla="*/ 72 h 277"/>
              <a:gd name="T40" fmla="*/ 192 w 382"/>
              <a:gd name="T41" fmla="*/ 78 h 277"/>
              <a:gd name="T42" fmla="*/ 213 w 382"/>
              <a:gd name="T43" fmla="*/ 84 h 277"/>
              <a:gd name="T44" fmla="*/ 225 w 382"/>
              <a:gd name="T45" fmla="*/ 90 h 277"/>
              <a:gd name="T46" fmla="*/ 234 w 382"/>
              <a:gd name="T47" fmla="*/ 96 h 277"/>
              <a:gd name="T48" fmla="*/ 243 w 382"/>
              <a:gd name="T49" fmla="*/ 105 h 277"/>
              <a:gd name="T50" fmla="*/ 252 w 382"/>
              <a:gd name="T51" fmla="*/ 111 h 277"/>
              <a:gd name="T52" fmla="*/ 261 w 382"/>
              <a:gd name="T53" fmla="*/ 117 h 277"/>
              <a:gd name="T54" fmla="*/ 267 w 382"/>
              <a:gd name="T55" fmla="*/ 126 h 277"/>
              <a:gd name="T56" fmla="*/ 276 w 382"/>
              <a:gd name="T57" fmla="*/ 132 h 277"/>
              <a:gd name="T58" fmla="*/ 285 w 382"/>
              <a:gd name="T59" fmla="*/ 138 h 277"/>
              <a:gd name="T60" fmla="*/ 294 w 382"/>
              <a:gd name="T61" fmla="*/ 144 h 277"/>
              <a:gd name="T62" fmla="*/ 300 w 382"/>
              <a:gd name="T63" fmla="*/ 153 h 277"/>
              <a:gd name="T64" fmla="*/ 303 w 382"/>
              <a:gd name="T65" fmla="*/ 162 h 277"/>
              <a:gd name="T66" fmla="*/ 312 w 382"/>
              <a:gd name="T67" fmla="*/ 168 h 277"/>
              <a:gd name="T68" fmla="*/ 321 w 382"/>
              <a:gd name="T69" fmla="*/ 177 h 277"/>
              <a:gd name="T70" fmla="*/ 333 w 382"/>
              <a:gd name="T71" fmla="*/ 186 h 277"/>
              <a:gd name="T72" fmla="*/ 345 w 382"/>
              <a:gd name="T73" fmla="*/ 195 h 277"/>
              <a:gd name="T74" fmla="*/ 348 w 382"/>
              <a:gd name="T75" fmla="*/ 204 h 277"/>
              <a:gd name="T76" fmla="*/ 357 w 382"/>
              <a:gd name="T77" fmla="*/ 210 h 277"/>
              <a:gd name="T78" fmla="*/ 360 w 382"/>
              <a:gd name="T79" fmla="*/ 219 h 277"/>
              <a:gd name="T80" fmla="*/ 366 w 382"/>
              <a:gd name="T81" fmla="*/ 228 h 277"/>
              <a:gd name="T82" fmla="*/ 369 w 382"/>
              <a:gd name="T83" fmla="*/ 237 h 277"/>
              <a:gd name="T84" fmla="*/ 372 w 382"/>
              <a:gd name="T85" fmla="*/ 246 h 277"/>
              <a:gd name="T86" fmla="*/ 372 w 382"/>
              <a:gd name="T87" fmla="*/ 258 h 277"/>
              <a:gd name="T88" fmla="*/ 378 w 382"/>
              <a:gd name="T89" fmla="*/ 267 h 277"/>
              <a:gd name="T90" fmla="*/ 381 w 382"/>
              <a:gd name="T9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2" h="277">
                <a:moveTo>
                  <a:pt x="0" y="0"/>
                </a:moveTo>
                <a:lnTo>
                  <a:pt x="9" y="0"/>
                </a:lnTo>
                <a:lnTo>
                  <a:pt x="18" y="6"/>
                </a:lnTo>
                <a:lnTo>
                  <a:pt x="27" y="6"/>
                </a:lnTo>
                <a:lnTo>
                  <a:pt x="36" y="9"/>
                </a:lnTo>
                <a:lnTo>
                  <a:pt x="48" y="12"/>
                </a:lnTo>
                <a:lnTo>
                  <a:pt x="57" y="15"/>
                </a:lnTo>
                <a:lnTo>
                  <a:pt x="66" y="18"/>
                </a:lnTo>
                <a:lnTo>
                  <a:pt x="75" y="21"/>
                </a:lnTo>
                <a:lnTo>
                  <a:pt x="84" y="24"/>
                </a:lnTo>
                <a:lnTo>
                  <a:pt x="93" y="30"/>
                </a:lnTo>
                <a:lnTo>
                  <a:pt x="102" y="33"/>
                </a:lnTo>
                <a:lnTo>
                  <a:pt x="111" y="36"/>
                </a:lnTo>
                <a:lnTo>
                  <a:pt x="120" y="42"/>
                </a:lnTo>
                <a:lnTo>
                  <a:pt x="132" y="45"/>
                </a:lnTo>
                <a:lnTo>
                  <a:pt x="144" y="54"/>
                </a:lnTo>
                <a:lnTo>
                  <a:pt x="153" y="57"/>
                </a:lnTo>
                <a:lnTo>
                  <a:pt x="162" y="66"/>
                </a:lnTo>
                <a:lnTo>
                  <a:pt x="171" y="66"/>
                </a:lnTo>
                <a:lnTo>
                  <a:pt x="180" y="72"/>
                </a:lnTo>
                <a:lnTo>
                  <a:pt x="192" y="78"/>
                </a:lnTo>
                <a:lnTo>
                  <a:pt x="213" y="84"/>
                </a:lnTo>
                <a:lnTo>
                  <a:pt x="225" y="90"/>
                </a:lnTo>
                <a:lnTo>
                  <a:pt x="234" y="96"/>
                </a:lnTo>
                <a:lnTo>
                  <a:pt x="243" y="105"/>
                </a:lnTo>
                <a:lnTo>
                  <a:pt x="252" y="111"/>
                </a:lnTo>
                <a:lnTo>
                  <a:pt x="261" y="117"/>
                </a:lnTo>
                <a:lnTo>
                  <a:pt x="267" y="126"/>
                </a:lnTo>
                <a:lnTo>
                  <a:pt x="276" y="132"/>
                </a:lnTo>
                <a:lnTo>
                  <a:pt x="285" y="138"/>
                </a:lnTo>
                <a:lnTo>
                  <a:pt x="294" y="144"/>
                </a:lnTo>
                <a:lnTo>
                  <a:pt x="300" y="153"/>
                </a:lnTo>
                <a:lnTo>
                  <a:pt x="303" y="162"/>
                </a:lnTo>
                <a:lnTo>
                  <a:pt x="312" y="168"/>
                </a:lnTo>
                <a:lnTo>
                  <a:pt x="321" y="177"/>
                </a:lnTo>
                <a:lnTo>
                  <a:pt x="333" y="186"/>
                </a:lnTo>
                <a:lnTo>
                  <a:pt x="345" y="195"/>
                </a:lnTo>
                <a:lnTo>
                  <a:pt x="348" y="204"/>
                </a:lnTo>
                <a:lnTo>
                  <a:pt x="357" y="210"/>
                </a:lnTo>
                <a:lnTo>
                  <a:pt x="360" y="219"/>
                </a:lnTo>
                <a:lnTo>
                  <a:pt x="366" y="228"/>
                </a:lnTo>
                <a:lnTo>
                  <a:pt x="369" y="237"/>
                </a:lnTo>
                <a:lnTo>
                  <a:pt x="372" y="246"/>
                </a:lnTo>
                <a:lnTo>
                  <a:pt x="372" y="258"/>
                </a:lnTo>
                <a:lnTo>
                  <a:pt x="378" y="267"/>
                </a:lnTo>
                <a:lnTo>
                  <a:pt x="381" y="2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6" name="Freeform 360"/>
          <p:cNvSpPr>
            <a:spLocks/>
          </p:cNvSpPr>
          <p:nvPr/>
        </p:nvSpPr>
        <p:spPr bwMode="auto">
          <a:xfrm flipH="1">
            <a:off x="8157724" y="4996805"/>
            <a:ext cx="770467" cy="184150"/>
          </a:xfrm>
          <a:custGeom>
            <a:avLst/>
            <a:gdLst>
              <a:gd name="T0" fmla="*/ 0 w 334"/>
              <a:gd name="T1" fmla="*/ 243 h 244"/>
              <a:gd name="T2" fmla="*/ 12 w 334"/>
              <a:gd name="T3" fmla="*/ 243 h 244"/>
              <a:gd name="T4" fmla="*/ 31 w 334"/>
              <a:gd name="T5" fmla="*/ 237 h 244"/>
              <a:gd name="T6" fmla="*/ 40 w 334"/>
              <a:gd name="T7" fmla="*/ 234 h 244"/>
              <a:gd name="T8" fmla="*/ 49 w 334"/>
              <a:gd name="T9" fmla="*/ 231 h 244"/>
              <a:gd name="T10" fmla="*/ 59 w 334"/>
              <a:gd name="T11" fmla="*/ 225 h 244"/>
              <a:gd name="T12" fmla="*/ 71 w 334"/>
              <a:gd name="T13" fmla="*/ 222 h 244"/>
              <a:gd name="T14" fmla="*/ 80 w 334"/>
              <a:gd name="T15" fmla="*/ 216 h 244"/>
              <a:gd name="T16" fmla="*/ 89 w 334"/>
              <a:gd name="T17" fmla="*/ 210 h 244"/>
              <a:gd name="T18" fmla="*/ 99 w 334"/>
              <a:gd name="T19" fmla="*/ 204 h 244"/>
              <a:gd name="T20" fmla="*/ 108 w 334"/>
              <a:gd name="T21" fmla="*/ 198 h 244"/>
              <a:gd name="T22" fmla="*/ 117 w 334"/>
              <a:gd name="T23" fmla="*/ 195 h 244"/>
              <a:gd name="T24" fmla="*/ 126 w 334"/>
              <a:gd name="T25" fmla="*/ 189 h 244"/>
              <a:gd name="T26" fmla="*/ 136 w 334"/>
              <a:gd name="T27" fmla="*/ 183 h 244"/>
              <a:gd name="T28" fmla="*/ 145 w 334"/>
              <a:gd name="T29" fmla="*/ 177 h 244"/>
              <a:gd name="T30" fmla="*/ 154 w 334"/>
              <a:gd name="T31" fmla="*/ 174 h 244"/>
              <a:gd name="T32" fmla="*/ 163 w 334"/>
              <a:gd name="T33" fmla="*/ 171 h 244"/>
              <a:gd name="T34" fmla="*/ 173 w 334"/>
              <a:gd name="T35" fmla="*/ 165 h 244"/>
              <a:gd name="T36" fmla="*/ 182 w 334"/>
              <a:gd name="T37" fmla="*/ 162 h 244"/>
              <a:gd name="T38" fmla="*/ 194 w 334"/>
              <a:gd name="T39" fmla="*/ 156 h 244"/>
              <a:gd name="T40" fmla="*/ 207 w 334"/>
              <a:gd name="T41" fmla="*/ 150 h 244"/>
              <a:gd name="T42" fmla="*/ 213 w 334"/>
              <a:gd name="T43" fmla="*/ 141 h 244"/>
              <a:gd name="T44" fmla="*/ 222 w 334"/>
              <a:gd name="T45" fmla="*/ 138 h 244"/>
              <a:gd name="T46" fmla="*/ 231 w 334"/>
              <a:gd name="T47" fmla="*/ 129 h 244"/>
              <a:gd name="T48" fmla="*/ 241 w 334"/>
              <a:gd name="T49" fmla="*/ 120 h 244"/>
              <a:gd name="T50" fmla="*/ 247 w 334"/>
              <a:gd name="T51" fmla="*/ 111 h 244"/>
              <a:gd name="T52" fmla="*/ 256 w 334"/>
              <a:gd name="T53" fmla="*/ 102 h 244"/>
              <a:gd name="T54" fmla="*/ 259 w 334"/>
              <a:gd name="T55" fmla="*/ 93 h 244"/>
              <a:gd name="T56" fmla="*/ 268 w 334"/>
              <a:gd name="T57" fmla="*/ 87 h 244"/>
              <a:gd name="T58" fmla="*/ 271 w 334"/>
              <a:gd name="T59" fmla="*/ 78 h 244"/>
              <a:gd name="T60" fmla="*/ 278 w 334"/>
              <a:gd name="T61" fmla="*/ 69 h 244"/>
              <a:gd name="T62" fmla="*/ 284 w 334"/>
              <a:gd name="T63" fmla="*/ 60 h 244"/>
              <a:gd name="T64" fmla="*/ 290 w 334"/>
              <a:gd name="T65" fmla="*/ 51 h 244"/>
              <a:gd name="T66" fmla="*/ 293 w 334"/>
              <a:gd name="T67" fmla="*/ 42 h 244"/>
              <a:gd name="T68" fmla="*/ 299 w 334"/>
              <a:gd name="T69" fmla="*/ 33 h 244"/>
              <a:gd name="T70" fmla="*/ 308 w 334"/>
              <a:gd name="T71" fmla="*/ 27 h 244"/>
              <a:gd name="T72" fmla="*/ 311 w 334"/>
              <a:gd name="T73" fmla="*/ 18 h 244"/>
              <a:gd name="T74" fmla="*/ 321 w 334"/>
              <a:gd name="T75" fmla="*/ 15 h 244"/>
              <a:gd name="T76" fmla="*/ 324 w 334"/>
              <a:gd name="T77" fmla="*/ 6 h 244"/>
              <a:gd name="T78" fmla="*/ 333 w 334"/>
              <a:gd name="T7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244">
                <a:moveTo>
                  <a:pt x="0" y="243"/>
                </a:moveTo>
                <a:lnTo>
                  <a:pt x="12" y="243"/>
                </a:lnTo>
                <a:lnTo>
                  <a:pt x="31" y="237"/>
                </a:lnTo>
                <a:lnTo>
                  <a:pt x="40" y="234"/>
                </a:lnTo>
                <a:lnTo>
                  <a:pt x="49" y="231"/>
                </a:lnTo>
                <a:lnTo>
                  <a:pt x="59" y="225"/>
                </a:lnTo>
                <a:lnTo>
                  <a:pt x="71" y="222"/>
                </a:lnTo>
                <a:lnTo>
                  <a:pt x="80" y="216"/>
                </a:lnTo>
                <a:lnTo>
                  <a:pt x="89" y="210"/>
                </a:lnTo>
                <a:lnTo>
                  <a:pt x="99" y="204"/>
                </a:lnTo>
                <a:lnTo>
                  <a:pt x="108" y="198"/>
                </a:lnTo>
                <a:lnTo>
                  <a:pt x="117" y="195"/>
                </a:lnTo>
                <a:lnTo>
                  <a:pt x="126" y="189"/>
                </a:lnTo>
                <a:lnTo>
                  <a:pt x="136" y="183"/>
                </a:lnTo>
                <a:lnTo>
                  <a:pt x="145" y="177"/>
                </a:lnTo>
                <a:lnTo>
                  <a:pt x="154" y="174"/>
                </a:lnTo>
                <a:lnTo>
                  <a:pt x="163" y="171"/>
                </a:lnTo>
                <a:lnTo>
                  <a:pt x="173" y="165"/>
                </a:lnTo>
                <a:lnTo>
                  <a:pt x="182" y="162"/>
                </a:lnTo>
                <a:lnTo>
                  <a:pt x="194" y="156"/>
                </a:lnTo>
                <a:lnTo>
                  <a:pt x="207" y="150"/>
                </a:lnTo>
                <a:lnTo>
                  <a:pt x="213" y="141"/>
                </a:lnTo>
                <a:lnTo>
                  <a:pt x="222" y="138"/>
                </a:lnTo>
                <a:lnTo>
                  <a:pt x="231" y="129"/>
                </a:lnTo>
                <a:lnTo>
                  <a:pt x="241" y="120"/>
                </a:lnTo>
                <a:lnTo>
                  <a:pt x="247" y="111"/>
                </a:lnTo>
                <a:lnTo>
                  <a:pt x="256" y="102"/>
                </a:lnTo>
                <a:lnTo>
                  <a:pt x="259" y="93"/>
                </a:lnTo>
                <a:lnTo>
                  <a:pt x="268" y="87"/>
                </a:lnTo>
                <a:lnTo>
                  <a:pt x="271" y="78"/>
                </a:lnTo>
                <a:lnTo>
                  <a:pt x="278" y="69"/>
                </a:lnTo>
                <a:lnTo>
                  <a:pt x="284" y="60"/>
                </a:lnTo>
                <a:lnTo>
                  <a:pt x="290" y="51"/>
                </a:lnTo>
                <a:lnTo>
                  <a:pt x="293" y="42"/>
                </a:lnTo>
                <a:lnTo>
                  <a:pt x="299" y="33"/>
                </a:lnTo>
                <a:lnTo>
                  <a:pt x="308" y="27"/>
                </a:lnTo>
                <a:lnTo>
                  <a:pt x="311" y="18"/>
                </a:lnTo>
                <a:lnTo>
                  <a:pt x="321" y="15"/>
                </a:lnTo>
                <a:lnTo>
                  <a:pt x="324" y="6"/>
                </a:lnTo>
                <a:lnTo>
                  <a:pt x="33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7" name="Oval 361"/>
          <p:cNvSpPr>
            <a:spLocks noChangeArrowheads="1"/>
          </p:cNvSpPr>
          <p:nvPr/>
        </p:nvSpPr>
        <p:spPr bwMode="auto">
          <a:xfrm flipH="1">
            <a:off x="8653025" y="4625331"/>
            <a:ext cx="684477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8" name="Rectangle 362"/>
          <p:cNvSpPr>
            <a:spLocks noChangeArrowheads="1"/>
          </p:cNvSpPr>
          <p:nvPr/>
        </p:nvSpPr>
        <p:spPr bwMode="auto">
          <a:xfrm flipH="1">
            <a:off x="8665063" y="4574530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40" name="Oval 364"/>
          <p:cNvSpPr>
            <a:spLocks noChangeArrowheads="1"/>
          </p:cNvSpPr>
          <p:nvPr/>
        </p:nvSpPr>
        <p:spPr bwMode="auto">
          <a:xfrm flipH="1">
            <a:off x="8637546" y="4995218"/>
            <a:ext cx="684477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41" name="Rectangle 365"/>
          <p:cNvSpPr>
            <a:spLocks noChangeArrowheads="1"/>
          </p:cNvSpPr>
          <p:nvPr/>
        </p:nvSpPr>
        <p:spPr bwMode="auto">
          <a:xfrm flipH="1">
            <a:off x="8665063" y="4958705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42" name="Rectangle 366"/>
          <p:cNvSpPr>
            <a:spLocks noChangeArrowheads="1"/>
          </p:cNvSpPr>
          <p:nvPr/>
        </p:nvSpPr>
        <p:spPr bwMode="auto">
          <a:xfrm>
            <a:off x="4633871" y="2501900"/>
            <a:ext cx="74879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层</a:t>
            </a:r>
          </a:p>
        </p:txBody>
      </p:sp>
      <p:pic>
        <p:nvPicPr>
          <p:cNvPr id="127343" name="Picture 36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59" y="4688831"/>
            <a:ext cx="982001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344" name="Rectangle 368"/>
          <p:cNvSpPr>
            <a:spLocks noChangeArrowheads="1"/>
          </p:cNvSpPr>
          <p:nvPr/>
        </p:nvSpPr>
        <p:spPr bwMode="auto">
          <a:xfrm>
            <a:off x="2229602" y="4768206"/>
            <a:ext cx="80631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46" name="Freeform 370"/>
          <p:cNvSpPr>
            <a:spLocks/>
          </p:cNvSpPr>
          <p:nvPr/>
        </p:nvSpPr>
        <p:spPr bwMode="auto">
          <a:xfrm>
            <a:off x="1789336" y="1506539"/>
            <a:ext cx="354277" cy="128587"/>
          </a:xfrm>
          <a:custGeom>
            <a:avLst/>
            <a:gdLst>
              <a:gd name="T0" fmla="*/ 174 w 174"/>
              <a:gd name="T1" fmla="*/ 0 h 84"/>
              <a:gd name="T2" fmla="*/ 0 w 174"/>
              <a:gd name="T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4" h="84">
                <a:moveTo>
                  <a:pt x="174" y="0"/>
                </a:moveTo>
                <a:lnTo>
                  <a:pt x="0" y="84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0" name="Oval 384"/>
          <p:cNvSpPr>
            <a:spLocks noChangeArrowheads="1"/>
          </p:cNvSpPr>
          <p:nvPr/>
        </p:nvSpPr>
        <p:spPr bwMode="auto">
          <a:xfrm>
            <a:off x="392865" y="1373188"/>
            <a:ext cx="686197" cy="354012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1" name="Rectangle 385"/>
          <p:cNvSpPr>
            <a:spLocks noChangeArrowheads="1"/>
          </p:cNvSpPr>
          <p:nvPr/>
        </p:nvSpPr>
        <p:spPr bwMode="auto">
          <a:xfrm>
            <a:off x="444458" y="1333500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3" name="Oval 387"/>
          <p:cNvSpPr>
            <a:spLocks noChangeArrowheads="1"/>
          </p:cNvSpPr>
          <p:nvPr/>
        </p:nvSpPr>
        <p:spPr bwMode="auto">
          <a:xfrm>
            <a:off x="1132375" y="1447800"/>
            <a:ext cx="686197" cy="376238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4" name="Rectangle 388"/>
          <p:cNvSpPr>
            <a:spLocks noChangeArrowheads="1"/>
          </p:cNvSpPr>
          <p:nvPr/>
        </p:nvSpPr>
        <p:spPr bwMode="auto">
          <a:xfrm>
            <a:off x="1165052" y="1422400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5" name="Oval 389"/>
          <p:cNvSpPr>
            <a:spLocks noChangeArrowheads="1"/>
          </p:cNvSpPr>
          <p:nvPr/>
        </p:nvSpPr>
        <p:spPr bwMode="auto">
          <a:xfrm>
            <a:off x="970714" y="2395539"/>
            <a:ext cx="16682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8" name="Rectangle 392"/>
          <p:cNvSpPr>
            <a:spLocks noChangeArrowheads="1"/>
          </p:cNvSpPr>
          <p:nvPr/>
        </p:nvSpPr>
        <p:spPr bwMode="auto">
          <a:xfrm>
            <a:off x="8964306" y="1327150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9" name="Oval 393"/>
          <p:cNvSpPr>
            <a:spLocks noChangeArrowheads="1"/>
          </p:cNvSpPr>
          <p:nvPr/>
        </p:nvSpPr>
        <p:spPr bwMode="auto">
          <a:xfrm>
            <a:off x="8910993" y="2395539"/>
            <a:ext cx="16338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72" name="Rectangle 396"/>
          <p:cNvSpPr>
            <a:spLocks noChangeArrowheads="1"/>
          </p:cNvSpPr>
          <p:nvPr/>
        </p:nvSpPr>
        <p:spPr bwMode="auto">
          <a:xfrm>
            <a:off x="2086860" y="1662113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端口</a:t>
            </a:r>
          </a:p>
        </p:txBody>
      </p:sp>
      <p:sp>
        <p:nvSpPr>
          <p:cNvPr id="127373" name="Rectangle 397"/>
          <p:cNvSpPr>
            <a:spLocks noChangeArrowheads="1"/>
          </p:cNvSpPr>
          <p:nvPr/>
        </p:nvSpPr>
        <p:spPr bwMode="auto">
          <a:xfrm>
            <a:off x="7230756" y="1571625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端口</a:t>
            </a:r>
          </a:p>
        </p:txBody>
      </p:sp>
      <p:sp>
        <p:nvSpPr>
          <p:cNvPr id="127374" name="Line 398"/>
          <p:cNvSpPr>
            <a:spLocks noChangeShapeType="1"/>
          </p:cNvSpPr>
          <p:nvPr/>
        </p:nvSpPr>
        <p:spPr bwMode="auto">
          <a:xfrm>
            <a:off x="7844722" y="1814513"/>
            <a:ext cx="626004" cy="136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75" name="Line 399"/>
          <p:cNvSpPr>
            <a:spLocks noChangeShapeType="1"/>
          </p:cNvSpPr>
          <p:nvPr/>
        </p:nvSpPr>
        <p:spPr bwMode="auto">
          <a:xfrm flipH="1">
            <a:off x="1529647" y="1828800"/>
            <a:ext cx="589888" cy="122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76" name="Rectangle 400"/>
          <p:cNvSpPr>
            <a:spLocks noChangeArrowheads="1"/>
          </p:cNvSpPr>
          <p:nvPr/>
        </p:nvSpPr>
        <p:spPr bwMode="auto">
          <a:xfrm>
            <a:off x="9402853" y="1454150"/>
            <a:ext cx="325411" cy="239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defTabSz="762000" eaLnBrk="0" hangingPunct="0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27377" name="Line 401"/>
          <p:cNvSpPr>
            <a:spLocks noChangeShapeType="1"/>
          </p:cNvSpPr>
          <p:nvPr/>
        </p:nvSpPr>
        <p:spPr bwMode="auto">
          <a:xfrm>
            <a:off x="1908001" y="5601642"/>
            <a:ext cx="62462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78" name="Line 402"/>
          <p:cNvSpPr>
            <a:spLocks noChangeShapeType="1"/>
          </p:cNvSpPr>
          <p:nvPr/>
        </p:nvSpPr>
        <p:spPr bwMode="auto">
          <a:xfrm flipH="1">
            <a:off x="1908001" y="547781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80" name="Rectangle 404"/>
          <p:cNvSpPr>
            <a:spLocks noChangeArrowheads="1"/>
          </p:cNvSpPr>
          <p:nvPr/>
        </p:nvSpPr>
        <p:spPr bwMode="auto">
          <a:xfrm>
            <a:off x="3782575" y="5398442"/>
            <a:ext cx="2378857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协议的作用范围</a:t>
            </a:r>
          </a:p>
        </p:txBody>
      </p:sp>
      <p:sp>
        <p:nvSpPr>
          <p:cNvPr id="127381" name="Line 405"/>
          <p:cNvSpPr>
            <a:spLocks noChangeShapeType="1"/>
          </p:cNvSpPr>
          <p:nvPr/>
        </p:nvSpPr>
        <p:spPr bwMode="auto">
          <a:xfrm>
            <a:off x="836571" y="5328593"/>
            <a:ext cx="0" cy="8493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82" name="Line 406"/>
          <p:cNvSpPr>
            <a:spLocks noChangeShapeType="1"/>
          </p:cNvSpPr>
          <p:nvPr/>
        </p:nvSpPr>
        <p:spPr bwMode="auto">
          <a:xfrm>
            <a:off x="8959147" y="5255568"/>
            <a:ext cx="0" cy="904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83" name="Line 407"/>
          <p:cNvSpPr>
            <a:spLocks noChangeShapeType="1"/>
          </p:cNvSpPr>
          <p:nvPr/>
        </p:nvSpPr>
        <p:spPr bwMode="auto">
          <a:xfrm>
            <a:off x="836571" y="6001692"/>
            <a:ext cx="812257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84" name="Rectangle 408"/>
          <p:cNvSpPr>
            <a:spLocks noChangeArrowheads="1"/>
          </p:cNvSpPr>
          <p:nvPr/>
        </p:nvSpPr>
        <p:spPr bwMode="auto">
          <a:xfrm>
            <a:off x="2621715" y="5792142"/>
            <a:ext cx="4330289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运输层协议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TCP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和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UDP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的作用范围</a:t>
            </a:r>
          </a:p>
        </p:txBody>
      </p:sp>
      <p:pic>
        <p:nvPicPr>
          <p:cNvPr id="127385" name="Picture 40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06" y="4776143"/>
            <a:ext cx="7842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27387" name="Rectangle 411"/>
          <p:cNvSpPr>
            <a:spLocks noChangeArrowheads="1"/>
          </p:cNvSpPr>
          <p:nvPr/>
        </p:nvSpPr>
        <p:spPr bwMode="auto">
          <a:xfrm>
            <a:off x="668031" y="1890713"/>
            <a:ext cx="233892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88" name="Rectangle 412"/>
          <p:cNvSpPr>
            <a:spLocks noChangeArrowheads="1"/>
          </p:cNvSpPr>
          <p:nvPr/>
        </p:nvSpPr>
        <p:spPr bwMode="auto">
          <a:xfrm>
            <a:off x="1300914" y="1890713"/>
            <a:ext cx="233892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89" name="Rectangle 413"/>
          <p:cNvSpPr>
            <a:spLocks noChangeArrowheads="1"/>
          </p:cNvSpPr>
          <p:nvPr/>
        </p:nvSpPr>
        <p:spPr bwMode="auto">
          <a:xfrm>
            <a:off x="8441489" y="1903413"/>
            <a:ext cx="233892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90" name="Rectangle 414"/>
          <p:cNvSpPr>
            <a:spLocks noChangeArrowheads="1"/>
          </p:cNvSpPr>
          <p:nvPr/>
        </p:nvSpPr>
        <p:spPr bwMode="auto">
          <a:xfrm>
            <a:off x="9239472" y="1903413"/>
            <a:ext cx="233892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6" name="Freeform 390"/>
          <p:cNvSpPr>
            <a:spLocks/>
          </p:cNvSpPr>
          <p:nvPr/>
        </p:nvSpPr>
        <p:spPr bwMode="auto">
          <a:xfrm>
            <a:off x="8561875" y="1733551"/>
            <a:ext cx="359437" cy="695325"/>
          </a:xfrm>
          <a:custGeom>
            <a:avLst/>
            <a:gdLst>
              <a:gd name="T0" fmla="*/ 4 w 193"/>
              <a:gd name="T1" fmla="*/ 0 h 453"/>
              <a:gd name="T2" fmla="*/ 13 w 193"/>
              <a:gd name="T3" fmla="*/ 306 h 453"/>
              <a:gd name="T4" fmla="*/ 85 w 193"/>
              <a:gd name="T5" fmla="*/ 399 h 453"/>
              <a:gd name="T6" fmla="*/ 157 w 193"/>
              <a:gd name="T7" fmla="*/ 444 h 453"/>
              <a:gd name="T8" fmla="*/ 193 w 193"/>
              <a:gd name="T9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453">
                <a:moveTo>
                  <a:pt x="4" y="0"/>
                </a:moveTo>
                <a:cubicBezTo>
                  <a:pt x="6" y="51"/>
                  <a:pt x="0" y="240"/>
                  <a:pt x="13" y="306"/>
                </a:cubicBezTo>
                <a:cubicBezTo>
                  <a:pt x="26" y="372"/>
                  <a:pt x="61" y="376"/>
                  <a:pt x="85" y="399"/>
                </a:cubicBezTo>
                <a:cubicBezTo>
                  <a:pt x="109" y="422"/>
                  <a:pt x="139" y="435"/>
                  <a:pt x="157" y="444"/>
                </a:cubicBezTo>
                <a:cubicBezTo>
                  <a:pt x="175" y="453"/>
                  <a:pt x="186" y="451"/>
                  <a:pt x="193" y="453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7" name="Freeform 391"/>
          <p:cNvSpPr>
            <a:spLocks/>
          </p:cNvSpPr>
          <p:nvPr/>
        </p:nvSpPr>
        <p:spPr bwMode="auto">
          <a:xfrm>
            <a:off x="9050295" y="1736726"/>
            <a:ext cx="316442" cy="688975"/>
          </a:xfrm>
          <a:custGeom>
            <a:avLst/>
            <a:gdLst>
              <a:gd name="T0" fmla="*/ 170 w 171"/>
              <a:gd name="T1" fmla="*/ 0 h 447"/>
              <a:gd name="T2" fmla="*/ 165 w 171"/>
              <a:gd name="T3" fmla="*/ 264 h 447"/>
              <a:gd name="T4" fmla="*/ 135 w 171"/>
              <a:gd name="T5" fmla="*/ 351 h 447"/>
              <a:gd name="T6" fmla="*/ 81 w 171"/>
              <a:gd name="T7" fmla="*/ 411 h 447"/>
              <a:gd name="T8" fmla="*/ 0 w 171"/>
              <a:gd name="T9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447">
                <a:moveTo>
                  <a:pt x="170" y="0"/>
                </a:moveTo>
                <a:cubicBezTo>
                  <a:pt x="169" y="44"/>
                  <a:pt x="171" y="206"/>
                  <a:pt x="165" y="264"/>
                </a:cubicBezTo>
                <a:cubicBezTo>
                  <a:pt x="159" y="322"/>
                  <a:pt x="149" y="326"/>
                  <a:pt x="135" y="351"/>
                </a:cubicBezTo>
                <a:cubicBezTo>
                  <a:pt x="121" y="376"/>
                  <a:pt x="103" y="395"/>
                  <a:pt x="81" y="411"/>
                </a:cubicBezTo>
                <a:cubicBezTo>
                  <a:pt x="59" y="427"/>
                  <a:pt x="17" y="440"/>
                  <a:pt x="0" y="447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70" name="Oval 394"/>
          <p:cNvSpPr>
            <a:spLocks noChangeArrowheads="1"/>
          </p:cNvSpPr>
          <p:nvPr/>
        </p:nvSpPr>
        <p:spPr bwMode="auto">
          <a:xfrm>
            <a:off x="8241993" y="1511301"/>
            <a:ext cx="682758" cy="3524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71" name="Rectangle 395"/>
          <p:cNvSpPr>
            <a:spLocks noChangeArrowheads="1"/>
          </p:cNvSpPr>
          <p:nvPr/>
        </p:nvSpPr>
        <p:spPr bwMode="auto">
          <a:xfrm>
            <a:off x="8269510" y="1463675"/>
            <a:ext cx="6347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AP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62" name="Freeform 386"/>
          <p:cNvSpPr>
            <a:spLocks/>
          </p:cNvSpPr>
          <p:nvPr/>
        </p:nvSpPr>
        <p:spPr bwMode="auto">
          <a:xfrm>
            <a:off x="1139254" y="1797050"/>
            <a:ext cx="294085" cy="628650"/>
          </a:xfrm>
          <a:custGeom>
            <a:avLst/>
            <a:gdLst>
              <a:gd name="T0" fmla="*/ 156 w 159"/>
              <a:gd name="T1" fmla="*/ 0 h 408"/>
              <a:gd name="T2" fmla="*/ 147 w 159"/>
              <a:gd name="T3" fmla="*/ 279 h 408"/>
              <a:gd name="T4" fmla="*/ 81 w 159"/>
              <a:gd name="T5" fmla="*/ 372 h 408"/>
              <a:gd name="T6" fmla="*/ 0 w 159"/>
              <a:gd name="T7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08">
                <a:moveTo>
                  <a:pt x="156" y="0"/>
                </a:moveTo>
                <a:cubicBezTo>
                  <a:pt x="155" y="46"/>
                  <a:pt x="159" y="217"/>
                  <a:pt x="147" y="279"/>
                </a:cubicBezTo>
                <a:cubicBezTo>
                  <a:pt x="135" y="341"/>
                  <a:pt x="105" y="351"/>
                  <a:pt x="81" y="372"/>
                </a:cubicBezTo>
                <a:cubicBezTo>
                  <a:pt x="57" y="393"/>
                  <a:pt x="17" y="401"/>
                  <a:pt x="0" y="408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59" name="Freeform 383"/>
          <p:cNvSpPr>
            <a:spLocks/>
          </p:cNvSpPr>
          <p:nvPr/>
        </p:nvSpPr>
        <p:spPr bwMode="auto">
          <a:xfrm>
            <a:off x="766060" y="1709739"/>
            <a:ext cx="276886" cy="757237"/>
          </a:xfrm>
          <a:custGeom>
            <a:avLst/>
            <a:gdLst>
              <a:gd name="T0" fmla="*/ 8 w 149"/>
              <a:gd name="T1" fmla="*/ 0 h 492"/>
              <a:gd name="T2" fmla="*/ 5 w 149"/>
              <a:gd name="T3" fmla="*/ 285 h 492"/>
              <a:gd name="T4" fmla="*/ 38 w 149"/>
              <a:gd name="T5" fmla="*/ 414 h 492"/>
              <a:gd name="T6" fmla="*/ 149 w 149"/>
              <a:gd name="T7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492">
                <a:moveTo>
                  <a:pt x="8" y="0"/>
                </a:moveTo>
                <a:cubicBezTo>
                  <a:pt x="8" y="47"/>
                  <a:pt x="0" y="216"/>
                  <a:pt x="5" y="285"/>
                </a:cubicBezTo>
                <a:cubicBezTo>
                  <a:pt x="10" y="354"/>
                  <a:pt x="14" y="380"/>
                  <a:pt x="38" y="414"/>
                </a:cubicBezTo>
                <a:cubicBezTo>
                  <a:pt x="62" y="448"/>
                  <a:pt x="126" y="476"/>
                  <a:pt x="149" y="492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7339" name="Oval 363"/>
          <p:cNvSpPr>
            <a:spLocks noChangeArrowheads="1"/>
          </p:cNvSpPr>
          <p:nvPr/>
        </p:nvSpPr>
        <p:spPr bwMode="auto">
          <a:xfrm flipH="1">
            <a:off x="8068295" y="4909493"/>
            <a:ext cx="165100" cy="138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296" y="6237312"/>
            <a:ext cx="8227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运输层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为相互通信的应用进程提供了逻辑通信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3" name="Line 402"/>
          <p:cNvSpPr>
            <a:spLocks noChangeShapeType="1"/>
          </p:cNvSpPr>
          <p:nvPr/>
        </p:nvSpPr>
        <p:spPr bwMode="auto">
          <a:xfrm flipH="1">
            <a:off x="8188515" y="5477817"/>
            <a:ext cx="0" cy="3000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传输层</a:t>
            </a:r>
            <a:r>
              <a:rPr lang="en-US" altLang="zh-CN" dirty="0" smtClean="0"/>
              <a:t>----</a:t>
            </a:r>
            <a:r>
              <a:rPr kumimoji="1" lang="en-US" altLang="zh-CN" dirty="0" smtClean="0">
                <a:solidFill>
                  <a:srgbClr val="000099"/>
                </a:solidFill>
              </a:rPr>
              <a:t>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99"/>
                </a:solidFill>
              </a:rPr>
              <a:t>不可靠</a:t>
            </a:r>
            <a:r>
              <a:rPr kumimoji="1" lang="zh-CN" altLang="en-US" dirty="0">
                <a:solidFill>
                  <a:srgbClr val="000099"/>
                </a:solidFill>
              </a:rPr>
              <a:t>数据</a:t>
            </a:r>
            <a:r>
              <a:rPr kumimoji="1" lang="zh-CN" altLang="en-US" dirty="0" smtClean="0">
                <a:solidFill>
                  <a:srgbClr val="000099"/>
                </a:solidFill>
              </a:rPr>
              <a:t>传输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99"/>
                </a:solidFill>
              </a:rPr>
              <a:t>无</a:t>
            </a:r>
            <a:r>
              <a:rPr kumimoji="1" lang="zh-CN" altLang="en-US" dirty="0" smtClean="0">
                <a:solidFill>
                  <a:srgbClr val="000099"/>
                </a:solidFill>
              </a:rPr>
              <a:t>连接、无确认、无重传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99"/>
                </a:solidFill>
              </a:rPr>
              <a:t>进程间端到端</a:t>
            </a:r>
            <a:r>
              <a:rPr kumimoji="1" lang="zh-CN" altLang="en-US" dirty="0" smtClean="0">
                <a:solidFill>
                  <a:srgbClr val="000099"/>
                </a:solidFill>
              </a:rPr>
              <a:t>通信（端口标识应用进程）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r>
              <a:rPr kumimoji="1" lang="zh-CN" altLang="en-US" dirty="0" smtClean="0">
                <a:solidFill>
                  <a:srgbClr val="000099"/>
                </a:solidFill>
              </a:rPr>
              <a:t>首部格式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端口、长度、校验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校验和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rgbClr val="000099"/>
                </a:solidFill>
              </a:rPr>
              <a:t>计算方法：二进制反码求和（注意最高位进位补加</a:t>
            </a:r>
            <a:r>
              <a:rPr kumimoji="1" lang="en-US" altLang="zh-CN" dirty="0" smtClean="0">
                <a:solidFill>
                  <a:srgbClr val="000099"/>
                </a:solidFill>
              </a:rPr>
              <a:t>1</a:t>
            </a:r>
            <a:r>
              <a:rPr kumimoji="1" lang="zh-CN" altLang="en-US" dirty="0" smtClean="0">
                <a:solidFill>
                  <a:srgbClr val="000099"/>
                </a:solidFill>
              </a:rPr>
              <a:t>，</a:t>
            </a:r>
            <a:r>
              <a:rPr kumimoji="1" lang="en-US" altLang="zh-CN" dirty="0" smtClean="0">
                <a:solidFill>
                  <a:srgbClr val="000099"/>
                </a:solidFill>
              </a:rPr>
              <a:t>P131</a:t>
            </a:r>
            <a:r>
              <a:rPr kumimoji="1" lang="zh-CN" altLang="en-US" dirty="0" smtClean="0">
                <a:solidFill>
                  <a:srgbClr val="000099"/>
                </a:solidFill>
              </a:rPr>
              <a:t>、</a:t>
            </a:r>
            <a:r>
              <a:rPr kumimoji="1" lang="en-US" altLang="zh-CN" dirty="0" smtClean="0">
                <a:solidFill>
                  <a:srgbClr val="000099"/>
                </a:solidFill>
              </a:rPr>
              <a:t>P210</a:t>
            </a:r>
            <a:r>
              <a:rPr kumimoji="1" lang="zh-CN" altLang="en-US" dirty="0" smtClean="0">
                <a:solidFill>
                  <a:srgbClr val="000099"/>
                </a:solidFill>
              </a:rPr>
              <a:t>）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rgbClr val="000099"/>
                </a:solidFill>
              </a:rPr>
              <a:t>伪首部：保证数据报传输到正确主机的正确端口</a:t>
            </a:r>
            <a:endParaRPr kumimoji="1" lang="en-US" altLang="zh-CN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7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 </a:t>
            </a:r>
            <a:r>
              <a:rPr lang="zh-CN" altLang="en-US" dirty="0"/>
              <a:t>的首部格式 </a:t>
            </a:r>
          </a:p>
        </p:txBody>
      </p:sp>
      <p:sp>
        <p:nvSpPr>
          <p:cNvPr id="3" name="矩形 2"/>
          <p:cNvSpPr/>
          <p:nvPr/>
        </p:nvSpPr>
        <p:spPr>
          <a:xfrm>
            <a:off x="1136577" y="1124744"/>
            <a:ext cx="7488832" cy="830997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用户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数据报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UDP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有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两个字段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：数据字段和首部字段。首部字段很简单，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只有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8 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个字节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9640" y="2060848"/>
            <a:ext cx="9243880" cy="4150380"/>
            <a:chOff x="389640" y="2060848"/>
            <a:chExt cx="9243880" cy="4150380"/>
          </a:xfrm>
        </p:grpSpPr>
        <p:sp>
          <p:nvSpPr>
            <p:cNvPr id="500738" name="Rectangle 2"/>
            <p:cNvSpPr>
              <a:spLocks noChangeArrowheads="1"/>
            </p:cNvSpPr>
            <p:nvPr/>
          </p:nvSpPr>
          <p:spPr bwMode="auto">
            <a:xfrm>
              <a:off x="2535940" y="5155429"/>
              <a:ext cx="1169458" cy="457200"/>
            </a:xfrm>
            <a:prstGeom prst="rect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39" name="Freeform 3"/>
            <p:cNvSpPr>
              <a:spLocks/>
            </p:cNvSpPr>
            <p:nvPr/>
          </p:nvSpPr>
          <p:spPr bwMode="auto">
            <a:xfrm>
              <a:off x="3165384" y="3940981"/>
              <a:ext cx="5020071" cy="350030"/>
            </a:xfrm>
            <a:custGeom>
              <a:avLst/>
              <a:gdLst>
                <a:gd name="T0" fmla="*/ 0 w 2919"/>
                <a:gd name="T1" fmla="*/ 0 h 276"/>
                <a:gd name="T2" fmla="*/ 2919 w 2919"/>
                <a:gd name="T3" fmla="*/ 0 h 276"/>
                <a:gd name="T4" fmla="*/ 1066 w 2919"/>
                <a:gd name="T5" fmla="*/ 276 h 276"/>
                <a:gd name="T6" fmla="*/ 346 w 2919"/>
                <a:gd name="T7" fmla="*/ 268 h 276"/>
                <a:gd name="T8" fmla="*/ 0 w 291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9" h="276">
                  <a:moveTo>
                    <a:pt x="0" y="0"/>
                  </a:moveTo>
                  <a:lnTo>
                    <a:pt x="2919" y="0"/>
                  </a:lnTo>
                  <a:lnTo>
                    <a:pt x="1066" y="276"/>
                  </a:lnTo>
                  <a:lnTo>
                    <a:pt x="346" y="2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ECFF">
                    <a:gamma/>
                    <a:shade val="81961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0" name="Rectangle 4"/>
            <p:cNvSpPr>
              <a:spLocks noChangeArrowheads="1"/>
            </p:cNvSpPr>
            <p:nvPr/>
          </p:nvSpPr>
          <p:spPr bwMode="auto">
            <a:xfrm>
              <a:off x="3703678" y="4291011"/>
              <a:ext cx="1171179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2" name="AutoShape 6"/>
            <p:cNvSpPr>
              <a:spLocks noChangeArrowheads="1"/>
            </p:cNvSpPr>
            <p:nvPr/>
          </p:nvSpPr>
          <p:spPr bwMode="auto">
            <a:xfrm>
              <a:off x="1670885" y="5245917"/>
              <a:ext cx="865056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3" name="Freeform 7"/>
            <p:cNvSpPr>
              <a:spLocks/>
            </p:cNvSpPr>
            <p:nvPr/>
          </p:nvSpPr>
          <p:spPr bwMode="auto">
            <a:xfrm>
              <a:off x="1043161" y="2922859"/>
              <a:ext cx="7247202" cy="560922"/>
            </a:xfrm>
            <a:custGeom>
              <a:avLst/>
              <a:gdLst>
                <a:gd name="T0" fmla="*/ 0 w 3600"/>
                <a:gd name="T1" fmla="*/ 0 h 432"/>
                <a:gd name="T2" fmla="*/ 3600 w 3600"/>
                <a:gd name="T3" fmla="*/ 0 h 432"/>
                <a:gd name="T4" fmla="*/ 1056 w 3600"/>
                <a:gd name="T5" fmla="*/ 432 h 432"/>
                <a:gd name="T6" fmla="*/ 384 w 3600"/>
                <a:gd name="T7" fmla="*/ 432 h 432"/>
                <a:gd name="T8" fmla="*/ 0 w 3600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432">
                  <a:moveTo>
                    <a:pt x="0" y="0"/>
                  </a:moveTo>
                  <a:lnTo>
                    <a:pt x="3600" y="0"/>
                  </a:lnTo>
                  <a:lnTo>
                    <a:pt x="1056" y="432"/>
                  </a:lnTo>
                  <a:lnTo>
                    <a:pt x="384" y="43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99">
                    <a:gamma/>
                    <a:shade val="69804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165384" y="3483781"/>
              <a:ext cx="5020071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3705398" y="5158604"/>
              <a:ext cx="5928121" cy="457200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6" name="Line 10"/>
            <p:cNvSpPr>
              <a:spLocks noChangeShapeType="1"/>
            </p:cNvSpPr>
            <p:nvPr/>
          </p:nvSpPr>
          <p:spPr bwMode="auto">
            <a:xfrm>
              <a:off x="4420832" y="3483781"/>
              <a:ext cx="1719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7" name="Rectangle 11"/>
            <p:cNvSpPr>
              <a:spLocks noChangeArrowheads="1"/>
            </p:cNvSpPr>
            <p:nvPr/>
          </p:nvSpPr>
          <p:spPr bwMode="auto">
            <a:xfrm>
              <a:off x="1048320" y="2465659"/>
              <a:ext cx="7242043" cy="457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3459468" y="2465659"/>
              <a:ext cx="344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49" name="Line 13"/>
            <p:cNvSpPr>
              <a:spLocks noChangeShapeType="1"/>
            </p:cNvSpPr>
            <p:nvPr/>
          </p:nvSpPr>
          <p:spPr bwMode="auto">
            <a:xfrm>
              <a:off x="5674559" y="3483781"/>
              <a:ext cx="344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>
              <a:off x="6930007" y="3483781"/>
              <a:ext cx="172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51" name="Freeform 15"/>
            <p:cNvSpPr>
              <a:spLocks/>
            </p:cNvSpPr>
            <p:nvPr/>
          </p:nvSpPr>
          <p:spPr bwMode="auto">
            <a:xfrm>
              <a:off x="1811907" y="3483781"/>
              <a:ext cx="1353477" cy="457200"/>
            </a:xfrm>
            <a:custGeom>
              <a:avLst/>
              <a:gdLst>
                <a:gd name="T0" fmla="*/ 672 w 672"/>
                <a:gd name="T1" fmla="*/ 288 h 288"/>
                <a:gd name="T2" fmla="*/ 0 w 672"/>
                <a:gd name="T3" fmla="*/ 288 h 288"/>
                <a:gd name="T4" fmla="*/ 0 w 672"/>
                <a:gd name="T5" fmla="*/ 0 h 288"/>
                <a:gd name="T6" fmla="*/ 672 w 67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88">
                  <a:moveTo>
                    <a:pt x="67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52" name="Text Box 16"/>
            <p:cNvSpPr txBox="1">
              <a:spLocks noChangeArrowheads="1"/>
            </p:cNvSpPr>
            <p:nvPr/>
          </p:nvSpPr>
          <p:spPr bwMode="auto">
            <a:xfrm>
              <a:off x="1939172" y="3480607"/>
              <a:ext cx="9541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伪首部</a:t>
              </a:r>
            </a:p>
          </p:txBody>
        </p:sp>
        <p:sp>
          <p:nvSpPr>
            <p:cNvPr id="500753" name="Text Box 17"/>
            <p:cNvSpPr txBox="1">
              <a:spLocks noChangeArrowheads="1"/>
            </p:cNvSpPr>
            <p:nvPr/>
          </p:nvSpPr>
          <p:spPr bwMode="auto">
            <a:xfrm>
              <a:off x="3177422" y="3480607"/>
              <a:ext cx="9541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源端口</a:t>
              </a:r>
            </a:p>
          </p:txBody>
        </p:sp>
        <p:sp>
          <p:nvSpPr>
            <p:cNvPr id="500754" name="Text Box 18"/>
            <p:cNvSpPr txBox="1">
              <a:spLocks noChangeArrowheads="1"/>
            </p:cNvSpPr>
            <p:nvPr/>
          </p:nvSpPr>
          <p:spPr bwMode="auto">
            <a:xfrm>
              <a:off x="4357198" y="3480607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目的端口</a:t>
              </a:r>
            </a:p>
          </p:txBody>
        </p:sp>
        <p:sp>
          <p:nvSpPr>
            <p:cNvPr id="500755" name="Text Box 19"/>
            <p:cNvSpPr txBox="1">
              <a:spLocks noChangeArrowheads="1"/>
            </p:cNvSpPr>
            <p:nvPr/>
          </p:nvSpPr>
          <p:spPr bwMode="auto">
            <a:xfrm>
              <a:off x="5803544" y="3479020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长  度</a:t>
              </a:r>
            </a:p>
          </p:txBody>
        </p:sp>
        <p:sp>
          <p:nvSpPr>
            <p:cNvPr id="500756" name="Text Box 20"/>
            <p:cNvSpPr txBox="1">
              <a:spLocks noChangeArrowheads="1"/>
            </p:cNvSpPr>
            <p:nvPr/>
          </p:nvSpPr>
          <p:spPr bwMode="auto">
            <a:xfrm>
              <a:off x="7043513" y="3480607"/>
              <a:ext cx="9541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检验和</a:t>
              </a:r>
            </a:p>
          </p:txBody>
        </p:sp>
        <p:sp>
          <p:nvSpPr>
            <p:cNvPr id="500757" name="Text Box 21"/>
            <p:cNvSpPr txBox="1">
              <a:spLocks noChangeArrowheads="1"/>
            </p:cNvSpPr>
            <p:nvPr/>
          </p:nvSpPr>
          <p:spPr bwMode="auto">
            <a:xfrm>
              <a:off x="5960044" y="5199880"/>
              <a:ext cx="13356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         据</a:t>
              </a:r>
            </a:p>
          </p:txBody>
        </p:sp>
        <p:sp>
          <p:nvSpPr>
            <p:cNvPr id="500758" name="Text Box 22"/>
            <p:cNvSpPr txBox="1">
              <a:spLocks noChangeArrowheads="1"/>
            </p:cNvSpPr>
            <p:nvPr/>
          </p:nvSpPr>
          <p:spPr bwMode="auto">
            <a:xfrm>
              <a:off x="2649446" y="5199880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首  部</a:t>
              </a:r>
            </a:p>
          </p:txBody>
        </p:sp>
        <p:sp>
          <p:nvSpPr>
            <p:cNvPr id="500759" name="Line 23"/>
            <p:cNvSpPr>
              <a:spLocks noChangeShapeType="1"/>
            </p:cNvSpPr>
            <p:nvPr/>
          </p:nvSpPr>
          <p:spPr bwMode="auto">
            <a:xfrm>
              <a:off x="5877495" y="2465659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60" name="Line 24"/>
            <p:cNvSpPr>
              <a:spLocks noChangeShapeType="1"/>
            </p:cNvSpPr>
            <p:nvPr/>
          </p:nvSpPr>
          <p:spPr bwMode="auto">
            <a:xfrm>
              <a:off x="6455345" y="2465659"/>
              <a:ext cx="172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61" name="Line 25"/>
            <p:cNvSpPr>
              <a:spLocks noChangeShapeType="1"/>
            </p:cNvSpPr>
            <p:nvPr/>
          </p:nvSpPr>
          <p:spPr bwMode="auto">
            <a:xfrm>
              <a:off x="7033194" y="2465659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62" name="Text Box 26"/>
            <p:cNvSpPr txBox="1">
              <a:spLocks noChangeArrowheads="1"/>
            </p:cNvSpPr>
            <p:nvPr/>
          </p:nvSpPr>
          <p:spPr bwMode="auto">
            <a:xfrm>
              <a:off x="6986761" y="2462485"/>
              <a:ext cx="124425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UDP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长度</a:t>
              </a:r>
            </a:p>
          </p:txBody>
        </p:sp>
        <p:sp>
          <p:nvSpPr>
            <p:cNvPr id="500763" name="Text Box 27"/>
            <p:cNvSpPr txBox="1">
              <a:spLocks noChangeArrowheads="1"/>
            </p:cNvSpPr>
            <p:nvPr/>
          </p:nvSpPr>
          <p:spPr bwMode="auto">
            <a:xfrm>
              <a:off x="1467949" y="2462485"/>
              <a:ext cx="13374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源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地址</a:t>
              </a:r>
            </a:p>
          </p:txBody>
        </p:sp>
        <p:sp>
          <p:nvSpPr>
            <p:cNvPr id="500764" name="Text Box 28"/>
            <p:cNvSpPr txBox="1">
              <a:spLocks noChangeArrowheads="1"/>
            </p:cNvSpPr>
            <p:nvPr/>
          </p:nvSpPr>
          <p:spPr bwMode="auto">
            <a:xfrm>
              <a:off x="3784509" y="2462485"/>
              <a:ext cx="15955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目的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地址</a:t>
              </a:r>
            </a:p>
          </p:txBody>
        </p:sp>
        <p:sp>
          <p:nvSpPr>
            <p:cNvPr id="500765" name="Text Box 29"/>
            <p:cNvSpPr txBox="1">
              <a:spLocks noChangeArrowheads="1"/>
            </p:cNvSpPr>
            <p:nvPr/>
          </p:nvSpPr>
          <p:spPr bwMode="auto">
            <a:xfrm>
              <a:off x="5987561" y="2462485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500766" name="Text Box 30"/>
            <p:cNvSpPr txBox="1">
              <a:spLocks noChangeArrowheads="1"/>
            </p:cNvSpPr>
            <p:nvPr/>
          </p:nvSpPr>
          <p:spPr bwMode="auto">
            <a:xfrm>
              <a:off x="6457065" y="2462485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17</a:t>
              </a:r>
            </a:p>
          </p:txBody>
        </p:sp>
        <p:sp>
          <p:nvSpPr>
            <p:cNvPr id="500767" name="Line 31"/>
            <p:cNvSpPr>
              <a:spLocks noChangeShapeType="1"/>
            </p:cNvSpPr>
            <p:nvPr/>
          </p:nvSpPr>
          <p:spPr bwMode="auto">
            <a:xfrm>
              <a:off x="2489505" y="5844404"/>
              <a:ext cx="714401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68" name="Rectangle 32"/>
            <p:cNvSpPr>
              <a:spLocks noChangeArrowheads="1"/>
            </p:cNvSpPr>
            <p:nvPr/>
          </p:nvSpPr>
          <p:spPr bwMode="auto">
            <a:xfrm>
              <a:off x="5289326" y="5690416"/>
              <a:ext cx="1270927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69" name="Text Box 33"/>
            <p:cNvSpPr txBox="1">
              <a:spLocks noChangeArrowheads="1"/>
            </p:cNvSpPr>
            <p:nvPr/>
          </p:nvSpPr>
          <p:spPr bwMode="auto">
            <a:xfrm>
              <a:off x="5239453" y="5811118"/>
              <a:ext cx="12668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  <p:sp>
          <p:nvSpPr>
            <p:cNvPr id="500770" name="Text Box 34"/>
            <p:cNvSpPr txBox="1">
              <a:spLocks noChangeArrowheads="1"/>
            </p:cNvSpPr>
            <p:nvPr/>
          </p:nvSpPr>
          <p:spPr bwMode="auto">
            <a:xfrm>
              <a:off x="389640" y="208307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</a:t>
              </a:r>
            </a:p>
          </p:txBody>
        </p:sp>
        <p:sp>
          <p:nvSpPr>
            <p:cNvPr id="500771" name="Text Box 35"/>
            <p:cNvSpPr txBox="1">
              <a:spLocks noChangeArrowheads="1"/>
            </p:cNvSpPr>
            <p:nvPr/>
          </p:nvSpPr>
          <p:spPr bwMode="auto">
            <a:xfrm>
              <a:off x="2062997" y="2060848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500772" name="Text Box 36"/>
            <p:cNvSpPr txBox="1">
              <a:spLocks noChangeArrowheads="1"/>
            </p:cNvSpPr>
            <p:nvPr/>
          </p:nvSpPr>
          <p:spPr bwMode="auto">
            <a:xfrm>
              <a:off x="4475865" y="2060848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500773" name="Text Box 37"/>
            <p:cNvSpPr txBox="1">
              <a:spLocks noChangeArrowheads="1"/>
            </p:cNvSpPr>
            <p:nvPr/>
          </p:nvSpPr>
          <p:spPr bwMode="auto">
            <a:xfrm>
              <a:off x="5987561" y="2060848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500774" name="Text Box 38"/>
            <p:cNvSpPr txBox="1">
              <a:spLocks noChangeArrowheads="1"/>
            </p:cNvSpPr>
            <p:nvPr/>
          </p:nvSpPr>
          <p:spPr bwMode="auto">
            <a:xfrm>
              <a:off x="6551653" y="2060848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500775" name="Text Box 39"/>
            <p:cNvSpPr txBox="1">
              <a:spLocks noChangeArrowheads="1"/>
            </p:cNvSpPr>
            <p:nvPr/>
          </p:nvSpPr>
          <p:spPr bwMode="auto">
            <a:xfrm>
              <a:off x="7404669" y="2060848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500776" name="Text Box 40"/>
            <p:cNvSpPr txBox="1">
              <a:spLocks noChangeArrowheads="1"/>
            </p:cNvSpPr>
            <p:nvPr/>
          </p:nvSpPr>
          <p:spPr bwMode="auto">
            <a:xfrm>
              <a:off x="2198861" y="3105956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</a:t>
              </a:r>
            </a:p>
          </p:txBody>
        </p:sp>
        <p:sp>
          <p:nvSpPr>
            <p:cNvPr id="500777" name="Text Box 41"/>
            <p:cNvSpPr txBox="1">
              <a:spLocks noChangeArrowheads="1"/>
            </p:cNvSpPr>
            <p:nvPr/>
          </p:nvSpPr>
          <p:spPr bwMode="auto">
            <a:xfrm>
              <a:off x="3574695" y="3110720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500778" name="Text Box 42"/>
            <p:cNvSpPr txBox="1">
              <a:spLocks noChangeArrowheads="1"/>
            </p:cNvSpPr>
            <p:nvPr/>
          </p:nvSpPr>
          <p:spPr bwMode="auto">
            <a:xfrm>
              <a:off x="4902374" y="3110720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500779" name="Text Box 43"/>
            <p:cNvSpPr txBox="1">
              <a:spLocks noChangeArrowheads="1"/>
            </p:cNvSpPr>
            <p:nvPr/>
          </p:nvSpPr>
          <p:spPr bwMode="auto">
            <a:xfrm>
              <a:off x="6061513" y="3110720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500780" name="Text Box 44"/>
            <p:cNvSpPr txBox="1">
              <a:spLocks noChangeArrowheads="1"/>
            </p:cNvSpPr>
            <p:nvPr/>
          </p:nvSpPr>
          <p:spPr bwMode="auto">
            <a:xfrm>
              <a:off x="7380592" y="3110720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500781" name="Text Box 45"/>
            <p:cNvSpPr txBox="1">
              <a:spLocks noChangeArrowheads="1"/>
            </p:cNvSpPr>
            <p:nvPr/>
          </p:nvSpPr>
          <p:spPr bwMode="auto">
            <a:xfrm>
              <a:off x="945132" y="3105956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</a:t>
              </a:r>
            </a:p>
          </p:txBody>
        </p:sp>
        <p:sp>
          <p:nvSpPr>
            <p:cNvPr id="500782" name="Text Box 46"/>
            <p:cNvSpPr txBox="1">
              <a:spLocks noChangeArrowheads="1"/>
            </p:cNvSpPr>
            <p:nvPr/>
          </p:nvSpPr>
          <p:spPr bwMode="auto">
            <a:xfrm>
              <a:off x="1064568" y="5594404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发送在前</a:t>
              </a:r>
            </a:p>
          </p:txBody>
        </p:sp>
        <p:sp>
          <p:nvSpPr>
            <p:cNvPr id="500784" name="Rectangle 48"/>
            <p:cNvSpPr>
              <a:spLocks noChangeArrowheads="1"/>
            </p:cNvSpPr>
            <p:nvPr/>
          </p:nvSpPr>
          <p:spPr bwMode="auto">
            <a:xfrm>
              <a:off x="4874857" y="4291011"/>
              <a:ext cx="4758663" cy="4572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0785" name="Text Box 49"/>
            <p:cNvSpPr txBox="1">
              <a:spLocks noChangeArrowheads="1"/>
            </p:cNvSpPr>
            <p:nvPr/>
          </p:nvSpPr>
          <p:spPr bwMode="auto">
            <a:xfrm>
              <a:off x="6560252" y="4333874"/>
              <a:ext cx="13356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         据</a:t>
              </a:r>
            </a:p>
          </p:txBody>
        </p:sp>
        <p:sp>
          <p:nvSpPr>
            <p:cNvPr id="500786" name="Text Box 50"/>
            <p:cNvSpPr txBox="1">
              <a:spLocks noChangeArrowheads="1"/>
            </p:cNvSpPr>
            <p:nvPr/>
          </p:nvSpPr>
          <p:spPr bwMode="auto">
            <a:xfrm>
              <a:off x="3856740" y="4333874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首  部</a:t>
              </a:r>
            </a:p>
          </p:txBody>
        </p:sp>
        <p:sp>
          <p:nvSpPr>
            <p:cNvPr id="500788" name="Text Box 52"/>
            <p:cNvSpPr txBox="1">
              <a:spLocks noChangeArrowheads="1"/>
            </p:cNvSpPr>
            <p:nvPr/>
          </p:nvSpPr>
          <p:spPr bwMode="auto">
            <a:xfrm>
              <a:off x="1442152" y="4291012"/>
              <a:ext cx="20844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UDP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用户数据报</a:t>
              </a: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3709939" y="4759107"/>
              <a:ext cx="5915025" cy="396000"/>
            </a:xfrm>
            <a:prstGeom prst="rect">
              <a:avLst/>
            </a:prstGeom>
            <a:gradFill flip="none" rotWithShape="1">
              <a:gsLst>
                <a:gs pos="0">
                  <a:srgbClr val="99FF66"/>
                </a:gs>
                <a:gs pos="100000">
                  <a:srgbClr val="47B26B"/>
                </a:gs>
              </a:gsLst>
              <a:lin ang="16200000" scaled="1"/>
              <a:tileRect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198861" y="6247667"/>
            <a:ext cx="642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UDP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用户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数据报的首部和伪首部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92" name="Rectangle 36"/>
          <p:cNvSpPr>
            <a:spLocks noChangeArrowheads="1"/>
          </p:cNvSpPr>
          <p:nvPr/>
        </p:nvSpPr>
        <p:spPr bwMode="auto">
          <a:xfrm>
            <a:off x="3879850" y="3434238"/>
            <a:ext cx="660400" cy="3619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1754187" y="2420888"/>
            <a:ext cx="2786063" cy="6715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计算 </a:t>
            </a:r>
            <a:r>
              <a:rPr lang="en-US" altLang="zh-CN" dirty="0"/>
              <a:t>UDP </a:t>
            </a:r>
            <a:r>
              <a:rPr lang="zh-CN" altLang="en-US" dirty="0"/>
              <a:t>检验和的例子 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4658916" y="1094263"/>
            <a:ext cx="5247084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10011001 00010011  →  153.19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00001000 01101000  →  8.104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10101011 00000011  →  171.3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00001110 00001011  →  14.11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00000000 00010001  →  0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和 </a:t>
            </a:r>
            <a:r>
              <a:rPr kumimoji="1" lang="en-US" altLang="zh-CN" sz="2000" b="1" dirty="0">
                <a:latin typeface="+mn-lt"/>
                <a:ea typeface="黑体" pitchFamily="2" charset="-122"/>
              </a:rPr>
              <a:t>17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00000000 00001111  →  15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00000100 00111111  →  1087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00000000 00001101  →  13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00000000 00001111  →  15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00000000 00000000  →  0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（检验和）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01010100 01000101  →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数据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01010011 01010100  →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数据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01001001 01001110  →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数据</a:t>
            </a: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01000111 00000000  →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数据和 </a:t>
            </a:r>
            <a:r>
              <a:rPr kumimoji="1" lang="en-US" altLang="zh-CN" sz="2000" b="1" dirty="0">
                <a:latin typeface="+mn-lt"/>
                <a:ea typeface="黑体" pitchFamily="2" charset="-122"/>
              </a:rPr>
              <a:t>0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（填充）</a:t>
            </a:r>
          </a:p>
          <a:p>
            <a:endParaRPr kumimoji="1" lang="zh-CN" altLang="en-US" sz="1000" b="1" dirty="0">
              <a:latin typeface="+mn-lt"/>
              <a:ea typeface="黑体" pitchFamily="2" charset="-122"/>
            </a:endParaRPr>
          </a:p>
          <a:p>
            <a:r>
              <a:rPr kumimoji="1" lang="en-US" altLang="zh-CN" sz="2000" b="1" dirty="0">
                <a:latin typeface="+mn-lt"/>
                <a:ea typeface="黑体" pitchFamily="2" charset="-122"/>
              </a:rPr>
              <a:t>10010110 11101101  →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求和得出的结果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latin typeface="+mn-lt"/>
                <a:ea typeface="黑体" pitchFamily="2" charset="-122"/>
              </a:rPr>
              <a:t>01101001 00010010  →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检验和 </a:t>
            </a:r>
          </a:p>
        </p:txBody>
      </p:sp>
      <p:sp>
        <p:nvSpPr>
          <p:cNvPr id="377861" name="Freeform 5"/>
          <p:cNvSpPr>
            <a:spLocks/>
          </p:cNvSpPr>
          <p:nvPr/>
        </p:nvSpPr>
        <p:spPr bwMode="auto">
          <a:xfrm>
            <a:off x="1754188" y="3115151"/>
            <a:ext cx="2813579" cy="673100"/>
          </a:xfrm>
          <a:custGeom>
            <a:avLst/>
            <a:gdLst>
              <a:gd name="T0" fmla="*/ 0 w 1536"/>
              <a:gd name="T1" fmla="*/ 0 h 480"/>
              <a:gd name="T2" fmla="*/ 1536 w 1536"/>
              <a:gd name="T3" fmla="*/ 0 h 480"/>
              <a:gd name="T4" fmla="*/ 1536 w 1536"/>
              <a:gd name="T5" fmla="*/ 240 h 480"/>
              <a:gd name="T6" fmla="*/ 1152 w 1536"/>
              <a:gd name="T7" fmla="*/ 240 h 480"/>
              <a:gd name="T8" fmla="*/ 1152 w 1536"/>
              <a:gd name="T9" fmla="*/ 480 h 480"/>
              <a:gd name="T10" fmla="*/ 0 w 1536"/>
              <a:gd name="T11" fmla="*/ 480 h 480"/>
              <a:gd name="T12" fmla="*/ 0 w 1536"/>
              <a:gd name="T1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480">
                <a:moveTo>
                  <a:pt x="0" y="0"/>
                </a:moveTo>
                <a:lnTo>
                  <a:pt x="1536" y="0"/>
                </a:lnTo>
                <a:lnTo>
                  <a:pt x="1536" y="240"/>
                </a:lnTo>
                <a:lnTo>
                  <a:pt x="1152" y="240"/>
                </a:lnTo>
                <a:lnTo>
                  <a:pt x="1152" y="480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754188" y="1430813"/>
            <a:ext cx="2813579" cy="10096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1755909" y="1405413"/>
            <a:ext cx="2808419" cy="23764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1754188" y="1767363"/>
            <a:ext cx="2813579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>
            <a:off x="1754188" y="2103913"/>
            <a:ext cx="2813579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1754188" y="2440463"/>
            <a:ext cx="2813579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>
            <a:off x="1754188" y="2778602"/>
            <a:ext cx="2813579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1754188" y="3115152"/>
            <a:ext cx="2813579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>
            <a:off x="1754188" y="3451702"/>
            <a:ext cx="2813579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>
            <a:off x="3160977" y="2103913"/>
            <a:ext cx="0" cy="168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>
            <a:off x="3862652" y="3115151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2445544" y="3096101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2457583" y="2124551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301081" y="1411764"/>
            <a:ext cx="17427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+mn-lt"/>
                <a:ea typeface="黑体" pitchFamily="2" charset="-122"/>
              </a:rPr>
              <a:t>153.19.8.104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2337197" y="1753077"/>
            <a:ext cx="15234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+mn-lt"/>
                <a:ea typeface="黑体" pitchFamily="2" charset="-122"/>
              </a:rPr>
              <a:t>171.3.14.11</a:t>
            </a:r>
          </a:p>
        </p:txBody>
      </p:sp>
      <p:sp>
        <p:nvSpPr>
          <p:cNvPr id="377878" name="AutoShape 22"/>
          <p:cNvSpPr>
            <a:spLocks/>
          </p:cNvSpPr>
          <p:nvPr/>
        </p:nvSpPr>
        <p:spPr bwMode="auto">
          <a:xfrm>
            <a:off x="1601127" y="1392714"/>
            <a:ext cx="75671" cy="1039813"/>
          </a:xfrm>
          <a:prstGeom prst="leftBrace">
            <a:avLst>
              <a:gd name="adj1" fmla="val 1240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79" name="AutoShape 23"/>
          <p:cNvSpPr>
            <a:spLocks/>
          </p:cNvSpPr>
          <p:nvPr/>
        </p:nvSpPr>
        <p:spPr bwMode="auto">
          <a:xfrm>
            <a:off x="1592527" y="2491263"/>
            <a:ext cx="84270" cy="604838"/>
          </a:xfrm>
          <a:prstGeom prst="leftBrace">
            <a:avLst>
              <a:gd name="adj1" fmla="val 64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80" name="AutoShape 24"/>
          <p:cNvSpPr>
            <a:spLocks/>
          </p:cNvSpPr>
          <p:nvPr/>
        </p:nvSpPr>
        <p:spPr bwMode="auto">
          <a:xfrm>
            <a:off x="1599406" y="3132613"/>
            <a:ext cx="84270" cy="635000"/>
          </a:xfrm>
          <a:prstGeom prst="leftBrace">
            <a:avLst>
              <a:gd name="adj1" fmla="val 680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546894" y="1549877"/>
            <a:ext cx="1129904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+mn-lt"/>
                <a:ea typeface="黑体" pitchFamily="2" charset="-122"/>
              </a:rPr>
              <a:t>12 </a:t>
            </a:r>
            <a:r>
              <a:rPr kumimoji="1" lang="zh-CN" altLang="en-US" sz="2000" b="1">
                <a:latin typeface="+mn-lt"/>
                <a:ea typeface="黑体" pitchFamily="2" charset="-122"/>
              </a:rPr>
              <a:t>字节</a:t>
            </a:r>
          </a:p>
          <a:p>
            <a:pPr algn="ctr"/>
            <a:r>
              <a:rPr kumimoji="1" lang="zh-CN" altLang="en-US" sz="2000" b="1">
                <a:latin typeface="+mn-lt"/>
                <a:ea typeface="黑体" pitchFamily="2" charset="-122"/>
              </a:rPr>
              <a:t>伪首部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339817" y="2376964"/>
            <a:ext cx="13101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latin typeface="+mn-lt"/>
                <a:ea typeface="黑体" pitchFamily="2" charset="-122"/>
              </a:rPr>
              <a:t>8 </a:t>
            </a:r>
            <a:r>
              <a:rPr kumimoji="1" lang="zh-CN" altLang="en-US" sz="2000" b="1">
                <a:latin typeface="+mn-lt"/>
                <a:ea typeface="黑体" pitchFamily="2" charset="-122"/>
              </a:rPr>
              <a:t>字节</a:t>
            </a:r>
          </a:p>
          <a:p>
            <a:pPr algn="ctr"/>
            <a:r>
              <a:rPr kumimoji="1" lang="en-US" altLang="zh-CN" sz="2000" b="1">
                <a:latin typeface="+mn-lt"/>
                <a:ea typeface="黑体" pitchFamily="2" charset="-122"/>
              </a:rPr>
              <a:t>UDP </a:t>
            </a:r>
            <a:r>
              <a:rPr kumimoji="1" lang="zh-CN" altLang="en-US" sz="2000" b="1"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624734" y="3080227"/>
            <a:ext cx="914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latin typeface="+mn-lt"/>
                <a:ea typeface="黑体" pitchFamily="2" charset="-122"/>
              </a:rPr>
              <a:t>7 </a:t>
            </a:r>
            <a:r>
              <a:rPr kumimoji="1" lang="zh-CN" altLang="en-US" sz="2000" b="1">
                <a:latin typeface="+mn-lt"/>
                <a:ea typeface="黑体" pitchFamily="2" charset="-122"/>
              </a:rPr>
              <a:t>字节</a:t>
            </a:r>
          </a:p>
          <a:p>
            <a:pPr algn="ctr"/>
            <a:r>
              <a:rPr kumimoji="1" lang="zh-CN" altLang="en-US" sz="2000" b="1">
                <a:latin typeface="+mn-lt"/>
                <a:ea typeface="黑体" pitchFamily="2" charset="-122"/>
              </a:rPr>
              <a:t>数据</a:t>
            </a:r>
          </a:p>
        </p:txBody>
      </p:sp>
      <p:grpSp>
        <p:nvGrpSpPr>
          <p:cNvPr id="377890" name="Group 34"/>
          <p:cNvGrpSpPr>
            <a:grpSpLocks/>
          </p:cNvGrpSpPr>
          <p:nvPr/>
        </p:nvGrpSpPr>
        <p:grpSpPr bwMode="auto">
          <a:xfrm>
            <a:off x="3578886" y="3708876"/>
            <a:ext cx="698235" cy="630237"/>
            <a:chOff x="1651" y="2763"/>
            <a:chExt cx="406" cy="397"/>
          </a:xfrm>
        </p:grpSpPr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1651" y="2908"/>
              <a:ext cx="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+mn-lt"/>
                  <a:ea typeface="黑体" pitchFamily="2" charset="-122"/>
                </a:rPr>
                <a:t>填充</a:t>
              </a:r>
            </a:p>
          </p:txBody>
        </p:sp>
        <p:sp>
          <p:nvSpPr>
            <p:cNvPr id="377885" name="Line 29"/>
            <p:cNvSpPr>
              <a:spLocks noChangeShapeType="1"/>
            </p:cNvSpPr>
            <p:nvPr/>
          </p:nvSpPr>
          <p:spPr bwMode="auto">
            <a:xfrm flipV="1">
              <a:off x="1890" y="2763"/>
              <a:ext cx="134" cy="2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77886" name="Line 30"/>
          <p:cNvSpPr>
            <a:spLocks noChangeShapeType="1"/>
          </p:cNvSpPr>
          <p:nvPr/>
        </p:nvSpPr>
        <p:spPr bwMode="auto">
          <a:xfrm flipV="1">
            <a:off x="4517893" y="5482114"/>
            <a:ext cx="5219567" cy="9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1969638" y="5509101"/>
            <a:ext cx="274947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按二进制反码运算求和</a:t>
            </a:r>
          </a:p>
          <a:p>
            <a:pPr algn="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将得出的结果求反码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801598" y="2060848"/>
            <a:ext cx="312142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b="1" dirty="0">
                <a:latin typeface="+mn-lt"/>
                <a:ea typeface="黑体" pitchFamily="2" charset="-122"/>
              </a:rPr>
              <a:t>全 </a:t>
            </a:r>
            <a:r>
              <a:rPr kumimoji="1" lang="en-US" altLang="zh-CN" sz="2000" b="1" dirty="0">
                <a:latin typeface="+mn-lt"/>
                <a:ea typeface="黑体" pitchFamily="2" charset="-122"/>
              </a:rPr>
              <a:t>0   </a:t>
            </a:r>
            <a:r>
              <a:rPr kumimoji="1" lang="en-US" altLang="zh-CN" sz="2000" b="1" dirty="0" smtClean="0">
                <a:latin typeface="+mn-lt"/>
                <a:ea typeface="黑体" pitchFamily="2" charset="-122"/>
              </a:rPr>
              <a:t> 17          </a:t>
            </a:r>
            <a:r>
              <a:rPr kumimoji="1" lang="en-US" altLang="zh-CN" sz="2000" b="1" dirty="0">
                <a:latin typeface="+mn-lt"/>
                <a:ea typeface="黑体" pitchFamily="2" charset="-122"/>
              </a:rPr>
              <a:t>15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latin typeface="+mn-lt"/>
                <a:ea typeface="黑体" pitchFamily="2" charset="-122"/>
              </a:rPr>
              <a:t>    1087            13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latin typeface="+mn-lt"/>
                <a:ea typeface="黑体" pitchFamily="2" charset="-122"/>
              </a:rPr>
              <a:t>      15             </a:t>
            </a:r>
            <a:r>
              <a:rPr kumimoji="1" lang="zh-CN" altLang="en-US" sz="2000" b="1" dirty="0">
                <a:latin typeface="+mn-lt"/>
                <a:ea typeface="黑体" pitchFamily="2" charset="-122"/>
              </a:rPr>
              <a:t>全 </a:t>
            </a:r>
            <a:r>
              <a:rPr kumimoji="1" lang="en-US" altLang="zh-CN" sz="2000" b="1" dirty="0">
                <a:latin typeface="+mn-lt"/>
                <a:ea typeface="黑体" pitchFamily="2" charset="-122"/>
              </a:rPr>
              <a:t>0</a:t>
            </a:r>
          </a:p>
          <a:p>
            <a:pPr>
              <a:lnSpc>
                <a:spcPct val="110000"/>
              </a:lnSpc>
            </a:pPr>
            <a:r>
              <a:rPr kumimoji="1" lang="zh-CN" altLang="en-US" sz="2000" b="1" dirty="0">
                <a:latin typeface="+mn-lt"/>
                <a:ea typeface="黑体" pitchFamily="2" charset="-122"/>
              </a:rPr>
              <a:t>数据  数据   数据  数据</a:t>
            </a:r>
          </a:p>
          <a:p>
            <a:pPr>
              <a:lnSpc>
                <a:spcPct val="110000"/>
              </a:lnSpc>
            </a:pPr>
            <a:r>
              <a:rPr kumimoji="1" lang="zh-CN" altLang="en-US" sz="2000" b="1" dirty="0">
                <a:latin typeface="+mn-lt"/>
                <a:ea typeface="黑体" pitchFamily="2" charset="-122"/>
              </a:rPr>
              <a:t>数据  数据   数据  全 </a:t>
            </a:r>
            <a:r>
              <a:rPr kumimoji="1" lang="en-US" altLang="zh-CN" sz="2000" b="1" dirty="0"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515937" y="4161034"/>
            <a:ext cx="2656536" cy="1015663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UDP 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zh-CN" sz="20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检验和是把首部和数据部分一起都检验。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5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/>
      <p:bldP spid="377886" grpId="0" animBg="1"/>
      <p:bldP spid="3778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传输层</a:t>
            </a:r>
            <a:r>
              <a:rPr lang="en-US" altLang="zh-CN" dirty="0" smtClean="0"/>
              <a:t>----</a:t>
            </a:r>
            <a:r>
              <a:rPr kumimoji="1" lang="en-US" altLang="zh-CN" dirty="0">
                <a:solidFill>
                  <a:srgbClr val="000099"/>
                </a:solidFill>
              </a:rPr>
              <a:t> 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99"/>
                </a:solidFill>
              </a:rPr>
              <a:t>可靠</a:t>
            </a:r>
            <a:r>
              <a:rPr kumimoji="1" lang="zh-CN" altLang="en-US" dirty="0">
                <a:solidFill>
                  <a:srgbClr val="000099"/>
                </a:solidFill>
              </a:rPr>
              <a:t>数据</a:t>
            </a:r>
            <a:r>
              <a:rPr kumimoji="1" lang="zh-CN" altLang="en-US" dirty="0" smtClean="0">
                <a:solidFill>
                  <a:srgbClr val="000099"/>
                </a:solidFill>
              </a:rPr>
              <a:t>传输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停止等待、</a:t>
            </a:r>
            <a:r>
              <a:rPr kumimoji="1" lang="en-US" altLang="zh-CN" dirty="0" smtClean="0">
                <a:solidFill>
                  <a:srgbClr val="000099"/>
                </a:solidFill>
              </a:rPr>
              <a:t>ARQ</a:t>
            </a: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确认、重传、流量控制、拥塞控制、连接管理</a:t>
            </a:r>
            <a:endParaRPr kumimoji="1" lang="en-US" altLang="zh-CN" dirty="0">
              <a:solidFill>
                <a:srgbClr val="000099"/>
              </a:solidFill>
            </a:endParaRPr>
          </a:p>
          <a:p>
            <a:r>
              <a:rPr kumimoji="1" lang="zh-CN" altLang="en-US" dirty="0" smtClean="0">
                <a:solidFill>
                  <a:srgbClr val="000099"/>
                </a:solidFill>
              </a:rPr>
              <a:t>报文格式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序号与确认号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标志位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窗口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99"/>
                </a:solidFill>
              </a:rPr>
              <a:t>校验和</a:t>
            </a:r>
            <a:r>
              <a:rPr kumimoji="1" lang="zh-CN" altLang="en-US" dirty="0" smtClean="0">
                <a:solidFill>
                  <a:srgbClr val="000099"/>
                </a:solidFill>
              </a:rPr>
              <a:t>计算（与</a:t>
            </a:r>
            <a:r>
              <a:rPr kumimoji="1" lang="en-US" altLang="zh-CN" dirty="0" smtClean="0">
                <a:solidFill>
                  <a:srgbClr val="000099"/>
                </a:solidFill>
              </a:rPr>
              <a:t>UDP</a:t>
            </a:r>
            <a:r>
              <a:rPr kumimoji="1" lang="zh-CN" altLang="en-US" dirty="0" smtClean="0">
                <a:solidFill>
                  <a:srgbClr val="000099"/>
                </a:solidFill>
              </a:rPr>
              <a:t>一样）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99"/>
                </a:solidFill>
              </a:rPr>
              <a:t>紧急指针</a:t>
            </a:r>
            <a:endParaRPr kumimoji="1" lang="en-US" altLang="zh-CN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088" y="1484784"/>
            <a:ext cx="2376264" cy="461665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信道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利用率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计算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768963" y="5843686"/>
            <a:ext cx="687917" cy="252413"/>
          </a:xfrm>
          <a:prstGeom prst="leftArrow">
            <a:avLst>
              <a:gd name="adj1" fmla="val 50000"/>
              <a:gd name="adj2" fmla="val 6289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90" name="Rectangle 106"/>
          <p:cNvSpPr>
            <a:spLocks noChangeArrowheads="1"/>
          </p:cNvSpPr>
          <p:nvPr/>
        </p:nvSpPr>
        <p:spPr bwMode="auto">
          <a:xfrm>
            <a:off x="1420764" y="5718274"/>
            <a:ext cx="1327679" cy="504825"/>
          </a:xfrm>
          <a:prstGeom prst="rect">
            <a:avLst/>
          </a:prstGeom>
          <a:solidFill>
            <a:srgbClr val="66FF66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7" name="Line 33"/>
          <p:cNvSpPr>
            <a:spLocks noChangeShapeType="1"/>
          </p:cNvSpPr>
          <p:nvPr/>
        </p:nvSpPr>
        <p:spPr bwMode="auto">
          <a:xfrm flipH="1">
            <a:off x="1063048" y="1553294"/>
            <a:ext cx="17198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748326" y="2623269"/>
            <a:ext cx="593112" cy="532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502819" name="Line 35"/>
          <p:cNvSpPr>
            <a:spLocks noChangeShapeType="1"/>
          </p:cNvSpPr>
          <p:nvPr/>
        </p:nvSpPr>
        <p:spPr bwMode="auto">
          <a:xfrm>
            <a:off x="9214860" y="1546943"/>
            <a:ext cx="0" cy="231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8749883" y="2366094"/>
            <a:ext cx="1115692" cy="532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20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字节的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固定首部</a:t>
            </a:r>
          </a:p>
        </p:txBody>
      </p:sp>
      <p:sp>
        <p:nvSpPr>
          <p:cNvPr id="502859" name="Rectangle 75"/>
          <p:cNvSpPr>
            <a:spLocks noChangeArrowheads="1"/>
          </p:cNvSpPr>
          <p:nvPr/>
        </p:nvSpPr>
        <p:spPr bwMode="auto">
          <a:xfrm>
            <a:off x="1376050" y="1551705"/>
            <a:ext cx="7377906" cy="2763838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89" name="Freeform 5"/>
          <p:cNvSpPr>
            <a:spLocks/>
          </p:cNvSpPr>
          <p:nvPr/>
        </p:nvSpPr>
        <p:spPr bwMode="auto">
          <a:xfrm>
            <a:off x="1386369" y="4315545"/>
            <a:ext cx="7395104" cy="553615"/>
          </a:xfrm>
          <a:custGeom>
            <a:avLst/>
            <a:gdLst>
              <a:gd name="T0" fmla="*/ 0 w 4626"/>
              <a:gd name="T1" fmla="*/ 0 h 544"/>
              <a:gd name="T2" fmla="*/ 861 w 4626"/>
              <a:gd name="T3" fmla="*/ 544 h 544"/>
              <a:gd name="T4" fmla="*/ 1814 w 4626"/>
              <a:gd name="T5" fmla="*/ 544 h 544"/>
              <a:gd name="T6" fmla="*/ 4626 w 4626"/>
              <a:gd name="T7" fmla="*/ 0 h 544"/>
              <a:gd name="T8" fmla="*/ 0 w 4626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544">
                <a:moveTo>
                  <a:pt x="0" y="0"/>
                </a:moveTo>
                <a:lnTo>
                  <a:pt x="861" y="544"/>
                </a:lnTo>
                <a:lnTo>
                  <a:pt x="1814" y="544"/>
                </a:lnTo>
                <a:lnTo>
                  <a:pt x="4626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CC">
                  <a:gamma/>
                  <a:shade val="69804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>
            <a:off x="1369171" y="2021605"/>
            <a:ext cx="73899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1382929" y="2486743"/>
            <a:ext cx="737618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>
            <a:off x="1369171" y="2950293"/>
            <a:ext cx="73899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3" name="Line 9"/>
          <p:cNvSpPr>
            <a:spLocks noChangeShapeType="1"/>
          </p:cNvSpPr>
          <p:nvPr/>
        </p:nvSpPr>
        <p:spPr bwMode="auto">
          <a:xfrm>
            <a:off x="1369171" y="3413843"/>
            <a:ext cx="73899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>
            <a:off x="1382929" y="3878980"/>
            <a:ext cx="737618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>
            <a:off x="5066723" y="1556468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218983" y="1642193"/>
            <a:ext cx="13561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  的  端  口</a:t>
            </a: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1523952" y="2891555"/>
            <a:ext cx="5931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</a:t>
            </a:r>
          </a:p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偏移</a:t>
            </a: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2559267" y="3505919"/>
            <a:ext cx="1149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检   验   和</a:t>
            </a:r>
          </a:p>
        </p:txBody>
      </p:sp>
      <p:sp>
        <p:nvSpPr>
          <p:cNvPr id="502799" name="Rectangle 15"/>
          <p:cNvSpPr>
            <a:spLocks noChangeArrowheads="1"/>
          </p:cNvSpPr>
          <p:nvPr/>
        </p:nvSpPr>
        <p:spPr bwMode="auto">
          <a:xfrm>
            <a:off x="2753602" y="3934544"/>
            <a:ext cx="30698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选    项    （长  度  可  变）</a:t>
            </a:r>
          </a:p>
        </p:txBody>
      </p:sp>
      <p:sp>
        <p:nvSpPr>
          <p:cNvPr id="502800" name="Rectangle 16"/>
          <p:cNvSpPr>
            <a:spLocks noChangeArrowheads="1"/>
          </p:cNvSpPr>
          <p:nvPr/>
        </p:nvSpPr>
        <p:spPr bwMode="auto">
          <a:xfrm>
            <a:off x="2669334" y="1642193"/>
            <a:ext cx="103393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  端  口</a:t>
            </a: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4640215" y="2100981"/>
            <a:ext cx="8340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序   号</a:t>
            </a:r>
          </a:p>
        </p:txBody>
      </p:sp>
      <p:sp>
        <p:nvSpPr>
          <p:cNvPr id="502802" name="Line 18"/>
          <p:cNvSpPr>
            <a:spLocks noChangeShapeType="1"/>
          </p:cNvSpPr>
          <p:nvPr/>
        </p:nvSpPr>
        <p:spPr bwMode="auto">
          <a:xfrm>
            <a:off x="5071882" y="2956643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6064202" y="3505919"/>
            <a:ext cx="15292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紧   急   指   针</a:t>
            </a:r>
          </a:p>
        </p:txBody>
      </p:sp>
      <p:sp>
        <p:nvSpPr>
          <p:cNvPr id="502804" name="Rectangle 20"/>
          <p:cNvSpPr>
            <a:spLocks noChangeArrowheads="1"/>
          </p:cNvSpPr>
          <p:nvPr/>
        </p:nvSpPr>
        <p:spPr bwMode="auto">
          <a:xfrm>
            <a:off x="6495870" y="3024906"/>
            <a:ext cx="76944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窗   口</a:t>
            </a:r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4404603" y="2585169"/>
            <a:ext cx="140507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确    认    号</a:t>
            </a:r>
          </a:p>
        </p:txBody>
      </p:sp>
      <p:sp>
        <p:nvSpPr>
          <p:cNvPr id="502806" name="Line 22"/>
          <p:cNvSpPr>
            <a:spLocks noChangeShapeType="1"/>
          </p:cNvSpPr>
          <p:nvPr/>
        </p:nvSpPr>
        <p:spPr bwMode="auto">
          <a:xfrm>
            <a:off x="2294419" y="2956643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07" name="Line 23"/>
          <p:cNvSpPr>
            <a:spLocks noChangeShapeType="1"/>
          </p:cNvSpPr>
          <p:nvPr/>
        </p:nvSpPr>
        <p:spPr bwMode="auto">
          <a:xfrm>
            <a:off x="4144914" y="295188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08" name="Line 24"/>
          <p:cNvSpPr>
            <a:spLocks noChangeShapeType="1"/>
          </p:cNvSpPr>
          <p:nvPr/>
        </p:nvSpPr>
        <p:spPr bwMode="auto">
          <a:xfrm>
            <a:off x="3670252" y="2956643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3905863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>
            <a:off x="4605819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4375366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2" name="Line 28"/>
          <p:cNvSpPr>
            <a:spLocks noChangeShapeType="1"/>
          </p:cNvSpPr>
          <p:nvPr/>
        </p:nvSpPr>
        <p:spPr bwMode="auto">
          <a:xfrm>
            <a:off x="4841429" y="2956643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2583344" y="3034431"/>
            <a:ext cx="76944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保   留</a:t>
            </a: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4824599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I</a:t>
            </a:r>
          </a:p>
          <a:p>
            <a:pPr algn="ctr"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N</a:t>
            </a:r>
          </a:p>
        </p:txBody>
      </p:sp>
      <p:sp>
        <p:nvSpPr>
          <p:cNvPr id="502815" name="Line 31"/>
          <p:cNvSpPr>
            <a:spLocks noChangeShapeType="1"/>
          </p:cNvSpPr>
          <p:nvPr/>
        </p:nvSpPr>
        <p:spPr bwMode="auto">
          <a:xfrm>
            <a:off x="1388088" y="925040"/>
            <a:ext cx="7360708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5009308" y="764704"/>
            <a:ext cx="735780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32 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502821" name="Line 37"/>
          <p:cNvSpPr>
            <a:spLocks noChangeShapeType="1"/>
          </p:cNvSpPr>
          <p:nvPr/>
        </p:nvSpPr>
        <p:spPr bwMode="auto">
          <a:xfrm>
            <a:off x="1372610" y="1446930"/>
            <a:ext cx="7367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2" name="Line 38"/>
          <p:cNvSpPr>
            <a:spLocks noChangeShapeType="1"/>
          </p:cNvSpPr>
          <p:nvPr/>
        </p:nvSpPr>
        <p:spPr bwMode="auto">
          <a:xfrm>
            <a:off x="1372610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3" name="Line 39"/>
          <p:cNvSpPr>
            <a:spLocks noChangeShapeType="1"/>
          </p:cNvSpPr>
          <p:nvPr/>
        </p:nvSpPr>
        <p:spPr bwMode="auto">
          <a:xfrm>
            <a:off x="160306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183351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5" name="Line 41"/>
          <p:cNvSpPr>
            <a:spLocks noChangeShapeType="1"/>
          </p:cNvSpPr>
          <p:nvPr/>
        </p:nvSpPr>
        <p:spPr bwMode="auto">
          <a:xfrm>
            <a:off x="206396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>
            <a:off x="2294419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>
            <a:off x="2524871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8" name="Line 44"/>
          <p:cNvSpPr>
            <a:spLocks noChangeShapeType="1"/>
          </p:cNvSpPr>
          <p:nvPr/>
        </p:nvSpPr>
        <p:spPr bwMode="auto">
          <a:xfrm>
            <a:off x="275360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>
            <a:off x="298405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0" name="Line 46"/>
          <p:cNvSpPr>
            <a:spLocks noChangeShapeType="1"/>
          </p:cNvSpPr>
          <p:nvPr/>
        </p:nvSpPr>
        <p:spPr bwMode="auto">
          <a:xfrm>
            <a:off x="3214507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3444959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>
            <a:off x="3675411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3" name="Line 49"/>
          <p:cNvSpPr>
            <a:spLocks noChangeShapeType="1"/>
          </p:cNvSpPr>
          <p:nvPr/>
        </p:nvSpPr>
        <p:spPr bwMode="auto">
          <a:xfrm>
            <a:off x="3905863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>
            <a:off x="4136315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5" name="Line 51"/>
          <p:cNvSpPr>
            <a:spLocks noChangeShapeType="1"/>
          </p:cNvSpPr>
          <p:nvPr/>
        </p:nvSpPr>
        <p:spPr bwMode="auto">
          <a:xfrm>
            <a:off x="4366767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6" name="Line 52"/>
          <p:cNvSpPr>
            <a:spLocks noChangeShapeType="1"/>
          </p:cNvSpPr>
          <p:nvPr/>
        </p:nvSpPr>
        <p:spPr bwMode="auto">
          <a:xfrm>
            <a:off x="4595500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7" name="Line 53"/>
          <p:cNvSpPr>
            <a:spLocks noChangeShapeType="1"/>
          </p:cNvSpPr>
          <p:nvPr/>
        </p:nvSpPr>
        <p:spPr bwMode="auto">
          <a:xfrm>
            <a:off x="482595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8" name="Line 54"/>
          <p:cNvSpPr>
            <a:spLocks noChangeShapeType="1"/>
          </p:cNvSpPr>
          <p:nvPr/>
        </p:nvSpPr>
        <p:spPr bwMode="auto">
          <a:xfrm>
            <a:off x="5056404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39" name="Line 55"/>
          <p:cNvSpPr>
            <a:spLocks noChangeShapeType="1"/>
          </p:cNvSpPr>
          <p:nvPr/>
        </p:nvSpPr>
        <p:spPr bwMode="auto">
          <a:xfrm>
            <a:off x="528685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0" name="Line 56"/>
          <p:cNvSpPr>
            <a:spLocks noChangeShapeType="1"/>
          </p:cNvSpPr>
          <p:nvPr/>
        </p:nvSpPr>
        <p:spPr bwMode="auto">
          <a:xfrm>
            <a:off x="5517308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1" name="Line 57"/>
          <p:cNvSpPr>
            <a:spLocks noChangeShapeType="1"/>
          </p:cNvSpPr>
          <p:nvPr/>
        </p:nvSpPr>
        <p:spPr bwMode="auto">
          <a:xfrm>
            <a:off x="5747760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2" name="Line 58"/>
          <p:cNvSpPr>
            <a:spLocks noChangeShapeType="1"/>
          </p:cNvSpPr>
          <p:nvPr/>
        </p:nvSpPr>
        <p:spPr bwMode="auto">
          <a:xfrm>
            <a:off x="597821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3" name="Line 59"/>
          <p:cNvSpPr>
            <a:spLocks noChangeShapeType="1"/>
          </p:cNvSpPr>
          <p:nvPr/>
        </p:nvSpPr>
        <p:spPr bwMode="auto">
          <a:xfrm>
            <a:off x="620866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4" name="Line 60"/>
          <p:cNvSpPr>
            <a:spLocks noChangeShapeType="1"/>
          </p:cNvSpPr>
          <p:nvPr/>
        </p:nvSpPr>
        <p:spPr bwMode="auto">
          <a:xfrm>
            <a:off x="643739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5" name="Line 61"/>
          <p:cNvSpPr>
            <a:spLocks noChangeShapeType="1"/>
          </p:cNvSpPr>
          <p:nvPr/>
        </p:nvSpPr>
        <p:spPr bwMode="auto">
          <a:xfrm>
            <a:off x="6667848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6" name="Line 62"/>
          <p:cNvSpPr>
            <a:spLocks noChangeShapeType="1"/>
          </p:cNvSpPr>
          <p:nvPr/>
        </p:nvSpPr>
        <p:spPr bwMode="auto">
          <a:xfrm>
            <a:off x="6898300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7" name="Line 63"/>
          <p:cNvSpPr>
            <a:spLocks noChangeShapeType="1"/>
          </p:cNvSpPr>
          <p:nvPr/>
        </p:nvSpPr>
        <p:spPr bwMode="auto">
          <a:xfrm>
            <a:off x="7128752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8" name="Line 64"/>
          <p:cNvSpPr>
            <a:spLocks noChangeShapeType="1"/>
          </p:cNvSpPr>
          <p:nvPr/>
        </p:nvSpPr>
        <p:spPr bwMode="auto">
          <a:xfrm>
            <a:off x="735920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49" name="Line 65"/>
          <p:cNvSpPr>
            <a:spLocks noChangeShapeType="1"/>
          </p:cNvSpPr>
          <p:nvPr/>
        </p:nvSpPr>
        <p:spPr bwMode="auto">
          <a:xfrm>
            <a:off x="7589657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0" name="Line 66"/>
          <p:cNvSpPr>
            <a:spLocks noChangeShapeType="1"/>
          </p:cNvSpPr>
          <p:nvPr/>
        </p:nvSpPr>
        <p:spPr bwMode="auto">
          <a:xfrm>
            <a:off x="7820109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1" name="Line 67"/>
          <p:cNvSpPr>
            <a:spLocks noChangeShapeType="1"/>
          </p:cNvSpPr>
          <p:nvPr/>
        </p:nvSpPr>
        <p:spPr bwMode="auto">
          <a:xfrm>
            <a:off x="8050561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2" name="Line 68"/>
          <p:cNvSpPr>
            <a:spLocks noChangeShapeType="1"/>
          </p:cNvSpPr>
          <p:nvPr/>
        </p:nvSpPr>
        <p:spPr bwMode="auto">
          <a:xfrm>
            <a:off x="8279294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3" name="Line 69"/>
          <p:cNvSpPr>
            <a:spLocks noChangeShapeType="1"/>
          </p:cNvSpPr>
          <p:nvPr/>
        </p:nvSpPr>
        <p:spPr bwMode="auto">
          <a:xfrm>
            <a:off x="8509746" y="1246906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4" name="Line 70"/>
          <p:cNvSpPr>
            <a:spLocks noChangeShapeType="1"/>
          </p:cNvSpPr>
          <p:nvPr/>
        </p:nvSpPr>
        <p:spPr bwMode="auto">
          <a:xfrm>
            <a:off x="8740198" y="131358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5" name="Rectangle 71"/>
          <p:cNvSpPr>
            <a:spLocks noChangeArrowheads="1"/>
          </p:cNvSpPr>
          <p:nvPr/>
        </p:nvSpPr>
        <p:spPr bwMode="auto">
          <a:xfrm>
            <a:off x="1525671" y="1180231"/>
            <a:ext cx="1535775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6" name="Rectangle 72"/>
          <p:cNvSpPr>
            <a:spLocks noChangeArrowheads="1"/>
          </p:cNvSpPr>
          <p:nvPr/>
        </p:nvSpPr>
        <p:spPr bwMode="auto">
          <a:xfrm>
            <a:off x="3367569" y="1180231"/>
            <a:ext cx="1535773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7" name="Rectangle 73"/>
          <p:cNvSpPr>
            <a:spLocks noChangeArrowheads="1"/>
          </p:cNvSpPr>
          <p:nvPr/>
        </p:nvSpPr>
        <p:spPr bwMode="auto">
          <a:xfrm>
            <a:off x="5209465" y="1180231"/>
            <a:ext cx="1535775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58" name="Rectangle 74"/>
          <p:cNvSpPr>
            <a:spLocks noChangeArrowheads="1"/>
          </p:cNvSpPr>
          <p:nvPr/>
        </p:nvSpPr>
        <p:spPr bwMode="auto">
          <a:xfrm>
            <a:off x="7051363" y="1180231"/>
            <a:ext cx="1535773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60" name="Rectangle 76"/>
          <p:cNvSpPr>
            <a:spLocks noChangeArrowheads="1"/>
          </p:cNvSpPr>
          <p:nvPr/>
        </p:nvSpPr>
        <p:spPr bwMode="auto">
          <a:xfrm>
            <a:off x="4595500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Y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N</a:t>
            </a:r>
          </a:p>
        </p:txBody>
      </p:sp>
      <p:sp>
        <p:nvSpPr>
          <p:cNvPr id="502861" name="Rectangle 77"/>
          <p:cNvSpPr>
            <a:spLocks noChangeArrowheads="1"/>
          </p:cNvSpPr>
          <p:nvPr/>
        </p:nvSpPr>
        <p:spPr bwMode="auto">
          <a:xfrm>
            <a:off x="4366768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4120837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P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</a:p>
        </p:txBody>
      </p:sp>
      <p:sp>
        <p:nvSpPr>
          <p:cNvPr id="502863" name="Rectangle 79"/>
          <p:cNvSpPr>
            <a:spLocks noChangeArrowheads="1"/>
          </p:cNvSpPr>
          <p:nvPr/>
        </p:nvSpPr>
        <p:spPr bwMode="auto">
          <a:xfrm>
            <a:off x="3890385" y="2969344"/>
            <a:ext cx="29335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3639296" y="2969344"/>
            <a:ext cx="302969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U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</a:p>
          <a:p>
            <a:pPr defTabSz="762000" eaLnBrk="0" hangingPunct="0">
              <a:lnSpc>
                <a:spcPct val="75000"/>
              </a:lnSpc>
            </a:pPr>
            <a:r>
              <a:rPr kumimoji="1" lang="en-US" altLang="zh-CN" sz="1200" b="1">
                <a:solidFill>
                  <a:srgbClr val="000099"/>
                </a:solidFill>
                <a:latin typeface="+mn-lt"/>
                <a:ea typeface="黑体" pitchFamily="2" charset="-122"/>
              </a:rPr>
              <a:t>G</a:t>
            </a: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1016613" y="1061169"/>
            <a:ext cx="73593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位  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0                           8                           16                          24                       31</a:t>
            </a:r>
          </a:p>
        </p:txBody>
      </p:sp>
      <p:sp>
        <p:nvSpPr>
          <p:cNvPr id="502866" name="Line 82"/>
          <p:cNvSpPr>
            <a:spLocks noChangeShapeType="1"/>
          </p:cNvSpPr>
          <p:nvPr/>
        </p:nvSpPr>
        <p:spPr bwMode="auto">
          <a:xfrm flipH="1">
            <a:off x="6896581" y="3890093"/>
            <a:ext cx="344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4308294" y="4894560"/>
            <a:ext cx="4664075" cy="493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7388442" y="3934544"/>
            <a:ext cx="8908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填    充</a:t>
            </a: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809673" y="4950123"/>
            <a:ext cx="17955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TCP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2762203" y="4869160"/>
            <a:ext cx="1523735" cy="5064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70" name="Rectangle 86"/>
          <p:cNvSpPr>
            <a:spLocks noChangeArrowheads="1"/>
          </p:cNvSpPr>
          <p:nvPr/>
        </p:nvSpPr>
        <p:spPr bwMode="auto">
          <a:xfrm>
            <a:off x="2762202" y="4869160"/>
            <a:ext cx="6237684" cy="5064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71" name="Line 87"/>
          <p:cNvSpPr>
            <a:spLocks noChangeShapeType="1"/>
          </p:cNvSpPr>
          <p:nvPr/>
        </p:nvSpPr>
        <p:spPr bwMode="auto">
          <a:xfrm flipH="1">
            <a:off x="4285937" y="4880272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72" name="Rectangle 88"/>
          <p:cNvSpPr>
            <a:spLocks noChangeArrowheads="1"/>
          </p:cNvSpPr>
          <p:nvPr/>
        </p:nvSpPr>
        <p:spPr bwMode="auto">
          <a:xfrm>
            <a:off x="2973736" y="4997748"/>
            <a:ext cx="78078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73" name="Rectangle 89"/>
          <p:cNvSpPr>
            <a:spLocks noChangeArrowheads="1"/>
          </p:cNvSpPr>
          <p:nvPr/>
        </p:nvSpPr>
        <p:spPr bwMode="auto">
          <a:xfrm>
            <a:off x="2982336" y="4950123"/>
            <a:ext cx="12793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TCP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920552" y="4941168"/>
            <a:ext cx="176622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TCP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报文段</a:t>
            </a:r>
          </a:p>
        </p:txBody>
      </p:sp>
      <p:sp>
        <p:nvSpPr>
          <p:cNvPr id="502878" name="Rectangle 94"/>
          <p:cNvSpPr>
            <a:spLocks noChangeArrowheads="1"/>
          </p:cNvSpPr>
          <p:nvPr/>
        </p:nvSpPr>
        <p:spPr bwMode="auto">
          <a:xfrm>
            <a:off x="2748444" y="5718274"/>
            <a:ext cx="6251442" cy="504825"/>
          </a:xfrm>
          <a:prstGeom prst="rect">
            <a:avLst/>
          </a:prstGeom>
          <a:solidFill>
            <a:srgbClr val="FF66FF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4554719" y="5767759"/>
            <a:ext cx="26305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数据报的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502881" name="Rectangle 97"/>
          <p:cNvSpPr>
            <a:spLocks noChangeArrowheads="1"/>
          </p:cNvSpPr>
          <p:nvPr/>
        </p:nvSpPr>
        <p:spPr bwMode="auto">
          <a:xfrm>
            <a:off x="1641864" y="5777010"/>
            <a:ext cx="100688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502884" name="Line 100"/>
          <p:cNvSpPr>
            <a:spLocks noChangeShapeType="1"/>
          </p:cNvSpPr>
          <p:nvPr/>
        </p:nvSpPr>
        <p:spPr bwMode="auto">
          <a:xfrm>
            <a:off x="8855423" y="1535830"/>
            <a:ext cx="7979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85" name="Line 101"/>
          <p:cNvSpPr>
            <a:spLocks noChangeShapeType="1"/>
          </p:cNvSpPr>
          <p:nvPr/>
        </p:nvSpPr>
        <p:spPr bwMode="auto">
          <a:xfrm>
            <a:off x="8855423" y="3872630"/>
            <a:ext cx="7979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86" name="Line 102"/>
          <p:cNvSpPr>
            <a:spLocks noChangeShapeType="1"/>
          </p:cNvSpPr>
          <p:nvPr/>
        </p:nvSpPr>
        <p:spPr bwMode="auto">
          <a:xfrm>
            <a:off x="805079" y="1561230"/>
            <a:ext cx="509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87" name="Line 103"/>
          <p:cNvSpPr>
            <a:spLocks noChangeShapeType="1"/>
          </p:cNvSpPr>
          <p:nvPr/>
        </p:nvSpPr>
        <p:spPr bwMode="auto">
          <a:xfrm>
            <a:off x="818837" y="4302843"/>
            <a:ext cx="509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2888" name="Rectangle 104"/>
          <p:cNvSpPr>
            <a:spLocks noChangeArrowheads="1"/>
          </p:cNvSpPr>
          <p:nvPr/>
        </p:nvSpPr>
        <p:spPr bwMode="auto">
          <a:xfrm>
            <a:off x="328697" y="5445224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发送在前</a:t>
            </a:r>
          </a:p>
        </p:txBody>
      </p:sp>
      <p:sp>
        <p:nvSpPr>
          <p:cNvPr id="502891" name="Text Box 107"/>
          <p:cNvSpPr txBox="1">
            <a:spLocks noChangeArrowheads="1"/>
          </p:cNvSpPr>
          <p:nvPr/>
        </p:nvSpPr>
        <p:spPr bwMode="auto">
          <a:xfrm>
            <a:off x="2748714" y="44624"/>
            <a:ext cx="4508542" cy="584775"/>
          </a:xfrm>
          <a:prstGeom prst="rect">
            <a:avLst/>
          </a:prstGeom>
          <a:solidFill>
            <a:srgbClr val="66FF66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TCP </a:t>
            </a: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报文段的首部格式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762203" y="5409597"/>
            <a:ext cx="6210166" cy="2983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2883" name="AutoShape 99"/>
          <p:cNvSpPr>
            <a:spLocks noChangeArrowheads="1"/>
          </p:cNvSpPr>
          <p:nvPr/>
        </p:nvSpPr>
        <p:spPr bwMode="auto">
          <a:xfrm rot="-5400000">
            <a:off x="5580496" y="5391062"/>
            <a:ext cx="470469" cy="434779"/>
          </a:xfrm>
          <a:prstGeom prst="leftArrow">
            <a:avLst>
              <a:gd name="adj1" fmla="val 50000"/>
              <a:gd name="adj2" fmla="val 52851"/>
            </a:avLst>
          </a:prstGeom>
          <a:solidFill>
            <a:schemeClr val="bg1">
              <a:alpha val="80000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8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8483069" y="382352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前移</a:t>
            </a:r>
          </a:p>
        </p:txBody>
      </p:sp>
      <p:sp>
        <p:nvSpPr>
          <p:cNvPr id="723973" name="AutoShape 5"/>
          <p:cNvSpPr>
            <a:spLocks noChangeArrowheads="1"/>
          </p:cNvSpPr>
          <p:nvPr/>
        </p:nvSpPr>
        <p:spPr bwMode="auto">
          <a:xfrm>
            <a:off x="8016701" y="3993385"/>
            <a:ext cx="545175" cy="144463"/>
          </a:xfrm>
          <a:prstGeom prst="rightArrow">
            <a:avLst>
              <a:gd name="adj1" fmla="val 50000"/>
              <a:gd name="adj2" fmla="val 87088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3974" name="AutoShape 6"/>
          <p:cNvSpPr>
            <a:spLocks noChangeArrowheads="1"/>
          </p:cNvSpPr>
          <p:nvPr/>
        </p:nvSpPr>
        <p:spPr bwMode="auto">
          <a:xfrm flipH="1">
            <a:off x="7497324" y="3993385"/>
            <a:ext cx="545175" cy="144463"/>
          </a:xfrm>
          <a:prstGeom prst="rightArrow">
            <a:avLst>
              <a:gd name="adj1" fmla="val 50000"/>
              <a:gd name="adj2" fmla="val 87088"/>
            </a:avLst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3975" name="AutoShape 7"/>
          <p:cNvSpPr>
            <a:spLocks noChangeArrowheads="1"/>
          </p:cNvSpPr>
          <p:nvPr/>
        </p:nvSpPr>
        <p:spPr bwMode="auto">
          <a:xfrm>
            <a:off x="1784176" y="3993385"/>
            <a:ext cx="545175" cy="144463"/>
          </a:xfrm>
          <a:prstGeom prst="rightArrow">
            <a:avLst>
              <a:gd name="adj1" fmla="val 50000"/>
              <a:gd name="adj2" fmla="val 87088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8222173" y="5026937"/>
            <a:ext cx="146706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不允许发送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392938" y="5014149"/>
            <a:ext cx="1210588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已发送并</a:t>
            </a: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收到确认</a:t>
            </a:r>
          </a:p>
        </p:txBody>
      </p:sp>
      <p:sp>
        <p:nvSpPr>
          <p:cNvPr id="723978" name="Line 10"/>
          <p:cNvSpPr>
            <a:spLocks noChangeShapeType="1"/>
          </p:cNvSpPr>
          <p:nvPr/>
        </p:nvSpPr>
        <p:spPr bwMode="auto">
          <a:xfrm>
            <a:off x="1794495" y="4331523"/>
            <a:ext cx="6241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3703465" y="4114036"/>
            <a:ext cx="238398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发送窗口 </a:t>
            </a:r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= 20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3744196" y="5181406"/>
            <a:ext cx="235032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允许发送的序号</a:t>
            </a:r>
          </a:p>
        </p:txBody>
      </p:sp>
      <p:sp>
        <p:nvSpPr>
          <p:cNvPr id="723981" name="Rectangle 13"/>
          <p:cNvSpPr>
            <a:spLocks noChangeArrowheads="1"/>
          </p:cNvSpPr>
          <p:nvPr/>
        </p:nvSpPr>
        <p:spPr bwMode="auto">
          <a:xfrm>
            <a:off x="1794495" y="4499799"/>
            <a:ext cx="6248004" cy="649287"/>
          </a:xfrm>
          <a:prstGeom prst="rect">
            <a:avLst/>
          </a:prstGeom>
          <a:solidFill>
            <a:srgbClr val="3399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3982" name="Rectangle 14"/>
          <p:cNvSpPr>
            <a:spLocks noChangeArrowheads="1"/>
          </p:cNvSpPr>
          <p:nvPr/>
        </p:nvSpPr>
        <p:spPr bwMode="auto">
          <a:xfrm>
            <a:off x="272480" y="4715699"/>
            <a:ext cx="233892" cy="287337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26</a:t>
            </a:r>
          </a:p>
        </p:txBody>
      </p:sp>
      <p:sp>
        <p:nvSpPr>
          <p:cNvPr id="723983" name="Rectangle 15"/>
          <p:cNvSpPr>
            <a:spLocks noChangeArrowheads="1"/>
          </p:cNvSpPr>
          <p:nvPr/>
        </p:nvSpPr>
        <p:spPr bwMode="auto">
          <a:xfrm>
            <a:off x="585482" y="4714110"/>
            <a:ext cx="233892" cy="287338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27</a:t>
            </a:r>
          </a:p>
        </p:txBody>
      </p:sp>
      <p:sp>
        <p:nvSpPr>
          <p:cNvPr id="723984" name="Rectangle 16"/>
          <p:cNvSpPr>
            <a:spLocks noChangeArrowheads="1"/>
          </p:cNvSpPr>
          <p:nvPr/>
        </p:nvSpPr>
        <p:spPr bwMode="auto">
          <a:xfrm>
            <a:off x="898484" y="4712524"/>
            <a:ext cx="233892" cy="287337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28</a:t>
            </a:r>
          </a:p>
        </p:txBody>
      </p:sp>
      <p:sp>
        <p:nvSpPr>
          <p:cNvPr id="723985" name="Rectangle 17"/>
          <p:cNvSpPr>
            <a:spLocks noChangeArrowheads="1"/>
          </p:cNvSpPr>
          <p:nvPr/>
        </p:nvSpPr>
        <p:spPr bwMode="auto">
          <a:xfrm>
            <a:off x="1211486" y="4710935"/>
            <a:ext cx="233892" cy="287338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29</a:t>
            </a:r>
          </a:p>
        </p:txBody>
      </p:sp>
      <p:sp>
        <p:nvSpPr>
          <p:cNvPr id="723986" name="Rectangle 18"/>
          <p:cNvSpPr>
            <a:spLocks noChangeArrowheads="1"/>
          </p:cNvSpPr>
          <p:nvPr/>
        </p:nvSpPr>
        <p:spPr bwMode="auto">
          <a:xfrm>
            <a:off x="1524488" y="4709349"/>
            <a:ext cx="233892" cy="287337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30</a:t>
            </a:r>
          </a:p>
        </p:txBody>
      </p:sp>
      <p:sp>
        <p:nvSpPr>
          <p:cNvPr id="723987" name="Rectangle 19"/>
          <p:cNvSpPr>
            <a:spLocks noChangeArrowheads="1"/>
          </p:cNvSpPr>
          <p:nvPr/>
        </p:nvSpPr>
        <p:spPr bwMode="auto">
          <a:xfrm>
            <a:off x="1837490" y="4707760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723988" name="Rectangle 20"/>
          <p:cNvSpPr>
            <a:spLocks noChangeArrowheads="1"/>
          </p:cNvSpPr>
          <p:nvPr/>
        </p:nvSpPr>
        <p:spPr bwMode="auto">
          <a:xfrm>
            <a:off x="2150493" y="4706174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32</a:t>
            </a:r>
          </a:p>
        </p:txBody>
      </p:sp>
      <p:sp>
        <p:nvSpPr>
          <p:cNvPr id="723989" name="Rectangle 21"/>
          <p:cNvSpPr>
            <a:spLocks noChangeArrowheads="1"/>
          </p:cNvSpPr>
          <p:nvPr/>
        </p:nvSpPr>
        <p:spPr bwMode="auto">
          <a:xfrm>
            <a:off x="2463495" y="4704585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33</a:t>
            </a:r>
          </a:p>
        </p:txBody>
      </p:sp>
      <p:sp>
        <p:nvSpPr>
          <p:cNvPr id="723990" name="Rectangle 22"/>
          <p:cNvSpPr>
            <a:spLocks noChangeArrowheads="1"/>
          </p:cNvSpPr>
          <p:nvPr/>
        </p:nvSpPr>
        <p:spPr bwMode="auto">
          <a:xfrm>
            <a:off x="2776497" y="4702999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34</a:t>
            </a:r>
          </a:p>
        </p:txBody>
      </p:sp>
      <p:sp>
        <p:nvSpPr>
          <p:cNvPr id="723991" name="Rectangle 23"/>
          <p:cNvSpPr>
            <a:spLocks noChangeArrowheads="1"/>
          </p:cNvSpPr>
          <p:nvPr/>
        </p:nvSpPr>
        <p:spPr bwMode="auto">
          <a:xfrm>
            <a:off x="3089499" y="4701410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35</a:t>
            </a:r>
          </a:p>
        </p:txBody>
      </p:sp>
      <p:sp>
        <p:nvSpPr>
          <p:cNvPr id="723992" name="Rectangle 24"/>
          <p:cNvSpPr>
            <a:spLocks noChangeArrowheads="1"/>
          </p:cNvSpPr>
          <p:nvPr/>
        </p:nvSpPr>
        <p:spPr bwMode="auto">
          <a:xfrm>
            <a:off x="3402501" y="4699824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36</a:t>
            </a:r>
          </a:p>
        </p:txBody>
      </p:sp>
      <p:sp>
        <p:nvSpPr>
          <p:cNvPr id="723993" name="Rectangle 25"/>
          <p:cNvSpPr>
            <a:spLocks noChangeArrowheads="1"/>
          </p:cNvSpPr>
          <p:nvPr/>
        </p:nvSpPr>
        <p:spPr bwMode="auto">
          <a:xfrm>
            <a:off x="3715503" y="4698235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37</a:t>
            </a:r>
          </a:p>
        </p:txBody>
      </p:sp>
      <p:sp>
        <p:nvSpPr>
          <p:cNvPr id="723994" name="Rectangle 26"/>
          <p:cNvSpPr>
            <a:spLocks noChangeArrowheads="1"/>
          </p:cNvSpPr>
          <p:nvPr/>
        </p:nvSpPr>
        <p:spPr bwMode="auto">
          <a:xfrm>
            <a:off x="4028505" y="4696649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38</a:t>
            </a:r>
          </a:p>
        </p:txBody>
      </p:sp>
      <p:sp>
        <p:nvSpPr>
          <p:cNvPr id="723995" name="Rectangle 27"/>
          <p:cNvSpPr>
            <a:spLocks noChangeArrowheads="1"/>
          </p:cNvSpPr>
          <p:nvPr/>
        </p:nvSpPr>
        <p:spPr bwMode="auto">
          <a:xfrm>
            <a:off x="4341507" y="4695060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39</a:t>
            </a:r>
          </a:p>
        </p:txBody>
      </p:sp>
      <p:sp>
        <p:nvSpPr>
          <p:cNvPr id="723996" name="Rectangle 28"/>
          <p:cNvSpPr>
            <a:spLocks noChangeArrowheads="1"/>
          </p:cNvSpPr>
          <p:nvPr/>
        </p:nvSpPr>
        <p:spPr bwMode="auto">
          <a:xfrm>
            <a:off x="4654509" y="4693474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40</a:t>
            </a:r>
          </a:p>
        </p:txBody>
      </p:sp>
      <p:sp>
        <p:nvSpPr>
          <p:cNvPr id="723997" name="Rectangle 29"/>
          <p:cNvSpPr>
            <a:spLocks noChangeArrowheads="1"/>
          </p:cNvSpPr>
          <p:nvPr/>
        </p:nvSpPr>
        <p:spPr bwMode="auto">
          <a:xfrm>
            <a:off x="4967511" y="4691885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41</a:t>
            </a:r>
          </a:p>
        </p:txBody>
      </p:sp>
      <p:sp>
        <p:nvSpPr>
          <p:cNvPr id="723998" name="Rectangle 30"/>
          <p:cNvSpPr>
            <a:spLocks noChangeArrowheads="1"/>
          </p:cNvSpPr>
          <p:nvPr/>
        </p:nvSpPr>
        <p:spPr bwMode="auto">
          <a:xfrm>
            <a:off x="5280513" y="4690299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42</a:t>
            </a:r>
          </a:p>
        </p:txBody>
      </p:sp>
      <p:sp>
        <p:nvSpPr>
          <p:cNvPr id="723999" name="Rectangle 31"/>
          <p:cNvSpPr>
            <a:spLocks noChangeArrowheads="1"/>
          </p:cNvSpPr>
          <p:nvPr/>
        </p:nvSpPr>
        <p:spPr bwMode="auto">
          <a:xfrm>
            <a:off x="5593515" y="4688710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43</a:t>
            </a:r>
          </a:p>
        </p:txBody>
      </p:sp>
      <p:sp>
        <p:nvSpPr>
          <p:cNvPr id="724000" name="Rectangle 32"/>
          <p:cNvSpPr>
            <a:spLocks noChangeArrowheads="1"/>
          </p:cNvSpPr>
          <p:nvPr/>
        </p:nvSpPr>
        <p:spPr bwMode="auto">
          <a:xfrm>
            <a:off x="5906518" y="4687124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44</a:t>
            </a:r>
          </a:p>
        </p:txBody>
      </p:sp>
      <p:sp>
        <p:nvSpPr>
          <p:cNvPr id="724001" name="Rectangle 33"/>
          <p:cNvSpPr>
            <a:spLocks noChangeArrowheads="1"/>
          </p:cNvSpPr>
          <p:nvPr/>
        </p:nvSpPr>
        <p:spPr bwMode="auto">
          <a:xfrm>
            <a:off x="6219520" y="4685535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45</a:t>
            </a:r>
          </a:p>
        </p:txBody>
      </p:sp>
      <p:sp>
        <p:nvSpPr>
          <p:cNvPr id="724002" name="Rectangle 34"/>
          <p:cNvSpPr>
            <a:spLocks noChangeArrowheads="1"/>
          </p:cNvSpPr>
          <p:nvPr/>
        </p:nvSpPr>
        <p:spPr bwMode="auto">
          <a:xfrm>
            <a:off x="6532522" y="4683949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46</a:t>
            </a:r>
          </a:p>
        </p:txBody>
      </p:sp>
      <p:sp>
        <p:nvSpPr>
          <p:cNvPr id="724003" name="Rectangle 35"/>
          <p:cNvSpPr>
            <a:spLocks noChangeArrowheads="1"/>
          </p:cNvSpPr>
          <p:nvPr/>
        </p:nvSpPr>
        <p:spPr bwMode="auto">
          <a:xfrm>
            <a:off x="6845524" y="4682360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47</a:t>
            </a:r>
          </a:p>
        </p:txBody>
      </p:sp>
      <p:sp>
        <p:nvSpPr>
          <p:cNvPr id="724004" name="Rectangle 36"/>
          <p:cNvSpPr>
            <a:spLocks noChangeArrowheads="1"/>
          </p:cNvSpPr>
          <p:nvPr/>
        </p:nvSpPr>
        <p:spPr bwMode="auto">
          <a:xfrm>
            <a:off x="7158526" y="4680774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48</a:t>
            </a:r>
          </a:p>
        </p:txBody>
      </p:sp>
      <p:sp>
        <p:nvSpPr>
          <p:cNvPr id="724005" name="Rectangle 37"/>
          <p:cNvSpPr>
            <a:spLocks noChangeArrowheads="1"/>
          </p:cNvSpPr>
          <p:nvPr/>
        </p:nvSpPr>
        <p:spPr bwMode="auto">
          <a:xfrm>
            <a:off x="7471528" y="4679185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49</a:t>
            </a:r>
          </a:p>
        </p:txBody>
      </p:sp>
      <p:sp>
        <p:nvSpPr>
          <p:cNvPr id="724006" name="Rectangle 38"/>
          <p:cNvSpPr>
            <a:spLocks noChangeArrowheads="1"/>
          </p:cNvSpPr>
          <p:nvPr/>
        </p:nvSpPr>
        <p:spPr bwMode="auto">
          <a:xfrm>
            <a:off x="7784530" y="4677599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50</a:t>
            </a:r>
          </a:p>
        </p:txBody>
      </p:sp>
      <p:sp>
        <p:nvSpPr>
          <p:cNvPr id="724007" name="Rectangle 39"/>
          <p:cNvSpPr>
            <a:spLocks noChangeArrowheads="1"/>
          </p:cNvSpPr>
          <p:nvPr/>
        </p:nvSpPr>
        <p:spPr bwMode="auto">
          <a:xfrm>
            <a:off x="8097532" y="4676010"/>
            <a:ext cx="23389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51</a:t>
            </a:r>
          </a:p>
        </p:txBody>
      </p:sp>
      <p:sp>
        <p:nvSpPr>
          <p:cNvPr id="724008" name="Rectangle 40"/>
          <p:cNvSpPr>
            <a:spLocks noChangeArrowheads="1"/>
          </p:cNvSpPr>
          <p:nvPr/>
        </p:nvSpPr>
        <p:spPr bwMode="auto">
          <a:xfrm>
            <a:off x="8410534" y="4674424"/>
            <a:ext cx="23389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52</a:t>
            </a:r>
          </a:p>
        </p:txBody>
      </p:sp>
      <p:sp>
        <p:nvSpPr>
          <p:cNvPr id="724009" name="Rectangle 41"/>
          <p:cNvSpPr>
            <a:spLocks noChangeArrowheads="1"/>
          </p:cNvSpPr>
          <p:nvPr/>
        </p:nvSpPr>
        <p:spPr bwMode="auto">
          <a:xfrm>
            <a:off x="8723536" y="4672835"/>
            <a:ext cx="23389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53</a:t>
            </a:r>
          </a:p>
        </p:txBody>
      </p:sp>
      <p:sp>
        <p:nvSpPr>
          <p:cNvPr id="724010" name="Rectangle 42"/>
          <p:cNvSpPr>
            <a:spLocks noChangeArrowheads="1"/>
          </p:cNvSpPr>
          <p:nvPr/>
        </p:nvSpPr>
        <p:spPr bwMode="auto">
          <a:xfrm>
            <a:off x="9036538" y="4671249"/>
            <a:ext cx="23389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54</a:t>
            </a:r>
          </a:p>
        </p:txBody>
      </p:sp>
      <p:sp>
        <p:nvSpPr>
          <p:cNvPr id="724011" name="Rectangle 43"/>
          <p:cNvSpPr>
            <a:spLocks noChangeArrowheads="1"/>
          </p:cNvSpPr>
          <p:nvPr/>
        </p:nvSpPr>
        <p:spPr bwMode="auto">
          <a:xfrm>
            <a:off x="9349540" y="4669660"/>
            <a:ext cx="23389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55</a:t>
            </a:r>
          </a:p>
        </p:txBody>
      </p:sp>
      <p:sp>
        <p:nvSpPr>
          <p:cNvPr id="724012" name="Rectangle 44"/>
          <p:cNvSpPr>
            <a:spLocks noChangeArrowheads="1"/>
          </p:cNvSpPr>
          <p:nvPr/>
        </p:nvSpPr>
        <p:spPr bwMode="auto">
          <a:xfrm>
            <a:off x="9653943" y="4669660"/>
            <a:ext cx="23389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56</a:t>
            </a:r>
          </a:p>
        </p:txBody>
      </p:sp>
      <p:sp>
        <p:nvSpPr>
          <p:cNvPr id="724013" name="Line 45"/>
          <p:cNvSpPr>
            <a:spLocks noChangeShapeType="1"/>
          </p:cNvSpPr>
          <p:nvPr/>
        </p:nvSpPr>
        <p:spPr bwMode="auto">
          <a:xfrm flipH="1" flipV="1">
            <a:off x="1954437" y="5017324"/>
            <a:ext cx="10319" cy="51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4014" name="Text Box 46"/>
          <p:cNvSpPr txBox="1">
            <a:spLocks noChangeArrowheads="1"/>
          </p:cNvSpPr>
          <p:nvPr/>
        </p:nvSpPr>
        <p:spPr bwMode="auto">
          <a:xfrm>
            <a:off x="1401480" y="5506273"/>
            <a:ext cx="14670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rgbClr val="9900CC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000" b="1" dirty="0">
                <a:solidFill>
                  <a:srgbClr val="9900CC"/>
                </a:solidFill>
                <a:latin typeface="+mn-lt"/>
                <a:ea typeface="黑体" pitchFamily="2" charset="-122"/>
              </a:rPr>
              <a:t>期望</a:t>
            </a:r>
          </a:p>
          <a:p>
            <a:pPr algn="ctr">
              <a:lnSpc>
                <a:spcPct val="90000"/>
              </a:lnSpc>
            </a:pPr>
            <a:r>
              <a:rPr lang="zh-CN" altLang="en-US" sz="2000" b="1" dirty="0">
                <a:solidFill>
                  <a:srgbClr val="9900CC"/>
                </a:solidFill>
                <a:latin typeface="+mn-lt"/>
                <a:ea typeface="黑体" pitchFamily="2" charset="-122"/>
              </a:rPr>
              <a:t>收到的序号</a:t>
            </a:r>
          </a:p>
        </p:txBody>
      </p:sp>
      <p:sp>
        <p:nvSpPr>
          <p:cNvPr id="724015" name="Line 47"/>
          <p:cNvSpPr>
            <a:spLocks noChangeShapeType="1"/>
          </p:cNvSpPr>
          <p:nvPr/>
        </p:nvSpPr>
        <p:spPr bwMode="auto">
          <a:xfrm>
            <a:off x="1784176" y="3858448"/>
            <a:ext cx="8600" cy="13573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4016" name="Text Box 48"/>
          <p:cNvSpPr txBox="1">
            <a:spLocks noChangeArrowheads="1"/>
          </p:cNvSpPr>
          <p:nvPr/>
        </p:nvSpPr>
        <p:spPr bwMode="auto">
          <a:xfrm>
            <a:off x="7635510" y="3450460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前沿</a:t>
            </a:r>
          </a:p>
        </p:txBody>
      </p:sp>
      <p:sp>
        <p:nvSpPr>
          <p:cNvPr id="724017" name="Text Box 49"/>
          <p:cNvSpPr txBox="1">
            <a:spLocks noChangeArrowheads="1"/>
          </p:cNvSpPr>
          <p:nvPr/>
        </p:nvSpPr>
        <p:spPr bwMode="auto">
          <a:xfrm>
            <a:off x="1402985" y="3450460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后沿</a:t>
            </a:r>
          </a:p>
        </p:txBody>
      </p:sp>
      <p:sp>
        <p:nvSpPr>
          <p:cNvPr id="724018" name="Line 50"/>
          <p:cNvSpPr>
            <a:spLocks noChangeShapeType="1"/>
          </p:cNvSpPr>
          <p:nvPr/>
        </p:nvSpPr>
        <p:spPr bwMode="auto">
          <a:xfrm>
            <a:off x="8033899" y="3844161"/>
            <a:ext cx="8600" cy="13573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4019" name="Text Box 51"/>
          <p:cNvSpPr txBox="1">
            <a:spLocks noChangeArrowheads="1"/>
          </p:cNvSpPr>
          <p:nvPr/>
        </p:nvSpPr>
        <p:spPr bwMode="auto">
          <a:xfrm>
            <a:off x="2276342" y="382511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前移</a:t>
            </a:r>
          </a:p>
        </p:txBody>
      </p:sp>
      <p:sp>
        <p:nvSpPr>
          <p:cNvPr id="724020" name="Text Box 52"/>
          <p:cNvSpPr txBox="1">
            <a:spLocks noChangeArrowheads="1"/>
          </p:cNvSpPr>
          <p:nvPr/>
        </p:nvSpPr>
        <p:spPr bwMode="auto">
          <a:xfrm>
            <a:off x="6871625" y="3821936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收缩</a:t>
            </a:r>
          </a:p>
        </p:txBody>
      </p:sp>
      <p:grpSp>
        <p:nvGrpSpPr>
          <p:cNvPr id="724021" name="Group 53"/>
          <p:cNvGrpSpPr>
            <a:grpSpLocks/>
          </p:cNvGrpSpPr>
          <p:nvPr/>
        </p:nvGrpSpPr>
        <p:grpSpPr bwMode="auto">
          <a:xfrm>
            <a:off x="6666665" y="3899723"/>
            <a:ext cx="233892" cy="288925"/>
            <a:chOff x="3833" y="1298"/>
            <a:chExt cx="136" cy="182"/>
          </a:xfrm>
        </p:grpSpPr>
        <p:sp>
          <p:nvSpPr>
            <p:cNvPr id="724022" name="Line 54"/>
            <p:cNvSpPr>
              <a:spLocks noChangeShapeType="1"/>
            </p:cNvSpPr>
            <p:nvPr/>
          </p:nvSpPr>
          <p:spPr bwMode="auto">
            <a:xfrm flipH="1">
              <a:off x="3833" y="1298"/>
              <a:ext cx="136" cy="18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24023" name="Line 55"/>
            <p:cNvSpPr>
              <a:spLocks noChangeShapeType="1"/>
            </p:cNvSpPr>
            <p:nvPr/>
          </p:nvSpPr>
          <p:spPr bwMode="auto">
            <a:xfrm>
              <a:off x="3833" y="1298"/>
              <a:ext cx="136" cy="18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24024" name="Text Box 56"/>
          <p:cNvSpPr txBox="1">
            <a:spLocks noChangeArrowheads="1"/>
          </p:cNvSpPr>
          <p:nvPr/>
        </p:nvSpPr>
        <p:spPr bwMode="auto">
          <a:xfrm>
            <a:off x="511596" y="967635"/>
            <a:ext cx="9071836" cy="2308324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根据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给出的窗口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值，</a:t>
            </a: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构造出自己的发送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窗口。</a:t>
            </a:r>
            <a:endParaRPr lang="en-US" altLang="zh-CN" sz="24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发送窗口表示：在没有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收到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B 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确认的情况下，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可以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连续把窗口内的数据都发送出去。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发送窗口里面的序号表示允许发送的序号。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显然，窗口越大，发送方就可以在收到对方确认之前连续发送更多的数据，因而可能获得更高的传输效率。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4025" name="Text Box 57"/>
          <p:cNvSpPr txBox="1">
            <a:spLocks noChangeArrowheads="1"/>
          </p:cNvSpPr>
          <p:nvPr/>
        </p:nvSpPr>
        <p:spPr bwMode="auto">
          <a:xfrm>
            <a:off x="5006747" y="5787261"/>
            <a:ext cx="3890809" cy="954107"/>
          </a:xfrm>
          <a:prstGeom prst="rect">
            <a:avLst/>
          </a:prstGeom>
          <a:solidFill>
            <a:srgbClr val="0000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TCP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标准强烈不赞成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发送窗口前沿向后收缩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滑动窗口流量控制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2519" y="1268760"/>
            <a:ext cx="8928993" cy="4536504"/>
            <a:chOff x="560511" y="1484784"/>
            <a:chExt cx="8928993" cy="4536504"/>
          </a:xfrm>
        </p:grpSpPr>
        <p:sp>
          <p:nvSpPr>
            <p:cNvPr id="328708" name="Oval 4"/>
            <p:cNvSpPr>
              <a:spLocks noChangeArrowheads="1"/>
            </p:cNvSpPr>
            <p:nvPr/>
          </p:nvSpPr>
          <p:spPr bwMode="auto">
            <a:xfrm>
              <a:off x="560511" y="1484784"/>
              <a:ext cx="8928993" cy="453650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09" name="Oval 5"/>
            <p:cNvSpPr>
              <a:spLocks noChangeArrowheads="1"/>
            </p:cNvSpPr>
            <p:nvPr/>
          </p:nvSpPr>
          <p:spPr bwMode="auto">
            <a:xfrm>
              <a:off x="2000672" y="2569395"/>
              <a:ext cx="6264696" cy="24169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871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649" y="2517801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11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78" y="3203600"/>
              <a:ext cx="53657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28712" name="Group 8"/>
            <p:cNvGrpSpPr>
              <a:grpSpLocks/>
            </p:cNvGrpSpPr>
            <p:nvPr/>
          </p:nvGrpSpPr>
          <p:grpSpPr bwMode="auto">
            <a:xfrm rot="-448665">
              <a:off x="2355844" y="3421516"/>
              <a:ext cx="1056180" cy="583958"/>
              <a:chOff x="2949" y="196"/>
              <a:chExt cx="941" cy="598"/>
            </a:xfrm>
          </p:grpSpPr>
          <p:sp>
            <p:nvSpPr>
              <p:cNvPr id="328713" name="Oval 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4" name="Oval 1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5" name="Oval 1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6" name="Oval 12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7" name="Oval 1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8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9" name="Oval 1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0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1" name="Freeform 1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2" name="Freeform 1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3" name="Freeform 1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24" name="Group 20"/>
            <p:cNvGrpSpPr>
              <a:grpSpLocks/>
            </p:cNvGrpSpPr>
            <p:nvPr/>
          </p:nvGrpSpPr>
          <p:grpSpPr bwMode="auto">
            <a:xfrm rot="-448665">
              <a:off x="7012926" y="3365998"/>
              <a:ext cx="1083171" cy="654849"/>
              <a:chOff x="2949" y="196"/>
              <a:chExt cx="941" cy="598"/>
            </a:xfrm>
          </p:grpSpPr>
          <p:sp>
            <p:nvSpPr>
              <p:cNvPr id="328725" name="Oval 21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6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7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8" name="Oval 24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9" name="Oval 25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0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1" name="Oval 27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2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3" name="Freeform 29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4" name="Freeform 30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5" name="Freeform 31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36" name="Group 32"/>
            <p:cNvGrpSpPr>
              <a:grpSpLocks/>
            </p:cNvGrpSpPr>
            <p:nvPr/>
          </p:nvGrpSpPr>
          <p:grpSpPr bwMode="auto">
            <a:xfrm rot="-448665">
              <a:off x="3879465" y="4175623"/>
              <a:ext cx="1083171" cy="654849"/>
              <a:chOff x="2949" y="196"/>
              <a:chExt cx="941" cy="598"/>
            </a:xfrm>
          </p:grpSpPr>
          <p:sp>
            <p:nvSpPr>
              <p:cNvPr id="328737" name="Oval 33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8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9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0" name="Oval 36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1" name="Oval 37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2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3" name="Oval 39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4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5" name="Freeform 41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6" name="Freeform 42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7" name="Freeform 43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48" name="Group 44"/>
            <p:cNvGrpSpPr>
              <a:grpSpLocks/>
            </p:cNvGrpSpPr>
            <p:nvPr/>
          </p:nvGrpSpPr>
          <p:grpSpPr bwMode="auto">
            <a:xfrm rot="-448665">
              <a:off x="5881305" y="4175666"/>
              <a:ext cx="1080797" cy="654849"/>
              <a:chOff x="2949" y="196"/>
              <a:chExt cx="941" cy="598"/>
            </a:xfrm>
          </p:grpSpPr>
          <p:sp>
            <p:nvSpPr>
              <p:cNvPr id="328749" name="Oval 4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0" name="Oval 4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1" name="Oval 4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2" name="Oval 48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3" name="Oval 4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4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5" name="Oval 5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6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7" name="Freeform 5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58" name="Freeform 5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59" name="Freeform 5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60" name="Group 56"/>
            <p:cNvGrpSpPr>
              <a:grpSpLocks/>
            </p:cNvGrpSpPr>
            <p:nvPr/>
          </p:nvGrpSpPr>
          <p:grpSpPr bwMode="auto">
            <a:xfrm rot="-448665">
              <a:off x="4749647" y="2881856"/>
              <a:ext cx="1080797" cy="652715"/>
              <a:chOff x="2949" y="196"/>
              <a:chExt cx="941" cy="598"/>
            </a:xfrm>
          </p:grpSpPr>
          <p:sp>
            <p:nvSpPr>
              <p:cNvPr id="328761" name="Oval 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2" name="Oval 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3" name="Oval 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4" name="Oval 60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5" name="Oval 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6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7" name="Oval 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8" name="Oval 64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9" name="Freeform 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0" name="Freeform 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1" name="Freeform 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28772" name="Picture 6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212" y="4035450"/>
              <a:ext cx="534856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3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770" y="4357713"/>
              <a:ext cx="53485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4" name="Picture 7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947" y="4010050"/>
              <a:ext cx="53485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5" name="Picture 7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694" y="3040088"/>
              <a:ext cx="534856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6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764" y="4600601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7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957" y="3487762"/>
              <a:ext cx="507338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8" name="Picture 7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522" y="2336826"/>
              <a:ext cx="50733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9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491" y="5107012"/>
              <a:ext cx="505619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80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47" y="4519638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81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12" y="3327426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8782" name="Text Box 78"/>
            <p:cNvSpPr txBox="1">
              <a:spLocks noChangeArrowheads="1"/>
            </p:cNvSpPr>
            <p:nvPr/>
          </p:nvSpPr>
          <p:spPr bwMode="auto">
            <a:xfrm>
              <a:off x="3818290" y="3615407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333399"/>
                  </a:solidFill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互联网的核心部分</a:t>
              </a:r>
            </a:p>
          </p:txBody>
        </p:sp>
        <p:sp>
          <p:nvSpPr>
            <p:cNvPr id="328783" name="Text Box 79"/>
            <p:cNvSpPr txBox="1">
              <a:spLocks noChangeArrowheads="1"/>
            </p:cNvSpPr>
            <p:nvPr/>
          </p:nvSpPr>
          <p:spPr bwMode="auto">
            <a:xfrm>
              <a:off x="3818290" y="1844824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333399"/>
                  </a:solidFill>
                  <a:ea typeface="黑体" pitchFamily="2" charset="-122"/>
                </a:rPr>
                <a:t>互联网的</a:t>
              </a:r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边缘部分</a:t>
              </a:r>
            </a:p>
          </p:txBody>
        </p:sp>
        <p:sp>
          <p:nvSpPr>
            <p:cNvPr id="328784" name="Text Box 80"/>
            <p:cNvSpPr txBox="1">
              <a:spLocks noChangeArrowheads="1"/>
            </p:cNvSpPr>
            <p:nvPr/>
          </p:nvSpPr>
          <p:spPr bwMode="auto">
            <a:xfrm>
              <a:off x="1712640" y="213285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主机</a:t>
              </a:r>
            </a:p>
          </p:txBody>
        </p:sp>
        <p:sp>
          <p:nvSpPr>
            <p:cNvPr id="328785" name="Text Box 81"/>
            <p:cNvSpPr txBox="1">
              <a:spLocks noChangeArrowheads="1"/>
            </p:cNvSpPr>
            <p:nvPr/>
          </p:nvSpPr>
          <p:spPr bwMode="auto">
            <a:xfrm>
              <a:off x="2496597" y="3039343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28786" name="Text Box 82"/>
            <p:cNvSpPr txBox="1">
              <a:spLocks noChangeArrowheads="1"/>
            </p:cNvSpPr>
            <p:nvPr/>
          </p:nvSpPr>
          <p:spPr bwMode="auto">
            <a:xfrm>
              <a:off x="3296816" y="2823319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路由器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互联网的</a:t>
            </a:r>
            <a:r>
              <a:rPr lang="zh-CN" altLang="en-US" dirty="0"/>
              <a:t>组成</a:t>
            </a:r>
          </a:p>
        </p:txBody>
      </p:sp>
      <p:sp>
        <p:nvSpPr>
          <p:cNvPr id="6" name="矩形 5"/>
          <p:cNvSpPr/>
          <p:nvPr/>
        </p:nvSpPr>
        <p:spPr>
          <a:xfrm>
            <a:off x="2701787" y="5919663"/>
            <a:ext cx="5131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互联网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的边缘部分与核心部分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4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确认与重传</a:t>
            </a:r>
            <a:endParaRPr lang="en-US" altLang="zh-CN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接收方必须确认正确收到的数据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累积确认（能自动修正确认丢失错误）</a:t>
            </a:r>
          </a:p>
          <a:p>
            <a:r>
              <a:rPr lang="zh-CN" altLang="en-US" dirty="0" smtClean="0"/>
              <a:t>重传</a:t>
            </a:r>
            <a:endParaRPr lang="en-US" altLang="zh-CN" dirty="0" smtClean="0"/>
          </a:p>
          <a:p>
            <a:pPr lvl="1"/>
            <a:r>
              <a:rPr lang="zh-CN" altLang="en-US" dirty="0"/>
              <a:t>发送方继续保留已发送未收到确认数据</a:t>
            </a:r>
            <a:endParaRPr lang="en-US" altLang="zh-CN" dirty="0"/>
          </a:p>
          <a:p>
            <a:pPr lvl="1"/>
            <a:r>
              <a:rPr lang="zh-CN" altLang="en-US" dirty="0"/>
              <a:t>启动超时重传计时，超时后重传</a:t>
            </a:r>
            <a:endParaRPr lang="en-US" altLang="zh-CN" dirty="0"/>
          </a:p>
          <a:p>
            <a:r>
              <a:rPr lang="zh-CN" altLang="en-US" dirty="0"/>
              <a:t>必须考虑传输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可能死锁（持续计时，探测报文）</a:t>
            </a:r>
            <a:endParaRPr lang="en-US" altLang="zh-CN" dirty="0"/>
          </a:p>
          <a:p>
            <a:pPr lvl="1"/>
            <a:r>
              <a:rPr lang="zh-CN" altLang="en-US" dirty="0" smtClean="0"/>
              <a:t>糊涂窗口综合征（推迟窗口通告）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0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拥塞控制</a:t>
            </a:r>
            <a:endParaRPr lang="en-US" altLang="zh-CN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发送方维持一个</a:t>
            </a:r>
            <a:r>
              <a:rPr lang="zh-CN" altLang="en-US" dirty="0" smtClean="0">
                <a:solidFill>
                  <a:srgbClr val="FF0000"/>
                </a:solidFill>
              </a:rPr>
              <a:t>拥塞窗口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发送窗口值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 (</a:t>
            </a:r>
            <a:r>
              <a:rPr lang="zh-CN" altLang="en-US" dirty="0" smtClean="0"/>
              <a:t>接收方窗口值，拥塞窗口值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拥塞判断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重传定时器</a:t>
            </a:r>
            <a:r>
              <a:rPr lang="zh-CN" altLang="en-US" dirty="0" smtClean="0">
                <a:solidFill>
                  <a:srgbClr val="FF0000"/>
                </a:solidFill>
              </a:rPr>
              <a:t>超时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收到三个相同（重复）的 </a:t>
            </a:r>
            <a:r>
              <a:rPr lang="en-US" altLang="zh-CN" dirty="0">
                <a:solidFill>
                  <a:srgbClr val="FF0000"/>
                </a:solidFill>
              </a:rPr>
              <a:t>ACK</a:t>
            </a:r>
          </a:p>
          <a:p>
            <a:r>
              <a:rPr lang="zh-CN" altLang="zh-CN" dirty="0"/>
              <a:t>四种</a:t>
            </a:r>
            <a:r>
              <a:rPr lang="zh-CN" altLang="en-US" dirty="0"/>
              <a:t>拥塞控制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zh-CN" dirty="0"/>
              <a:t>慢开始</a:t>
            </a:r>
            <a:r>
              <a:rPr lang="en-US" altLang="zh-CN" dirty="0"/>
              <a:t> (slow-start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拥塞</a:t>
            </a:r>
            <a:r>
              <a:rPr lang="zh-CN" altLang="zh-CN" dirty="0"/>
              <a:t>避免</a:t>
            </a:r>
            <a:r>
              <a:rPr lang="en-US" altLang="zh-CN" dirty="0"/>
              <a:t> (congestion avoidance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快</a:t>
            </a:r>
            <a:r>
              <a:rPr lang="zh-CN" altLang="zh-CN" dirty="0"/>
              <a:t>重传</a:t>
            </a:r>
            <a:r>
              <a:rPr lang="en-US" altLang="zh-CN" dirty="0"/>
              <a:t> (fast retransmit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快</a:t>
            </a:r>
            <a:r>
              <a:rPr lang="zh-CN" altLang="zh-CN" dirty="0"/>
              <a:t>恢复</a:t>
            </a:r>
            <a:r>
              <a:rPr lang="en-US" altLang="zh-CN" dirty="0"/>
              <a:t> (fast recovery)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 txBox="1">
            <a:spLocks noChangeArrowheads="1"/>
          </p:cNvSpPr>
          <p:nvPr/>
        </p:nvSpPr>
        <p:spPr bwMode="auto">
          <a:xfrm>
            <a:off x="417512" y="152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拥塞避免算法的实现举例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2479" y="1754812"/>
            <a:ext cx="9536759" cy="3321087"/>
            <a:chOff x="272479" y="836711"/>
            <a:chExt cx="9536759" cy="3321087"/>
          </a:xfrm>
        </p:grpSpPr>
        <p:sp>
          <p:nvSpPr>
            <p:cNvPr id="103" name="Text Box 140"/>
            <p:cNvSpPr txBox="1">
              <a:spLocks noChangeArrowheads="1"/>
            </p:cNvSpPr>
            <p:nvPr/>
          </p:nvSpPr>
          <p:spPr bwMode="auto">
            <a:xfrm>
              <a:off x="4863078" y="985683"/>
              <a:ext cx="115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超时</a:t>
              </a:r>
            </a:p>
          </p:txBody>
        </p:sp>
        <p:sp>
          <p:nvSpPr>
            <p:cNvPr id="104" name="Line 2"/>
            <p:cNvSpPr>
              <a:spLocks noChangeShapeType="1"/>
            </p:cNvSpPr>
            <p:nvPr/>
          </p:nvSpPr>
          <p:spPr bwMode="auto">
            <a:xfrm flipV="1">
              <a:off x="1920153" y="3803111"/>
              <a:ext cx="6358624" cy="50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3"/>
            <p:cNvSpPr>
              <a:spLocks noChangeShapeType="1"/>
            </p:cNvSpPr>
            <p:nvPr/>
          </p:nvSpPr>
          <p:spPr bwMode="auto">
            <a:xfrm>
              <a:off x="1918528" y="1177019"/>
              <a:ext cx="1626" cy="263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4"/>
            <p:cNvSpPr>
              <a:spLocks noChangeShapeType="1"/>
            </p:cNvSpPr>
            <p:nvPr/>
          </p:nvSpPr>
          <p:spPr bwMode="auto">
            <a:xfrm>
              <a:off x="2154153" y="3727407"/>
              <a:ext cx="0" cy="807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5"/>
            <p:cNvSpPr>
              <a:spLocks noChangeShapeType="1"/>
            </p:cNvSpPr>
            <p:nvPr/>
          </p:nvSpPr>
          <p:spPr bwMode="auto">
            <a:xfrm>
              <a:off x="2388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6"/>
            <p:cNvSpPr>
              <a:spLocks noChangeShapeType="1"/>
            </p:cNvSpPr>
            <p:nvPr/>
          </p:nvSpPr>
          <p:spPr bwMode="auto">
            <a:xfrm>
              <a:off x="2622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7"/>
            <p:cNvSpPr>
              <a:spLocks noChangeShapeType="1"/>
            </p:cNvSpPr>
            <p:nvPr/>
          </p:nvSpPr>
          <p:spPr bwMode="auto">
            <a:xfrm>
              <a:off x="2856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8"/>
            <p:cNvSpPr>
              <a:spLocks noChangeShapeType="1"/>
            </p:cNvSpPr>
            <p:nvPr/>
          </p:nvSpPr>
          <p:spPr bwMode="auto">
            <a:xfrm>
              <a:off x="3090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9"/>
            <p:cNvSpPr>
              <a:spLocks noChangeShapeType="1"/>
            </p:cNvSpPr>
            <p:nvPr/>
          </p:nvSpPr>
          <p:spPr bwMode="auto">
            <a:xfrm>
              <a:off x="3324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10"/>
            <p:cNvSpPr>
              <a:spLocks noChangeShapeType="1"/>
            </p:cNvSpPr>
            <p:nvPr/>
          </p:nvSpPr>
          <p:spPr bwMode="auto">
            <a:xfrm>
              <a:off x="3558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Line 11"/>
            <p:cNvSpPr>
              <a:spLocks noChangeShapeType="1"/>
            </p:cNvSpPr>
            <p:nvPr/>
          </p:nvSpPr>
          <p:spPr bwMode="auto">
            <a:xfrm>
              <a:off x="3792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Line 12"/>
            <p:cNvSpPr>
              <a:spLocks noChangeShapeType="1"/>
            </p:cNvSpPr>
            <p:nvPr/>
          </p:nvSpPr>
          <p:spPr bwMode="auto">
            <a:xfrm>
              <a:off x="4026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Line 13"/>
            <p:cNvSpPr>
              <a:spLocks noChangeShapeType="1"/>
            </p:cNvSpPr>
            <p:nvPr/>
          </p:nvSpPr>
          <p:spPr bwMode="auto">
            <a:xfrm>
              <a:off x="4260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Line 14"/>
            <p:cNvSpPr>
              <a:spLocks noChangeShapeType="1"/>
            </p:cNvSpPr>
            <p:nvPr/>
          </p:nvSpPr>
          <p:spPr bwMode="auto">
            <a:xfrm>
              <a:off x="4494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Line 15"/>
            <p:cNvSpPr>
              <a:spLocks noChangeShapeType="1"/>
            </p:cNvSpPr>
            <p:nvPr/>
          </p:nvSpPr>
          <p:spPr bwMode="auto">
            <a:xfrm>
              <a:off x="4728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Line 16"/>
            <p:cNvSpPr>
              <a:spLocks noChangeShapeType="1"/>
            </p:cNvSpPr>
            <p:nvPr/>
          </p:nvSpPr>
          <p:spPr bwMode="auto">
            <a:xfrm>
              <a:off x="4962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5196153" y="3727407"/>
              <a:ext cx="0" cy="807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18"/>
            <p:cNvSpPr>
              <a:spLocks noChangeShapeType="1"/>
            </p:cNvSpPr>
            <p:nvPr/>
          </p:nvSpPr>
          <p:spPr bwMode="auto">
            <a:xfrm>
              <a:off x="5430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664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20"/>
            <p:cNvSpPr>
              <a:spLocks noChangeShapeType="1"/>
            </p:cNvSpPr>
            <p:nvPr/>
          </p:nvSpPr>
          <p:spPr bwMode="auto">
            <a:xfrm>
              <a:off x="5898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21"/>
            <p:cNvSpPr>
              <a:spLocks noChangeShapeType="1"/>
            </p:cNvSpPr>
            <p:nvPr/>
          </p:nvSpPr>
          <p:spPr bwMode="auto">
            <a:xfrm>
              <a:off x="6132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Line 22"/>
            <p:cNvSpPr>
              <a:spLocks noChangeShapeType="1"/>
            </p:cNvSpPr>
            <p:nvPr/>
          </p:nvSpPr>
          <p:spPr bwMode="auto">
            <a:xfrm>
              <a:off x="6366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Line 23"/>
            <p:cNvSpPr>
              <a:spLocks noChangeShapeType="1"/>
            </p:cNvSpPr>
            <p:nvPr/>
          </p:nvSpPr>
          <p:spPr bwMode="auto">
            <a:xfrm>
              <a:off x="6600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Line 24"/>
            <p:cNvSpPr>
              <a:spLocks noChangeShapeType="1"/>
            </p:cNvSpPr>
            <p:nvPr/>
          </p:nvSpPr>
          <p:spPr bwMode="auto">
            <a:xfrm>
              <a:off x="6834153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Line 25"/>
            <p:cNvSpPr>
              <a:spLocks noChangeShapeType="1"/>
            </p:cNvSpPr>
            <p:nvPr/>
          </p:nvSpPr>
          <p:spPr bwMode="auto">
            <a:xfrm>
              <a:off x="7068152" y="364665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Line 40"/>
            <p:cNvSpPr>
              <a:spLocks noChangeShapeType="1"/>
            </p:cNvSpPr>
            <p:nvPr/>
          </p:nvSpPr>
          <p:spPr bwMode="auto">
            <a:xfrm>
              <a:off x="1920153" y="3404402"/>
              <a:ext cx="23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Line 41"/>
            <p:cNvSpPr>
              <a:spLocks noChangeShapeType="1"/>
            </p:cNvSpPr>
            <p:nvPr/>
          </p:nvSpPr>
          <p:spPr bwMode="auto">
            <a:xfrm>
              <a:off x="1920153" y="3000647"/>
              <a:ext cx="23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Line 42"/>
            <p:cNvSpPr>
              <a:spLocks noChangeShapeType="1"/>
            </p:cNvSpPr>
            <p:nvPr/>
          </p:nvSpPr>
          <p:spPr bwMode="auto">
            <a:xfrm>
              <a:off x="1920153" y="2596892"/>
              <a:ext cx="23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Line 43"/>
            <p:cNvSpPr>
              <a:spLocks noChangeShapeType="1"/>
            </p:cNvSpPr>
            <p:nvPr/>
          </p:nvSpPr>
          <p:spPr bwMode="auto">
            <a:xfrm>
              <a:off x="1920153" y="2193137"/>
              <a:ext cx="23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Line 44"/>
            <p:cNvSpPr>
              <a:spLocks noChangeShapeType="1"/>
            </p:cNvSpPr>
            <p:nvPr/>
          </p:nvSpPr>
          <p:spPr bwMode="auto">
            <a:xfrm>
              <a:off x="1920153" y="1789382"/>
              <a:ext cx="23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Line 45"/>
            <p:cNvSpPr>
              <a:spLocks noChangeShapeType="1"/>
            </p:cNvSpPr>
            <p:nvPr/>
          </p:nvSpPr>
          <p:spPr bwMode="auto">
            <a:xfrm>
              <a:off x="1920153" y="1385626"/>
              <a:ext cx="23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Text Box 77"/>
            <p:cNvSpPr txBox="1">
              <a:spLocks noChangeArrowheads="1"/>
            </p:cNvSpPr>
            <p:nvPr/>
          </p:nvSpPr>
          <p:spPr bwMode="auto">
            <a:xfrm>
              <a:off x="2241903" y="374927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37" name="Text Box 78"/>
            <p:cNvSpPr txBox="1">
              <a:spLocks noChangeArrowheads="1"/>
            </p:cNvSpPr>
            <p:nvPr/>
          </p:nvSpPr>
          <p:spPr bwMode="auto">
            <a:xfrm>
              <a:off x="2709903" y="374927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38" name="Text Box 79"/>
            <p:cNvSpPr txBox="1">
              <a:spLocks noChangeArrowheads="1"/>
            </p:cNvSpPr>
            <p:nvPr/>
          </p:nvSpPr>
          <p:spPr bwMode="auto">
            <a:xfrm>
              <a:off x="3177903" y="374927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39" name="Text Box 80"/>
            <p:cNvSpPr txBox="1">
              <a:spLocks noChangeArrowheads="1"/>
            </p:cNvSpPr>
            <p:nvPr/>
          </p:nvSpPr>
          <p:spPr bwMode="auto">
            <a:xfrm>
              <a:off x="3658903" y="374927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40" name="Text Box 81"/>
            <p:cNvSpPr txBox="1">
              <a:spLocks noChangeArrowheads="1"/>
            </p:cNvSpPr>
            <p:nvPr/>
          </p:nvSpPr>
          <p:spPr bwMode="auto">
            <a:xfrm>
              <a:off x="4048903" y="3749277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241" name="Text Box 82"/>
            <p:cNvSpPr txBox="1">
              <a:spLocks noChangeArrowheads="1"/>
            </p:cNvSpPr>
            <p:nvPr/>
          </p:nvSpPr>
          <p:spPr bwMode="auto">
            <a:xfrm>
              <a:off x="4555903" y="3749277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42" name="Text Box 83"/>
            <p:cNvSpPr txBox="1">
              <a:spLocks noChangeArrowheads="1"/>
            </p:cNvSpPr>
            <p:nvPr/>
          </p:nvSpPr>
          <p:spPr bwMode="auto">
            <a:xfrm>
              <a:off x="4997903" y="3749277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14</a:t>
              </a:r>
            </a:p>
          </p:txBody>
        </p:sp>
        <p:sp>
          <p:nvSpPr>
            <p:cNvPr id="243" name="Text Box 84"/>
            <p:cNvSpPr txBox="1">
              <a:spLocks noChangeArrowheads="1"/>
            </p:cNvSpPr>
            <p:nvPr/>
          </p:nvSpPr>
          <p:spPr bwMode="auto">
            <a:xfrm>
              <a:off x="5465903" y="3749277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  <p:sp>
          <p:nvSpPr>
            <p:cNvPr id="244" name="Text Box 85"/>
            <p:cNvSpPr txBox="1">
              <a:spLocks noChangeArrowheads="1"/>
            </p:cNvSpPr>
            <p:nvPr/>
          </p:nvSpPr>
          <p:spPr bwMode="auto">
            <a:xfrm>
              <a:off x="5950153" y="3749277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18</a:t>
              </a:r>
            </a:p>
          </p:txBody>
        </p:sp>
        <p:sp>
          <p:nvSpPr>
            <p:cNvPr id="245" name="Text Box 86"/>
            <p:cNvSpPr txBox="1">
              <a:spLocks noChangeArrowheads="1"/>
            </p:cNvSpPr>
            <p:nvPr/>
          </p:nvSpPr>
          <p:spPr bwMode="auto">
            <a:xfrm>
              <a:off x="6418153" y="3749277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20</a:t>
              </a:r>
            </a:p>
          </p:txBody>
        </p:sp>
        <p:sp>
          <p:nvSpPr>
            <p:cNvPr id="246" name="Text Box 87"/>
            <p:cNvSpPr txBox="1">
              <a:spLocks noChangeArrowheads="1"/>
            </p:cNvSpPr>
            <p:nvPr/>
          </p:nvSpPr>
          <p:spPr bwMode="auto">
            <a:xfrm>
              <a:off x="6873153" y="375768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22</a:t>
              </a:r>
            </a:p>
          </p:txBody>
        </p:sp>
        <p:sp>
          <p:nvSpPr>
            <p:cNvPr id="247" name="Text Box 89"/>
            <p:cNvSpPr txBox="1">
              <a:spLocks noChangeArrowheads="1"/>
            </p:cNvSpPr>
            <p:nvPr/>
          </p:nvSpPr>
          <p:spPr bwMode="auto">
            <a:xfrm>
              <a:off x="1812903" y="374927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48" name="Text Box 90"/>
            <p:cNvSpPr txBox="1">
              <a:spLocks noChangeArrowheads="1"/>
            </p:cNvSpPr>
            <p:nvPr/>
          </p:nvSpPr>
          <p:spPr bwMode="auto">
            <a:xfrm>
              <a:off x="1647153" y="359114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50" name="Text Box 92"/>
            <p:cNvSpPr txBox="1">
              <a:spLocks noChangeArrowheads="1"/>
            </p:cNvSpPr>
            <p:nvPr/>
          </p:nvSpPr>
          <p:spPr bwMode="auto">
            <a:xfrm>
              <a:off x="1647153" y="279708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51" name="Text Box 93"/>
            <p:cNvSpPr txBox="1">
              <a:spLocks noChangeArrowheads="1"/>
            </p:cNvSpPr>
            <p:nvPr/>
          </p:nvSpPr>
          <p:spPr bwMode="auto">
            <a:xfrm>
              <a:off x="1530153" y="2406791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52" name="Text Box 94"/>
            <p:cNvSpPr txBox="1">
              <a:spLocks noChangeArrowheads="1"/>
            </p:cNvSpPr>
            <p:nvPr/>
          </p:nvSpPr>
          <p:spPr bwMode="auto">
            <a:xfrm>
              <a:off x="1530153" y="201649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  <p:sp>
          <p:nvSpPr>
            <p:cNvPr id="253" name="Text Box 95"/>
            <p:cNvSpPr txBox="1">
              <a:spLocks noChangeArrowheads="1"/>
            </p:cNvSpPr>
            <p:nvPr/>
          </p:nvSpPr>
          <p:spPr bwMode="auto">
            <a:xfrm>
              <a:off x="1530153" y="1612739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20</a:t>
              </a:r>
            </a:p>
          </p:txBody>
        </p:sp>
        <p:sp>
          <p:nvSpPr>
            <p:cNvPr id="254" name="Text Box 96"/>
            <p:cNvSpPr txBox="1">
              <a:spLocks noChangeArrowheads="1"/>
            </p:cNvSpPr>
            <p:nvPr/>
          </p:nvSpPr>
          <p:spPr bwMode="auto">
            <a:xfrm>
              <a:off x="1530153" y="120898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255" name="Oval 102"/>
            <p:cNvSpPr>
              <a:spLocks noChangeArrowheads="1"/>
            </p:cNvSpPr>
            <p:nvPr/>
          </p:nvSpPr>
          <p:spPr bwMode="auto">
            <a:xfrm>
              <a:off x="2573403" y="2960272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Oval 103"/>
            <p:cNvSpPr>
              <a:spLocks noChangeArrowheads="1"/>
            </p:cNvSpPr>
            <p:nvPr/>
          </p:nvSpPr>
          <p:spPr bwMode="auto">
            <a:xfrm>
              <a:off x="2339403" y="3364027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Oval 104"/>
            <p:cNvSpPr>
              <a:spLocks noChangeArrowheads="1"/>
            </p:cNvSpPr>
            <p:nvPr/>
          </p:nvSpPr>
          <p:spPr bwMode="auto">
            <a:xfrm>
              <a:off x="1881153" y="3626468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Oval 105"/>
            <p:cNvSpPr>
              <a:spLocks noChangeArrowheads="1"/>
            </p:cNvSpPr>
            <p:nvPr/>
          </p:nvSpPr>
          <p:spPr bwMode="auto">
            <a:xfrm>
              <a:off x="2095653" y="3555811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Oval 106"/>
            <p:cNvSpPr>
              <a:spLocks noChangeArrowheads="1"/>
            </p:cNvSpPr>
            <p:nvPr/>
          </p:nvSpPr>
          <p:spPr bwMode="auto">
            <a:xfrm>
              <a:off x="2807403" y="2149397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Oval 107"/>
            <p:cNvSpPr>
              <a:spLocks noChangeArrowheads="1"/>
            </p:cNvSpPr>
            <p:nvPr/>
          </p:nvSpPr>
          <p:spPr bwMode="auto">
            <a:xfrm>
              <a:off x="3041403" y="2041729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Oval 108"/>
            <p:cNvSpPr>
              <a:spLocks noChangeArrowheads="1"/>
            </p:cNvSpPr>
            <p:nvPr/>
          </p:nvSpPr>
          <p:spPr bwMode="auto">
            <a:xfrm>
              <a:off x="3275403" y="1945837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Oval 109"/>
            <p:cNvSpPr>
              <a:spLocks noChangeArrowheads="1"/>
            </p:cNvSpPr>
            <p:nvPr/>
          </p:nvSpPr>
          <p:spPr bwMode="auto">
            <a:xfrm>
              <a:off x="3748277" y="1743960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Oval 110"/>
            <p:cNvSpPr>
              <a:spLocks noChangeArrowheads="1"/>
            </p:cNvSpPr>
            <p:nvPr/>
          </p:nvSpPr>
          <p:spPr bwMode="auto">
            <a:xfrm>
              <a:off x="3509403" y="1844898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Oval 113"/>
            <p:cNvSpPr>
              <a:spLocks noChangeArrowheads="1"/>
            </p:cNvSpPr>
            <p:nvPr/>
          </p:nvSpPr>
          <p:spPr bwMode="auto">
            <a:xfrm>
              <a:off x="3982277" y="1643021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Oval 114"/>
            <p:cNvSpPr>
              <a:spLocks noChangeArrowheads="1"/>
            </p:cNvSpPr>
            <p:nvPr/>
          </p:nvSpPr>
          <p:spPr bwMode="auto">
            <a:xfrm>
              <a:off x="4211403" y="1547128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Oval 116"/>
            <p:cNvSpPr>
              <a:spLocks noChangeArrowheads="1"/>
            </p:cNvSpPr>
            <p:nvPr/>
          </p:nvSpPr>
          <p:spPr bwMode="auto">
            <a:xfrm>
              <a:off x="4674527" y="1330110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Oval 117"/>
            <p:cNvSpPr>
              <a:spLocks noChangeArrowheads="1"/>
            </p:cNvSpPr>
            <p:nvPr/>
          </p:nvSpPr>
          <p:spPr bwMode="auto">
            <a:xfrm>
              <a:off x="4445403" y="1431049"/>
              <a:ext cx="91000" cy="9421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118"/>
            <p:cNvSpPr>
              <a:spLocks/>
            </p:cNvSpPr>
            <p:nvPr/>
          </p:nvSpPr>
          <p:spPr bwMode="auto">
            <a:xfrm>
              <a:off x="1842153" y="1385626"/>
              <a:ext cx="2881124" cy="2304769"/>
            </a:xfrm>
            <a:custGeom>
              <a:avLst/>
              <a:gdLst>
                <a:gd name="T0" fmla="*/ 2147483647 w 1773"/>
                <a:gd name="T1" fmla="*/ 0 h 1370"/>
                <a:gd name="T2" fmla="*/ 2147483647 w 1773"/>
                <a:gd name="T3" fmla="*/ 2147483647 h 1370"/>
                <a:gd name="T4" fmla="*/ 2147483647 w 1773"/>
                <a:gd name="T5" fmla="*/ 2147483647 h 1370"/>
                <a:gd name="T6" fmla="*/ 2147483647 w 1773"/>
                <a:gd name="T7" fmla="*/ 2147483647 h 1370"/>
                <a:gd name="T8" fmla="*/ 2147483647 w 1773"/>
                <a:gd name="T9" fmla="*/ 2147483647 h 1370"/>
                <a:gd name="T10" fmla="*/ 2147483647 w 1773"/>
                <a:gd name="T11" fmla="*/ 2147483647 h 1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3"/>
                <a:gd name="T19" fmla="*/ 0 h 1370"/>
                <a:gd name="T20" fmla="*/ 1773 w 1773"/>
                <a:gd name="T21" fmla="*/ 1370 h 13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3" h="1370">
                  <a:moveTo>
                    <a:pt x="1773" y="0"/>
                  </a:moveTo>
                  <a:lnTo>
                    <a:pt x="618" y="487"/>
                  </a:lnTo>
                  <a:lnTo>
                    <a:pt x="480" y="961"/>
                  </a:lnTo>
                  <a:lnTo>
                    <a:pt x="331" y="1201"/>
                  </a:lnTo>
                  <a:lnTo>
                    <a:pt x="187" y="1321"/>
                  </a:lnTo>
                  <a:cubicBezTo>
                    <a:pt x="47" y="1370"/>
                    <a:pt x="0" y="1369"/>
                    <a:pt x="55" y="1369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Text Box 134"/>
            <p:cNvSpPr txBox="1">
              <a:spLocks noChangeArrowheads="1"/>
            </p:cNvSpPr>
            <p:nvPr/>
          </p:nvSpPr>
          <p:spPr bwMode="auto">
            <a:xfrm>
              <a:off x="8280402" y="3596186"/>
              <a:ext cx="1216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传输轮次</a:t>
              </a:r>
            </a:p>
          </p:txBody>
        </p:sp>
        <p:sp>
          <p:nvSpPr>
            <p:cNvPr id="270" name="Text Box 135"/>
            <p:cNvSpPr txBox="1">
              <a:spLocks noChangeArrowheads="1"/>
            </p:cNvSpPr>
            <p:nvPr/>
          </p:nvSpPr>
          <p:spPr bwMode="auto">
            <a:xfrm>
              <a:off x="966278" y="836711"/>
              <a:ext cx="19303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拥塞窗口  </a:t>
              </a:r>
              <a:r>
                <a:rPr kumimoji="1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cwnd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1" name="Text Box 140"/>
            <p:cNvSpPr txBox="1">
              <a:spLocks noChangeArrowheads="1"/>
            </p:cNvSpPr>
            <p:nvPr/>
          </p:nvSpPr>
          <p:spPr bwMode="auto">
            <a:xfrm>
              <a:off x="7049973" y="1815231"/>
              <a:ext cx="1181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3-ACK</a:t>
              </a:r>
              <a:endPara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2" name="Rectangle 160"/>
            <p:cNvSpPr>
              <a:spLocks noChangeArrowheads="1"/>
            </p:cNvSpPr>
            <p:nvPr/>
          </p:nvSpPr>
          <p:spPr bwMode="auto">
            <a:xfrm>
              <a:off x="1998153" y="1304875"/>
              <a:ext cx="195000" cy="2153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Line 156"/>
            <p:cNvSpPr>
              <a:spLocks noChangeShapeType="1"/>
            </p:cNvSpPr>
            <p:nvPr/>
          </p:nvSpPr>
          <p:spPr bwMode="auto">
            <a:xfrm>
              <a:off x="1998153" y="2193137"/>
              <a:ext cx="85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Line 146"/>
            <p:cNvSpPr>
              <a:spLocks noChangeShapeType="1"/>
            </p:cNvSpPr>
            <p:nvPr/>
          </p:nvSpPr>
          <p:spPr bwMode="auto">
            <a:xfrm flipV="1">
              <a:off x="1998153" y="1378897"/>
              <a:ext cx="2743000" cy="67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Rectangle 162"/>
            <p:cNvSpPr>
              <a:spLocks noChangeArrowheads="1"/>
            </p:cNvSpPr>
            <p:nvPr/>
          </p:nvSpPr>
          <p:spPr bwMode="auto">
            <a:xfrm>
              <a:off x="5352153" y="3565904"/>
              <a:ext cx="1480374" cy="1615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Text Box 203"/>
            <p:cNvSpPr txBox="1">
              <a:spLocks noChangeArrowheads="1"/>
            </p:cNvSpPr>
            <p:nvPr/>
          </p:nvSpPr>
          <p:spPr bwMode="auto">
            <a:xfrm>
              <a:off x="8170649" y="1977696"/>
              <a:ext cx="163858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TCP Reno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版本</a:t>
              </a:r>
            </a:p>
          </p:txBody>
        </p:sp>
        <p:sp>
          <p:nvSpPr>
            <p:cNvPr id="278" name="Text Box 205"/>
            <p:cNvSpPr txBox="1">
              <a:spLocks noChangeArrowheads="1"/>
            </p:cNvSpPr>
            <p:nvPr/>
          </p:nvSpPr>
          <p:spPr bwMode="auto">
            <a:xfrm>
              <a:off x="272479" y="1918920"/>
              <a:ext cx="12811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ssthresh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的初始值</a:t>
              </a:r>
            </a:p>
          </p:txBody>
        </p:sp>
        <p:sp>
          <p:nvSpPr>
            <p:cNvPr id="280" name="Line 215"/>
            <p:cNvSpPr>
              <a:spLocks noChangeShapeType="1"/>
            </p:cNvSpPr>
            <p:nvPr/>
          </p:nvSpPr>
          <p:spPr bwMode="auto">
            <a:xfrm flipV="1">
              <a:off x="1413153" y="2223418"/>
              <a:ext cx="21937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Text Box 206"/>
            <p:cNvSpPr txBox="1">
              <a:spLocks noChangeArrowheads="1"/>
            </p:cNvSpPr>
            <p:nvPr/>
          </p:nvSpPr>
          <p:spPr bwMode="auto">
            <a:xfrm rot="20245475">
              <a:off x="6948778" y="2393474"/>
              <a:ext cx="1216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拥塞避免</a:t>
              </a:r>
            </a:p>
          </p:txBody>
        </p:sp>
        <p:sp>
          <p:nvSpPr>
            <p:cNvPr id="282" name="Oval 125"/>
            <p:cNvSpPr>
              <a:spLocks noChangeArrowheads="1"/>
            </p:cNvSpPr>
            <p:nvPr/>
          </p:nvSpPr>
          <p:spPr bwMode="auto">
            <a:xfrm>
              <a:off x="5147403" y="3540670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Oval 126"/>
            <p:cNvSpPr>
              <a:spLocks noChangeArrowheads="1"/>
            </p:cNvSpPr>
            <p:nvPr/>
          </p:nvSpPr>
          <p:spPr bwMode="auto">
            <a:xfrm>
              <a:off x="5383027" y="3343839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Oval 127"/>
            <p:cNvSpPr>
              <a:spLocks noChangeArrowheads="1"/>
            </p:cNvSpPr>
            <p:nvPr/>
          </p:nvSpPr>
          <p:spPr bwMode="auto">
            <a:xfrm>
              <a:off x="4903653" y="3616374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Oval 128"/>
            <p:cNvSpPr>
              <a:spLocks noChangeArrowheads="1"/>
            </p:cNvSpPr>
            <p:nvPr/>
          </p:nvSpPr>
          <p:spPr bwMode="auto">
            <a:xfrm>
              <a:off x="5623527" y="2953542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Oval 129"/>
            <p:cNvSpPr>
              <a:spLocks noChangeArrowheads="1"/>
            </p:cNvSpPr>
            <p:nvPr/>
          </p:nvSpPr>
          <p:spPr bwMode="auto">
            <a:xfrm>
              <a:off x="6106153" y="2440437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Oval 130"/>
            <p:cNvSpPr>
              <a:spLocks noChangeArrowheads="1"/>
            </p:cNvSpPr>
            <p:nvPr/>
          </p:nvSpPr>
          <p:spPr bwMode="auto">
            <a:xfrm>
              <a:off x="6795153" y="2147715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Oval 131"/>
            <p:cNvSpPr>
              <a:spLocks noChangeArrowheads="1"/>
            </p:cNvSpPr>
            <p:nvPr/>
          </p:nvSpPr>
          <p:spPr bwMode="auto">
            <a:xfrm>
              <a:off x="6335277" y="2334451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Oval 132"/>
            <p:cNvSpPr>
              <a:spLocks noChangeArrowheads="1"/>
            </p:cNvSpPr>
            <p:nvPr/>
          </p:nvSpPr>
          <p:spPr bwMode="auto">
            <a:xfrm>
              <a:off x="6569277" y="2238560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147"/>
            <p:cNvSpPr>
              <a:spLocks noChangeShapeType="1"/>
            </p:cNvSpPr>
            <p:nvPr/>
          </p:nvSpPr>
          <p:spPr bwMode="auto">
            <a:xfrm rot="10800000">
              <a:off x="2016028" y="2595210"/>
              <a:ext cx="413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1" name="直接连接符 115"/>
            <p:cNvCxnSpPr>
              <a:cxnSpLocks noChangeShapeType="1"/>
            </p:cNvCxnSpPr>
            <p:nvPr/>
          </p:nvCxnSpPr>
          <p:spPr bwMode="auto">
            <a:xfrm>
              <a:off x="4728153" y="1375532"/>
              <a:ext cx="234000" cy="226607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3" name="Rectangle 161"/>
            <p:cNvSpPr>
              <a:spLocks noChangeArrowheads="1"/>
            </p:cNvSpPr>
            <p:nvPr/>
          </p:nvSpPr>
          <p:spPr bwMode="auto">
            <a:xfrm>
              <a:off x="2555757" y="1801158"/>
              <a:ext cx="442000" cy="368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Wingdings" pitchFamily="2" charset="2"/>
                </a:rPr>
                <a:t>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Oval 129"/>
            <p:cNvSpPr>
              <a:spLocks noChangeArrowheads="1"/>
            </p:cNvSpPr>
            <p:nvPr/>
          </p:nvSpPr>
          <p:spPr bwMode="auto">
            <a:xfrm>
              <a:off x="5868903" y="2549787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任意多边形 134"/>
            <p:cNvSpPr>
              <a:spLocks/>
            </p:cNvSpPr>
            <p:nvPr/>
          </p:nvSpPr>
          <p:spPr bwMode="auto">
            <a:xfrm>
              <a:off x="4952403" y="2181361"/>
              <a:ext cx="1906124" cy="1485482"/>
            </a:xfrm>
            <a:custGeom>
              <a:avLst/>
              <a:gdLst>
                <a:gd name="T0" fmla="*/ 0 w 1929384"/>
                <a:gd name="T1" fmla="*/ 1404281 h 1426464"/>
                <a:gd name="T2" fmla="*/ 224888 w 1929384"/>
                <a:gd name="T3" fmla="*/ 1336767 h 1426464"/>
                <a:gd name="T4" fmla="*/ 445365 w 1929384"/>
                <a:gd name="T5" fmla="*/ 1152231 h 1426464"/>
                <a:gd name="T6" fmla="*/ 903959 w 1929384"/>
                <a:gd name="T7" fmla="*/ 409583 h 1426464"/>
                <a:gd name="T8" fmla="*/ 1860836 w 1929384"/>
                <a:gd name="T9" fmla="*/ 0 h 1426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384"/>
                <a:gd name="T16" fmla="*/ 0 h 1426464"/>
                <a:gd name="T17" fmla="*/ 1929384 w 1929384"/>
                <a:gd name="T18" fmla="*/ 1426464 h 1426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384" h="1426464">
                  <a:moveTo>
                    <a:pt x="0" y="1426464"/>
                  </a:moveTo>
                  <a:lnTo>
                    <a:pt x="233172" y="1357884"/>
                  </a:lnTo>
                  <a:lnTo>
                    <a:pt x="461772" y="1170432"/>
                  </a:lnTo>
                  <a:lnTo>
                    <a:pt x="937260" y="416052"/>
                  </a:lnTo>
                  <a:lnTo>
                    <a:pt x="1929384" y="0"/>
                  </a:lnTo>
                </a:path>
              </a:pathLst>
            </a:cu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Rectangle 161"/>
            <p:cNvSpPr>
              <a:spLocks noChangeArrowheads="1"/>
            </p:cNvSpPr>
            <p:nvPr/>
          </p:nvSpPr>
          <p:spPr bwMode="auto">
            <a:xfrm>
              <a:off x="4545899" y="1021117"/>
              <a:ext cx="367250" cy="306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Wingdings" pitchFamily="2" charset="2"/>
                </a:rPr>
                <a:t>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直接连接符 119"/>
            <p:cNvCxnSpPr>
              <a:cxnSpLocks noChangeShapeType="1"/>
            </p:cNvCxnSpPr>
            <p:nvPr/>
          </p:nvCxnSpPr>
          <p:spPr bwMode="auto">
            <a:xfrm flipH="1">
              <a:off x="7064902" y="3022518"/>
              <a:ext cx="1624" cy="69479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98" name="直接连接符 121"/>
            <p:cNvCxnSpPr>
              <a:cxnSpLocks noChangeShapeType="1"/>
            </p:cNvCxnSpPr>
            <p:nvPr/>
          </p:nvCxnSpPr>
          <p:spPr bwMode="auto">
            <a:xfrm>
              <a:off x="2032278" y="3005695"/>
              <a:ext cx="5676125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299" name="Oval 130"/>
            <p:cNvSpPr>
              <a:spLocks noChangeArrowheads="1"/>
            </p:cNvSpPr>
            <p:nvPr/>
          </p:nvSpPr>
          <p:spPr bwMode="auto">
            <a:xfrm>
              <a:off x="7021027" y="2961955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Line 24"/>
            <p:cNvSpPr>
              <a:spLocks noChangeShapeType="1"/>
            </p:cNvSpPr>
            <p:nvPr/>
          </p:nvSpPr>
          <p:spPr bwMode="auto">
            <a:xfrm>
              <a:off x="7532902" y="3639926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Line 22"/>
            <p:cNvSpPr>
              <a:spLocks noChangeShapeType="1"/>
            </p:cNvSpPr>
            <p:nvPr/>
          </p:nvSpPr>
          <p:spPr bwMode="auto">
            <a:xfrm>
              <a:off x="7295652" y="3644974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Text Box 87"/>
            <p:cNvSpPr txBox="1">
              <a:spLocks noChangeArrowheads="1"/>
            </p:cNvSpPr>
            <p:nvPr/>
          </p:nvSpPr>
          <p:spPr bwMode="auto">
            <a:xfrm>
              <a:off x="7311902" y="375432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303" name="Line 22"/>
            <p:cNvSpPr>
              <a:spLocks noChangeShapeType="1"/>
            </p:cNvSpPr>
            <p:nvPr/>
          </p:nvSpPr>
          <p:spPr bwMode="auto">
            <a:xfrm>
              <a:off x="7776652" y="3653385"/>
              <a:ext cx="0" cy="1615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04" name="直接连接符 134"/>
            <p:cNvCxnSpPr>
              <a:cxnSpLocks noChangeShapeType="1"/>
              <a:stCxn id="295" idx="4"/>
              <a:endCxn id="299" idx="3"/>
            </p:cNvCxnSpPr>
            <p:nvPr/>
          </p:nvCxnSpPr>
          <p:spPr bwMode="auto">
            <a:xfrm>
              <a:off x="6856903" y="2181361"/>
              <a:ext cx="204750" cy="83274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305" name="Text Box 206"/>
            <p:cNvSpPr txBox="1">
              <a:spLocks noChangeArrowheads="1"/>
            </p:cNvSpPr>
            <p:nvPr/>
          </p:nvSpPr>
          <p:spPr bwMode="auto">
            <a:xfrm rot="20070649">
              <a:off x="5809549" y="2010746"/>
              <a:ext cx="11144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拥塞避免</a:t>
              </a:r>
            </a:p>
          </p:txBody>
        </p:sp>
        <p:sp>
          <p:nvSpPr>
            <p:cNvPr id="306" name="Text Box 206"/>
            <p:cNvSpPr txBox="1">
              <a:spLocks noChangeArrowheads="1"/>
            </p:cNvSpPr>
            <p:nvPr/>
          </p:nvSpPr>
          <p:spPr bwMode="auto">
            <a:xfrm rot="20205303">
              <a:off x="2990278" y="1471566"/>
              <a:ext cx="1216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拥塞避免</a:t>
              </a:r>
            </a:p>
          </p:txBody>
        </p:sp>
        <p:sp>
          <p:nvSpPr>
            <p:cNvPr id="307" name="TextBox 147"/>
            <p:cNvSpPr txBox="1">
              <a:spLocks noChangeArrowheads="1"/>
            </p:cNvSpPr>
            <p:nvPr/>
          </p:nvSpPr>
          <p:spPr bwMode="auto">
            <a:xfrm>
              <a:off x="5542277" y="2191455"/>
              <a:ext cx="5052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Wingdings" pitchFamily="2" charset="2"/>
                </a:rPr>
                <a:t>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8" name="矩形 150"/>
            <p:cNvSpPr>
              <a:spLocks noChangeArrowheads="1"/>
            </p:cNvSpPr>
            <p:nvPr/>
          </p:nvSpPr>
          <p:spPr bwMode="auto">
            <a:xfrm>
              <a:off x="2298778" y="3596186"/>
              <a:ext cx="2575625" cy="126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TextBox 148"/>
            <p:cNvSpPr txBox="1">
              <a:spLocks noChangeArrowheads="1"/>
            </p:cNvSpPr>
            <p:nvPr/>
          </p:nvSpPr>
          <p:spPr bwMode="auto">
            <a:xfrm>
              <a:off x="6720403" y="1765829"/>
              <a:ext cx="5052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Wingdings" pitchFamily="2" charset="2"/>
                </a:rPr>
                <a:t>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1" name="矩形 151"/>
            <p:cNvSpPr>
              <a:spLocks noChangeArrowheads="1"/>
            </p:cNvSpPr>
            <p:nvPr/>
          </p:nvSpPr>
          <p:spPr bwMode="auto">
            <a:xfrm>
              <a:off x="7237152" y="3596186"/>
              <a:ext cx="607750" cy="1143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12" name="直接连接符 153"/>
            <p:cNvCxnSpPr>
              <a:cxnSpLocks noChangeShapeType="1"/>
            </p:cNvCxnSpPr>
            <p:nvPr/>
          </p:nvCxnSpPr>
          <p:spPr bwMode="auto">
            <a:xfrm flipV="1">
              <a:off x="5903027" y="2630538"/>
              <a:ext cx="11376" cy="1043034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13" name="直接连接符 157"/>
            <p:cNvCxnSpPr>
              <a:cxnSpLocks noChangeShapeType="1"/>
            </p:cNvCxnSpPr>
            <p:nvPr/>
          </p:nvCxnSpPr>
          <p:spPr bwMode="auto">
            <a:xfrm flipV="1">
              <a:off x="6832527" y="2253700"/>
              <a:ext cx="11376" cy="152081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14" name="直接连接符 141"/>
            <p:cNvCxnSpPr>
              <a:cxnSpLocks noChangeShapeType="1"/>
            </p:cNvCxnSpPr>
            <p:nvPr/>
          </p:nvCxnSpPr>
          <p:spPr bwMode="auto">
            <a:xfrm flipV="1">
              <a:off x="7001527" y="2475765"/>
              <a:ext cx="1248000" cy="560211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315" name="Oval 202"/>
            <p:cNvSpPr>
              <a:spLocks noChangeArrowheads="1"/>
            </p:cNvSpPr>
            <p:nvPr/>
          </p:nvSpPr>
          <p:spPr bwMode="auto">
            <a:xfrm>
              <a:off x="7724652" y="2655773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Oval 130"/>
            <p:cNvSpPr>
              <a:spLocks noChangeArrowheads="1"/>
            </p:cNvSpPr>
            <p:nvPr/>
          </p:nvSpPr>
          <p:spPr bwMode="auto">
            <a:xfrm>
              <a:off x="7251777" y="2855968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Oval 130"/>
            <p:cNvSpPr>
              <a:spLocks noChangeArrowheads="1"/>
            </p:cNvSpPr>
            <p:nvPr/>
          </p:nvSpPr>
          <p:spPr bwMode="auto">
            <a:xfrm>
              <a:off x="7490652" y="2758394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TextBox 149"/>
            <p:cNvSpPr txBox="1">
              <a:spLocks noChangeArrowheads="1"/>
            </p:cNvSpPr>
            <p:nvPr/>
          </p:nvSpPr>
          <p:spPr bwMode="auto">
            <a:xfrm>
              <a:off x="6795153" y="2987189"/>
              <a:ext cx="5052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Wingdings" pitchFamily="2" charset="2"/>
                </a:rPr>
                <a:t>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9" name="Oval 202"/>
            <p:cNvSpPr>
              <a:spLocks noChangeArrowheads="1"/>
            </p:cNvSpPr>
            <p:nvPr/>
          </p:nvSpPr>
          <p:spPr bwMode="auto">
            <a:xfrm>
              <a:off x="7966777" y="2531282"/>
              <a:ext cx="91000" cy="9421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0" name="直接连接符 117"/>
            <p:cNvCxnSpPr>
              <a:cxnSpLocks noChangeShapeType="1"/>
            </p:cNvCxnSpPr>
            <p:nvPr/>
          </p:nvCxnSpPr>
          <p:spPr bwMode="auto">
            <a:xfrm flipH="1">
              <a:off x="4726527" y="1506753"/>
              <a:ext cx="4876" cy="2200466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直接连接符 119"/>
            <p:cNvCxnSpPr>
              <a:cxnSpLocks noChangeShapeType="1"/>
            </p:cNvCxnSpPr>
            <p:nvPr/>
          </p:nvCxnSpPr>
          <p:spPr bwMode="auto">
            <a:xfrm>
              <a:off x="2854527" y="2309217"/>
              <a:ext cx="0" cy="1384543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9" name="Text Box 91"/>
            <p:cNvSpPr txBox="1">
              <a:spLocks noChangeArrowheads="1"/>
            </p:cNvSpPr>
            <p:nvPr/>
          </p:nvSpPr>
          <p:spPr bwMode="auto">
            <a:xfrm>
              <a:off x="1647153" y="318738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</p:grpSp>
      <p:sp>
        <p:nvSpPr>
          <p:cNvPr id="276" name="Line 167"/>
          <p:cNvSpPr>
            <a:spLocks noChangeShapeType="1"/>
          </p:cNvSpPr>
          <p:nvPr/>
        </p:nvSpPr>
        <p:spPr bwMode="auto">
          <a:xfrm>
            <a:off x="6609184" y="3692655"/>
            <a:ext cx="399947" cy="222398"/>
          </a:xfrm>
          <a:prstGeom prst="line">
            <a:avLst/>
          </a:prstGeom>
          <a:noFill/>
          <a:ln w="76200">
            <a:solidFill>
              <a:srgbClr val="FF0000">
                <a:alpha val="80000"/>
              </a:srgbClr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Text Box 101"/>
          <p:cNvSpPr txBox="1">
            <a:spLocks noChangeArrowheads="1"/>
          </p:cNvSpPr>
          <p:nvPr/>
        </p:nvSpPr>
        <p:spPr bwMode="auto">
          <a:xfrm>
            <a:off x="842392" y="5211197"/>
            <a:ext cx="86550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dirty="0">
                <a:solidFill>
                  <a:srgbClr val="000099"/>
                </a:solidFill>
                <a:latin typeface="Arial" pitchFamily="34" charset="0"/>
                <a:ea typeface="黑体" pitchFamily="2" charset="-122"/>
              </a:rPr>
              <a:t>加法增大，乘法减小 </a:t>
            </a:r>
            <a:r>
              <a:rPr kumimoji="0" lang="en-US" altLang="zh-CN" sz="2800" dirty="0">
                <a:solidFill>
                  <a:srgbClr val="000099"/>
                </a:solidFill>
                <a:latin typeface="Arial" pitchFamily="34" charset="0"/>
                <a:ea typeface="黑体" pitchFamily="2" charset="-122"/>
              </a:rPr>
              <a:t>(AIMD)</a:t>
            </a:r>
          </a:p>
          <a:p>
            <a:pPr eaLnBrk="1" hangingPunct="1"/>
            <a:r>
              <a:rPr kumimoji="0" lang="zh-CN" altLang="zh-CN" sz="2800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</a:rPr>
              <a:t>图</a:t>
            </a:r>
            <a:r>
              <a:rPr kumimoji="0" lang="zh-CN" altLang="zh-CN" sz="2800" dirty="0">
                <a:solidFill>
                  <a:srgbClr val="000099"/>
                </a:solidFill>
                <a:latin typeface="Arial" pitchFamily="34" charset="0"/>
                <a:ea typeface="黑体" pitchFamily="2" charset="-122"/>
              </a:rPr>
              <a:t>中的点</a:t>
            </a:r>
            <a:r>
              <a:rPr kumimoji="0" lang="en-US" altLang="zh-CN" sz="2800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sym typeface="Wingdings"/>
              </a:rPr>
              <a:t></a:t>
            </a:r>
            <a:r>
              <a:rPr kumimoji="0" lang="zh-CN" altLang="zh-CN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是</a:t>
            </a:r>
            <a:r>
              <a:rPr kumimoji="0" lang="zh-CN" altLang="zh-CN" sz="2800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执行快恢复算法</a:t>
            </a:r>
            <a:r>
              <a:rPr kumimoji="0" lang="zh-CN" altLang="zh-CN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。</a:t>
            </a:r>
            <a:endParaRPr kumimoji="0" lang="en-US" altLang="zh-CN" sz="2800" dirty="0">
              <a:solidFill>
                <a:srgbClr val="000099"/>
              </a:solidFill>
              <a:latin typeface="Arial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7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855663" y="3005138"/>
            <a:ext cx="6140450" cy="3765550"/>
            <a:chOff x="898" y="1893"/>
            <a:chExt cx="3868" cy="2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99" y="1916"/>
              <a:ext cx="622" cy="1048"/>
              <a:chOff x="899" y="1916"/>
              <a:chExt cx="622" cy="1048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899" y="1916"/>
                <a:ext cx="622" cy="104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964" y="2169"/>
                <a:ext cx="503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SYN-</a:t>
                </a:r>
              </a:p>
              <a:p>
                <a:pPr marL="0" marR="0" lvl="0" indent="0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SENT</a:t>
                </a: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98" y="3013"/>
              <a:ext cx="656" cy="1252"/>
              <a:chOff x="898" y="3013"/>
              <a:chExt cx="656" cy="125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905" y="3013"/>
                <a:ext cx="609" cy="1252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898" y="3383"/>
                <a:ext cx="656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ESTAB-</a:t>
                </a:r>
              </a:p>
              <a:p>
                <a:pPr marL="0" marR="0" lvl="0" indent="0" algn="l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LISHED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4111" y="2445"/>
              <a:ext cx="621" cy="1064"/>
              <a:chOff x="4111" y="2445"/>
              <a:chExt cx="621" cy="1064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111" y="2445"/>
                <a:ext cx="621" cy="1064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156" y="2721"/>
                <a:ext cx="527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SYN-</a:t>
                </a:r>
              </a:p>
              <a:p>
                <a:pPr marL="0" marR="0" lvl="0" indent="0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RCVD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111" y="1893"/>
              <a:ext cx="639" cy="519"/>
              <a:chOff x="4111" y="1893"/>
              <a:chExt cx="639" cy="519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4111" y="1893"/>
                <a:ext cx="621" cy="51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4118" y="2004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LISTEN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4110" y="3564"/>
              <a:ext cx="656" cy="701"/>
              <a:chOff x="4110" y="3564"/>
              <a:chExt cx="656" cy="701"/>
            </a:xfrm>
          </p:grpSpPr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4111" y="3564"/>
                <a:ext cx="621" cy="701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4110" y="3708"/>
                <a:ext cx="656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ESTAB-</a:t>
                </a:r>
              </a:p>
              <a:p>
                <a:pPr marL="0" marR="0" lvl="0" indent="0" algn="l" defTabSz="7620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LISHED</a:t>
                </a:r>
              </a:p>
            </p:txBody>
          </p:sp>
        </p:grpSp>
      </p:grpSp>
      <p:sp>
        <p:nvSpPr>
          <p:cNvPr id="20" name="Rectangle 18"/>
          <p:cNvSpPr txBox="1">
            <a:spLocks noChangeArrowheads="1"/>
          </p:cNvSpPr>
          <p:nvPr/>
        </p:nvSpPr>
        <p:spPr bwMode="auto">
          <a:xfrm>
            <a:off x="1257969" y="823610"/>
            <a:ext cx="734536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采用三报文握手建立 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TCP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连接的各状态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 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843088" y="3005138"/>
            <a:ext cx="4111625" cy="801687"/>
            <a:chOff x="1520" y="1893"/>
            <a:chExt cx="2590" cy="505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 rot="665985">
              <a:off x="2093" y="1914"/>
              <a:ext cx="17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SYN = 1, 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seq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= x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520" y="1893"/>
              <a:ext cx="2590" cy="50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843088" y="4756150"/>
            <a:ext cx="4202113" cy="800100"/>
            <a:chOff x="1520" y="2996"/>
            <a:chExt cx="2647" cy="504"/>
          </a:xfrm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 rot="649536">
              <a:off x="1856" y="3064"/>
              <a:ext cx="23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ACK = 1, seq = x + 1, ack = y 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  <a:sym typeface="Symbol" pitchFamily="18" charset="2"/>
                </a:rPr>
                <a:t> 1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520" y="2996"/>
              <a:ext cx="2590" cy="50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866776" y="2393950"/>
            <a:ext cx="966787" cy="549275"/>
          </a:xfrm>
          <a:prstGeom prst="rect">
            <a:avLst/>
          </a:prstGeom>
          <a:solidFill>
            <a:srgbClr val="663300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817563" y="2455863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1800">
                <a:solidFill>
                  <a:srgbClr val="FFFF99"/>
                </a:solidFill>
                <a:latin typeface="+mn-lt"/>
                <a:ea typeface="黑体" pitchFamily="2" charset="-122"/>
              </a:rPr>
              <a:t>CLOSED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956301" y="2393950"/>
            <a:ext cx="985837" cy="549275"/>
          </a:xfrm>
          <a:prstGeom prst="rect">
            <a:avLst/>
          </a:prstGeom>
          <a:solidFill>
            <a:srgbClr val="663300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916613" y="2455863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1800">
                <a:solidFill>
                  <a:srgbClr val="FFFF99"/>
                </a:solidFill>
                <a:latin typeface="+mn-lt"/>
                <a:ea typeface="黑体" pitchFamily="2" charset="-122"/>
              </a:rPr>
              <a:t>CLOSED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744788" y="5840405"/>
            <a:ext cx="2371725" cy="396874"/>
            <a:chOff x="2088" y="3679"/>
            <a:chExt cx="1494" cy="250"/>
          </a:xfrm>
        </p:grpSpPr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62" y="3679"/>
              <a:ext cx="765" cy="250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数据传送</a:t>
              </a: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825376" y="2057400"/>
            <a:ext cx="1320800" cy="947738"/>
            <a:chOff x="249" y="1296"/>
            <a:chExt cx="832" cy="597"/>
          </a:xfrm>
        </p:grpSpPr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51" y="1638"/>
              <a:ext cx="7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主动打开</a:t>
              </a: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9" y="1296"/>
              <a:ext cx="832" cy="597"/>
            </a:xfrm>
            <a:custGeom>
              <a:avLst/>
              <a:gdLst>
                <a:gd name="T0" fmla="*/ 832 w 758"/>
                <a:gd name="T1" fmla="*/ 5 h 491"/>
                <a:gd name="T2" fmla="*/ 0 w 758"/>
                <a:gd name="T3" fmla="*/ 0 h 491"/>
                <a:gd name="T4" fmla="*/ 0 w 758"/>
                <a:gd name="T5" fmla="*/ 597 h 491"/>
                <a:gd name="T6" fmla="*/ 650 w 758"/>
                <a:gd name="T7" fmla="*/ 597 h 4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8" h="491">
                  <a:moveTo>
                    <a:pt x="758" y="4"/>
                  </a:moveTo>
                  <a:lnTo>
                    <a:pt x="0" y="0"/>
                  </a:lnTo>
                  <a:lnTo>
                    <a:pt x="0" y="491"/>
                  </a:lnTo>
                  <a:lnTo>
                    <a:pt x="592" y="491"/>
                  </a:ln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7653216" y="2065338"/>
            <a:ext cx="1401763" cy="939800"/>
            <a:chOff x="4550" y="1301"/>
            <a:chExt cx="883" cy="592"/>
          </a:xfrm>
        </p:grpSpPr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732" y="1617"/>
              <a:ext cx="7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被动打开</a:t>
              </a: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4550" y="1301"/>
              <a:ext cx="870" cy="592"/>
            </a:xfrm>
            <a:custGeom>
              <a:avLst/>
              <a:gdLst>
                <a:gd name="T0" fmla="*/ 0 w 792"/>
                <a:gd name="T1" fmla="*/ 0 h 487"/>
                <a:gd name="T2" fmla="*/ 870 w 792"/>
                <a:gd name="T3" fmla="*/ 5 h 487"/>
                <a:gd name="T4" fmla="*/ 870 w 792"/>
                <a:gd name="T5" fmla="*/ 592 h 487"/>
                <a:gd name="T6" fmla="*/ 201 w 792"/>
                <a:gd name="T7" fmla="*/ 583 h 4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2" h="487">
                  <a:moveTo>
                    <a:pt x="0" y="0"/>
                  </a:moveTo>
                  <a:lnTo>
                    <a:pt x="792" y="4"/>
                  </a:lnTo>
                  <a:lnTo>
                    <a:pt x="792" y="487"/>
                  </a:lnTo>
                  <a:lnTo>
                    <a:pt x="183" y="480"/>
                  </a:ln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pic>
        <p:nvPicPr>
          <p:cNvPr id="40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38" y="1779588"/>
            <a:ext cx="5016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88" y="1779588"/>
            <a:ext cx="5016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524001" y="1779588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965826" y="1779588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019176" y="1425575"/>
            <a:ext cx="6476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客户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7015038" y="1425575"/>
            <a:ext cx="8800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服务器</a:t>
            </a: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97052" y="3881438"/>
            <a:ext cx="4157663" cy="801687"/>
            <a:chOff x="1491" y="2445"/>
            <a:chExt cx="2619" cy="505"/>
          </a:xfrm>
        </p:grpSpPr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1520" y="2445"/>
              <a:ext cx="2590" cy="50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 rot="20990024" flipH="1">
              <a:off x="1491" y="2483"/>
              <a:ext cx="2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SYN = 1, ACK = 1, </a:t>
              </a:r>
              <a:r>
                <a:rPr kumimoji="0" lang="en-US" altLang="zh-CN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seq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= y, </a:t>
              </a:r>
              <a:r>
                <a:rPr kumimoji="0" lang="en-US" altLang="zh-CN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ack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= x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  <a:sym typeface="Symbol" pitchFamily="18" charset="2"/>
                </a:rPr>
                <a:t> 1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833885" y="6391944"/>
            <a:ext cx="1012825" cy="493440"/>
            <a:chOff x="975" y="3914"/>
            <a:chExt cx="638" cy="33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012" y="3914"/>
              <a:ext cx="601" cy="333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975" y="3967"/>
              <a:ext cx="6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33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CLOSED</a:t>
              </a:r>
            </a:p>
          </p:txBody>
        </p:sp>
      </p:grpSp>
      <p:sp>
        <p:nvSpPr>
          <p:cNvPr id="7" name="AutoShape 5"/>
          <p:cNvSpPr>
            <a:spLocks noChangeArrowheads="1"/>
          </p:cNvSpPr>
          <p:nvPr/>
        </p:nvSpPr>
        <p:spPr bwMode="auto">
          <a:xfrm rot="20948448">
            <a:off x="4072260" y="4228516"/>
            <a:ext cx="676275" cy="220789"/>
          </a:xfrm>
          <a:prstGeom prst="leftArrow">
            <a:avLst>
              <a:gd name="adj1" fmla="val 53620"/>
              <a:gd name="adj2" fmla="val 119816"/>
            </a:avLst>
          </a:prstGeom>
          <a:solidFill>
            <a:srgbClr val="FF0000"/>
          </a:solidFill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81747" y="2331811"/>
            <a:ext cx="2384425" cy="235607"/>
          </a:xfrm>
          <a:prstGeom prst="leftRightArrow">
            <a:avLst>
              <a:gd name="adj1" fmla="val 55880"/>
              <a:gd name="adj2" fmla="val 108285"/>
            </a:avLst>
          </a:prstGeom>
          <a:solidFill>
            <a:srgbClr val="FF0000"/>
          </a:solidFill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 rot="610931">
            <a:off x="3304906" y="5256289"/>
            <a:ext cx="3733395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ACK = 1,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seq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= u + 1,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ack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= w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itchFamily="18" charset="2"/>
              </a:rPr>
              <a:t> 1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848297" y="2791169"/>
            <a:ext cx="4133850" cy="717191"/>
            <a:chOff x="1614" y="1484"/>
            <a:chExt cx="2604" cy="48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597975">
              <a:off x="2449" y="1520"/>
              <a:ext cx="1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FIN = 1, seq = u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14" y="1484"/>
              <a:ext cx="2604" cy="48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862585" y="3548370"/>
            <a:ext cx="4133850" cy="718673"/>
            <a:chOff x="1623" y="1995"/>
            <a:chExt cx="2604" cy="485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rot="20990024" flipH="1">
              <a:off x="1829" y="2020"/>
              <a:ext cx="20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ACK = 1, seq = v, ack= u 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  <a:sym typeface="Symbol" pitchFamily="18" charset="2"/>
                </a:rPr>
                <a:t> 1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623" y="1995"/>
              <a:ext cx="2604" cy="48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848297" y="5197043"/>
            <a:ext cx="4133850" cy="71867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827660" y="4422632"/>
            <a:ext cx="4133850" cy="71867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 rot="20943314" flipH="1">
            <a:off x="2958310" y="4406306"/>
            <a:ext cx="4169412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FIN = 1, ACK = 1, seq = w, ack= u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itchFamily="18" charset="2"/>
              </a:rPr>
              <a:t> 1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92622" y="2096205"/>
            <a:ext cx="954088" cy="628283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92622" y="2803024"/>
            <a:ext cx="954088" cy="1450683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978972" y="2096205"/>
            <a:ext cx="955675" cy="1381038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794197" y="2019152"/>
            <a:ext cx="6278563" cy="77054"/>
            <a:chOff x="1020" y="481"/>
            <a:chExt cx="4037" cy="46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65635" y="3115684"/>
            <a:ext cx="977833" cy="6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FIN-</a:t>
            </a:r>
          </a:p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WAIT-1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978972" y="3558742"/>
            <a:ext cx="955675" cy="819436"/>
          </a:xfrm>
          <a:prstGeom prst="rect">
            <a:avLst/>
          </a:prstGeom>
          <a:solidFill>
            <a:srgbClr val="FF66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920235" y="3663950"/>
            <a:ext cx="1054777" cy="6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CLOSE-</a:t>
            </a:r>
          </a:p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WAIT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892622" y="4321869"/>
            <a:ext cx="954088" cy="813508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865635" y="4372251"/>
            <a:ext cx="977833" cy="6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FIN-</a:t>
            </a:r>
          </a:p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WAIT-2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978972" y="4452268"/>
            <a:ext cx="955675" cy="138400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007547" y="4844944"/>
            <a:ext cx="862417" cy="6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LAST-</a:t>
            </a:r>
          </a:p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ACK</a:t>
            </a: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681360" y="5185589"/>
            <a:ext cx="2165350" cy="1183958"/>
            <a:chOff x="249" y="3081"/>
            <a:chExt cx="1364" cy="799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9" y="308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等待 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2MSL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012" y="3097"/>
              <a:ext cx="601" cy="7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039" y="3292"/>
              <a:ext cx="51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TIME-</a:t>
              </a:r>
            </a:p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WAIT</a:t>
              </a: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55" y="3081"/>
              <a:ext cx="749" cy="799"/>
            </a:xfrm>
            <a:custGeom>
              <a:avLst/>
              <a:gdLst>
                <a:gd name="T0" fmla="*/ 749 w 635"/>
                <a:gd name="T1" fmla="*/ 0 h 499"/>
                <a:gd name="T2" fmla="*/ 0 w 635"/>
                <a:gd name="T3" fmla="*/ 0 h 499"/>
                <a:gd name="T4" fmla="*/ 0 w 635"/>
                <a:gd name="T5" fmla="*/ 799 h 499"/>
                <a:gd name="T6" fmla="*/ 749 w 635"/>
                <a:gd name="T7" fmla="*/ 799 h 4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499">
                  <a:moveTo>
                    <a:pt x="635" y="0"/>
                  </a:moveTo>
                  <a:lnTo>
                    <a:pt x="0" y="0"/>
                  </a:lnTo>
                  <a:lnTo>
                    <a:pt x="0" y="499"/>
                  </a:lnTo>
                  <a:lnTo>
                    <a:pt x="635" y="499"/>
                  </a:ln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76" y="3208"/>
              <a:ext cx="3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  <a:sym typeface="Wingdings" pitchFamily="2" charset="2"/>
                </a:rPr>
                <a:t></a:t>
              </a:r>
            </a:p>
          </p:txBody>
        </p:sp>
      </p:grp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978972" y="5920732"/>
            <a:ext cx="955675" cy="493440"/>
          </a:xfrm>
          <a:prstGeom prst="rect">
            <a:avLst/>
          </a:prstGeom>
          <a:solidFill>
            <a:srgbClr val="663300"/>
          </a:soli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784547" y="1765763"/>
            <a:ext cx="1403350" cy="1010588"/>
            <a:chOff x="314" y="792"/>
            <a:chExt cx="884" cy="682"/>
          </a:xfrm>
        </p:grpSpPr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49" y="792"/>
              <a:ext cx="849" cy="682"/>
            </a:xfrm>
            <a:custGeom>
              <a:avLst/>
              <a:gdLst>
                <a:gd name="T0" fmla="*/ 849 w 769"/>
                <a:gd name="T1" fmla="*/ 0 h 584"/>
                <a:gd name="T2" fmla="*/ 0 w 769"/>
                <a:gd name="T3" fmla="*/ 11 h 584"/>
                <a:gd name="T4" fmla="*/ 0 w 769"/>
                <a:gd name="T5" fmla="*/ 682 h 584"/>
                <a:gd name="T6" fmla="*/ 666 w 769"/>
                <a:gd name="T7" fmla="*/ 682 h 5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9" h="584">
                  <a:moveTo>
                    <a:pt x="769" y="0"/>
                  </a:moveTo>
                  <a:lnTo>
                    <a:pt x="0" y="9"/>
                  </a:lnTo>
                  <a:lnTo>
                    <a:pt x="0" y="584"/>
                  </a:lnTo>
                  <a:lnTo>
                    <a:pt x="603" y="584"/>
                  </a:ln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14" y="1227"/>
              <a:ext cx="7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主动关闭</a:t>
              </a:r>
            </a:p>
          </p:txBody>
        </p:sp>
      </p:grpSp>
      <p:sp>
        <p:nvSpPr>
          <p:cNvPr id="42" name="Freeform 40"/>
          <p:cNvSpPr>
            <a:spLocks/>
          </p:cNvSpPr>
          <p:nvPr/>
        </p:nvSpPr>
        <p:spPr bwMode="auto">
          <a:xfrm>
            <a:off x="7698110" y="1703528"/>
            <a:ext cx="1408112" cy="2711695"/>
          </a:xfrm>
          <a:custGeom>
            <a:avLst/>
            <a:gdLst>
              <a:gd name="T0" fmla="*/ 0 w 868"/>
              <a:gd name="T1" fmla="*/ 0 h 1493"/>
              <a:gd name="T2" fmla="*/ 1408112 w 868"/>
              <a:gd name="T3" fmla="*/ 13621 h 1493"/>
              <a:gd name="T4" fmla="*/ 1408112 w 868"/>
              <a:gd name="T5" fmla="*/ 2905125 h 1493"/>
              <a:gd name="T6" fmla="*/ 201159 w 868"/>
              <a:gd name="T7" fmla="*/ 2905125 h 1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8" h="1493">
                <a:moveTo>
                  <a:pt x="0" y="0"/>
                </a:moveTo>
                <a:lnTo>
                  <a:pt x="868" y="7"/>
                </a:lnTo>
                <a:lnTo>
                  <a:pt x="868" y="1493"/>
                </a:lnTo>
                <a:lnTo>
                  <a:pt x="124" y="1493"/>
                </a:ln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7993385" y="4009209"/>
            <a:ext cx="1112485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被动关闭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4416747" y="2251794"/>
            <a:ext cx="1215077" cy="371075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数据传送</a:t>
            </a:r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739385" y="1876899"/>
            <a:ext cx="1206500" cy="1669989"/>
            <a:chOff x="4695" y="867"/>
            <a:chExt cx="760" cy="1127"/>
          </a:xfrm>
        </p:grpSpPr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4695" y="867"/>
              <a:ext cx="361" cy="1127"/>
            </a:xfrm>
            <a:custGeom>
              <a:avLst/>
              <a:gdLst>
                <a:gd name="T0" fmla="*/ 80 w 451"/>
                <a:gd name="T1" fmla="*/ 1127 h 965"/>
                <a:gd name="T2" fmla="*/ 269 w 451"/>
                <a:gd name="T3" fmla="*/ 1044 h 965"/>
                <a:gd name="T4" fmla="*/ 341 w 451"/>
                <a:gd name="T5" fmla="*/ 827 h 965"/>
                <a:gd name="T6" fmla="*/ 361 w 451"/>
                <a:gd name="T7" fmla="*/ 487 h 965"/>
                <a:gd name="T8" fmla="*/ 341 w 451"/>
                <a:gd name="T9" fmla="*/ 242 h 965"/>
                <a:gd name="T10" fmla="*/ 269 w 451"/>
                <a:gd name="T11" fmla="*/ 84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047" y="1120"/>
              <a:ext cx="40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通知</a:t>
              </a:r>
            </a:p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应用</a:t>
              </a:r>
            </a:p>
            <a:p>
              <a:pPr marL="0" marR="0" lvl="0" indent="0" algn="l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进程</a:t>
              </a:r>
            </a:p>
          </p:txBody>
        </p:sp>
      </p:grp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873572" y="2106577"/>
            <a:ext cx="1041953" cy="6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ESTAB-</a:t>
            </a:r>
          </a:p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LISHED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6959922" y="2514073"/>
            <a:ext cx="1041953" cy="6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ESTAB-</a:t>
            </a:r>
          </a:p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LISHED</a:t>
            </a:r>
          </a:p>
        </p:txBody>
      </p:sp>
      <p:pic>
        <p:nvPicPr>
          <p:cNvPr id="50" name="Picture 4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47" y="1497558"/>
            <a:ext cx="504825" cy="46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97" y="1497558"/>
            <a:ext cx="504825" cy="46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2508572" y="1467922"/>
            <a:ext cx="349456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009135" y="1467922"/>
            <a:ext cx="349456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2052960" y="1196752"/>
            <a:ext cx="647614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客户</a:t>
            </a: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7020247" y="1196752"/>
            <a:ext cx="880050" cy="3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服务器</a:t>
            </a: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 rot="20971112">
            <a:off x="4588671" y="3980001"/>
            <a:ext cx="1215077" cy="371075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数据传送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6931347" y="6009640"/>
            <a:ext cx="971550" cy="31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1800">
                <a:solidFill>
                  <a:srgbClr val="FFFF99"/>
                </a:solidFill>
                <a:latin typeface="+mn-lt"/>
                <a:ea typeface="黑体" pitchFamily="2" charset="-122"/>
              </a:rPr>
              <a:t>CLOSED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2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网际层</a:t>
            </a:r>
            <a:endParaRPr lang="zh-CN" altLang="en-US" dirty="0"/>
          </a:p>
        </p:txBody>
      </p:sp>
      <p:sp>
        <p:nvSpPr>
          <p:cNvPr id="117763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025266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025266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025266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025266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025266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7770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1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2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3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7780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1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2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3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7785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7787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7789" name="AutoShape 29"/>
          <p:cNvSpPr>
            <a:spLocks noChangeArrowheads="1"/>
          </p:cNvSpPr>
          <p:nvPr/>
        </p:nvSpPr>
        <p:spPr bwMode="auto">
          <a:xfrm flipV="1">
            <a:off x="708554" y="3642618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1676797" y="333781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运输层报文再传送到网络层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1676797" y="3933131"/>
            <a:ext cx="6179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加上网络层首部，成为 </a:t>
            </a:r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数据报（或分组）</a:t>
            </a:r>
          </a:p>
        </p:txBody>
      </p:sp>
      <p:sp>
        <p:nvSpPr>
          <p:cNvPr id="33" name="矩形 32"/>
          <p:cNvSpPr/>
          <p:nvPr/>
        </p:nvSpPr>
        <p:spPr>
          <a:xfrm>
            <a:off x="1784937" y="1327378"/>
            <a:ext cx="6336704" cy="1717393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IP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封装（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v4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和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v6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）、主机标识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IP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地址（分类、子网划分、构造超网）、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IP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分组转发（路由协议）、分片与重组、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ARP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ICMP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NAT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（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PAT</a:t>
            </a:r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NAPT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）、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VPN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MPLS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 animBg="1"/>
      <p:bldP spid="117792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组合 289"/>
          <p:cNvGrpSpPr/>
          <p:nvPr/>
        </p:nvGrpSpPr>
        <p:grpSpPr>
          <a:xfrm>
            <a:off x="606872" y="232494"/>
            <a:ext cx="8954640" cy="6292850"/>
            <a:chOff x="174824" y="148034"/>
            <a:chExt cx="8954640" cy="629285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33189" y="562372"/>
              <a:ext cx="639762" cy="12144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42714" y="1052909"/>
              <a:ext cx="623887" cy="257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012562" y="514747"/>
              <a:ext cx="298479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33189" y="821134"/>
              <a:ext cx="639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33189" y="1060847"/>
              <a:ext cx="639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33189" y="1300559"/>
              <a:ext cx="639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33189" y="1541859"/>
              <a:ext cx="639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083301" y="2308622"/>
              <a:ext cx="312738" cy="1800225"/>
            </a:xfrm>
            <a:custGeom>
              <a:avLst/>
              <a:gdLst>
                <a:gd name="T0" fmla="*/ 197 w 197"/>
                <a:gd name="T1" fmla="*/ 0 h 1134"/>
                <a:gd name="T2" fmla="*/ 0 w 197"/>
                <a:gd name="T3" fmla="*/ 507 h 1134"/>
                <a:gd name="T4" fmla="*/ 16 w 1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34">
                  <a:moveTo>
                    <a:pt x="197" y="0"/>
                  </a:moveTo>
                  <a:lnTo>
                    <a:pt x="0" y="507"/>
                  </a:lnTo>
                  <a:lnTo>
                    <a:pt x="16" y="113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777876" y="5020072"/>
              <a:ext cx="639763" cy="1323975"/>
              <a:chOff x="617" y="259"/>
              <a:chExt cx="403" cy="83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623" y="598"/>
                <a:ext cx="393" cy="16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730" y="259"/>
                <a:ext cx="1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5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4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617" y="289"/>
                <a:ext cx="403" cy="7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617" y="452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617" y="603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617" y="754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617" y="906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209676" y="2237184"/>
              <a:ext cx="50403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857376" y="4108847"/>
              <a:ext cx="865188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977651" y="2237184"/>
              <a:ext cx="0" cy="360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pic>
          <p:nvPicPr>
            <p:cNvPr id="23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101" y="3965972"/>
              <a:ext cx="520700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714501" y="1876822"/>
              <a:ext cx="1439863" cy="863600"/>
              <a:chOff x="385" y="2795"/>
              <a:chExt cx="1769" cy="816"/>
            </a:xfrm>
          </p:grpSpPr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0" name="Oval 28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7" name="Oval 35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9" name="Oval 37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0" name="Oval 38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74824" y="1872059"/>
              <a:ext cx="70083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主机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H</a:t>
              </a:r>
              <a:r>
                <a:rPr kumimoji="0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</a:t>
              </a:r>
            </a:p>
          </p:txBody>
        </p:sp>
        <p:pic>
          <p:nvPicPr>
            <p:cNvPr id="43" name="Picture 4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1089" y="2092722"/>
              <a:ext cx="520700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6233864" y="1876822"/>
              <a:ext cx="1439862" cy="863600"/>
              <a:chOff x="385" y="2795"/>
              <a:chExt cx="1769" cy="816"/>
            </a:xfrm>
          </p:grpSpPr>
          <p:sp>
            <p:nvSpPr>
              <p:cNvPr id="45" name="Oval 43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Oval 45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Oval 46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9" name="Oval 47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Oval 49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Oval 50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Oval 51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Oval 52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5" name="Oval 53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6" name="Oval 54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7" name="Oval 55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" name="Oval 58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2" name="Group 60"/>
            <p:cNvGrpSpPr>
              <a:grpSpLocks/>
            </p:cNvGrpSpPr>
            <p:nvPr/>
          </p:nvGrpSpPr>
          <p:grpSpPr bwMode="auto">
            <a:xfrm>
              <a:off x="4649539" y="3532584"/>
              <a:ext cx="415925" cy="504825"/>
              <a:chOff x="4416" y="2717"/>
              <a:chExt cx="404" cy="577"/>
            </a:xfrm>
          </p:grpSpPr>
          <p:sp>
            <p:nvSpPr>
              <p:cNvPr id="63" name="AutoShape 61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4" name="Group 62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109" name="Rectangle 63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0" name="Line 64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" name="Freeform 66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1" name="Freeform 71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2" name="Rectangle 72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1" name="Oval 81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2" name="Rectangle 82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84" name="Group 84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107" name="Oval 85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8" name="Oval 86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85" name="Group 87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98" name="Rectangle 88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99" name="Group 89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10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0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0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0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0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05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0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sp>
            <p:nvSpPr>
              <p:cNvPr id="86" name="Rectangle 97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7" name="Freeform 98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8" name="Freeform 99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9" name="Freeform 100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0" name="Freeform 101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1" name="Freeform 102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2" name="Freeform 103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3" name="Freeform 104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4" name="Freeform 105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5" name="Freeform 106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" name="Freeform 107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" name="Freeform 108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111" name="Picture 10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064" y="2956322"/>
              <a:ext cx="989012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2" name="Picture 1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89" y="3964384"/>
              <a:ext cx="520700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3" name="Picture 1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701" y="2092722"/>
              <a:ext cx="520700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 flipH="1">
              <a:off x="8194426" y="3605609"/>
              <a:ext cx="415925" cy="504825"/>
              <a:chOff x="4416" y="2717"/>
              <a:chExt cx="404" cy="577"/>
            </a:xfrm>
          </p:grpSpPr>
          <p:sp>
            <p:nvSpPr>
              <p:cNvPr id="115" name="AutoShape 113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16" name="Group 114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2" name="Line 116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17" name="Rectangle 117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4" name="Rectangle 124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6" name="Freeform 126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7" name="Freeform 127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8" name="Freeform 128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3" name="Oval 133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36" name="Group 136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159" name="Oval 137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0" name="Oval 138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7" name="Group 139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15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51" name="Group 141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152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3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4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6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8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sp>
            <p:nvSpPr>
              <p:cNvPr id="138" name="Rectangle 149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9" name="Freeform 150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0" name="Freeform 151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1" name="Freeform 152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2" name="Freeform 153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3" name="Freeform 154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4" name="Freeform 155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5" name="Freeform 156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6" name="Freeform 157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7" name="Freeform 158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8" name="Freeform 159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" name="Freeform 160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163" name="Picture 161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739" y="3734197"/>
              <a:ext cx="749300" cy="623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4" name="Group 162"/>
            <p:cNvGrpSpPr>
              <a:grpSpLocks/>
            </p:cNvGrpSpPr>
            <p:nvPr/>
          </p:nvGrpSpPr>
          <p:grpSpPr bwMode="auto">
            <a:xfrm>
              <a:off x="2201614" y="3892947"/>
              <a:ext cx="671512" cy="495300"/>
              <a:chOff x="762" y="2391"/>
              <a:chExt cx="423" cy="312"/>
            </a:xfrm>
          </p:grpSpPr>
          <p:grpSp>
            <p:nvGrpSpPr>
              <p:cNvPr id="165" name="Group 16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73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pic>
              <p:nvPicPr>
                <p:cNvPr id="174" name="Picture 165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6" name="Group 16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67" name="AutoShape 16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8" name="AutoShape 16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9" name="AutoShape 16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0" name="AutoShape 17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1" name="AutoShape 17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2" name="AutoShape 17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75" name="Freeform 173"/>
            <p:cNvSpPr>
              <a:spLocks/>
            </p:cNvSpPr>
            <p:nvPr/>
          </p:nvSpPr>
          <p:spPr bwMode="auto">
            <a:xfrm rot="1390605">
              <a:off x="3690689" y="3461147"/>
              <a:ext cx="203200" cy="300037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grpSp>
          <p:nvGrpSpPr>
            <p:cNvPr id="176" name="Group 174"/>
            <p:cNvGrpSpPr>
              <a:grpSpLocks/>
            </p:cNvGrpSpPr>
            <p:nvPr/>
          </p:nvGrpSpPr>
          <p:grpSpPr bwMode="auto">
            <a:xfrm>
              <a:off x="906214" y="2595959"/>
              <a:ext cx="503237" cy="684213"/>
              <a:chOff x="431" y="1479"/>
              <a:chExt cx="317" cy="431"/>
            </a:xfrm>
          </p:grpSpPr>
          <p:sp>
            <p:nvSpPr>
              <p:cNvPr id="177" name="Line 175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178" name="Picture 17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9" name="Picture 17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51" y="1913334"/>
              <a:ext cx="503238" cy="53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0" name="Line 178"/>
            <p:cNvSpPr>
              <a:spLocks noChangeShapeType="1"/>
            </p:cNvSpPr>
            <p:nvPr/>
          </p:nvSpPr>
          <p:spPr bwMode="auto">
            <a:xfrm flipV="1">
              <a:off x="472826" y="2595959"/>
              <a:ext cx="30257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81" name="Line 179"/>
            <p:cNvSpPr>
              <a:spLocks noChangeShapeType="1"/>
            </p:cNvSpPr>
            <p:nvPr/>
          </p:nvSpPr>
          <p:spPr bwMode="auto">
            <a:xfrm>
              <a:off x="3281114" y="2237184"/>
              <a:ext cx="0" cy="360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pic>
          <p:nvPicPr>
            <p:cNvPr id="182" name="Picture 18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339" y="2092722"/>
              <a:ext cx="520700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183" name="Group 181"/>
            <p:cNvGrpSpPr>
              <a:grpSpLocks/>
            </p:cNvGrpSpPr>
            <p:nvPr/>
          </p:nvGrpSpPr>
          <p:grpSpPr bwMode="auto">
            <a:xfrm>
              <a:off x="1409451" y="4469209"/>
              <a:ext cx="671513" cy="495300"/>
              <a:chOff x="762" y="2391"/>
              <a:chExt cx="423" cy="312"/>
            </a:xfrm>
          </p:grpSpPr>
          <p:grpSp>
            <p:nvGrpSpPr>
              <p:cNvPr id="184" name="Group 182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92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pic>
              <p:nvPicPr>
                <p:cNvPr id="193" name="Picture 184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5" name="Group 185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86" name="AutoShape 18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7" name="AutoShape 18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8" name="AutoShape 18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9" name="AutoShape 18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0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1" name="AutoShape 19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94" name="Group 192"/>
            <p:cNvGrpSpPr>
              <a:grpSpLocks/>
            </p:cNvGrpSpPr>
            <p:nvPr/>
          </p:nvGrpSpPr>
          <p:grpSpPr bwMode="auto">
            <a:xfrm>
              <a:off x="2273051" y="4901009"/>
              <a:ext cx="671513" cy="495300"/>
              <a:chOff x="762" y="2391"/>
              <a:chExt cx="423" cy="312"/>
            </a:xfrm>
          </p:grpSpPr>
          <p:grpSp>
            <p:nvGrpSpPr>
              <p:cNvPr id="195" name="Group 19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03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pic>
              <p:nvPicPr>
                <p:cNvPr id="204" name="Picture 195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6" name="Group 19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97" name="AutoShape 19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8" name="AutoShape 19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9" name="AutoShape 19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0" name="AutoShape 20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1" name="AutoShape 20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2" name="AutoShape 20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205" name="Line 203"/>
            <p:cNvSpPr>
              <a:spLocks noChangeShapeType="1"/>
            </p:cNvSpPr>
            <p:nvPr/>
          </p:nvSpPr>
          <p:spPr bwMode="auto">
            <a:xfrm>
              <a:off x="6738689" y="3172222"/>
              <a:ext cx="1511300" cy="64928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06" name="Line 204"/>
            <p:cNvSpPr>
              <a:spLocks noChangeShapeType="1"/>
            </p:cNvSpPr>
            <p:nvPr/>
          </p:nvSpPr>
          <p:spPr bwMode="auto">
            <a:xfrm flipH="1">
              <a:off x="5081339" y="3245247"/>
              <a:ext cx="7191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07" name="Freeform 205"/>
            <p:cNvSpPr>
              <a:spLocks/>
            </p:cNvSpPr>
            <p:nvPr/>
          </p:nvSpPr>
          <p:spPr bwMode="auto">
            <a:xfrm rot="1901313">
              <a:off x="2898526" y="3821509"/>
              <a:ext cx="203200" cy="300038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08" name="Freeform 206"/>
            <p:cNvSpPr>
              <a:spLocks/>
            </p:cNvSpPr>
            <p:nvPr/>
          </p:nvSpPr>
          <p:spPr bwMode="auto">
            <a:xfrm rot="18818791" flipH="1">
              <a:off x="2897733" y="3582590"/>
              <a:ext cx="203200" cy="300037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09" name="Freeform 207"/>
            <p:cNvSpPr>
              <a:spLocks/>
            </p:cNvSpPr>
            <p:nvPr/>
          </p:nvSpPr>
          <p:spPr bwMode="auto">
            <a:xfrm rot="3575381">
              <a:off x="3739108" y="3641328"/>
              <a:ext cx="203200" cy="300037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10" name="Text Box 208"/>
            <p:cNvSpPr txBox="1">
              <a:spLocks noChangeArrowheads="1"/>
            </p:cNvSpPr>
            <p:nvPr/>
          </p:nvSpPr>
          <p:spPr bwMode="auto">
            <a:xfrm>
              <a:off x="1798959" y="5076473"/>
              <a:ext cx="84189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主机 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H</a:t>
              </a:r>
              <a:r>
                <a:rPr kumimoji="0" lang="en-US" altLang="zh-CN" sz="20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</a:t>
              </a:r>
              <a:endPara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grpSp>
          <p:nvGrpSpPr>
            <p:cNvPr id="211" name="Group 209"/>
            <p:cNvGrpSpPr>
              <a:grpSpLocks/>
            </p:cNvGrpSpPr>
            <p:nvPr/>
          </p:nvGrpSpPr>
          <p:grpSpPr bwMode="auto">
            <a:xfrm>
              <a:off x="1698376" y="2597547"/>
              <a:ext cx="503238" cy="684212"/>
              <a:chOff x="431" y="1479"/>
              <a:chExt cx="317" cy="431"/>
            </a:xfrm>
          </p:grpSpPr>
          <p:sp>
            <p:nvSpPr>
              <p:cNvPr id="212" name="Line 210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213" name="Picture 21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4" name="Group 212"/>
            <p:cNvGrpSpPr>
              <a:grpSpLocks/>
            </p:cNvGrpSpPr>
            <p:nvPr/>
          </p:nvGrpSpPr>
          <p:grpSpPr bwMode="auto">
            <a:xfrm>
              <a:off x="2706439" y="2599134"/>
              <a:ext cx="503237" cy="684213"/>
              <a:chOff x="431" y="1479"/>
              <a:chExt cx="317" cy="431"/>
            </a:xfrm>
          </p:grpSpPr>
          <p:sp>
            <p:nvSpPr>
              <p:cNvPr id="215" name="Line 213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216" name="Picture 214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7" name="Text Box 215"/>
            <p:cNvSpPr txBox="1">
              <a:spLocks noChangeArrowheads="1"/>
            </p:cNvSpPr>
            <p:nvPr/>
          </p:nvSpPr>
          <p:spPr bwMode="auto">
            <a:xfrm>
              <a:off x="2763589" y="1870472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218" name="Text Box 216"/>
            <p:cNvSpPr txBox="1">
              <a:spLocks noChangeArrowheads="1"/>
            </p:cNvSpPr>
            <p:nvPr/>
          </p:nvSpPr>
          <p:spPr bwMode="auto">
            <a:xfrm>
              <a:off x="8019801" y="4197747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219" name="Text Box 217"/>
            <p:cNvSpPr txBox="1">
              <a:spLocks noChangeArrowheads="1"/>
            </p:cNvSpPr>
            <p:nvPr/>
          </p:nvSpPr>
          <p:spPr bwMode="auto">
            <a:xfrm>
              <a:off x="4289176" y="3694509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5</a:t>
              </a:r>
            </a:p>
          </p:txBody>
        </p:sp>
        <p:sp>
          <p:nvSpPr>
            <p:cNvPr id="220" name="Text Box 218"/>
            <p:cNvSpPr txBox="1">
              <a:spLocks noChangeArrowheads="1"/>
            </p:cNvSpPr>
            <p:nvPr/>
          </p:nvSpPr>
          <p:spPr bwMode="auto">
            <a:xfrm>
              <a:off x="5211514" y="1870472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221" name="Text Box 219"/>
            <p:cNvSpPr txBox="1">
              <a:spLocks noChangeArrowheads="1"/>
            </p:cNvSpPr>
            <p:nvPr/>
          </p:nvSpPr>
          <p:spPr bwMode="auto">
            <a:xfrm>
              <a:off x="7803901" y="1894284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222" name="Text Box 220"/>
            <p:cNvSpPr txBox="1">
              <a:spLocks noChangeArrowheads="1"/>
            </p:cNvSpPr>
            <p:nvPr/>
          </p:nvSpPr>
          <p:spPr bwMode="auto">
            <a:xfrm>
              <a:off x="3138239" y="646509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223" name="Text Box 221"/>
            <p:cNvSpPr txBox="1">
              <a:spLocks noChangeArrowheads="1"/>
            </p:cNvSpPr>
            <p:nvPr/>
          </p:nvSpPr>
          <p:spPr bwMode="auto">
            <a:xfrm>
              <a:off x="5643314" y="670322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224" name="Text Box 222"/>
            <p:cNvSpPr txBox="1">
              <a:spLocks noChangeArrowheads="1"/>
            </p:cNvSpPr>
            <p:nvPr/>
          </p:nvSpPr>
          <p:spPr bwMode="auto">
            <a:xfrm>
              <a:off x="8092826" y="670322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225" name="Text Box 223"/>
            <p:cNvSpPr txBox="1">
              <a:spLocks noChangeArrowheads="1"/>
            </p:cNvSpPr>
            <p:nvPr/>
          </p:nvSpPr>
          <p:spPr bwMode="auto">
            <a:xfrm>
              <a:off x="969714" y="213122"/>
              <a:ext cx="4074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H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226" name="Text Box 224"/>
            <p:cNvSpPr txBox="1">
              <a:spLocks noChangeArrowheads="1"/>
            </p:cNvSpPr>
            <p:nvPr/>
          </p:nvSpPr>
          <p:spPr bwMode="auto">
            <a:xfrm>
              <a:off x="4649539" y="4197747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5</a:t>
              </a:r>
            </a:p>
          </p:txBody>
        </p:sp>
        <p:sp>
          <p:nvSpPr>
            <p:cNvPr id="227" name="Text Box 225"/>
            <p:cNvSpPr txBox="1">
              <a:spLocks noChangeArrowheads="1"/>
            </p:cNvSpPr>
            <p:nvPr/>
          </p:nvSpPr>
          <p:spPr bwMode="auto">
            <a:xfrm>
              <a:off x="3354139" y="4894659"/>
              <a:ext cx="4651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H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</a:t>
              </a:r>
            </a:p>
          </p:txBody>
        </p:sp>
        <p:grpSp>
          <p:nvGrpSpPr>
            <p:cNvPr id="228" name="Group 226"/>
            <p:cNvGrpSpPr>
              <a:grpSpLocks/>
            </p:cNvGrpSpPr>
            <p:nvPr/>
          </p:nvGrpSpPr>
          <p:grpSpPr bwMode="auto">
            <a:xfrm>
              <a:off x="7241926" y="2668984"/>
              <a:ext cx="1439863" cy="863600"/>
              <a:chOff x="385" y="2795"/>
              <a:chExt cx="1769" cy="816"/>
            </a:xfrm>
          </p:grpSpPr>
          <p:sp>
            <p:nvSpPr>
              <p:cNvPr id="229" name="Oval 227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0" name="Oval 228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1" name="Oval 229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2" name="Oval 230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3" name="Oval 231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4" name="Oval 232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5" name="Oval 233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6" name="Oval 234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7" name="Oval 235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9" name="Oval 237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0" name="Oval 238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1" name="Oval 239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2" name="Oval 240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3" name="Oval 241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4" name="Oval 242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5" name="Freeform 243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46" name="Text Box 244"/>
            <p:cNvSpPr txBox="1">
              <a:spLocks noChangeArrowheads="1"/>
            </p:cNvSpPr>
            <p:nvPr/>
          </p:nvSpPr>
          <p:spPr bwMode="auto">
            <a:xfrm>
              <a:off x="7673726" y="3670697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R</a:t>
              </a:r>
              <a:r>
                <a:rPr kumimoji="0" lang="en-US" altLang="zh-CN" sz="1600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247" name="AutoShape 245"/>
            <p:cNvSpPr>
              <a:spLocks noChangeArrowheads="1"/>
            </p:cNvSpPr>
            <p:nvPr/>
          </p:nvSpPr>
          <p:spPr bwMode="auto">
            <a:xfrm>
              <a:off x="3931989" y="2237184"/>
              <a:ext cx="1366837" cy="381000"/>
            </a:xfrm>
            <a:prstGeom prst="rightArrow">
              <a:avLst>
                <a:gd name="adj1" fmla="val 59778"/>
                <a:gd name="adj2" fmla="val 96979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间接交付</a:t>
              </a:r>
            </a:p>
          </p:txBody>
        </p:sp>
        <p:sp>
          <p:nvSpPr>
            <p:cNvPr id="248" name="AutoShape 246"/>
            <p:cNvSpPr>
              <a:spLocks noChangeArrowheads="1"/>
            </p:cNvSpPr>
            <p:nvPr/>
          </p:nvSpPr>
          <p:spPr bwMode="auto">
            <a:xfrm>
              <a:off x="6233864" y="2281634"/>
              <a:ext cx="1584325" cy="387350"/>
            </a:xfrm>
            <a:prstGeom prst="rightArrow">
              <a:avLst>
                <a:gd name="adj1" fmla="val 59778"/>
                <a:gd name="adj2" fmla="val 1105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间接交付</a:t>
              </a:r>
            </a:p>
          </p:txBody>
        </p:sp>
        <p:sp>
          <p:nvSpPr>
            <p:cNvPr id="249" name="AutoShape 247"/>
            <p:cNvSpPr>
              <a:spLocks noChangeArrowheads="1"/>
            </p:cNvSpPr>
            <p:nvPr/>
          </p:nvSpPr>
          <p:spPr bwMode="auto">
            <a:xfrm>
              <a:off x="1480889" y="2019697"/>
              <a:ext cx="1227137" cy="360362"/>
            </a:xfrm>
            <a:prstGeom prst="rightArrow">
              <a:avLst>
                <a:gd name="adj1" fmla="val 59778"/>
                <a:gd name="adj2" fmla="val 92053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间接交付</a:t>
              </a:r>
            </a:p>
          </p:txBody>
        </p:sp>
        <p:sp>
          <p:nvSpPr>
            <p:cNvPr id="250" name="AutoShape 248"/>
            <p:cNvSpPr>
              <a:spLocks noChangeArrowheads="1"/>
            </p:cNvSpPr>
            <p:nvPr/>
          </p:nvSpPr>
          <p:spPr bwMode="auto">
            <a:xfrm rot="6744589" flipV="1">
              <a:off x="7817395" y="2812653"/>
              <a:ext cx="1368425" cy="360363"/>
            </a:xfrm>
            <a:prstGeom prst="rightArrow">
              <a:avLst>
                <a:gd name="adj1" fmla="val 59778"/>
                <a:gd name="adj2" fmla="val 1026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间接交付</a:t>
              </a:r>
            </a:p>
          </p:txBody>
        </p:sp>
        <p:sp>
          <p:nvSpPr>
            <p:cNvPr id="251" name="AutoShape 249"/>
            <p:cNvSpPr>
              <a:spLocks noChangeArrowheads="1"/>
            </p:cNvSpPr>
            <p:nvPr/>
          </p:nvSpPr>
          <p:spPr bwMode="auto">
            <a:xfrm flipH="1">
              <a:off x="5514726" y="3892947"/>
              <a:ext cx="2016125" cy="358775"/>
            </a:xfrm>
            <a:prstGeom prst="rightArrow">
              <a:avLst>
                <a:gd name="adj1" fmla="val 59778"/>
                <a:gd name="adj2" fmla="val 151908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间接交付</a:t>
              </a:r>
            </a:p>
          </p:txBody>
        </p:sp>
        <p:sp>
          <p:nvSpPr>
            <p:cNvPr id="252" name="AutoShape 250"/>
            <p:cNvSpPr>
              <a:spLocks noChangeArrowheads="1"/>
            </p:cNvSpPr>
            <p:nvPr/>
          </p:nvSpPr>
          <p:spPr bwMode="auto">
            <a:xfrm rot="20314671" flipH="1">
              <a:off x="2922339" y="4396184"/>
              <a:ext cx="1511300" cy="358775"/>
            </a:xfrm>
            <a:prstGeom prst="rightArrow">
              <a:avLst>
                <a:gd name="adj1" fmla="val 59778"/>
                <a:gd name="adj2" fmla="val 113871"/>
              </a:avLst>
            </a:prstGeom>
            <a:solidFill>
              <a:srgbClr val="FFCCCC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直接交付</a:t>
              </a:r>
            </a:p>
          </p:txBody>
        </p:sp>
        <p:grpSp>
          <p:nvGrpSpPr>
            <p:cNvPr id="253" name="Group 251"/>
            <p:cNvGrpSpPr>
              <a:grpSpLocks/>
            </p:cNvGrpSpPr>
            <p:nvPr/>
          </p:nvGrpSpPr>
          <p:grpSpPr bwMode="auto">
            <a:xfrm>
              <a:off x="2954089" y="989410"/>
              <a:ext cx="760412" cy="830263"/>
              <a:chOff x="1721" y="558"/>
              <a:chExt cx="479" cy="523"/>
            </a:xfrm>
          </p:grpSpPr>
          <p:sp>
            <p:nvSpPr>
              <p:cNvPr id="254" name="Rectangle 252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5" name="Rectangle 253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6" name="Line 254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7" name="Line 255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8" name="Line 256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9" name="Text Box 257"/>
              <p:cNvSpPr txBox="1">
                <a:spLocks noChangeArrowheads="1"/>
              </p:cNvSpPr>
              <p:nvPr/>
            </p:nvSpPr>
            <p:spPr bwMode="auto">
              <a:xfrm>
                <a:off x="1735" y="558"/>
                <a:ext cx="44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2     2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1     1</a:t>
                </a:r>
              </a:p>
            </p:txBody>
          </p:sp>
        </p:grpSp>
        <p:grpSp>
          <p:nvGrpSpPr>
            <p:cNvPr id="260" name="Group 258"/>
            <p:cNvGrpSpPr>
              <a:grpSpLocks/>
            </p:cNvGrpSpPr>
            <p:nvPr/>
          </p:nvGrpSpPr>
          <p:grpSpPr bwMode="auto">
            <a:xfrm>
              <a:off x="5473451" y="989410"/>
              <a:ext cx="760413" cy="830263"/>
              <a:chOff x="1721" y="558"/>
              <a:chExt cx="479" cy="523"/>
            </a:xfrm>
          </p:grpSpPr>
          <p:sp>
            <p:nvSpPr>
              <p:cNvPr id="261" name="Rectangle 259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2" name="Rectangle 260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3" name="Line 261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4" name="Line 262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5" name="Line 263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6" name="Text Box 264"/>
              <p:cNvSpPr txBox="1">
                <a:spLocks noChangeArrowheads="1"/>
              </p:cNvSpPr>
              <p:nvPr/>
            </p:nvSpPr>
            <p:spPr bwMode="auto">
              <a:xfrm>
                <a:off x="1735" y="558"/>
                <a:ext cx="44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2     2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1     1</a:t>
                </a:r>
              </a:p>
            </p:txBody>
          </p:sp>
        </p:grpSp>
        <p:grpSp>
          <p:nvGrpSpPr>
            <p:cNvPr id="267" name="Group 265"/>
            <p:cNvGrpSpPr>
              <a:grpSpLocks/>
            </p:cNvGrpSpPr>
            <p:nvPr/>
          </p:nvGrpSpPr>
          <p:grpSpPr bwMode="auto">
            <a:xfrm>
              <a:off x="8034089" y="989410"/>
              <a:ext cx="760412" cy="830263"/>
              <a:chOff x="1721" y="558"/>
              <a:chExt cx="479" cy="523"/>
            </a:xfrm>
          </p:grpSpPr>
          <p:sp>
            <p:nvSpPr>
              <p:cNvPr id="268" name="Rectangle 266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9" name="Rectangle 267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0" name="Line 268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1" name="Line 269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2" name="Line 270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3" name="Text Box 271"/>
              <p:cNvSpPr txBox="1">
                <a:spLocks noChangeArrowheads="1"/>
              </p:cNvSpPr>
              <p:nvPr/>
            </p:nvSpPr>
            <p:spPr bwMode="auto">
              <a:xfrm>
                <a:off x="1735" y="558"/>
                <a:ext cx="44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2     2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1     1</a:t>
                </a:r>
              </a:p>
            </p:txBody>
          </p:sp>
        </p:grpSp>
        <p:grpSp>
          <p:nvGrpSpPr>
            <p:cNvPr id="274" name="Group 272"/>
            <p:cNvGrpSpPr>
              <a:grpSpLocks/>
            </p:cNvGrpSpPr>
            <p:nvPr/>
          </p:nvGrpSpPr>
          <p:grpSpPr bwMode="auto">
            <a:xfrm>
              <a:off x="4465389" y="4500960"/>
              <a:ext cx="760412" cy="830263"/>
              <a:chOff x="1721" y="558"/>
              <a:chExt cx="479" cy="523"/>
            </a:xfrm>
          </p:grpSpPr>
          <p:sp>
            <p:nvSpPr>
              <p:cNvPr id="275" name="Rectangle 273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6" name="Rectangle 274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7" name="Line 275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8" name="Line 276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9" name="Line 277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0" name="Text Box 278"/>
              <p:cNvSpPr txBox="1">
                <a:spLocks noChangeArrowheads="1"/>
              </p:cNvSpPr>
              <p:nvPr/>
            </p:nvSpPr>
            <p:spPr bwMode="auto">
              <a:xfrm>
                <a:off x="1735" y="558"/>
                <a:ext cx="44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2     2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1     1</a:t>
                </a:r>
              </a:p>
            </p:txBody>
          </p:sp>
        </p:grpSp>
        <p:grpSp>
          <p:nvGrpSpPr>
            <p:cNvPr id="281" name="Group 279"/>
            <p:cNvGrpSpPr>
              <a:grpSpLocks/>
            </p:cNvGrpSpPr>
            <p:nvPr/>
          </p:nvGrpSpPr>
          <p:grpSpPr bwMode="auto">
            <a:xfrm>
              <a:off x="7849939" y="4500960"/>
              <a:ext cx="760412" cy="830263"/>
              <a:chOff x="1721" y="558"/>
              <a:chExt cx="479" cy="523"/>
            </a:xfrm>
          </p:grpSpPr>
          <p:sp>
            <p:nvSpPr>
              <p:cNvPr id="282" name="Rectangle 280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3" name="Rectangle 281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4" name="Line 282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5" name="Line 283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6" name="Line 284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7" name="Text Box 285"/>
              <p:cNvSpPr txBox="1">
                <a:spLocks noChangeArrowheads="1"/>
              </p:cNvSpPr>
              <p:nvPr/>
            </p:nvSpPr>
            <p:spPr bwMode="auto">
              <a:xfrm>
                <a:off x="1735" y="558"/>
                <a:ext cx="44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2     2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1     1</a:t>
                </a:r>
              </a:p>
            </p:txBody>
          </p:sp>
        </p:grpSp>
        <p:sp>
          <p:nvSpPr>
            <p:cNvPr id="288" name="Freeform 286"/>
            <p:cNvSpPr>
              <a:spLocks/>
            </p:cNvSpPr>
            <p:nvPr/>
          </p:nvSpPr>
          <p:spPr bwMode="auto">
            <a:xfrm>
              <a:off x="1338014" y="652859"/>
              <a:ext cx="7791450" cy="5788025"/>
            </a:xfrm>
            <a:custGeom>
              <a:avLst/>
              <a:gdLst>
                <a:gd name="T0" fmla="*/ 4 w 4908"/>
                <a:gd name="T1" fmla="*/ 0 h 3646"/>
                <a:gd name="T2" fmla="*/ 4 w 4908"/>
                <a:gd name="T3" fmla="*/ 453 h 3646"/>
                <a:gd name="T4" fmla="*/ 13 w 4908"/>
                <a:gd name="T5" fmla="*/ 736 h 3646"/>
                <a:gd name="T6" fmla="*/ 69 w 4908"/>
                <a:gd name="T7" fmla="*/ 794 h 3646"/>
                <a:gd name="T8" fmla="*/ 279 w 4908"/>
                <a:gd name="T9" fmla="*/ 812 h 3646"/>
                <a:gd name="T10" fmla="*/ 579 w 4908"/>
                <a:gd name="T11" fmla="*/ 815 h 3646"/>
                <a:gd name="T12" fmla="*/ 924 w 4908"/>
                <a:gd name="T13" fmla="*/ 809 h 3646"/>
                <a:gd name="T14" fmla="*/ 1083 w 4908"/>
                <a:gd name="T15" fmla="*/ 737 h 3646"/>
                <a:gd name="T16" fmla="*/ 1098 w 4908"/>
                <a:gd name="T17" fmla="*/ 398 h 3646"/>
                <a:gd name="T18" fmla="*/ 1175 w 4908"/>
                <a:gd name="T19" fmla="*/ 269 h 3646"/>
                <a:gd name="T20" fmla="*/ 1406 w 4908"/>
                <a:gd name="T21" fmla="*/ 290 h 3646"/>
                <a:gd name="T22" fmla="*/ 1442 w 4908"/>
                <a:gd name="T23" fmla="*/ 551 h 3646"/>
                <a:gd name="T24" fmla="*/ 1466 w 4908"/>
                <a:gd name="T25" fmla="*/ 773 h 3646"/>
                <a:gd name="T26" fmla="*/ 1676 w 4908"/>
                <a:gd name="T27" fmla="*/ 809 h 3646"/>
                <a:gd name="T28" fmla="*/ 1859 w 4908"/>
                <a:gd name="T29" fmla="*/ 803 h 3646"/>
                <a:gd name="T30" fmla="*/ 2349 w 4908"/>
                <a:gd name="T31" fmla="*/ 803 h 3646"/>
                <a:gd name="T32" fmla="*/ 2514 w 4908"/>
                <a:gd name="T33" fmla="*/ 779 h 3646"/>
                <a:gd name="T34" fmla="*/ 2636 w 4908"/>
                <a:gd name="T35" fmla="*/ 680 h 3646"/>
                <a:gd name="T36" fmla="*/ 2660 w 4908"/>
                <a:gd name="T37" fmla="*/ 392 h 3646"/>
                <a:gd name="T38" fmla="*/ 2726 w 4908"/>
                <a:gd name="T39" fmla="*/ 275 h 3646"/>
                <a:gd name="T40" fmla="*/ 2975 w 4908"/>
                <a:gd name="T41" fmla="*/ 287 h 3646"/>
                <a:gd name="T42" fmla="*/ 3026 w 4908"/>
                <a:gd name="T43" fmla="*/ 464 h 3646"/>
                <a:gd name="T44" fmla="*/ 3053 w 4908"/>
                <a:gd name="T45" fmla="*/ 695 h 3646"/>
                <a:gd name="T46" fmla="*/ 3185 w 4908"/>
                <a:gd name="T47" fmla="*/ 806 h 3646"/>
                <a:gd name="T48" fmla="*/ 3479 w 4908"/>
                <a:gd name="T49" fmla="*/ 815 h 3646"/>
                <a:gd name="T50" fmla="*/ 3875 w 4908"/>
                <a:gd name="T51" fmla="*/ 818 h 3646"/>
                <a:gd name="T52" fmla="*/ 4208 w 4908"/>
                <a:gd name="T53" fmla="*/ 791 h 3646"/>
                <a:gd name="T54" fmla="*/ 4265 w 4908"/>
                <a:gd name="T55" fmla="*/ 629 h 3646"/>
                <a:gd name="T56" fmla="*/ 4274 w 4908"/>
                <a:gd name="T57" fmla="*/ 410 h 3646"/>
                <a:gd name="T58" fmla="*/ 4358 w 4908"/>
                <a:gd name="T59" fmla="*/ 272 h 3646"/>
                <a:gd name="T60" fmla="*/ 4598 w 4908"/>
                <a:gd name="T61" fmla="*/ 299 h 3646"/>
                <a:gd name="T62" fmla="*/ 4652 w 4908"/>
                <a:gd name="T63" fmla="*/ 608 h 3646"/>
                <a:gd name="T64" fmla="*/ 4681 w 4908"/>
                <a:gd name="T65" fmla="*/ 814 h 3646"/>
                <a:gd name="T66" fmla="*/ 4873 w 4908"/>
                <a:gd name="T67" fmla="*/ 1094 h 3646"/>
                <a:gd name="T68" fmla="*/ 4889 w 4908"/>
                <a:gd name="T69" fmla="*/ 1798 h 3646"/>
                <a:gd name="T70" fmla="*/ 4873 w 4908"/>
                <a:gd name="T71" fmla="*/ 2478 h 3646"/>
                <a:gd name="T72" fmla="*/ 4829 w 4908"/>
                <a:gd name="T73" fmla="*/ 2962 h 3646"/>
                <a:gd name="T74" fmla="*/ 4661 w 4908"/>
                <a:gd name="T75" fmla="*/ 3026 h 3646"/>
                <a:gd name="T76" fmla="*/ 4545 w 4908"/>
                <a:gd name="T77" fmla="*/ 2982 h 3646"/>
                <a:gd name="T78" fmla="*/ 4521 w 4908"/>
                <a:gd name="T79" fmla="*/ 2838 h 3646"/>
                <a:gd name="T80" fmla="*/ 4517 w 4908"/>
                <a:gd name="T81" fmla="*/ 2626 h 3646"/>
                <a:gd name="T82" fmla="*/ 4469 w 4908"/>
                <a:gd name="T83" fmla="*/ 2494 h 3646"/>
                <a:gd name="T84" fmla="*/ 4209 w 4908"/>
                <a:gd name="T85" fmla="*/ 2494 h 3646"/>
                <a:gd name="T86" fmla="*/ 4141 w 4908"/>
                <a:gd name="T87" fmla="*/ 2650 h 3646"/>
                <a:gd name="T88" fmla="*/ 4125 w 4908"/>
                <a:gd name="T89" fmla="*/ 2978 h 3646"/>
                <a:gd name="T90" fmla="*/ 3881 w 4908"/>
                <a:gd name="T91" fmla="*/ 3053 h 3646"/>
                <a:gd name="T92" fmla="*/ 3213 w 4908"/>
                <a:gd name="T93" fmla="*/ 3046 h 3646"/>
                <a:gd name="T94" fmla="*/ 2893 w 4908"/>
                <a:gd name="T95" fmla="*/ 3042 h 3646"/>
                <a:gd name="T96" fmla="*/ 2617 w 4908"/>
                <a:gd name="T97" fmla="*/ 3026 h 3646"/>
                <a:gd name="T98" fmla="*/ 2417 w 4908"/>
                <a:gd name="T99" fmla="*/ 2950 h 3646"/>
                <a:gd name="T100" fmla="*/ 2393 w 4908"/>
                <a:gd name="T101" fmla="*/ 2666 h 3646"/>
                <a:gd name="T102" fmla="*/ 2309 w 4908"/>
                <a:gd name="T103" fmla="*/ 2490 h 3646"/>
                <a:gd name="T104" fmla="*/ 2085 w 4908"/>
                <a:gd name="T105" fmla="*/ 2514 h 3646"/>
                <a:gd name="T106" fmla="*/ 2017 w 4908"/>
                <a:gd name="T107" fmla="*/ 2862 h 3646"/>
                <a:gd name="T108" fmla="*/ 2001 w 4908"/>
                <a:gd name="T109" fmla="*/ 3226 h 3646"/>
                <a:gd name="T110" fmla="*/ 1961 w 4908"/>
                <a:gd name="T111" fmla="*/ 3522 h 3646"/>
                <a:gd name="T112" fmla="*/ 1837 w 4908"/>
                <a:gd name="T113" fmla="*/ 3626 h 3646"/>
                <a:gd name="T114" fmla="*/ 1637 w 4908"/>
                <a:gd name="T115" fmla="*/ 3642 h 3646"/>
                <a:gd name="T116" fmla="*/ 1415 w 4908"/>
                <a:gd name="T117" fmla="*/ 3632 h 3646"/>
                <a:gd name="T118" fmla="*/ 1247 w 4908"/>
                <a:gd name="T119" fmla="*/ 3563 h 3646"/>
                <a:gd name="T120" fmla="*/ 1229 w 4908"/>
                <a:gd name="T121" fmla="*/ 3191 h 3646"/>
                <a:gd name="T122" fmla="*/ 1229 w 4908"/>
                <a:gd name="T123" fmla="*/ 2826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8" h="3646">
                  <a:moveTo>
                    <a:pt x="4" y="0"/>
                  </a:moveTo>
                  <a:cubicBezTo>
                    <a:pt x="0" y="162"/>
                    <a:pt x="3" y="330"/>
                    <a:pt x="4" y="453"/>
                  </a:cubicBezTo>
                  <a:cubicBezTo>
                    <a:pt x="5" y="576"/>
                    <a:pt x="2" y="679"/>
                    <a:pt x="13" y="736"/>
                  </a:cubicBezTo>
                  <a:cubicBezTo>
                    <a:pt x="24" y="793"/>
                    <a:pt x="25" y="781"/>
                    <a:pt x="69" y="794"/>
                  </a:cubicBezTo>
                  <a:cubicBezTo>
                    <a:pt x="113" y="807"/>
                    <a:pt x="194" y="808"/>
                    <a:pt x="279" y="812"/>
                  </a:cubicBezTo>
                  <a:cubicBezTo>
                    <a:pt x="364" y="816"/>
                    <a:pt x="472" y="815"/>
                    <a:pt x="579" y="815"/>
                  </a:cubicBezTo>
                  <a:cubicBezTo>
                    <a:pt x="686" y="815"/>
                    <a:pt x="840" y="822"/>
                    <a:pt x="924" y="809"/>
                  </a:cubicBezTo>
                  <a:cubicBezTo>
                    <a:pt x="1008" y="796"/>
                    <a:pt x="1054" y="806"/>
                    <a:pt x="1083" y="737"/>
                  </a:cubicBezTo>
                  <a:cubicBezTo>
                    <a:pt x="1112" y="668"/>
                    <a:pt x="1083" y="476"/>
                    <a:pt x="1098" y="398"/>
                  </a:cubicBezTo>
                  <a:cubicBezTo>
                    <a:pt x="1113" y="320"/>
                    <a:pt x="1124" y="287"/>
                    <a:pt x="1175" y="269"/>
                  </a:cubicBezTo>
                  <a:cubicBezTo>
                    <a:pt x="1226" y="251"/>
                    <a:pt x="1361" y="243"/>
                    <a:pt x="1406" y="290"/>
                  </a:cubicBezTo>
                  <a:cubicBezTo>
                    <a:pt x="1451" y="337"/>
                    <a:pt x="1432" y="471"/>
                    <a:pt x="1442" y="551"/>
                  </a:cubicBezTo>
                  <a:cubicBezTo>
                    <a:pt x="1452" y="631"/>
                    <a:pt x="1427" y="730"/>
                    <a:pt x="1466" y="773"/>
                  </a:cubicBezTo>
                  <a:cubicBezTo>
                    <a:pt x="1505" y="816"/>
                    <a:pt x="1611" y="804"/>
                    <a:pt x="1676" y="809"/>
                  </a:cubicBezTo>
                  <a:cubicBezTo>
                    <a:pt x="1741" y="814"/>
                    <a:pt x="1747" y="804"/>
                    <a:pt x="1859" y="803"/>
                  </a:cubicBezTo>
                  <a:cubicBezTo>
                    <a:pt x="1971" y="802"/>
                    <a:pt x="2240" y="807"/>
                    <a:pt x="2349" y="803"/>
                  </a:cubicBezTo>
                  <a:cubicBezTo>
                    <a:pt x="2458" y="799"/>
                    <a:pt x="2466" y="800"/>
                    <a:pt x="2514" y="779"/>
                  </a:cubicBezTo>
                  <a:cubicBezTo>
                    <a:pt x="2562" y="758"/>
                    <a:pt x="2612" y="744"/>
                    <a:pt x="2636" y="680"/>
                  </a:cubicBezTo>
                  <a:cubicBezTo>
                    <a:pt x="2660" y="616"/>
                    <a:pt x="2645" y="459"/>
                    <a:pt x="2660" y="392"/>
                  </a:cubicBezTo>
                  <a:cubicBezTo>
                    <a:pt x="2675" y="325"/>
                    <a:pt x="2674" y="292"/>
                    <a:pt x="2726" y="275"/>
                  </a:cubicBezTo>
                  <a:cubicBezTo>
                    <a:pt x="2778" y="258"/>
                    <a:pt x="2925" y="256"/>
                    <a:pt x="2975" y="287"/>
                  </a:cubicBezTo>
                  <a:cubicBezTo>
                    <a:pt x="3025" y="318"/>
                    <a:pt x="3013" y="396"/>
                    <a:pt x="3026" y="464"/>
                  </a:cubicBezTo>
                  <a:cubicBezTo>
                    <a:pt x="3039" y="532"/>
                    <a:pt x="3027" y="638"/>
                    <a:pt x="3053" y="695"/>
                  </a:cubicBezTo>
                  <a:cubicBezTo>
                    <a:pt x="3079" y="752"/>
                    <a:pt x="3114" y="786"/>
                    <a:pt x="3185" y="806"/>
                  </a:cubicBezTo>
                  <a:cubicBezTo>
                    <a:pt x="3256" y="826"/>
                    <a:pt x="3364" y="813"/>
                    <a:pt x="3479" y="815"/>
                  </a:cubicBezTo>
                  <a:cubicBezTo>
                    <a:pt x="3594" y="817"/>
                    <a:pt x="3754" y="822"/>
                    <a:pt x="3875" y="818"/>
                  </a:cubicBezTo>
                  <a:cubicBezTo>
                    <a:pt x="3996" y="814"/>
                    <a:pt x="4143" y="822"/>
                    <a:pt x="4208" y="791"/>
                  </a:cubicBezTo>
                  <a:cubicBezTo>
                    <a:pt x="4273" y="760"/>
                    <a:pt x="4254" y="692"/>
                    <a:pt x="4265" y="629"/>
                  </a:cubicBezTo>
                  <a:cubicBezTo>
                    <a:pt x="4276" y="566"/>
                    <a:pt x="4259" y="469"/>
                    <a:pt x="4274" y="410"/>
                  </a:cubicBezTo>
                  <a:cubicBezTo>
                    <a:pt x="4289" y="351"/>
                    <a:pt x="4304" y="290"/>
                    <a:pt x="4358" y="272"/>
                  </a:cubicBezTo>
                  <a:cubicBezTo>
                    <a:pt x="4412" y="254"/>
                    <a:pt x="4549" y="243"/>
                    <a:pt x="4598" y="299"/>
                  </a:cubicBezTo>
                  <a:cubicBezTo>
                    <a:pt x="4647" y="355"/>
                    <a:pt x="4638" y="522"/>
                    <a:pt x="4652" y="608"/>
                  </a:cubicBezTo>
                  <a:cubicBezTo>
                    <a:pt x="4666" y="694"/>
                    <a:pt x="4644" y="733"/>
                    <a:pt x="4681" y="814"/>
                  </a:cubicBezTo>
                  <a:cubicBezTo>
                    <a:pt x="4718" y="895"/>
                    <a:pt x="4838" y="930"/>
                    <a:pt x="4873" y="1094"/>
                  </a:cubicBezTo>
                  <a:cubicBezTo>
                    <a:pt x="4908" y="1258"/>
                    <a:pt x="4889" y="1567"/>
                    <a:pt x="4889" y="1798"/>
                  </a:cubicBezTo>
                  <a:cubicBezTo>
                    <a:pt x="4889" y="2029"/>
                    <a:pt x="4883" y="2284"/>
                    <a:pt x="4873" y="2478"/>
                  </a:cubicBezTo>
                  <a:cubicBezTo>
                    <a:pt x="4863" y="2672"/>
                    <a:pt x="4864" y="2871"/>
                    <a:pt x="4829" y="2962"/>
                  </a:cubicBezTo>
                  <a:cubicBezTo>
                    <a:pt x="4794" y="3053"/>
                    <a:pt x="4708" y="3023"/>
                    <a:pt x="4661" y="3026"/>
                  </a:cubicBezTo>
                  <a:cubicBezTo>
                    <a:pt x="4614" y="3029"/>
                    <a:pt x="4568" y="3013"/>
                    <a:pt x="4545" y="2982"/>
                  </a:cubicBezTo>
                  <a:cubicBezTo>
                    <a:pt x="4522" y="2951"/>
                    <a:pt x="4526" y="2897"/>
                    <a:pt x="4521" y="2838"/>
                  </a:cubicBezTo>
                  <a:cubicBezTo>
                    <a:pt x="4516" y="2779"/>
                    <a:pt x="4526" y="2683"/>
                    <a:pt x="4517" y="2626"/>
                  </a:cubicBezTo>
                  <a:cubicBezTo>
                    <a:pt x="4508" y="2569"/>
                    <a:pt x="4520" y="2516"/>
                    <a:pt x="4469" y="2494"/>
                  </a:cubicBezTo>
                  <a:cubicBezTo>
                    <a:pt x="4418" y="2472"/>
                    <a:pt x="4264" y="2468"/>
                    <a:pt x="4209" y="2494"/>
                  </a:cubicBezTo>
                  <a:cubicBezTo>
                    <a:pt x="4154" y="2520"/>
                    <a:pt x="4155" y="2569"/>
                    <a:pt x="4141" y="2650"/>
                  </a:cubicBezTo>
                  <a:cubicBezTo>
                    <a:pt x="4127" y="2731"/>
                    <a:pt x="4168" y="2911"/>
                    <a:pt x="4125" y="2978"/>
                  </a:cubicBezTo>
                  <a:cubicBezTo>
                    <a:pt x="4082" y="3045"/>
                    <a:pt x="4033" y="3042"/>
                    <a:pt x="3881" y="3053"/>
                  </a:cubicBezTo>
                  <a:cubicBezTo>
                    <a:pt x="3729" y="3064"/>
                    <a:pt x="3378" y="3048"/>
                    <a:pt x="3213" y="3046"/>
                  </a:cubicBezTo>
                  <a:cubicBezTo>
                    <a:pt x="3048" y="3044"/>
                    <a:pt x="2992" y="3045"/>
                    <a:pt x="2893" y="3042"/>
                  </a:cubicBezTo>
                  <a:cubicBezTo>
                    <a:pt x="2794" y="3039"/>
                    <a:pt x="2696" y="3041"/>
                    <a:pt x="2617" y="3026"/>
                  </a:cubicBezTo>
                  <a:cubicBezTo>
                    <a:pt x="2538" y="3011"/>
                    <a:pt x="2454" y="3010"/>
                    <a:pt x="2417" y="2950"/>
                  </a:cubicBezTo>
                  <a:cubicBezTo>
                    <a:pt x="2380" y="2890"/>
                    <a:pt x="2411" y="2743"/>
                    <a:pt x="2393" y="2666"/>
                  </a:cubicBezTo>
                  <a:cubicBezTo>
                    <a:pt x="2375" y="2589"/>
                    <a:pt x="2360" y="2515"/>
                    <a:pt x="2309" y="2490"/>
                  </a:cubicBezTo>
                  <a:cubicBezTo>
                    <a:pt x="2258" y="2465"/>
                    <a:pt x="2134" y="2452"/>
                    <a:pt x="2085" y="2514"/>
                  </a:cubicBezTo>
                  <a:cubicBezTo>
                    <a:pt x="2036" y="2576"/>
                    <a:pt x="2031" y="2743"/>
                    <a:pt x="2017" y="2862"/>
                  </a:cubicBezTo>
                  <a:cubicBezTo>
                    <a:pt x="2003" y="2981"/>
                    <a:pt x="2010" y="3116"/>
                    <a:pt x="2001" y="3226"/>
                  </a:cubicBezTo>
                  <a:cubicBezTo>
                    <a:pt x="1992" y="3336"/>
                    <a:pt x="1988" y="3455"/>
                    <a:pt x="1961" y="3522"/>
                  </a:cubicBezTo>
                  <a:cubicBezTo>
                    <a:pt x="1934" y="3589"/>
                    <a:pt x="1891" y="3606"/>
                    <a:pt x="1837" y="3626"/>
                  </a:cubicBezTo>
                  <a:cubicBezTo>
                    <a:pt x="1783" y="3646"/>
                    <a:pt x="1707" y="3641"/>
                    <a:pt x="1637" y="3642"/>
                  </a:cubicBezTo>
                  <a:cubicBezTo>
                    <a:pt x="1567" y="3643"/>
                    <a:pt x="1480" y="3645"/>
                    <a:pt x="1415" y="3632"/>
                  </a:cubicBezTo>
                  <a:cubicBezTo>
                    <a:pt x="1350" y="3619"/>
                    <a:pt x="1278" y="3636"/>
                    <a:pt x="1247" y="3563"/>
                  </a:cubicBezTo>
                  <a:cubicBezTo>
                    <a:pt x="1216" y="3490"/>
                    <a:pt x="1232" y="3314"/>
                    <a:pt x="1229" y="3191"/>
                  </a:cubicBezTo>
                  <a:cubicBezTo>
                    <a:pt x="1226" y="3068"/>
                    <a:pt x="1229" y="2902"/>
                    <a:pt x="1229" y="2826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89" name="Text Box 287"/>
            <p:cNvSpPr txBox="1">
              <a:spLocks noChangeArrowheads="1"/>
            </p:cNvSpPr>
            <p:nvPr/>
          </p:nvSpPr>
          <p:spPr bwMode="auto">
            <a:xfrm>
              <a:off x="2648744" y="148034"/>
              <a:ext cx="3890809" cy="5232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分组在互联网中的传送 </a:t>
              </a:r>
            </a:p>
          </p:txBody>
        </p:sp>
      </p:grpSp>
      <p:sp>
        <p:nvSpPr>
          <p:cNvPr id="292" name="矩形 291"/>
          <p:cNvSpPr/>
          <p:nvPr/>
        </p:nvSpPr>
        <p:spPr>
          <a:xfrm>
            <a:off x="327993" y="3640956"/>
            <a:ext cx="1277511" cy="2308324"/>
          </a:xfrm>
          <a:prstGeom prst="rect">
            <a:avLst/>
          </a:prstGeom>
          <a:solidFill>
            <a:srgbClr val="99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互联网可以由多种异构网络互连组成。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3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使用</a:t>
            </a:r>
            <a:r>
              <a:rPr lang="zh-CN" altLang="en-US" dirty="0"/>
              <a:t>一些</a:t>
            </a:r>
            <a:r>
              <a:rPr lang="zh-CN" altLang="en-US" dirty="0" smtClean="0"/>
              <a:t>中间设备进行互连 </a:t>
            </a:r>
            <a:endParaRPr lang="zh-CN" altLang="en-US" dirty="0"/>
          </a:p>
        </p:txBody>
      </p:sp>
      <p:sp>
        <p:nvSpPr>
          <p:cNvPr id="3512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将网络</a:t>
            </a:r>
            <a:r>
              <a:rPr lang="zh-CN" altLang="en-US" dirty="0"/>
              <a:t>互相连接</a:t>
            </a:r>
            <a:r>
              <a:rPr lang="zh-CN" altLang="en-US" dirty="0" smtClean="0"/>
              <a:t>起来要</a:t>
            </a:r>
            <a:r>
              <a:rPr lang="zh-CN" altLang="en-US" dirty="0"/>
              <a:t>使用一些</a:t>
            </a:r>
            <a:r>
              <a:rPr lang="zh-CN" altLang="en-US" dirty="0" smtClean="0"/>
              <a:t>中间设备。 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中间设备</a:t>
            </a:r>
            <a:r>
              <a:rPr lang="zh-CN" altLang="en-US" dirty="0"/>
              <a:t>又称为</a:t>
            </a:r>
            <a:r>
              <a:rPr lang="zh-CN" altLang="en-US" dirty="0">
                <a:solidFill>
                  <a:srgbClr val="FF0000"/>
                </a:solidFill>
              </a:rPr>
              <a:t>中间系统</a:t>
            </a:r>
            <a:r>
              <a:rPr lang="zh-CN" altLang="en-US" dirty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中继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relay)</a:t>
            </a:r>
            <a:r>
              <a:rPr lang="zh-CN" altLang="en-US" dirty="0">
                <a:solidFill>
                  <a:srgbClr val="FF0000"/>
                </a:solidFill>
              </a:rPr>
              <a:t>系统。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dirty="0" smtClean="0"/>
              <a:t>有以下</a:t>
            </a:r>
            <a:r>
              <a:rPr lang="zh-CN" altLang="en-US" dirty="0"/>
              <a:t>五</a:t>
            </a:r>
            <a:r>
              <a:rPr lang="zh-CN" altLang="zh-CN" dirty="0" smtClean="0"/>
              <a:t>种</a:t>
            </a:r>
            <a:r>
              <a:rPr lang="zh-CN" altLang="zh-CN" dirty="0"/>
              <a:t>不同的中间设备</a:t>
            </a:r>
            <a:r>
              <a:rPr lang="zh-CN" altLang="zh-CN" dirty="0" smtClean="0"/>
              <a:t>：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物理层</a:t>
            </a:r>
            <a:r>
              <a:rPr lang="zh-CN" altLang="en-US" dirty="0">
                <a:latin typeface="Arial" charset="0"/>
                <a:ea typeface="黑体" pitchFamily="2" charset="-122"/>
              </a:rPr>
              <a:t>中继系统：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转发器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repeater)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数据链路层</a:t>
            </a:r>
            <a:r>
              <a:rPr lang="zh-CN" altLang="en-US" dirty="0">
                <a:latin typeface="Arial" charset="0"/>
                <a:ea typeface="黑体" pitchFamily="2" charset="-122"/>
              </a:rPr>
              <a:t>中继系统：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网桥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或 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桥接器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bridge)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网络层</a:t>
            </a:r>
            <a:r>
              <a:rPr lang="zh-CN" altLang="en-US" dirty="0">
                <a:latin typeface="Arial" charset="0"/>
                <a:ea typeface="黑体" pitchFamily="2" charset="-122"/>
              </a:rPr>
              <a:t>中继系统：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路由器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router)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charset="0"/>
                <a:ea typeface="黑体" pitchFamily="2" charset="-122"/>
              </a:rPr>
              <a:t>网桥和路由器的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混合物</a:t>
            </a:r>
            <a:r>
              <a:rPr lang="zh-CN" altLang="en-US" dirty="0">
                <a:latin typeface="Arial" charset="0"/>
                <a:ea typeface="黑体" pitchFamily="2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桥路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器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brouter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网络层以上</a:t>
            </a:r>
            <a:r>
              <a:rPr lang="zh-CN" altLang="en-US" dirty="0">
                <a:latin typeface="Arial" charset="0"/>
                <a:ea typeface="黑体" pitchFamily="2" charset="-122"/>
              </a:rPr>
              <a:t>的中继系统：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网关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gateway)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4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网际层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虚电路和数据报</a:t>
            </a:r>
            <a:endParaRPr lang="en-US" altLang="zh-CN" dirty="0"/>
          </a:p>
          <a:p>
            <a:pPr lvl="1"/>
            <a:r>
              <a:rPr lang="zh-CN" altLang="en-US" dirty="0" smtClean="0"/>
              <a:t>尽最大努力的数据报服务</a:t>
            </a:r>
            <a:endParaRPr lang="en-US" altLang="zh-CN" dirty="0" smtClean="0"/>
          </a:p>
          <a:p>
            <a:r>
              <a:rPr lang="zh-CN" altLang="en-US" dirty="0" smtClean="0"/>
              <a:t>虚拟互连网络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zh-CN" altLang="en-US" dirty="0">
                <a:solidFill>
                  <a:srgbClr val="FF0000"/>
                </a:solidFill>
              </a:rPr>
              <a:t>路由器</a:t>
            </a:r>
            <a:r>
              <a:rPr lang="zh-CN" altLang="en-US" dirty="0" smtClean="0">
                <a:solidFill>
                  <a:srgbClr val="FF0000"/>
                </a:solidFill>
              </a:rPr>
              <a:t>进行</a:t>
            </a:r>
            <a:r>
              <a:rPr lang="zh-CN" altLang="zh-CN" dirty="0">
                <a:solidFill>
                  <a:srgbClr val="FF0000"/>
                </a:solidFill>
              </a:rPr>
              <a:t>网络互连和路由选择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报文格式与转发流程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地址分类、地址解析</a:t>
            </a:r>
            <a:r>
              <a:rPr lang="en-US" altLang="zh-CN" dirty="0" smtClean="0"/>
              <a:t>ARP</a:t>
            </a:r>
            <a:r>
              <a:rPr lang="zh-CN" altLang="en-US" dirty="0" smtClean="0"/>
              <a:t>、子网</a:t>
            </a:r>
            <a:r>
              <a:rPr lang="zh-CN" altLang="en-US" dirty="0"/>
              <a:t>划分与构造超</a:t>
            </a:r>
            <a:r>
              <a:rPr lang="zh-CN" altLang="en-US" dirty="0" smtClean="0"/>
              <a:t>网、</a:t>
            </a:r>
            <a:r>
              <a:rPr lang="en-US" altLang="zh-CN" dirty="0" smtClean="0"/>
              <a:t>NAT</a:t>
            </a:r>
          </a:p>
          <a:p>
            <a:r>
              <a:rPr lang="zh-CN" altLang="en-US" dirty="0" smtClean="0"/>
              <a:t>辅助协议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（常用报文种类及应用）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98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632520" y="1998364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固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定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部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分</a:t>
            </a:r>
          </a:p>
        </p:txBody>
      </p:sp>
      <p:sp>
        <p:nvSpPr>
          <p:cNvPr id="379958" name="Rectangle 54"/>
          <p:cNvSpPr>
            <a:spLocks noChangeArrowheads="1"/>
          </p:cNvSpPr>
          <p:nvPr/>
        </p:nvSpPr>
        <p:spPr bwMode="auto">
          <a:xfrm>
            <a:off x="507339" y="3654126"/>
            <a:ext cx="69570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可变</a:t>
            </a:r>
          </a:p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部分</a:t>
            </a:r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2490259" y="5911551"/>
            <a:ext cx="58713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3351875" y="1596727"/>
            <a:ext cx="2130821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94" name="Rectangle 90"/>
          <p:cNvSpPr>
            <a:spLocks noChangeArrowheads="1"/>
          </p:cNvSpPr>
          <p:nvPr/>
        </p:nvSpPr>
        <p:spPr bwMode="auto">
          <a:xfrm>
            <a:off x="2457583" y="5220989"/>
            <a:ext cx="1559851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1231371" y="1587201"/>
            <a:ext cx="8519848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1246850" y="4241501"/>
            <a:ext cx="8485452" cy="681038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6" name="Line 12"/>
          <p:cNvSpPr>
            <a:spLocks noChangeShapeType="1"/>
          </p:cNvSpPr>
          <p:nvPr/>
        </p:nvSpPr>
        <p:spPr bwMode="auto">
          <a:xfrm>
            <a:off x="1226212" y="2038051"/>
            <a:ext cx="85353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1226212" y="2480964"/>
            <a:ext cx="85353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1226212" y="2925464"/>
            <a:ext cx="85353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19" name="Line 15"/>
          <p:cNvSpPr>
            <a:spLocks noChangeShapeType="1"/>
          </p:cNvSpPr>
          <p:nvPr/>
        </p:nvSpPr>
        <p:spPr bwMode="auto">
          <a:xfrm>
            <a:off x="1226212" y="3363614"/>
            <a:ext cx="85353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1226212" y="3808114"/>
            <a:ext cx="85353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1" name="Line 17"/>
          <p:cNvSpPr>
            <a:spLocks noChangeShapeType="1"/>
          </p:cNvSpPr>
          <p:nvPr/>
        </p:nvSpPr>
        <p:spPr bwMode="auto">
          <a:xfrm>
            <a:off x="2275285" y="1595139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3341556" y="1595139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3341556" y="2490489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4" name="Line 20"/>
          <p:cNvSpPr>
            <a:spLocks noChangeShapeType="1"/>
          </p:cNvSpPr>
          <p:nvPr/>
        </p:nvSpPr>
        <p:spPr bwMode="auto">
          <a:xfrm>
            <a:off x="5479256" y="1595139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 flipV="1">
            <a:off x="7615238" y="3803351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6" name="Line 22"/>
          <p:cNvSpPr>
            <a:spLocks noChangeShapeType="1"/>
          </p:cNvSpPr>
          <p:nvPr/>
        </p:nvSpPr>
        <p:spPr bwMode="auto">
          <a:xfrm>
            <a:off x="6347752" y="2047576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27" name="Rectangle 23"/>
          <p:cNvSpPr>
            <a:spLocks noChangeArrowheads="1"/>
          </p:cNvSpPr>
          <p:nvPr/>
        </p:nvSpPr>
        <p:spPr bwMode="auto">
          <a:xfrm>
            <a:off x="1169459" y="12077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379928" name="Rectangle 24"/>
          <p:cNvSpPr>
            <a:spLocks noChangeArrowheads="1"/>
          </p:cNvSpPr>
          <p:nvPr/>
        </p:nvSpPr>
        <p:spPr bwMode="auto">
          <a:xfrm>
            <a:off x="2182416" y="12077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379929" name="Rectangle 25"/>
          <p:cNvSpPr>
            <a:spLocks noChangeArrowheads="1"/>
          </p:cNvSpPr>
          <p:nvPr/>
        </p:nvSpPr>
        <p:spPr bwMode="auto">
          <a:xfrm>
            <a:off x="3260726" y="1207789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8</a:t>
            </a:r>
          </a:p>
        </p:txBody>
      </p:sp>
      <p:sp>
        <p:nvSpPr>
          <p:cNvPr id="379930" name="Rectangle 26"/>
          <p:cNvSpPr>
            <a:spLocks noChangeArrowheads="1"/>
          </p:cNvSpPr>
          <p:nvPr/>
        </p:nvSpPr>
        <p:spPr bwMode="auto">
          <a:xfrm>
            <a:off x="5374350" y="1207789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379931" name="Rectangle 27"/>
          <p:cNvSpPr>
            <a:spLocks noChangeArrowheads="1"/>
          </p:cNvSpPr>
          <p:nvPr/>
        </p:nvSpPr>
        <p:spPr bwMode="auto">
          <a:xfrm>
            <a:off x="6237685" y="1207789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19</a:t>
            </a:r>
          </a:p>
        </p:txBody>
      </p:sp>
      <p:sp>
        <p:nvSpPr>
          <p:cNvPr id="379932" name="Rectangle 28"/>
          <p:cNvSpPr>
            <a:spLocks noChangeArrowheads="1"/>
          </p:cNvSpPr>
          <p:nvPr/>
        </p:nvSpPr>
        <p:spPr bwMode="auto">
          <a:xfrm>
            <a:off x="7510331" y="1207789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379933" name="Rectangle 29"/>
          <p:cNvSpPr>
            <a:spLocks noChangeArrowheads="1"/>
          </p:cNvSpPr>
          <p:nvPr/>
        </p:nvSpPr>
        <p:spPr bwMode="auto">
          <a:xfrm>
            <a:off x="9365986" y="1207789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379934" name="Rectangle 30"/>
          <p:cNvSpPr>
            <a:spLocks noChangeArrowheads="1"/>
          </p:cNvSpPr>
          <p:nvPr/>
        </p:nvSpPr>
        <p:spPr bwMode="auto">
          <a:xfrm>
            <a:off x="1331120" y="1622126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379935" name="Rectangle 31"/>
          <p:cNvSpPr>
            <a:spLocks noChangeArrowheads="1"/>
          </p:cNvSpPr>
          <p:nvPr/>
        </p:nvSpPr>
        <p:spPr bwMode="auto">
          <a:xfrm>
            <a:off x="5542889" y="2098376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标志</a:t>
            </a:r>
          </a:p>
        </p:txBody>
      </p:sp>
      <p:sp>
        <p:nvSpPr>
          <p:cNvPr id="379936" name="Rectangle 32"/>
          <p:cNvSpPr>
            <a:spLocks noChangeArrowheads="1"/>
          </p:cNvSpPr>
          <p:nvPr/>
        </p:nvSpPr>
        <p:spPr bwMode="auto">
          <a:xfrm>
            <a:off x="1544374" y="250318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生 存 时 间</a:t>
            </a:r>
          </a:p>
        </p:txBody>
      </p:sp>
      <p:sp>
        <p:nvSpPr>
          <p:cNvPr id="379937" name="Rectangle 33"/>
          <p:cNvSpPr>
            <a:spLocks noChangeArrowheads="1"/>
          </p:cNvSpPr>
          <p:nvPr/>
        </p:nvSpPr>
        <p:spPr bwMode="auto">
          <a:xfrm>
            <a:off x="3852334" y="2503189"/>
            <a:ext cx="98103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协    议</a:t>
            </a:r>
          </a:p>
        </p:txBody>
      </p:sp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2784344" y="2098376"/>
            <a:ext cx="98103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标    识</a:t>
            </a:r>
          </a:p>
        </p:txBody>
      </p:sp>
      <p:sp>
        <p:nvSpPr>
          <p:cNvPr id="379939" name="Rectangle 35"/>
          <p:cNvSpPr>
            <a:spLocks noChangeArrowheads="1"/>
          </p:cNvSpPr>
          <p:nvPr/>
        </p:nvSpPr>
        <p:spPr bwMode="auto">
          <a:xfrm>
            <a:off x="3663157" y="1622126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区 分 服 务</a:t>
            </a:r>
          </a:p>
        </p:txBody>
      </p:sp>
      <p:sp>
        <p:nvSpPr>
          <p:cNvPr id="379940" name="Rectangle 36"/>
          <p:cNvSpPr>
            <a:spLocks noChangeArrowheads="1"/>
          </p:cNvSpPr>
          <p:nvPr/>
        </p:nvSpPr>
        <p:spPr bwMode="auto">
          <a:xfrm>
            <a:off x="7049427" y="1622126"/>
            <a:ext cx="138018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总   长   度</a:t>
            </a:r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7343511" y="2098376"/>
            <a:ext cx="138018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片   偏   移</a:t>
            </a:r>
          </a:p>
        </p:txBody>
      </p:sp>
      <p:sp>
        <p:nvSpPr>
          <p:cNvPr id="379942" name="Rectangle 38"/>
          <p:cNvSpPr>
            <a:spLocks noChangeArrowheads="1"/>
          </p:cNvSpPr>
          <p:nvPr/>
        </p:nvSpPr>
        <p:spPr bwMode="auto">
          <a:xfrm>
            <a:off x="8127736" y="3831926"/>
            <a:ext cx="98103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填    充</a:t>
            </a:r>
          </a:p>
        </p:txBody>
      </p:sp>
      <p:sp>
        <p:nvSpPr>
          <p:cNvPr id="379943" name="Rectangle 39"/>
          <p:cNvSpPr>
            <a:spLocks noChangeArrowheads="1"/>
          </p:cNvSpPr>
          <p:nvPr/>
        </p:nvSpPr>
        <p:spPr bwMode="auto">
          <a:xfrm>
            <a:off x="6419983" y="2503189"/>
            <a:ext cx="23195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   部   检   验   和</a:t>
            </a:r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4784461" y="2961976"/>
            <a:ext cx="138018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379945" name="Rectangle 41"/>
          <p:cNvSpPr>
            <a:spLocks noChangeArrowheads="1"/>
          </p:cNvSpPr>
          <p:nvPr/>
        </p:nvSpPr>
        <p:spPr bwMode="auto">
          <a:xfrm>
            <a:off x="4507575" y="3403301"/>
            <a:ext cx="18498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379946" name="Rectangle 42"/>
          <p:cNvSpPr>
            <a:spLocks noChangeArrowheads="1"/>
          </p:cNvSpPr>
          <p:nvPr/>
        </p:nvSpPr>
        <p:spPr bwMode="auto">
          <a:xfrm>
            <a:off x="2414588" y="3831926"/>
            <a:ext cx="417422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可   选   字   段  （长   度   可   变）</a:t>
            </a:r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658681" y="1193501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379948" name="Rectangle 44"/>
          <p:cNvSpPr>
            <a:spLocks noChangeArrowheads="1"/>
          </p:cNvSpPr>
          <p:nvPr/>
        </p:nvSpPr>
        <p:spPr bwMode="auto">
          <a:xfrm>
            <a:off x="2170378" y="1603076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首部长度</a:t>
            </a:r>
          </a:p>
        </p:txBody>
      </p:sp>
      <p:grpSp>
        <p:nvGrpSpPr>
          <p:cNvPr id="379950" name="Group 46"/>
          <p:cNvGrpSpPr>
            <a:grpSpLocks/>
          </p:cNvGrpSpPr>
          <p:nvPr/>
        </p:nvGrpSpPr>
        <p:grpSpPr bwMode="auto">
          <a:xfrm>
            <a:off x="1159140" y="3973214"/>
            <a:ext cx="142743" cy="69850"/>
            <a:chOff x="833" y="3024"/>
            <a:chExt cx="78" cy="51"/>
          </a:xfrm>
        </p:grpSpPr>
        <p:sp>
          <p:nvSpPr>
            <p:cNvPr id="379951" name="Rectangle 47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9952" name="Line 48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9953" name="Line 49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379954" name="Group 50"/>
          <p:cNvGrpSpPr>
            <a:grpSpLocks/>
          </p:cNvGrpSpPr>
          <p:nvPr/>
        </p:nvGrpSpPr>
        <p:grpSpPr bwMode="auto">
          <a:xfrm>
            <a:off x="9682428" y="3982740"/>
            <a:ext cx="142743" cy="66675"/>
            <a:chOff x="5432" y="3030"/>
            <a:chExt cx="78" cy="51"/>
          </a:xfrm>
        </p:grpSpPr>
        <p:sp>
          <p:nvSpPr>
            <p:cNvPr id="379955" name="Rectangle 51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9956" name="Line 52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9957" name="Line 53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79979" name="Rectangle 75"/>
          <p:cNvSpPr>
            <a:spLocks noChangeArrowheads="1"/>
          </p:cNvSpPr>
          <p:nvPr/>
        </p:nvSpPr>
        <p:spPr bwMode="auto">
          <a:xfrm>
            <a:off x="4129220" y="4374851"/>
            <a:ext cx="315065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       据       部       分</a:t>
            </a:r>
          </a:p>
        </p:txBody>
      </p:sp>
      <p:sp>
        <p:nvSpPr>
          <p:cNvPr id="379984" name="Rectangle 80"/>
          <p:cNvSpPr>
            <a:spLocks noChangeArrowheads="1"/>
          </p:cNvSpPr>
          <p:nvPr/>
        </p:nvSpPr>
        <p:spPr bwMode="auto">
          <a:xfrm>
            <a:off x="4017433" y="5220989"/>
            <a:ext cx="431495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9986" name="Rectangle 82"/>
          <p:cNvSpPr>
            <a:spLocks noChangeArrowheads="1"/>
          </p:cNvSpPr>
          <p:nvPr/>
        </p:nvSpPr>
        <p:spPr bwMode="auto">
          <a:xfrm>
            <a:off x="4634839" y="5238451"/>
            <a:ext cx="33535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       据       部       分</a:t>
            </a:r>
          </a:p>
        </p:txBody>
      </p:sp>
      <p:sp>
        <p:nvSpPr>
          <p:cNvPr id="379987" name="Rectangle 83"/>
          <p:cNvSpPr>
            <a:spLocks noChangeArrowheads="1"/>
          </p:cNvSpPr>
          <p:nvPr/>
        </p:nvSpPr>
        <p:spPr bwMode="auto">
          <a:xfrm>
            <a:off x="2691475" y="5238451"/>
            <a:ext cx="9105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   部</a:t>
            </a:r>
          </a:p>
        </p:txBody>
      </p:sp>
      <p:sp>
        <p:nvSpPr>
          <p:cNvPr id="379989" name="Rectangle 85"/>
          <p:cNvSpPr>
            <a:spLocks noChangeArrowheads="1"/>
          </p:cNvSpPr>
          <p:nvPr/>
        </p:nvSpPr>
        <p:spPr bwMode="auto">
          <a:xfrm>
            <a:off x="4636558" y="5706764"/>
            <a:ext cx="1264963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grpSp>
        <p:nvGrpSpPr>
          <p:cNvPr id="379998" name="Group 94"/>
          <p:cNvGrpSpPr>
            <a:grpSpLocks/>
          </p:cNvGrpSpPr>
          <p:nvPr/>
        </p:nvGrpSpPr>
        <p:grpSpPr bwMode="auto">
          <a:xfrm>
            <a:off x="265981" y="1566565"/>
            <a:ext cx="438547" cy="2663825"/>
            <a:chOff x="111" y="845"/>
            <a:chExt cx="255" cy="1678"/>
          </a:xfrm>
        </p:grpSpPr>
        <p:sp>
          <p:nvSpPr>
            <p:cNvPr id="379993" name="Line 89"/>
            <p:cNvSpPr>
              <a:spLocks noChangeShapeType="1"/>
            </p:cNvSpPr>
            <p:nvPr/>
          </p:nvSpPr>
          <p:spPr bwMode="auto">
            <a:xfrm>
              <a:off x="249" y="845"/>
              <a:ext cx="0" cy="1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9982" name="Rectangle 78"/>
            <p:cNvSpPr>
              <a:spLocks noChangeArrowheads="1"/>
            </p:cNvSpPr>
            <p:nvPr/>
          </p:nvSpPr>
          <p:spPr bwMode="auto">
            <a:xfrm>
              <a:off x="111" y="1389"/>
              <a:ext cx="255" cy="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首</a:t>
              </a:r>
            </a:p>
            <a:p>
              <a:pPr defTabSz="762000" eaLnBrk="0" hangingPunct="0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部</a:t>
              </a:r>
            </a:p>
          </p:txBody>
        </p:sp>
      </p:grpSp>
      <p:grpSp>
        <p:nvGrpSpPr>
          <p:cNvPr id="379997" name="Group 93"/>
          <p:cNvGrpSpPr>
            <a:grpSpLocks/>
          </p:cNvGrpSpPr>
          <p:nvPr/>
        </p:nvGrpSpPr>
        <p:grpSpPr bwMode="auto">
          <a:xfrm>
            <a:off x="1209015" y="1566564"/>
            <a:ext cx="8554244" cy="4102100"/>
            <a:chOff x="703" y="845"/>
            <a:chExt cx="4974" cy="2584"/>
          </a:xfrm>
        </p:grpSpPr>
        <p:sp>
          <p:nvSpPr>
            <p:cNvPr id="379995" name="Rectangle 91"/>
            <p:cNvSpPr>
              <a:spLocks noChangeArrowheads="1"/>
            </p:cNvSpPr>
            <p:nvPr/>
          </p:nvSpPr>
          <p:spPr bwMode="auto">
            <a:xfrm>
              <a:off x="703" y="845"/>
              <a:ext cx="4974" cy="16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9996" name="Rectangle 92"/>
            <p:cNvSpPr>
              <a:spLocks noChangeArrowheads="1"/>
            </p:cNvSpPr>
            <p:nvPr/>
          </p:nvSpPr>
          <p:spPr bwMode="auto">
            <a:xfrm>
              <a:off x="1426" y="3145"/>
              <a:ext cx="915" cy="2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80001" name="AutoShape 97"/>
          <p:cNvSpPr>
            <a:spLocks/>
          </p:cNvSpPr>
          <p:nvPr/>
        </p:nvSpPr>
        <p:spPr bwMode="auto">
          <a:xfrm>
            <a:off x="998834" y="1638001"/>
            <a:ext cx="180579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380004" name="Group 100"/>
          <p:cNvGrpSpPr>
            <a:grpSpLocks/>
          </p:cNvGrpSpPr>
          <p:nvPr/>
        </p:nvGrpSpPr>
        <p:grpSpPr bwMode="auto">
          <a:xfrm>
            <a:off x="1783426" y="5741690"/>
            <a:ext cx="1209014" cy="855662"/>
            <a:chOff x="1037" y="3475"/>
            <a:chExt cx="703" cy="539"/>
          </a:xfrm>
        </p:grpSpPr>
        <p:sp>
          <p:nvSpPr>
            <p:cNvPr id="380002" name="Line 98"/>
            <p:cNvSpPr>
              <a:spLocks noChangeShapeType="1"/>
            </p:cNvSpPr>
            <p:nvPr/>
          </p:nvSpPr>
          <p:spPr bwMode="auto">
            <a:xfrm flipV="1">
              <a:off x="1428" y="3475"/>
              <a:ext cx="0" cy="317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0003" name="Rectangle 99"/>
            <p:cNvSpPr>
              <a:spLocks noChangeArrowheads="1"/>
            </p:cNvSpPr>
            <p:nvPr/>
          </p:nvSpPr>
          <p:spPr bwMode="auto">
            <a:xfrm>
              <a:off x="1037" y="3764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发送在前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890803" y="251937"/>
            <a:ext cx="6446573" cy="5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  <a:latin typeface="Arial" pitchFamily="34" charset="0"/>
                <a:ea typeface="黑体" pitchFamily="2" charset="-122"/>
              </a:rPr>
              <a:t>IP </a:t>
            </a:r>
            <a:r>
              <a:rPr lang="zh-CN" altLang="en-US" sz="3200" b="1" dirty="0">
                <a:solidFill>
                  <a:srgbClr val="0000CC"/>
                </a:solidFill>
                <a:latin typeface="Arial" pitchFamily="34" charset="0"/>
                <a:ea typeface="黑体" pitchFamily="2" charset="-122"/>
              </a:rPr>
              <a:t>数据报由首部和数据两部分组成</a:t>
            </a:r>
          </a:p>
        </p:txBody>
      </p:sp>
    </p:spTree>
    <p:extLst>
      <p:ext uri="{BB962C8B-B14F-4D97-AF65-F5344CB8AC3E}">
        <p14:creationId xmlns:p14="http://schemas.microsoft.com/office/powerpoint/2010/main" val="20219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00" name="Text Box 204"/>
          <p:cNvSpPr txBox="1">
            <a:spLocks noChangeArrowheads="1"/>
          </p:cNvSpPr>
          <p:nvPr/>
        </p:nvSpPr>
        <p:spPr bwMode="auto">
          <a:xfrm>
            <a:off x="3520640" y="35913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0512" y="263341"/>
            <a:ext cx="7943931" cy="5325899"/>
            <a:chOff x="488504" y="235124"/>
            <a:chExt cx="8544166" cy="6118225"/>
          </a:xfrm>
        </p:grpSpPr>
        <p:sp>
          <p:nvSpPr>
            <p:cNvPr id="362500" name="Oval 4"/>
            <p:cNvSpPr>
              <a:spLocks noChangeArrowheads="1"/>
            </p:cNvSpPr>
            <p:nvPr/>
          </p:nvSpPr>
          <p:spPr bwMode="auto">
            <a:xfrm rot="-1674972">
              <a:off x="2504099" y="1500362"/>
              <a:ext cx="2567650" cy="1584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 rot="-774972">
              <a:off x="4223891" y="1179686"/>
              <a:ext cx="2242608" cy="14716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2" name="Oval 6"/>
            <p:cNvSpPr>
              <a:spLocks noChangeArrowheads="1"/>
            </p:cNvSpPr>
            <p:nvPr/>
          </p:nvSpPr>
          <p:spPr bwMode="auto">
            <a:xfrm rot="-174972">
              <a:off x="5862853" y="1716261"/>
              <a:ext cx="1656159" cy="19034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3" name="Oval 7"/>
            <p:cNvSpPr>
              <a:spLocks noChangeArrowheads="1"/>
            </p:cNvSpPr>
            <p:nvPr/>
          </p:nvSpPr>
          <p:spPr bwMode="auto">
            <a:xfrm rot="18365028">
              <a:off x="6151051" y="2757860"/>
              <a:ext cx="1571625" cy="15426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4" name="Oval 8"/>
            <p:cNvSpPr>
              <a:spLocks noChangeArrowheads="1"/>
            </p:cNvSpPr>
            <p:nvPr/>
          </p:nvSpPr>
          <p:spPr bwMode="auto">
            <a:xfrm rot="-1674972">
              <a:off x="4290964" y="3603798"/>
              <a:ext cx="2808419" cy="17668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5" name="Oval 9"/>
            <p:cNvSpPr>
              <a:spLocks noChangeArrowheads="1"/>
            </p:cNvSpPr>
            <p:nvPr/>
          </p:nvSpPr>
          <p:spPr bwMode="auto">
            <a:xfrm rot="-594972">
              <a:off x="3188577" y="4349924"/>
              <a:ext cx="2006997" cy="1222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 rot="-1674972">
              <a:off x="2418110" y="3818112"/>
              <a:ext cx="1270927" cy="14446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 rot="18065028">
              <a:off x="2120653" y="2784054"/>
              <a:ext cx="1590675" cy="127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8" name="Freeform 12"/>
            <p:cNvSpPr>
              <a:spLocks/>
            </p:cNvSpPr>
            <p:nvPr/>
          </p:nvSpPr>
          <p:spPr bwMode="auto">
            <a:xfrm>
              <a:off x="2536776" y="1455911"/>
              <a:ext cx="4884208" cy="3852862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 flipV="1">
              <a:off x="3780185" y="1462261"/>
              <a:ext cx="1699154" cy="665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>
              <a:off x="5689154" y="1551162"/>
              <a:ext cx="1004358" cy="16716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H="1">
              <a:off x="2779266" y="2235373"/>
              <a:ext cx="882254" cy="1506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>
              <a:off x="2832580" y="3951461"/>
              <a:ext cx="2013876" cy="1058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932445" y="3554587"/>
              <a:ext cx="1761067" cy="15636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848977" y="2243311"/>
              <a:ext cx="2823898" cy="1135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>
              <a:off x="3714833" y="2051223"/>
              <a:ext cx="1327679" cy="295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 flipV="1">
              <a:off x="4143062" y="5094462"/>
              <a:ext cx="849577" cy="655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7" name="Line 21"/>
            <p:cNvSpPr>
              <a:spLocks noChangeShapeType="1"/>
            </p:cNvSpPr>
            <p:nvPr/>
          </p:nvSpPr>
          <p:spPr bwMode="auto">
            <a:xfrm rot="-5400000">
              <a:off x="5896322" y="767730"/>
              <a:ext cx="493713" cy="1073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>
              <a:off x="6817337" y="3554587"/>
              <a:ext cx="849577" cy="1208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>
              <a:off x="1608089" y="3872086"/>
              <a:ext cx="1181496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0" name="Line 24"/>
            <p:cNvSpPr>
              <a:spLocks noChangeShapeType="1"/>
            </p:cNvSpPr>
            <p:nvPr/>
          </p:nvSpPr>
          <p:spPr bwMode="auto">
            <a:xfrm rot="5400000" flipH="1">
              <a:off x="3201278" y="1598654"/>
              <a:ext cx="923925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88504" y="354029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8158775" y="446898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2787866" y="5780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7004795" y="2351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3142143" y="561833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 flipV="1">
              <a:off x="6817337" y="2536999"/>
              <a:ext cx="1200415" cy="796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8455268" y="1811878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2528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75" y="351012"/>
              <a:ext cx="77390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29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987" y="1944862"/>
              <a:ext cx="78078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0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74" y="3554586"/>
              <a:ext cx="777346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1" name="Picture 3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520" y="5638974"/>
              <a:ext cx="77734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2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985" y="4545187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204" y="590724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4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880" y="1921048"/>
              <a:ext cx="825500" cy="528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5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2" y="1303512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6" name="Picture 4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883" y="314977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7" name="Picture 4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454" y="462932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8" name="Picture 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97" y="3519662"/>
              <a:ext cx="825500" cy="528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62539" name="Group 43"/>
            <p:cNvGrpSpPr>
              <a:grpSpLocks/>
            </p:cNvGrpSpPr>
            <p:nvPr/>
          </p:nvGrpSpPr>
          <p:grpSpPr bwMode="auto">
            <a:xfrm>
              <a:off x="4265167" y="1425748"/>
              <a:ext cx="803143" cy="617538"/>
              <a:chOff x="2949" y="196"/>
              <a:chExt cx="941" cy="598"/>
            </a:xfrm>
          </p:grpSpPr>
          <p:sp>
            <p:nvSpPr>
              <p:cNvPr id="362540" name="Oval 4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1" name="Oval 4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2" name="Oval 4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3" name="Oval 4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4" name="Oval 4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5" name="Oval 4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6" name="Oval 5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7" name="Oval 5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8" name="Freeform 5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9" name="Freeform 5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0" name="Freeform 5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51" name="Group 55"/>
            <p:cNvGrpSpPr>
              <a:grpSpLocks/>
            </p:cNvGrpSpPr>
            <p:nvPr/>
          </p:nvGrpSpPr>
          <p:grpSpPr bwMode="auto">
            <a:xfrm rot="867730">
              <a:off x="4533453" y="2411586"/>
              <a:ext cx="1205575" cy="741362"/>
              <a:chOff x="2949" y="196"/>
              <a:chExt cx="941" cy="598"/>
            </a:xfrm>
          </p:grpSpPr>
          <p:sp>
            <p:nvSpPr>
              <p:cNvPr id="362552" name="Oval 5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3" name="Oval 5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4" name="Oval 5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5" name="Oval 5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6" name="Oval 6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7" name="Oval 6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8" name="Oval 6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9" name="Oval 6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0" name="Freeform 6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1" name="Freeform 6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2" name="Freeform 6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63" name="Group 67"/>
            <p:cNvGrpSpPr>
              <a:grpSpLocks/>
            </p:cNvGrpSpPr>
            <p:nvPr/>
          </p:nvGrpSpPr>
          <p:grpSpPr bwMode="auto">
            <a:xfrm>
              <a:off x="6944601" y="2659236"/>
              <a:ext cx="804863" cy="615950"/>
              <a:chOff x="2949" y="196"/>
              <a:chExt cx="941" cy="598"/>
            </a:xfrm>
          </p:grpSpPr>
          <p:sp>
            <p:nvSpPr>
              <p:cNvPr id="362564" name="Oval 6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5" name="Oval 6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6" name="Oval 7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7" name="Oval 7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8" name="Oval 7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9" name="Oval 7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0" name="Oval 7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1" name="Oval 7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2" name="Freeform 7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3" name="Freeform 7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4" name="Freeform 7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75" name="Group 79"/>
            <p:cNvGrpSpPr>
              <a:grpSpLocks/>
            </p:cNvGrpSpPr>
            <p:nvPr/>
          </p:nvGrpSpPr>
          <p:grpSpPr bwMode="auto">
            <a:xfrm rot="-448665">
              <a:off x="5739029" y="2043287"/>
              <a:ext cx="1205573" cy="739775"/>
              <a:chOff x="2949" y="196"/>
              <a:chExt cx="941" cy="598"/>
            </a:xfrm>
          </p:grpSpPr>
          <p:sp>
            <p:nvSpPr>
              <p:cNvPr id="362576" name="Oval 8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7" name="Oval 8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8" name="Oval 8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9" name="Oval 8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0" name="Oval 8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1" name="Oval 8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2" name="Oval 8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3" name="Oval 8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4" name="Freeform 8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5" name="Freeform 8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6" name="Freeform 9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87" name="Group 91"/>
            <p:cNvGrpSpPr>
              <a:grpSpLocks/>
            </p:cNvGrpSpPr>
            <p:nvPr/>
          </p:nvGrpSpPr>
          <p:grpSpPr bwMode="auto">
            <a:xfrm>
              <a:off x="3730312" y="3149773"/>
              <a:ext cx="1337998" cy="863600"/>
              <a:chOff x="2949" y="196"/>
              <a:chExt cx="941" cy="598"/>
            </a:xfrm>
          </p:grpSpPr>
          <p:sp>
            <p:nvSpPr>
              <p:cNvPr id="362588" name="Oval 9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9" name="Oval 9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0" name="Oval 9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1" name="Oval 9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2" name="Oval 9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3" name="Oval 9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4" name="Oval 9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5" name="Oval 9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6" name="Freeform 10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7" name="Freeform 10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8" name="Freeform 10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99" name="Group 103"/>
            <p:cNvGrpSpPr>
              <a:grpSpLocks/>
            </p:cNvGrpSpPr>
            <p:nvPr/>
          </p:nvGrpSpPr>
          <p:grpSpPr bwMode="auto">
            <a:xfrm rot="-485573">
              <a:off x="5338316" y="3765724"/>
              <a:ext cx="1205575" cy="741363"/>
              <a:chOff x="2949" y="196"/>
              <a:chExt cx="941" cy="598"/>
            </a:xfrm>
          </p:grpSpPr>
          <p:sp>
            <p:nvSpPr>
              <p:cNvPr id="362600" name="Oval 10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1" name="Oval 10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2" name="Oval 10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3" name="Oval 10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4" name="Oval 10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5" name="Oval 10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6" name="Oval 11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7" name="Oval 11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8" name="Freeform 11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9" name="Freeform 11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0" name="Freeform 11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11" name="Group 115"/>
            <p:cNvGrpSpPr>
              <a:grpSpLocks/>
            </p:cNvGrpSpPr>
            <p:nvPr/>
          </p:nvGrpSpPr>
          <p:grpSpPr bwMode="auto">
            <a:xfrm rot="-2399024">
              <a:off x="6812178" y="3891136"/>
              <a:ext cx="803142" cy="615950"/>
              <a:chOff x="2949" y="196"/>
              <a:chExt cx="941" cy="598"/>
            </a:xfrm>
          </p:grpSpPr>
          <p:sp>
            <p:nvSpPr>
              <p:cNvPr id="362612" name="Oval 11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3" name="Oval 11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4" name="Oval 11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5" name="Oval 11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6" name="Oval 12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7" name="Oval 12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8" name="Oval 12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9" name="Oval 12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0" name="Freeform 12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1" name="Freeform 12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2" name="Freeform 12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23" name="Group 127"/>
            <p:cNvGrpSpPr>
              <a:grpSpLocks/>
            </p:cNvGrpSpPr>
            <p:nvPr/>
          </p:nvGrpSpPr>
          <p:grpSpPr bwMode="auto">
            <a:xfrm rot="651098">
              <a:off x="4191216" y="5188123"/>
              <a:ext cx="803142" cy="495300"/>
              <a:chOff x="2949" y="196"/>
              <a:chExt cx="941" cy="598"/>
            </a:xfrm>
          </p:grpSpPr>
          <p:sp>
            <p:nvSpPr>
              <p:cNvPr id="362624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5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6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7" name="Oval 13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8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9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0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1" name="Oval 13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2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3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4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35" name="Group 139"/>
            <p:cNvGrpSpPr>
              <a:grpSpLocks/>
            </p:cNvGrpSpPr>
            <p:nvPr/>
          </p:nvGrpSpPr>
          <p:grpSpPr bwMode="auto">
            <a:xfrm rot="-564615">
              <a:off x="3192016" y="4135611"/>
              <a:ext cx="804863" cy="615950"/>
              <a:chOff x="2949" y="196"/>
              <a:chExt cx="941" cy="598"/>
            </a:xfrm>
          </p:grpSpPr>
          <p:sp>
            <p:nvSpPr>
              <p:cNvPr id="362636" name="Oval 14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7" name="Oval 14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8" name="Oval 14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9" name="Oval 14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0" name="Oval 14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1" name="Oval 14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2" name="Oval 14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3" name="Oval 14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4" name="Freeform 14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5" name="Freeform 14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6" name="Freeform 15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47" name="Group 151"/>
            <p:cNvGrpSpPr>
              <a:grpSpLocks/>
            </p:cNvGrpSpPr>
            <p:nvPr/>
          </p:nvGrpSpPr>
          <p:grpSpPr bwMode="auto">
            <a:xfrm rot="1237793">
              <a:off x="5960880" y="1097137"/>
              <a:ext cx="593329" cy="388937"/>
              <a:chOff x="2949" y="196"/>
              <a:chExt cx="941" cy="598"/>
            </a:xfrm>
          </p:grpSpPr>
          <p:sp>
            <p:nvSpPr>
              <p:cNvPr id="362648" name="Oval 15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9" name="Oval 15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0" name="Oval 15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1" name="Oval 15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2" name="Oval 15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3" name="Oval 15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4" name="Oval 15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5" name="Oval 15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6" name="Freeform 16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7" name="Freeform 16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8" name="Freeform 16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59" name="Group 163"/>
            <p:cNvGrpSpPr>
              <a:grpSpLocks/>
            </p:cNvGrpSpPr>
            <p:nvPr/>
          </p:nvGrpSpPr>
          <p:grpSpPr bwMode="auto">
            <a:xfrm rot="1582351">
              <a:off x="2789585" y="2659236"/>
              <a:ext cx="804863" cy="615950"/>
              <a:chOff x="2949" y="196"/>
              <a:chExt cx="941" cy="598"/>
            </a:xfrm>
          </p:grpSpPr>
          <p:sp>
            <p:nvSpPr>
              <p:cNvPr id="362660" name="Oval 16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1" name="Oval 16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2" name="Oval 16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3" name="Oval 16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4" name="Oval 16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5" name="Oval 16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6" name="Oval 17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7" name="Oval 17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8" name="Freeform 17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9" name="Freeform 17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0" name="Freeform 17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71" name="Group 175"/>
            <p:cNvGrpSpPr>
              <a:grpSpLocks/>
            </p:cNvGrpSpPr>
            <p:nvPr/>
          </p:nvGrpSpPr>
          <p:grpSpPr bwMode="auto">
            <a:xfrm rot="-311414">
              <a:off x="3377754" y="1416223"/>
              <a:ext cx="595048" cy="387350"/>
              <a:chOff x="2949" y="196"/>
              <a:chExt cx="941" cy="598"/>
            </a:xfrm>
          </p:grpSpPr>
          <p:sp>
            <p:nvSpPr>
              <p:cNvPr id="362672" name="Oval 17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3" name="Oval 17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4" name="Oval 17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5" name="Oval 17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6" name="Oval 18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7" name="Oval 18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8" name="Oval 18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9" name="Oval 18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0" name="Freeform 18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1" name="Freeform 18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2" name="Freeform 18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83" name="Group 187"/>
            <p:cNvGrpSpPr>
              <a:grpSpLocks/>
            </p:cNvGrpSpPr>
            <p:nvPr/>
          </p:nvGrpSpPr>
          <p:grpSpPr bwMode="auto">
            <a:xfrm rot="5241567">
              <a:off x="1752882" y="3622385"/>
              <a:ext cx="730250" cy="527977"/>
              <a:chOff x="2949" y="196"/>
              <a:chExt cx="941" cy="598"/>
            </a:xfrm>
          </p:grpSpPr>
          <p:sp>
            <p:nvSpPr>
              <p:cNvPr id="362684" name="Oval 1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5" name="Oval 1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6" name="Oval 1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7" name="Oval 19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8" name="Oval 1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9" name="Oval 1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0" name="Oval 1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1" name="Oval 19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2" name="Freeform 19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3" name="Freeform 19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4" name="Freeform 19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2696" name="Text Box 200"/>
            <p:cNvSpPr txBox="1">
              <a:spLocks noChangeArrowheads="1"/>
            </p:cNvSpPr>
            <p:nvPr/>
          </p:nvSpPr>
          <p:spPr bwMode="auto">
            <a:xfrm>
              <a:off x="1047436" y="1082849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2697" name="Line 201"/>
            <p:cNvSpPr>
              <a:spLocks noChangeShapeType="1"/>
            </p:cNvSpPr>
            <p:nvPr/>
          </p:nvSpPr>
          <p:spPr bwMode="auto">
            <a:xfrm>
              <a:off x="2254730" y="1551162"/>
              <a:ext cx="107315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698" name="Text Box 202"/>
            <p:cNvSpPr txBox="1">
              <a:spLocks noChangeArrowheads="1"/>
            </p:cNvSpPr>
            <p:nvPr/>
          </p:nvSpPr>
          <p:spPr bwMode="auto">
            <a:xfrm>
              <a:off x="1236614" y="18019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62699" name="Line 203"/>
            <p:cNvSpPr>
              <a:spLocks noChangeShapeType="1"/>
            </p:cNvSpPr>
            <p:nvPr/>
          </p:nvSpPr>
          <p:spPr bwMode="auto">
            <a:xfrm>
              <a:off x="2118866" y="2289349"/>
              <a:ext cx="804863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1" name="Line 205"/>
            <p:cNvSpPr>
              <a:spLocks noChangeShapeType="1"/>
            </p:cNvSpPr>
            <p:nvPr/>
          </p:nvSpPr>
          <p:spPr bwMode="auto">
            <a:xfrm>
              <a:off x="5145700" y="638349"/>
              <a:ext cx="58473" cy="54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2" name="Text Box 206"/>
            <p:cNvSpPr txBox="1">
              <a:spLocks noChangeArrowheads="1"/>
            </p:cNvSpPr>
            <p:nvPr/>
          </p:nvSpPr>
          <p:spPr bwMode="auto">
            <a:xfrm>
              <a:off x="512581" y="27925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1965" y="5637862"/>
            <a:ext cx="457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(a)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核心部分的路由器把网络互连起来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0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59" name="Text Box 155"/>
          <p:cNvSpPr txBox="1">
            <a:spLocks noChangeArrowheads="1"/>
          </p:cNvSpPr>
          <p:nvPr/>
        </p:nvSpPr>
        <p:spPr bwMode="auto">
          <a:xfrm>
            <a:off x="1516532" y="197055"/>
            <a:ext cx="6676828" cy="104028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在路由表中，对每一条路由，最主要的是</a:t>
            </a:r>
          </a:p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（目的网络地址，下一跳地址）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344" y="1477964"/>
            <a:ext cx="9837208" cy="5120090"/>
            <a:chOff x="84344" y="1477964"/>
            <a:chExt cx="9837208" cy="5120090"/>
          </a:xfrm>
        </p:grpSpPr>
        <p:sp>
          <p:nvSpPr>
            <p:cNvPr id="482308" name="Freeform 4"/>
            <p:cNvSpPr>
              <a:spLocks/>
            </p:cNvSpPr>
            <p:nvPr/>
          </p:nvSpPr>
          <p:spPr bwMode="auto">
            <a:xfrm>
              <a:off x="2349310" y="2401889"/>
              <a:ext cx="5458619" cy="1027111"/>
            </a:xfrm>
            <a:custGeom>
              <a:avLst/>
              <a:gdLst>
                <a:gd name="T0" fmla="*/ 0 w 3024"/>
                <a:gd name="T1" fmla="*/ 636 h 636"/>
                <a:gd name="T2" fmla="*/ 1520 w 3024"/>
                <a:gd name="T3" fmla="*/ 0 h 636"/>
                <a:gd name="T4" fmla="*/ 3024 w 3024"/>
                <a:gd name="T5" fmla="*/ 636 h 636"/>
                <a:gd name="T6" fmla="*/ 0 w 3024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4" h="636">
                  <a:moveTo>
                    <a:pt x="0" y="636"/>
                  </a:moveTo>
                  <a:lnTo>
                    <a:pt x="1520" y="0"/>
                  </a:lnTo>
                  <a:lnTo>
                    <a:pt x="3024" y="636"/>
                  </a:lnTo>
                  <a:lnTo>
                    <a:pt x="0" y="636"/>
                  </a:lnTo>
                  <a:close/>
                </a:path>
              </a:pathLst>
            </a:custGeom>
            <a:gradFill rotWithShape="1">
              <a:gsLst>
                <a:gs pos="0">
                  <a:srgbClr val="FFFF99">
                    <a:gamma/>
                    <a:shade val="81961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82309" name="Group 5"/>
            <p:cNvGrpSpPr>
              <a:grpSpLocks/>
            </p:cNvGrpSpPr>
            <p:nvPr/>
          </p:nvGrpSpPr>
          <p:grpSpPr bwMode="auto">
            <a:xfrm>
              <a:off x="84344" y="1855788"/>
              <a:ext cx="1379273" cy="914400"/>
              <a:chOff x="912" y="768"/>
              <a:chExt cx="2400" cy="1584"/>
            </a:xfrm>
          </p:grpSpPr>
          <p:sp>
            <p:nvSpPr>
              <p:cNvPr id="482310" name="Oval 6"/>
              <p:cNvSpPr>
                <a:spLocks noChangeArrowheads="1"/>
              </p:cNvSpPr>
              <p:nvPr/>
            </p:nvSpPr>
            <p:spPr bwMode="auto">
              <a:xfrm>
                <a:off x="1751" y="799"/>
                <a:ext cx="1026" cy="628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1" name="Oval 7"/>
              <p:cNvSpPr>
                <a:spLocks noChangeArrowheads="1"/>
              </p:cNvSpPr>
              <p:nvPr/>
            </p:nvSpPr>
            <p:spPr bwMode="auto">
              <a:xfrm>
                <a:off x="1172" y="972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2" name="Oval 8"/>
              <p:cNvSpPr>
                <a:spLocks noChangeArrowheads="1"/>
              </p:cNvSpPr>
              <p:nvPr/>
            </p:nvSpPr>
            <p:spPr bwMode="auto">
              <a:xfrm>
                <a:off x="926" y="1364"/>
                <a:ext cx="521" cy="502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3" name="Oval 9"/>
              <p:cNvSpPr>
                <a:spLocks noChangeArrowheads="1"/>
              </p:cNvSpPr>
              <p:nvPr/>
            </p:nvSpPr>
            <p:spPr bwMode="auto">
              <a:xfrm>
                <a:off x="1085" y="1599"/>
                <a:ext cx="796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4" name="Oval 10"/>
              <p:cNvSpPr>
                <a:spLocks noChangeArrowheads="1"/>
              </p:cNvSpPr>
              <p:nvPr/>
            </p:nvSpPr>
            <p:spPr bwMode="auto">
              <a:xfrm>
                <a:off x="1664" y="1693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5" name="Oval 11"/>
              <p:cNvSpPr>
                <a:spLocks noChangeArrowheads="1"/>
              </p:cNvSpPr>
              <p:nvPr/>
            </p:nvSpPr>
            <p:spPr bwMode="auto">
              <a:xfrm>
                <a:off x="2445" y="988"/>
                <a:ext cx="751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6" name="Oval 12"/>
              <p:cNvSpPr>
                <a:spLocks noChangeArrowheads="1"/>
              </p:cNvSpPr>
              <p:nvPr/>
            </p:nvSpPr>
            <p:spPr bwMode="auto">
              <a:xfrm>
                <a:off x="2560" y="1317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7" name="Oval 13"/>
              <p:cNvSpPr>
                <a:spLocks noChangeArrowheads="1"/>
              </p:cNvSpPr>
              <p:nvPr/>
            </p:nvSpPr>
            <p:spPr bwMode="auto">
              <a:xfrm>
                <a:off x="2488" y="1427"/>
                <a:ext cx="752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18" name="Oval 14"/>
              <p:cNvSpPr>
                <a:spLocks noChangeArrowheads="1"/>
              </p:cNvSpPr>
              <p:nvPr/>
            </p:nvSpPr>
            <p:spPr bwMode="auto">
              <a:xfrm>
                <a:off x="1360" y="1176"/>
                <a:ext cx="1547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82319" name="Group 15"/>
              <p:cNvGrpSpPr>
                <a:grpSpLocks/>
              </p:cNvGrpSpPr>
              <p:nvPr/>
            </p:nvGrpSpPr>
            <p:grpSpPr bwMode="auto">
              <a:xfrm>
                <a:off x="912" y="768"/>
                <a:ext cx="2386" cy="1553"/>
                <a:chOff x="912" y="768"/>
                <a:chExt cx="2386" cy="1553"/>
              </a:xfrm>
            </p:grpSpPr>
            <p:sp>
              <p:nvSpPr>
                <p:cNvPr id="482320" name="Oval 16"/>
                <p:cNvSpPr>
                  <a:spLocks noChangeArrowheads="1"/>
                </p:cNvSpPr>
                <p:nvPr/>
              </p:nvSpPr>
              <p:spPr bwMode="auto">
                <a:xfrm>
                  <a:off x="1736" y="768"/>
                  <a:ext cx="1027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1" name="Oval 17"/>
                <p:cNvSpPr>
                  <a:spLocks noChangeArrowheads="1"/>
                </p:cNvSpPr>
                <p:nvPr/>
              </p:nvSpPr>
              <p:spPr bwMode="auto">
                <a:xfrm>
                  <a:off x="1158" y="941"/>
                  <a:ext cx="781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2" name="Oval 18"/>
                <p:cNvSpPr>
                  <a:spLocks noChangeArrowheads="1"/>
                </p:cNvSpPr>
                <p:nvPr/>
              </p:nvSpPr>
              <p:spPr bwMode="auto">
                <a:xfrm>
                  <a:off x="912" y="1333"/>
                  <a:ext cx="520" cy="50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3" name="Oval 19"/>
                <p:cNvSpPr>
                  <a:spLocks noChangeArrowheads="1"/>
                </p:cNvSpPr>
                <p:nvPr/>
              </p:nvSpPr>
              <p:spPr bwMode="auto">
                <a:xfrm>
                  <a:off x="1071" y="1568"/>
                  <a:ext cx="795" cy="54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4" name="Oval 20"/>
                <p:cNvSpPr>
                  <a:spLocks noChangeArrowheads="1"/>
                </p:cNvSpPr>
                <p:nvPr/>
              </p:nvSpPr>
              <p:spPr bwMode="auto">
                <a:xfrm>
                  <a:off x="1649" y="1662"/>
                  <a:ext cx="1200" cy="65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5" name="Oval 21"/>
                <p:cNvSpPr>
                  <a:spLocks noChangeArrowheads="1"/>
                </p:cNvSpPr>
                <p:nvPr/>
              </p:nvSpPr>
              <p:spPr bwMode="auto">
                <a:xfrm>
                  <a:off x="2430" y="95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6" name="Oval 22"/>
                <p:cNvSpPr>
                  <a:spLocks noChangeArrowheads="1"/>
                </p:cNvSpPr>
                <p:nvPr/>
              </p:nvSpPr>
              <p:spPr bwMode="auto">
                <a:xfrm>
                  <a:off x="2546" y="128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7" name="Oval 23"/>
                <p:cNvSpPr>
                  <a:spLocks noChangeArrowheads="1"/>
                </p:cNvSpPr>
                <p:nvPr/>
              </p:nvSpPr>
              <p:spPr bwMode="auto">
                <a:xfrm>
                  <a:off x="2473" y="1395"/>
                  <a:ext cx="752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28" name="Oval 24"/>
                <p:cNvSpPr>
                  <a:spLocks noChangeArrowheads="1"/>
                </p:cNvSpPr>
                <p:nvPr/>
              </p:nvSpPr>
              <p:spPr bwMode="auto">
                <a:xfrm>
                  <a:off x="1346" y="1144"/>
                  <a:ext cx="1547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482329" name="Line 25"/>
            <p:cNvSpPr>
              <a:spLocks noChangeShapeType="1"/>
            </p:cNvSpPr>
            <p:nvPr/>
          </p:nvSpPr>
          <p:spPr bwMode="auto">
            <a:xfrm>
              <a:off x="1463616" y="2286000"/>
              <a:ext cx="732115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82330" name="Group 26"/>
            <p:cNvGrpSpPr>
              <a:grpSpLocks/>
            </p:cNvGrpSpPr>
            <p:nvPr/>
          </p:nvGrpSpPr>
          <p:grpSpPr bwMode="auto">
            <a:xfrm>
              <a:off x="8542279" y="1855788"/>
              <a:ext cx="1379273" cy="914400"/>
              <a:chOff x="912" y="768"/>
              <a:chExt cx="2400" cy="1584"/>
            </a:xfrm>
          </p:grpSpPr>
          <p:sp>
            <p:nvSpPr>
              <p:cNvPr id="482331" name="Oval 27"/>
              <p:cNvSpPr>
                <a:spLocks noChangeArrowheads="1"/>
              </p:cNvSpPr>
              <p:nvPr/>
            </p:nvSpPr>
            <p:spPr bwMode="auto">
              <a:xfrm>
                <a:off x="1751" y="799"/>
                <a:ext cx="1026" cy="628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2" name="Oval 28"/>
              <p:cNvSpPr>
                <a:spLocks noChangeArrowheads="1"/>
              </p:cNvSpPr>
              <p:nvPr/>
            </p:nvSpPr>
            <p:spPr bwMode="auto">
              <a:xfrm>
                <a:off x="1172" y="972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3" name="Oval 29"/>
              <p:cNvSpPr>
                <a:spLocks noChangeArrowheads="1"/>
              </p:cNvSpPr>
              <p:nvPr/>
            </p:nvSpPr>
            <p:spPr bwMode="auto">
              <a:xfrm>
                <a:off x="926" y="1364"/>
                <a:ext cx="521" cy="502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4" name="Oval 30"/>
              <p:cNvSpPr>
                <a:spLocks noChangeArrowheads="1"/>
              </p:cNvSpPr>
              <p:nvPr/>
            </p:nvSpPr>
            <p:spPr bwMode="auto">
              <a:xfrm>
                <a:off x="1085" y="1599"/>
                <a:ext cx="796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5" name="Oval 31"/>
              <p:cNvSpPr>
                <a:spLocks noChangeArrowheads="1"/>
              </p:cNvSpPr>
              <p:nvPr/>
            </p:nvSpPr>
            <p:spPr bwMode="auto">
              <a:xfrm>
                <a:off x="1664" y="1693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6" name="Oval 32"/>
              <p:cNvSpPr>
                <a:spLocks noChangeArrowheads="1"/>
              </p:cNvSpPr>
              <p:nvPr/>
            </p:nvSpPr>
            <p:spPr bwMode="auto">
              <a:xfrm>
                <a:off x="2445" y="988"/>
                <a:ext cx="751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7" name="Oval 33"/>
              <p:cNvSpPr>
                <a:spLocks noChangeArrowheads="1"/>
              </p:cNvSpPr>
              <p:nvPr/>
            </p:nvSpPr>
            <p:spPr bwMode="auto">
              <a:xfrm>
                <a:off x="2560" y="1317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8" name="Oval 34"/>
              <p:cNvSpPr>
                <a:spLocks noChangeArrowheads="1"/>
              </p:cNvSpPr>
              <p:nvPr/>
            </p:nvSpPr>
            <p:spPr bwMode="auto">
              <a:xfrm>
                <a:off x="2488" y="1427"/>
                <a:ext cx="752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39" name="Oval 35"/>
              <p:cNvSpPr>
                <a:spLocks noChangeArrowheads="1"/>
              </p:cNvSpPr>
              <p:nvPr/>
            </p:nvSpPr>
            <p:spPr bwMode="auto">
              <a:xfrm>
                <a:off x="1360" y="1176"/>
                <a:ext cx="1547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82340" name="Group 36"/>
              <p:cNvGrpSpPr>
                <a:grpSpLocks/>
              </p:cNvGrpSpPr>
              <p:nvPr/>
            </p:nvGrpSpPr>
            <p:grpSpPr bwMode="auto">
              <a:xfrm>
                <a:off x="912" y="768"/>
                <a:ext cx="2386" cy="1553"/>
                <a:chOff x="912" y="768"/>
                <a:chExt cx="2386" cy="1553"/>
              </a:xfrm>
            </p:grpSpPr>
            <p:sp>
              <p:nvSpPr>
                <p:cNvPr id="482341" name="Oval 37"/>
                <p:cNvSpPr>
                  <a:spLocks noChangeArrowheads="1"/>
                </p:cNvSpPr>
                <p:nvPr/>
              </p:nvSpPr>
              <p:spPr bwMode="auto">
                <a:xfrm>
                  <a:off x="1736" y="768"/>
                  <a:ext cx="1027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2" name="Oval 38"/>
                <p:cNvSpPr>
                  <a:spLocks noChangeArrowheads="1"/>
                </p:cNvSpPr>
                <p:nvPr/>
              </p:nvSpPr>
              <p:spPr bwMode="auto">
                <a:xfrm>
                  <a:off x="1158" y="941"/>
                  <a:ext cx="781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3" name="Oval 39"/>
                <p:cNvSpPr>
                  <a:spLocks noChangeArrowheads="1"/>
                </p:cNvSpPr>
                <p:nvPr/>
              </p:nvSpPr>
              <p:spPr bwMode="auto">
                <a:xfrm>
                  <a:off x="912" y="1333"/>
                  <a:ext cx="520" cy="50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4" name="Oval 40"/>
                <p:cNvSpPr>
                  <a:spLocks noChangeArrowheads="1"/>
                </p:cNvSpPr>
                <p:nvPr/>
              </p:nvSpPr>
              <p:spPr bwMode="auto">
                <a:xfrm>
                  <a:off x="1071" y="1568"/>
                  <a:ext cx="795" cy="54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5" name="Oval 41"/>
                <p:cNvSpPr>
                  <a:spLocks noChangeArrowheads="1"/>
                </p:cNvSpPr>
                <p:nvPr/>
              </p:nvSpPr>
              <p:spPr bwMode="auto">
                <a:xfrm>
                  <a:off x="1649" y="1662"/>
                  <a:ext cx="1200" cy="65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6" name="Oval 42"/>
                <p:cNvSpPr>
                  <a:spLocks noChangeArrowheads="1"/>
                </p:cNvSpPr>
                <p:nvPr/>
              </p:nvSpPr>
              <p:spPr bwMode="auto">
                <a:xfrm>
                  <a:off x="2430" y="95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7" name="Oval 43"/>
                <p:cNvSpPr>
                  <a:spLocks noChangeArrowheads="1"/>
                </p:cNvSpPr>
                <p:nvPr/>
              </p:nvSpPr>
              <p:spPr bwMode="auto">
                <a:xfrm>
                  <a:off x="2546" y="128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8" name="Oval 44"/>
                <p:cNvSpPr>
                  <a:spLocks noChangeArrowheads="1"/>
                </p:cNvSpPr>
                <p:nvPr/>
              </p:nvSpPr>
              <p:spPr bwMode="auto">
                <a:xfrm>
                  <a:off x="2473" y="1395"/>
                  <a:ext cx="752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49" name="Oval 45"/>
                <p:cNvSpPr>
                  <a:spLocks noChangeArrowheads="1"/>
                </p:cNvSpPr>
                <p:nvPr/>
              </p:nvSpPr>
              <p:spPr bwMode="auto">
                <a:xfrm>
                  <a:off x="1346" y="1144"/>
                  <a:ext cx="1547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482350" name="Group 46"/>
            <p:cNvGrpSpPr>
              <a:grpSpLocks/>
            </p:cNvGrpSpPr>
            <p:nvPr/>
          </p:nvGrpSpPr>
          <p:grpSpPr bwMode="auto">
            <a:xfrm>
              <a:off x="5818129" y="1890714"/>
              <a:ext cx="1379273" cy="915987"/>
              <a:chOff x="912" y="768"/>
              <a:chExt cx="2400" cy="1584"/>
            </a:xfrm>
          </p:grpSpPr>
          <p:sp>
            <p:nvSpPr>
              <p:cNvPr id="482351" name="Oval 47"/>
              <p:cNvSpPr>
                <a:spLocks noChangeArrowheads="1"/>
              </p:cNvSpPr>
              <p:nvPr/>
            </p:nvSpPr>
            <p:spPr bwMode="auto">
              <a:xfrm>
                <a:off x="1751" y="799"/>
                <a:ext cx="1026" cy="628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2" name="Oval 48"/>
              <p:cNvSpPr>
                <a:spLocks noChangeArrowheads="1"/>
              </p:cNvSpPr>
              <p:nvPr/>
            </p:nvSpPr>
            <p:spPr bwMode="auto">
              <a:xfrm>
                <a:off x="1172" y="972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3" name="Oval 49"/>
              <p:cNvSpPr>
                <a:spLocks noChangeArrowheads="1"/>
              </p:cNvSpPr>
              <p:nvPr/>
            </p:nvSpPr>
            <p:spPr bwMode="auto">
              <a:xfrm>
                <a:off x="926" y="1364"/>
                <a:ext cx="521" cy="502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4" name="Oval 50"/>
              <p:cNvSpPr>
                <a:spLocks noChangeArrowheads="1"/>
              </p:cNvSpPr>
              <p:nvPr/>
            </p:nvSpPr>
            <p:spPr bwMode="auto">
              <a:xfrm>
                <a:off x="1085" y="1599"/>
                <a:ext cx="796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5" name="Oval 51"/>
              <p:cNvSpPr>
                <a:spLocks noChangeArrowheads="1"/>
              </p:cNvSpPr>
              <p:nvPr/>
            </p:nvSpPr>
            <p:spPr bwMode="auto">
              <a:xfrm>
                <a:off x="1664" y="1693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6" name="Oval 52"/>
              <p:cNvSpPr>
                <a:spLocks noChangeArrowheads="1"/>
              </p:cNvSpPr>
              <p:nvPr/>
            </p:nvSpPr>
            <p:spPr bwMode="auto">
              <a:xfrm>
                <a:off x="2445" y="988"/>
                <a:ext cx="751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7" name="Oval 53"/>
              <p:cNvSpPr>
                <a:spLocks noChangeArrowheads="1"/>
              </p:cNvSpPr>
              <p:nvPr/>
            </p:nvSpPr>
            <p:spPr bwMode="auto">
              <a:xfrm>
                <a:off x="2560" y="1317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8" name="Oval 54"/>
              <p:cNvSpPr>
                <a:spLocks noChangeArrowheads="1"/>
              </p:cNvSpPr>
              <p:nvPr/>
            </p:nvSpPr>
            <p:spPr bwMode="auto">
              <a:xfrm>
                <a:off x="2488" y="1427"/>
                <a:ext cx="752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59" name="Oval 55"/>
              <p:cNvSpPr>
                <a:spLocks noChangeArrowheads="1"/>
              </p:cNvSpPr>
              <p:nvPr/>
            </p:nvSpPr>
            <p:spPr bwMode="auto">
              <a:xfrm>
                <a:off x="1360" y="1176"/>
                <a:ext cx="1547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82360" name="Group 56"/>
              <p:cNvGrpSpPr>
                <a:grpSpLocks/>
              </p:cNvGrpSpPr>
              <p:nvPr/>
            </p:nvGrpSpPr>
            <p:grpSpPr bwMode="auto">
              <a:xfrm>
                <a:off x="912" y="768"/>
                <a:ext cx="2386" cy="1553"/>
                <a:chOff x="912" y="768"/>
                <a:chExt cx="2386" cy="1553"/>
              </a:xfrm>
            </p:grpSpPr>
            <p:sp>
              <p:nvSpPr>
                <p:cNvPr id="482361" name="Oval 57"/>
                <p:cNvSpPr>
                  <a:spLocks noChangeArrowheads="1"/>
                </p:cNvSpPr>
                <p:nvPr/>
              </p:nvSpPr>
              <p:spPr bwMode="auto">
                <a:xfrm>
                  <a:off x="1736" y="768"/>
                  <a:ext cx="1027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2" name="Oval 58"/>
                <p:cNvSpPr>
                  <a:spLocks noChangeArrowheads="1"/>
                </p:cNvSpPr>
                <p:nvPr/>
              </p:nvSpPr>
              <p:spPr bwMode="auto">
                <a:xfrm>
                  <a:off x="1158" y="941"/>
                  <a:ext cx="781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3" name="Oval 59"/>
                <p:cNvSpPr>
                  <a:spLocks noChangeArrowheads="1"/>
                </p:cNvSpPr>
                <p:nvPr/>
              </p:nvSpPr>
              <p:spPr bwMode="auto">
                <a:xfrm>
                  <a:off x="912" y="1333"/>
                  <a:ext cx="520" cy="50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4" name="Oval 60"/>
                <p:cNvSpPr>
                  <a:spLocks noChangeArrowheads="1"/>
                </p:cNvSpPr>
                <p:nvPr/>
              </p:nvSpPr>
              <p:spPr bwMode="auto">
                <a:xfrm>
                  <a:off x="1071" y="1568"/>
                  <a:ext cx="795" cy="54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5" name="Oval 61"/>
                <p:cNvSpPr>
                  <a:spLocks noChangeArrowheads="1"/>
                </p:cNvSpPr>
                <p:nvPr/>
              </p:nvSpPr>
              <p:spPr bwMode="auto">
                <a:xfrm>
                  <a:off x="1649" y="1662"/>
                  <a:ext cx="1200" cy="65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6" name="Oval 62"/>
                <p:cNvSpPr>
                  <a:spLocks noChangeArrowheads="1"/>
                </p:cNvSpPr>
                <p:nvPr/>
              </p:nvSpPr>
              <p:spPr bwMode="auto">
                <a:xfrm>
                  <a:off x="2430" y="95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7" name="Oval 63"/>
                <p:cNvSpPr>
                  <a:spLocks noChangeArrowheads="1"/>
                </p:cNvSpPr>
                <p:nvPr/>
              </p:nvSpPr>
              <p:spPr bwMode="auto">
                <a:xfrm>
                  <a:off x="2546" y="128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8" name="Oval 64"/>
                <p:cNvSpPr>
                  <a:spLocks noChangeArrowheads="1"/>
                </p:cNvSpPr>
                <p:nvPr/>
              </p:nvSpPr>
              <p:spPr bwMode="auto">
                <a:xfrm>
                  <a:off x="2473" y="1395"/>
                  <a:ext cx="752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69" name="Oval 65"/>
                <p:cNvSpPr>
                  <a:spLocks noChangeArrowheads="1"/>
                </p:cNvSpPr>
                <p:nvPr/>
              </p:nvSpPr>
              <p:spPr bwMode="auto">
                <a:xfrm>
                  <a:off x="1346" y="1144"/>
                  <a:ext cx="1547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482370" name="Group 66"/>
            <p:cNvGrpSpPr>
              <a:grpSpLocks/>
            </p:cNvGrpSpPr>
            <p:nvPr/>
          </p:nvGrpSpPr>
          <p:grpSpPr bwMode="auto">
            <a:xfrm>
              <a:off x="2983912" y="1855788"/>
              <a:ext cx="1379273" cy="914400"/>
              <a:chOff x="912" y="768"/>
              <a:chExt cx="2400" cy="1584"/>
            </a:xfrm>
          </p:grpSpPr>
          <p:sp>
            <p:nvSpPr>
              <p:cNvPr id="482371" name="Oval 67"/>
              <p:cNvSpPr>
                <a:spLocks noChangeArrowheads="1"/>
              </p:cNvSpPr>
              <p:nvPr/>
            </p:nvSpPr>
            <p:spPr bwMode="auto">
              <a:xfrm>
                <a:off x="1751" y="799"/>
                <a:ext cx="1026" cy="628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2" name="Oval 68"/>
              <p:cNvSpPr>
                <a:spLocks noChangeArrowheads="1"/>
              </p:cNvSpPr>
              <p:nvPr/>
            </p:nvSpPr>
            <p:spPr bwMode="auto">
              <a:xfrm>
                <a:off x="1172" y="972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3" name="Oval 69"/>
              <p:cNvSpPr>
                <a:spLocks noChangeArrowheads="1"/>
              </p:cNvSpPr>
              <p:nvPr/>
            </p:nvSpPr>
            <p:spPr bwMode="auto">
              <a:xfrm>
                <a:off x="926" y="1364"/>
                <a:ext cx="521" cy="502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4" name="Oval 70"/>
              <p:cNvSpPr>
                <a:spLocks noChangeArrowheads="1"/>
              </p:cNvSpPr>
              <p:nvPr/>
            </p:nvSpPr>
            <p:spPr bwMode="auto">
              <a:xfrm>
                <a:off x="1085" y="1599"/>
                <a:ext cx="796" cy="54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5" name="Oval 71"/>
              <p:cNvSpPr>
                <a:spLocks noChangeArrowheads="1"/>
              </p:cNvSpPr>
              <p:nvPr/>
            </p:nvSpPr>
            <p:spPr bwMode="auto">
              <a:xfrm>
                <a:off x="1664" y="1693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6" name="Oval 72"/>
              <p:cNvSpPr>
                <a:spLocks noChangeArrowheads="1"/>
              </p:cNvSpPr>
              <p:nvPr/>
            </p:nvSpPr>
            <p:spPr bwMode="auto">
              <a:xfrm>
                <a:off x="2445" y="988"/>
                <a:ext cx="751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7" name="Oval 73"/>
              <p:cNvSpPr>
                <a:spLocks noChangeArrowheads="1"/>
              </p:cNvSpPr>
              <p:nvPr/>
            </p:nvSpPr>
            <p:spPr bwMode="auto">
              <a:xfrm>
                <a:off x="2560" y="1317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8" name="Oval 74"/>
              <p:cNvSpPr>
                <a:spLocks noChangeArrowheads="1"/>
              </p:cNvSpPr>
              <p:nvPr/>
            </p:nvSpPr>
            <p:spPr bwMode="auto">
              <a:xfrm>
                <a:off x="2488" y="1427"/>
                <a:ext cx="752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2379" name="Oval 75"/>
              <p:cNvSpPr>
                <a:spLocks noChangeArrowheads="1"/>
              </p:cNvSpPr>
              <p:nvPr/>
            </p:nvSpPr>
            <p:spPr bwMode="auto">
              <a:xfrm>
                <a:off x="1360" y="1176"/>
                <a:ext cx="1547" cy="815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82380" name="Group 76"/>
              <p:cNvGrpSpPr>
                <a:grpSpLocks/>
              </p:cNvGrpSpPr>
              <p:nvPr/>
            </p:nvGrpSpPr>
            <p:grpSpPr bwMode="auto">
              <a:xfrm>
                <a:off x="912" y="768"/>
                <a:ext cx="2386" cy="1553"/>
                <a:chOff x="912" y="768"/>
                <a:chExt cx="2386" cy="1553"/>
              </a:xfrm>
            </p:grpSpPr>
            <p:sp>
              <p:nvSpPr>
                <p:cNvPr id="482381" name="Oval 77"/>
                <p:cNvSpPr>
                  <a:spLocks noChangeArrowheads="1"/>
                </p:cNvSpPr>
                <p:nvPr/>
              </p:nvSpPr>
              <p:spPr bwMode="auto">
                <a:xfrm>
                  <a:off x="1736" y="768"/>
                  <a:ext cx="1027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2" name="Oval 78"/>
                <p:cNvSpPr>
                  <a:spLocks noChangeArrowheads="1"/>
                </p:cNvSpPr>
                <p:nvPr/>
              </p:nvSpPr>
              <p:spPr bwMode="auto">
                <a:xfrm>
                  <a:off x="1158" y="941"/>
                  <a:ext cx="781" cy="627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3" name="Oval 79"/>
                <p:cNvSpPr>
                  <a:spLocks noChangeArrowheads="1"/>
                </p:cNvSpPr>
                <p:nvPr/>
              </p:nvSpPr>
              <p:spPr bwMode="auto">
                <a:xfrm>
                  <a:off x="912" y="1333"/>
                  <a:ext cx="520" cy="50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4" name="Oval 80"/>
                <p:cNvSpPr>
                  <a:spLocks noChangeArrowheads="1"/>
                </p:cNvSpPr>
                <p:nvPr/>
              </p:nvSpPr>
              <p:spPr bwMode="auto">
                <a:xfrm>
                  <a:off x="1071" y="1568"/>
                  <a:ext cx="795" cy="54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5" name="Oval 81"/>
                <p:cNvSpPr>
                  <a:spLocks noChangeArrowheads="1"/>
                </p:cNvSpPr>
                <p:nvPr/>
              </p:nvSpPr>
              <p:spPr bwMode="auto">
                <a:xfrm>
                  <a:off x="1649" y="1662"/>
                  <a:ext cx="1200" cy="65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6" name="Oval 82"/>
                <p:cNvSpPr>
                  <a:spLocks noChangeArrowheads="1"/>
                </p:cNvSpPr>
                <p:nvPr/>
              </p:nvSpPr>
              <p:spPr bwMode="auto">
                <a:xfrm>
                  <a:off x="2430" y="95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7" name="Oval 83"/>
                <p:cNvSpPr>
                  <a:spLocks noChangeArrowheads="1"/>
                </p:cNvSpPr>
                <p:nvPr/>
              </p:nvSpPr>
              <p:spPr bwMode="auto">
                <a:xfrm>
                  <a:off x="2546" y="1286"/>
                  <a:ext cx="752" cy="48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8" name="Oval 84"/>
                <p:cNvSpPr>
                  <a:spLocks noChangeArrowheads="1"/>
                </p:cNvSpPr>
                <p:nvPr/>
              </p:nvSpPr>
              <p:spPr bwMode="auto">
                <a:xfrm>
                  <a:off x="2473" y="1395"/>
                  <a:ext cx="752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2389" name="Oval 85"/>
                <p:cNvSpPr>
                  <a:spLocks noChangeArrowheads="1"/>
                </p:cNvSpPr>
                <p:nvPr/>
              </p:nvSpPr>
              <p:spPr bwMode="auto">
                <a:xfrm>
                  <a:off x="1346" y="1144"/>
                  <a:ext cx="1547" cy="816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482390" name="Text Box 86"/>
            <p:cNvSpPr txBox="1">
              <a:spLocks noChangeArrowheads="1"/>
            </p:cNvSpPr>
            <p:nvPr/>
          </p:nvSpPr>
          <p:spPr bwMode="auto">
            <a:xfrm>
              <a:off x="216768" y="1908176"/>
              <a:ext cx="11095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  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网</a:t>
              </a:r>
              <a:r>
                <a:rPr kumimoji="1" lang="zh-CN" altLang="en-US" sz="12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10.0.0.0</a:t>
              </a:r>
            </a:p>
          </p:txBody>
        </p:sp>
        <p:sp>
          <p:nvSpPr>
            <p:cNvPr id="482391" name="Text Box 87"/>
            <p:cNvSpPr txBox="1">
              <a:spLocks noChangeArrowheads="1"/>
            </p:cNvSpPr>
            <p:nvPr/>
          </p:nvSpPr>
          <p:spPr bwMode="auto">
            <a:xfrm>
              <a:off x="8784770" y="1908176"/>
              <a:ext cx="11095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  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网</a:t>
              </a:r>
              <a:r>
                <a:rPr kumimoji="1" lang="zh-CN" altLang="en-US" sz="1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</a:t>
              </a:r>
            </a:p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40.0.0.0</a:t>
              </a:r>
            </a:p>
          </p:txBody>
        </p:sp>
        <p:sp>
          <p:nvSpPr>
            <p:cNvPr id="482392" name="Text Box 88"/>
            <p:cNvSpPr txBox="1">
              <a:spLocks noChangeArrowheads="1"/>
            </p:cNvSpPr>
            <p:nvPr/>
          </p:nvSpPr>
          <p:spPr bwMode="auto">
            <a:xfrm>
              <a:off x="5969470" y="1908176"/>
              <a:ext cx="11095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  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网</a:t>
              </a:r>
              <a:r>
                <a:rPr kumimoji="1" lang="zh-CN" altLang="en-US" sz="12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</a:p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30.0.0.0</a:t>
              </a:r>
            </a:p>
          </p:txBody>
        </p:sp>
        <p:sp>
          <p:nvSpPr>
            <p:cNvPr id="482393" name="Text Box 89"/>
            <p:cNvSpPr txBox="1">
              <a:spLocks noChangeArrowheads="1"/>
            </p:cNvSpPr>
            <p:nvPr/>
          </p:nvSpPr>
          <p:spPr bwMode="auto">
            <a:xfrm>
              <a:off x="3135254" y="1908176"/>
              <a:ext cx="11095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  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网</a:t>
              </a:r>
              <a:r>
                <a:rPr kumimoji="1" lang="zh-CN" altLang="en-US" sz="1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</a:p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20.0.0.0</a:t>
              </a:r>
            </a:p>
          </p:txBody>
        </p:sp>
        <p:sp>
          <p:nvSpPr>
            <p:cNvPr id="482394" name="Text Box 90"/>
            <p:cNvSpPr txBox="1">
              <a:spLocks noChangeArrowheads="1"/>
            </p:cNvSpPr>
            <p:nvPr/>
          </p:nvSpPr>
          <p:spPr bwMode="auto">
            <a:xfrm>
              <a:off x="902964" y="1477964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10.0.0.4</a:t>
              </a:r>
            </a:p>
          </p:txBody>
        </p:sp>
        <p:sp>
          <p:nvSpPr>
            <p:cNvPr id="482395" name="Text Box 91"/>
            <p:cNvSpPr txBox="1">
              <a:spLocks noChangeArrowheads="1"/>
            </p:cNvSpPr>
            <p:nvPr/>
          </p:nvSpPr>
          <p:spPr bwMode="auto">
            <a:xfrm>
              <a:off x="7897358" y="1477964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40.0.0.4</a:t>
              </a:r>
            </a:p>
          </p:txBody>
        </p:sp>
        <p:sp>
          <p:nvSpPr>
            <p:cNvPr id="482396" name="Text Box 92"/>
            <p:cNvSpPr txBox="1">
              <a:spLocks noChangeArrowheads="1"/>
            </p:cNvSpPr>
            <p:nvPr/>
          </p:nvSpPr>
          <p:spPr bwMode="auto">
            <a:xfrm>
              <a:off x="5238560" y="1477964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30.0.0.2</a:t>
              </a:r>
            </a:p>
          </p:txBody>
        </p:sp>
        <p:sp>
          <p:nvSpPr>
            <p:cNvPr id="482397" name="Text Box 93"/>
            <p:cNvSpPr txBox="1">
              <a:spLocks noChangeArrowheads="1"/>
            </p:cNvSpPr>
            <p:nvPr/>
          </p:nvSpPr>
          <p:spPr bwMode="auto">
            <a:xfrm>
              <a:off x="3883364" y="1477964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20.0.0.9</a:t>
              </a:r>
            </a:p>
          </p:txBody>
        </p:sp>
        <p:sp>
          <p:nvSpPr>
            <p:cNvPr id="482398" name="Text Box 94"/>
            <p:cNvSpPr txBox="1">
              <a:spLocks noChangeArrowheads="1"/>
            </p:cNvSpPr>
            <p:nvPr/>
          </p:nvSpPr>
          <p:spPr bwMode="auto">
            <a:xfrm>
              <a:off x="2228924" y="1477964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20.0.0.7</a:t>
              </a:r>
            </a:p>
          </p:txBody>
        </p:sp>
        <p:sp>
          <p:nvSpPr>
            <p:cNvPr id="482399" name="Line 95"/>
            <p:cNvSpPr>
              <a:spLocks noChangeShapeType="1"/>
            </p:cNvSpPr>
            <p:nvPr/>
          </p:nvSpPr>
          <p:spPr bwMode="auto">
            <a:xfrm>
              <a:off x="1633876" y="1881188"/>
              <a:ext cx="0" cy="40481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0" name="Line 96"/>
            <p:cNvSpPr>
              <a:spLocks noChangeShapeType="1"/>
            </p:cNvSpPr>
            <p:nvPr/>
          </p:nvSpPr>
          <p:spPr bwMode="auto">
            <a:xfrm>
              <a:off x="2827411" y="1881188"/>
              <a:ext cx="0" cy="40481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1" name="Line 97"/>
            <p:cNvSpPr>
              <a:spLocks noChangeShapeType="1"/>
            </p:cNvSpPr>
            <p:nvPr/>
          </p:nvSpPr>
          <p:spPr bwMode="auto">
            <a:xfrm>
              <a:off x="7262753" y="1881188"/>
              <a:ext cx="0" cy="40481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2" name="Line 98"/>
            <p:cNvSpPr>
              <a:spLocks noChangeShapeType="1"/>
            </p:cNvSpPr>
            <p:nvPr/>
          </p:nvSpPr>
          <p:spPr bwMode="auto">
            <a:xfrm>
              <a:off x="4619434" y="1881188"/>
              <a:ext cx="0" cy="40481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3" name="Line 99"/>
            <p:cNvSpPr>
              <a:spLocks noChangeShapeType="1"/>
            </p:cNvSpPr>
            <p:nvPr/>
          </p:nvSpPr>
          <p:spPr bwMode="auto">
            <a:xfrm>
              <a:off x="8458009" y="1860550"/>
              <a:ext cx="0" cy="40322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4" name="Line 100"/>
            <p:cNvSpPr>
              <a:spLocks noChangeShapeType="1"/>
            </p:cNvSpPr>
            <p:nvPr/>
          </p:nvSpPr>
          <p:spPr bwMode="auto">
            <a:xfrm>
              <a:off x="5728699" y="1881188"/>
              <a:ext cx="0" cy="40481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5" name="Rectangle 101"/>
            <p:cNvSpPr>
              <a:spLocks noChangeArrowheads="1"/>
            </p:cNvSpPr>
            <p:nvPr/>
          </p:nvSpPr>
          <p:spPr bwMode="auto">
            <a:xfrm>
              <a:off x="2349310" y="3429000"/>
              <a:ext cx="5458619" cy="17780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6" name="Line 102"/>
            <p:cNvSpPr>
              <a:spLocks noChangeShapeType="1"/>
            </p:cNvSpPr>
            <p:nvPr/>
          </p:nvSpPr>
          <p:spPr bwMode="auto">
            <a:xfrm>
              <a:off x="2349310" y="3914775"/>
              <a:ext cx="5458619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07" name="Text Box 103"/>
            <p:cNvSpPr txBox="1">
              <a:spLocks noChangeArrowheads="1"/>
            </p:cNvSpPr>
            <p:nvPr/>
          </p:nvSpPr>
          <p:spPr bwMode="auto">
            <a:xfrm>
              <a:off x="2361347" y="3452813"/>
              <a:ext cx="24929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目的主机所在的网络</a:t>
              </a:r>
            </a:p>
          </p:txBody>
        </p:sp>
        <p:sp>
          <p:nvSpPr>
            <p:cNvPr id="482408" name="Text Box 104"/>
            <p:cNvSpPr txBox="1">
              <a:spLocks noChangeArrowheads="1"/>
            </p:cNvSpPr>
            <p:nvPr/>
          </p:nvSpPr>
          <p:spPr bwMode="auto">
            <a:xfrm>
              <a:off x="5646149" y="3448050"/>
              <a:ext cx="14670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下一跳地址</a:t>
              </a:r>
            </a:p>
          </p:txBody>
        </p:sp>
        <p:sp>
          <p:nvSpPr>
            <p:cNvPr id="482409" name="Line 105"/>
            <p:cNvSpPr>
              <a:spLocks noChangeShapeType="1"/>
            </p:cNvSpPr>
            <p:nvPr/>
          </p:nvSpPr>
          <p:spPr bwMode="auto">
            <a:xfrm>
              <a:off x="5078618" y="3429000"/>
              <a:ext cx="0" cy="17780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10" name="Line 106"/>
            <p:cNvSpPr>
              <a:spLocks noChangeShapeType="1"/>
            </p:cNvSpPr>
            <p:nvPr/>
          </p:nvSpPr>
          <p:spPr bwMode="auto">
            <a:xfrm>
              <a:off x="2349310" y="4237037"/>
              <a:ext cx="5458619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11" name="Line 107"/>
            <p:cNvSpPr>
              <a:spLocks noChangeShapeType="1"/>
            </p:cNvSpPr>
            <p:nvPr/>
          </p:nvSpPr>
          <p:spPr bwMode="auto">
            <a:xfrm>
              <a:off x="2349310" y="4560887"/>
              <a:ext cx="5458619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12" name="Line 108"/>
            <p:cNvSpPr>
              <a:spLocks noChangeShapeType="1"/>
            </p:cNvSpPr>
            <p:nvPr/>
          </p:nvSpPr>
          <p:spPr bwMode="auto">
            <a:xfrm>
              <a:off x="2349310" y="4884737"/>
              <a:ext cx="5458619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13" name="Text Box 109"/>
            <p:cNvSpPr txBox="1">
              <a:spLocks noChangeArrowheads="1"/>
            </p:cNvSpPr>
            <p:nvPr/>
          </p:nvSpPr>
          <p:spPr bwMode="auto">
            <a:xfrm>
              <a:off x="3087099" y="386397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20.0.0.0</a:t>
              </a:r>
            </a:p>
          </p:txBody>
        </p:sp>
        <p:sp>
          <p:nvSpPr>
            <p:cNvPr id="482414" name="Text Box 110"/>
            <p:cNvSpPr txBox="1">
              <a:spLocks noChangeArrowheads="1"/>
            </p:cNvSpPr>
            <p:nvPr/>
          </p:nvSpPr>
          <p:spPr bwMode="auto">
            <a:xfrm>
              <a:off x="3087099" y="4178300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30.0.0.0</a:t>
              </a:r>
            </a:p>
          </p:txBody>
        </p:sp>
        <p:sp>
          <p:nvSpPr>
            <p:cNvPr id="482415" name="Text Box 111"/>
            <p:cNvSpPr txBox="1">
              <a:spLocks noChangeArrowheads="1"/>
            </p:cNvSpPr>
            <p:nvPr/>
          </p:nvSpPr>
          <p:spPr bwMode="auto">
            <a:xfrm>
              <a:off x="3087099" y="452437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10.0.0.0</a:t>
              </a:r>
            </a:p>
          </p:txBody>
        </p:sp>
        <p:sp>
          <p:nvSpPr>
            <p:cNvPr id="482416" name="Text Box 112"/>
            <p:cNvSpPr txBox="1">
              <a:spLocks noChangeArrowheads="1"/>
            </p:cNvSpPr>
            <p:nvPr/>
          </p:nvSpPr>
          <p:spPr bwMode="auto">
            <a:xfrm>
              <a:off x="3087099" y="4822825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40.0.0.0</a:t>
              </a:r>
            </a:p>
          </p:txBody>
        </p:sp>
        <p:sp>
          <p:nvSpPr>
            <p:cNvPr id="482417" name="Text Box 113"/>
            <p:cNvSpPr txBox="1">
              <a:spLocks noChangeArrowheads="1"/>
            </p:cNvSpPr>
            <p:nvPr/>
          </p:nvSpPr>
          <p:spPr bwMode="auto">
            <a:xfrm>
              <a:off x="5747618" y="451167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20.0.0.7</a:t>
              </a:r>
            </a:p>
          </p:txBody>
        </p:sp>
        <p:sp>
          <p:nvSpPr>
            <p:cNvPr id="482418" name="Text Box 114"/>
            <p:cNvSpPr txBox="1">
              <a:spLocks noChangeArrowheads="1"/>
            </p:cNvSpPr>
            <p:nvPr/>
          </p:nvSpPr>
          <p:spPr bwMode="auto">
            <a:xfrm>
              <a:off x="5747618" y="483552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30.0.0.1</a:t>
              </a:r>
            </a:p>
          </p:txBody>
        </p:sp>
        <p:sp>
          <p:nvSpPr>
            <p:cNvPr id="482419" name="Text Box 115"/>
            <p:cNvSpPr txBox="1">
              <a:spLocks noChangeArrowheads="1"/>
            </p:cNvSpPr>
            <p:nvPr/>
          </p:nvSpPr>
          <p:spPr bwMode="auto">
            <a:xfrm>
              <a:off x="5271235" y="4205287"/>
              <a:ext cx="22509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直接交付，接口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82420" name="Text Box 116"/>
            <p:cNvSpPr txBox="1">
              <a:spLocks noChangeArrowheads="1"/>
            </p:cNvSpPr>
            <p:nvPr/>
          </p:nvSpPr>
          <p:spPr bwMode="auto">
            <a:xfrm>
              <a:off x="5271235" y="3860801"/>
              <a:ext cx="22509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直接交付，接口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482421" name="Text Box 117"/>
            <p:cNvSpPr txBox="1">
              <a:spLocks noChangeArrowheads="1"/>
            </p:cNvSpPr>
            <p:nvPr/>
          </p:nvSpPr>
          <p:spPr bwMode="auto">
            <a:xfrm>
              <a:off x="3542845" y="2924944"/>
              <a:ext cx="29209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路由器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的路由表</a:t>
              </a:r>
            </a:p>
          </p:txBody>
        </p:sp>
        <p:sp>
          <p:nvSpPr>
            <p:cNvPr id="482422" name="Text Box 118"/>
            <p:cNvSpPr txBox="1">
              <a:spLocks noChangeArrowheads="1"/>
            </p:cNvSpPr>
            <p:nvPr/>
          </p:nvSpPr>
          <p:spPr bwMode="auto">
            <a:xfrm>
              <a:off x="6617833" y="1477964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30.0.0.1</a:t>
              </a:r>
            </a:p>
          </p:txBody>
        </p:sp>
        <p:sp>
          <p:nvSpPr>
            <p:cNvPr id="482425" name="Line 121"/>
            <p:cNvSpPr>
              <a:spLocks noChangeShapeType="1"/>
            </p:cNvSpPr>
            <p:nvPr/>
          </p:nvSpPr>
          <p:spPr bwMode="auto">
            <a:xfrm flipV="1">
              <a:off x="130778" y="6181254"/>
              <a:ext cx="9520767" cy="158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26" name="Rectangle 122"/>
            <p:cNvSpPr>
              <a:spLocks noChangeArrowheads="1"/>
            </p:cNvSpPr>
            <p:nvPr/>
          </p:nvSpPr>
          <p:spPr bwMode="auto">
            <a:xfrm>
              <a:off x="7887039" y="5458941"/>
              <a:ext cx="999198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27" name="Text Box 123"/>
            <p:cNvSpPr txBox="1">
              <a:spLocks noChangeArrowheads="1"/>
            </p:cNvSpPr>
            <p:nvPr/>
          </p:nvSpPr>
          <p:spPr bwMode="auto">
            <a:xfrm>
              <a:off x="980356" y="537321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10.0.0.4</a:t>
              </a:r>
            </a:p>
          </p:txBody>
        </p:sp>
        <p:sp>
          <p:nvSpPr>
            <p:cNvPr id="482428" name="Text Box 124"/>
            <p:cNvSpPr txBox="1">
              <a:spLocks noChangeArrowheads="1"/>
            </p:cNvSpPr>
            <p:nvPr/>
          </p:nvSpPr>
          <p:spPr bwMode="auto">
            <a:xfrm>
              <a:off x="8009143" y="537321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40.0.0.4</a:t>
              </a:r>
            </a:p>
          </p:txBody>
        </p:sp>
        <p:sp>
          <p:nvSpPr>
            <p:cNvPr id="482429" name="Text Box 125"/>
            <p:cNvSpPr txBox="1">
              <a:spLocks noChangeArrowheads="1"/>
            </p:cNvSpPr>
            <p:nvPr/>
          </p:nvSpPr>
          <p:spPr bwMode="auto">
            <a:xfrm>
              <a:off x="5193845" y="537321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30.0.0.2</a:t>
              </a:r>
            </a:p>
          </p:txBody>
        </p:sp>
        <p:sp>
          <p:nvSpPr>
            <p:cNvPr id="482430" name="Text Box 126"/>
            <p:cNvSpPr txBox="1">
              <a:spLocks noChangeArrowheads="1"/>
            </p:cNvSpPr>
            <p:nvPr/>
          </p:nvSpPr>
          <p:spPr bwMode="auto">
            <a:xfrm>
              <a:off x="3788774" y="537321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20.0.0.9</a:t>
              </a:r>
            </a:p>
          </p:txBody>
        </p:sp>
        <p:sp>
          <p:nvSpPr>
            <p:cNvPr id="482431" name="Text Box 127"/>
            <p:cNvSpPr txBox="1">
              <a:spLocks noChangeArrowheads="1"/>
            </p:cNvSpPr>
            <p:nvPr/>
          </p:nvSpPr>
          <p:spPr bwMode="auto">
            <a:xfrm>
              <a:off x="2385424" y="537321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20.0.0.7</a:t>
              </a:r>
            </a:p>
          </p:txBody>
        </p:sp>
        <p:sp>
          <p:nvSpPr>
            <p:cNvPr id="482432" name="Line 128"/>
            <p:cNvSpPr>
              <a:spLocks noChangeShapeType="1"/>
            </p:cNvSpPr>
            <p:nvPr/>
          </p:nvSpPr>
          <p:spPr bwMode="auto">
            <a:xfrm>
              <a:off x="1633876" y="5778029"/>
              <a:ext cx="0" cy="40322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33" name="Line 129"/>
            <p:cNvSpPr>
              <a:spLocks noChangeShapeType="1"/>
            </p:cNvSpPr>
            <p:nvPr/>
          </p:nvSpPr>
          <p:spPr bwMode="auto">
            <a:xfrm>
              <a:off x="2913401" y="5778029"/>
              <a:ext cx="0" cy="40322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34" name="Line 130"/>
            <p:cNvSpPr>
              <a:spLocks noChangeShapeType="1"/>
            </p:cNvSpPr>
            <p:nvPr/>
          </p:nvSpPr>
          <p:spPr bwMode="auto">
            <a:xfrm>
              <a:off x="7262753" y="5778029"/>
              <a:ext cx="0" cy="40322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35" name="Line 131"/>
            <p:cNvSpPr>
              <a:spLocks noChangeShapeType="1"/>
            </p:cNvSpPr>
            <p:nvPr/>
          </p:nvSpPr>
          <p:spPr bwMode="auto">
            <a:xfrm>
              <a:off x="4449174" y="5778029"/>
              <a:ext cx="0" cy="40322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36" name="Line 132"/>
            <p:cNvSpPr>
              <a:spLocks noChangeShapeType="1"/>
            </p:cNvSpPr>
            <p:nvPr/>
          </p:nvSpPr>
          <p:spPr bwMode="auto">
            <a:xfrm>
              <a:off x="8542278" y="5755804"/>
              <a:ext cx="0" cy="40322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37" name="Line 133"/>
            <p:cNvSpPr>
              <a:spLocks noChangeShapeType="1"/>
            </p:cNvSpPr>
            <p:nvPr/>
          </p:nvSpPr>
          <p:spPr bwMode="auto">
            <a:xfrm>
              <a:off x="5728699" y="5793903"/>
              <a:ext cx="0" cy="40481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38" name="Text Box 134"/>
            <p:cNvSpPr txBox="1">
              <a:spLocks noChangeArrowheads="1"/>
            </p:cNvSpPr>
            <p:nvPr/>
          </p:nvSpPr>
          <p:spPr bwMode="auto">
            <a:xfrm>
              <a:off x="6573118" y="5373216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30.0.0.1</a:t>
              </a:r>
            </a:p>
          </p:txBody>
        </p:sp>
        <p:sp>
          <p:nvSpPr>
            <p:cNvPr id="482439" name="Text Box 135"/>
            <p:cNvSpPr txBox="1">
              <a:spLocks noChangeArrowheads="1"/>
            </p:cNvSpPr>
            <p:nvPr/>
          </p:nvSpPr>
          <p:spPr bwMode="auto">
            <a:xfrm>
              <a:off x="8884518" y="5747866"/>
              <a:ext cx="8883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链路</a:t>
              </a:r>
              <a:r>
                <a:rPr kumimoji="1" lang="zh-CN" altLang="en-US" sz="9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482440" name="Text Box 136"/>
            <p:cNvSpPr txBox="1">
              <a:spLocks noChangeArrowheads="1"/>
            </p:cNvSpPr>
            <p:nvPr/>
          </p:nvSpPr>
          <p:spPr bwMode="auto">
            <a:xfrm>
              <a:off x="6096735" y="5747866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链路</a:t>
              </a:r>
              <a:r>
                <a:rPr kumimoji="1" lang="zh-CN" altLang="en-US" sz="1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482441" name="Text Box 137"/>
            <p:cNvSpPr txBox="1">
              <a:spLocks noChangeArrowheads="1"/>
            </p:cNvSpPr>
            <p:nvPr/>
          </p:nvSpPr>
          <p:spPr bwMode="auto">
            <a:xfrm>
              <a:off x="3253919" y="5747866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链路</a:t>
              </a:r>
              <a:r>
                <a:rPr kumimoji="1" lang="zh-CN" altLang="en-US" sz="1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482442" name="Text Box 138"/>
            <p:cNvSpPr txBox="1">
              <a:spLocks noChangeArrowheads="1"/>
            </p:cNvSpPr>
            <p:nvPr/>
          </p:nvSpPr>
          <p:spPr bwMode="auto">
            <a:xfrm>
              <a:off x="184091" y="5747866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链路</a:t>
              </a:r>
              <a:r>
                <a:rPr kumimoji="1" lang="zh-CN" altLang="en-US" sz="1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pic>
          <p:nvPicPr>
            <p:cNvPr id="482443" name="Picture 13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24" y="2103438"/>
              <a:ext cx="777346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82444" name="Text Box 140"/>
            <p:cNvSpPr txBox="1">
              <a:spLocks noChangeArrowheads="1"/>
            </p:cNvSpPr>
            <p:nvPr/>
          </p:nvSpPr>
          <p:spPr bwMode="auto">
            <a:xfrm>
              <a:off x="4946195" y="1697039"/>
              <a:ext cx="4651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45" name="Text Box 141"/>
            <p:cNvSpPr txBox="1">
              <a:spLocks noChangeArrowheads="1"/>
            </p:cNvSpPr>
            <p:nvPr/>
          </p:nvSpPr>
          <p:spPr bwMode="auto">
            <a:xfrm>
              <a:off x="7703021" y="1697039"/>
              <a:ext cx="4651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46" name="Text Box 142"/>
            <p:cNvSpPr txBox="1">
              <a:spLocks noChangeArrowheads="1"/>
            </p:cNvSpPr>
            <p:nvPr/>
          </p:nvSpPr>
          <p:spPr bwMode="auto">
            <a:xfrm>
              <a:off x="2003631" y="1697039"/>
              <a:ext cx="4651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50" name="Text Box 146"/>
            <p:cNvSpPr txBox="1">
              <a:spLocks noChangeArrowheads="1"/>
            </p:cNvSpPr>
            <p:nvPr/>
          </p:nvSpPr>
          <p:spPr bwMode="auto">
            <a:xfrm>
              <a:off x="4407899" y="2232026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482451" name="Text Box 147"/>
            <p:cNvSpPr txBox="1">
              <a:spLocks noChangeArrowheads="1"/>
            </p:cNvSpPr>
            <p:nvPr/>
          </p:nvSpPr>
          <p:spPr bwMode="auto">
            <a:xfrm>
              <a:off x="5503408" y="2238375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pic>
          <p:nvPicPr>
            <p:cNvPr id="482452" name="Picture 14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39" y="2081213"/>
              <a:ext cx="779066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82453" name="Picture 1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926" y="2087563"/>
              <a:ext cx="777346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82454" name="Picture 15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524" y="5995515"/>
              <a:ext cx="777346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82455" name="Picture 15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588" y="6003453"/>
              <a:ext cx="777346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82456" name="Picture 15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724" y="6009803"/>
              <a:ext cx="777346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82447" name="Text Box 143"/>
            <p:cNvSpPr txBox="1">
              <a:spLocks noChangeArrowheads="1"/>
            </p:cNvSpPr>
            <p:nvPr/>
          </p:nvSpPr>
          <p:spPr bwMode="auto">
            <a:xfrm>
              <a:off x="4789693" y="5597054"/>
              <a:ext cx="4651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49" name="Text Box 145"/>
            <p:cNvSpPr txBox="1">
              <a:spLocks noChangeArrowheads="1"/>
            </p:cNvSpPr>
            <p:nvPr/>
          </p:nvSpPr>
          <p:spPr bwMode="auto">
            <a:xfrm>
              <a:off x="7646268" y="5597054"/>
              <a:ext cx="4651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2448" name="Text Box 144"/>
            <p:cNvSpPr txBox="1">
              <a:spLocks noChangeArrowheads="1"/>
            </p:cNvSpPr>
            <p:nvPr/>
          </p:nvSpPr>
          <p:spPr bwMode="auto">
            <a:xfrm>
              <a:off x="2060385" y="5597054"/>
              <a:ext cx="4651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" name="Text Box 146"/>
            <p:cNvSpPr txBox="1">
              <a:spLocks noChangeArrowheads="1"/>
            </p:cNvSpPr>
            <p:nvPr/>
          </p:nvSpPr>
          <p:spPr bwMode="auto">
            <a:xfrm>
              <a:off x="4407899" y="6191595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151" name="Text Box 147"/>
            <p:cNvSpPr txBox="1">
              <a:spLocks noChangeArrowheads="1"/>
            </p:cNvSpPr>
            <p:nvPr/>
          </p:nvSpPr>
          <p:spPr bwMode="auto">
            <a:xfrm>
              <a:off x="5503408" y="6197944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2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8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4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56" y="2035176"/>
            <a:ext cx="9881923" cy="4352369"/>
            <a:chOff x="39556" y="2035176"/>
            <a:chExt cx="9881923" cy="4352369"/>
          </a:xfrm>
        </p:grpSpPr>
        <p:sp>
          <p:nvSpPr>
            <p:cNvPr id="220237" name="Freeform 77"/>
            <p:cNvSpPr>
              <a:spLocks/>
            </p:cNvSpPr>
            <p:nvPr/>
          </p:nvSpPr>
          <p:spPr bwMode="auto">
            <a:xfrm>
              <a:off x="2559050" y="5160963"/>
              <a:ext cx="428229" cy="279400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38" name="Freeform 78"/>
            <p:cNvSpPr>
              <a:spLocks/>
            </p:cNvSpPr>
            <p:nvPr/>
          </p:nvSpPr>
          <p:spPr bwMode="auto">
            <a:xfrm>
              <a:off x="5364031" y="5159375"/>
              <a:ext cx="428228" cy="279400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39" name="Line 79"/>
            <p:cNvSpPr>
              <a:spLocks noChangeShapeType="1"/>
            </p:cNvSpPr>
            <p:nvPr/>
          </p:nvSpPr>
          <p:spPr bwMode="auto">
            <a:xfrm rot="-5400000">
              <a:off x="8812081" y="5171943"/>
              <a:ext cx="533400" cy="34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40" name="Line 80"/>
            <p:cNvSpPr>
              <a:spLocks noChangeShapeType="1"/>
            </p:cNvSpPr>
            <p:nvPr/>
          </p:nvSpPr>
          <p:spPr bwMode="auto">
            <a:xfrm rot="-5400000">
              <a:off x="230320" y="5171943"/>
              <a:ext cx="533400" cy="34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41" name="AutoShape 81"/>
            <p:cNvSpPr>
              <a:spLocks noChangeArrowheads="1"/>
            </p:cNvSpPr>
            <p:nvPr/>
          </p:nvSpPr>
          <p:spPr bwMode="auto">
            <a:xfrm>
              <a:off x="247650" y="3306763"/>
              <a:ext cx="742950" cy="19050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42" name="AutoShape 82"/>
            <p:cNvSpPr>
              <a:spLocks noChangeArrowheads="1"/>
            </p:cNvSpPr>
            <p:nvPr/>
          </p:nvSpPr>
          <p:spPr bwMode="auto">
            <a:xfrm>
              <a:off x="2889250" y="3382963"/>
              <a:ext cx="742950" cy="19050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43" name="AutoShape 83"/>
            <p:cNvSpPr>
              <a:spLocks noChangeArrowheads="1"/>
            </p:cNvSpPr>
            <p:nvPr/>
          </p:nvSpPr>
          <p:spPr bwMode="auto">
            <a:xfrm>
              <a:off x="8832850" y="3306763"/>
              <a:ext cx="742950" cy="19050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44" name="AutoShape 84"/>
            <p:cNvSpPr>
              <a:spLocks noChangeArrowheads="1"/>
            </p:cNvSpPr>
            <p:nvPr/>
          </p:nvSpPr>
          <p:spPr bwMode="auto">
            <a:xfrm>
              <a:off x="5776781" y="3611563"/>
              <a:ext cx="742950" cy="16764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20245" name="Group 85"/>
            <p:cNvGrpSpPr>
              <a:grpSpLocks/>
            </p:cNvGrpSpPr>
            <p:nvPr/>
          </p:nvGrpSpPr>
          <p:grpSpPr bwMode="auto">
            <a:xfrm>
              <a:off x="39556" y="2420938"/>
              <a:ext cx="9881923" cy="2438400"/>
              <a:chOff x="96" y="1056"/>
              <a:chExt cx="5472" cy="1536"/>
            </a:xfrm>
            <a:solidFill>
              <a:srgbClr val="FFFF66"/>
            </a:solidFill>
          </p:grpSpPr>
          <p:sp>
            <p:nvSpPr>
              <p:cNvPr id="220246" name="Oval 86"/>
              <p:cNvSpPr>
                <a:spLocks noChangeArrowheads="1"/>
              </p:cNvSpPr>
              <p:nvPr/>
            </p:nvSpPr>
            <p:spPr bwMode="auto">
              <a:xfrm>
                <a:off x="3662" y="1674"/>
                <a:ext cx="1906" cy="756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47" name="Oval 87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48" name="Oval 88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49" name="Oval 89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771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50" name="Oval 90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731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51" name="Oval 91"/>
              <p:cNvSpPr>
                <a:spLocks noChangeArrowheads="1"/>
              </p:cNvSpPr>
              <p:nvPr/>
            </p:nvSpPr>
            <p:spPr bwMode="auto">
              <a:xfrm>
                <a:off x="2197" y="1056"/>
                <a:ext cx="1870" cy="758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52" name="Oval 92"/>
              <p:cNvSpPr>
                <a:spLocks noChangeArrowheads="1"/>
              </p:cNvSpPr>
              <p:nvPr/>
            </p:nvSpPr>
            <p:spPr bwMode="auto">
              <a:xfrm>
                <a:off x="996" y="1056"/>
                <a:ext cx="1867" cy="731"/>
              </a:xfrm>
              <a:prstGeom prst="ellipse">
                <a:avLst/>
              </a:prstGeom>
              <a:grp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53" name="Oval 93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20254" name="Line 94"/>
            <p:cNvSpPr>
              <a:spLocks noChangeShapeType="1"/>
            </p:cNvSpPr>
            <p:nvPr/>
          </p:nvSpPr>
          <p:spPr bwMode="auto">
            <a:xfrm>
              <a:off x="165100" y="5440363"/>
              <a:ext cx="28067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20255" name="Group 95"/>
            <p:cNvGrpSpPr>
              <a:grpSpLocks/>
            </p:cNvGrpSpPr>
            <p:nvPr/>
          </p:nvGrpSpPr>
          <p:grpSpPr bwMode="auto">
            <a:xfrm>
              <a:off x="247650" y="2420938"/>
              <a:ext cx="742950" cy="1447800"/>
              <a:chOff x="672" y="528"/>
              <a:chExt cx="432" cy="912"/>
            </a:xfrm>
          </p:grpSpPr>
          <p:sp>
            <p:nvSpPr>
              <p:cNvPr id="220256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57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58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20259" name="Text Box 99"/>
            <p:cNvSpPr txBox="1">
              <a:spLocks noChangeArrowheads="1"/>
            </p:cNvSpPr>
            <p:nvPr/>
          </p:nvSpPr>
          <p:spPr bwMode="auto">
            <a:xfrm>
              <a:off x="287206" y="3430588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0" name="Text Box 100"/>
            <p:cNvSpPr txBox="1">
              <a:spLocks noChangeArrowheads="1"/>
            </p:cNvSpPr>
            <p:nvPr/>
          </p:nvSpPr>
          <p:spPr bwMode="auto">
            <a:xfrm>
              <a:off x="233892" y="4849813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1" name="Text Box 101"/>
            <p:cNvSpPr txBox="1">
              <a:spLocks noChangeArrowheads="1"/>
            </p:cNvSpPr>
            <p:nvPr/>
          </p:nvSpPr>
          <p:spPr bwMode="auto">
            <a:xfrm>
              <a:off x="5226448" y="4811713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5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2" name="Text Box 102"/>
            <p:cNvSpPr txBox="1">
              <a:spLocks noChangeArrowheads="1"/>
            </p:cNvSpPr>
            <p:nvPr/>
          </p:nvSpPr>
          <p:spPr bwMode="auto">
            <a:xfrm>
              <a:off x="3604683" y="4805363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3" name="Text Box 103"/>
            <p:cNvSpPr txBox="1">
              <a:spLocks noChangeArrowheads="1"/>
            </p:cNvSpPr>
            <p:nvPr/>
          </p:nvSpPr>
          <p:spPr bwMode="auto">
            <a:xfrm>
              <a:off x="2311400" y="4805363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4" name="Line 104"/>
            <p:cNvSpPr>
              <a:spLocks noChangeShapeType="1"/>
            </p:cNvSpPr>
            <p:nvPr/>
          </p:nvSpPr>
          <p:spPr bwMode="auto">
            <a:xfrm>
              <a:off x="908050" y="3611563"/>
              <a:ext cx="2063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5" name="Line 105"/>
            <p:cNvSpPr>
              <a:spLocks noChangeShapeType="1"/>
            </p:cNvSpPr>
            <p:nvPr/>
          </p:nvSpPr>
          <p:spPr bwMode="auto">
            <a:xfrm>
              <a:off x="6438900" y="5440363"/>
              <a:ext cx="32194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6" name="Text Box 106"/>
            <p:cNvSpPr txBox="1">
              <a:spLocks noChangeArrowheads="1"/>
            </p:cNvSpPr>
            <p:nvPr/>
          </p:nvSpPr>
          <p:spPr bwMode="auto">
            <a:xfrm>
              <a:off x="6507692" y="4799013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6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7" name="Text Box 107"/>
            <p:cNvSpPr txBox="1">
              <a:spLocks noChangeArrowheads="1"/>
            </p:cNvSpPr>
            <p:nvPr/>
          </p:nvSpPr>
          <p:spPr bwMode="auto">
            <a:xfrm>
              <a:off x="8805333" y="4814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8" name="Text Box 108"/>
            <p:cNvSpPr txBox="1">
              <a:spLocks noChangeArrowheads="1"/>
            </p:cNvSpPr>
            <p:nvPr/>
          </p:nvSpPr>
          <p:spPr bwMode="auto">
            <a:xfrm>
              <a:off x="6507692" y="3709988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6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69" name="Text Box 109"/>
            <p:cNvSpPr txBox="1">
              <a:spLocks noChangeArrowheads="1"/>
            </p:cNvSpPr>
            <p:nvPr/>
          </p:nvSpPr>
          <p:spPr bwMode="auto">
            <a:xfrm>
              <a:off x="116946" y="2060576"/>
              <a:ext cx="9621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主机 </a:t>
              </a:r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70" name="Text Box 110"/>
            <p:cNvSpPr txBox="1">
              <a:spLocks noChangeArrowheads="1"/>
            </p:cNvSpPr>
            <p:nvPr/>
          </p:nvSpPr>
          <p:spPr bwMode="auto">
            <a:xfrm>
              <a:off x="8702146" y="2035176"/>
              <a:ext cx="9621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主机 </a:t>
              </a:r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71" name="AutoShape 111"/>
            <p:cNvSpPr>
              <a:spLocks noChangeArrowheads="1"/>
            </p:cNvSpPr>
            <p:nvPr/>
          </p:nvSpPr>
          <p:spPr bwMode="auto">
            <a:xfrm>
              <a:off x="2889250" y="3259138"/>
              <a:ext cx="74295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72" name="Text Box 112"/>
            <p:cNvSpPr txBox="1">
              <a:spLocks noChangeArrowheads="1"/>
            </p:cNvSpPr>
            <p:nvPr/>
          </p:nvSpPr>
          <p:spPr bwMode="auto">
            <a:xfrm>
              <a:off x="2834217" y="2887663"/>
              <a:ext cx="119295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路由器 </a:t>
              </a:r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73" name="Text Box 113"/>
            <p:cNvSpPr txBox="1">
              <a:spLocks noChangeArrowheads="1"/>
            </p:cNvSpPr>
            <p:nvPr/>
          </p:nvSpPr>
          <p:spPr bwMode="auto">
            <a:xfrm>
              <a:off x="4485217" y="4186239"/>
              <a:ext cx="2410468" cy="46166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层上的互联网</a:t>
              </a:r>
            </a:p>
          </p:txBody>
        </p:sp>
        <p:sp>
          <p:nvSpPr>
            <p:cNvPr id="220274" name="Text Box 114"/>
            <p:cNvSpPr txBox="1">
              <a:spLocks noChangeArrowheads="1"/>
            </p:cNvSpPr>
            <p:nvPr/>
          </p:nvSpPr>
          <p:spPr bwMode="auto">
            <a:xfrm>
              <a:off x="1073150" y="5948363"/>
              <a:ext cx="10070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grpSp>
          <p:nvGrpSpPr>
            <p:cNvPr id="220275" name="Group 115"/>
            <p:cNvGrpSpPr>
              <a:grpSpLocks/>
            </p:cNvGrpSpPr>
            <p:nvPr/>
          </p:nvGrpSpPr>
          <p:grpSpPr bwMode="auto">
            <a:xfrm>
              <a:off x="8832850" y="2420938"/>
              <a:ext cx="742950" cy="1447800"/>
              <a:chOff x="672" y="528"/>
              <a:chExt cx="432" cy="912"/>
            </a:xfrm>
          </p:grpSpPr>
          <p:sp>
            <p:nvSpPr>
              <p:cNvPr id="220276" name="AutoShape 11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77" name="AutoShape 11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278" name="AutoShape 11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20279" name="Text Box 119"/>
            <p:cNvSpPr txBox="1">
              <a:spLocks noChangeArrowheads="1"/>
            </p:cNvSpPr>
            <p:nvPr/>
          </p:nvSpPr>
          <p:spPr bwMode="auto">
            <a:xfrm>
              <a:off x="8886165" y="3435351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0" name="Text Box 120"/>
            <p:cNvSpPr txBox="1">
              <a:spLocks noChangeArrowheads="1"/>
            </p:cNvSpPr>
            <p:nvPr/>
          </p:nvSpPr>
          <p:spPr bwMode="auto">
            <a:xfrm>
              <a:off x="3597804" y="3697288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1" name="Text Box 121"/>
            <p:cNvSpPr txBox="1">
              <a:spLocks noChangeArrowheads="1"/>
            </p:cNvSpPr>
            <p:nvPr/>
          </p:nvSpPr>
          <p:spPr bwMode="auto">
            <a:xfrm>
              <a:off x="2476500" y="3697288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2" name="Line 122"/>
            <p:cNvSpPr>
              <a:spLocks noChangeShapeType="1"/>
            </p:cNvSpPr>
            <p:nvPr/>
          </p:nvSpPr>
          <p:spPr bwMode="auto">
            <a:xfrm>
              <a:off x="3549650" y="3611563"/>
              <a:ext cx="2228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3" name="AutoShape 123"/>
            <p:cNvSpPr>
              <a:spLocks noChangeArrowheads="1"/>
            </p:cNvSpPr>
            <p:nvPr/>
          </p:nvSpPr>
          <p:spPr bwMode="auto">
            <a:xfrm>
              <a:off x="5776781" y="3230563"/>
              <a:ext cx="74295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4" name="Line 124"/>
            <p:cNvSpPr>
              <a:spLocks noChangeShapeType="1"/>
            </p:cNvSpPr>
            <p:nvPr/>
          </p:nvSpPr>
          <p:spPr bwMode="auto">
            <a:xfrm>
              <a:off x="6438900" y="3611563"/>
              <a:ext cx="2393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5" name="Text Box 125"/>
            <p:cNvSpPr txBox="1">
              <a:spLocks noChangeArrowheads="1"/>
            </p:cNvSpPr>
            <p:nvPr/>
          </p:nvSpPr>
          <p:spPr bwMode="auto">
            <a:xfrm>
              <a:off x="5365750" y="3697288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5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6" name="Line 126"/>
            <p:cNvSpPr>
              <a:spLocks noChangeShapeType="1"/>
            </p:cNvSpPr>
            <p:nvPr/>
          </p:nvSpPr>
          <p:spPr bwMode="auto">
            <a:xfrm>
              <a:off x="3632200" y="5440363"/>
              <a:ext cx="20637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7" name="Freeform 127"/>
            <p:cNvSpPr>
              <a:spLocks/>
            </p:cNvSpPr>
            <p:nvPr/>
          </p:nvSpPr>
          <p:spPr bwMode="auto">
            <a:xfrm flipH="1">
              <a:off x="6414823" y="5156201"/>
              <a:ext cx="369756" cy="284163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8" name="Freeform 128"/>
            <p:cNvSpPr>
              <a:spLocks/>
            </p:cNvSpPr>
            <p:nvPr/>
          </p:nvSpPr>
          <p:spPr bwMode="auto">
            <a:xfrm flipH="1">
              <a:off x="3503216" y="5162550"/>
              <a:ext cx="459184" cy="279400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289" name="Text Box 129"/>
            <p:cNvSpPr txBox="1">
              <a:spLocks noChangeArrowheads="1"/>
            </p:cNvSpPr>
            <p:nvPr/>
          </p:nvSpPr>
          <p:spPr bwMode="auto">
            <a:xfrm>
              <a:off x="5652956" y="2862263"/>
              <a:ext cx="119295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路由器 </a:t>
              </a:r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20290" name="Group 130"/>
            <p:cNvGrpSpPr>
              <a:grpSpLocks/>
            </p:cNvGrpSpPr>
            <p:nvPr/>
          </p:nvGrpSpPr>
          <p:grpSpPr bwMode="auto">
            <a:xfrm>
              <a:off x="1238250" y="3154363"/>
              <a:ext cx="1568450" cy="381000"/>
              <a:chOff x="1632" y="2688"/>
              <a:chExt cx="912" cy="240"/>
            </a:xfrm>
          </p:grpSpPr>
          <p:sp>
            <p:nvSpPr>
              <p:cNvPr id="220291" name="Rectangle 131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20" cy="240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800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 IP</a:t>
                </a:r>
                <a:r>
                  <a:rPr kumimoji="1" lang="en-US" altLang="zh-CN" sz="1800" b="1" baseline="-25000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</a:t>
                </a:r>
                <a:r>
                  <a:rPr kumimoji="1" lang="en-US" altLang="zh-CN" sz="1800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→ IP</a:t>
                </a:r>
                <a:r>
                  <a:rPr kumimoji="1" lang="en-US" altLang="zh-CN" sz="1800" b="1" baseline="-25000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220292" name="AutoShape 132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220293" name="Group 133"/>
            <p:cNvGrpSpPr>
              <a:grpSpLocks/>
            </p:cNvGrpSpPr>
            <p:nvPr/>
          </p:nvGrpSpPr>
          <p:grpSpPr bwMode="auto">
            <a:xfrm>
              <a:off x="4044950" y="3154363"/>
              <a:ext cx="1568450" cy="381000"/>
              <a:chOff x="1632" y="2688"/>
              <a:chExt cx="912" cy="240"/>
            </a:xfrm>
          </p:grpSpPr>
          <p:sp>
            <p:nvSpPr>
              <p:cNvPr id="220294" name="Rectangle 134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20" cy="240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IP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→ IP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220295" name="AutoShape 135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220296" name="Group 136"/>
            <p:cNvGrpSpPr>
              <a:grpSpLocks/>
            </p:cNvGrpSpPr>
            <p:nvPr/>
          </p:nvGrpSpPr>
          <p:grpSpPr bwMode="auto">
            <a:xfrm>
              <a:off x="7016750" y="3154363"/>
              <a:ext cx="1568450" cy="381000"/>
              <a:chOff x="1632" y="2688"/>
              <a:chExt cx="912" cy="240"/>
            </a:xfrm>
          </p:grpSpPr>
          <p:sp>
            <p:nvSpPr>
              <p:cNvPr id="220297" name="Rectangle 137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20" cy="240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IP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→ IP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220298" name="AutoShape 138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220299" name="Group 139"/>
            <p:cNvGrpSpPr>
              <a:grpSpLocks/>
            </p:cNvGrpSpPr>
            <p:nvPr/>
          </p:nvGrpSpPr>
          <p:grpSpPr bwMode="auto">
            <a:xfrm>
              <a:off x="660400" y="5592763"/>
              <a:ext cx="2146300" cy="381000"/>
              <a:chOff x="480" y="3120"/>
              <a:chExt cx="1248" cy="240"/>
            </a:xfrm>
          </p:grpSpPr>
          <p:sp>
            <p:nvSpPr>
              <p:cNvPr id="220300" name="Rectangle 140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056" cy="24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从 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HA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zh-CN" altLang="en-US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到 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HA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3</a:t>
                </a:r>
              </a:p>
            </p:txBody>
          </p:sp>
          <p:sp>
            <p:nvSpPr>
              <p:cNvPr id="220301" name="AutoShape 141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220302" name="Group 142"/>
            <p:cNvGrpSpPr>
              <a:grpSpLocks/>
            </p:cNvGrpSpPr>
            <p:nvPr/>
          </p:nvGrpSpPr>
          <p:grpSpPr bwMode="auto">
            <a:xfrm>
              <a:off x="3797300" y="5592763"/>
              <a:ext cx="2146300" cy="381000"/>
              <a:chOff x="480" y="3120"/>
              <a:chExt cx="1248" cy="240"/>
            </a:xfrm>
          </p:grpSpPr>
          <p:sp>
            <p:nvSpPr>
              <p:cNvPr id="220303" name="Rectangle 143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056" cy="24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从 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HA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4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zh-CN" altLang="en-US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到 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HA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220304" name="AutoShape 144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220305" name="Group 145"/>
            <p:cNvGrpSpPr>
              <a:grpSpLocks/>
            </p:cNvGrpSpPr>
            <p:nvPr/>
          </p:nvGrpSpPr>
          <p:grpSpPr bwMode="auto">
            <a:xfrm>
              <a:off x="6934200" y="5592763"/>
              <a:ext cx="2146300" cy="381000"/>
              <a:chOff x="480" y="3120"/>
              <a:chExt cx="1248" cy="240"/>
            </a:xfrm>
          </p:grpSpPr>
          <p:sp>
            <p:nvSpPr>
              <p:cNvPr id="220306" name="Rectangle 146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056" cy="24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从 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HA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6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zh-CN" altLang="en-US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到 </a:t>
                </a:r>
                <a:r>
                  <a:rPr kumimoji="1" lang="en-US" altLang="zh-CN" sz="18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HA</a:t>
                </a:r>
                <a:r>
                  <a:rPr kumimoji="1" lang="en-US" altLang="zh-CN" sz="1800" b="1" baseline="-2500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220307" name="AutoShape 147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20308" name="Text Box 148"/>
            <p:cNvSpPr txBox="1">
              <a:spLocks noChangeArrowheads="1"/>
            </p:cNvSpPr>
            <p:nvPr/>
          </p:nvSpPr>
          <p:spPr bwMode="auto">
            <a:xfrm>
              <a:off x="7429500" y="6018213"/>
              <a:ext cx="10070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20309" name="Text Box 149"/>
            <p:cNvSpPr txBox="1">
              <a:spLocks noChangeArrowheads="1"/>
            </p:cNvSpPr>
            <p:nvPr/>
          </p:nvSpPr>
          <p:spPr bwMode="auto">
            <a:xfrm>
              <a:off x="4308079" y="6018213"/>
              <a:ext cx="10070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20310" name="AutoShape 150"/>
            <p:cNvSpPr>
              <a:spLocks noChangeArrowheads="1"/>
            </p:cNvSpPr>
            <p:nvPr/>
          </p:nvSpPr>
          <p:spPr bwMode="auto">
            <a:xfrm flipV="1">
              <a:off x="2228850" y="2292351"/>
              <a:ext cx="1320800" cy="377825"/>
            </a:xfrm>
            <a:prstGeom prst="wedgeRoundRectCallout">
              <a:avLst>
                <a:gd name="adj1" fmla="val -75782"/>
                <a:gd name="adj2" fmla="val -203782"/>
                <a:gd name="adj3" fmla="val 16667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/>
              <a:endParaRPr kumimoji="1" lang="zh-CN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0311" name="Text Box 151"/>
            <p:cNvSpPr txBox="1">
              <a:spLocks noChangeArrowheads="1"/>
            </p:cNvSpPr>
            <p:nvPr/>
          </p:nvSpPr>
          <p:spPr bwMode="auto">
            <a:xfrm>
              <a:off x="2270125" y="2316163"/>
              <a:ext cx="11599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</p:grpSp>
      <p:sp>
        <p:nvSpPr>
          <p:cNvPr id="220318" name="Text Box 158"/>
          <p:cNvSpPr txBox="1">
            <a:spLocks noChangeArrowheads="1"/>
          </p:cNvSpPr>
          <p:nvPr/>
        </p:nvSpPr>
        <p:spPr bwMode="auto">
          <a:xfrm>
            <a:off x="2864768" y="44451"/>
            <a:ext cx="5234125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rPr>
              <a:t>从协议栈的层次上看数据的流动</a:t>
            </a:r>
          </a:p>
        </p:txBody>
      </p:sp>
      <p:sp>
        <p:nvSpPr>
          <p:cNvPr id="220319" name="Line 159"/>
          <p:cNvSpPr>
            <a:spLocks noChangeShapeType="1"/>
          </p:cNvSpPr>
          <p:nvPr/>
        </p:nvSpPr>
        <p:spPr bwMode="auto">
          <a:xfrm>
            <a:off x="507339" y="2708276"/>
            <a:ext cx="0" cy="2665413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21" name="Line 161"/>
          <p:cNvSpPr>
            <a:spLocks noChangeShapeType="1"/>
          </p:cNvSpPr>
          <p:nvPr/>
        </p:nvSpPr>
        <p:spPr bwMode="auto">
          <a:xfrm>
            <a:off x="507339" y="5445125"/>
            <a:ext cx="2027634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23" name="Line 163"/>
          <p:cNvSpPr>
            <a:spLocks noChangeShapeType="1"/>
          </p:cNvSpPr>
          <p:nvPr/>
        </p:nvSpPr>
        <p:spPr bwMode="auto">
          <a:xfrm flipV="1">
            <a:off x="3080147" y="3500439"/>
            <a:ext cx="0" cy="1800225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24" name="Line 164"/>
          <p:cNvSpPr>
            <a:spLocks noChangeShapeType="1"/>
          </p:cNvSpPr>
          <p:nvPr/>
        </p:nvSpPr>
        <p:spPr bwMode="auto">
          <a:xfrm>
            <a:off x="3314039" y="3500439"/>
            <a:ext cx="0" cy="1800225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25" name="Line 165"/>
          <p:cNvSpPr>
            <a:spLocks noChangeShapeType="1"/>
          </p:cNvSpPr>
          <p:nvPr/>
        </p:nvSpPr>
        <p:spPr bwMode="auto">
          <a:xfrm>
            <a:off x="3706152" y="5445125"/>
            <a:ext cx="2027634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28" name="Line 168"/>
          <p:cNvSpPr>
            <a:spLocks noChangeShapeType="1"/>
          </p:cNvSpPr>
          <p:nvPr/>
        </p:nvSpPr>
        <p:spPr bwMode="auto">
          <a:xfrm flipV="1">
            <a:off x="5967677" y="3500439"/>
            <a:ext cx="0" cy="1800225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29" name="Line 169"/>
          <p:cNvSpPr>
            <a:spLocks noChangeShapeType="1"/>
          </p:cNvSpPr>
          <p:nvPr/>
        </p:nvSpPr>
        <p:spPr bwMode="auto">
          <a:xfrm>
            <a:off x="6201569" y="3500439"/>
            <a:ext cx="0" cy="1800225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30" name="Line 170"/>
          <p:cNvSpPr>
            <a:spLocks noChangeShapeType="1"/>
          </p:cNvSpPr>
          <p:nvPr/>
        </p:nvSpPr>
        <p:spPr bwMode="auto">
          <a:xfrm>
            <a:off x="6903244" y="5445125"/>
            <a:ext cx="2027635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0331" name="Line 171"/>
          <p:cNvSpPr>
            <a:spLocks noChangeShapeType="1"/>
          </p:cNvSpPr>
          <p:nvPr/>
        </p:nvSpPr>
        <p:spPr bwMode="auto">
          <a:xfrm flipV="1">
            <a:off x="9087379" y="2779713"/>
            <a:ext cx="0" cy="2665412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908" y="116632"/>
            <a:ext cx="9663509" cy="1658194"/>
            <a:chOff x="104908" y="116632"/>
            <a:chExt cx="9663509" cy="1658194"/>
          </a:xfrm>
        </p:grpSpPr>
        <p:sp>
          <p:nvSpPr>
            <p:cNvPr id="117" name="Freeform 2"/>
            <p:cNvSpPr>
              <a:spLocks/>
            </p:cNvSpPr>
            <p:nvPr/>
          </p:nvSpPr>
          <p:spPr bwMode="auto">
            <a:xfrm>
              <a:off x="2801542" y="1239838"/>
              <a:ext cx="270007" cy="533400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" name="Freeform 3"/>
            <p:cNvSpPr>
              <a:spLocks/>
            </p:cNvSpPr>
            <p:nvPr/>
          </p:nvSpPr>
          <p:spPr bwMode="auto">
            <a:xfrm>
              <a:off x="5775061" y="1239838"/>
              <a:ext cx="184018" cy="531812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" name="Line 4"/>
            <p:cNvSpPr>
              <a:spLocks noChangeShapeType="1"/>
            </p:cNvSpPr>
            <p:nvPr/>
          </p:nvSpPr>
          <p:spPr bwMode="auto">
            <a:xfrm rot="-5400000">
              <a:off x="9075209" y="1504818"/>
              <a:ext cx="533400" cy="34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0" name="Line 5"/>
            <p:cNvSpPr>
              <a:spLocks noChangeShapeType="1"/>
            </p:cNvSpPr>
            <p:nvPr/>
          </p:nvSpPr>
          <p:spPr bwMode="auto">
            <a:xfrm rot="-5400000">
              <a:off x="242359" y="1504818"/>
              <a:ext cx="533400" cy="34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1" name="Line 6"/>
            <p:cNvSpPr>
              <a:spLocks noChangeShapeType="1"/>
            </p:cNvSpPr>
            <p:nvPr/>
          </p:nvSpPr>
          <p:spPr bwMode="auto">
            <a:xfrm>
              <a:off x="252811" y="1773238"/>
              <a:ext cx="280326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2" name="Text Box 7"/>
            <p:cNvSpPr txBox="1">
              <a:spLocks noChangeArrowheads="1"/>
            </p:cNvSpPr>
            <p:nvPr/>
          </p:nvSpPr>
          <p:spPr bwMode="auto">
            <a:xfrm>
              <a:off x="529696" y="1258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5180012" y="1258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5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3807619" y="1258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4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206494" y="1258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>
              <a:off x="6540368" y="1773238"/>
              <a:ext cx="3143779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7" name="Text Box 12"/>
            <p:cNvSpPr txBox="1">
              <a:spLocks noChangeArrowheads="1"/>
            </p:cNvSpPr>
            <p:nvPr/>
          </p:nvSpPr>
          <p:spPr bwMode="auto">
            <a:xfrm>
              <a:off x="6781139" y="1258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6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auto">
            <a:xfrm>
              <a:off x="174453" y="116632"/>
              <a:ext cx="9621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主机 </a:t>
              </a:r>
              <a:r>
                <a:rPr kumimoji="1" lang="en-US" altLang="zh-CN" sz="1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9" name="Text Box 14"/>
            <p:cNvSpPr txBox="1">
              <a:spLocks noChangeArrowheads="1"/>
            </p:cNvSpPr>
            <p:nvPr/>
          </p:nvSpPr>
          <p:spPr bwMode="auto">
            <a:xfrm>
              <a:off x="8481392" y="116632"/>
              <a:ext cx="9621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主机 </a:t>
              </a:r>
              <a:r>
                <a:rPr kumimoji="1" lang="en-US" altLang="zh-CN" sz="1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0" name="Line 15"/>
            <p:cNvSpPr>
              <a:spLocks noChangeShapeType="1"/>
            </p:cNvSpPr>
            <p:nvPr/>
          </p:nvSpPr>
          <p:spPr bwMode="auto">
            <a:xfrm>
              <a:off x="3566848" y="1773238"/>
              <a:ext cx="2462742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1" name="Freeform 16"/>
            <p:cNvSpPr>
              <a:spLocks/>
            </p:cNvSpPr>
            <p:nvPr/>
          </p:nvSpPr>
          <p:spPr bwMode="auto">
            <a:xfrm flipH="1">
              <a:off x="6540368" y="1239838"/>
              <a:ext cx="254529" cy="533400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2" name="Freeform 17"/>
            <p:cNvSpPr>
              <a:spLocks/>
            </p:cNvSpPr>
            <p:nvPr/>
          </p:nvSpPr>
          <p:spPr bwMode="auto">
            <a:xfrm flipH="1">
              <a:off x="3635639" y="1239839"/>
              <a:ext cx="185738" cy="534987"/>
            </a:xfrm>
            <a:custGeom>
              <a:avLst/>
              <a:gdLst>
                <a:gd name="T0" fmla="*/ 0 w 249"/>
                <a:gd name="T1" fmla="*/ 176 h 176"/>
                <a:gd name="T2" fmla="*/ 1 w 249"/>
                <a:gd name="T3" fmla="*/ 0 h 176"/>
                <a:gd name="T4" fmla="*/ 249 w 249"/>
                <a:gd name="T5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2768865" y="679451"/>
              <a:ext cx="119295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路由器 </a:t>
              </a:r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pic>
          <p:nvPicPr>
            <p:cNvPr id="134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8" y="496888"/>
              <a:ext cx="926967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331" y="985839"/>
              <a:ext cx="835819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3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169" y="477838"/>
              <a:ext cx="925248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2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290" y="963614"/>
              <a:ext cx="834098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8" name="AutoShape 23"/>
            <p:cNvSpPr>
              <a:spLocks noChangeArrowheads="1"/>
            </p:cNvSpPr>
            <p:nvPr/>
          </p:nvSpPr>
          <p:spPr bwMode="auto">
            <a:xfrm flipV="1">
              <a:off x="1084633" y="548679"/>
              <a:ext cx="1716909" cy="348258"/>
            </a:xfrm>
            <a:prstGeom prst="wedgeRoundRectCallout">
              <a:avLst>
                <a:gd name="adj1" fmla="val -53217"/>
                <a:gd name="adj2" fmla="val -195611"/>
                <a:gd name="adj3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/>
              <a:r>
                <a:rPr kumimoji="1" lang="en-US" altLang="zh-CN" b="1" dirty="0" smtClean="0">
                  <a:solidFill>
                    <a:srgbClr val="0000CC"/>
                  </a:solidFill>
                  <a:ea typeface="黑体" pitchFamily="2" charset="-122"/>
                </a:rPr>
                <a:t>HA </a:t>
              </a:r>
              <a:r>
                <a:rPr kumimoji="1" lang="zh-CN" altLang="en-US" b="1" dirty="0" smtClean="0">
                  <a:solidFill>
                    <a:srgbClr val="0000CC"/>
                  </a:solidFill>
                  <a:ea typeface="黑体" pitchFamily="2" charset="-122"/>
                </a:rPr>
                <a:t>为</a:t>
              </a:r>
              <a:r>
                <a:rPr kumimoji="1" lang="zh-CN" altLang="en-US" b="1" dirty="0">
                  <a:solidFill>
                    <a:srgbClr val="0000CC"/>
                  </a:solidFill>
                  <a:ea typeface="黑体" pitchFamily="2" charset="-122"/>
                </a:rPr>
                <a:t>硬件地址</a:t>
              </a:r>
            </a:p>
          </p:txBody>
        </p:sp>
        <p:sp>
          <p:nvSpPr>
            <p:cNvPr id="139" name="Text Box 25"/>
            <p:cNvSpPr txBox="1">
              <a:spLocks noChangeArrowheads="1"/>
            </p:cNvSpPr>
            <p:nvPr/>
          </p:nvSpPr>
          <p:spPr bwMode="auto">
            <a:xfrm>
              <a:off x="5673594" y="685801"/>
              <a:ext cx="119295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路由器 </a:t>
              </a:r>
              <a:r>
                <a:rPr kumimoji="1" lang="en-US" altLang="zh-CN" sz="1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40" name="Text Box 26"/>
            <p:cNvSpPr txBox="1">
              <a:spLocks noChangeArrowheads="1"/>
            </p:cNvSpPr>
            <p:nvPr/>
          </p:nvSpPr>
          <p:spPr bwMode="auto">
            <a:xfrm>
              <a:off x="8726223" y="1258888"/>
              <a:ext cx="603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HA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1" name="Text Box 27"/>
            <p:cNvSpPr txBox="1">
              <a:spLocks noChangeArrowheads="1"/>
            </p:cNvSpPr>
            <p:nvPr/>
          </p:nvSpPr>
          <p:spPr bwMode="auto">
            <a:xfrm>
              <a:off x="304404" y="560388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2" name="Text Box 28"/>
            <p:cNvSpPr txBox="1">
              <a:spLocks noChangeArrowheads="1"/>
            </p:cNvSpPr>
            <p:nvPr/>
          </p:nvSpPr>
          <p:spPr bwMode="auto">
            <a:xfrm>
              <a:off x="9061583" y="544513"/>
              <a:ext cx="4956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IP</a:t>
              </a:r>
              <a:r>
                <a:rPr kumimoji="1" lang="en-US" altLang="zh-CN" sz="1800" b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3" name="Text Box 29"/>
            <p:cNvSpPr txBox="1">
              <a:spLocks noChangeArrowheads="1"/>
            </p:cNvSpPr>
            <p:nvPr/>
          </p:nvSpPr>
          <p:spPr bwMode="auto">
            <a:xfrm>
              <a:off x="1320800" y="137795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局域网</a:t>
              </a:r>
              <a:endParaRPr kumimoji="1" lang="zh-CN" altLang="en-US" sz="1800" b="1" baseline="-2500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4" name="Text Box 30"/>
            <p:cNvSpPr txBox="1">
              <a:spLocks noChangeArrowheads="1"/>
            </p:cNvSpPr>
            <p:nvPr/>
          </p:nvSpPr>
          <p:spPr bwMode="auto">
            <a:xfrm>
              <a:off x="4380310" y="137795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局域网</a:t>
              </a:r>
              <a:endParaRPr kumimoji="1" lang="zh-CN" altLang="en-US" sz="1800" b="1" baseline="-2500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7644474" y="137795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局域网</a:t>
              </a:r>
              <a:endParaRPr kumimoji="1" lang="zh-CN" altLang="en-US" sz="1800" b="1" baseline="-2500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2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2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2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2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2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2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18" grpId="0" animBg="1"/>
      <p:bldP spid="220319" grpId="0" animBg="1"/>
      <p:bldP spid="220321" grpId="0" animBg="1"/>
      <p:bldP spid="220323" grpId="0" animBg="1"/>
      <p:bldP spid="220324" grpId="0" animBg="1"/>
      <p:bldP spid="220325" grpId="0" animBg="1"/>
      <p:bldP spid="220328" grpId="0" animBg="1"/>
      <p:bldP spid="220329" grpId="0" animBg="1"/>
      <p:bldP spid="220330" grpId="0" animBg="1"/>
      <p:bldP spid="2203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4488" y="2380134"/>
            <a:ext cx="4755225" cy="3526755"/>
            <a:chOff x="344488" y="2380134"/>
            <a:chExt cx="4755225" cy="3526755"/>
          </a:xfrm>
        </p:grpSpPr>
        <p:sp>
          <p:nvSpPr>
            <p:cNvPr id="474117" name="Text Box 5"/>
            <p:cNvSpPr txBox="1">
              <a:spLocks noChangeArrowheads="1"/>
            </p:cNvSpPr>
            <p:nvPr/>
          </p:nvSpPr>
          <p:spPr bwMode="auto">
            <a:xfrm>
              <a:off x="704528" y="5445224"/>
              <a:ext cx="210185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偏移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0/8 = 0</a:t>
              </a:r>
            </a:p>
          </p:txBody>
        </p:sp>
        <p:sp>
          <p:nvSpPr>
            <p:cNvPr id="474123" name="Rectangle 11"/>
            <p:cNvSpPr>
              <a:spLocks noChangeArrowheads="1"/>
            </p:cNvSpPr>
            <p:nvPr/>
          </p:nvSpPr>
          <p:spPr bwMode="auto">
            <a:xfrm>
              <a:off x="1295534" y="3869208"/>
              <a:ext cx="1900369" cy="4635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4" name="Line 12"/>
            <p:cNvSpPr>
              <a:spLocks noChangeShapeType="1"/>
            </p:cNvSpPr>
            <p:nvPr/>
          </p:nvSpPr>
          <p:spPr bwMode="auto">
            <a:xfrm>
              <a:off x="1484710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1675606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6" name="Line 14"/>
            <p:cNvSpPr>
              <a:spLocks noChangeShapeType="1"/>
            </p:cNvSpPr>
            <p:nvPr/>
          </p:nvSpPr>
          <p:spPr bwMode="auto">
            <a:xfrm>
              <a:off x="1866504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7" name="Line 15"/>
            <p:cNvSpPr>
              <a:spLocks noChangeShapeType="1"/>
            </p:cNvSpPr>
            <p:nvPr/>
          </p:nvSpPr>
          <p:spPr bwMode="auto">
            <a:xfrm>
              <a:off x="3005006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33" name="Line 21"/>
            <p:cNvSpPr>
              <a:spLocks noChangeShapeType="1"/>
            </p:cNvSpPr>
            <p:nvPr/>
          </p:nvSpPr>
          <p:spPr bwMode="auto">
            <a:xfrm flipV="1">
              <a:off x="3101314" y="4332759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42" name="Text Box 30"/>
            <p:cNvSpPr txBox="1">
              <a:spLocks noChangeArrowheads="1"/>
            </p:cNvSpPr>
            <p:nvPr/>
          </p:nvSpPr>
          <p:spPr bwMode="auto">
            <a:xfrm>
              <a:off x="2681685" y="4586759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1399</a:t>
              </a:r>
            </a:p>
          </p:txBody>
        </p:sp>
        <p:sp>
          <p:nvSpPr>
            <p:cNvPr id="474145" name="Text Box 33"/>
            <p:cNvSpPr txBox="1">
              <a:spLocks noChangeArrowheads="1"/>
            </p:cNvSpPr>
            <p:nvPr/>
          </p:nvSpPr>
          <p:spPr bwMode="auto">
            <a:xfrm>
              <a:off x="990013" y="5072534"/>
              <a:ext cx="1678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数据报片 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74148" name="Rectangle 36"/>
            <p:cNvSpPr>
              <a:spLocks noChangeArrowheads="1"/>
            </p:cNvSpPr>
            <p:nvPr/>
          </p:nvSpPr>
          <p:spPr bwMode="auto">
            <a:xfrm>
              <a:off x="344488" y="3869208"/>
              <a:ext cx="951045" cy="4635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1" name="Line 39"/>
            <p:cNvSpPr>
              <a:spLocks noChangeShapeType="1"/>
            </p:cNvSpPr>
            <p:nvPr/>
          </p:nvSpPr>
          <p:spPr bwMode="auto">
            <a:xfrm flipV="1">
              <a:off x="1295534" y="2380134"/>
              <a:ext cx="1900369" cy="14890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2" name="Line 40"/>
            <p:cNvSpPr>
              <a:spLocks noChangeShapeType="1"/>
            </p:cNvSpPr>
            <p:nvPr/>
          </p:nvSpPr>
          <p:spPr bwMode="auto">
            <a:xfrm flipV="1">
              <a:off x="3195903" y="2380134"/>
              <a:ext cx="1903810" cy="14890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71" name="Text Box 59"/>
            <p:cNvSpPr txBox="1">
              <a:spLocks noChangeArrowheads="1"/>
            </p:cNvSpPr>
            <p:nvPr/>
          </p:nvSpPr>
          <p:spPr bwMode="auto">
            <a:xfrm>
              <a:off x="344488" y="3869209"/>
              <a:ext cx="9140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首部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74174" name="Line 62"/>
            <p:cNvSpPr>
              <a:spLocks noChangeShapeType="1"/>
            </p:cNvSpPr>
            <p:nvPr/>
          </p:nvSpPr>
          <p:spPr bwMode="auto">
            <a:xfrm flipV="1">
              <a:off x="1384962" y="4332759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75" name="Text Box 63"/>
            <p:cNvSpPr txBox="1">
              <a:spLocks noChangeArrowheads="1"/>
            </p:cNvSpPr>
            <p:nvPr/>
          </p:nvSpPr>
          <p:spPr bwMode="auto">
            <a:xfrm>
              <a:off x="564621" y="4626446"/>
              <a:ext cx="9140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字节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41329" y="2380134"/>
            <a:ext cx="3360473" cy="3526755"/>
            <a:chOff x="3641329" y="2380134"/>
            <a:chExt cx="3360473" cy="3526755"/>
          </a:xfrm>
        </p:grpSpPr>
        <p:sp>
          <p:nvSpPr>
            <p:cNvPr id="474129" name="Text Box 17"/>
            <p:cNvSpPr txBox="1">
              <a:spLocks noChangeArrowheads="1"/>
            </p:cNvSpPr>
            <p:nvPr/>
          </p:nvSpPr>
          <p:spPr bwMode="auto">
            <a:xfrm>
              <a:off x="3653972" y="5445224"/>
              <a:ext cx="29594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偏移 </a:t>
              </a:r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1400/8 = 175</a:t>
              </a:r>
            </a:p>
          </p:txBody>
        </p:sp>
        <p:sp>
          <p:nvSpPr>
            <p:cNvPr id="474134" name="Line 22"/>
            <p:cNvSpPr>
              <a:spLocks noChangeShapeType="1"/>
            </p:cNvSpPr>
            <p:nvPr/>
          </p:nvSpPr>
          <p:spPr bwMode="auto">
            <a:xfrm flipV="1">
              <a:off x="4717918" y="4332759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35" name="Line 23"/>
            <p:cNvSpPr>
              <a:spLocks noChangeShapeType="1"/>
            </p:cNvSpPr>
            <p:nvPr/>
          </p:nvSpPr>
          <p:spPr bwMode="auto">
            <a:xfrm flipV="1">
              <a:off x="6430831" y="4332759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38" name="Text Box 26"/>
            <p:cNvSpPr txBox="1">
              <a:spLocks noChangeArrowheads="1"/>
            </p:cNvSpPr>
            <p:nvPr/>
          </p:nvSpPr>
          <p:spPr bwMode="auto">
            <a:xfrm>
              <a:off x="4298289" y="4608984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1400</a:t>
              </a:r>
            </a:p>
          </p:txBody>
        </p:sp>
        <p:sp>
          <p:nvSpPr>
            <p:cNvPr id="474141" name="Text Box 29"/>
            <p:cNvSpPr txBox="1">
              <a:spLocks noChangeArrowheads="1"/>
            </p:cNvSpPr>
            <p:nvPr/>
          </p:nvSpPr>
          <p:spPr bwMode="auto">
            <a:xfrm>
              <a:off x="6007763" y="4586759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2799</a:t>
              </a:r>
            </a:p>
          </p:txBody>
        </p:sp>
        <p:sp>
          <p:nvSpPr>
            <p:cNvPr id="474153" name="Rectangle 41"/>
            <p:cNvSpPr>
              <a:spLocks noChangeArrowheads="1"/>
            </p:cNvSpPr>
            <p:nvPr/>
          </p:nvSpPr>
          <p:spPr bwMode="auto">
            <a:xfrm>
              <a:off x="4625050" y="3869208"/>
              <a:ext cx="1900369" cy="4635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4" name="Line 42"/>
            <p:cNvSpPr>
              <a:spLocks noChangeShapeType="1"/>
            </p:cNvSpPr>
            <p:nvPr/>
          </p:nvSpPr>
          <p:spPr bwMode="auto">
            <a:xfrm>
              <a:off x="4814227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5" name="Line 43"/>
            <p:cNvSpPr>
              <a:spLocks noChangeShapeType="1"/>
            </p:cNvSpPr>
            <p:nvPr/>
          </p:nvSpPr>
          <p:spPr bwMode="auto">
            <a:xfrm>
              <a:off x="5003404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6" name="Line 44"/>
            <p:cNvSpPr>
              <a:spLocks noChangeShapeType="1"/>
            </p:cNvSpPr>
            <p:nvPr/>
          </p:nvSpPr>
          <p:spPr bwMode="auto">
            <a:xfrm>
              <a:off x="5194300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7" name="Line 45"/>
            <p:cNvSpPr>
              <a:spLocks noChangeShapeType="1"/>
            </p:cNvSpPr>
            <p:nvPr/>
          </p:nvSpPr>
          <p:spPr bwMode="auto">
            <a:xfrm>
              <a:off x="6334522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8" name="Rectangle 46"/>
            <p:cNvSpPr>
              <a:spLocks noChangeArrowheads="1"/>
            </p:cNvSpPr>
            <p:nvPr/>
          </p:nvSpPr>
          <p:spPr bwMode="auto">
            <a:xfrm>
              <a:off x="3674004" y="3869208"/>
              <a:ext cx="951045" cy="4635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9" name="Line 47"/>
            <p:cNvSpPr>
              <a:spLocks noChangeShapeType="1"/>
            </p:cNvSpPr>
            <p:nvPr/>
          </p:nvSpPr>
          <p:spPr bwMode="auto">
            <a:xfrm flipV="1">
              <a:off x="4625049" y="2380134"/>
              <a:ext cx="474663" cy="14890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0" name="Line 48"/>
            <p:cNvSpPr>
              <a:spLocks noChangeShapeType="1"/>
            </p:cNvSpPr>
            <p:nvPr/>
          </p:nvSpPr>
          <p:spPr bwMode="auto">
            <a:xfrm flipV="1">
              <a:off x="6525419" y="2380134"/>
              <a:ext cx="476383" cy="14890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72" name="Text Box 60"/>
            <p:cNvSpPr txBox="1">
              <a:spLocks noChangeArrowheads="1"/>
            </p:cNvSpPr>
            <p:nvPr/>
          </p:nvSpPr>
          <p:spPr bwMode="auto">
            <a:xfrm>
              <a:off x="3641329" y="3869209"/>
              <a:ext cx="9140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首部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474176" name="Text Box 64"/>
            <p:cNvSpPr txBox="1">
              <a:spLocks noChangeArrowheads="1"/>
            </p:cNvSpPr>
            <p:nvPr/>
          </p:nvSpPr>
          <p:spPr bwMode="auto">
            <a:xfrm>
              <a:off x="4254178" y="5067770"/>
              <a:ext cx="1678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数据报片 </a:t>
              </a:r>
              <a:r>
                <a:rPr kumimoji="1" lang="en-US" altLang="zh-CN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97216" y="2380134"/>
            <a:ext cx="2959465" cy="3526755"/>
            <a:chOff x="6897216" y="2380134"/>
            <a:chExt cx="2959465" cy="3526755"/>
          </a:xfrm>
        </p:grpSpPr>
        <p:sp>
          <p:nvSpPr>
            <p:cNvPr id="474130" name="Text Box 18"/>
            <p:cNvSpPr txBox="1">
              <a:spLocks noChangeArrowheads="1"/>
            </p:cNvSpPr>
            <p:nvPr/>
          </p:nvSpPr>
          <p:spPr bwMode="auto">
            <a:xfrm>
              <a:off x="6897216" y="5445224"/>
              <a:ext cx="29594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偏移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2800/8 = 350</a:t>
              </a:r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 flipV="1">
              <a:off x="8126545" y="4332759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37" name="Line 25"/>
            <p:cNvSpPr>
              <a:spLocks noChangeShapeType="1"/>
            </p:cNvSpPr>
            <p:nvPr/>
          </p:nvSpPr>
          <p:spPr bwMode="auto">
            <a:xfrm flipV="1">
              <a:off x="9380273" y="4332759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39" name="Text Box 27"/>
            <p:cNvSpPr txBox="1">
              <a:spLocks noChangeArrowheads="1"/>
            </p:cNvSpPr>
            <p:nvPr/>
          </p:nvSpPr>
          <p:spPr bwMode="auto">
            <a:xfrm>
              <a:off x="7722394" y="4608984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2800</a:t>
              </a:r>
            </a:p>
          </p:txBody>
        </p:sp>
        <p:sp>
          <p:nvSpPr>
            <p:cNvPr id="474140" name="Text Box 28"/>
            <p:cNvSpPr txBox="1">
              <a:spLocks noChangeArrowheads="1"/>
            </p:cNvSpPr>
            <p:nvPr/>
          </p:nvSpPr>
          <p:spPr bwMode="auto">
            <a:xfrm>
              <a:off x="8960644" y="4586759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3799</a:t>
              </a:r>
            </a:p>
          </p:txBody>
        </p:sp>
        <p:sp>
          <p:nvSpPr>
            <p:cNvPr id="474161" name="Rectangle 49"/>
            <p:cNvSpPr>
              <a:spLocks noChangeArrowheads="1"/>
            </p:cNvSpPr>
            <p:nvPr/>
          </p:nvSpPr>
          <p:spPr bwMode="auto">
            <a:xfrm>
              <a:off x="8047436" y="3869208"/>
              <a:ext cx="1427427" cy="4635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2" name="Line 50"/>
            <p:cNvSpPr>
              <a:spLocks noChangeShapeType="1"/>
            </p:cNvSpPr>
            <p:nvPr/>
          </p:nvSpPr>
          <p:spPr bwMode="auto">
            <a:xfrm>
              <a:off x="8238331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3" name="Line 51"/>
            <p:cNvSpPr>
              <a:spLocks noChangeShapeType="1"/>
            </p:cNvSpPr>
            <p:nvPr/>
          </p:nvSpPr>
          <p:spPr bwMode="auto">
            <a:xfrm>
              <a:off x="8429229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4" name="Line 52"/>
            <p:cNvSpPr>
              <a:spLocks noChangeShapeType="1"/>
            </p:cNvSpPr>
            <p:nvPr/>
          </p:nvSpPr>
          <p:spPr bwMode="auto">
            <a:xfrm>
              <a:off x="8620125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5" name="Line 53"/>
            <p:cNvSpPr>
              <a:spLocks noChangeShapeType="1"/>
            </p:cNvSpPr>
            <p:nvPr/>
          </p:nvSpPr>
          <p:spPr bwMode="auto">
            <a:xfrm>
              <a:off x="9285685" y="386920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6" name="Rectangle 54"/>
            <p:cNvSpPr>
              <a:spLocks noChangeArrowheads="1"/>
            </p:cNvSpPr>
            <p:nvPr/>
          </p:nvSpPr>
          <p:spPr bwMode="auto">
            <a:xfrm>
              <a:off x="7098110" y="3869208"/>
              <a:ext cx="949325" cy="4635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7" name="Line 55"/>
            <p:cNvSpPr>
              <a:spLocks noChangeShapeType="1"/>
            </p:cNvSpPr>
            <p:nvPr/>
          </p:nvSpPr>
          <p:spPr bwMode="auto">
            <a:xfrm flipH="1" flipV="1">
              <a:off x="8429229" y="2380134"/>
              <a:ext cx="1045633" cy="14890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8" name="Line 56"/>
            <p:cNvSpPr>
              <a:spLocks noChangeShapeType="1"/>
            </p:cNvSpPr>
            <p:nvPr/>
          </p:nvSpPr>
          <p:spPr bwMode="auto">
            <a:xfrm flipH="1" flipV="1">
              <a:off x="7001802" y="2380134"/>
              <a:ext cx="1045633" cy="148907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73" name="Text Box 61"/>
            <p:cNvSpPr txBox="1">
              <a:spLocks noChangeArrowheads="1"/>
            </p:cNvSpPr>
            <p:nvPr/>
          </p:nvSpPr>
          <p:spPr bwMode="auto">
            <a:xfrm>
              <a:off x="7065433" y="3869209"/>
              <a:ext cx="9140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首部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474177" name="Text Box 65"/>
            <p:cNvSpPr txBox="1">
              <a:spLocks noChangeArrowheads="1"/>
            </p:cNvSpPr>
            <p:nvPr/>
          </p:nvSpPr>
          <p:spPr bwMode="auto">
            <a:xfrm>
              <a:off x="7450799" y="5067770"/>
              <a:ext cx="16786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数据报片 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5338" y="1484784"/>
            <a:ext cx="8946531" cy="1589147"/>
            <a:chOff x="855338" y="1484784"/>
            <a:chExt cx="8946531" cy="1589147"/>
          </a:xfrm>
        </p:grpSpPr>
        <p:sp>
          <p:nvSpPr>
            <p:cNvPr id="474116" name="Rectangle 4"/>
            <p:cNvSpPr>
              <a:spLocks noChangeArrowheads="1"/>
            </p:cNvSpPr>
            <p:nvPr/>
          </p:nvSpPr>
          <p:spPr bwMode="auto">
            <a:xfrm>
              <a:off x="3195902" y="1916583"/>
              <a:ext cx="5233327" cy="4635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18" name="Rectangle 6"/>
            <p:cNvSpPr>
              <a:spLocks noChangeArrowheads="1"/>
            </p:cNvSpPr>
            <p:nvPr/>
          </p:nvSpPr>
          <p:spPr bwMode="auto">
            <a:xfrm>
              <a:off x="2244858" y="1916583"/>
              <a:ext cx="6184371" cy="46355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>
              <a:off x="3386800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3577696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>
              <a:off x="3768593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2" name="Line 10"/>
            <p:cNvSpPr>
              <a:spLocks noChangeShapeType="1"/>
            </p:cNvSpPr>
            <p:nvPr/>
          </p:nvSpPr>
          <p:spPr bwMode="auto">
            <a:xfrm>
              <a:off x="8238331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28" name="Text Box 16"/>
            <p:cNvSpPr txBox="1">
              <a:spLocks noChangeArrowheads="1"/>
            </p:cNvSpPr>
            <p:nvPr/>
          </p:nvSpPr>
          <p:spPr bwMode="auto">
            <a:xfrm>
              <a:off x="8455025" y="1810221"/>
              <a:ext cx="1346844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偏移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0/8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0</a:t>
              </a:r>
            </a:p>
          </p:txBody>
        </p:sp>
        <p:sp>
          <p:nvSpPr>
            <p:cNvPr id="474131" name="Line 19"/>
            <p:cNvSpPr>
              <a:spLocks noChangeShapeType="1"/>
            </p:cNvSpPr>
            <p:nvPr/>
          </p:nvSpPr>
          <p:spPr bwMode="auto">
            <a:xfrm flipV="1">
              <a:off x="8317442" y="2380134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32" name="Line 20"/>
            <p:cNvSpPr>
              <a:spLocks noChangeShapeType="1"/>
            </p:cNvSpPr>
            <p:nvPr/>
          </p:nvSpPr>
          <p:spPr bwMode="auto">
            <a:xfrm flipV="1">
              <a:off x="3287052" y="2380134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43" name="Text Box 31"/>
            <p:cNvSpPr txBox="1">
              <a:spLocks noChangeArrowheads="1"/>
            </p:cNvSpPr>
            <p:nvPr/>
          </p:nvSpPr>
          <p:spPr bwMode="auto">
            <a:xfrm>
              <a:off x="7913291" y="2634134"/>
              <a:ext cx="7553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3799</a:t>
              </a:r>
            </a:p>
          </p:txBody>
        </p:sp>
        <p:sp>
          <p:nvSpPr>
            <p:cNvPr id="474144" name="Text Box 32"/>
            <p:cNvSpPr txBox="1">
              <a:spLocks noChangeArrowheads="1"/>
            </p:cNvSpPr>
            <p:nvPr/>
          </p:nvSpPr>
          <p:spPr bwMode="auto">
            <a:xfrm>
              <a:off x="855338" y="1737196"/>
              <a:ext cx="121058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需分片的</a:t>
              </a:r>
            </a:p>
            <a:p>
              <a:pPr algn="ctr"/>
              <a:r>
                <a:rPr kumimoji="1" lang="zh-CN" altLang="en-US" sz="20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  <p:sp>
          <p:nvSpPr>
            <p:cNvPr id="474188" name="Rectangle 76"/>
            <p:cNvSpPr>
              <a:spLocks noChangeArrowheads="1"/>
            </p:cNvSpPr>
            <p:nvPr/>
          </p:nvSpPr>
          <p:spPr bwMode="auto">
            <a:xfrm>
              <a:off x="2267215" y="1934045"/>
              <a:ext cx="925248" cy="414835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46" name="Text Box 34"/>
            <p:cNvSpPr txBox="1">
              <a:spLocks noChangeArrowheads="1"/>
            </p:cNvSpPr>
            <p:nvPr/>
          </p:nvSpPr>
          <p:spPr bwMode="auto">
            <a:xfrm>
              <a:off x="2344606" y="1948770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首部</a:t>
              </a:r>
            </a:p>
          </p:txBody>
        </p:sp>
        <p:sp>
          <p:nvSpPr>
            <p:cNvPr id="474147" name="Line 35"/>
            <p:cNvSpPr>
              <a:spLocks noChangeShapeType="1"/>
            </p:cNvSpPr>
            <p:nvPr/>
          </p:nvSpPr>
          <p:spPr bwMode="auto">
            <a:xfrm>
              <a:off x="3195902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49" name="Line 37"/>
            <p:cNvSpPr>
              <a:spLocks noChangeShapeType="1"/>
            </p:cNvSpPr>
            <p:nvPr/>
          </p:nvSpPr>
          <p:spPr bwMode="auto">
            <a:xfrm>
              <a:off x="5099712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50" name="Line 38"/>
            <p:cNvSpPr>
              <a:spLocks noChangeShapeType="1"/>
            </p:cNvSpPr>
            <p:nvPr/>
          </p:nvSpPr>
          <p:spPr bwMode="auto">
            <a:xfrm>
              <a:off x="7001802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69" name="Line 57"/>
            <p:cNvSpPr>
              <a:spLocks noChangeShapeType="1"/>
            </p:cNvSpPr>
            <p:nvPr/>
          </p:nvSpPr>
          <p:spPr bwMode="auto">
            <a:xfrm>
              <a:off x="3178705" y="1691158"/>
              <a:ext cx="52316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70" name="Text Box 58"/>
            <p:cNvSpPr txBox="1">
              <a:spLocks noChangeArrowheads="1"/>
            </p:cNvSpPr>
            <p:nvPr/>
          </p:nvSpPr>
          <p:spPr bwMode="auto">
            <a:xfrm>
              <a:off x="4150387" y="1484784"/>
              <a:ext cx="277031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数据部分共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3800 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字节</a:t>
              </a:r>
            </a:p>
          </p:txBody>
        </p:sp>
        <p:sp>
          <p:nvSpPr>
            <p:cNvPr id="474178" name="Line 66"/>
            <p:cNvSpPr>
              <a:spLocks noChangeShapeType="1"/>
            </p:cNvSpPr>
            <p:nvPr/>
          </p:nvSpPr>
          <p:spPr bwMode="auto">
            <a:xfrm flipV="1">
              <a:off x="5177102" y="2380134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79" name="Text Box 67"/>
            <p:cNvSpPr txBox="1">
              <a:spLocks noChangeArrowheads="1"/>
            </p:cNvSpPr>
            <p:nvPr/>
          </p:nvSpPr>
          <p:spPr bwMode="auto">
            <a:xfrm>
              <a:off x="4757474" y="2653184"/>
              <a:ext cx="7553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1400</a:t>
              </a:r>
            </a:p>
          </p:txBody>
        </p:sp>
        <p:sp>
          <p:nvSpPr>
            <p:cNvPr id="474180" name="Line 68"/>
            <p:cNvSpPr>
              <a:spLocks noChangeShapeType="1"/>
            </p:cNvSpPr>
            <p:nvPr/>
          </p:nvSpPr>
          <p:spPr bwMode="auto">
            <a:xfrm flipV="1">
              <a:off x="7080912" y="2380134"/>
              <a:ext cx="0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auto">
            <a:xfrm>
              <a:off x="6676761" y="2653184"/>
              <a:ext cx="7553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2800</a:t>
              </a:r>
            </a:p>
          </p:txBody>
        </p:sp>
        <p:sp>
          <p:nvSpPr>
            <p:cNvPr id="474182" name="Line 70"/>
            <p:cNvSpPr>
              <a:spLocks noChangeShapeType="1"/>
            </p:cNvSpPr>
            <p:nvPr/>
          </p:nvSpPr>
          <p:spPr bwMode="auto">
            <a:xfrm>
              <a:off x="7190979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83" name="Line 71"/>
            <p:cNvSpPr>
              <a:spLocks noChangeShapeType="1"/>
            </p:cNvSpPr>
            <p:nvPr/>
          </p:nvSpPr>
          <p:spPr bwMode="auto">
            <a:xfrm>
              <a:off x="5290608" y="191658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4184" name="Text Box 72"/>
            <p:cNvSpPr txBox="1">
              <a:spLocks noChangeArrowheads="1"/>
            </p:cNvSpPr>
            <p:nvPr/>
          </p:nvSpPr>
          <p:spPr bwMode="auto">
            <a:xfrm>
              <a:off x="2468431" y="2673821"/>
              <a:ext cx="91403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字节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</p:grpSp>
      <p:sp>
        <p:nvSpPr>
          <p:cNvPr id="474186" name="Rectangle 7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/>
              <a:t>IP </a:t>
            </a:r>
            <a:r>
              <a:rPr lang="zh-CN" altLang="en-US" dirty="0"/>
              <a:t>数据报分片</a:t>
            </a:r>
          </a:p>
        </p:txBody>
      </p:sp>
    </p:spTree>
    <p:extLst>
      <p:ext uri="{BB962C8B-B14F-4D97-AF65-F5344CB8AC3E}">
        <p14:creationId xmlns:p14="http://schemas.microsoft.com/office/powerpoint/2010/main" val="3562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互联网的路由选择协议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理想的路由算法</a:t>
            </a:r>
          </a:p>
          <a:p>
            <a:pPr lvl="1"/>
            <a:r>
              <a:rPr lang="zh-CN" altLang="en-US" dirty="0" smtClean="0"/>
              <a:t>正确和完整、计算简单、自适应</a:t>
            </a:r>
            <a:r>
              <a:rPr lang="zh-CN" altLang="en-US" dirty="0"/>
              <a:t>、公平、最佳（相对于某一种特定要求下得出的较为合理的选择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r>
              <a:rPr lang="zh-CN" altLang="en-US" dirty="0" smtClean="0"/>
              <a:t>静态和动态路由</a:t>
            </a:r>
            <a:endParaRPr lang="en-US" altLang="zh-CN" dirty="0" smtClean="0"/>
          </a:p>
          <a:p>
            <a:r>
              <a:rPr lang="zh-CN" altLang="zh-CN" dirty="0" smtClean="0"/>
              <a:t>内部网关协议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RIP</a:t>
            </a:r>
            <a:r>
              <a:rPr lang="zh-CN" altLang="en-US" dirty="0" smtClean="0"/>
              <a:t>距离矢量算法（跳数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，通路最多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个路由器）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OSPF</a:t>
            </a:r>
            <a:r>
              <a:rPr lang="zh-CN" altLang="en-US"/>
              <a:t>链路</a:t>
            </a:r>
            <a:r>
              <a:rPr lang="zh-CN" altLang="en-US" smtClean="0"/>
              <a:t>状态</a:t>
            </a:r>
            <a:r>
              <a:rPr lang="zh-CN" altLang="en-US" dirty="0" smtClean="0"/>
              <a:t>算法</a:t>
            </a:r>
            <a:endParaRPr lang="zh-CN" altLang="zh-CN" dirty="0" smtClean="0"/>
          </a:p>
          <a:p>
            <a:r>
              <a:rPr lang="zh-CN" altLang="zh-CN" dirty="0" smtClean="0"/>
              <a:t>外部网关协议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BGP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16496" y="116632"/>
            <a:ext cx="8280920" cy="151216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0099"/>
                </a:solidFill>
              </a:rPr>
              <a:t>【</a:t>
            </a:r>
            <a:r>
              <a:rPr lang="zh-CN" altLang="en-US" sz="2800" dirty="0" smtClean="0">
                <a:solidFill>
                  <a:srgbClr val="000099"/>
                </a:solidFill>
              </a:rPr>
              <a:t>例</a:t>
            </a:r>
            <a:r>
              <a:rPr lang="en-US" altLang="zh-CN" sz="2800" dirty="0" smtClean="0">
                <a:solidFill>
                  <a:srgbClr val="000099"/>
                </a:solidFill>
              </a:rPr>
              <a:t>4-5】</a:t>
            </a:r>
            <a:r>
              <a:rPr lang="zh-CN" altLang="zh-CN" sz="2800" dirty="0">
                <a:solidFill>
                  <a:srgbClr val="000099"/>
                </a:solidFill>
              </a:rPr>
              <a:t>已知</a:t>
            </a:r>
            <a:r>
              <a:rPr lang="zh-CN" altLang="zh-CN" sz="2800" dirty="0" smtClean="0">
                <a:solidFill>
                  <a:srgbClr val="000099"/>
                </a:solidFill>
              </a:rPr>
              <a:t>路由器</a:t>
            </a:r>
            <a:r>
              <a:rPr lang="en-US" altLang="zh-CN" sz="2800" dirty="0" smtClean="0">
                <a:solidFill>
                  <a:srgbClr val="000099"/>
                </a:solidFill>
              </a:rPr>
              <a:t> R</a:t>
            </a:r>
            <a:r>
              <a:rPr lang="en-US" altLang="zh-CN" sz="2800" baseline="-25000" dirty="0" smtClean="0">
                <a:solidFill>
                  <a:srgbClr val="000099"/>
                </a:solidFill>
              </a:rPr>
              <a:t>6 </a:t>
            </a:r>
            <a:r>
              <a:rPr lang="zh-CN" altLang="zh-CN" sz="2800" dirty="0" smtClean="0">
                <a:solidFill>
                  <a:srgbClr val="000099"/>
                </a:solidFill>
              </a:rPr>
              <a:t>有表</a:t>
            </a:r>
            <a:r>
              <a:rPr lang="en-US" altLang="zh-CN" sz="2800" dirty="0" smtClean="0">
                <a:solidFill>
                  <a:srgbClr val="000099"/>
                </a:solidFill>
              </a:rPr>
              <a:t> 4-9(a) </a:t>
            </a:r>
            <a:r>
              <a:rPr lang="zh-CN" altLang="zh-CN" sz="2800" dirty="0" smtClean="0">
                <a:solidFill>
                  <a:srgbClr val="000099"/>
                </a:solidFill>
              </a:rPr>
              <a:t>所</a:t>
            </a:r>
            <a:r>
              <a:rPr lang="zh-CN" altLang="zh-CN" sz="2800" dirty="0">
                <a:solidFill>
                  <a:srgbClr val="000099"/>
                </a:solidFill>
              </a:rPr>
              <a:t>示的路由表。现在收到相邻</a:t>
            </a:r>
            <a:r>
              <a:rPr lang="zh-CN" altLang="zh-CN" sz="2800" dirty="0" smtClean="0">
                <a:solidFill>
                  <a:srgbClr val="000099"/>
                </a:solidFill>
              </a:rPr>
              <a:t>路由器</a:t>
            </a:r>
            <a:r>
              <a:rPr lang="en-US" altLang="zh-CN" sz="2800" dirty="0" smtClean="0">
                <a:solidFill>
                  <a:srgbClr val="000099"/>
                </a:solidFill>
              </a:rPr>
              <a:t> R</a:t>
            </a:r>
            <a:r>
              <a:rPr lang="en-US" altLang="zh-CN" sz="2800" baseline="-25000" dirty="0" smtClean="0">
                <a:solidFill>
                  <a:srgbClr val="000099"/>
                </a:solidFill>
              </a:rPr>
              <a:t>4 </a:t>
            </a:r>
            <a:r>
              <a:rPr lang="zh-CN" altLang="zh-CN" sz="2800" dirty="0" smtClean="0">
                <a:solidFill>
                  <a:srgbClr val="000099"/>
                </a:solidFill>
              </a:rPr>
              <a:t>发</a:t>
            </a:r>
            <a:r>
              <a:rPr lang="zh-CN" altLang="zh-CN" sz="2800" dirty="0">
                <a:solidFill>
                  <a:srgbClr val="000099"/>
                </a:solidFill>
              </a:rPr>
              <a:t>来的路由更新信息，如</a:t>
            </a:r>
            <a:r>
              <a:rPr lang="zh-CN" altLang="zh-CN" sz="2800" dirty="0" smtClean="0">
                <a:solidFill>
                  <a:srgbClr val="000099"/>
                </a:solidFill>
              </a:rPr>
              <a:t>表</a:t>
            </a:r>
            <a:r>
              <a:rPr lang="en-US" altLang="zh-CN" sz="2800" dirty="0" smtClean="0">
                <a:solidFill>
                  <a:srgbClr val="000099"/>
                </a:solidFill>
              </a:rPr>
              <a:t> 4-9(b) </a:t>
            </a:r>
            <a:r>
              <a:rPr lang="zh-CN" altLang="zh-CN" sz="2800" dirty="0" smtClean="0">
                <a:solidFill>
                  <a:srgbClr val="000099"/>
                </a:solidFill>
              </a:rPr>
              <a:t>所</a:t>
            </a:r>
            <a:r>
              <a:rPr lang="zh-CN" altLang="zh-CN" sz="2800" dirty="0">
                <a:solidFill>
                  <a:srgbClr val="000099"/>
                </a:solidFill>
              </a:rPr>
              <a:t>示。试更新</a:t>
            </a:r>
            <a:r>
              <a:rPr lang="zh-CN" altLang="zh-CN" sz="2800" dirty="0" smtClean="0">
                <a:solidFill>
                  <a:srgbClr val="000099"/>
                </a:solidFill>
              </a:rPr>
              <a:t>路由器</a:t>
            </a:r>
            <a:r>
              <a:rPr lang="en-US" altLang="zh-CN" sz="2800" dirty="0" smtClean="0">
                <a:solidFill>
                  <a:srgbClr val="000099"/>
                </a:solidFill>
              </a:rPr>
              <a:t> R</a:t>
            </a:r>
            <a:r>
              <a:rPr lang="en-US" altLang="zh-CN" sz="2800" baseline="-25000" dirty="0" smtClean="0">
                <a:solidFill>
                  <a:srgbClr val="000099"/>
                </a:solidFill>
              </a:rPr>
              <a:t>6 </a:t>
            </a:r>
            <a:r>
              <a:rPr lang="zh-CN" altLang="zh-CN" sz="2800" dirty="0" smtClean="0">
                <a:solidFill>
                  <a:srgbClr val="000099"/>
                </a:solidFill>
              </a:rPr>
              <a:t>的</a:t>
            </a:r>
            <a:r>
              <a:rPr lang="zh-CN" altLang="zh-CN" sz="2800" dirty="0">
                <a:solidFill>
                  <a:srgbClr val="000099"/>
                </a:solidFill>
              </a:rPr>
              <a:t>路由表。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04528" y="2154560"/>
          <a:ext cx="3816423" cy="1346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距离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下一跳路由器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Net3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5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…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…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…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817096" y="2153667"/>
          <a:ext cx="3888432" cy="1346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7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49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距离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下一跳路由器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Net1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Net3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直接交付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817096" y="4530824"/>
          <a:ext cx="3888432" cy="1346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4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距离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下一跳路由器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Net1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5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Net3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04528" y="4586064"/>
          <a:ext cx="3816424" cy="16512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距离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下一跳路由器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Net1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5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Net3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lang="en-US" sz="2000" b="1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…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…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…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76536" y="1772816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+mn-lt"/>
                <a:ea typeface="黑体" pitchFamily="2" charset="-122"/>
              </a:rPr>
              <a:t>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4-9(a</a:t>
            </a:r>
            <a:r>
              <a:rPr lang="en-US" altLang="zh-CN" b="1" dirty="0">
                <a:latin typeface="+mn-lt"/>
                <a:ea typeface="黑体" pitchFamily="2" charset="-122"/>
              </a:rPr>
              <a:t>)  </a:t>
            </a:r>
            <a:r>
              <a:rPr lang="zh-CN" altLang="zh-CN" b="1" dirty="0" smtClean="0">
                <a:latin typeface="+mn-lt"/>
                <a:ea typeface="黑体" pitchFamily="2" charset="-122"/>
              </a:rPr>
              <a:t>路由器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R</a:t>
            </a:r>
            <a:r>
              <a:rPr lang="en-US" altLang="zh-CN" b="1" baseline="-25000" dirty="0" smtClean="0">
                <a:latin typeface="+mn-lt"/>
                <a:ea typeface="黑体" pitchFamily="2" charset="-122"/>
              </a:rPr>
              <a:t>6 </a:t>
            </a:r>
            <a:r>
              <a:rPr lang="zh-CN" altLang="zh-CN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b="1" dirty="0">
                <a:latin typeface="+mn-lt"/>
                <a:ea typeface="黑体" pitchFamily="2" charset="-122"/>
              </a:rPr>
              <a:t>路由表</a:t>
            </a:r>
            <a:endParaRPr lang="zh-CN" altLang="en-US" b="1" dirty="0">
              <a:latin typeface="+mn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1112" y="1772816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+mn-lt"/>
                <a:ea typeface="黑体" pitchFamily="2" charset="-122"/>
              </a:rPr>
              <a:t>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4-9(b</a:t>
            </a:r>
            <a:r>
              <a:rPr lang="en-US" altLang="zh-CN" b="1" dirty="0">
                <a:latin typeface="+mn-lt"/>
                <a:ea typeface="黑体" pitchFamily="2" charset="-122"/>
              </a:rPr>
              <a:t>)  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R</a:t>
            </a:r>
            <a:r>
              <a:rPr lang="en-US" altLang="zh-CN" b="1" baseline="-25000" dirty="0" smtClean="0">
                <a:latin typeface="+mn-lt"/>
                <a:ea typeface="黑体" pitchFamily="2" charset="-122"/>
              </a:rPr>
              <a:t>4 </a:t>
            </a:r>
            <a:r>
              <a:rPr lang="zh-CN" altLang="zh-CN" b="1" dirty="0" smtClean="0">
                <a:latin typeface="+mn-lt"/>
                <a:ea typeface="黑体" pitchFamily="2" charset="-122"/>
              </a:rPr>
              <a:t>发</a:t>
            </a:r>
            <a:r>
              <a:rPr lang="zh-CN" altLang="zh-CN" b="1" dirty="0">
                <a:latin typeface="+mn-lt"/>
                <a:ea typeface="黑体" pitchFamily="2" charset="-122"/>
              </a:rPr>
              <a:t>来的路由更新信息</a:t>
            </a:r>
            <a:endParaRPr lang="zh-CN" altLang="en-US" b="1" dirty="0">
              <a:latin typeface="+mn-lt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521" y="4216732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+mn-lt"/>
                <a:ea typeface="黑体" pitchFamily="2" charset="-122"/>
              </a:rPr>
              <a:t>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4-9(d</a:t>
            </a:r>
            <a:r>
              <a:rPr lang="en-US" altLang="zh-CN" b="1" dirty="0">
                <a:latin typeface="+mn-lt"/>
                <a:ea typeface="黑体" pitchFamily="2" charset="-122"/>
              </a:rPr>
              <a:t>)  </a:t>
            </a:r>
            <a:r>
              <a:rPr lang="zh-CN" altLang="zh-CN" b="1" dirty="0" smtClean="0">
                <a:latin typeface="+mn-lt"/>
                <a:ea typeface="黑体" pitchFamily="2" charset="-122"/>
              </a:rPr>
              <a:t>路由器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R</a:t>
            </a:r>
            <a:r>
              <a:rPr lang="en-US" altLang="zh-CN" b="1" baseline="-25000" dirty="0" smtClean="0">
                <a:latin typeface="+mn-lt"/>
                <a:ea typeface="黑体" pitchFamily="2" charset="-122"/>
              </a:rPr>
              <a:t>6 </a:t>
            </a:r>
            <a:r>
              <a:rPr lang="zh-CN" altLang="zh-CN" b="1" dirty="0" smtClean="0">
                <a:latin typeface="+mn-lt"/>
                <a:ea typeface="黑体" pitchFamily="2" charset="-122"/>
              </a:rPr>
              <a:t>更新</a:t>
            </a:r>
            <a:r>
              <a:rPr lang="zh-CN" altLang="zh-CN" b="1" dirty="0">
                <a:latin typeface="+mn-lt"/>
                <a:ea typeface="黑体" pitchFamily="2" charset="-122"/>
              </a:rPr>
              <a:t>后的路由表</a:t>
            </a:r>
            <a:endParaRPr lang="zh-CN" altLang="en-US" b="1" dirty="0">
              <a:latin typeface="+mn-lt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1113" y="4139788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+mn-lt"/>
                <a:ea typeface="黑体" pitchFamily="2" charset="-122"/>
              </a:rPr>
              <a:t>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4-9(c</a:t>
            </a:r>
            <a:r>
              <a:rPr lang="en-US" altLang="zh-CN" b="1" dirty="0">
                <a:latin typeface="+mn-lt"/>
                <a:ea typeface="黑体" pitchFamily="2" charset="-122"/>
              </a:rPr>
              <a:t>)  </a:t>
            </a:r>
            <a:r>
              <a:rPr lang="zh-CN" altLang="zh-CN" b="1" dirty="0">
                <a:latin typeface="+mn-lt"/>
                <a:ea typeface="黑体" pitchFamily="2" charset="-122"/>
              </a:rPr>
              <a:t>修改后的</a:t>
            </a:r>
            <a:r>
              <a:rPr lang="zh-CN" altLang="zh-CN" b="1" dirty="0" smtClean="0">
                <a:latin typeface="+mn-lt"/>
                <a:ea typeface="黑体" pitchFamily="2" charset="-122"/>
              </a:rPr>
              <a:t>表</a:t>
            </a:r>
            <a:r>
              <a:rPr lang="en-US" altLang="zh-CN" b="1" dirty="0" smtClean="0">
                <a:latin typeface="+mn-lt"/>
                <a:ea typeface="黑体" pitchFamily="2" charset="-122"/>
              </a:rPr>
              <a:t> 4-9(b</a:t>
            </a:r>
            <a:r>
              <a:rPr lang="en-US" altLang="zh-CN" b="1" dirty="0">
                <a:latin typeface="+mn-lt"/>
                <a:ea typeface="黑体" pitchFamily="2" charset="-122"/>
              </a:rPr>
              <a:t>)</a:t>
            </a:r>
            <a:endParaRPr lang="zh-CN" altLang="en-US" b="1" dirty="0">
              <a:latin typeface="+mn-lt"/>
              <a:ea typeface="黑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7401272" y="3573016"/>
            <a:ext cx="324037" cy="566772"/>
          </a:xfrm>
          <a:prstGeom prst="downArrow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5309" y="364502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距离加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 bwMode="auto">
          <a:xfrm>
            <a:off x="4592960" y="3501008"/>
            <a:ext cx="1080119" cy="93610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n-lt"/>
                <a:ea typeface="黑体" pitchFamily="2" charset="-122"/>
              </a:rPr>
              <a:t>计算更新</a:t>
            </a:r>
          </a:p>
        </p:txBody>
      </p:sp>
      <p:sp>
        <p:nvSpPr>
          <p:cNvPr id="16" name="直角上箭头 15"/>
          <p:cNvSpPr/>
          <p:nvPr/>
        </p:nvSpPr>
        <p:spPr bwMode="auto">
          <a:xfrm flipH="1">
            <a:off x="4953000" y="4437112"/>
            <a:ext cx="684076" cy="576064"/>
          </a:xfrm>
          <a:prstGeom prst="bentUpArrow">
            <a:avLst>
              <a:gd name="adj1" fmla="val 25000"/>
              <a:gd name="adj2" fmla="val 37144"/>
              <a:gd name="adj3" fmla="val 42348"/>
            </a:avLst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直角上箭头 16"/>
          <p:cNvSpPr/>
          <p:nvPr/>
        </p:nvSpPr>
        <p:spPr bwMode="auto">
          <a:xfrm flipV="1">
            <a:off x="4664968" y="2924944"/>
            <a:ext cx="684076" cy="576064"/>
          </a:xfrm>
          <a:prstGeom prst="bentUpArrow">
            <a:avLst>
              <a:gd name="adj1" fmla="val 25000"/>
              <a:gd name="adj2" fmla="val 37144"/>
              <a:gd name="adj3" fmla="val 42348"/>
            </a:avLst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直角上箭头 17"/>
          <p:cNvSpPr/>
          <p:nvPr/>
        </p:nvSpPr>
        <p:spPr bwMode="auto">
          <a:xfrm flipH="1" flipV="1">
            <a:off x="2576735" y="3825044"/>
            <a:ext cx="1944216" cy="468052"/>
          </a:xfrm>
          <a:prstGeom prst="bentUpArrow">
            <a:avLst>
              <a:gd name="adj1" fmla="val 25000"/>
              <a:gd name="adj2" fmla="val 37144"/>
              <a:gd name="adj3" fmla="val 42348"/>
            </a:avLst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数据链路层数</a:t>
            </a:r>
            <a:endParaRPr lang="zh-CN" altLang="en-US" dirty="0"/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80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880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 flipV="1">
            <a:off x="708554" y="4234457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1754188" y="3923307"/>
            <a:ext cx="4247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数据报再传送到数据链路层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1754187" y="4480519"/>
            <a:ext cx="6032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加上链路层首部和尾部，成为数据链路层帧</a:t>
            </a:r>
          </a:p>
        </p:txBody>
      </p:sp>
      <p:sp>
        <p:nvSpPr>
          <p:cNvPr id="33" name="矩形 32"/>
          <p:cNvSpPr/>
          <p:nvPr/>
        </p:nvSpPr>
        <p:spPr>
          <a:xfrm>
            <a:off x="1771385" y="2489317"/>
            <a:ext cx="6336704" cy="1311128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三个问题：封装</a:t>
            </a:r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成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帧、透明传输、差错控制</a:t>
            </a:r>
            <a:endParaRPr kumimoji="1" lang="en-US" altLang="zh-CN" sz="24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点对点和广播信道、网络拓扑结构、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CSMA/CD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、无线网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CSMA/CA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、以太网拓展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2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3" grpId="0" animBg="1"/>
      <p:bldP spid="118816" grpId="0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zh-CN" altLang="en-US" dirty="0"/>
              <a:t>成帧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>
                <a:solidFill>
                  <a:srgbClr val="FF0000"/>
                </a:solidFill>
              </a:rPr>
              <a:t>封装成</a:t>
            </a:r>
            <a:r>
              <a:rPr lang="zh-CN" altLang="en-US" sz="2800" dirty="0" smtClean="0">
                <a:solidFill>
                  <a:srgbClr val="FF0000"/>
                </a:solidFill>
              </a:rPr>
              <a:t>帧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framing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就是</a:t>
            </a:r>
            <a:r>
              <a:rPr lang="zh-CN" altLang="en-US" sz="2800" dirty="0"/>
              <a:t>在一段数据的前后分别添加首部和尾部，然后就构成了一个帧。确定帧的界限。</a:t>
            </a:r>
          </a:p>
          <a:p>
            <a:pPr algn="just"/>
            <a:r>
              <a:rPr lang="zh-CN" altLang="en-US" sz="2800" dirty="0"/>
              <a:t>首部和尾部的一个重要作用就是进行</a:t>
            </a:r>
            <a:r>
              <a:rPr lang="zh-CN" altLang="en-US" sz="2800" dirty="0">
                <a:solidFill>
                  <a:srgbClr val="FF0000"/>
                </a:solidFill>
              </a:rPr>
              <a:t>帧定界。</a:t>
            </a:r>
            <a:r>
              <a:rPr lang="zh-CN" altLang="en-US" dirty="0"/>
              <a:t>  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20901" y="5448964"/>
            <a:ext cx="3136900" cy="457200"/>
          </a:xfrm>
        </p:spPr>
        <p:txBody>
          <a:bodyPr/>
          <a:lstStyle/>
          <a:p>
            <a:r>
              <a: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课件制作人：谢希仁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8453516" y="3104401"/>
            <a:ext cx="11079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帧结束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821999" y="4053726"/>
            <a:ext cx="1293283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帧首部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3115283" y="2980576"/>
            <a:ext cx="4634839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3115283" y="4053726"/>
            <a:ext cx="4634839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帧的数据部分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7750122" y="4053726"/>
            <a:ext cx="1293283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帧尾部</a:t>
            </a:r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3115283" y="5007813"/>
            <a:ext cx="46348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1821999" y="5485651"/>
            <a:ext cx="72214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1821999" y="4725144"/>
            <a:ext cx="0" cy="107315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>
            <a:off x="9043405" y="4769688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3115282" y="4769688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7750121" y="4769688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4840234" y="4761751"/>
            <a:ext cx="110479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 </a:t>
            </a:r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MTU</a:t>
            </a: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4152317" y="5264988"/>
            <a:ext cx="264687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数据链路层的帧长</a:t>
            </a:r>
          </a:p>
        </p:txBody>
      </p:sp>
      <p:sp>
        <p:nvSpPr>
          <p:cNvPr id="352273" name="AutoShape 17"/>
          <p:cNvSpPr>
            <a:spLocks noChangeArrowheads="1"/>
          </p:cNvSpPr>
          <p:nvPr/>
        </p:nvSpPr>
        <p:spPr bwMode="auto">
          <a:xfrm>
            <a:off x="5055208" y="3577476"/>
            <a:ext cx="754989" cy="5953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537786" y="5733256"/>
            <a:ext cx="25922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从这里开始发送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 flipV="1">
            <a:off x="1830598" y="3596527"/>
            <a:ext cx="0" cy="396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V="1">
            <a:off x="9036526" y="3596527"/>
            <a:ext cx="0" cy="396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304343" y="3104401"/>
            <a:ext cx="11079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帧开始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rot="16200000">
            <a:off x="1316596" y="3897052"/>
            <a:ext cx="0" cy="936103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60512" y="3831431"/>
            <a:ext cx="97162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发送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8640" y="6135687"/>
            <a:ext cx="5724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帧首部和帧尾部封装成帧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1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03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解决</a:t>
            </a:r>
            <a:r>
              <a:rPr lang="zh-CN" altLang="en-US" sz="4000" dirty="0"/>
              <a:t>透明传输的问题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用字节填充法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零</a:t>
            </a:r>
            <a:r>
              <a:rPr lang="zh-CN" altLang="en-US" dirty="0"/>
              <a:t>比特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</a:t>
            </a:r>
            <a:r>
              <a:rPr lang="zh-CN" altLang="en-US" dirty="0"/>
              <a:t>发现有 </a:t>
            </a:r>
            <a:r>
              <a:rPr lang="en-US" altLang="zh-CN" dirty="0"/>
              <a:t>5 </a:t>
            </a:r>
            <a:r>
              <a:rPr lang="zh-CN" altLang="en-US" dirty="0"/>
              <a:t>个连续 </a:t>
            </a:r>
            <a:r>
              <a:rPr lang="en-US" altLang="zh-CN" dirty="0"/>
              <a:t>1</a:t>
            </a:r>
            <a:r>
              <a:rPr lang="zh-CN" altLang="en-US" dirty="0"/>
              <a:t>，则立即填入一个 </a:t>
            </a:r>
            <a:r>
              <a:rPr lang="en-US" altLang="zh-CN" dirty="0"/>
              <a:t>0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02213" y="1846565"/>
            <a:ext cx="9647331" cy="3094603"/>
            <a:chOff x="202213" y="1846565"/>
            <a:chExt cx="9647331" cy="3598659"/>
          </a:xfrm>
        </p:grpSpPr>
        <p:sp>
          <p:nvSpPr>
            <p:cNvPr id="360452" name="Rectangle 4"/>
            <p:cNvSpPr>
              <a:spLocks noChangeArrowheads="1"/>
            </p:cNvSpPr>
            <p:nvPr/>
          </p:nvSpPr>
          <p:spPr bwMode="auto">
            <a:xfrm>
              <a:off x="356294" y="3981752"/>
              <a:ext cx="4953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SOH</a:t>
              </a:r>
            </a:p>
          </p:txBody>
        </p:sp>
        <p:sp>
          <p:nvSpPr>
            <p:cNvPr id="360453" name="Freeform 5"/>
            <p:cNvSpPr>
              <a:spLocks/>
            </p:cNvSpPr>
            <p:nvPr/>
          </p:nvSpPr>
          <p:spPr bwMode="auto">
            <a:xfrm>
              <a:off x="6960294" y="2991152"/>
              <a:ext cx="1651000" cy="990600"/>
            </a:xfrm>
            <a:custGeom>
              <a:avLst/>
              <a:gdLst>
                <a:gd name="T0" fmla="*/ 671 w 960"/>
                <a:gd name="T1" fmla="*/ 624 h 624"/>
                <a:gd name="T2" fmla="*/ 960 w 960"/>
                <a:gd name="T3" fmla="*/ 624 h 624"/>
                <a:gd name="T4" fmla="*/ 288 w 960"/>
                <a:gd name="T5" fmla="*/ 0 h 624"/>
                <a:gd name="T6" fmla="*/ 0 w 96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624">
                  <a:moveTo>
                    <a:pt x="671" y="624"/>
                  </a:moveTo>
                  <a:lnTo>
                    <a:pt x="960" y="624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54" name="Freeform 6"/>
            <p:cNvSpPr>
              <a:spLocks/>
            </p:cNvSpPr>
            <p:nvPr/>
          </p:nvSpPr>
          <p:spPr bwMode="auto">
            <a:xfrm>
              <a:off x="5546626" y="2991153"/>
              <a:ext cx="1166019" cy="1000125"/>
            </a:xfrm>
            <a:custGeom>
              <a:avLst/>
              <a:gdLst>
                <a:gd name="T0" fmla="*/ 386 w 678"/>
                <a:gd name="T1" fmla="*/ 621 h 630"/>
                <a:gd name="T2" fmla="*/ 678 w 678"/>
                <a:gd name="T3" fmla="*/ 630 h 630"/>
                <a:gd name="T4" fmla="*/ 288 w 678"/>
                <a:gd name="T5" fmla="*/ 0 h 630"/>
                <a:gd name="T6" fmla="*/ 0 w 678"/>
                <a:gd name="T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8" h="630">
                  <a:moveTo>
                    <a:pt x="386" y="621"/>
                  </a:moveTo>
                  <a:lnTo>
                    <a:pt x="678" y="630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55" name="Freeform 7"/>
            <p:cNvSpPr>
              <a:spLocks/>
            </p:cNvSpPr>
            <p:nvPr/>
          </p:nvSpPr>
          <p:spPr bwMode="auto">
            <a:xfrm>
              <a:off x="3905945" y="2991152"/>
              <a:ext cx="650081" cy="990600"/>
            </a:xfrm>
            <a:custGeom>
              <a:avLst/>
              <a:gdLst>
                <a:gd name="T0" fmla="*/ 92 w 378"/>
                <a:gd name="T1" fmla="*/ 624 h 624"/>
                <a:gd name="T2" fmla="*/ 378 w 378"/>
                <a:gd name="T3" fmla="*/ 624 h 624"/>
                <a:gd name="T4" fmla="*/ 288 w 378"/>
                <a:gd name="T5" fmla="*/ 0 h 624"/>
                <a:gd name="T6" fmla="*/ 0 w 378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624">
                  <a:moveTo>
                    <a:pt x="92" y="624"/>
                  </a:moveTo>
                  <a:lnTo>
                    <a:pt x="378" y="624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56" name="Freeform 8"/>
            <p:cNvSpPr>
              <a:spLocks/>
            </p:cNvSpPr>
            <p:nvPr/>
          </p:nvSpPr>
          <p:spPr bwMode="auto">
            <a:xfrm>
              <a:off x="2088126" y="2991152"/>
              <a:ext cx="827219" cy="990600"/>
            </a:xfrm>
            <a:custGeom>
              <a:avLst/>
              <a:gdLst>
                <a:gd name="T0" fmla="*/ 0 w 481"/>
                <a:gd name="T1" fmla="*/ 621 h 624"/>
                <a:gd name="T2" fmla="*/ 289 w 481"/>
                <a:gd name="T3" fmla="*/ 624 h 624"/>
                <a:gd name="T4" fmla="*/ 481 w 481"/>
                <a:gd name="T5" fmla="*/ 0 h 624"/>
                <a:gd name="T6" fmla="*/ 193 w 481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624">
                  <a:moveTo>
                    <a:pt x="0" y="621"/>
                  </a:moveTo>
                  <a:lnTo>
                    <a:pt x="289" y="624"/>
                  </a:lnTo>
                  <a:lnTo>
                    <a:pt x="481" y="0"/>
                  </a:lnTo>
                  <a:lnTo>
                    <a:pt x="193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1181794" y="2533952"/>
              <a:ext cx="4953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SOH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1677094" y="2533952"/>
              <a:ext cx="652145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420044" y="2533952"/>
              <a:ext cx="495300" cy="4572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EOT</a:t>
              </a:r>
            </a:p>
          </p:txBody>
        </p:sp>
        <p:sp>
          <p:nvSpPr>
            <p:cNvPr id="360460" name="Rectangle 12"/>
            <p:cNvSpPr>
              <a:spLocks noChangeArrowheads="1"/>
            </p:cNvSpPr>
            <p:nvPr/>
          </p:nvSpPr>
          <p:spPr bwMode="auto">
            <a:xfrm>
              <a:off x="6960294" y="2533952"/>
              <a:ext cx="495300" cy="45720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SOH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5556944" y="2533952"/>
              <a:ext cx="495300" cy="457200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ESC</a:t>
              </a: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851594" y="3981752"/>
              <a:ext cx="850265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1594544" y="3981752"/>
              <a:ext cx="495300" cy="457200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ESC</a:t>
              </a: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2089844" y="3981752"/>
              <a:ext cx="495300" cy="457200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EOT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3575744" y="3981752"/>
              <a:ext cx="495300" cy="457200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ESC</a:t>
              </a:r>
            </a:p>
          </p:txBody>
        </p: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4071044" y="3981752"/>
              <a:ext cx="495300" cy="4572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SOH</a:t>
              </a:r>
            </a:p>
          </p:txBody>
        </p:sp>
        <p:sp>
          <p:nvSpPr>
            <p:cNvPr id="360468" name="Rectangle 20"/>
            <p:cNvSpPr>
              <a:spLocks noChangeArrowheads="1"/>
            </p:cNvSpPr>
            <p:nvPr/>
          </p:nvSpPr>
          <p:spPr bwMode="auto">
            <a:xfrm>
              <a:off x="5722044" y="3981752"/>
              <a:ext cx="495300" cy="457200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ESC</a:t>
              </a:r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6217344" y="3981752"/>
              <a:ext cx="495300" cy="457200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ESC</a:t>
              </a:r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7620694" y="3981752"/>
              <a:ext cx="495300" cy="457200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ESC</a:t>
              </a:r>
            </a:p>
          </p:txBody>
        </p:sp>
        <p:sp>
          <p:nvSpPr>
            <p:cNvPr id="360471" name="Rectangle 23"/>
            <p:cNvSpPr>
              <a:spLocks noChangeArrowheads="1"/>
            </p:cNvSpPr>
            <p:nvPr/>
          </p:nvSpPr>
          <p:spPr bwMode="auto">
            <a:xfrm>
              <a:off x="8115994" y="3981752"/>
              <a:ext cx="495300" cy="45720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SOH</a:t>
              </a:r>
            </a:p>
          </p:txBody>
        </p:sp>
        <p:sp>
          <p:nvSpPr>
            <p:cNvPr id="360472" name="Freeform 24"/>
            <p:cNvSpPr>
              <a:spLocks/>
            </p:cNvSpPr>
            <p:nvPr/>
          </p:nvSpPr>
          <p:spPr bwMode="auto">
            <a:xfrm>
              <a:off x="2088126" y="2991152"/>
              <a:ext cx="331919" cy="995362"/>
            </a:xfrm>
            <a:custGeom>
              <a:avLst/>
              <a:gdLst>
                <a:gd name="T0" fmla="*/ 193 w 193"/>
                <a:gd name="T1" fmla="*/ 0 h 627"/>
                <a:gd name="T2" fmla="*/ 0 w 193"/>
                <a:gd name="T3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" h="627">
                  <a:moveTo>
                    <a:pt x="193" y="0"/>
                  </a:moveTo>
                  <a:lnTo>
                    <a:pt x="0" y="6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H="1">
              <a:off x="2585144" y="2991152"/>
              <a:ext cx="3302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>
              <a:off x="3905945" y="2991152"/>
              <a:ext cx="154781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>
              <a:off x="4401244" y="2991152"/>
              <a:ext cx="1651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6" name="Freeform 28"/>
            <p:cNvSpPr>
              <a:spLocks/>
            </p:cNvSpPr>
            <p:nvPr/>
          </p:nvSpPr>
          <p:spPr bwMode="auto">
            <a:xfrm>
              <a:off x="5556944" y="2991152"/>
              <a:ext cx="653521" cy="995362"/>
            </a:xfrm>
            <a:custGeom>
              <a:avLst/>
              <a:gdLst>
                <a:gd name="T0" fmla="*/ 0 w 380"/>
                <a:gd name="T1" fmla="*/ 0 h 627"/>
                <a:gd name="T2" fmla="*/ 380 w 380"/>
                <a:gd name="T3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627">
                  <a:moveTo>
                    <a:pt x="0" y="0"/>
                  </a:moveTo>
                  <a:lnTo>
                    <a:pt x="380" y="6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>
              <a:off x="6052244" y="2991152"/>
              <a:ext cx="660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8" name="Freeform 30"/>
            <p:cNvSpPr>
              <a:spLocks/>
            </p:cNvSpPr>
            <p:nvPr/>
          </p:nvSpPr>
          <p:spPr bwMode="auto">
            <a:xfrm>
              <a:off x="6960294" y="2991153"/>
              <a:ext cx="1148821" cy="985837"/>
            </a:xfrm>
            <a:custGeom>
              <a:avLst/>
              <a:gdLst>
                <a:gd name="T0" fmla="*/ 0 w 668"/>
                <a:gd name="T1" fmla="*/ 0 h 621"/>
                <a:gd name="T2" fmla="*/ 668 w 668"/>
                <a:gd name="T3" fmla="*/ 62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8" h="621">
                  <a:moveTo>
                    <a:pt x="0" y="0"/>
                  </a:moveTo>
                  <a:lnTo>
                    <a:pt x="668" y="621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79" name="Line 31"/>
            <p:cNvSpPr>
              <a:spLocks noChangeShapeType="1"/>
            </p:cNvSpPr>
            <p:nvPr/>
          </p:nvSpPr>
          <p:spPr bwMode="auto">
            <a:xfrm>
              <a:off x="7455594" y="2991152"/>
              <a:ext cx="11557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80" name="Line 32"/>
            <p:cNvSpPr>
              <a:spLocks noChangeShapeType="1"/>
            </p:cNvSpPr>
            <p:nvPr/>
          </p:nvSpPr>
          <p:spPr bwMode="auto">
            <a:xfrm>
              <a:off x="1677094" y="2305352"/>
              <a:ext cx="6521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81" name="Text Box 33"/>
            <p:cNvSpPr txBox="1">
              <a:spLocks noChangeArrowheads="1"/>
            </p:cNvSpPr>
            <p:nvPr/>
          </p:nvSpPr>
          <p:spPr bwMode="auto">
            <a:xfrm>
              <a:off x="4236144" y="2071990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原始数据</a:t>
              </a:r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>
              <a:off x="851594" y="4743752"/>
              <a:ext cx="8502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83" name="Rectangle 35"/>
            <p:cNvSpPr>
              <a:spLocks noChangeArrowheads="1"/>
            </p:cNvSpPr>
            <p:nvPr/>
          </p:nvSpPr>
          <p:spPr bwMode="auto">
            <a:xfrm>
              <a:off x="9354244" y="3981752"/>
              <a:ext cx="4953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EOT</a:t>
              </a:r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8198544" y="2533952"/>
              <a:ext cx="4953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EOT</a:t>
              </a:r>
            </a:p>
          </p:txBody>
        </p:sp>
        <p:sp>
          <p:nvSpPr>
            <p:cNvPr id="360485" name="Text Box 37"/>
            <p:cNvSpPr txBox="1">
              <a:spLocks noChangeArrowheads="1"/>
            </p:cNvSpPr>
            <p:nvPr/>
          </p:nvSpPr>
          <p:spPr bwMode="auto">
            <a:xfrm>
              <a:off x="3661734" y="4507215"/>
              <a:ext cx="295465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经过字节填充后发送的数据</a:t>
              </a:r>
            </a:p>
          </p:txBody>
        </p:sp>
        <p:sp>
          <p:nvSpPr>
            <p:cNvPr id="360486" name="Text Box 38"/>
            <p:cNvSpPr txBox="1">
              <a:spLocks noChangeArrowheads="1"/>
            </p:cNvSpPr>
            <p:nvPr/>
          </p:nvSpPr>
          <p:spPr bwMode="auto">
            <a:xfrm>
              <a:off x="7366165" y="3248328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字节填充</a:t>
              </a:r>
            </a:p>
          </p:txBody>
        </p:sp>
        <p:sp>
          <p:nvSpPr>
            <p:cNvPr id="360487" name="Text Box 39"/>
            <p:cNvSpPr txBox="1">
              <a:spLocks noChangeArrowheads="1"/>
            </p:cNvSpPr>
            <p:nvPr/>
          </p:nvSpPr>
          <p:spPr bwMode="auto">
            <a:xfrm>
              <a:off x="5324773" y="3248328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字节填充</a:t>
              </a:r>
            </a:p>
          </p:txBody>
        </p:sp>
        <p:sp>
          <p:nvSpPr>
            <p:cNvPr id="360488" name="Text Box 40"/>
            <p:cNvSpPr txBox="1">
              <a:spLocks noChangeArrowheads="1"/>
            </p:cNvSpPr>
            <p:nvPr/>
          </p:nvSpPr>
          <p:spPr bwMode="auto">
            <a:xfrm>
              <a:off x="3219748" y="3248328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字节填充</a:t>
              </a:r>
            </a:p>
          </p:txBody>
        </p:sp>
        <p:sp>
          <p:nvSpPr>
            <p:cNvPr id="360489" name="Text Box 41"/>
            <p:cNvSpPr txBox="1">
              <a:spLocks noChangeArrowheads="1"/>
            </p:cNvSpPr>
            <p:nvPr/>
          </p:nvSpPr>
          <p:spPr bwMode="auto">
            <a:xfrm>
              <a:off x="1346894" y="3248328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字节填充</a:t>
              </a:r>
            </a:p>
          </p:txBody>
        </p:sp>
        <p:sp>
          <p:nvSpPr>
            <p:cNvPr id="360490" name="Line 42"/>
            <p:cNvSpPr>
              <a:spLocks noChangeShapeType="1"/>
            </p:cNvSpPr>
            <p:nvPr/>
          </p:nvSpPr>
          <p:spPr bwMode="auto">
            <a:xfrm flipV="1">
              <a:off x="385531" y="4451652"/>
              <a:ext cx="0" cy="355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91" name="Text Box 43"/>
            <p:cNvSpPr txBox="1">
              <a:spLocks noChangeArrowheads="1"/>
            </p:cNvSpPr>
            <p:nvPr/>
          </p:nvSpPr>
          <p:spPr bwMode="auto">
            <a:xfrm>
              <a:off x="202213" y="4798893"/>
              <a:ext cx="64633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</a:t>
              </a:r>
            </a:p>
            <a:p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在前</a:t>
              </a:r>
            </a:p>
          </p:txBody>
        </p:sp>
        <p:sp>
          <p:nvSpPr>
            <p:cNvPr id="360492" name="Line 44"/>
            <p:cNvSpPr>
              <a:spLocks noChangeShapeType="1"/>
            </p:cNvSpPr>
            <p:nvPr/>
          </p:nvSpPr>
          <p:spPr bwMode="auto">
            <a:xfrm>
              <a:off x="1453521" y="220375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956502" y="1846565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帧开始符</a:t>
              </a:r>
            </a:p>
          </p:txBody>
        </p:sp>
        <p:sp>
          <p:nvSpPr>
            <p:cNvPr id="360494" name="Text Box 46"/>
            <p:cNvSpPr txBox="1">
              <a:spLocks noChangeArrowheads="1"/>
            </p:cNvSpPr>
            <p:nvPr/>
          </p:nvSpPr>
          <p:spPr bwMode="auto">
            <a:xfrm>
              <a:off x="7911339" y="1846565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帧结束符</a:t>
              </a:r>
            </a:p>
          </p:txBody>
        </p:sp>
        <p:sp>
          <p:nvSpPr>
            <p:cNvPr id="360495" name="Line 47"/>
            <p:cNvSpPr>
              <a:spLocks noChangeShapeType="1"/>
            </p:cNvSpPr>
            <p:nvPr/>
          </p:nvSpPr>
          <p:spPr bwMode="auto">
            <a:xfrm>
              <a:off x="8470271" y="220375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96" name="AutoShape 48"/>
            <p:cNvSpPr>
              <a:spLocks noChangeArrowheads="1"/>
            </p:cNvSpPr>
            <p:nvPr/>
          </p:nvSpPr>
          <p:spPr bwMode="auto">
            <a:xfrm>
              <a:off x="1737288" y="3659489"/>
              <a:ext cx="244210" cy="431800"/>
            </a:xfrm>
            <a:prstGeom prst="downArrow">
              <a:avLst>
                <a:gd name="adj1" fmla="val 39435"/>
                <a:gd name="adj2" fmla="val 90143"/>
              </a:avLst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97" name="AutoShape 49"/>
            <p:cNvSpPr>
              <a:spLocks noChangeArrowheads="1"/>
            </p:cNvSpPr>
            <p:nvPr/>
          </p:nvSpPr>
          <p:spPr bwMode="auto">
            <a:xfrm>
              <a:off x="3677213" y="3659489"/>
              <a:ext cx="244210" cy="431800"/>
            </a:xfrm>
            <a:prstGeom prst="downArrow">
              <a:avLst>
                <a:gd name="adj1" fmla="val 39435"/>
                <a:gd name="adj2" fmla="val 90143"/>
              </a:avLst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98" name="AutoShape 50"/>
            <p:cNvSpPr>
              <a:spLocks noChangeArrowheads="1"/>
            </p:cNvSpPr>
            <p:nvPr/>
          </p:nvSpPr>
          <p:spPr bwMode="auto">
            <a:xfrm>
              <a:off x="5861349" y="3659489"/>
              <a:ext cx="244210" cy="431800"/>
            </a:xfrm>
            <a:prstGeom prst="downArrow">
              <a:avLst>
                <a:gd name="adj1" fmla="val 39435"/>
                <a:gd name="adj2" fmla="val 90143"/>
              </a:avLst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99" name="AutoShape 51"/>
            <p:cNvSpPr>
              <a:spLocks noChangeArrowheads="1"/>
            </p:cNvSpPr>
            <p:nvPr/>
          </p:nvSpPr>
          <p:spPr bwMode="auto">
            <a:xfrm>
              <a:off x="7744520" y="3659489"/>
              <a:ext cx="244210" cy="431800"/>
            </a:xfrm>
            <a:prstGeom prst="downArrow">
              <a:avLst>
                <a:gd name="adj1" fmla="val 39435"/>
                <a:gd name="adj2" fmla="val 90143"/>
              </a:avLst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3905944" y="2533952"/>
              <a:ext cx="495300" cy="457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SOH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8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差错检验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循环冗余编码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14576" y="1169713"/>
            <a:ext cx="8560892" cy="4851574"/>
            <a:chOff x="669696" y="1204869"/>
            <a:chExt cx="8778542" cy="51272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69696" y="1645620"/>
              <a:ext cx="1142412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 smtClean="0">
                  <a:ea typeface="宋体" charset="-122"/>
                </a:rPr>
                <a:t>P</a:t>
              </a:r>
              <a:r>
                <a:rPr lang="en-US" altLang="zh-CN" sz="2400" b="1" dirty="0" smtClean="0">
                  <a:ea typeface="宋体" charset="-122"/>
                </a:rPr>
                <a:t> (</a:t>
              </a:r>
              <a:r>
                <a:rPr lang="zh-CN" altLang="en-US" sz="2400" b="1" dirty="0" smtClean="0">
                  <a:ea typeface="宋体" charset="-122"/>
                </a:rPr>
                <a:t>除数</a:t>
              </a:r>
              <a:r>
                <a:rPr lang="en-US" altLang="zh-CN" sz="2400" b="1" dirty="0" smtClean="0">
                  <a:ea typeface="宋体" charset="-122"/>
                </a:rPr>
                <a:t>)</a:t>
              </a:r>
              <a:endParaRPr lang="zh-CN" altLang="en-US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2351435" y="16444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4067523" y="1206277"/>
              <a:ext cx="142198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110100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483322" y="1641252"/>
              <a:ext cx="2386013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101001</a:t>
              </a:r>
              <a:r>
                <a:rPr lang="en-US" altLang="zh-CN" sz="2800" b="1" dirty="0" smtClean="0">
                  <a:solidFill>
                    <a:srgbClr val="FF0000"/>
                  </a:solidFill>
                  <a:ea typeface="宋体" charset="-122"/>
                </a:rPr>
                <a:t>000</a:t>
              </a:r>
              <a:endPara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5993009" y="1664374"/>
              <a:ext cx="2316906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400" b="1" dirty="0" smtClean="0"/>
                <a:t>2</a:t>
              </a:r>
              <a:r>
                <a:rPr lang="en-US" altLang="zh-CN" sz="2400" b="1" i="1" baseline="30000" dirty="0" smtClean="0"/>
                <a:t>n</a:t>
              </a:r>
              <a:r>
                <a:rPr lang="en-US" altLang="zh-CN" sz="2400" b="1" i="1" dirty="0" smtClean="0"/>
                <a:t>M 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被除数</a:t>
              </a:r>
              <a:r>
                <a:rPr lang="en-US" altLang="zh-CN" sz="2400" b="1" dirty="0" smtClean="0"/>
                <a:t>)</a:t>
              </a:r>
              <a:endParaRPr lang="en-US" altLang="zh-CN" sz="2400" b="1" dirty="0">
                <a:latin typeface="Courier New" pitchFamily="49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483322" y="199367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691285" y="2395314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1110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688110" y="2706464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3892897" y="3096989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0111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3892897" y="3401789"/>
              <a:ext cx="82187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0000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4086572" y="3787552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1110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4083397" y="4116164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285010" y="44638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0110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285010" y="4787677"/>
              <a:ext cx="82187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0000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493914" y="5140102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490972" y="54671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charset="-122"/>
                </a:rPr>
                <a:t>1101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4689410" y="5876703"/>
              <a:ext cx="616410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001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6071115" y="5846472"/>
              <a:ext cx="3377123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400" b="1" i="1" dirty="0" smtClean="0"/>
                <a:t>R</a:t>
              </a:r>
              <a:r>
                <a:rPr lang="en-US" altLang="zh-CN" sz="2400" b="1" dirty="0" smtClean="0"/>
                <a:t> 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余数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，作为 </a:t>
              </a:r>
              <a:r>
                <a:rPr lang="en-US" altLang="zh-CN" sz="2400" b="1" dirty="0"/>
                <a:t>FCS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3199160" y="1626964"/>
              <a:ext cx="2600325" cy="454025"/>
            </a:xfrm>
            <a:custGeom>
              <a:avLst/>
              <a:gdLst>
                <a:gd name="T0" fmla="*/ 0 w 944"/>
                <a:gd name="T1" fmla="*/ 2147483647 h 134"/>
                <a:gd name="T2" fmla="*/ 2147483647 w 944"/>
                <a:gd name="T3" fmla="*/ 2147483647 h 134"/>
                <a:gd name="T4" fmla="*/ 2147483647 w 944"/>
                <a:gd name="T5" fmla="*/ 2147483647 h 134"/>
                <a:gd name="T6" fmla="*/ 2147483647 w 944"/>
                <a:gd name="T7" fmla="*/ 2147483647 h 134"/>
                <a:gd name="T8" fmla="*/ 2147483647 w 944"/>
                <a:gd name="T9" fmla="*/ 2147483647 h 134"/>
                <a:gd name="T10" fmla="*/ 2147483647 w 944"/>
                <a:gd name="T11" fmla="*/ 2147483647 h 134"/>
                <a:gd name="T12" fmla="*/ 2147483647 w 944"/>
                <a:gd name="T13" fmla="*/ 2147483647 h 134"/>
                <a:gd name="T14" fmla="*/ 2147483647 w 944"/>
                <a:gd name="T15" fmla="*/ 2147483647 h 134"/>
                <a:gd name="T16" fmla="*/ 2147483647 w 944"/>
                <a:gd name="T17" fmla="*/ 2147483647 h 134"/>
                <a:gd name="T18" fmla="*/ 2147483647 w 944"/>
                <a:gd name="T19" fmla="*/ 2147483647 h 134"/>
                <a:gd name="T20" fmla="*/ 2147483647 w 944"/>
                <a:gd name="T21" fmla="*/ 2147483647 h 134"/>
                <a:gd name="T22" fmla="*/ 2147483647 w 944"/>
                <a:gd name="T23" fmla="*/ 2147483647 h 134"/>
                <a:gd name="T24" fmla="*/ 2147483647 w 944"/>
                <a:gd name="T25" fmla="*/ 2147483647 h 134"/>
                <a:gd name="T26" fmla="*/ 2147483647 w 944"/>
                <a:gd name="T27" fmla="*/ 2147483647 h 134"/>
                <a:gd name="T28" fmla="*/ 2147483647 w 944"/>
                <a:gd name="T29" fmla="*/ 2147483647 h 134"/>
                <a:gd name="T30" fmla="*/ 2147483647 w 944"/>
                <a:gd name="T31" fmla="*/ 2147483647 h 134"/>
                <a:gd name="T32" fmla="*/ 2147483647 w 944"/>
                <a:gd name="T33" fmla="*/ 2147483647 h 134"/>
                <a:gd name="T34" fmla="*/ 2147483647 w 944"/>
                <a:gd name="T35" fmla="*/ 2147483647 h 134"/>
                <a:gd name="T36" fmla="*/ 2147483647 w 944"/>
                <a:gd name="T37" fmla="*/ 0 h 134"/>
                <a:gd name="T38" fmla="*/ 2147483647 w 944"/>
                <a:gd name="T39" fmla="*/ 0 h 134"/>
                <a:gd name="T40" fmla="*/ 2147483647 w 944"/>
                <a:gd name="T41" fmla="*/ 0 h 134"/>
                <a:gd name="T42" fmla="*/ 2147483647 w 944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44" h="134">
                  <a:moveTo>
                    <a:pt x="0" y="134"/>
                  </a:moveTo>
                  <a:lnTo>
                    <a:pt x="4" y="134"/>
                  </a:lnTo>
                  <a:lnTo>
                    <a:pt x="4" y="129"/>
                  </a:lnTo>
                  <a:lnTo>
                    <a:pt x="13" y="129"/>
                  </a:lnTo>
                  <a:lnTo>
                    <a:pt x="18" y="125"/>
                  </a:lnTo>
                  <a:lnTo>
                    <a:pt x="22" y="120"/>
                  </a:lnTo>
                  <a:lnTo>
                    <a:pt x="31" y="111"/>
                  </a:lnTo>
                  <a:lnTo>
                    <a:pt x="36" y="103"/>
                  </a:lnTo>
                  <a:lnTo>
                    <a:pt x="40" y="94"/>
                  </a:lnTo>
                  <a:lnTo>
                    <a:pt x="45" y="80"/>
                  </a:lnTo>
                  <a:lnTo>
                    <a:pt x="45" y="67"/>
                  </a:lnTo>
                  <a:lnTo>
                    <a:pt x="45" y="54"/>
                  </a:lnTo>
                  <a:lnTo>
                    <a:pt x="40" y="45"/>
                  </a:lnTo>
                  <a:lnTo>
                    <a:pt x="36" y="31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18" y="9"/>
                  </a:lnTo>
                  <a:lnTo>
                    <a:pt x="13" y="5"/>
                  </a:lnTo>
                  <a:lnTo>
                    <a:pt x="9" y="0"/>
                  </a:lnTo>
                  <a:lnTo>
                    <a:pt x="94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1937097" y="1836514"/>
              <a:ext cx="344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4377085" y="2020664"/>
              <a:ext cx="19050" cy="43815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4561235" y="2007964"/>
              <a:ext cx="15875" cy="114141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4772372" y="2020664"/>
              <a:ext cx="25400" cy="1765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4958110" y="2020664"/>
              <a:ext cx="33337" cy="24399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3513485" y="2412777"/>
              <a:ext cx="757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3740497" y="3125564"/>
              <a:ext cx="757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3902422" y="3812952"/>
              <a:ext cx="75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4107210" y="4500339"/>
              <a:ext cx="757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4308822" y="5175027"/>
              <a:ext cx="75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4519547" y="5860827"/>
              <a:ext cx="757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5144327" y="2022252"/>
              <a:ext cx="39687" cy="31829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 flipH="1">
              <a:off x="5386636" y="1849214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 flipH="1">
              <a:off x="5489510" y="6037039"/>
              <a:ext cx="5048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5978721" y="1204869"/>
              <a:ext cx="859686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 smtClean="0">
                  <a:ea typeface="宋体" charset="-122"/>
                </a:rPr>
                <a:t>Q</a:t>
              </a:r>
              <a:r>
                <a:rPr lang="en-US" altLang="zh-CN" sz="2400" b="1" dirty="0" smtClean="0">
                  <a:ea typeface="宋体" charset="-122"/>
                </a:rPr>
                <a:t> (</a:t>
              </a:r>
              <a:r>
                <a:rPr lang="zh-CN" altLang="en-US" sz="2400" b="1" dirty="0" smtClean="0">
                  <a:ea typeface="宋体" charset="-122"/>
                </a:rPr>
                <a:t>商</a:t>
              </a:r>
              <a:r>
                <a:rPr lang="en-US" altLang="zh-CN" sz="2400" b="1" dirty="0" smtClean="0">
                  <a:ea typeface="宋体" charset="-122"/>
                </a:rPr>
                <a:t>)</a:t>
              </a:r>
              <a:endParaRPr lang="zh-CN" altLang="en-US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41"/>
            <p:cNvSpPr>
              <a:spLocks noChangeShapeType="1"/>
            </p:cNvSpPr>
            <p:nvPr/>
          </p:nvSpPr>
          <p:spPr bwMode="auto">
            <a:xfrm flipH="1">
              <a:off x="5385048" y="1399952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9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数据链路层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点对点信道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PPP</a:t>
            </a:r>
            <a:r>
              <a:rPr lang="zh-CN" altLang="en-US" dirty="0" smtClean="0"/>
              <a:t>帧格式、透明</a:t>
            </a:r>
            <a:r>
              <a:rPr lang="zh-CN" altLang="en-US" dirty="0"/>
              <a:t>传输（字节和零比特填充）</a:t>
            </a:r>
            <a:endParaRPr lang="zh-CN" altLang="en-US" dirty="0" smtClean="0"/>
          </a:p>
          <a:p>
            <a:r>
              <a:rPr lang="zh-CN" altLang="en-US" dirty="0" smtClean="0"/>
              <a:t>广播信道（以太网）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拓扑结构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竞争共享总线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冲突检测（载波检测、争用期、退避算法、强化碰撞、最小帧）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以太网帧、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r>
              <a:rPr lang="zh-CN" altLang="en-US" dirty="0" smtClean="0"/>
              <a:t>以太网拓展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物理层拓展、数据链路层拓展、</a:t>
            </a:r>
            <a:r>
              <a:rPr lang="en-US" altLang="zh-CN" dirty="0" smtClean="0"/>
              <a:t>VLAN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630" y="0"/>
            <a:ext cx="9157890" cy="692150"/>
          </a:xfrm>
        </p:spPr>
        <p:txBody>
          <a:bodyPr/>
          <a:lstStyle/>
          <a:p>
            <a:pPr algn="ctr"/>
            <a:r>
              <a:rPr lang="zh-CN" altLang="en-US" sz="4000" dirty="0"/>
              <a:t>三种交换的比较 </a:t>
            </a:r>
          </a:p>
        </p:txBody>
      </p:sp>
      <p:grpSp>
        <p:nvGrpSpPr>
          <p:cNvPr id="154758" name="Group 134"/>
          <p:cNvGrpSpPr>
            <a:grpSpLocks/>
          </p:cNvGrpSpPr>
          <p:nvPr/>
        </p:nvGrpSpPr>
        <p:grpSpPr bwMode="auto">
          <a:xfrm>
            <a:off x="8002192" y="1458916"/>
            <a:ext cx="629444" cy="396876"/>
            <a:chOff x="4653" y="1614"/>
            <a:chExt cx="366" cy="250"/>
          </a:xfrm>
        </p:grpSpPr>
        <p:sp>
          <p:nvSpPr>
            <p:cNvPr id="154628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 rot="626605">
              <a:off x="4671" y="1614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2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9" name="Group 135"/>
          <p:cNvGrpSpPr>
            <a:grpSpLocks/>
          </p:cNvGrpSpPr>
          <p:nvPr/>
        </p:nvGrpSpPr>
        <p:grpSpPr bwMode="auto">
          <a:xfrm>
            <a:off x="7993592" y="1743073"/>
            <a:ext cx="631164" cy="396874"/>
            <a:chOff x="4648" y="1793"/>
            <a:chExt cx="367" cy="250"/>
          </a:xfrm>
        </p:grpSpPr>
        <p:sp>
          <p:nvSpPr>
            <p:cNvPr id="154633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 rot="626605">
              <a:off x="4660" y="179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7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0" name="Group 136"/>
          <p:cNvGrpSpPr>
            <a:grpSpLocks/>
          </p:cNvGrpSpPr>
          <p:nvPr/>
        </p:nvGrpSpPr>
        <p:grpSpPr bwMode="auto">
          <a:xfrm>
            <a:off x="8000471" y="2031996"/>
            <a:ext cx="629444" cy="387349"/>
            <a:chOff x="4652" y="1975"/>
            <a:chExt cx="366" cy="244"/>
          </a:xfrm>
        </p:grpSpPr>
        <p:sp>
          <p:nvSpPr>
            <p:cNvPr id="154638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 rot="626605">
              <a:off x="4664" y="197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2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1" name="Group 137"/>
          <p:cNvGrpSpPr>
            <a:grpSpLocks/>
          </p:cNvGrpSpPr>
          <p:nvPr/>
        </p:nvGrpSpPr>
        <p:grpSpPr bwMode="auto">
          <a:xfrm>
            <a:off x="8007350" y="2301880"/>
            <a:ext cx="629444" cy="395288"/>
            <a:chOff x="4656" y="2145"/>
            <a:chExt cx="366" cy="249"/>
          </a:xfrm>
        </p:grpSpPr>
        <p:sp>
          <p:nvSpPr>
            <p:cNvPr id="154643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4" name="Text Box 20"/>
            <p:cNvSpPr txBox="1">
              <a:spLocks noChangeArrowheads="1"/>
            </p:cNvSpPr>
            <p:nvPr/>
          </p:nvSpPr>
          <p:spPr bwMode="auto">
            <a:xfrm rot="626605">
              <a:off x="4668" y="214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7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3" name="Group 139"/>
          <p:cNvGrpSpPr>
            <a:grpSpLocks/>
          </p:cNvGrpSpPr>
          <p:nvPr/>
        </p:nvGrpSpPr>
        <p:grpSpPr bwMode="auto">
          <a:xfrm>
            <a:off x="8624761" y="1854204"/>
            <a:ext cx="629445" cy="385763"/>
            <a:chOff x="5015" y="1863"/>
            <a:chExt cx="366" cy="243"/>
          </a:xfrm>
        </p:grpSpPr>
        <p:sp>
          <p:nvSpPr>
            <p:cNvPr id="154648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 rot="626605">
              <a:off x="5021" y="186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2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4" name="Group 140"/>
          <p:cNvGrpSpPr>
            <a:grpSpLocks/>
          </p:cNvGrpSpPr>
          <p:nvPr/>
        </p:nvGrpSpPr>
        <p:grpSpPr bwMode="auto">
          <a:xfrm>
            <a:off x="8616162" y="2119317"/>
            <a:ext cx="629444" cy="404813"/>
            <a:chOff x="5010" y="2030"/>
            <a:chExt cx="366" cy="255"/>
          </a:xfrm>
        </p:grpSpPr>
        <p:sp>
          <p:nvSpPr>
            <p:cNvPr id="154653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 rot="626605">
              <a:off x="5016" y="2030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7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5" name="Group 141"/>
          <p:cNvGrpSpPr>
            <a:grpSpLocks/>
          </p:cNvGrpSpPr>
          <p:nvPr/>
        </p:nvGrpSpPr>
        <p:grpSpPr bwMode="auto">
          <a:xfrm>
            <a:off x="8623036" y="2406647"/>
            <a:ext cx="629444" cy="396874"/>
            <a:chOff x="5014" y="2211"/>
            <a:chExt cx="366" cy="250"/>
          </a:xfrm>
        </p:grpSpPr>
        <p:sp>
          <p:nvSpPr>
            <p:cNvPr id="154658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 rot="626605">
              <a:off x="5026" y="221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2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6" name="Group 142"/>
          <p:cNvGrpSpPr>
            <a:grpSpLocks/>
          </p:cNvGrpSpPr>
          <p:nvPr/>
        </p:nvGrpSpPr>
        <p:grpSpPr bwMode="auto">
          <a:xfrm>
            <a:off x="8628201" y="2676521"/>
            <a:ext cx="631164" cy="406399"/>
            <a:chOff x="5017" y="2381"/>
            <a:chExt cx="367" cy="256"/>
          </a:xfrm>
        </p:grpSpPr>
        <p:sp>
          <p:nvSpPr>
            <p:cNvPr id="154663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 rot="626605">
              <a:off x="5023" y="238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5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7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6" name="Group 132"/>
          <p:cNvGrpSpPr>
            <a:grpSpLocks/>
          </p:cNvGrpSpPr>
          <p:nvPr/>
        </p:nvGrpSpPr>
        <p:grpSpPr bwMode="auto">
          <a:xfrm>
            <a:off x="7377912" y="1638304"/>
            <a:ext cx="629444" cy="395288"/>
            <a:chOff x="4290" y="1727"/>
            <a:chExt cx="366" cy="249"/>
          </a:xfrm>
        </p:grpSpPr>
        <p:sp>
          <p:nvSpPr>
            <p:cNvPr id="154673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4" name="Text Box 50"/>
            <p:cNvSpPr txBox="1">
              <a:spLocks noChangeArrowheads="1"/>
            </p:cNvSpPr>
            <p:nvPr/>
          </p:nvSpPr>
          <p:spPr bwMode="auto">
            <a:xfrm rot="626605">
              <a:off x="4296" y="172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6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7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7" name="Group 133"/>
          <p:cNvGrpSpPr>
            <a:grpSpLocks/>
          </p:cNvGrpSpPr>
          <p:nvPr/>
        </p:nvGrpSpPr>
        <p:grpSpPr bwMode="auto">
          <a:xfrm>
            <a:off x="7384786" y="1916116"/>
            <a:ext cx="629444" cy="396876"/>
            <a:chOff x="4294" y="1902"/>
            <a:chExt cx="366" cy="250"/>
          </a:xfrm>
        </p:grpSpPr>
        <p:sp>
          <p:nvSpPr>
            <p:cNvPr id="154678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9" name="Text Box 55"/>
            <p:cNvSpPr txBox="1">
              <a:spLocks noChangeArrowheads="1"/>
            </p:cNvSpPr>
            <p:nvPr/>
          </p:nvSpPr>
          <p:spPr bwMode="auto">
            <a:xfrm rot="626605">
              <a:off x="4306" y="190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80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1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2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1" name="Group 127"/>
          <p:cNvGrpSpPr>
            <a:grpSpLocks/>
          </p:cNvGrpSpPr>
          <p:nvPr/>
        </p:nvGrpSpPr>
        <p:grpSpPr bwMode="auto">
          <a:xfrm>
            <a:off x="4946121" y="2374901"/>
            <a:ext cx="631164" cy="1069975"/>
            <a:chOff x="2876" y="2191"/>
            <a:chExt cx="367" cy="674"/>
          </a:xfrm>
        </p:grpSpPr>
        <p:sp>
          <p:nvSpPr>
            <p:cNvPr id="154683" name="AutoShape 59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4" name="AutoShape 60"/>
            <p:cNvSpPr>
              <a:spLocks noChangeArrowheads="1"/>
            </p:cNvSpPr>
            <p:nvPr/>
          </p:nvSpPr>
          <p:spPr bwMode="auto">
            <a:xfrm rot="746037">
              <a:off x="2925" y="265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5" name="Text Box 61"/>
            <p:cNvSpPr txBox="1">
              <a:spLocks noChangeArrowheads="1"/>
            </p:cNvSpPr>
            <p:nvPr/>
          </p:nvSpPr>
          <p:spPr bwMode="auto">
            <a:xfrm>
              <a:off x="2919" y="2300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86" name="Line 62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7" name="Line 63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2" name="Group 128"/>
          <p:cNvGrpSpPr>
            <a:grpSpLocks/>
          </p:cNvGrpSpPr>
          <p:nvPr/>
        </p:nvGrpSpPr>
        <p:grpSpPr bwMode="auto">
          <a:xfrm>
            <a:off x="5591044" y="3711576"/>
            <a:ext cx="629444" cy="1071563"/>
            <a:chOff x="3251" y="3033"/>
            <a:chExt cx="366" cy="675"/>
          </a:xfrm>
        </p:grpSpPr>
        <p:sp>
          <p:nvSpPr>
            <p:cNvPr id="154688" name="AutoShape 64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AutoShape 65"/>
            <p:cNvSpPr>
              <a:spLocks noChangeArrowheads="1"/>
            </p:cNvSpPr>
            <p:nvPr/>
          </p:nvSpPr>
          <p:spPr bwMode="auto">
            <a:xfrm rot="746037">
              <a:off x="3300" y="349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0" name="Text Box 66"/>
            <p:cNvSpPr txBox="1">
              <a:spLocks noChangeArrowheads="1"/>
            </p:cNvSpPr>
            <p:nvPr/>
          </p:nvSpPr>
          <p:spPr bwMode="auto">
            <a:xfrm>
              <a:off x="3293" y="3143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91" name="Line 67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2" name="Line 68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0" name="Group 126"/>
          <p:cNvGrpSpPr>
            <a:grpSpLocks/>
          </p:cNvGrpSpPr>
          <p:nvPr/>
        </p:nvGrpSpPr>
        <p:grpSpPr bwMode="auto">
          <a:xfrm>
            <a:off x="4332156" y="1103314"/>
            <a:ext cx="620844" cy="1069975"/>
            <a:chOff x="2519" y="1390"/>
            <a:chExt cx="361" cy="674"/>
          </a:xfrm>
        </p:grpSpPr>
        <p:sp>
          <p:nvSpPr>
            <p:cNvPr id="154693" name="AutoShape 69"/>
            <p:cNvSpPr>
              <a:spLocks noChangeArrowheads="1"/>
            </p:cNvSpPr>
            <p:nvPr/>
          </p:nvSpPr>
          <p:spPr bwMode="auto">
            <a:xfrm rot="5400000">
              <a:off x="2366" y="1549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4" name="AutoShape 70"/>
            <p:cNvSpPr>
              <a:spLocks noChangeArrowheads="1"/>
            </p:cNvSpPr>
            <p:nvPr/>
          </p:nvSpPr>
          <p:spPr bwMode="auto">
            <a:xfrm rot="746037">
              <a:off x="2563" y="1853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5" name="Text Box 71"/>
            <p:cNvSpPr txBox="1">
              <a:spLocks noChangeArrowheads="1"/>
            </p:cNvSpPr>
            <p:nvPr/>
          </p:nvSpPr>
          <p:spPr bwMode="auto">
            <a:xfrm>
              <a:off x="2567" y="1500"/>
              <a:ext cx="24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文</a:t>
              </a:r>
            </a:p>
          </p:txBody>
        </p:sp>
        <p:sp>
          <p:nvSpPr>
            <p:cNvPr id="154696" name="Line 72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97" name="Line 73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2044833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2669117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264711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D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4186636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7228948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3" name="Line 79"/>
          <p:cNvSpPr>
            <a:spLocks noChangeShapeType="1"/>
          </p:cNvSpPr>
          <p:nvPr/>
        </p:nvSpPr>
        <p:spPr bwMode="auto">
          <a:xfrm>
            <a:off x="1420548" y="1236664"/>
            <a:ext cx="62428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2044833" y="1504951"/>
            <a:ext cx="624284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2669117" y="1771651"/>
            <a:ext cx="62256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1420548" y="2173289"/>
            <a:ext cx="1871133" cy="2682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665795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报文交换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1676797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ea typeface="黑体" pitchFamily="2" charset="-122"/>
              </a:rPr>
              <a:t>电路交换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646194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分组交换</a:t>
            </a:r>
          </a:p>
        </p:txBody>
      </p:sp>
      <p:sp>
        <p:nvSpPr>
          <p:cNvPr id="154714" name="Line 90"/>
          <p:cNvSpPr>
            <a:spLocks noChangeShapeType="1"/>
          </p:cNvSpPr>
          <p:nvPr/>
        </p:nvSpPr>
        <p:spPr bwMode="auto">
          <a:xfrm>
            <a:off x="3804179" y="1571625"/>
            <a:ext cx="0" cy="2743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5" name="Text Box 91"/>
          <p:cNvSpPr txBox="1">
            <a:spLocks noChangeArrowheads="1"/>
          </p:cNvSpPr>
          <p:nvPr/>
        </p:nvSpPr>
        <p:spPr bwMode="auto">
          <a:xfrm>
            <a:off x="3694112" y="433070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333399"/>
                </a:solidFill>
                <a:ea typeface="黑体" pitchFamily="2" charset="-122"/>
              </a:rPr>
              <a:t>t</a:t>
            </a:r>
          </a:p>
        </p:txBody>
      </p:sp>
      <p:grpSp>
        <p:nvGrpSpPr>
          <p:cNvPr id="154746" name="Group 122"/>
          <p:cNvGrpSpPr>
            <a:grpSpLocks/>
          </p:cNvGrpSpPr>
          <p:nvPr/>
        </p:nvGrpSpPr>
        <p:grpSpPr bwMode="auto">
          <a:xfrm>
            <a:off x="194337" y="1235075"/>
            <a:ext cx="1202134" cy="1230313"/>
            <a:chOff x="113" y="1473"/>
            <a:chExt cx="699" cy="775"/>
          </a:xfrm>
        </p:grpSpPr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8" name="Line 94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9" name="Text Box 95"/>
            <p:cNvSpPr txBox="1">
              <a:spLocks noChangeArrowheads="1"/>
            </p:cNvSpPr>
            <p:nvPr/>
          </p:nvSpPr>
          <p:spPr bwMode="auto">
            <a:xfrm>
              <a:off x="113" y="17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连接建立</a:t>
              </a:r>
            </a:p>
          </p:txBody>
        </p:sp>
        <p:sp>
          <p:nvSpPr>
            <p:cNvPr id="154721" name="Line 97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54747" name="Group 123"/>
          <p:cNvGrpSpPr>
            <a:grpSpLocks/>
          </p:cNvGrpSpPr>
          <p:nvPr/>
        </p:nvGrpSpPr>
        <p:grpSpPr bwMode="auto">
          <a:xfrm>
            <a:off x="194337" y="2462214"/>
            <a:ext cx="1202134" cy="1011237"/>
            <a:chOff x="113" y="2246"/>
            <a:chExt cx="699" cy="637"/>
          </a:xfrm>
        </p:grpSpPr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20" name="Text Box 96"/>
            <p:cNvSpPr txBox="1">
              <a:spLocks noChangeArrowheads="1"/>
            </p:cNvSpPr>
            <p:nvPr/>
          </p:nvSpPr>
          <p:spPr bwMode="auto">
            <a:xfrm>
              <a:off x="113" y="2405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数据传送</a:t>
              </a:r>
            </a:p>
          </p:txBody>
        </p:sp>
        <p:sp>
          <p:nvSpPr>
            <p:cNvPr id="154722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54723" name="Freeform 99"/>
          <p:cNvSpPr>
            <a:spLocks/>
          </p:cNvSpPr>
          <p:nvPr/>
        </p:nvSpPr>
        <p:spPr bwMode="auto">
          <a:xfrm>
            <a:off x="1415389" y="1103313"/>
            <a:ext cx="5159" cy="3821112"/>
          </a:xfrm>
          <a:custGeom>
            <a:avLst/>
            <a:gdLst>
              <a:gd name="T0" fmla="*/ 3 w 3"/>
              <a:gd name="T1" fmla="*/ 0 h 2742"/>
              <a:gd name="T2" fmla="*/ 0 w 3"/>
              <a:gd name="T3" fmla="*/ 2742 h 27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4" name="Freeform 100"/>
          <p:cNvSpPr>
            <a:spLocks/>
          </p:cNvSpPr>
          <p:nvPr/>
        </p:nvSpPr>
        <p:spPr bwMode="auto">
          <a:xfrm>
            <a:off x="6215328" y="1081089"/>
            <a:ext cx="5160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5" name="Line 101"/>
          <p:cNvSpPr>
            <a:spLocks noChangeShapeType="1"/>
          </p:cNvSpPr>
          <p:nvPr/>
        </p:nvSpPr>
        <p:spPr bwMode="auto">
          <a:xfrm>
            <a:off x="9250760" y="1130301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6" name="Line 102"/>
          <p:cNvSpPr>
            <a:spLocks noChangeShapeType="1"/>
          </p:cNvSpPr>
          <p:nvPr/>
        </p:nvSpPr>
        <p:spPr bwMode="auto">
          <a:xfrm>
            <a:off x="8624756" y="11160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7" name="Line 103"/>
          <p:cNvSpPr>
            <a:spLocks noChangeShapeType="1"/>
          </p:cNvSpPr>
          <p:nvPr/>
        </p:nvSpPr>
        <p:spPr bwMode="auto">
          <a:xfrm>
            <a:off x="8009070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8" name="Line 104"/>
          <p:cNvSpPr>
            <a:spLocks noChangeShapeType="1"/>
          </p:cNvSpPr>
          <p:nvPr/>
        </p:nvSpPr>
        <p:spPr bwMode="auto">
          <a:xfrm>
            <a:off x="4328716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9" name="Line 105"/>
          <p:cNvSpPr>
            <a:spLocks noChangeShapeType="1"/>
          </p:cNvSpPr>
          <p:nvPr/>
        </p:nvSpPr>
        <p:spPr bwMode="auto">
          <a:xfrm>
            <a:off x="4946121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30" name="Line 106"/>
          <p:cNvSpPr>
            <a:spLocks noChangeShapeType="1"/>
          </p:cNvSpPr>
          <p:nvPr/>
        </p:nvSpPr>
        <p:spPr bwMode="auto">
          <a:xfrm>
            <a:off x="5589323" y="108108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9" name="Group 125"/>
          <p:cNvGrpSpPr>
            <a:grpSpLocks/>
          </p:cNvGrpSpPr>
          <p:nvPr/>
        </p:nvGrpSpPr>
        <p:grpSpPr bwMode="auto">
          <a:xfrm>
            <a:off x="1405071" y="2449514"/>
            <a:ext cx="1914128" cy="1279525"/>
            <a:chOff x="817" y="2238"/>
            <a:chExt cx="1113" cy="806"/>
          </a:xfrm>
        </p:grpSpPr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8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9" name="Text Box 85"/>
            <p:cNvSpPr txBox="1">
              <a:spLocks noChangeArrowheads="1"/>
            </p:cNvSpPr>
            <p:nvPr/>
          </p:nvSpPr>
          <p:spPr bwMode="auto">
            <a:xfrm>
              <a:off x="1113" y="2429"/>
              <a:ext cx="3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报文</a:t>
              </a:r>
            </a:p>
          </p:txBody>
        </p:sp>
        <p:sp>
          <p:nvSpPr>
            <p:cNvPr id="154710" name="AutoShape 8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2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3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5" name="Group 131"/>
          <p:cNvGrpSpPr>
            <a:grpSpLocks/>
          </p:cNvGrpSpPr>
          <p:nvPr/>
        </p:nvGrpSpPr>
        <p:grpSpPr bwMode="auto">
          <a:xfrm>
            <a:off x="7371028" y="1368422"/>
            <a:ext cx="631164" cy="387349"/>
            <a:chOff x="4286" y="1557"/>
            <a:chExt cx="367" cy="244"/>
          </a:xfrm>
        </p:grpSpPr>
        <p:sp>
          <p:nvSpPr>
            <p:cNvPr id="154668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9" name="Text Box 45"/>
            <p:cNvSpPr txBox="1">
              <a:spLocks noChangeArrowheads="1"/>
            </p:cNvSpPr>
            <p:nvPr/>
          </p:nvSpPr>
          <p:spPr bwMode="auto">
            <a:xfrm rot="626605">
              <a:off x="4304" y="155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2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4" name="Group 130"/>
          <p:cNvGrpSpPr>
            <a:grpSpLocks/>
          </p:cNvGrpSpPr>
          <p:nvPr/>
        </p:nvGrpSpPr>
        <p:grpSpPr bwMode="auto">
          <a:xfrm>
            <a:off x="7379627" y="1074740"/>
            <a:ext cx="629444" cy="396876"/>
            <a:chOff x="4291" y="1372"/>
            <a:chExt cx="366" cy="250"/>
          </a:xfrm>
        </p:grpSpPr>
        <p:sp>
          <p:nvSpPr>
            <p:cNvPr id="154734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5" name="Text Box 111"/>
            <p:cNvSpPr txBox="1">
              <a:spLocks noChangeArrowheads="1"/>
            </p:cNvSpPr>
            <p:nvPr/>
          </p:nvSpPr>
          <p:spPr bwMode="auto">
            <a:xfrm rot="626605">
              <a:off x="4303" y="137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 dirty="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736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7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8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39" name="Line 115"/>
          <p:cNvSpPr>
            <a:spLocks noChangeShapeType="1"/>
          </p:cNvSpPr>
          <p:nvPr/>
        </p:nvSpPr>
        <p:spPr bwMode="auto">
          <a:xfrm>
            <a:off x="7376187" y="10906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0" name="Line 116"/>
          <p:cNvSpPr>
            <a:spLocks noChangeShapeType="1"/>
          </p:cNvSpPr>
          <p:nvPr/>
        </p:nvSpPr>
        <p:spPr bwMode="auto">
          <a:xfrm>
            <a:off x="1415389" y="3556000"/>
            <a:ext cx="624284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1" name="Line 117"/>
          <p:cNvSpPr>
            <a:spLocks noChangeShapeType="1"/>
          </p:cNvSpPr>
          <p:nvPr/>
        </p:nvSpPr>
        <p:spPr bwMode="auto">
          <a:xfrm>
            <a:off x="2049992" y="3736975"/>
            <a:ext cx="613966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2" name="Line 118"/>
          <p:cNvSpPr>
            <a:spLocks noChangeShapeType="1"/>
          </p:cNvSpPr>
          <p:nvPr/>
        </p:nvSpPr>
        <p:spPr bwMode="auto">
          <a:xfrm>
            <a:off x="2663958" y="3927476"/>
            <a:ext cx="622565" cy="857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8" name="Group 124"/>
          <p:cNvGrpSpPr>
            <a:grpSpLocks/>
          </p:cNvGrpSpPr>
          <p:nvPr/>
        </p:nvGrpSpPr>
        <p:grpSpPr bwMode="auto">
          <a:xfrm>
            <a:off x="194337" y="3451225"/>
            <a:ext cx="1176338" cy="592138"/>
            <a:chOff x="113" y="2869"/>
            <a:chExt cx="684" cy="373"/>
          </a:xfrm>
        </p:grpSpPr>
        <p:sp>
          <p:nvSpPr>
            <p:cNvPr id="154743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4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5" name="Text Box 121"/>
            <p:cNvSpPr txBox="1">
              <a:spLocks noChangeArrowheads="1"/>
            </p:cNvSpPr>
            <p:nvPr/>
          </p:nvSpPr>
          <p:spPr bwMode="auto">
            <a:xfrm>
              <a:off x="113" y="29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连接释放</a:t>
              </a:r>
            </a:p>
          </p:txBody>
        </p:sp>
      </p:grpSp>
      <p:sp>
        <p:nvSpPr>
          <p:cNvPr id="154731" name="Freeform 107"/>
          <p:cNvSpPr>
            <a:spLocks/>
          </p:cNvSpPr>
          <p:nvPr/>
        </p:nvSpPr>
        <p:spPr bwMode="auto">
          <a:xfrm>
            <a:off x="3293402" y="1125539"/>
            <a:ext cx="5159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7" name="AutoShape 143"/>
          <p:cNvSpPr>
            <a:spLocks noChangeArrowheads="1"/>
          </p:cNvSpPr>
          <p:nvPr/>
        </p:nvSpPr>
        <p:spPr bwMode="auto">
          <a:xfrm>
            <a:off x="416496" y="5365750"/>
            <a:ext cx="922091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>
            <a:off x="73260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69" name="Line 145"/>
          <p:cNvSpPr>
            <a:spLocks noChangeShapeType="1"/>
          </p:cNvSpPr>
          <p:nvPr/>
        </p:nvSpPr>
        <p:spPr bwMode="auto">
          <a:xfrm>
            <a:off x="427166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70" name="Line 146"/>
          <p:cNvSpPr>
            <a:spLocks noChangeShapeType="1"/>
          </p:cNvSpPr>
          <p:nvPr/>
        </p:nvSpPr>
        <p:spPr bwMode="auto">
          <a:xfrm>
            <a:off x="13824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771" name="Group 147"/>
          <p:cNvGrpSpPr>
            <a:grpSpLocks/>
          </p:cNvGrpSpPr>
          <p:nvPr/>
        </p:nvGrpSpPr>
        <p:grpSpPr bwMode="auto">
          <a:xfrm>
            <a:off x="1299865" y="6051550"/>
            <a:ext cx="2063750" cy="228600"/>
            <a:chOff x="768" y="2544"/>
            <a:chExt cx="1200" cy="144"/>
          </a:xfrm>
        </p:grpSpPr>
        <p:sp>
          <p:nvSpPr>
            <p:cNvPr id="154772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3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4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5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76" name="Group 152"/>
          <p:cNvGrpSpPr>
            <a:grpSpLocks/>
          </p:cNvGrpSpPr>
          <p:nvPr/>
        </p:nvGrpSpPr>
        <p:grpSpPr bwMode="auto">
          <a:xfrm>
            <a:off x="4189115" y="6051550"/>
            <a:ext cx="2063750" cy="228600"/>
            <a:chOff x="768" y="2544"/>
            <a:chExt cx="1200" cy="144"/>
          </a:xfrm>
        </p:grpSpPr>
        <p:sp>
          <p:nvSpPr>
            <p:cNvPr id="154777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8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9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0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81" name="Group 157"/>
          <p:cNvGrpSpPr>
            <a:grpSpLocks/>
          </p:cNvGrpSpPr>
          <p:nvPr/>
        </p:nvGrpSpPr>
        <p:grpSpPr bwMode="auto">
          <a:xfrm>
            <a:off x="7243465" y="6051550"/>
            <a:ext cx="2063750" cy="228600"/>
            <a:chOff x="768" y="2544"/>
            <a:chExt cx="1200" cy="144"/>
          </a:xfrm>
        </p:grpSpPr>
        <p:sp>
          <p:nvSpPr>
            <p:cNvPr id="154782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3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4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5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86" name="AutoShape 162"/>
          <p:cNvSpPr>
            <a:spLocks noChangeArrowheads="1"/>
          </p:cNvSpPr>
          <p:nvPr/>
        </p:nvSpPr>
        <p:spPr bwMode="auto">
          <a:xfrm>
            <a:off x="4189115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7" name="AutoShape 163"/>
          <p:cNvSpPr>
            <a:spLocks noChangeArrowheads="1"/>
          </p:cNvSpPr>
          <p:nvPr/>
        </p:nvSpPr>
        <p:spPr bwMode="auto">
          <a:xfrm>
            <a:off x="4890790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8" name="AutoShape 164"/>
          <p:cNvSpPr>
            <a:spLocks noChangeArrowheads="1"/>
          </p:cNvSpPr>
          <p:nvPr/>
        </p:nvSpPr>
        <p:spPr bwMode="auto">
          <a:xfrm>
            <a:off x="5592465" y="5670550"/>
            <a:ext cx="74295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89" name="AutoShape 165"/>
          <p:cNvSpPr>
            <a:spLocks noChangeArrowheads="1"/>
          </p:cNvSpPr>
          <p:nvPr/>
        </p:nvSpPr>
        <p:spPr bwMode="auto">
          <a:xfrm>
            <a:off x="1382415" y="5746750"/>
            <a:ext cx="2063750" cy="304800"/>
          </a:xfrm>
          <a:prstGeom prst="rightArrow">
            <a:avLst>
              <a:gd name="adj1" fmla="val 58333"/>
              <a:gd name="adj2" fmla="val 10937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0" name="AutoShape 166"/>
          <p:cNvSpPr>
            <a:spLocks noChangeArrowheads="1"/>
          </p:cNvSpPr>
          <p:nvPr/>
        </p:nvSpPr>
        <p:spPr bwMode="auto">
          <a:xfrm>
            <a:off x="72434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1" name="AutoShape 167"/>
          <p:cNvSpPr>
            <a:spLocks noChangeArrowheads="1"/>
          </p:cNvSpPr>
          <p:nvPr/>
        </p:nvSpPr>
        <p:spPr bwMode="auto">
          <a:xfrm>
            <a:off x="79038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2" name="AutoShape 168"/>
          <p:cNvSpPr>
            <a:spLocks noChangeArrowheads="1"/>
          </p:cNvSpPr>
          <p:nvPr/>
        </p:nvSpPr>
        <p:spPr bwMode="auto">
          <a:xfrm>
            <a:off x="85642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3" name="Text Box 169"/>
          <p:cNvSpPr txBox="1">
            <a:spLocks noChangeArrowheads="1"/>
          </p:cNvSpPr>
          <p:nvPr/>
        </p:nvSpPr>
        <p:spPr bwMode="auto">
          <a:xfrm>
            <a:off x="562253" y="5613106"/>
            <a:ext cx="646331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数据</a:t>
            </a:r>
            <a:endParaRPr kumimoji="1" lang="en-US" altLang="zh-CN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传送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特点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4794" name="Text Box 170"/>
          <p:cNvSpPr txBox="1">
            <a:spLocks noChangeArrowheads="1"/>
          </p:cNvSpPr>
          <p:nvPr/>
        </p:nvSpPr>
        <p:spPr bwMode="auto">
          <a:xfrm>
            <a:off x="1342860" y="5465764"/>
            <a:ext cx="180049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比特流直达终点</a:t>
            </a:r>
          </a:p>
        </p:txBody>
      </p:sp>
      <p:sp>
        <p:nvSpPr>
          <p:cNvPr id="154795" name="Text Box 171"/>
          <p:cNvSpPr txBox="1">
            <a:spLocks noChangeArrowheads="1"/>
          </p:cNvSpPr>
          <p:nvPr/>
        </p:nvSpPr>
        <p:spPr bwMode="auto">
          <a:xfrm>
            <a:off x="418911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6" name="Text Box 172"/>
          <p:cNvSpPr txBox="1">
            <a:spLocks noChangeArrowheads="1"/>
          </p:cNvSpPr>
          <p:nvPr/>
        </p:nvSpPr>
        <p:spPr bwMode="auto">
          <a:xfrm>
            <a:off x="4901109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7" name="Text Box 173"/>
          <p:cNvSpPr txBox="1">
            <a:spLocks noChangeArrowheads="1"/>
          </p:cNvSpPr>
          <p:nvPr/>
        </p:nvSpPr>
        <p:spPr bwMode="auto">
          <a:xfrm>
            <a:off x="56131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报文</a:t>
            </a:r>
          </a:p>
        </p:txBody>
      </p:sp>
      <p:sp>
        <p:nvSpPr>
          <p:cNvPr id="154798" name="Text Box 174"/>
          <p:cNvSpPr txBox="1">
            <a:spLocks noChangeArrowheads="1"/>
          </p:cNvSpPr>
          <p:nvPr/>
        </p:nvSpPr>
        <p:spPr bwMode="auto">
          <a:xfrm>
            <a:off x="724346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799" name="Text Box 175"/>
          <p:cNvSpPr txBox="1">
            <a:spLocks noChangeArrowheads="1"/>
          </p:cNvSpPr>
          <p:nvPr/>
        </p:nvSpPr>
        <p:spPr bwMode="auto">
          <a:xfrm>
            <a:off x="7914184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0" name="Text Box 176"/>
          <p:cNvSpPr txBox="1">
            <a:spLocks noChangeArrowheads="1"/>
          </p:cNvSpPr>
          <p:nvPr/>
        </p:nvSpPr>
        <p:spPr bwMode="auto">
          <a:xfrm>
            <a:off x="85849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1" name="Text Box 177"/>
          <p:cNvSpPr txBox="1">
            <a:spLocks noChangeArrowheads="1"/>
          </p:cNvSpPr>
          <p:nvPr/>
        </p:nvSpPr>
        <p:spPr bwMode="auto">
          <a:xfrm>
            <a:off x="4569189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 dirty="0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 dirty="0">
                <a:latin typeface="Times New Roman" pitchFamily="18" charset="0"/>
              </a:rPr>
              <a:t>转发</a:t>
            </a:r>
          </a:p>
        </p:txBody>
      </p:sp>
      <p:sp>
        <p:nvSpPr>
          <p:cNvPr id="154802" name="Text Box 178"/>
          <p:cNvSpPr txBox="1">
            <a:spLocks noChangeArrowheads="1"/>
          </p:cNvSpPr>
          <p:nvPr/>
        </p:nvSpPr>
        <p:spPr bwMode="auto">
          <a:xfrm>
            <a:off x="520035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3" name="Text Box 179"/>
          <p:cNvSpPr txBox="1">
            <a:spLocks noChangeArrowheads="1"/>
          </p:cNvSpPr>
          <p:nvPr/>
        </p:nvSpPr>
        <p:spPr bwMode="auto">
          <a:xfrm>
            <a:off x="7642456" y="62674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4" name="Text Box 180"/>
          <p:cNvSpPr txBox="1">
            <a:spLocks noChangeArrowheads="1"/>
          </p:cNvSpPr>
          <p:nvPr/>
        </p:nvSpPr>
        <p:spPr bwMode="auto">
          <a:xfrm>
            <a:off x="825470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</p:spTree>
    <p:extLst>
      <p:ext uri="{BB962C8B-B14F-4D97-AF65-F5344CB8AC3E}">
        <p14:creationId xmlns:p14="http://schemas.microsoft.com/office/powerpoint/2010/main" val="20454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5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5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3" grpId="0" animBg="1"/>
      <p:bldP spid="154704" grpId="0" animBg="1"/>
      <p:bldP spid="154705" grpId="0" animBg="1"/>
      <p:bldP spid="154706" grpId="0" animBg="1"/>
      <p:bldP spid="154711" grpId="0"/>
      <p:bldP spid="154713" grpId="0"/>
      <p:bldP spid="154740" grpId="0" animBg="1"/>
      <p:bldP spid="154741" grpId="0" animBg="1"/>
      <p:bldP spid="1547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/>
              <a:t>物理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9818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9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0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1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9828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0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1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9833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9835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9837" name="AutoShape 29"/>
          <p:cNvSpPr>
            <a:spLocks noChangeArrowheads="1"/>
          </p:cNvSpPr>
          <p:nvPr/>
        </p:nvSpPr>
        <p:spPr bwMode="auto">
          <a:xfrm flipV="1">
            <a:off x="708554" y="4810719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1754187" y="4428132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数据链路层帧再传送到物理层</a:t>
            </a: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54187" y="500439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最下面的物理层把比特流传送到物理媒体</a:t>
            </a:r>
          </a:p>
        </p:txBody>
      </p:sp>
      <p:sp>
        <p:nvSpPr>
          <p:cNvPr id="33" name="矩形 32"/>
          <p:cNvSpPr/>
          <p:nvPr/>
        </p:nvSpPr>
        <p:spPr>
          <a:xfrm>
            <a:off x="1844126" y="3398795"/>
            <a:ext cx="6336704" cy="467051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信道容量、传输介质、宽带接入技术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6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7" grpId="0" animBg="1"/>
      <p:bldP spid="119840" grpId="0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物理层接口特性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机械、电气、功能、过程特性</a:t>
            </a:r>
          </a:p>
          <a:p>
            <a:r>
              <a:rPr lang="zh-CN" altLang="en-US" dirty="0" smtClean="0"/>
              <a:t>数字通信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通信模型、信道容量计算</a:t>
            </a:r>
            <a:endParaRPr lang="en-US" altLang="zh-CN" dirty="0" smtClean="0"/>
          </a:p>
          <a:p>
            <a:r>
              <a:rPr lang="zh-CN" altLang="en-US" dirty="0" smtClean="0"/>
              <a:t>传输介质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导引型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双绞线、光纤、同轴电缆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非引导型</a:t>
            </a:r>
            <a:endParaRPr lang="en-US" altLang="zh-CN" dirty="0" smtClean="0"/>
          </a:p>
          <a:p>
            <a:pPr lvl="2"/>
            <a:r>
              <a:rPr lang="zh-CN" altLang="en-US" dirty="0"/>
              <a:t>无线电</a:t>
            </a:r>
          </a:p>
        </p:txBody>
      </p:sp>
    </p:spTree>
    <p:extLst>
      <p:ext uri="{BB962C8B-B14F-4D97-AF65-F5344CB8AC3E}">
        <p14:creationId xmlns:p14="http://schemas.microsoft.com/office/powerpoint/2010/main" val="17591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宽带接入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ADSL</a:t>
            </a:r>
          </a:p>
          <a:p>
            <a:pPr lvl="1"/>
            <a:r>
              <a:rPr lang="zh-CN" altLang="en-US" dirty="0" smtClean="0"/>
              <a:t>光纤同轴混合网（</a:t>
            </a:r>
            <a:r>
              <a:rPr lang="en-US" altLang="zh-CN" dirty="0" smtClean="0"/>
              <a:t>HFC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FTTx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8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 rot="-5400000">
            <a:off x="4699529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4" name="Freeform 12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5" name="Freeform 13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6" name="Freeform 14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7" name="AutoShape 15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0853" name="Freeform 21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4" name="Freeform 22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5" name="Freeform 23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7" name="AutoShape 25"/>
          <p:cNvSpPr>
            <a:spLocks noChangeArrowheads="1"/>
          </p:cNvSpPr>
          <p:nvPr/>
        </p:nvSpPr>
        <p:spPr bwMode="auto">
          <a:xfrm flipV="1">
            <a:off x="754989" y="5458419"/>
            <a:ext cx="428228" cy="4191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4172214" y="55552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物理传输媒体</a:t>
            </a:r>
          </a:p>
        </p:txBody>
      </p:sp>
      <p:sp>
        <p:nvSpPr>
          <p:cNvPr id="120859" name="AutoShape 27"/>
          <p:cNvSpPr>
            <a:spLocks noChangeArrowheads="1"/>
          </p:cNvSpPr>
          <p:nvPr/>
        </p:nvSpPr>
        <p:spPr bwMode="auto">
          <a:xfrm rot="5400000">
            <a:off x="3594100" y="5542822"/>
            <a:ext cx="179387" cy="426508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20860" name="AutoShape 28"/>
          <p:cNvSpPr>
            <a:spLocks noChangeArrowheads="1"/>
          </p:cNvSpPr>
          <p:nvPr/>
        </p:nvSpPr>
        <p:spPr bwMode="auto">
          <a:xfrm rot="5400000">
            <a:off x="6559021" y="5542822"/>
            <a:ext cx="179387" cy="426508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0862" name="AutoShape 30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0864" name="AutoShape 32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grpSp>
        <p:nvGrpSpPr>
          <p:cNvPr id="120866" name="Group 34"/>
          <p:cNvGrpSpPr>
            <a:grpSpLocks/>
          </p:cNvGrpSpPr>
          <p:nvPr/>
        </p:nvGrpSpPr>
        <p:grpSpPr bwMode="auto">
          <a:xfrm>
            <a:off x="1754188" y="5687019"/>
            <a:ext cx="1155700" cy="139700"/>
            <a:chOff x="1344" y="912"/>
            <a:chExt cx="672" cy="96"/>
          </a:xfrm>
          <a:solidFill>
            <a:srgbClr val="00FF99"/>
          </a:solidFill>
        </p:grpSpPr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868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7150894" y="5685433"/>
            <a:ext cx="1155700" cy="142875"/>
            <a:chOff x="4158" y="3753"/>
            <a:chExt cx="672" cy="90"/>
          </a:xfrm>
          <a:solidFill>
            <a:srgbClr val="00FF99"/>
          </a:solidFill>
        </p:grpSpPr>
        <p:sp>
          <p:nvSpPr>
            <p:cNvPr id="120870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2265204" y="4524970"/>
            <a:ext cx="54168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电信号（或光信号）在物理媒体中传播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从发送端物理层传送到接收端物理层</a:t>
            </a: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0874" name="AutoShape 42"/>
          <p:cNvSpPr>
            <a:spLocks noChangeArrowheads="1"/>
          </p:cNvSpPr>
          <p:nvPr/>
        </p:nvSpPr>
        <p:spPr bwMode="auto">
          <a:xfrm rot="5400000" flipH="1">
            <a:off x="8762273" y="5390355"/>
            <a:ext cx="431800" cy="428229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1147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9" grpId="0" animBg="1"/>
      <p:bldP spid="120860" grpId="0" animBg="1"/>
      <p:bldP spid="1208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 rot="-5400000">
            <a:off x="4756283" y="86543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577850" y="255532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025266" y="273471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025266" y="336178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025266" y="39189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025266" y="44777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025266" y="504453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8010" name="Freeform 10"/>
          <p:cNvSpPr>
            <a:spLocks/>
          </p:cNvSpPr>
          <p:nvPr/>
        </p:nvSpPr>
        <p:spPr bwMode="auto">
          <a:xfrm>
            <a:off x="577850" y="315699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588169" y="373166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2" name="Freeform 12"/>
          <p:cNvSpPr>
            <a:spLocks/>
          </p:cNvSpPr>
          <p:nvPr/>
        </p:nvSpPr>
        <p:spPr bwMode="auto">
          <a:xfrm>
            <a:off x="564092" y="430793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3" name="Freeform 13"/>
          <p:cNvSpPr>
            <a:spLocks/>
          </p:cNvSpPr>
          <p:nvPr/>
        </p:nvSpPr>
        <p:spPr bwMode="auto">
          <a:xfrm>
            <a:off x="564092" y="490006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4" name="AutoShape 14"/>
          <p:cNvSpPr>
            <a:spLocks noChangeArrowheads="1"/>
          </p:cNvSpPr>
          <p:nvPr/>
        </p:nvSpPr>
        <p:spPr bwMode="auto">
          <a:xfrm>
            <a:off x="8543925" y="252199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585200" y="26997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8585200" y="332685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8585200" y="388406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8585200" y="444445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8585200" y="500960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8020" name="Freeform 20"/>
          <p:cNvSpPr>
            <a:spLocks/>
          </p:cNvSpPr>
          <p:nvPr/>
        </p:nvSpPr>
        <p:spPr bwMode="auto">
          <a:xfrm>
            <a:off x="8543925" y="312206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1" name="Freeform 21"/>
          <p:cNvSpPr>
            <a:spLocks/>
          </p:cNvSpPr>
          <p:nvPr/>
        </p:nvSpPr>
        <p:spPr bwMode="auto">
          <a:xfrm>
            <a:off x="8554244" y="369674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2" name="Freeform 22"/>
          <p:cNvSpPr>
            <a:spLocks/>
          </p:cNvSpPr>
          <p:nvPr/>
        </p:nvSpPr>
        <p:spPr bwMode="auto">
          <a:xfrm>
            <a:off x="8530167" y="427300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3" name="Freeform 23"/>
          <p:cNvSpPr>
            <a:spLocks/>
          </p:cNvSpPr>
          <p:nvPr/>
        </p:nvSpPr>
        <p:spPr bwMode="auto">
          <a:xfrm>
            <a:off x="8530167" y="486514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8703866" y="202510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8696987" y="212988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8027" name="AutoShape 27"/>
          <p:cNvSpPr>
            <a:spLocks noChangeArrowheads="1"/>
          </p:cNvSpPr>
          <p:nvPr/>
        </p:nvSpPr>
        <p:spPr bwMode="auto">
          <a:xfrm>
            <a:off x="583010" y="206796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605367" y="218861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4406106" y="2201318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grpSp>
        <p:nvGrpSpPr>
          <p:cNvPr id="128031" name="Group 31"/>
          <p:cNvGrpSpPr>
            <a:grpSpLocks/>
          </p:cNvGrpSpPr>
          <p:nvPr/>
        </p:nvGrpSpPr>
        <p:grpSpPr bwMode="auto">
          <a:xfrm>
            <a:off x="2846257" y="2128292"/>
            <a:ext cx="1561571" cy="1008062"/>
            <a:chOff x="1655" y="1525"/>
            <a:chExt cx="908" cy="635"/>
          </a:xfrm>
        </p:grpSpPr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1655" y="1525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应用层首部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8034" name="Rectangle 34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2144581" y="5081043"/>
            <a:ext cx="561684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10100110100101  </a:t>
            </a:r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比  特  流  </a:t>
            </a:r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110101110101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1712640" y="1196752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 dirty="0">
                <a:solidFill>
                  <a:srgbClr val="3333FF"/>
                </a:solidFill>
                <a:ea typeface="黑体" pitchFamily="2" charset="-122"/>
              </a:rPr>
              <a:t>注意观察加入或剥去首部（尾部）的层次</a:t>
            </a:r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4406106" y="2777580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grpSp>
        <p:nvGrpSpPr>
          <p:cNvPr id="128038" name="Group 38"/>
          <p:cNvGrpSpPr>
            <a:grpSpLocks/>
          </p:cNvGrpSpPr>
          <p:nvPr/>
        </p:nvGrpSpPr>
        <p:grpSpPr bwMode="auto">
          <a:xfrm>
            <a:off x="3860933" y="3353843"/>
            <a:ext cx="3353594" cy="358775"/>
            <a:chOff x="2245" y="2297"/>
            <a:chExt cx="1950" cy="226"/>
          </a:xfrm>
        </p:grpSpPr>
        <p:sp>
          <p:nvSpPr>
            <p:cNvPr id="128039" name="Rectangle 39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0" name="Rectangle 40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41" name="Group 41"/>
          <p:cNvGrpSpPr>
            <a:grpSpLocks/>
          </p:cNvGrpSpPr>
          <p:nvPr/>
        </p:nvGrpSpPr>
        <p:grpSpPr bwMode="auto">
          <a:xfrm>
            <a:off x="3314039" y="3930105"/>
            <a:ext cx="3900488" cy="358775"/>
            <a:chOff x="1927" y="2660"/>
            <a:chExt cx="2268" cy="226"/>
          </a:xfrm>
        </p:grpSpPr>
        <p:sp>
          <p:nvSpPr>
            <p:cNvPr id="128042" name="Rectangle 42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43" name="Rectangle 43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4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45" name="Group 45"/>
          <p:cNvGrpSpPr>
            <a:grpSpLocks/>
          </p:cNvGrpSpPr>
          <p:nvPr/>
        </p:nvGrpSpPr>
        <p:grpSpPr bwMode="auto">
          <a:xfrm>
            <a:off x="2768865" y="4506368"/>
            <a:ext cx="4445662" cy="358775"/>
            <a:chOff x="1610" y="3023"/>
            <a:chExt cx="2585" cy="226"/>
          </a:xfrm>
        </p:grpSpPr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28047" name="Rectangle 47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48" name="Rectangle 48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708554" y="2488655"/>
            <a:ext cx="5180013" cy="415925"/>
            <a:chOff x="412" y="1752"/>
            <a:chExt cx="3012" cy="262"/>
          </a:xfrm>
        </p:grpSpPr>
        <p:sp>
          <p:nvSpPr>
            <p:cNvPr id="128051" name="AutoShape 51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2" name="AutoShape 52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3" name="Group 53"/>
          <p:cNvGrpSpPr>
            <a:grpSpLocks/>
          </p:cNvGrpSpPr>
          <p:nvPr/>
        </p:nvGrpSpPr>
        <p:grpSpPr bwMode="auto">
          <a:xfrm>
            <a:off x="705115" y="3064917"/>
            <a:ext cx="4872170" cy="396875"/>
            <a:chOff x="410" y="2115"/>
            <a:chExt cx="2833" cy="250"/>
          </a:xfrm>
        </p:grpSpPr>
        <p:sp>
          <p:nvSpPr>
            <p:cNvPr id="128054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5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6" name="Group 56"/>
          <p:cNvGrpSpPr>
            <a:grpSpLocks/>
          </p:cNvGrpSpPr>
          <p:nvPr/>
        </p:nvGrpSpPr>
        <p:grpSpPr bwMode="auto">
          <a:xfrm>
            <a:off x="705115" y="3625305"/>
            <a:ext cx="4481777" cy="409575"/>
            <a:chOff x="410" y="2468"/>
            <a:chExt cx="2606" cy="258"/>
          </a:xfrm>
        </p:grpSpPr>
        <p:sp>
          <p:nvSpPr>
            <p:cNvPr id="12805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9" name="Group 59"/>
          <p:cNvGrpSpPr>
            <a:grpSpLocks/>
          </p:cNvGrpSpPr>
          <p:nvPr/>
        </p:nvGrpSpPr>
        <p:grpSpPr bwMode="auto">
          <a:xfrm>
            <a:off x="703396" y="4215854"/>
            <a:ext cx="4151577" cy="444500"/>
            <a:chOff x="409" y="2840"/>
            <a:chExt cx="2414" cy="280"/>
          </a:xfrm>
        </p:grpSpPr>
        <p:sp>
          <p:nvSpPr>
            <p:cNvPr id="128060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61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62" name="Group 62"/>
          <p:cNvGrpSpPr>
            <a:grpSpLocks/>
          </p:cNvGrpSpPr>
          <p:nvPr/>
        </p:nvGrpSpPr>
        <p:grpSpPr bwMode="auto">
          <a:xfrm>
            <a:off x="703396" y="4792118"/>
            <a:ext cx="3938323" cy="460375"/>
            <a:chOff x="409" y="3203"/>
            <a:chExt cx="2290" cy="290"/>
          </a:xfrm>
        </p:grpSpPr>
        <p:sp>
          <p:nvSpPr>
            <p:cNvPr id="12806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6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65" name="Group 65"/>
          <p:cNvGrpSpPr>
            <a:grpSpLocks/>
          </p:cNvGrpSpPr>
          <p:nvPr/>
        </p:nvGrpSpPr>
        <p:grpSpPr bwMode="auto">
          <a:xfrm>
            <a:off x="2221971" y="2637879"/>
            <a:ext cx="1638962" cy="1074738"/>
            <a:chOff x="1292" y="1846"/>
            <a:chExt cx="953" cy="677"/>
          </a:xfrm>
        </p:grpSpPr>
        <p:sp>
          <p:nvSpPr>
            <p:cNvPr id="12806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6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运输层首部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6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69" name="Group 69"/>
          <p:cNvGrpSpPr>
            <a:grpSpLocks/>
          </p:cNvGrpSpPr>
          <p:nvPr/>
        </p:nvGrpSpPr>
        <p:grpSpPr bwMode="auto">
          <a:xfrm>
            <a:off x="1661319" y="3136355"/>
            <a:ext cx="1652720" cy="1152525"/>
            <a:chOff x="966" y="2160"/>
            <a:chExt cx="961" cy="726"/>
          </a:xfrm>
        </p:grpSpPr>
        <p:sp>
          <p:nvSpPr>
            <p:cNvPr id="128070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网络层首部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72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73" name="Group 73"/>
          <p:cNvGrpSpPr>
            <a:grpSpLocks/>
          </p:cNvGrpSpPr>
          <p:nvPr/>
        </p:nvGrpSpPr>
        <p:grpSpPr bwMode="auto">
          <a:xfrm>
            <a:off x="1546092" y="3568154"/>
            <a:ext cx="1222772" cy="1295400"/>
            <a:chOff x="899" y="2432"/>
            <a:chExt cx="711" cy="816"/>
          </a:xfrm>
        </p:grpSpPr>
        <p:sp>
          <p:nvSpPr>
            <p:cNvPr id="128074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899" y="2432"/>
              <a:ext cx="5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76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77" name="Group 77"/>
          <p:cNvGrpSpPr>
            <a:grpSpLocks/>
          </p:cNvGrpSpPr>
          <p:nvPr/>
        </p:nvGrpSpPr>
        <p:grpSpPr bwMode="auto">
          <a:xfrm>
            <a:off x="7214526" y="3574504"/>
            <a:ext cx="1057671" cy="1290638"/>
            <a:chOff x="4195" y="2436"/>
            <a:chExt cx="615" cy="813"/>
          </a:xfrm>
        </p:grpSpPr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8079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4255" y="2436"/>
              <a:ext cx="5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尾部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4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 autoUpdateAnimBg="0"/>
      <p:bldP spid="128035" grpId="0" animBg="1"/>
      <p:bldP spid="1280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计算机网络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计算机网络的发展</a:t>
            </a:r>
            <a:endParaRPr lang="en-US" altLang="zh-CN" dirty="0" smtClean="0"/>
          </a:p>
          <a:p>
            <a:r>
              <a:rPr lang="zh-CN" altLang="en-US" dirty="0" smtClean="0"/>
              <a:t>计算机网络的类别</a:t>
            </a:r>
            <a:endParaRPr lang="en-US" altLang="zh-CN" dirty="0" smtClean="0"/>
          </a:p>
          <a:p>
            <a:r>
              <a:rPr lang="zh-CN" altLang="en-US" dirty="0" smtClean="0"/>
              <a:t>计算机网络的性能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速率</a:t>
            </a:r>
            <a:r>
              <a:rPr lang="zh-CN" altLang="en-US" dirty="0" smtClean="0"/>
              <a:t>、带宽、吞吐率、时延、时延</a:t>
            </a:r>
            <a:r>
              <a:rPr lang="zh-CN" altLang="en-US" dirty="0"/>
              <a:t>带宽</a:t>
            </a:r>
            <a:r>
              <a:rPr lang="zh-CN" altLang="en-US" dirty="0" smtClean="0"/>
              <a:t>积、往返</a:t>
            </a:r>
            <a:r>
              <a:rPr lang="zh-CN" altLang="en-US" dirty="0"/>
              <a:t>时间 </a:t>
            </a:r>
            <a:r>
              <a:rPr lang="en-US" altLang="zh-CN" dirty="0" smtClean="0"/>
              <a:t>RTT</a:t>
            </a:r>
            <a:r>
              <a:rPr lang="zh-CN" altLang="en-US" dirty="0" smtClean="0"/>
              <a:t>、利用率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非性能指标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费用、质量、标准化、可靠性、可</a:t>
            </a:r>
            <a:r>
              <a:rPr lang="zh-CN" altLang="en-US" dirty="0"/>
              <a:t>扩展性和可升级性 </a:t>
            </a:r>
            <a:r>
              <a:rPr lang="zh-CN" altLang="en-US" dirty="0" smtClean="0"/>
              <a:t>、易于</a:t>
            </a:r>
            <a:r>
              <a:rPr lang="zh-CN" altLang="en-US" dirty="0"/>
              <a:t>管理和维护 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5529064" y="2420888"/>
            <a:ext cx="3096344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性能指标的计算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endParaRPr lang="en-US" altLang="zh-CN" kern="0" dirty="0" smtClean="0">
              <a:solidFill>
                <a:srgbClr val="FF0000"/>
              </a:solidFill>
            </a:endParaRPr>
          </a:p>
          <a:p>
            <a:endParaRPr lang="en-US" altLang="zh-CN" kern="0" dirty="0" smtClean="0">
              <a:solidFill>
                <a:srgbClr val="FF0000"/>
              </a:solidFill>
            </a:endParaRPr>
          </a:p>
          <a:p>
            <a:endParaRPr lang="en-US" altLang="zh-CN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8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2.</a:t>
            </a:r>
            <a:r>
              <a:rPr lang="zh-CN" altLang="zh-CN" sz="4000" dirty="0" smtClean="0"/>
              <a:t>计算机网络</a:t>
            </a:r>
            <a:r>
              <a:rPr lang="zh-CN" altLang="zh-CN" sz="4000" dirty="0"/>
              <a:t>体系结构的形成</a:t>
            </a:r>
            <a:endParaRPr lang="zh-CN" altLang="en-US" sz="40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计算机网络是个非常复杂的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相互</a:t>
            </a:r>
            <a:r>
              <a:rPr lang="zh-CN" altLang="en-US" dirty="0"/>
              <a:t>通信的两个计算机系统必须</a:t>
            </a:r>
            <a:r>
              <a:rPr lang="zh-CN" altLang="en-US" dirty="0">
                <a:solidFill>
                  <a:srgbClr val="FF0000"/>
                </a:solidFill>
              </a:rPr>
              <a:t>高度协调工作</a:t>
            </a:r>
            <a:r>
              <a:rPr lang="zh-CN" altLang="en-US" dirty="0"/>
              <a:t>才行，而这种“协调”是相当复杂的。 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分层</a:t>
            </a:r>
            <a:r>
              <a:rPr lang="zh-CN" altLang="en-US" dirty="0"/>
              <a:t>”可将庞大而复杂的问题，转化为若干较小的局部问题，而这些较小的局部问题就比较易于研究和处理。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980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网络协议</a:t>
            </a:r>
            <a:r>
              <a:rPr lang="zh-CN" altLang="en-US" dirty="0" smtClean="0"/>
              <a:t>的三个组成</a:t>
            </a:r>
            <a:r>
              <a:rPr lang="zh-CN" altLang="en-US" dirty="0"/>
              <a:t>要素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语法：</a:t>
            </a:r>
            <a:r>
              <a:rPr lang="zh-CN" altLang="en-US" dirty="0" smtClean="0"/>
              <a:t>数据</a:t>
            </a:r>
            <a:r>
              <a:rPr lang="zh-CN" altLang="en-US" dirty="0"/>
              <a:t>与控制信息的结构或格式 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语义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需要</a:t>
            </a:r>
            <a:r>
              <a:rPr lang="zh-CN" altLang="en-US" dirty="0"/>
              <a:t>发出何种控制信息，完成何种动作以及做出何种响应。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同步：</a:t>
            </a:r>
            <a:r>
              <a:rPr lang="zh-CN" altLang="en-US" dirty="0" smtClean="0"/>
              <a:t>事件</a:t>
            </a:r>
            <a:r>
              <a:rPr lang="zh-CN" altLang="en-US" dirty="0"/>
              <a:t>实现顺序的详细说明。 </a:t>
            </a:r>
          </a:p>
        </p:txBody>
      </p:sp>
      <p:sp>
        <p:nvSpPr>
          <p:cNvPr id="2" name="矩形 1"/>
          <p:cNvSpPr/>
          <p:nvPr/>
        </p:nvSpPr>
        <p:spPr>
          <a:xfrm>
            <a:off x="1856656" y="3771781"/>
            <a:ext cx="6408712" cy="1075103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由此可见，网络协议是计算机网络的不可缺少的组成部分。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8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 smtClean="0"/>
              <a:t>具有</a:t>
            </a:r>
            <a:r>
              <a:rPr lang="zh-CN" altLang="zh-CN" dirty="0"/>
              <a:t>五层协议的体系结构</a:t>
            </a:r>
            <a:endParaRPr lang="zh-CN" altLang="en-US" dirty="0"/>
          </a:p>
        </p:txBody>
      </p:sp>
      <p:sp>
        <p:nvSpPr>
          <p:cNvPr id="6" name="AutoShape 58"/>
          <p:cNvSpPr>
            <a:spLocks noChangeArrowheads="1"/>
          </p:cNvSpPr>
          <p:nvPr/>
        </p:nvSpPr>
        <p:spPr bwMode="auto">
          <a:xfrm>
            <a:off x="900757" y="1653952"/>
            <a:ext cx="2054225" cy="353060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902345" y="2036540"/>
            <a:ext cx="2039937" cy="260350"/>
          </a:xfrm>
          <a:custGeom>
            <a:avLst/>
            <a:gdLst>
              <a:gd name="T0" fmla="*/ 2030913617 w 2049"/>
              <a:gd name="T1" fmla="*/ 0 h 182"/>
              <a:gd name="T2" fmla="*/ 1853492943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Freeform 59"/>
          <p:cNvSpPr>
            <a:spLocks/>
          </p:cNvSpPr>
          <p:nvPr/>
        </p:nvSpPr>
        <p:spPr bwMode="auto">
          <a:xfrm>
            <a:off x="900757" y="25159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" name="Freeform 60"/>
          <p:cNvSpPr>
            <a:spLocks/>
          </p:cNvSpPr>
          <p:nvPr/>
        </p:nvSpPr>
        <p:spPr bwMode="auto">
          <a:xfrm>
            <a:off x="900757" y="2995390"/>
            <a:ext cx="2038350" cy="260350"/>
          </a:xfrm>
          <a:custGeom>
            <a:avLst/>
            <a:gdLst>
              <a:gd name="T0" fmla="*/ 2027754886 w 2049"/>
              <a:gd name="T1" fmla="*/ 0 h 182"/>
              <a:gd name="T2" fmla="*/ 1850610517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Freeform 61"/>
          <p:cNvSpPr>
            <a:spLocks/>
          </p:cNvSpPr>
          <p:nvPr/>
        </p:nvSpPr>
        <p:spPr bwMode="auto">
          <a:xfrm>
            <a:off x="900757" y="3474815"/>
            <a:ext cx="2038350" cy="263525"/>
          </a:xfrm>
          <a:custGeom>
            <a:avLst/>
            <a:gdLst>
              <a:gd name="T0" fmla="*/ 2027754886 w 2049"/>
              <a:gd name="T1" fmla="*/ 0 h 185"/>
              <a:gd name="T2" fmla="*/ 1853579006 w 2049"/>
              <a:gd name="T3" fmla="*/ 375380733 h 185"/>
              <a:gd name="T4" fmla="*/ 0 w 2049"/>
              <a:gd name="T5" fmla="*/ 369293931 h 185"/>
              <a:gd name="T6" fmla="*/ 0 60000 65536"/>
              <a:gd name="T7" fmla="*/ 0 60000 65536"/>
              <a:gd name="T8" fmla="*/ 0 60000 65536"/>
              <a:gd name="T9" fmla="*/ 0 w 2049"/>
              <a:gd name="T10" fmla="*/ 0 h 185"/>
              <a:gd name="T11" fmla="*/ 2049 w 2049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Freeform 62"/>
          <p:cNvSpPr>
            <a:spLocks/>
          </p:cNvSpPr>
          <p:nvPr/>
        </p:nvSpPr>
        <p:spPr bwMode="auto">
          <a:xfrm>
            <a:off x="899170" y="3954240"/>
            <a:ext cx="2039937" cy="266700"/>
          </a:xfrm>
          <a:custGeom>
            <a:avLst/>
            <a:gdLst>
              <a:gd name="T0" fmla="*/ 2030913617 w 2049"/>
              <a:gd name="T1" fmla="*/ 0 h 187"/>
              <a:gd name="T2" fmla="*/ 1846554772 w 2049"/>
              <a:gd name="T3" fmla="*/ 380368450 h 187"/>
              <a:gd name="T4" fmla="*/ 0 w 2049"/>
              <a:gd name="T5" fmla="*/ 370198109 h 187"/>
              <a:gd name="T6" fmla="*/ 0 60000 65536"/>
              <a:gd name="T7" fmla="*/ 0 60000 65536"/>
              <a:gd name="T8" fmla="*/ 0 60000 65536"/>
              <a:gd name="T9" fmla="*/ 0 w 2049"/>
              <a:gd name="T10" fmla="*/ 0 h 187"/>
              <a:gd name="T11" fmla="*/ 2049 w 2049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Freeform 63"/>
          <p:cNvSpPr>
            <a:spLocks/>
          </p:cNvSpPr>
          <p:nvPr/>
        </p:nvSpPr>
        <p:spPr bwMode="auto">
          <a:xfrm>
            <a:off x="897582" y="44336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618307" y="193652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584970" y="335099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597670" y="383041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1597670" y="238896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表示层</a:t>
            </a: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597670" y="28699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会话层</a:t>
            </a: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438920" y="428444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1597670" y="47368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996007" y="1785715"/>
            <a:ext cx="298480" cy="3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76536" y="1222152"/>
            <a:ext cx="2345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OSI 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的体系结构</a:t>
            </a:r>
          </a:p>
        </p:txBody>
      </p:sp>
      <p:sp>
        <p:nvSpPr>
          <p:cNvPr id="22" name="AutoShape 66"/>
          <p:cNvSpPr>
            <a:spLocks noChangeArrowheads="1"/>
          </p:cNvSpPr>
          <p:nvPr/>
        </p:nvSpPr>
        <p:spPr bwMode="auto">
          <a:xfrm>
            <a:off x="3512195" y="1606327"/>
            <a:ext cx="2668587" cy="358775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Freeform 69"/>
          <p:cNvSpPr>
            <a:spLocks/>
          </p:cNvSpPr>
          <p:nvPr/>
        </p:nvSpPr>
        <p:spPr bwMode="auto">
          <a:xfrm>
            <a:off x="3504257" y="2981102"/>
            <a:ext cx="2673350" cy="279400"/>
          </a:xfrm>
          <a:custGeom>
            <a:avLst/>
            <a:gdLst>
              <a:gd name="T0" fmla="*/ 2147483647 w 1684"/>
              <a:gd name="T1" fmla="*/ 0 h 176"/>
              <a:gd name="T2" fmla="*/ 2147483647 w 1684"/>
              <a:gd name="T3" fmla="*/ 433466923 h 176"/>
              <a:gd name="T4" fmla="*/ 0 w 1684"/>
              <a:gd name="T5" fmla="*/ 443547545 h 176"/>
              <a:gd name="T6" fmla="*/ 0 60000 65536"/>
              <a:gd name="T7" fmla="*/ 0 60000 65536"/>
              <a:gd name="T8" fmla="*/ 0 60000 65536"/>
              <a:gd name="T9" fmla="*/ 0 w 1684"/>
              <a:gd name="T10" fmla="*/ 0 h 176"/>
              <a:gd name="T11" fmla="*/ 1684 w 1684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4" h="176">
                <a:moveTo>
                  <a:pt x="1684" y="0"/>
                </a:moveTo>
                <a:lnTo>
                  <a:pt x="1528" y="172"/>
                </a:lnTo>
                <a:lnTo>
                  <a:pt x="0" y="17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Freeform 70"/>
          <p:cNvSpPr>
            <a:spLocks/>
          </p:cNvSpPr>
          <p:nvPr/>
        </p:nvSpPr>
        <p:spPr bwMode="auto">
          <a:xfrm>
            <a:off x="3505845" y="3457352"/>
            <a:ext cx="2665412" cy="295275"/>
          </a:xfrm>
          <a:custGeom>
            <a:avLst/>
            <a:gdLst>
              <a:gd name="T0" fmla="*/ 2147483647 w 1679"/>
              <a:gd name="T1" fmla="*/ 0 h 186"/>
              <a:gd name="T2" fmla="*/ 2147483647 w 1679"/>
              <a:gd name="T3" fmla="*/ 468749107 h 186"/>
              <a:gd name="T4" fmla="*/ 0 w 1679"/>
              <a:gd name="T5" fmla="*/ 461189435 h 186"/>
              <a:gd name="T6" fmla="*/ 0 60000 65536"/>
              <a:gd name="T7" fmla="*/ 0 60000 65536"/>
              <a:gd name="T8" fmla="*/ 0 60000 65536"/>
              <a:gd name="T9" fmla="*/ 0 w 1679"/>
              <a:gd name="T10" fmla="*/ 0 h 186"/>
              <a:gd name="T11" fmla="*/ 1679 w 1679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9" h="186">
                <a:moveTo>
                  <a:pt x="1679" y="0"/>
                </a:moveTo>
                <a:lnTo>
                  <a:pt x="1525" y="186"/>
                </a:lnTo>
                <a:lnTo>
                  <a:pt x="0" y="18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Freeform 71"/>
          <p:cNvSpPr>
            <a:spLocks/>
          </p:cNvSpPr>
          <p:nvPr/>
        </p:nvSpPr>
        <p:spPr bwMode="auto">
          <a:xfrm>
            <a:off x="3504257" y="3965352"/>
            <a:ext cx="2647950" cy="257175"/>
          </a:xfrm>
          <a:custGeom>
            <a:avLst/>
            <a:gdLst>
              <a:gd name="T0" fmla="*/ 2147483647 w 1668"/>
              <a:gd name="T1" fmla="*/ 0 h 162"/>
              <a:gd name="T2" fmla="*/ 2147483647 w 1668"/>
              <a:gd name="T3" fmla="*/ 403224947 h 162"/>
              <a:gd name="T4" fmla="*/ 0 w 1668"/>
              <a:gd name="T5" fmla="*/ 408265258 h 162"/>
              <a:gd name="T6" fmla="*/ 0 60000 65536"/>
              <a:gd name="T7" fmla="*/ 0 60000 65536"/>
              <a:gd name="T8" fmla="*/ 0 60000 65536"/>
              <a:gd name="T9" fmla="*/ 0 w 1668"/>
              <a:gd name="T10" fmla="*/ 0 h 162"/>
              <a:gd name="T11" fmla="*/ 1668 w 1668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8" h="162">
                <a:moveTo>
                  <a:pt x="1668" y="0"/>
                </a:moveTo>
                <a:lnTo>
                  <a:pt x="1527" y="160"/>
                </a:lnTo>
                <a:lnTo>
                  <a:pt x="0" y="16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auto">
          <a:xfrm>
            <a:off x="4290070" y="1965102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088457" y="434159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196407" y="3878040"/>
            <a:ext cx="1164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网际层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640716" y="2365152"/>
            <a:ext cx="22527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各种应用层</a:t>
            </a:r>
            <a:r>
              <a:rPr lang="zh-CN" altLang="en-US" sz="16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协议，如</a:t>
            </a:r>
            <a:endParaRPr lang="zh-CN" altLang="en-US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DNS, HTTP, SMTP </a:t>
            </a:r>
            <a:r>
              <a:rPr lang="zh-CN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等</a:t>
            </a: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3505643" y="3333527"/>
            <a:ext cx="2405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(TCP </a:t>
            </a:r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或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UDP)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499" y="1222152"/>
            <a:ext cx="2801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+mn-lt"/>
                <a:ea typeface="黑体" pitchFamily="2" charset="-122"/>
              </a:rPr>
              <a:t>TCP/IP 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黑体" pitchFamily="2" charset="-122"/>
              </a:rPr>
              <a:t>的体系结构</a:t>
            </a:r>
          </a:p>
        </p:txBody>
      </p:sp>
      <p:sp>
        <p:nvSpPr>
          <p:cNvPr id="32" name="Text Box 95"/>
          <p:cNvSpPr txBox="1">
            <a:spLocks noChangeArrowheads="1"/>
          </p:cNvSpPr>
          <p:nvPr/>
        </p:nvSpPr>
        <p:spPr bwMode="auto">
          <a:xfrm>
            <a:off x="1608782" y="5241702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(a)</a:t>
            </a:r>
          </a:p>
        </p:txBody>
      </p:sp>
      <p:sp>
        <p:nvSpPr>
          <p:cNvPr id="33" name="Text Box 96"/>
          <p:cNvSpPr txBox="1">
            <a:spLocks noChangeArrowheads="1"/>
          </p:cNvSpPr>
          <p:nvPr/>
        </p:nvSpPr>
        <p:spPr bwMode="auto">
          <a:xfrm>
            <a:off x="4464695" y="5241702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(b)</a:t>
            </a:r>
          </a:p>
        </p:txBody>
      </p:sp>
      <p:sp>
        <p:nvSpPr>
          <p:cNvPr id="34" name="Text Box 97"/>
          <p:cNvSpPr txBox="1">
            <a:spLocks noChangeArrowheads="1"/>
          </p:cNvSpPr>
          <p:nvPr/>
        </p:nvSpPr>
        <p:spPr bwMode="auto">
          <a:xfrm>
            <a:off x="7609532" y="5241702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(c)</a:t>
            </a:r>
          </a:p>
        </p:txBody>
      </p:sp>
      <p:sp>
        <p:nvSpPr>
          <p:cNvPr id="35" name="AutoShape 98"/>
          <p:cNvSpPr>
            <a:spLocks noChangeArrowheads="1"/>
          </p:cNvSpPr>
          <p:nvPr/>
        </p:nvSpPr>
        <p:spPr bwMode="auto">
          <a:xfrm>
            <a:off x="6787207" y="1641252"/>
            <a:ext cx="2054225" cy="353060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Freeform 101"/>
          <p:cNvSpPr>
            <a:spLocks/>
          </p:cNvSpPr>
          <p:nvPr/>
        </p:nvSpPr>
        <p:spPr bwMode="auto">
          <a:xfrm>
            <a:off x="6787207" y="2982690"/>
            <a:ext cx="2038350" cy="260350"/>
          </a:xfrm>
          <a:custGeom>
            <a:avLst/>
            <a:gdLst>
              <a:gd name="T0" fmla="*/ 2027754886 w 2049"/>
              <a:gd name="T1" fmla="*/ 0 h 182"/>
              <a:gd name="T2" fmla="*/ 1850610517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" name="Freeform 102"/>
          <p:cNvSpPr>
            <a:spLocks/>
          </p:cNvSpPr>
          <p:nvPr/>
        </p:nvSpPr>
        <p:spPr bwMode="auto">
          <a:xfrm>
            <a:off x="6787207" y="3462115"/>
            <a:ext cx="2038350" cy="263525"/>
          </a:xfrm>
          <a:custGeom>
            <a:avLst/>
            <a:gdLst>
              <a:gd name="T0" fmla="*/ 2027754886 w 2049"/>
              <a:gd name="T1" fmla="*/ 0 h 185"/>
              <a:gd name="T2" fmla="*/ 1853579006 w 2049"/>
              <a:gd name="T3" fmla="*/ 375380733 h 185"/>
              <a:gd name="T4" fmla="*/ 0 w 2049"/>
              <a:gd name="T5" fmla="*/ 369293931 h 185"/>
              <a:gd name="T6" fmla="*/ 0 60000 65536"/>
              <a:gd name="T7" fmla="*/ 0 60000 65536"/>
              <a:gd name="T8" fmla="*/ 0 60000 65536"/>
              <a:gd name="T9" fmla="*/ 0 w 2049"/>
              <a:gd name="T10" fmla="*/ 0 h 185"/>
              <a:gd name="T11" fmla="*/ 2049 w 2049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Freeform 103"/>
          <p:cNvSpPr>
            <a:spLocks/>
          </p:cNvSpPr>
          <p:nvPr/>
        </p:nvSpPr>
        <p:spPr bwMode="auto">
          <a:xfrm>
            <a:off x="6785620" y="3941540"/>
            <a:ext cx="2039937" cy="266700"/>
          </a:xfrm>
          <a:custGeom>
            <a:avLst/>
            <a:gdLst>
              <a:gd name="T0" fmla="*/ 2030913617 w 2049"/>
              <a:gd name="T1" fmla="*/ 0 h 187"/>
              <a:gd name="T2" fmla="*/ 1846554772 w 2049"/>
              <a:gd name="T3" fmla="*/ 380368450 h 187"/>
              <a:gd name="T4" fmla="*/ 0 w 2049"/>
              <a:gd name="T5" fmla="*/ 370198109 h 187"/>
              <a:gd name="T6" fmla="*/ 0 60000 65536"/>
              <a:gd name="T7" fmla="*/ 0 60000 65536"/>
              <a:gd name="T8" fmla="*/ 0 60000 65536"/>
              <a:gd name="T9" fmla="*/ 0 w 2049"/>
              <a:gd name="T10" fmla="*/ 0 h 187"/>
              <a:gd name="T11" fmla="*/ 2049 w 2049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Freeform 104"/>
          <p:cNvSpPr>
            <a:spLocks/>
          </p:cNvSpPr>
          <p:nvPr/>
        </p:nvSpPr>
        <p:spPr bwMode="auto">
          <a:xfrm>
            <a:off x="6784032" y="44209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Text Box 106"/>
          <p:cNvSpPr txBox="1">
            <a:spLocks noChangeArrowheads="1"/>
          </p:cNvSpPr>
          <p:nvPr/>
        </p:nvSpPr>
        <p:spPr bwMode="auto">
          <a:xfrm>
            <a:off x="7471420" y="333829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41" name="Text Box 107"/>
          <p:cNvSpPr txBox="1">
            <a:spLocks noChangeArrowheads="1"/>
          </p:cNvSpPr>
          <p:nvPr/>
        </p:nvSpPr>
        <p:spPr bwMode="auto">
          <a:xfrm>
            <a:off x="7484120" y="381771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42" name="Text Box 108"/>
          <p:cNvSpPr txBox="1">
            <a:spLocks noChangeArrowheads="1"/>
          </p:cNvSpPr>
          <p:nvPr/>
        </p:nvSpPr>
        <p:spPr bwMode="auto">
          <a:xfrm>
            <a:off x="7484120" y="237626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7325370" y="427174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44" name="Text Box 111"/>
          <p:cNvSpPr txBox="1">
            <a:spLocks noChangeArrowheads="1"/>
          </p:cNvSpPr>
          <p:nvPr/>
        </p:nvSpPr>
        <p:spPr bwMode="auto">
          <a:xfrm>
            <a:off x="7484120" y="47241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6882457" y="1749202"/>
            <a:ext cx="298480" cy="3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endParaRPr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eaLnBrk="1" hangingPunct="1">
              <a:lnSpc>
                <a:spcPct val="190000"/>
              </a:lnSpc>
            </a:pPr>
            <a:endParaRPr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602785" y="1196752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+mn-lt"/>
                <a:ea typeface="黑体" pitchFamily="2" charset="-122"/>
              </a:rPr>
              <a:t>五层协议的体系结构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3386782" y="4701952"/>
            <a:ext cx="2666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（这一层并没有具体内容）</a:t>
            </a:r>
          </a:p>
        </p:txBody>
      </p:sp>
      <p:sp>
        <p:nvSpPr>
          <p:cNvPr id="3" name="矩形 2"/>
          <p:cNvSpPr/>
          <p:nvPr/>
        </p:nvSpPr>
        <p:spPr>
          <a:xfrm>
            <a:off x="560512" y="5622339"/>
            <a:ext cx="9201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计算机网络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体系结构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：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a)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OSI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七层协议；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(b)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TCP/IP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四层协议；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(c) 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五层协议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1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3.TCP/IP </a:t>
            </a:r>
            <a:r>
              <a:rPr lang="zh-CN" altLang="zh-CN" dirty="0" smtClean="0"/>
              <a:t>的</a:t>
            </a:r>
            <a:r>
              <a:rPr lang="zh-CN" altLang="zh-CN" dirty="0"/>
              <a:t>体系结构</a:t>
            </a:r>
            <a:endParaRPr lang="zh-CN" altLang="en-US" dirty="0"/>
          </a:p>
        </p:txBody>
      </p:sp>
      <p:graphicFrame>
        <p:nvGraphicFramePr>
          <p:cNvPr id="136194" name="Object 2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449345" y="4341088"/>
          <a:ext cx="2106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13619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345" y="4341088"/>
                        <a:ext cx="2106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>
            <p:extLst/>
          </p:nvPr>
        </p:nvGraphicFramePr>
        <p:xfrm>
          <a:off x="5654675" y="4373587"/>
          <a:ext cx="210674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VISIO" r:id="rId6" imgW="1687068" imgH="964692" progId="">
                  <p:embed/>
                </p:oleObj>
              </mc:Choice>
              <mc:Fallback>
                <p:oleObj name="VISIO" r:id="rId6" imgW="1687068" imgH="964692" progId="">
                  <p:embed/>
                  <p:pic>
                    <p:nvPicPr>
                      <p:cNvPr id="136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373587"/>
                        <a:ext cx="210674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1319081" y="2016149"/>
            <a:ext cx="1723231" cy="2273300"/>
          </a:xfrm>
          <a:prstGeom prst="cube">
            <a:avLst>
              <a:gd name="adj" fmla="val 25301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198" name="Freeform 6"/>
          <p:cNvSpPr>
            <a:spLocks/>
          </p:cNvSpPr>
          <p:nvPr/>
        </p:nvSpPr>
        <p:spPr bwMode="auto">
          <a:xfrm>
            <a:off x="1317360" y="2406675"/>
            <a:ext cx="1719792" cy="365125"/>
          </a:xfrm>
          <a:custGeom>
            <a:avLst/>
            <a:gdLst>
              <a:gd name="T0" fmla="*/ 1000 w 1000"/>
              <a:gd name="T1" fmla="*/ 0 h 230"/>
              <a:gd name="T2" fmla="*/ 770 w 1000"/>
              <a:gd name="T3" fmla="*/ 226 h 230"/>
              <a:gd name="T4" fmla="*/ 0 w 1000"/>
              <a:gd name="T5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230">
                <a:moveTo>
                  <a:pt x="1000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540262" y="2348880"/>
            <a:ext cx="95410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1313922" y="2797199"/>
            <a:ext cx="1723231" cy="387350"/>
          </a:xfrm>
          <a:custGeom>
            <a:avLst/>
            <a:gdLst>
              <a:gd name="T0" fmla="*/ 1002 w 1002"/>
              <a:gd name="T1" fmla="*/ 0 h 244"/>
              <a:gd name="T2" fmla="*/ 770 w 1002"/>
              <a:gd name="T3" fmla="*/ 240 h 244"/>
              <a:gd name="T4" fmla="*/ 0 w 1002"/>
              <a:gd name="T5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244">
                <a:moveTo>
                  <a:pt x="1002" y="0"/>
                </a:moveTo>
                <a:lnTo>
                  <a:pt x="770" y="240"/>
                </a:lnTo>
                <a:lnTo>
                  <a:pt x="0" y="2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1" name="Freeform 9"/>
          <p:cNvSpPr>
            <a:spLocks/>
          </p:cNvSpPr>
          <p:nvPr/>
        </p:nvSpPr>
        <p:spPr bwMode="auto">
          <a:xfrm>
            <a:off x="1313922" y="3187725"/>
            <a:ext cx="1723231" cy="409575"/>
          </a:xfrm>
          <a:custGeom>
            <a:avLst/>
            <a:gdLst>
              <a:gd name="T0" fmla="*/ 1002 w 1002"/>
              <a:gd name="T1" fmla="*/ 0 h 258"/>
              <a:gd name="T2" fmla="*/ 770 w 1002"/>
              <a:gd name="T3" fmla="*/ 254 h 258"/>
              <a:gd name="T4" fmla="*/ 0 w 1002"/>
              <a:gd name="T5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258">
                <a:moveTo>
                  <a:pt x="1002" y="0"/>
                </a:moveTo>
                <a:lnTo>
                  <a:pt x="770" y="254"/>
                </a:lnTo>
                <a:lnTo>
                  <a:pt x="0" y="2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2" name="AutoShape 10"/>
          <p:cNvSpPr>
            <a:spLocks noChangeArrowheads="1"/>
          </p:cNvSpPr>
          <p:nvPr/>
        </p:nvSpPr>
        <p:spPr bwMode="auto">
          <a:xfrm>
            <a:off x="7592881" y="2016149"/>
            <a:ext cx="1723231" cy="2273300"/>
          </a:xfrm>
          <a:prstGeom prst="cube">
            <a:avLst>
              <a:gd name="adj" fmla="val 25301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3" name="Freeform 11"/>
          <p:cNvSpPr>
            <a:spLocks/>
          </p:cNvSpPr>
          <p:nvPr/>
        </p:nvSpPr>
        <p:spPr bwMode="auto">
          <a:xfrm>
            <a:off x="7591161" y="2406675"/>
            <a:ext cx="1730110" cy="365125"/>
          </a:xfrm>
          <a:custGeom>
            <a:avLst/>
            <a:gdLst>
              <a:gd name="T0" fmla="*/ 1006 w 1006"/>
              <a:gd name="T1" fmla="*/ 0 h 230"/>
              <a:gd name="T2" fmla="*/ 770 w 1006"/>
              <a:gd name="T3" fmla="*/ 226 h 230"/>
              <a:gd name="T4" fmla="*/ 0 w 1006"/>
              <a:gd name="T5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6" h="230">
                <a:moveTo>
                  <a:pt x="1006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4" name="Freeform 12"/>
          <p:cNvSpPr>
            <a:spLocks/>
          </p:cNvSpPr>
          <p:nvPr/>
        </p:nvSpPr>
        <p:spPr bwMode="auto">
          <a:xfrm>
            <a:off x="7587721" y="2806725"/>
            <a:ext cx="1712913" cy="377825"/>
          </a:xfrm>
          <a:custGeom>
            <a:avLst/>
            <a:gdLst>
              <a:gd name="T0" fmla="*/ 996 w 996"/>
              <a:gd name="T1" fmla="*/ 0 h 238"/>
              <a:gd name="T2" fmla="*/ 770 w 996"/>
              <a:gd name="T3" fmla="*/ 234 h 238"/>
              <a:gd name="T4" fmla="*/ 0 w 996"/>
              <a:gd name="T5" fmla="*/ 23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238">
                <a:moveTo>
                  <a:pt x="996" y="0"/>
                </a:moveTo>
                <a:lnTo>
                  <a:pt x="770" y="234"/>
                </a:lnTo>
                <a:lnTo>
                  <a:pt x="0" y="23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5" name="Freeform 13"/>
          <p:cNvSpPr>
            <a:spLocks/>
          </p:cNvSpPr>
          <p:nvPr/>
        </p:nvSpPr>
        <p:spPr bwMode="auto">
          <a:xfrm>
            <a:off x="7587721" y="3206775"/>
            <a:ext cx="1712913" cy="390525"/>
          </a:xfrm>
          <a:custGeom>
            <a:avLst/>
            <a:gdLst>
              <a:gd name="T0" fmla="*/ 996 w 996"/>
              <a:gd name="T1" fmla="*/ 0 h 246"/>
              <a:gd name="T2" fmla="*/ 770 w 996"/>
              <a:gd name="T3" fmla="*/ 242 h 246"/>
              <a:gd name="T4" fmla="*/ 0 w 996"/>
              <a:gd name="T5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246">
                <a:moveTo>
                  <a:pt x="996" y="0"/>
                </a:moveTo>
                <a:lnTo>
                  <a:pt x="770" y="242"/>
                </a:lnTo>
                <a:lnTo>
                  <a:pt x="0" y="24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6" name="AutoShape 14"/>
          <p:cNvSpPr>
            <a:spLocks noChangeArrowheads="1"/>
          </p:cNvSpPr>
          <p:nvPr/>
        </p:nvSpPr>
        <p:spPr bwMode="auto">
          <a:xfrm>
            <a:off x="4412986" y="2846412"/>
            <a:ext cx="1723231" cy="1447800"/>
          </a:xfrm>
          <a:prstGeom prst="cube">
            <a:avLst>
              <a:gd name="adj" fmla="val 25301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7" name="Freeform 15"/>
          <p:cNvSpPr>
            <a:spLocks/>
          </p:cNvSpPr>
          <p:nvPr/>
        </p:nvSpPr>
        <p:spPr bwMode="auto">
          <a:xfrm>
            <a:off x="4407826" y="3235350"/>
            <a:ext cx="1724951" cy="366713"/>
          </a:xfrm>
          <a:custGeom>
            <a:avLst/>
            <a:gdLst>
              <a:gd name="T0" fmla="*/ 1003 w 1003"/>
              <a:gd name="T1" fmla="*/ 0 h 231"/>
              <a:gd name="T2" fmla="*/ 770 w 1003"/>
              <a:gd name="T3" fmla="*/ 227 h 231"/>
              <a:gd name="T4" fmla="*/ 0 w 1003"/>
              <a:gd name="T5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231">
                <a:moveTo>
                  <a:pt x="1003" y="0"/>
                </a:moveTo>
                <a:lnTo>
                  <a:pt x="770" y="227"/>
                </a:ln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1676798" y="1556792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主机</a:t>
            </a: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8000472" y="1556792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ea typeface="黑体" pitchFamily="2" charset="-122"/>
              </a:rPr>
              <a:t>主机</a:t>
            </a:r>
            <a:r>
              <a:rPr kumimoji="1" lang="en-US" altLang="zh-CN" sz="2400" b="1">
                <a:solidFill>
                  <a:srgbClr val="000099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4776299" y="2391271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路由器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260041" y="4687913"/>
            <a:ext cx="8643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kumimoji="1" lang="zh-CN" altLang="en-US" sz="6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3080148" y="4662513"/>
            <a:ext cx="8579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kumimoji="1" lang="zh-CN" altLang="en-US" sz="5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2041393" y="4291037"/>
            <a:ext cx="818621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>
            <a:off x="4225529" y="4291037"/>
            <a:ext cx="636323" cy="412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5226447" y="4291037"/>
            <a:ext cx="818621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 flipH="1">
            <a:off x="7451858" y="4291037"/>
            <a:ext cx="777346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784825" y="2348880"/>
            <a:ext cx="95410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4587733" y="3124225"/>
            <a:ext cx="95410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869068" y="2333650"/>
            <a:ext cx="32733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4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2</a:t>
            </a:r>
          </a:p>
          <a:p>
            <a:pPr algn="ctr">
              <a:lnSpc>
                <a:spcPct val="155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605225" y="5550331"/>
            <a:ext cx="5444119" cy="830997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路由器在转发分组时最高只用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到网际层</a:t>
            </a:r>
            <a:endParaRPr lang="zh-CN" altLang="en-US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而没有使用运输层和应用层。 </a:t>
            </a:r>
          </a:p>
        </p:txBody>
      </p:sp>
      <p:sp>
        <p:nvSpPr>
          <p:cNvPr id="2" name="矩形 1"/>
          <p:cNvSpPr/>
          <p:nvPr/>
        </p:nvSpPr>
        <p:spPr>
          <a:xfrm>
            <a:off x="3443201" y="1188041"/>
            <a:ext cx="3958071" cy="523220"/>
          </a:xfrm>
          <a:prstGeom prst="rect">
            <a:avLst/>
          </a:prstGeom>
          <a:solidFill>
            <a:srgbClr val="FF66FF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TCP/IP 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是四层体系结构</a:t>
            </a:r>
          </a:p>
        </p:txBody>
      </p:sp>
    </p:spTree>
    <p:extLst>
      <p:ext uri="{BB962C8B-B14F-4D97-AF65-F5344CB8AC3E}">
        <p14:creationId xmlns:p14="http://schemas.microsoft.com/office/powerpoint/2010/main" val="2953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五层协议的体系结构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8864" y="1773261"/>
            <a:ext cx="5845175" cy="31670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/>
              <a:t>应用层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application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运输层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transport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网络层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network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数据链路层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data link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物理层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physical layer)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429147" y="3741761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1157421" y="1628800"/>
            <a:ext cx="2079228" cy="3240087"/>
            <a:chOff x="673" y="1389"/>
            <a:chExt cx="1535" cy="2041"/>
          </a:xfrm>
        </p:grpSpPr>
        <p:sp>
          <p:nvSpPr>
            <p:cNvPr id="114694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5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6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7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8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15181" y="1916137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15181" y="2527325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815181" y="3140099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15181" y="3752875"/>
            <a:ext cx="1899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815181" y="4365650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6649" y="5346724"/>
            <a:ext cx="3212269" cy="57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800" kern="0" dirty="0" smtClean="0">
                <a:solidFill>
                  <a:srgbClr val="FF0000"/>
                </a:solidFill>
              </a:rPr>
              <a:t>要了解各层的功能</a:t>
            </a:r>
            <a:endParaRPr lang="en-US" altLang="zh-CN" sz="28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699" grpId="0"/>
      <p:bldP spid="114700" grpId="0"/>
      <p:bldP spid="114701" grpId="0"/>
      <p:bldP spid="114702" grpId="0"/>
      <p:bldP spid="114703" grpId="0"/>
      <p:bldP spid="16" grpId="0" build="p"/>
    </p:bldLst>
  </p:timing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1029</TotalTime>
  <Words>3201</Words>
  <Application>Microsoft Office PowerPoint</Application>
  <PresentationFormat>A4 纸张(210x297 毫米)</PresentationFormat>
  <Paragraphs>1095</Paragraphs>
  <Slides>45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 Rounded MT Bold</vt:lpstr>
      <vt:lpstr>黑体</vt:lpstr>
      <vt:lpstr>宋体</vt:lpstr>
      <vt:lpstr>Arial</vt:lpstr>
      <vt:lpstr>Courier New</vt:lpstr>
      <vt:lpstr>Symbol</vt:lpstr>
      <vt:lpstr>Tahoma</vt:lpstr>
      <vt:lpstr>Times New Roman</vt:lpstr>
      <vt:lpstr>Wingdings</vt:lpstr>
      <vt:lpstr>Presentation</vt:lpstr>
      <vt:lpstr>VISIO</vt:lpstr>
      <vt:lpstr>计 算 机 网 络</vt:lpstr>
      <vt:lpstr>1.互联网的组成</vt:lpstr>
      <vt:lpstr>PowerPoint 演示文稿</vt:lpstr>
      <vt:lpstr>三种交换的比较 </vt:lpstr>
      <vt:lpstr>2.计算机网络体系结构的形成</vt:lpstr>
      <vt:lpstr>网络协议的三个组成要素 </vt:lpstr>
      <vt:lpstr>具有五层协议的体系结构</vt:lpstr>
      <vt:lpstr>3.TCP/IP 的体系结构</vt:lpstr>
      <vt:lpstr>五层协议的体系结构 </vt:lpstr>
      <vt:lpstr>沙漏计时器形状的TCP/IP协议族 </vt:lpstr>
      <vt:lpstr>4.1 应用层数据传输</vt:lpstr>
      <vt:lpstr>4.2 运输层</vt:lpstr>
      <vt:lpstr>运输层的作用</vt:lpstr>
      <vt:lpstr>传输层----UDP</vt:lpstr>
      <vt:lpstr>UDP 的首部格式 </vt:lpstr>
      <vt:lpstr>计算 UDP 检验和的例子 </vt:lpstr>
      <vt:lpstr>传输层---- TCP</vt:lpstr>
      <vt:lpstr>PowerPoint 演示文稿</vt:lpstr>
      <vt:lpstr>滑动窗口流量控制</vt:lpstr>
      <vt:lpstr>确认与重传</vt:lpstr>
      <vt:lpstr>拥塞控制</vt:lpstr>
      <vt:lpstr>PowerPoint 演示文稿</vt:lpstr>
      <vt:lpstr>连接管理</vt:lpstr>
      <vt:lpstr>连接管理</vt:lpstr>
      <vt:lpstr>4.3 网际层</vt:lpstr>
      <vt:lpstr>PowerPoint 演示文稿</vt:lpstr>
      <vt:lpstr>使用一些中间设备进行互连 </vt:lpstr>
      <vt:lpstr>4.3 网际层</vt:lpstr>
      <vt:lpstr>PowerPoint 演示文稿</vt:lpstr>
      <vt:lpstr>PowerPoint 演示文稿</vt:lpstr>
      <vt:lpstr>PowerPoint 演示文稿</vt:lpstr>
      <vt:lpstr>IP 数据报分片</vt:lpstr>
      <vt:lpstr>互联网的路由选择协议</vt:lpstr>
      <vt:lpstr>【例4-5】已知路由器 R6 有表 4-9(a) 所示的路由表。现在收到相邻路由器 R4 发来的路由更新信息，如表 4-9(b) 所示。试更新路由器 R6 的路由表。</vt:lpstr>
      <vt:lpstr>4.4 数据链路层数</vt:lpstr>
      <vt:lpstr>封装成帧</vt:lpstr>
      <vt:lpstr>解决透明传输的问题 </vt:lpstr>
      <vt:lpstr>差错检验----循环冗余编码</vt:lpstr>
      <vt:lpstr>数据链路层</vt:lpstr>
      <vt:lpstr>4.5 物理层</vt:lpstr>
      <vt:lpstr>物理层</vt:lpstr>
      <vt:lpstr>物理层</vt:lpstr>
      <vt:lpstr>主机 1 向主机 2 发送数据 </vt:lpstr>
      <vt:lpstr>主机 1 向主机 2 发送数据 </vt:lpstr>
      <vt:lpstr>5. 计算机网络</vt:lpstr>
    </vt:vector>
  </TitlesOfParts>
  <Company>920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fufa</cp:lastModifiedBy>
  <cp:revision>61</cp:revision>
  <cp:lastPrinted>2020-07-02T00:28:28Z</cp:lastPrinted>
  <dcterms:created xsi:type="dcterms:W3CDTF">2016-10-01T05:27:09Z</dcterms:created>
  <dcterms:modified xsi:type="dcterms:W3CDTF">2020-07-02T00:29:31Z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