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8" r:id="rId8"/>
    <p:sldId id="262" r:id="rId9"/>
    <p:sldId id="263" r:id="rId10"/>
    <p:sldId id="264" r:id="rId11"/>
    <p:sldId id="265" r:id="rId12"/>
    <p:sldId id="269" r:id="rId13"/>
    <p:sldId id="266" r:id="rId14"/>
    <p:sldId id="267"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2" r:id="rId29"/>
    <p:sldId id="284" r:id="rId30"/>
    <p:sldId id="285" r:id="rId31"/>
    <p:sldId id="286" r:id="rId32"/>
    <p:sldId id="294" r:id="rId33"/>
    <p:sldId id="295" r:id="rId34"/>
    <p:sldId id="288" r:id="rId35"/>
    <p:sldId id="289" r:id="rId36"/>
    <p:sldId id="290" r:id="rId37"/>
    <p:sldId id="291" r:id="rId38"/>
    <p:sldId id="292" r:id="rId39"/>
    <p:sldId id="293"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2018/8/30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2018/8/30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2018/8/30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pPr/>
              <a:t>2018/8/30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b="1" dirty="0" smtClean="0">
                <a:solidFill>
                  <a:srgbClr val="FF0000"/>
                </a:solidFill>
                <a:effectLst>
                  <a:outerShdw blurRad="38100" dist="38100" dir="2700000" algn="tl">
                    <a:srgbClr val="000000">
                      <a:alpha val="43137"/>
                    </a:srgbClr>
                  </a:outerShdw>
                </a:effectLst>
              </a:rPr>
              <a:t>第一讲 世界的物质统一性</a:t>
            </a:r>
            <a:endParaRPr lang="zh-CN" altLang="en-US" b="1" dirty="0">
              <a:solidFill>
                <a:srgbClr val="FF0000"/>
              </a:solidFill>
              <a:effectLst>
                <a:outerShdw blurRad="38100" dist="38100" dir="2700000" algn="tl">
                  <a:srgbClr val="000000">
                    <a:alpha val="43137"/>
                  </a:srgbClr>
                </a:outerShdw>
              </a:effectLst>
            </a:endParaRPr>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smtClean="0">
                <a:solidFill>
                  <a:srgbClr val="00B050"/>
                </a:solidFill>
              </a:rPr>
              <a:t>例证：现实世界中的历史虚无主义、民族虚无主义，引起了人们的思想混乱，引发了消极后果。如专题片</a:t>
            </a:r>
            <a:r>
              <a:rPr lang="en-US" altLang="zh-CN" b="1" dirty="0" smtClean="0">
                <a:solidFill>
                  <a:srgbClr val="00B050"/>
                </a:solidFill>
              </a:rPr>
              <a:t>《</a:t>
            </a:r>
            <a:r>
              <a:rPr lang="zh-CN" altLang="en-US" b="1" dirty="0" smtClean="0">
                <a:solidFill>
                  <a:srgbClr val="00B050"/>
                </a:solidFill>
              </a:rPr>
              <a:t>河殇</a:t>
            </a:r>
            <a:r>
              <a:rPr lang="en-US" altLang="zh-CN" b="1" dirty="0" smtClean="0">
                <a:solidFill>
                  <a:srgbClr val="00B050"/>
                </a:solidFill>
              </a:rPr>
              <a:t>》</a:t>
            </a:r>
            <a:r>
              <a:rPr lang="zh-CN" altLang="en-US" b="1" dirty="0" smtClean="0">
                <a:solidFill>
                  <a:srgbClr val="00B050"/>
                </a:solidFill>
              </a:rPr>
              <a:t>的两种文明观。</a:t>
            </a:r>
            <a:endParaRPr lang="en-US" altLang="zh-CN" b="1" dirty="0" smtClean="0">
              <a:solidFill>
                <a:srgbClr val="00B050"/>
              </a:solidFill>
            </a:endParaRPr>
          </a:p>
          <a:p>
            <a:endParaRPr lang="en-US" altLang="zh-CN" b="1" dirty="0" smtClean="0">
              <a:solidFill>
                <a:srgbClr val="00B050"/>
              </a:solidFill>
            </a:endParaRPr>
          </a:p>
          <a:p>
            <a:r>
              <a:rPr lang="zh-CN" altLang="en-US" b="1" u="sng" dirty="0" smtClean="0"/>
              <a:t>马克思主义始终关注人类的感性世界，人生的意义和价值只能从现实世界中寻找。</a:t>
            </a:r>
            <a:endParaRPr lang="zh-CN" altLang="en-US" b="1" u="sng"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solidFill>
                  <a:srgbClr val="00B050"/>
                </a:solidFill>
              </a:rPr>
              <a:t>（二）世界的本原是物质还是意识？</a:t>
            </a:r>
            <a:endParaRPr lang="zh-CN" altLang="en-US" b="1" dirty="0">
              <a:solidFill>
                <a:srgbClr val="00B050"/>
              </a:solidFill>
            </a:endParaRPr>
          </a:p>
        </p:txBody>
      </p:sp>
      <p:sp>
        <p:nvSpPr>
          <p:cNvPr id="3" name="内容占位符 2"/>
          <p:cNvSpPr>
            <a:spLocks noGrp="1"/>
          </p:cNvSpPr>
          <p:nvPr>
            <p:ph idx="1"/>
          </p:nvPr>
        </p:nvSpPr>
        <p:spPr/>
        <p:txBody>
          <a:bodyPr/>
          <a:lstStyle/>
          <a:p>
            <a:r>
              <a:rPr lang="zh-CN" altLang="en-US" b="1" dirty="0" smtClean="0">
                <a:solidFill>
                  <a:srgbClr val="C00000"/>
                </a:solidFill>
              </a:rPr>
              <a:t>讨论意义：思维和存在的关系问题，是区分哲学派别的标志</a:t>
            </a:r>
            <a:endParaRPr lang="en-US" altLang="zh-CN" b="1" dirty="0" smtClean="0">
              <a:solidFill>
                <a:srgbClr val="C00000"/>
              </a:solidFill>
            </a:endParaRPr>
          </a:p>
          <a:p>
            <a:endParaRPr lang="en-US" altLang="zh-CN" b="1" dirty="0" smtClean="0">
              <a:solidFill>
                <a:srgbClr val="C00000"/>
              </a:solidFill>
            </a:endParaRPr>
          </a:p>
          <a:p>
            <a:r>
              <a:rPr lang="en-US" altLang="zh-CN" b="1" dirty="0" smtClean="0">
                <a:solidFill>
                  <a:srgbClr val="7030A0"/>
                </a:solidFill>
              </a:rPr>
              <a:t>1.</a:t>
            </a:r>
            <a:r>
              <a:rPr lang="zh-CN" altLang="en-US" b="1" dirty="0" smtClean="0">
                <a:solidFill>
                  <a:srgbClr val="7030A0"/>
                </a:solidFill>
              </a:rPr>
              <a:t>所有唯物主义都强调物质是第一性</a:t>
            </a:r>
            <a:endParaRPr lang="en-US" altLang="zh-CN" b="1" dirty="0" smtClean="0">
              <a:solidFill>
                <a:srgbClr val="7030A0"/>
              </a:solidFill>
            </a:endParaRPr>
          </a:p>
          <a:p>
            <a:r>
              <a:rPr lang="zh-CN" altLang="en-US" b="1" dirty="0" smtClean="0"/>
              <a:t>（</a:t>
            </a:r>
            <a:r>
              <a:rPr lang="en-US" altLang="zh-CN" b="1" dirty="0" smtClean="0"/>
              <a:t>1</a:t>
            </a:r>
            <a:r>
              <a:rPr lang="zh-CN" altLang="en-US" b="1" dirty="0" smtClean="0"/>
              <a:t>）古代朴素唯物主义</a:t>
            </a:r>
            <a:endParaRPr lang="en-US" altLang="zh-CN" b="1" dirty="0" smtClean="0"/>
          </a:p>
          <a:p>
            <a:r>
              <a:rPr lang="zh-CN" altLang="en-US" b="1" dirty="0" smtClean="0"/>
              <a:t>无论是泰勒斯的水，还是赫拉克利特的火，或是中国传统的阴阳五行说，只是将物质归结为简单的自然现象。</a:t>
            </a:r>
            <a:endParaRPr lang="zh-CN" alt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5229001464158571.jpg"/>
          <p:cNvPicPr>
            <a:picLocks noGrp="1" noChangeAspect="1"/>
          </p:cNvPicPr>
          <p:nvPr>
            <p:ph idx="1"/>
          </p:nvPr>
        </p:nvPicPr>
        <p:blipFill>
          <a:blip r:embed="rId2" cstate="print"/>
          <a:stretch>
            <a:fillRect/>
          </a:stretch>
        </p:blipFill>
        <p:spPr>
          <a:xfrm>
            <a:off x="1547664" y="620688"/>
            <a:ext cx="2310594" cy="2843808"/>
          </a:xfrm>
        </p:spPr>
      </p:pic>
      <p:sp>
        <p:nvSpPr>
          <p:cNvPr id="5" name="TextBox 4"/>
          <p:cNvSpPr txBox="1"/>
          <p:nvPr/>
        </p:nvSpPr>
        <p:spPr>
          <a:xfrm>
            <a:off x="1547664" y="3717032"/>
            <a:ext cx="2160240" cy="830997"/>
          </a:xfrm>
          <a:prstGeom prst="rect">
            <a:avLst/>
          </a:prstGeom>
          <a:noFill/>
        </p:spPr>
        <p:txBody>
          <a:bodyPr wrap="square" rtlCol="0">
            <a:spAutoFit/>
          </a:bodyPr>
          <a:lstStyle/>
          <a:p>
            <a:r>
              <a:rPr lang="zh-CN" altLang="en-US" sz="2400" b="1" dirty="0" smtClean="0">
                <a:solidFill>
                  <a:srgbClr val="FF0000"/>
                </a:solidFill>
              </a:rPr>
              <a:t>古希腊哲学家泰勒斯</a:t>
            </a:r>
            <a:endParaRPr lang="zh-CN" altLang="en-US" sz="2400" b="1" dirty="0">
              <a:solidFill>
                <a:srgbClr val="FF0000"/>
              </a:solidFill>
            </a:endParaRPr>
          </a:p>
        </p:txBody>
      </p:sp>
      <p:pic>
        <p:nvPicPr>
          <p:cNvPr id="6" name="图片 5" descr="01300543243073143585005168264_s.jpg"/>
          <p:cNvPicPr>
            <a:picLocks noChangeAspect="1"/>
          </p:cNvPicPr>
          <p:nvPr/>
        </p:nvPicPr>
        <p:blipFill>
          <a:blip r:embed="rId3" cstate="print"/>
          <a:stretch>
            <a:fillRect/>
          </a:stretch>
        </p:blipFill>
        <p:spPr>
          <a:xfrm>
            <a:off x="3995936" y="2492896"/>
            <a:ext cx="1776156" cy="2337048"/>
          </a:xfrm>
          <a:prstGeom prst="rect">
            <a:avLst/>
          </a:prstGeom>
        </p:spPr>
      </p:pic>
      <p:sp>
        <p:nvSpPr>
          <p:cNvPr id="7" name="TextBox 6"/>
          <p:cNvSpPr txBox="1"/>
          <p:nvPr/>
        </p:nvSpPr>
        <p:spPr>
          <a:xfrm>
            <a:off x="3851920" y="5013176"/>
            <a:ext cx="2016224" cy="830997"/>
          </a:xfrm>
          <a:prstGeom prst="rect">
            <a:avLst/>
          </a:prstGeom>
          <a:noFill/>
        </p:spPr>
        <p:txBody>
          <a:bodyPr wrap="square" rtlCol="0">
            <a:spAutoFit/>
          </a:bodyPr>
          <a:lstStyle/>
          <a:p>
            <a:r>
              <a:rPr lang="zh-CN" altLang="en-US" sz="2400" b="1" dirty="0" smtClean="0">
                <a:solidFill>
                  <a:srgbClr val="FF0000"/>
                </a:solidFill>
              </a:rPr>
              <a:t>古希腊哲学家赫拉克利特</a:t>
            </a:r>
            <a:endParaRPr lang="zh-CN" altLang="en-US" sz="2400" b="1" dirty="0">
              <a:solidFill>
                <a:srgbClr val="FF0000"/>
              </a:solidFill>
            </a:endParaRPr>
          </a:p>
        </p:txBody>
      </p:sp>
      <p:pic>
        <p:nvPicPr>
          <p:cNvPr id="8" name="图片 7" descr="1442282240577.jpg"/>
          <p:cNvPicPr>
            <a:picLocks noChangeAspect="1"/>
          </p:cNvPicPr>
          <p:nvPr/>
        </p:nvPicPr>
        <p:blipFill>
          <a:blip r:embed="rId4" cstate="print"/>
          <a:stretch>
            <a:fillRect/>
          </a:stretch>
        </p:blipFill>
        <p:spPr>
          <a:xfrm>
            <a:off x="6012160" y="908720"/>
            <a:ext cx="2773759" cy="2665338"/>
          </a:xfrm>
          <a:prstGeom prst="rect">
            <a:avLst/>
          </a:prstGeom>
        </p:spPr>
      </p:pic>
      <p:sp>
        <p:nvSpPr>
          <p:cNvPr id="9" name="TextBox 8"/>
          <p:cNvSpPr txBox="1"/>
          <p:nvPr/>
        </p:nvSpPr>
        <p:spPr>
          <a:xfrm>
            <a:off x="6012160" y="3861048"/>
            <a:ext cx="2880320" cy="830997"/>
          </a:xfrm>
          <a:prstGeom prst="rect">
            <a:avLst/>
          </a:prstGeom>
          <a:noFill/>
        </p:spPr>
        <p:txBody>
          <a:bodyPr wrap="square" rtlCol="0">
            <a:spAutoFit/>
          </a:bodyPr>
          <a:lstStyle/>
          <a:p>
            <a:r>
              <a:rPr lang="zh-CN" altLang="en-US" sz="2400" b="1" dirty="0" smtClean="0">
                <a:solidFill>
                  <a:srgbClr val="FF0000"/>
                </a:solidFill>
              </a:rPr>
              <a:t>中国传统阴阳五行图</a:t>
            </a:r>
            <a:endParaRPr lang="zh-CN" altLang="en-US" sz="2400" b="1"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6"/>
            <a:ext cx="8229600" cy="5433467"/>
          </a:xfrm>
        </p:spPr>
        <p:txBody>
          <a:bodyPr>
            <a:normAutofit fontScale="92500"/>
          </a:bodyPr>
          <a:lstStyle/>
          <a:p>
            <a:r>
              <a:rPr lang="zh-CN" altLang="en-US" b="1" dirty="0" smtClean="0">
                <a:solidFill>
                  <a:srgbClr val="0070C0"/>
                </a:solidFill>
              </a:rPr>
              <a:t>（</a:t>
            </a:r>
            <a:r>
              <a:rPr lang="en-US" altLang="zh-CN" b="1" dirty="0" smtClean="0">
                <a:solidFill>
                  <a:srgbClr val="0070C0"/>
                </a:solidFill>
              </a:rPr>
              <a:t>2</a:t>
            </a:r>
            <a:r>
              <a:rPr lang="zh-CN" altLang="en-US" b="1" dirty="0" smtClean="0">
                <a:solidFill>
                  <a:srgbClr val="0070C0"/>
                </a:solidFill>
              </a:rPr>
              <a:t>）近代形而上学唯物主义</a:t>
            </a:r>
            <a:endParaRPr lang="en-US" altLang="zh-CN" b="1" dirty="0" smtClean="0">
              <a:solidFill>
                <a:srgbClr val="0070C0"/>
              </a:solidFill>
            </a:endParaRPr>
          </a:p>
          <a:p>
            <a:endParaRPr lang="en-US" altLang="zh-CN" b="1" dirty="0" smtClean="0">
              <a:solidFill>
                <a:srgbClr val="0070C0"/>
              </a:solidFill>
            </a:endParaRPr>
          </a:p>
          <a:p>
            <a:r>
              <a:rPr lang="zh-CN" altLang="en-US" b="1" dirty="0" smtClean="0">
                <a:solidFill>
                  <a:srgbClr val="C00000"/>
                </a:solidFill>
              </a:rPr>
              <a:t>还原性：</a:t>
            </a:r>
            <a:r>
              <a:rPr lang="zh-CN" altLang="en-US" b="1" dirty="0" smtClean="0"/>
              <a:t>认为原子是一切物质形态的共同属性，结果令形而上学的唯物主义既经不起科学的检验，也经不起唯心主义的进攻。</a:t>
            </a:r>
            <a:endParaRPr lang="en-US" altLang="zh-CN" b="1" dirty="0" smtClean="0"/>
          </a:p>
          <a:p>
            <a:endParaRPr lang="en-US" altLang="zh-CN" b="1" dirty="0" smtClean="0">
              <a:solidFill>
                <a:srgbClr val="C00000"/>
              </a:solidFill>
            </a:endParaRPr>
          </a:p>
          <a:p>
            <a:r>
              <a:rPr lang="zh-CN" altLang="en-US" b="1" dirty="0" smtClean="0">
                <a:solidFill>
                  <a:srgbClr val="C00000"/>
                </a:solidFill>
              </a:rPr>
              <a:t>机械性：</a:t>
            </a:r>
            <a:r>
              <a:rPr lang="zh-CN" altLang="en-US" b="1" dirty="0" smtClean="0"/>
              <a:t>用牛顿力学规律解释一切，强调决定论否认人的自由意志。</a:t>
            </a:r>
            <a:endParaRPr lang="en-US" altLang="zh-CN" b="1" dirty="0" smtClean="0"/>
          </a:p>
          <a:p>
            <a:endParaRPr lang="en-US" altLang="zh-CN" b="1" dirty="0" smtClean="0"/>
          </a:p>
          <a:p>
            <a:r>
              <a:rPr lang="zh-CN" altLang="en-US" b="1" dirty="0" smtClean="0">
                <a:solidFill>
                  <a:srgbClr val="C00000"/>
                </a:solidFill>
              </a:rPr>
              <a:t>形而上学性：</a:t>
            </a:r>
            <a:r>
              <a:rPr lang="zh-CN" altLang="en-US" b="1" dirty="0" smtClean="0"/>
              <a:t>孤立、静止、片面，否认矛盾</a:t>
            </a:r>
            <a:endParaRPr lang="zh-CN" alt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6"/>
            <a:ext cx="8229600" cy="5433467"/>
          </a:xfrm>
        </p:spPr>
        <p:txBody>
          <a:bodyPr/>
          <a:lstStyle/>
          <a:p>
            <a:r>
              <a:rPr lang="en-US" altLang="zh-CN" b="1" dirty="0" smtClean="0">
                <a:solidFill>
                  <a:srgbClr val="7030A0"/>
                </a:solidFill>
              </a:rPr>
              <a:t>2.</a:t>
            </a:r>
            <a:r>
              <a:rPr lang="zh-CN" altLang="en-US" b="1" dirty="0" smtClean="0">
                <a:solidFill>
                  <a:srgbClr val="7030A0"/>
                </a:solidFill>
              </a:rPr>
              <a:t> 唯心主义强调意识是先于物质的存在。</a:t>
            </a:r>
            <a:endParaRPr lang="en-US" altLang="zh-CN" b="1" dirty="0" smtClean="0">
              <a:solidFill>
                <a:srgbClr val="7030A0"/>
              </a:solidFill>
            </a:endParaRPr>
          </a:p>
          <a:p>
            <a:r>
              <a:rPr lang="zh-CN" altLang="en-US" b="1" dirty="0" smtClean="0">
                <a:solidFill>
                  <a:srgbClr val="C00000"/>
                </a:solidFill>
              </a:rPr>
              <a:t>（</a:t>
            </a:r>
            <a:r>
              <a:rPr lang="en-US" altLang="zh-CN" b="1" dirty="0" smtClean="0">
                <a:solidFill>
                  <a:srgbClr val="C00000"/>
                </a:solidFill>
              </a:rPr>
              <a:t>1</a:t>
            </a:r>
            <a:r>
              <a:rPr lang="zh-CN" altLang="en-US" b="1" dirty="0" smtClean="0">
                <a:solidFill>
                  <a:srgbClr val="C00000"/>
                </a:solidFill>
              </a:rPr>
              <a:t>）主观唯心主义</a:t>
            </a:r>
            <a:endParaRPr lang="en-US" altLang="zh-CN" b="1" dirty="0" smtClean="0">
              <a:solidFill>
                <a:srgbClr val="C00000"/>
              </a:solidFill>
            </a:endParaRPr>
          </a:p>
          <a:p>
            <a:r>
              <a:rPr lang="zh-CN" altLang="en-US" b="1" dirty="0" smtClean="0"/>
              <a:t>将主观精神（人的情感和意志）作为先于物质世界的存在。</a:t>
            </a:r>
            <a:endParaRPr lang="en-US" altLang="zh-CN" b="1" dirty="0" smtClean="0"/>
          </a:p>
          <a:p>
            <a:r>
              <a:rPr lang="zh-CN" altLang="en-US" b="1" dirty="0" smtClean="0">
                <a:solidFill>
                  <a:srgbClr val="0070C0"/>
                </a:solidFill>
              </a:rPr>
              <a:t>代表性观点：</a:t>
            </a:r>
            <a:endParaRPr lang="en-US" altLang="zh-CN" b="1" dirty="0" smtClean="0">
              <a:solidFill>
                <a:srgbClr val="0070C0"/>
              </a:solidFill>
            </a:endParaRPr>
          </a:p>
          <a:p>
            <a:r>
              <a:rPr lang="zh-CN" altLang="en-US" b="1" u="sng" dirty="0" smtClean="0"/>
              <a:t>陆九渊：宇宙即使吾心，吾心即是宇宙</a:t>
            </a:r>
            <a:endParaRPr lang="en-US" altLang="zh-CN" b="1" u="sng" dirty="0" smtClean="0"/>
          </a:p>
          <a:p>
            <a:r>
              <a:rPr lang="zh-CN" altLang="en-US" b="1" u="sng" dirty="0" smtClean="0"/>
              <a:t>王阳明：心外无物、心外无事、心外无理、心外无义。</a:t>
            </a:r>
            <a:endParaRPr lang="en-US" altLang="zh-CN" b="1" u="sng" dirty="0" smtClean="0"/>
          </a:p>
          <a:p>
            <a:r>
              <a:rPr lang="zh-CN" altLang="en-US" b="1" u="sng" dirty="0" smtClean="0"/>
              <a:t>贝克莱：存在即被感知。</a:t>
            </a:r>
            <a:endParaRPr lang="zh-CN" altLang="en-US" b="1" u="sng"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dcc451da81cb39dbde12202dd0160924aa1830fe.jpg"/>
          <p:cNvPicPr>
            <a:picLocks noGrp="1" noChangeAspect="1"/>
          </p:cNvPicPr>
          <p:nvPr>
            <p:ph idx="1"/>
          </p:nvPr>
        </p:nvPicPr>
        <p:blipFill>
          <a:blip r:embed="rId2" cstate="print"/>
          <a:stretch>
            <a:fillRect/>
          </a:stretch>
        </p:blipFill>
        <p:spPr>
          <a:xfrm>
            <a:off x="971600" y="620688"/>
            <a:ext cx="2176986" cy="2808312"/>
          </a:xfrm>
        </p:spPr>
      </p:pic>
      <p:sp>
        <p:nvSpPr>
          <p:cNvPr id="5" name="TextBox 4"/>
          <p:cNvSpPr txBox="1"/>
          <p:nvPr/>
        </p:nvSpPr>
        <p:spPr>
          <a:xfrm>
            <a:off x="1115616" y="3645024"/>
            <a:ext cx="2232248" cy="461665"/>
          </a:xfrm>
          <a:prstGeom prst="rect">
            <a:avLst/>
          </a:prstGeom>
          <a:noFill/>
        </p:spPr>
        <p:txBody>
          <a:bodyPr wrap="square" rtlCol="0">
            <a:spAutoFit/>
          </a:bodyPr>
          <a:lstStyle/>
          <a:p>
            <a:pPr algn="ctr"/>
            <a:r>
              <a:rPr lang="zh-CN" altLang="en-US" sz="2400" b="1" dirty="0" smtClean="0">
                <a:solidFill>
                  <a:srgbClr val="FF0000"/>
                </a:solidFill>
              </a:rPr>
              <a:t>陆九渊</a:t>
            </a:r>
            <a:endParaRPr lang="zh-CN" altLang="en-US" sz="2400" b="1" dirty="0">
              <a:solidFill>
                <a:srgbClr val="FF0000"/>
              </a:solidFill>
            </a:endParaRPr>
          </a:p>
        </p:txBody>
      </p:sp>
      <p:pic>
        <p:nvPicPr>
          <p:cNvPr id="6" name="图片 5" descr="d7c178e2b168256b5c13ccd27ab6cfd7.jpeg"/>
          <p:cNvPicPr>
            <a:picLocks noChangeAspect="1"/>
          </p:cNvPicPr>
          <p:nvPr/>
        </p:nvPicPr>
        <p:blipFill>
          <a:blip r:embed="rId3" cstate="print"/>
          <a:stretch>
            <a:fillRect/>
          </a:stretch>
        </p:blipFill>
        <p:spPr>
          <a:xfrm>
            <a:off x="3635896" y="1916832"/>
            <a:ext cx="2277355" cy="2924944"/>
          </a:xfrm>
          <a:prstGeom prst="rect">
            <a:avLst/>
          </a:prstGeom>
        </p:spPr>
      </p:pic>
      <p:sp>
        <p:nvSpPr>
          <p:cNvPr id="7" name="TextBox 6"/>
          <p:cNvSpPr txBox="1"/>
          <p:nvPr/>
        </p:nvSpPr>
        <p:spPr>
          <a:xfrm>
            <a:off x="3779912" y="5157192"/>
            <a:ext cx="2160240" cy="461665"/>
          </a:xfrm>
          <a:prstGeom prst="rect">
            <a:avLst/>
          </a:prstGeom>
          <a:noFill/>
        </p:spPr>
        <p:txBody>
          <a:bodyPr wrap="square" rtlCol="0">
            <a:spAutoFit/>
          </a:bodyPr>
          <a:lstStyle/>
          <a:p>
            <a:pPr algn="ctr"/>
            <a:r>
              <a:rPr lang="zh-CN" altLang="en-US" sz="2400" b="1" dirty="0" smtClean="0">
                <a:solidFill>
                  <a:srgbClr val="FF0000"/>
                </a:solidFill>
              </a:rPr>
              <a:t>王阳明</a:t>
            </a:r>
            <a:endParaRPr lang="zh-CN" altLang="en-US" sz="2400" b="1" dirty="0">
              <a:solidFill>
                <a:srgbClr val="FF0000"/>
              </a:solidFill>
            </a:endParaRPr>
          </a:p>
        </p:txBody>
      </p:sp>
      <p:pic>
        <p:nvPicPr>
          <p:cNvPr id="8" name="图片 7" descr="131151232661310183_new.jpg"/>
          <p:cNvPicPr>
            <a:picLocks noChangeAspect="1"/>
          </p:cNvPicPr>
          <p:nvPr/>
        </p:nvPicPr>
        <p:blipFill>
          <a:blip r:embed="rId4" cstate="print"/>
          <a:stretch>
            <a:fillRect/>
          </a:stretch>
        </p:blipFill>
        <p:spPr>
          <a:xfrm>
            <a:off x="6228184" y="908720"/>
            <a:ext cx="2414988" cy="3287067"/>
          </a:xfrm>
          <a:prstGeom prst="rect">
            <a:avLst/>
          </a:prstGeom>
        </p:spPr>
      </p:pic>
      <p:sp>
        <p:nvSpPr>
          <p:cNvPr id="9" name="TextBox 8"/>
          <p:cNvSpPr txBox="1"/>
          <p:nvPr/>
        </p:nvSpPr>
        <p:spPr>
          <a:xfrm>
            <a:off x="6372200" y="4581128"/>
            <a:ext cx="2304256" cy="461665"/>
          </a:xfrm>
          <a:prstGeom prst="rect">
            <a:avLst/>
          </a:prstGeom>
          <a:noFill/>
        </p:spPr>
        <p:txBody>
          <a:bodyPr wrap="square" rtlCol="0">
            <a:spAutoFit/>
          </a:bodyPr>
          <a:lstStyle/>
          <a:p>
            <a:pPr algn="ctr"/>
            <a:r>
              <a:rPr lang="zh-CN" altLang="en-US" sz="2400" b="1" dirty="0" smtClean="0">
                <a:solidFill>
                  <a:srgbClr val="FF0000"/>
                </a:solidFill>
              </a:rPr>
              <a:t>贝克莱</a:t>
            </a:r>
            <a:endParaRPr lang="zh-CN" altLang="en-US" sz="2400" b="1"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217443"/>
          </a:xfrm>
        </p:spPr>
        <p:txBody>
          <a:bodyPr/>
          <a:lstStyle/>
          <a:p>
            <a:r>
              <a:rPr lang="zh-CN" altLang="en-US" b="1" dirty="0" smtClean="0">
                <a:solidFill>
                  <a:srgbClr val="C00000"/>
                </a:solidFill>
              </a:rPr>
              <a:t>（</a:t>
            </a:r>
            <a:r>
              <a:rPr lang="en-US" altLang="zh-CN" b="1" dirty="0" smtClean="0">
                <a:solidFill>
                  <a:srgbClr val="C00000"/>
                </a:solidFill>
              </a:rPr>
              <a:t>2</a:t>
            </a:r>
            <a:r>
              <a:rPr lang="zh-CN" altLang="en-US" b="1" dirty="0" smtClean="0">
                <a:solidFill>
                  <a:srgbClr val="C00000"/>
                </a:solidFill>
              </a:rPr>
              <a:t>）客观唯心主义</a:t>
            </a:r>
            <a:endParaRPr lang="en-US" altLang="zh-CN" b="1" dirty="0" smtClean="0">
              <a:solidFill>
                <a:srgbClr val="C00000"/>
              </a:solidFill>
            </a:endParaRPr>
          </a:p>
          <a:p>
            <a:r>
              <a:rPr lang="zh-CN" altLang="en-US" b="1" dirty="0" smtClean="0"/>
              <a:t>将脱离物质、脱离个人的精神作为世界的本原。</a:t>
            </a:r>
            <a:endParaRPr lang="en-US" altLang="zh-CN" b="1" dirty="0" smtClean="0"/>
          </a:p>
          <a:p>
            <a:endParaRPr lang="en-US" altLang="zh-CN" b="1" dirty="0" smtClean="0"/>
          </a:p>
          <a:p>
            <a:r>
              <a:rPr lang="zh-CN" altLang="en-US" b="1" dirty="0" smtClean="0">
                <a:solidFill>
                  <a:srgbClr val="00B050"/>
                </a:solidFill>
              </a:rPr>
              <a:t>例证一：</a:t>
            </a:r>
            <a:r>
              <a:rPr lang="zh-CN" altLang="en-US" b="1" u="sng" dirty="0" smtClean="0"/>
              <a:t>朱熹：未有天地之先，毕竟也只有理，有此理便有此天地，若无理则亦无天地。</a:t>
            </a:r>
            <a:endParaRPr lang="en-US" altLang="zh-CN" b="1" u="sng" dirty="0" smtClean="0"/>
          </a:p>
          <a:p>
            <a:endParaRPr lang="en-US" altLang="zh-CN" b="1" dirty="0" smtClean="0"/>
          </a:p>
          <a:p>
            <a:r>
              <a:rPr lang="zh-CN" altLang="en-US" b="1" dirty="0" smtClean="0">
                <a:solidFill>
                  <a:srgbClr val="00B050"/>
                </a:solidFill>
              </a:rPr>
              <a:t>例证二：</a:t>
            </a:r>
            <a:r>
              <a:rPr lang="zh-CN" altLang="en-US" b="1" u="sng" dirty="0" smtClean="0"/>
              <a:t>黑格尔的绝对精神</a:t>
            </a:r>
            <a:endParaRPr lang="en-US" altLang="zh-CN" b="1" u="sng" dirty="0" smtClean="0"/>
          </a:p>
          <a:p>
            <a:endParaRPr lang="zh-CN" alt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38dbb6fd5266d016d907a8cc9d2bd40735fa3533.jpg"/>
          <p:cNvPicPr>
            <a:picLocks noGrp="1" noChangeAspect="1"/>
          </p:cNvPicPr>
          <p:nvPr>
            <p:ph idx="1"/>
          </p:nvPr>
        </p:nvPicPr>
        <p:blipFill>
          <a:blip r:embed="rId2" cstate="print"/>
          <a:stretch>
            <a:fillRect/>
          </a:stretch>
        </p:blipFill>
        <p:spPr>
          <a:xfrm>
            <a:off x="1259632" y="1196752"/>
            <a:ext cx="2563832" cy="3229819"/>
          </a:xfrm>
        </p:spPr>
      </p:pic>
      <p:sp>
        <p:nvSpPr>
          <p:cNvPr id="5" name="TextBox 4"/>
          <p:cNvSpPr txBox="1"/>
          <p:nvPr/>
        </p:nvSpPr>
        <p:spPr>
          <a:xfrm>
            <a:off x="1043608" y="4797152"/>
            <a:ext cx="3096344" cy="830997"/>
          </a:xfrm>
          <a:prstGeom prst="rect">
            <a:avLst/>
          </a:prstGeom>
          <a:noFill/>
        </p:spPr>
        <p:txBody>
          <a:bodyPr wrap="square" rtlCol="0">
            <a:spAutoFit/>
          </a:bodyPr>
          <a:lstStyle/>
          <a:p>
            <a:r>
              <a:rPr lang="zh-CN" altLang="en-US" sz="2400" b="1" dirty="0" smtClean="0">
                <a:solidFill>
                  <a:srgbClr val="FF0000"/>
                </a:solidFill>
              </a:rPr>
              <a:t>南宋著名理学家朱熹（</a:t>
            </a:r>
            <a:r>
              <a:rPr lang="en-US" altLang="zh-CN" sz="2400" b="1" dirty="0" smtClean="0">
                <a:solidFill>
                  <a:srgbClr val="FF0000"/>
                </a:solidFill>
              </a:rPr>
              <a:t>1130-1200</a:t>
            </a:r>
            <a:r>
              <a:rPr lang="zh-CN" altLang="en-US" sz="2400" b="1" dirty="0" smtClean="0">
                <a:solidFill>
                  <a:srgbClr val="FF0000"/>
                </a:solidFill>
              </a:rPr>
              <a:t>）</a:t>
            </a:r>
            <a:endParaRPr lang="zh-CN" altLang="en-US" sz="2400" b="1" dirty="0">
              <a:solidFill>
                <a:srgbClr val="FF0000"/>
              </a:solidFill>
            </a:endParaRPr>
          </a:p>
        </p:txBody>
      </p:sp>
      <p:pic>
        <p:nvPicPr>
          <p:cNvPr id="6" name="图片 5" descr="c8ea15ce36d3d539409a63bd3187e950352ab02d.jpg"/>
          <p:cNvPicPr>
            <a:picLocks noChangeAspect="1"/>
          </p:cNvPicPr>
          <p:nvPr/>
        </p:nvPicPr>
        <p:blipFill>
          <a:blip r:embed="rId3" cstate="print"/>
          <a:stretch>
            <a:fillRect/>
          </a:stretch>
        </p:blipFill>
        <p:spPr>
          <a:xfrm>
            <a:off x="4788024" y="1196752"/>
            <a:ext cx="2598257" cy="3288060"/>
          </a:xfrm>
          <a:prstGeom prst="rect">
            <a:avLst/>
          </a:prstGeom>
        </p:spPr>
      </p:pic>
      <p:sp>
        <p:nvSpPr>
          <p:cNvPr id="7" name="TextBox 6"/>
          <p:cNvSpPr txBox="1"/>
          <p:nvPr/>
        </p:nvSpPr>
        <p:spPr>
          <a:xfrm>
            <a:off x="4860032" y="4797152"/>
            <a:ext cx="2952328" cy="830997"/>
          </a:xfrm>
          <a:prstGeom prst="rect">
            <a:avLst/>
          </a:prstGeom>
          <a:noFill/>
        </p:spPr>
        <p:txBody>
          <a:bodyPr wrap="square" rtlCol="0">
            <a:spAutoFit/>
          </a:bodyPr>
          <a:lstStyle/>
          <a:p>
            <a:r>
              <a:rPr lang="zh-CN" altLang="en-US" sz="2400" b="1" dirty="0" smtClean="0">
                <a:solidFill>
                  <a:srgbClr val="FF0000"/>
                </a:solidFill>
              </a:rPr>
              <a:t>西方思想家黑格尔（</a:t>
            </a:r>
            <a:r>
              <a:rPr lang="en-US" altLang="zh-CN" sz="2400" b="1" dirty="0" smtClean="0">
                <a:solidFill>
                  <a:srgbClr val="FF0000"/>
                </a:solidFill>
              </a:rPr>
              <a:t>1770-1831</a:t>
            </a:r>
            <a:r>
              <a:rPr lang="zh-CN" altLang="en-US" sz="2400" b="1" dirty="0" smtClean="0">
                <a:solidFill>
                  <a:srgbClr val="FF0000"/>
                </a:solidFill>
              </a:rPr>
              <a:t>）</a:t>
            </a:r>
            <a:endParaRPr lang="zh-CN" altLang="en-US" sz="2400" b="1"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12776"/>
            <a:ext cx="4752528" cy="5001419"/>
          </a:xfrm>
        </p:spPr>
        <p:txBody>
          <a:bodyPr>
            <a:normAutofit fontScale="92500" lnSpcReduction="20000"/>
          </a:bodyPr>
          <a:lstStyle/>
          <a:p>
            <a:r>
              <a:rPr lang="zh-CN" altLang="en-US" b="1" u="sng" dirty="0" smtClean="0">
                <a:solidFill>
                  <a:srgbClr val="7030A0"/>
                </a:solidFill>
              </a:rPr>
              <a:t>小结：列宁对唯心主义的评价</a:t>
            </a:r>
            <a:endParaRPr lang="en-US" altLang="zh-CN" b="1" u="sng" dirty="0" smtClean="0">
              <a:solidFill>
                <a:srgbClr val="7030A0"/>
              </a:solidFill>
            </a:endParaRPr>
          </a:p>
          <a:p>
            <a:endParaRPr lang="en-US" altLang="zh-CN" b="1" u="sng" dirty="0" smtClean="0">
              <a:solidFill>
                <a:srgbClr val="7030A0"/>
              </a:solidFill>
            </a:endParaRPr>
          </a:p>
          <a:p>
            <a:r>
              <a:rPr lang="zh-CN" altLang="en-US" b="1" u="sng" dirty="0" smtClean="0"/>
              <a:t>直线型和片面性，死板和僵化，主观主义和主观盲目性，就是唯心主义的认识论根源</a:t>
            </a:r>
            <a:r>
              <a:rPr lang="en-US" altLang="zh-CN" b="1" u="sng" dirty="0" smtClean="0"/>
              <a:t>……</a:t>
            </a:r>
            <a:r>
              <a:rPr lang="zh-CN" altLang="en-US" b="1" u="sng" dirty="0" smtClean="0"/>
              <a:t>它是一朵无实花，然而却是生长在活生生的，真实的、强大的、全能的、客观的、绝对的人类认识这颗活树上的一朵无实花。</a:t>
            </a:r>
            <a:endParaRPr lang="zh-CN" altLang="en-US" b="1" u="sng" dirty="0"/>
          </a:p>
        </p:txBody>
      </p:sp>
      <p:pic>
        <p:nvPicPr>
          <p:cNvPr id="4" name="图片 3" descr="lieninghuaxiang_7102385.jpg"/>
          <p:cNvPicPr>
            <a:picLocks noChangeAspect="1"/>
          </p:cNvPicPr>
          <p:nvPr/>
        </p:nvPicPr>
        <p:blipFill>
          <a:blip r:embed="rId2" cstate="print"/>
          <a:stretch>
            <a:fillRect/>
          </a:stretch>
        </p:blipFill>
        <p:spPr>
          <a:xfrm>
            <a:off x="5796136" y="2060848"/>
            <a:ext cx="2363298" cy="328498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361459"/>
          </a:xfrm>
        </p:spPr>
        <p:txBody>
          <a:bodyPr/>
          <a:lstStyle/>
          <a:p>
            <a:r>
              <a:rPr lang="en-US" altLang="zh-CN" b="1" dirty="0" smtClean="0">
                <a:solidFill>
                  <a:srgbClr val="7030A0"/>
                </a:solidFill>
              </a:rPr>
              <a:t>3.</a:t>
            </a:r>
            <a:r>
              <a:rPr lang="zh-CN" altLang="en-US" b="1" dirty="0" smtClean="0">
                <a:solidFill>
                  <a:srgbClr val="7030A0"/>
                </a:solidFill>
              </a:rPr>
              <a:t>辩证唯物主义</a:t>
            </a:r>
            <a:endParaRPr lang="en-US" altLang="zh-CN" b="1" dirty="0" smtClean="0">
              <a:solidFill>
                <a:srgbClr val="7030A0"/>
              </a:solidFill>
            </a:endParaRPr>
          </a:p>
          <a:p>
            <a:r>
              <a:rPr lang="zh-CN" altLang="en-US" b="1" dirty="0" smtClean="0">
                <a:solidFill>
                  <a:srgbClr val="C00000"/>
                </a:solidFill>
              </a:rPr>
              <a:t>（</a:t>
            </a:r>
            <a:r>
              <a:rPr lang="en-US" altLang="zh-CN" b="1" dirty="0" smtClean="0">
                <a:solidFill>
                  <a:srgbClr val="C00000"/>
                </a:solidFill>
              </a:rPr>
              <a:t>1</a:t>
            </a:r>
            <a:r>
              <a:rPr lang="zh-CN" altLang="en-US" b="1" dirty="0" smtClean="0">
                <a:solidFill>
                  <a:srgbClr val="C00000"/>
                </a:solidFill>
              </a:rPr>
              <a:t>）基本观点：世界统一于物质，哲学的物质和自然科学的物质是一般与特殊、共性与个性的关系</a:t>
            </a:r>
            <a:endParaRPr lang="en-US" altLang="zh-CN" b="1" dirty="0" smtClean="0">
              <a:solidFill>
                <a:srgbClr val="C00000"/>
              </a:solidFill>
            </a:endParaRPr>
          </a:p>
          <a:p>
            <a:endParaRPr lang="en-US" altLang="zh-CN" b="1" dirty="0" smtClean="0">
              <a:solidFill>
                <a:srgbClr val="C00000"/>
              </a:solidFill>
            </a:endParaRPr>
          </a:p>
          <a:p>
            <a:r>
              <a:rPr lang="zh-CN" altLang="en-US" b="1" u="sng" dirty="0" smtClean="0"/>
              <a:t>恩格斯：</a:t>
            </a:r>
            <a:endParaRPr lang="en-US" altLang="zh-CN" b="1" u="sng" dirty="0" smtClean="0"/>
          </a:p>
          <a:p>
            <a:r>
              <a:rPr lang="zh-CN" altLang="en-US" b="1" u="sng" dirty="0" smtClean="0"/>
              <a:t>世界的统一性并不在于它的存在，尽管它的存在是它的统一性的前提，因为世界必须先存在，然后才能是统一的</a:t>
            </a:r>
            <a:r>
              <a:rPr lang="en-US" altLang="zh-CN" b="1" u="sng" dirty="0" smtClean="0"/>
              <a:t>……</a:t>
            </a:r>
            <a:r>
              <a:rPr lang="zh-CN" altLang="en-US" b="1" u="sng" dirty="0" smtClean="0"/>
              <a:t>世界的真正统一性在于它的物质性。</a:t>
            </a:r>
            <a:endParaRPr lang="zh-CN" altLang="en-US" b="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主要内容</a:t>
            </a:r>
            <a:endParaRPr lang="zh-CN" altLang="en-US" dirty="0">
              <a:solidFill>
                <a:srgbClr val="FF0000"/>
              </a:solidFill>
            </a:endParaRPr>
          </a:p>
        </p:txBody>
      </p:sp>
      <p:sp>
        <p:nvSpPr>
          <p:cNvPr id="3" name="内容占位符 2"/>
          <p:cNvSpPr>
            <a:spLocks noGrp="1"/>
          </p:cNvSpPr>
          <p:nvPr>
            <p:ph idx="1"/>
          </p:nvPr>
        </p:nvSpPr>
        <p:spPr/>
        <p:txBody>
          <a:bodyPr>
            <a:normAutofit lnSpcReduction="10000"/>
          </a:bodyPr>
          <a:lstStyle/>
          <a:p>
            <a:endParaRPr lang="en-US" altLang="zh-CN" b="1" dirty="0" smtClean="0"/>
          </a:p>
          <a:p>
            <a:r>
              <a:rPr lang="zh-CN" altLang="en-US" b="1" dirty="0" smtClean="0"/>
              <a:t>一、马克思主义的物质观</a:t>
            </a:r>
            <a:endParaRPr lang="en-US" altLang="zh-CN" b="1" dirty="0" smtClean="0"/>
          </a:p>
          <a:p>
            <a:endParaRPr lang="en-US" altLang="zh-CN" b="1" dirty="0" smtClean="0"/>
          </a:p>
          <a:p>
            <a:r>
              <a:rPr lang="zh-CN" altLang="en-US" b="1" dirty="0" smtClean="0"/>
              <a:t>二、运动是物质的存在形态</a:t>
            </a:r>
            <a:endParaRPr lang="en-US" altLang="zh-CN" b="1" dirty="0" smtClean="0"/>
          </a:p>
          <a:p>
            <a:endParaRPr lang="en-US" altLang="zh-CN" b="1" dirty="0" smtClean="0"/>
          </a:p>
          <a:p>
            <a:r>
              <a:rPr lang="zh-CN" altLang="en-US" b="1" dirty="0" smtClean="0"/>
              <a:t>三、意识的本质及其能动作用</a:t>
            </a:r>
            <a:endParaRPr lang="en-US" altLang="zh-CN" b="1" dirty="0" smtClean="0"/>
          </a:p>
          <a:p>
            <a:endParaRPr lang="en-US" altLang="zh-CN" b="1" dirty="0" smtClean="0"/>
          </a:p>
          <a:p>
            <a:r>
              <a:rPr lang="zh-CN" altLang="en-US" b="1" dirty="0" smtClean="0"/>
              <a:t>四、世界的物质统一性</a:t>
            </a:r>
            <a:endParaRPr lang="zh-CN" alt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6"/>
            <a:ext cx="8229600" cy="5433467"/>
          </a:xfrm>
        </p:spPr>
        <p:txBody>
          <a:bodyPr>
            <a:normAutofit fontScale="92500" lnSpcReduction="10000"/>
          </a:bodyPr>
          <a:lstStyle/>
          <a:p>
            <a:r>
              <a:rPr lang="zh-CN" altLang="en-US" b="1" dirty="0" smtClean="0">
                <a:solidFill>
                  <a:srgbClr val="C00000"/>
                </a:solidFill>
              </a:rPr>
              <a:t>（</a:t>
            </a:r>
            <a:r>
              <a:rPr lang="en-US" altLang="zh-CN" b="1" dirty="0" smtClean="0">
                <a:solidFill>
                  <a:srgbClr val="C00000"/>
                </a:solidFill>
              </a:rPr>
              <a:t>2</a:t>
            </a:r>
            <a:r>
              <a:rPr lang="zh-CN" altLang="en-US" b="1" dirty="0" smtClean="0">
                <a:solidFill>
                  <a:srgbClr val="C00000"/>
                </a:solidFill>
              </a:rPr>
              <a:t>）辩证唯物主义在哲学领域上的变革：实践观的确立</a:t>
            </a:r>
            <a:endParaRPr lang="en-US" altLang="zh-CN" b="1" dirty="0" smtClean="0">
              <a:solidFill>
                <a:srgbClr val="C00000"/>
              </a:solidFill>
            </a:endParaRPr>
          </a:p>
          <a:p>
            <a:endParaRPr lang="en-US" altLang="zh-CN" b="1" dirty="0" smtClean="0">
              <a:solidFill>
                <a:srgbClr val="C00000"/>
              </a:solidFill>
            </a:endParaRPr>
          </a:p>
          <a:p>
            <a:r>
              <a:rPr lang="en-US" altLang="zh-CN" b="1" u="sng" dirty="0" smtClean="0"/>
              <a:t>《</a:t>
            </a:r>
            <a:r>
              <a:rPr lang="zh-CN" altLang="en-US" b="1" u="sng" dirty="0" smtClean="0"/>
              <a:t>马克思恩格斯全集</a:t>
            </a:r>
            <a:r>
              <a:rPr lang="en-US" altLang="zh-CN" b="1" u="sng" dirty="0" smtClean="0"/>
              <a:t>》</a:t>
            </a:r>
            <a:r>
              <a:rPr lang="zh-CN" altLang="en-US" b="1" u="sng" dirty="0" smtClean="0"/>
              <a:t>：</a:t>
            </a:r>
            <a:endParaRPr lang="en-US" altLang="zh-CN" b="1" u="sng" dirty="0" smtClean="0"/>
          </a:p>
          <a:p>
            <a:r>
              <a:rPr lang="zh-CN" altLang="en-US" b="1" u="sng" dirty="0" smtClean="0"/>
              <a:t>从前的一切唯物主义（包括费尔巴哈的唯物主义）的主要缺点是：对对象、现实、感性、只是从客体或者直观的形式去理解，而不是把它们当作是感性的人类活动，当作实践去理解，不是从主体方面去理解。因此，唯心主义和唯物主义相反，唯心主义却把能动的一面抽象的发展了。当然唯心主义是不知道现实的，感性的活动本身的。</a:t>
            </a:r>
            <a:endParaRPr lang="zh-CN" altLang="en-US" b="1" u="sng"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b="1" dirty="0" smtClean="0">
                <a:solidFill>
                  <a:srgbClr val="00B050"/>
                </a:solidFill>
              </a:rPr>
              <a:t>（三）马克思主义的唯物论是被证实还是证伪？</a:t>
            </a:r>
            <a:endParaRPr lang="zh-CN" altLang="en-US" b="1" dirty="0">
              <a:solidFill>
                <a:srgbClr val="00B050"/>
              </a:solidFill>
            </a:endParaRPr>
          </a:p>
        </p:txBody>
      </p:sp>
      <p:sp>
        <p:nvSpPr>
          <p:cNvPr id="3" name="内容占位符 2"/>
          <p:cNvSpPr>
            <a:spLocks noGrp="1"/>
          </p:cNvSpPr>
          <p:nvPr>
            <p:ph idx="1"/>
          </p:nvPr>
        </p:nvSpPr>
        <p:spPr>
          <a:xfrm>
            <a:off x="457200" y="1600200"/>
            <a:ext cx="4690864" cy="4525963"/>
          </a:xfrm>
        </p:spPr>
        <p:txBody>
          <a:bodyPr>
            <a:normAutofit lnSpcReduction="10000"/>
          </a:bodyPr>
          <a:lstStyle/>
          <a:p>
            <a:r>
              <a:rPr lang="zh-CN" altLang="en-US" b="1" dirty="0" smtClean="0">
                <a:solidFill>
                  <a:srgbClr val="0070C0"/>
                </a:solidFill>
              </a:rPr>
              <a:t>案例导入一：暗物质与反物质</a:t>
            </a:r>
            <a:endParaRPr lang="en-US" altLang="zh-CN" b="1" dirty="0" smtClean="0">
              <a:solidFill>
                <a:srgbClr val="0070C0"/>
              </a:solidFill>
            </a:endParaRPr>
          </a:p>
          <a:p>
            <a:r>
              <a:rPr lang="zh-CN" altLang="en-US" b="1" u="sng" dirty="0" smtClean="0"/>
              <a:t>暗物质在宇宙学中又称为暗质，是指无法通过电磁波的观测进行研究，也就是不与电磁力产生作用的物质。人们目前只能通过重力产生的效应得知。</a:t>
            </a:r>
            <a:endParaRPr lang="zh-CN" altLang="en-US" b="1" u="sng" dirty="0"/>
          </a:p>
        </p:txBody>
      </p:sp>
      <p:pic>
        <p:nvPicPr>
          <p:cNvPr id="4" name="图片 3" descr="636070459079705586487.jpg"/>
          <p:cNvPicPr>
            <a:picLocks noChangeAspect="1"/>
          </p:cNvPicPr>
          <p:nvPr/>
        </p:nvPicPr>
        <p:blipFill>
          <a:blip r:embed="rId2" cstate="print"/>
          <a:stretch>
            <a:fillRect/>
          </a:stretch>
        </p:blipFill>
        <p:spPr>
          <a:xfrm>
            <a:off x="5292080" y="2708920"/>
            <a:ext cx="3650298" cy="2281436"/>
          </a:xfrm>
          <a:prstGeom prst="rect">
            <a:avLst/>
          </a:prstGeom>
        </p:spPr>
      </p:pic>
      <p:sp>
        <p:nvSpPr>
          <p:cNvPr id="5" name="TextBox 4"/>
          <p:cNvSpPr txBox="1"/>
          <p:nvPr/>
        </p:nvSpPr>
        <p:spPr>
          <a:xfrm>
            <a:off x="5615608" y="5229200"/>
            <a:ext cx="3528392" cy="461665"/>
          </a:xfrm>
          <a:prstGeom prst="rect">
            <a:avLst/>
          </a:prstGeom>
          <a:noFill/>
        </p:spPr>
        <p:txBody>
          <a:bodyPr wrap="square" rtlCol="0">
            <a:spAutoFit/>
          </a:bodyPr>
          <a:lstStyle/>
          <a:p>
            <a:r>
              <a:rPr lang="zh-CN" altLang="en-US" sz="2400" b="1" dirty="0" smtClean="0">
                <a:solidFill>
                  <a:srgbClr val="FF0000"/>
                </a:solidFill>
              </a:rPr>
              <a:t>暗物质示意图</a:t>
            </a:r>
            <a:endParaRPr lang="zh-CN" altLang="en-US" sz="2400" b="1"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4906888" cy="5073427"/>
          </a:xfrm>
        </p:spPr>
        <p:txBody>
          <a:bodyPr>
            <a:normAutofit/>
          </a:bodyPr>
          <a:lstStyle/>
          <a:p>
            <a:r>
              <a:rPr lang="zh-CN" altLang="en-US" b="1" u="sng" dirty="0" smtClean="0"/>
              <a:t>反物质是一种人类陌生的物质形式，在粒子物理学里，反物质是反粒子概念的延伸，反物质是由反粒子构成的。反物质和物质是相对立的，会如同粒子与反粒子结合一般，导致两者湮灭并释放出高能光子或伽玛射线。</a:t>
            </a:r>
            <a:endParaRPr lang="zh-CN" altLang="en-US" b="1" u="sng" dirty="0"/>
          </a:p>
        </p:txBody>
      </p:sp>
      <p:pic>
        <p:nvPicPr>
          <p:cNvPr id="4" name="图片 3" descr="2010112209305143d20.jpg"/>
          <p:cNvPicPr>
            <a:picLocks noChangeAspect="1"/>
          </p:cNvPicPr>
          <p:nvPr/>
        </p:nvPicPr>
        <p:blipFill>
          <a:blip r:embed="rId2" cstate="print"/>
          <a:stretch>
            <a:fillRect/>
          </a:stretch>
        </p:blipFill>
        <p:spPr>
          <a:xfrm>
            <a:off x="5292080" y="2204864"/>
            <a:ext cx="3531736" cy="2330946"/>
          </a:xfrm>
          <a:prstGeom prst="rect">
            <a:avLst/>
          </a:prstGeom>
        </p:spPr>
      </p:pic>
      <p:sp>
        <p:nvSpPr>
          <p:cNvPr id="5" name="TextBox 4"/>
          <p:cNvSpPr txBox="1"/>
          <p:nvPr/>
        </p:nvSpPr>
        <p:spPr>
          <a:xfrm>
            <a:off x="5292080" y="4725144"/>
            <a:ext cx="3528392" cy="461665"/>
          </a:xfrm>
          <a:prstGeom prst="rect">
            <a:avLst/>
          </a:prstGeom>
          <a:noFill/>
        </p:spPr>
        <p:txBody>
          <a:bodyPr wrap="square" rtlCol="0">
            <a:spAutoFit/>
          </a:bodyPr>
          <a:lstStyle/>
          <a:p>
            <a:pPr algn="ctr"/>
            <a:r>
              <a:rPr lang="zh-CN" altLang="en-US" sz="2400" b="1" dirty="0" smtClean="0">
                <a:solidFill>
                  <a:srgbClr val="FF0000"/>
                </a:solidFill>
              </a:rPr>
              <a:t>反物质示意图</a:t>
            </a:r>
            <a:endParaRPr lang="zh-CN" altLang="en-US" sz="2400" b="1"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2736"/>
            <a:ext cx="5266928" cy="5361459"/>
          </a:xfrm>
        </p:spPr>
        <p:txBody>
          <a:bodyPr/>
          <a:lstStyle/>
          <a:p>
            <a:r>
              <a:rPr lang="zh-CN" altLang="en-US" b="1" dirty="0" smtClean="0">
                <a:solidFill>
                  <a:srgbClr val="0070C0"/>
                </a:solidFill>
              </a:rPr>
              <a:t>案例导入二：虚拟世界</a:t>
            </a:r>
            <a:endParaRPr lang="en-US" altLang="zh-CN" b="1" dirty="0" smtClean="0">
              <a:solidFill>
                <a:srgbClr val="0070C0"/>
              </a:solidFill>
            </a:endParaRPr>
          </a:p>
          <a:p>
            <a:r>
              <a:rPr lang="zh-CN" altLang="en-US" b="1" dirty="0" smtClean="0"/>
              <a:t>运用电脑技术、互联网技术、卫星技术和人类的意识潜能开发、或形成的独立于现实世界、与现实世界有联系、人们通过虚拟头盔和营养舱以意识的形式进入、类似于地球或宇宙的世界。</a:t>
            </a:r>
            <a:endParaRPr lang="zh-CN" altLang="en-US" b="1" dirty="0"/>
          </a:p>
        </p:txBody>
      </p:sp>
      <p:pic>
        <p:nvPicPr>
          <p:cNvPr id="4" name="图片 3" descr="001oQiRRgy6FjD7XHubf3&amp;690.jpg"/>
          <p:cNvPicPr>
            <a:picLocks noChangeAspect="1"/>
          </p:cNvPicPr>
          <p:nvPr/>
        </p:nvPicPr>
        <p:blipFill>
          <a:blip r:embed="rId2" cstate="print"/>
          <a:stretch>
            <a:fillRect/>
          </a:stretch>
        </p:blipFill>
        <p:spPr>
          <a:xfrm>
            <a:off x="5580112" y="1988840"/>
            <a:ext cx="3370704" cy="2247136"/>
          </a:xfrm>
          <a:prstGeom prst="rect">
            <a:avLst/>
          </a:prstGeom>
        </p:spPr>
      </p:pic>
      <p:sp>
        <p:nvSpPr>
          <p:cNvPr id="5" name="TextBox 4"/>
          <p:cNvSpPr txBox="1"/>
          <p:nvPr/>
        </p:nvSpPr>
        <p:spPr>
          <a:xfrm>
            <a:off x="5580112" y="4581128"/>
            <a:ext cx="3312368" cy="830997"/>
          </a:xfrm>
          <a:prstGeom prst="rect">
            <a:avLst/>
          </a:prstGeom>
          <a:noFill/>
        </p:spPr>
        <p:txBody>
          <a:bodyPr wrap="square" rtlCol="0">
            <a:spAutoFit/>
          </a:bodyPr>
          <a:lstStyle/>
          <a:p>
            <a:r>
              <a:rPr lang="zh-CN" altLang="en-US" sz="2400" b="1" dirty="0" smtClean="0">
                <a:solidFill>
                  <a:srgbClr val="FF0000"/>
                </a:solidFill>
              </a:rPr>
              <a:t>人类理想中的虚拟世界图景</a:t>
            </a:r>
            <a:endParaRPr lang="zh-CN" altLang="en-US" sz="2400" b="1"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lstStyle/>
          <a:p>
            <a:r>
              <a:rPr lang="zh-CN" altLang="en-US" b="1" u="sng" dirty="0" smtClean="0"/>
              <a:t>点评：</a:t>
            </a:r>
            <a:endParaRPr lang="en-US" altLang="zh-CN" b="1" u="sng" dirty="0" smtClean="0"/>
          </a:p>
          <a:p>
            <a:r>
              <a:rPr lang="en-US" altLang="zh-CN" b="1" u="sng" dirty="0" smtClean="0"/>
              <a:t>1.</a:t>
            </a:r>
            <a:r>
              <a:rPr lang="zh-CN" altLang="en-US" b="1" u="sng" dirty="0" smtClean="0"/>
              <a:t>马克思主义坚持物质第一性、意识第二性，并且得到了现代科学的佐证，因为暗物质、反物质并非不存在的物质，而是客观存在的物质。虚拟世界不是虚幻的世界，而是人造的世界。</a:t>
            </a:r>
            <a:endParaRPr lang="en-US" altLang="zh-CN" b="1" u="sng" dirty="0" smtClean="0"/>
          </a:p>
          <a:p>
            <a:endParaRPr lang="en-US" altLang="zh-CN" b="1" u="sng" dirty="0" smtClean="0"/>
          </a:p>
          <a:p>
            <a:r>
              <a:rPr lang="en-US" altLang="zh-CN" b="1" u="sng" dirty="0" smtClean="0"/>
              <a:t>2.</a:t>
            </a:r>
            <a:r>
              <a:rPr lang="zh-CN" altLang="en-US" b="1" u="sng" dirty="0" smtClean="0"/>
              <a:t>上述论断的存在丰富了马克思对物质的定义，进一步证实了“物质是标志客观存在的哲学范畴”。</a:t>
            </a:r>
            <a:endParaRPr lang="zh-CN" altLang="en-US" b="1" u="sng"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980728"/>
            <a:ext cx="8229600" cy="1143000"/>
          </a:xfrm>
        </p:spPr>
        <p:txBody>
          <a:bodyPr>
            <a:normAutofit/>
          </a:bodyPr>
          <a:lstStyle/>
          <a:p>
            <a:r>
              <a:rPr lang="zh-CN" altLang="en-US" b="1" dirty="0" smtClean="0">
                <a:solidFill>
                  <a:srgbClr val="FF0000"/>
                </a:solidFill>
              </a:rPr>
              <a:t>二、运动是物质的存在形态</a:t>
            </a:r>
            <a:endParaRPr lang="zh-CN" altLang="en-US" b="1" dirty="0">
              <a:solidFill>
                <a:srgbClr val="FF0000"/>
              </a:solidFill>
            </a:endParaRPr>
          </a:p>
        </p:txBody>
      </p:sp>
      <p:sp>
        <p:nvSpPr>
          <p:cNvPr id="3" name="内容占位符 2"/>
          <p:cNvSpPr>
            <a:spLocks noGrp="1"/>
          </p:cNvSpPr>
          <p:nvPr>
            <p:ph idx="1"/>
          </p:nvPr>
        </p:nvSpPr>
        <p:spPr>
          <a:xfrm>
            <a:off x="467544" y="2636912"/>
            <a:ext cx="8229600" cy="2836912"/>
          </a:xfrm>
        </p:spPr>
        <p:txBody>
          <a:bodyPr/>
          <a:lstStyle/>
          <a:p>
            <a:r>
              <a:rPr lang="zh-CN" altLang="en-US" b="1" dirty="0" smtClean="0"/>
              <a:t>（一）运动是否成为可能？</a:t>
            </a:r>
            <a:endParaRPr lang="en-US" altLang="zh-CN" b="1" dirty="0" smtClean="0"/>
          </a:p>
          <a:p>
            <a:endParaRPr lang="en-US" altLang="zh-CN" b="1" dirty="0" smtClean="0"/>
          </a:p>
          <a:p>
            <a:r>
              <a:rPr lang="zh-CN" altLang="en-US" b="1" dirty="0" smtClean="0"/>
              <a:t>（二）时间与空间究竟标识着什么？</a:t>
            </a:r>
            <a:endParaRPr lang="zh-CN" altLang="en-US"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B050"/>
                </a:solidFill>
              </a:rPr>
              <a:t>（一）运动是否成为可能？</a:t>
            </a:r>
            <a:endParaRPr lang="zh-CN" altLang="en-US" b="1" dirty="0">
              <a:solidFill>
                <a:srgbClr val="00B050"/>
              </a:solidFill>
            </a:endParaRPr>
          </a:p>
        </p:txBody>
      </p:sp>
      <p:sp>
        <p:nvSpPr>
          <p:cNvPr id="3" name="内容占位符 2"/>
          <p:cNvSpPr>
            <a:spLocks noGrp="1"/>
          </p:cNvSpPr>
          <p:nvPr>
            <p:ph idx="1"/>
          </p:nvPr>
        </p:nvSpPr>
        <p:spPr/>
        <p:txBody>
          <a:bodyPr/>
          <a:lstStyle/>
          <a:p>
            <a:r>
              <a:rPr lang="zh-CN" altLang="en-US" b="1" dirty="0" smtClean="0">
                <a:solidFill>
                  <a:srgbClr val="7030A0"/>
                </a:solidFill>
              </a:rPr>
              <a:t>课堂讨论：结合实际生活经验，谈谈你对“运动”和“静止”这两个词的理解？</a:t>
            </a:r>
            <a:endParaRPr lang="en-US" altLang="zh-CN" b="1" dirty="0" smtClean="0">
              <a:solidFill>
                <a:srgbClr val="7030A0"/>
              </a:solidFill>
            </a:endParaRPr>
          </a:p>
          <a:p>
            <a:endParaRPr lang="en-US" altLang="zh-CN" b="1" dirty="0" smtClean="0">
              <a:solidFill>
                <a:srgbClr val="7030A0"/>
              </a:solidFill>
            </a:endParaRPr>
          </a:p>
          <a:p>
            <a:r>
              <a:rPr lang="en-US" altLang="zh-CN" b="1" dirty="0" smtClean="0">
                <a:solidFill>
                  <a:srgbClr val="C00000"/>
                </a:solidFill>
              </a:rPr>
              <a:t>1.</a:t>
            </a:r>
            <a:r>
              <a:rPr lang="zh-CN" altLang="en-US" b="1" dirty="0" smtClean="0">
                <a:solidFill>
                  <a:srgbClr val="C00000"/>
                </a:solidFill>
              </a:rPr>
              <a:t>对运动与静止关系的不同讨论</a:t>
            </a:r>
            <a:endParaRPr lang="en-US" altLang="zh-CN" b="1" dirty="0" smtClean="0">
              <a:solidFill>
                <a:srgbClr val="C00000"/>
              </a:solidFill>
            </a:endParaRPr>
          </a:p>
          <a:p>
            <a:r>
              <a:rPr lang="zh-CN" altLang="en-US" b="1" dirty="0" smtClean="0"/>
              <a:t>（</a:t>
            </a:r>
            <a:r>
              <a:rPr lang="en-US" altLang="zh-CN" b="1" dirty="0" smtClean="0"/>
              <a:t>1</a:t>
            </a:r>
            <a:r>
              <a:rPr lang="zh-CN" altLang="en-US" b="1" dirty="0" smtClean="0"/>
              <a:t>）唯心主义：设想无物质的运动</a:t>
            </a:r>
            <a:endParaRPr lang="en-US" altLang="zh-CN" b="1" dirty="0" smtClean="0"/>
          </a:p>
          <a:p>
            <a:r>
              <a:rPr lang="zh-CN" altLang="en-US" b="1" dirty="0" smtClean="0">
                <a:solidFill>
                  <a:srgbClr val="00B050"/>
                </a:solidFill>
              </a:rPr>
              <a:t>例证：</a:t>
            </a:r>
            <a:r>
              <a:rPr lang="zh-CN" altLang="en-US" b="1" dirty="0" smtClean="0"/>
              <a:t>慧能：“仁者心动”</a:t>
            </a:r>
            <a:endParaRPr lang="en-US" altLang="zh-CN" b="1" dirty="0" smtClean="0"/>
          </a:p>
          <a:p>
            <a:r>
              <a:rPr lang="zh-CN" altLang="en-US" b="1" dirty="0" smtClean="0"/>
              <a:t>（</a:t>
            </a:r>
            <a:r>
              <a:rPr lang="en-US" altLang="zh-CN" b="1" dirty="0" smtClean="0"/>
              <a:t>2</a:t>
            </a:r>
            <a:r>
              <a:rPr lang="zh-CN" altLang="en-US" b="1" dirty="0" smtClean="0"/>
              <a:t>）将静止绝对化</a:t>
            </a:r>
            <a:endParaRPr lang="en-US" altLang="zh-CN" b="1"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6"/>
            <a:ext cx="8229600" cy="5433467"/>
          </a:xfrm>
        </p:spPr>
        <p:txBody>
          <a:bodyPr/>
          <a:lstStyle/>
          <a:p>
            <a:r>
              <a:rPr lang="zh-CN" altLang="en-US" b="1" dirty="0" smtClean="0">
                <a:solidFill>
                  <a:srgbClr val="00B050"/>
                </a:solidFill>
              </a:rPr>
              <a:t>例证：</a:t>
            </a:r>
            <a:r>
              <a:rPr lang="zh-CN" altLang="en-US" b="1" dirty="0" smtClean="0"/>
              <a:t>阿基里德与龟赛跑</a:t>
            </a:r>
            <a:endParaRPr lang="zh-CN" altLang="en-US" b="1" dirty="0"/>
          </a:p>
        </p:txBody>
      </p:sp>
      <p:pic>
        <p:nvPicPr>
          <p:cNvPr id="4" name="图片 3" descr="20150908040929422.jpg"/>
          <p:cNvPicPr>
            <a:picLocks noChangeAspect="1"/>
          </p:cNvPicPr>
          <p:nvPr/>
        </p:nvPicPr>
        <p:blipFill>
          <a:blip r:embed="rId2" cstate="print"/>
          <a:stretch>
            <a:fillRect/>
          </a:stretch>
        </p:blipFill>
        <p:spPr>
          <a:xfrm>
            <a:off x="1259632" y="1844824"/>
            <a:ext cx="6391275" cy="3638550"/>
          </a:xfrm>
          <a:prstGeom prst="rect">
            <a:avLst/>
          </a:prstGeom>
        </p:spPr>
      </p:pic>
      <p:sp>
        <p:nvSpPr>
          <p:cNvPr id="5" name="TextBox 4"/>
          <p:cNvSpPr txBox="1"/>
          <p:nvPr/>
        </p:nvSpPr>
        <p:spPr>
          <a:xfrm>
            <a:off x="1259632" y="5733256"/>
            <a:ext cx="6480720" cy="461665"/>
          </a:xfrm>
          <a:prstGeom prst="rect">
            <a:avLst/>
          </a:prstGeom>
          <a:noFill/>
        </p:spPr>
        <p:txBody>
          <a:bodyPr wrap="square" rtlCol="0">
            <a:spAutoFit/>
          </a:bodyPr>
          <a:lstStyle/>
          <a:p>
            <a:pPr algn="ctr"/>
            <a:r>
              <a:rPr lang="zh-CN" altLang="en-US" sz="2400" b="1" dirty="0" smtClean="0">
                <a:solidFill>
                  <a:srgbClr val="FF0000"/>
                </a:solidFill>
              </a:rPr>
              <a:t>图片选自英国大学公开课</a:t>
            </a:r>
            <a:endParaRPr lang="zh-CN" altLang="en-US" sz="2400" b="1" dirty="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196752"/>
            <a:ext cx="8229600" cy="4525963"/>
          </a:xfrm>
        </p:spPr>
        <p:txBody>
          <a:bodyPr>
            <a:normAutofit lnSpcReduction="10000"/>
          </a:bodyPr>
          <a:lstStyle/>
          <a:p>
            <a:r>
              <a:rPr lang="zh-CN" altLang="en-US" b="1" u="sng" dirty="0" smtClean="0"/>
              <a:t>阿基里斯是古希腊的善跑英雄。前</a:t>
            </a:r>
            <a:r>
              <a:rPr lang="en-US" altLang="zh-CN" b="1" u="sng" dirty="0" smtClean="0"/>
              <a:t>5</a:t>
            </a:r>
            <a:r>
              <a:rPr lang="zh-CN" altLang="en-US" b="1" u="sng" dirty="0" smtClean="0"/>
              <a:t>世纪，芝诺发表了著名的阿基里斯和乌龟赛跑悖论： </a:t>
            </a:r>
            <a:endParaRPr lang="en-US" altLang="zh-CN" b="1" u="sng" dirty="0" smtClean="0"/>
          </a:p>
          <a:p>
            <a:endParaRPr lang="en-US" altLang="zh-CN" b="1" u="sng" dirty="0" smtClean="0"/>
          </a:p>
          <a:p>
            <a:r>
              <a:rPr lang="zh-CN" altLang="en-US" b="1" u="sng" dirty="0" smtClean="0"/>
              <a:t>他提出让乌龟在阿基里斯前面 </a:t>
            </a:r>
            <a:r>
              <a:rPr lang="en-US" altLang="zh-CN" b="1" u="sng" dirty="0" smtClean="0"/>
              <a:t>1000</a:t>
            </a:r>
            <a:r>
              <a:rPr lang="zh-CN" altLang="en-US" b="1" u="sng" dirty="0" smtClean="0"/>
              <a:t>米处开始，并且假定阿基里斯的速度是乌龟的</a:t>
            </a:r>
            <a:r>
              <a:rPr lang="en-US" altLang="zh-CN" b="1" u="sng" dirty="0" smtClean="0"/>
              <a:t>10</a:t>
            </a:r>
            <a:r>
              <a:rPr lang="zh-CN" altLang="en-US" b="1" u="sng" dirty="0" smtClean="0"/>
              <a:t>倍。不过当比赛开始后，阿基里斯永远在乌龟之后，于是他就开始从有限性和无限性的关系入手，否认运动的客观存在性。</a:t>
            </a:r>
            <a:endParaRPr lang="en-US" altLang="zh-CN" b="1" u="sng" dirty="0" smtClean="0"/>
          </a:p>
          <a:p>
            <a:endParaRPr lang="en-US" altLang="zh-CN" b="1" u="sng" dirty="0" smtClean="0"/>
          </a:p>
          <a:p>
            <a:endParaRPr lang="zh-CN" altLang="en-US" b="1" u="sng" dirty="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229600" cy="5184576"/>
          </a:xfrm>
        </p:spPr>
        <p:txBody>
          <a:bodyPr>
            <a:normAutofit lnSpcReduction="10000"/>
          </a:bodyPr>
          <a:lstStyle/>
          <a:p>
            <a:r>
              <a:rPr lang="zh-CN" altLang="en-US" b="1" dirty="0" smtClean="0"/>
              <a:t>（</a:t>
            </a:r>
            <a:r>
              <a:rPr lang="en-US" altLang="zh-CN" b="1" dirty="0" smtClean="0"/>
              <a:t>3</a:t>
            </a:r>
            <a:r>
              <a:rPr lang="zh-CN" altLang="en-US" b="1" dirty="0" smtClean="0"/>
              <a:t>）相对主义诡辩论</a:t>
            </a:r>
            <a:endParaRPr lang="en-US" altLang="zh-CN" b="1" dirty="0" smtClean="0"/>
          </a:p>
          <a:p>
            <a:r>
              <a:rPr lang="zh-CN" altLang="en-US" b="1" dirty="0" smtClean="0"/>
              <a:t>把运动绝对化，否定相对静止。</a:t>
            </a:r>
            <a:endParaRPr lang="en-US" altLang="zh-CN" b="1" dirty="0" smtClean="0"/>
          </a:p>
          <a:p>
            <a:r>
              <a:rPr lang="zh-CN" altLang="en-US" b="1" dirty="0" smtClean="0">
                <a:solidFill>
                  <a:srgbClr val="00B050"/>
                </a:solidFill>
              </a:rPr>
              <a:t>例证：</a:t>
            </a:r>
            <a:endParaRPr lang="en-US" altLang="zh-CN" b="1" dirty="0" smtClean="0">
              <a:solidFill>
                <a:srgbClr val="00B050"/>
              </a:solidFill>
            </a:endParaRPr>
          </a:p>
          <a:p>
            <a:r>
              <a:rPr lang="zh-CN" altLang="en-US" b="1" dirty="0" smtClean="0"/>
              <a:t>赫拉克里特：人不能两次踏进同一条河流。</a:t>
            </a:r>
            <a:endParaRPr lang="en-US" altLang="zh-CN" b="1" dirty="0" smtClean="0"/>
          </a:p>
          <a:p>
            <a:endParaRPr lang="en-US" altLang="zh-CN" b="1" dirty="0" smtClean="0"/>
          </a:p>
          <a:p>
            <a:r>
              <a:rPr lang="zh-CN" altLang="en-US" b="1" dirty="0" smtClean="0"/>
              <a:t>（</a:t>
            </a:r>
            <a:r>
              <a:rPr lang="en-US" altLang="zh-CN" b="1" dirty="0" smtClean="0"/>
              <a:t>4</a:t>
            </a:r>
            <a:r>
              <a:rPr lang="zh-CN" altLang="en-US" b="1" dirty="0" smtClean="0"/>
              <a:t>）辩证的运动观</a:t>
            </a:r>
            <a:endParaRPr lang="en-US" altLang="zh-CN" b="1" dirty="0" smtClean="0"/>
          </a:p>
          <a:p>
            <a:r>
              <a:rPr lang="zh-CN" altLang="en-US" b="1" dirty="0" smtClean="0"/>
              <a:t>世界是物质的，物质是运动的，</a:t>
            </a:r>
            <a:r>
              <a:rPr lang="zh-CN" altLang="en-US" b="1" dirty="0" smtClean="0">
                <a:solidFill>
                  <a:srgbClr val="C00000"/>
                </a:solidFill>
              </a:rPr>
              <a:t>运动</a:t>
            </a:r>
            <a:r>
              <a:rPr lang="zh-CN" altLang="en-US" b="1" dirty="0" smtClean="0"/>
              <a:t>是</a:t>
            </a:r>
            <a:r>
              <a:rPr lang="zh-CN" altLang="en-US" b="1" dirty="0" smtClean="0">
                <a:solidFill>
                  <a:srgbClr val="C00000"/>
                </a:solidFill>
              </a:rPr>
              <a:t>标志着一切事物和现象变化的哲学范畴。</a:t>
            </a:r>
            <a:r>
              <a:rPr lang="zh-CN" altLang="en-US" b="1" dirty="0" smtClean="0"/>
              <a:t>物质与运动不可分离，没有脱离物质的运动也没有脱离运动的物质。</a:t>
            </a:r>
            <a:endParaRPr lang="en-US" altLang="zh-CN" b="1"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548680"/>
            <a:ext cx="8229600" cy="1143000"/>
          </a:xfrm>
        </p:spPr>
        <p:txBody>
          <a:bodyPr/>
          <a:lstStyle/>
          <a:p>
            <a:r>
              <a:rPr lang="en-US" altLang="zh-CN" b="1" dirty="0" smtClean="0">
                <a:solidFill>
                  <a:srgbClr val="FF0000"/>
                </a:solidFill>
              </a:rPr>
              <a:t> </a:t>
            </a:r>
            <a:r>
              <a:rPr lang="zh-CN" altLang="en-US" b="1" dirty="0" smtClean="0">
                <a:solidFill>
                  <a:srgbClr val="FF0000"/>
                </a:solidFill>
              </a:rPr>
              <a:t>一、马克思主义的物质观</a:t>
            </a:r>
            <a:endParaRPr lang="zh-CN" altLang="en-US" b="1" dirty="0">
              <a:solidFill>
                <a:srgbClr val="FF0000"/>
              </a:solidFill>
            </a:endParaRPr>
          </a:p>
        </p:txBody>
      </p:sp>
      <p:sp>
        <p:nvSpPr>
          <p:cNvPr id="3" name="内容占位符 2"/>
          <p:cNvSpPr>
            <a:spLocks noGrp="1"/>
          </p:cNvSpPr>
          <p:nvPr>
            <p:ph idx="1"/>
          </p:nvPr>
        </p:nvSpPr>
        <p:spPr>
          <a:xfrm>
            <a:off x="467544" y="1916832"/>
            <a:ext cx="8229600" cy="4277072"/>
          </a:xfrm>
        </p:spPr>
        <p:txBody>
          <a:bodyPr/>
          <a:lstStyle/>
          <a:p>
            <a:r>
              <a:rPr lang="zh-CN" altLang="en-US" b="1" dirty="0" smtClean="0"/>
              <a:t>（一）世界的本质是真实的还是虚幻的？</a:t>
            </a:r>
            <a:endParaRPr lang="en-US" altLang="zh-CN" b="1" dirty="0" smtClean="0"/>
          </a:p>
          <a:p>
            <a:endParaRPr lang="en-US" altLang="zh-CN" b="1" dirty="0" smtClean="0"/>
          </a:p>
          <a:p>
            <a:r>
              <a:rPr lang="zh-CN" altLang="en-US" b="1" dirty="0" smtClean="0"/>
              <a:t>（二）世界的本原是物质还是意识？</a:t>
            </a:r>
            <a:endParaRPr lang="en-US" altLang="zh-CN" b="1" dirty="0" smtClean="0"/>
          </a:p>
          <a:p>
            <a:endParaRPr lang="en-US" altLang="zh-CN" b="1" dirty="0" smtClean="0"/>
          </a:p>
          <a:p>
            <a:r>
              <a:rPr lang="zh-CN" altLang="en-US" b="1" dirty="0" smtClean="0"/>
              <a:t>（三）马克思主义的唯物论是被证实还是证伪？</a:t>
            </a:r>
            <a:endParaRPr lang="zh-CN" altLang="en-US"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361459"/>
          </a:xfrm>
        </p:spPr>
        <p:txBody>
          <a:bodyPr/>
          <a:lstStyle/>
          <a:p>
            <a:r>
              <a:rPr lang="zh-CN" altLang="en-US" b="1" dirty="0" smtClean="0">
                <a:solidFill>
                  <a:srgbClr val="00B050"/>
                </a:solidFill>
              </a:rPr>
              <a:t>例证：宇宙大爆炸理论</a:t>
            </a:r>
            <a:endParaRPr lang="zh-CN" altLang="en-US" b="1" dirty="0">
              <a:solidFill>
                <a:srgbClr val="00B050"/>
              </a:solidFill>
            </a:endParaRPr>
          </a:p>
        </p:txBody>
      </p:sp>
      <p:pic>
        <p:nvPicPr>
          <p:cNvPr id="4" name="图片 3" descr="14181056_532304.jpg"/>
          <p:cNvPicPr>
            <a:picLocks noChangeAspect="1"/>
          </p:cNvPicPr>
          <p:nvPr/>
        </p:nvPicPr>
        <p:blipFill>
          <a:blip r:embed="rId2" cstate="print"/>
          <a:stretch>
            <a:fillRect/>
          </a:stretch>
        </p:blipFill>
        <p:spPr>
          <a:xfrm>
            <a:off x="1475656" y="1700808"/>
            <a:ext cx="5976664" cy="4151065"/>
          </a:xfrm>
          <a:prstGeom prst="rect">
            <a:avLst/>
          </a:prstGeom>
        </p:spPr>
      </p:pic>
      <p:sp>
        <p:nvSpPr>
          <p:cNvPr id="5" name="TextBox 4"/>
          <p:cNvSpPr txBox="1"/>
          <p:nvPr/>
        </p:nvSpPr>
        <p:spPr>
          <a:xfrm>
            <a:off x="1475656" y="6093296"/>
            <a:ext cx="6120680" cy="461665"/>
          </a:xfrm>
          <a:prstGeom prst="rect">
            <a:avLst/>
          </a:prstGeom>
          <a:noFill/>
        </p:spPr>
        <p:txBody>
          <a:bodyPr wrap="square" rtlCol="0">
            <a:spAutoFit/>
          </a:bodyPr>
          <a:lstStyle/>
          <a:p>
            <a:pPr algn="ctr"/>
            <a:r>
              <a:rPr lang="zh-CN" altLang="en-US" sz="2400" b="1" dirty="0" smtClean="0">
                <a:solidFill>
                  <a:srgbClr val="FF0000"/>
                </a:solidFill>
              </a:rPr>
              <a:t>宇宙大爆炸示意图</a:t>
            </a:r>
            <a:endParaRPr lang="zh-CN" altLang="en-US" sz="2400" b="1"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84784"/>
            <a:ext cx="8229600" cy="4525963"/>
          </a:xfrm>
        </p:spPr>
        <p:txBody>
          <a:bodyPr>
            <a:normAutofit lnSpcReduction="10000"/>
          </a:bodyPr>
          <a:lstStyle/>
          <a:p>
            <a:r>
              <a:rPr lang="zh-CN" altLang="en-US" b="1" u="sng" dirty="0" smtClean="0"/>
              <a:t>现代宇宙学中最有影响的一种学说。它的主要观点是认为宇宙曾有一段从热到冷的演化史。在这个时期里，宇宙体系在不断地膨胀，使物质密度从密到稀地演化，如同一次规模巨大的爆炸。</a:t>
            </a:r>
            <a:endParaRPr lang="en-US" altLang="zh-CN" b="1" u="sng" dirty="0" smtClean="0"/>
          </a:p>
          <a:p>
            <a:endParaRPr lang="en-US" altLang="zh-CN" b="1" u="sng" dirty="0" smtClean="0"/>
          </a:p>
          <a:p>
            <a:r>
              <a:rPr lang="zh-CN" altLang="en-US" b="1" u="sng" dirty="0" smtClean="0"/>
              <a:t>点评：宇宙大爆炸理论承认了运动的绝对性，否定了芝诺只承认静止的形而上学观点。</a:t>
            </a:r>
            <a:endParaRPr lang="zh-CN" altLang="en-US" b="1" u="sng"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normAutofit fontScale="92500" lnSpcReduction="10000"/>
          </a:bodyPr>
          <a:lstStyle/>
          <a:p>
            <a:r>
              <a:rPr lang="en-US" altLang="zh-CN" b="1" dirty="0" smtClean="0">
                <a:solidFill>
                  <a:srgbClr val="C00000"/>
                </a:solidFill>
              </a:rPr>
              <a:t>2.</a:t>
            </a:r>
            <a:r>
              <a:rPr lang="zh-CN" altLang="en-US" b="1" dirty="0" smtClean="0">
                <a:solidFill>
                  <a:srgbClr val="C00000"/>
                </a:solidFill>
              </a:rPr>
              <a:t>静止：运动的特殊状态</a:t>
            </a:r>
            <a:endParaRPr lang="en-US" altLang="zh-CN" b="1" dirty="0" smtClean="0">
              <a:solidFill>
                <a:srgbClr val="C00000"/>
              </a:solidFill>
            </a:endParaRPr>
          </a:p>
          <a:p>
            <a:r>
              <a:rPr lang="zh-CN" altLang="en-US" b="1" dirty="0" smtClean="0"/>
              <a:t>标志物质运动在一定条件下，一定范围内处于暂时稳定和平衡状态的哲学范畴。</a:t>
            </a:r>
            <a:endParaRPr lang="en-US" altLang="zh-CN" b="1" dirty="0" smtClean="0"/>
          </a:p>
          <a:p>
            <a:r>
              <a:rPr lang="zh-CN" altLang="en-US" b="1" u="sng" dirty="0" smtClean="0"/>
              <a:t>恩格斯：</a:t>
            </a:r>
            <a:endParaRPr lang="en-US" altLang="zh-CN" b="1" u="sng" dirty="0" smtClean="0"/>
          </a:p>
          <a:p>
            <a:r>
              <a:rPr lang="zh-CN" altLang="en-US" b="1" u="sng" dirty="0" smtClean="0"/>
              <a:t>物体相对静止的可能性，暂时的平衡状态的可能性，是物质分化的本质条件，因此也是生命的本质条件。</a:t>
            </a:r>
            <a:endParaRPr lang="en-US" altLang="zh-CN" b="1" u="sng" dirty="0" smtClean="0"/>
          </a:p>
          <a:p>
            <a:endParaRPr lang="en-US" altLang="zh-CN" b="1" dirty="0" smtClean="0"/>
          </a:p>
          <a:p>
            <a:r>
              <a:rPr lang="zh-CN" altLang="en-US" b="1" u="sng" dirty="0" smtClean="0">
                <a:solidFill>
                  <a:srgbClr val="7030A0"/>
                </a:solidFill>
              </a:rPr>
              <a:t>静止：</a:t>
            </a:r>
            <a:endParaRPr lang="en-US" altLang="zh-CN" b="1" u="sng" dirty="0" smtClean="0">
              <a:solidFill>
                <a:srgbClr val="7030A0"/>
              </a:solidFill>
            </a:endParaRPr>
          </a:p>
          <a:p>
            <a:r>
              <a:rPr lang="zh-CN" altLang="en-US" b="1" dirty="0" smtClean="0"/>
              <a:t>（</a:t>
            </a:r>
            <a:r>
              <a:rPr lang="en-US" altLang="zh-CN" b="1" dirty="0" smtClean="0"/>
              <a:t>1</a:t>
            </a:r>
            <a:r>
              <a:rPr lang="zh-CN" altLang="en-US" b="1" dirty="0" smtClean="0"/>
              <a:t>）事物没有发生位移</a:t>
            </a:r>
            <a:endParaRPr lang="en-US" altLang="zh-CN" b="1" dirty="0" smtClean="0"/>
          </a:p>
          <a:p>
            <a:r>
              <a:rPr lang="zh-CN" altLang="en-US" b="1" dirty="0" smtClean="0"/>
              <a:t>（</a:t>
            </a:r>
            <a:r>
              <a:rPr lang="en-US" altLang="zh-CN" b="1" dirty="0" smtClean="0"/>
              <a:t>2</a:t>
            </a:r>
            <a:r>
              <a:rPr lang="zh-CN" altLang="en-US" b="1" dirty="0" smtClean="0"/>
              <a:t>）事物没有产生质变</a:t>
            </a:r>
            <a:endParaRPr lang="zh-CN" altLang="en-US"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84784"/>
            <a:ext cx="8229600" cy="4176464"/>
          </a:xfrm>
        </p:spPr>
        <p:txBody>
          <a:bodyPr/>
          <a:lstStyle/>
          <a:p>
            <a:r>
              <a:rPr lang="zh-CN" altLang="en-US" b="1" u="sng" dirty="0" smtClean="0">
                <a:solidFill>
                  <a:srgbClr val="7030A0"/>
                </a:solidFill>
              </a:rPr>
              <a:t>运动与静止的关系：</a:t>
            </a:r>
            <a:endParaRPr lang="en-US" altLang="zh-CN" b="1" u="sng" dirty="0" smtClean="0">
              <a:solidFill>
                <a:srgbClr val="7030A0"/>
              </a:solidFill>
            </a:endParaRPr>
          </a:p>
          <a:p>
            <a:endParaRPr lang="en-US" altLang="zh-CN" b="1" dirty="0" smtClean="0"/>
          </a:p>
          <a:p>
            <a:r>
              <a:rPr lang="zh-CN" altLang="en-US" b="1" dirty="0" smtClean="0"/>
              <a:t>（</a:t>
            </a:r>
            <a:r>
              <a:rPr lang="en-US" altLang="zh-CN" b="1" dirty="0" smtClean="0"/>
              <a:t>1</a:t>
            </a:r>
            <a:r>
              <a:rPr lang="zh-CN" altLang="en-US" b="1" dirty="0" smtClean="0"/>
              <a:t>）运动是绝对的，静止是相对的</a:t>
            </a:r>
            <a:endParaRPr lang="en-US" altLang="zh-CN" b="1" dirty="0" smtClean="0"/>
          </a:p>
          <a:p>
            <a:r>
              <a:rPr lang="zh-CN" altLang="en-US" b="1" dirty="0" smtClean="0"/>
              <a:t>（</a:t>
            </a:r>
            <a:r>
              <a:rPr lang="en-US" altLang="zh-CN" b="1" dirty="0" smtClean="0"/>
              <a:t>2</a:t>
            </a:r>
            <a:r>
              <a:rPr lang="zh-CN" altLang="en-US" b="1" dirty="0" smtClean="0"/>
              <a:t>）运动是物质的存在形态，静止是物质的特殊状态。</a:t>
            </a:r>
            <a:endParaRPr lang="en-US" altLang="zh-CN" b="1" dirty="0" smtClean="0"/>
          </a:p>
          <a:p>
            <a:r>
              <a:rPr lang="zh-CN" altLang="en-US" b="1" dirty="0" smtClean="0"/>
              <a:t>（</a:t>
            </a:r>
            <a:r>
              <a:rPr lang="en-US" altLang="zh-CN" b="1" dirty="0" smtClean="0"/>
              <a:t>3</a:t>
            </a:r>
            <a:r>
              <a:rPr lang="zh-CN" altLang="en-US" b="1" dirty="0" smtClean="0"/>
              <a:t>）二者之间相互渗透。</a:t>
            </a:r>
            <a:endParaRPr lang="zh-CN" altLang="en-US"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solidFill>
                  <a:srgbClr val="00B050"/>
                </a:solidFill>
              </a:rPr>
              <a:t>（二）时间和空间究竟标识着什么？</a:t>
            </a:r>
            <a:endParaRPr lang="zh-CN" altLang="en-US" b="1" dirty="0">
              <a:solidFill>
                <a:srgbClr val="00B050"/>
              </a:solidFill>
            </a:endParaRPr>
          </a:p>
        </p:txBody>
      </p:sp>
      <p:sp>
        <p:nvSpPr>
          <p:cNvPr id="3" name="内容占位符 2"/>
          <p:cNvSpPr>
            <a:spLocks noGrp="1"/>
          </p:cNvSpPr>
          <p:nvPr>
            <p:ph idx="1"/>
          </p:nvPr>
        </p:nvSpPr>
        <p:spPr/>
        <p:txBody>
          <a:bodyPr>
            <a:normAutofit fontScale="92500" lnSpcReduction="10000"/>
          </a:bodyPr>
          <a:lstStyle/>
          <a:p>
            <a:r>
              <a:rPr lang="en-US" altLang="zh-CN" b="1" dirty="0" smtClean="0">
                <a:solidFill>
                  <a:srgbClr val="C00000"/>
                </a:solidFill>
              </a:rPr>
              <a:t>1.</a:t>
            </a:r>
            <a:r>
              <a:rPr lang="zh-CN" altLang="en-US" b="1" dirty="0" smtClean="0">
                <a:solidFill>
                  <a:srgbClr val="C00000"/>
                </a:solidFill>
              </a:rPr>
              <a:t>时间和空间的定义和特质</a:t>
            </a:r>
            <a:endParaRPr lang="en-US" altLang="zh-CN" b="1" dirty="0" smtClean="0">
              <a:solidFill>
                <a:srgbClr val="C00000"/>
              </a:solidFill>
            </a:endParaRPr>
          </a:p>
          <a:p>
            <a:r>
              <a:rPr lang="zh-CN" altLang="en-US" b="1" dirty="0" smtClean="0"/>
              <a:t>（</a:t>
            </a:r>
            <a:r>
              <a:rPr lang="en-US" altLang="zh-CN" b="1" dirty="0" smtClean="0"/>
              <a:t>1</a:t>
            </a:r>
            <a:r>
              <a:rPr lang="zh-CN" altLang="en-US" b="1" dirty="0" smtClean="0"/>
              <a:t>）物质运动总是在一定的时间和空间范围内进行的。</a:t>
            </a:r>
            <a:endParaRPr lang="en-US" altLang="zh-CN" b="1" dirty="0" smtClean="0"/>
          </a:p>
          <a:p>
            <a:endParaRPr lang="en-US" altLang="zh-CN" b="1" dirty="0" smtClean="0"/>
          </a:p>
          <a:p>
            <a:r>
              <a:rPr lang="zh-CN" altLang="en-US" b="1" dirty="0" smtClean="0"/>
              <a:t>（</a:t>
            </a:r>
            <a:r>
              <a:rPr lang="en-US" altLang="zh-CN" b="1" dirty="0" smtClean="0"/>
              <a:t>2</a:t>
            </a:r>
            <a:r>
              <a:rPr lang="zh-CN" altLang="en-US" b="1" dirty="0" smtClean="0"/>
              <a:t>）时间是以物质在空间中的运动来度量的，是一维的，具有不可逆性。</a:t>
            </a:r>
            <a:endParaRPr lang="en-US" altLang="zh-CN" b="1" dirty="0" smtClean="0"/>
          </a:p>
          <a:p>
            <a:endParaRPr lang="en-US" altLang="zh-CN" b="1" dirty="0" smtClean="0"/>
          </a:p>
          <a:p>
            <a:r>
              <a:rPr lang="zh-CN" altLang="en-US" b="1" dirty="0" smtClean="0"/>
              <a:t>（</a:t>
            </a:r>
            <a:r>
              <a:rPr lang="en-US" altLang="zh-CN" b="1" dirty="0" smtClean="0"/>
              <a:t>3</a:t>
            </a:r>
            <a:r>
              <a:rPr lang="zh-CN" altLang="en-US" b="1" dirty="0" smtClean="0"/>
              <a:t>）空间是以物质在时间中的运动来度量的，是三维的，有长、宽、高三个维度。</a:t>
            </a:r>
            <a:endParaRPr lang="zh-CN" altLang="en-US"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361459"/>
          </a:xfrm>
        </p:spPr>
        <p:txBody>
          <a:bodyPr/>
          <a:lstStyle/>
          <a:p>
            <a:r>
              <a:rPr lang="en-US" altLang="zh-CN" b="1" dirty="0" smtClean="0">
                <a:solidFill>
                  <a:srgbClr val="C00000"/>
                </a:solidFill>
              </a:rPr>
              <a:t>2.</a:t>
            </a:r>
            <a:r>
              <a:rPr lang="zh-CN" altLang="en-US" b="1" dirty="0" smtClean="0">
                <a:solidFill>
                  <a:srgbClr val="C00000"/>
                </a:solidFill>
              </a:rPr>
              <a:t>时空旅行是否会成为可能？</a:t>
            </a:r>
            <a:endParaRPr lang="en-US" altLang="zh-CN" b="1" dirty="0" smtClean="0">
              <a:solidFill>
                <a:srgbClr val="C00000"/>
              </a:solidFill>
            </a:endParaRPr>
          </a:p>
          <a:p>
            <a:r>
              <a:rPr lang="zh-CN" altLang="en-US" b="1" dirty="0" smtClean="0">
                <a:solidFill>
                  <a:srgbClr val="0070C0"/>
                </a:solidFill>
              </a:rPr>
              <a:t>（</a:t>
            </a:r>
            <a:r>
              <a:rPr lang="en-US" altLang="zh-CN" b="1" dirty="0" smtClean="0">
                <a:solidFill>
                  <a:srgbClr val="0070C0"/>
                </a:solidFill>
              </a:rPr>
              <a:t>1</a:t>
            </a:r>
            <a:r>
              <a:rPr lang="zh-CN" altLang="en-US" b="1" dirty="0" smtClean="0">
                <a:solidFill>
                  <a:srgbClr val="0070C0"/>
                </a:solidFill>
              </a:rPr>
              <a:t>）问题的提出：爱因斯坦的四维空间（即空间之外存在时间轴）理论和双胞胎悖论</a:t>
            </a:r>
            <a:endParaRPr lang="zh-CN" altLang="en-US" b="1" dirty="0">
              <a:solidFill>
                <a:srgbClr val="0070C0"/>
              </a:solidFill>
            </a:endParaRPr>
          </a:p>
        </p:txBody>
      </p:sp>
      <p:pic>
        <p:nvPicPr>
          <p:cNvPr id="4" name="图片 3" descr="05410408528B7A9B6A0A451E222E278A.jpg"/>
          <p:cNvPicPr>
            <a:picLocks noChangeAspect="1"/>
          </p:cNvPicPr>
          <p:nvPr/>
        </p:nvPicPr>
        <p:blipFill>
          <a:blip r:embed="rId2" cstate="print"/>
          <a:stretch>
            <a:fillRect/>
          </a:stretch>
        </p:blipFill>
        <p:spPr>
          <a:xfrm>
            <a:off x="2339752" y="3068960"/>
            <a:ext cx="4267200" cy="2400300"/>
          </a:xfrm>
          <a:prstGeom prst="rect">
            <a:avLst/>
          </a:prstGeom>
        </p:spPr>
      </p:pic>
      <p:sp>
        <p:nvSpPr>
          <p:cNvPr id="5" name="TextBox 4"/>
          <p:cNvSpPr txBox="1"/>
          <p:nvPr/>
        </p:nvSpPr>
        <p:spPr>
          <a:xfrm>
            <a:off x="2267744" y="5733256"/>
            <a:ext cx="4392488" cy="461665"/>
          </a:xfrm>
          <a:prstGeom prst="rect">
            <a:avLst/>
          </a:prstGeom>
          <a:noFill/>
        </p:spPr>
        <p:txBody>
          <a:bodyPr wrap="square" rtlCol="0">
            <a:spAutoFit/>
          </a:bodyPr>
          <a:lstStyle/>
          <a:p>
            <a:pPr algn="ctr"/>
            <a:r>
              <a:rPr lang="zh-CN" altLang="en-US" sz="2400" b="1" dirty="0" smtClean="0">
                <a:solidFill>
                  <a:srgbClr val="FF0000"/>
                </a:solidFill>
              </a:rPr>
              <a:t>爱因斯坦的双胞胎悖论</a:t>
            </a:r>
            <a:endParaRPr lang="zh-CN" altLang="en-US" sz="2400" b="1" dirty="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060848"/>
            <a:ext cx="8229600" cy="3989040"/>
          </a:xfrm>
        </p:spPr>
        <p:txBody>
          <a:bodyPr/>
          <a:lstStyle/>
          <a:p>
            <a:r>
              <a:rPr lang="zh-CN" altLang="en-US" b="1" dirty="0" smtClean="0"/>
              <a:t>有一对双生兄弟，其中一个跨上一宇宙飞船作长程太空旅行，而另一个则留在地球。结果当旅行者回到地球后，我们发现他比他留在地球的兄弟更年轻。从这个意义上看，时空旅行似乎有着理论上的可能。</a:t>
            </a:r>
            <a:endParaRPr lang="zh-CN" altLang="en-US"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484784"/>
            <a:ext cx="8229600" cy="4104456"/>
          </a:xfrm>
        </p:spPr>
        <p:txBody>
          <a:bodyPr/>
          <a:lstStyle/>
          <a:p>
            <a:r>
              <a:rPr lang="zh-CN" altLang="en-US" b="1" dirty="0" smtClean="0"/>
              <a:t>（</a:t>
            </a:r>
            <a:r>
              <a:rPr lang="en-US" altLang="zh-CN" b="1" dirty="0" smtClean="0"/>
              <a:t>2</a:t>
            </a:r>
            <a:r>
              <a:rPr lang="zh-CN" altLang="en-US" b="1" dirty="0" smtClean="0"/>
              <a:t>）时间和空间的客观实在性是绝对的，但其具体特性却是相对的。</a:t>
            </a:r>
            <a:endParaRPr lang="en-US" altLang="zh-CN" b="1" dirty="0" smtClean="0"/>
          </a:p>
          <a:p>
            <a:endParaRPr lang="en-US" altLang="zh-CN" b="1" dirty="0" smtClean="0"/>
          </a:p>
          <a:p>
            <a:r>
              <a:rPr lang="zh-CN" altLang="en-US" b="1" dirty="0" smtClean="0"/>
              <a:t>（</a:t>
            </a:r>
            <a:r>
              <a:rPr lang="en-US" altLang="zh-CN" b="1" dirty="0" smtClean="0"/>
              <a:t>3</a:t>
            </a:r>
            <a:r>
              <a:rPr lang="zh-CN" altLang="en-US" b="1" dirty="0" smtClean="0"/>
              <a:t>）人们对于时空的观念是可变的。心情好的时候，觉得时间过得快，心情不好的时候感觉度日如年。</a:t>
            </a:r>
            <a:endParaRPr lang="zh-CN" altLang="en-US"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4762872" cy="4525963"/>
          </a:xfrm>
        </p:spPr>
        <p:txBody>
          <a:bodyPr/>
          <a:lstStyle/>
          <a:p>
            <a:r>
              <a:rPr lang="zh-CN" altLang="en-US" b="1" u="sng" dirty="0" smtClean="0"/>
              <a:t>恩格斯：</a:t>
            </a:r>
            <a:endParaRPr lang="en-US" altLang="zh-CN" b="1" u="sng" dirty="0" smtClean="0"/>
          </a:p>
          <a:p>
            <a:endParaRPr lang="en-US" altLang="zh-CN" b="1" u="sng" dirty="0" smtClean="0"/>
          </a:p>
          <a:p>
            <a:r>
              <a:rPr lang="zh-CN" altLang="en-US" b="1" u="sng" dirty="0" smtClean="0"/>
              <a:t>一切基本的存在形式是时间和空间，时间以外的存在像空间以外的存在一样，是非常荒诞的事情。</a:t>
            </a:r>
            <a:endParaRPr lang="zh-CN" altLang="en-US" b="1" u="sng" dirty="0"/>
          </a:p>
        </p:txBody>
      </p:sp>
      <p:pic>
        <p:nvPicPr>
          <p:cNvPr id="4" name="图片 3" descr="engesihuaxiang_4827310.jpg"/>
          <p:cNvPicPr>
            <a:picLocks noChangeAspect="1"/>
          </p:cNvPicPr>
          <p:nvPr/>
        </p:nvPicPr>
        <p:blipFill>
          <a:blip r:embed="rId2" cstate="print"/>
          <a:stretch>
            <a:fillRect/>
          </a:stretch>
        </p:blipFill>
        <p:spPr>
          <a:xfrm>
            <a:off x="5652120" y="2132856"/>
            <a:ext cx="2137865" cy="2934756"/>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4906888" cy="4525963"/>
          </a:xfrm>
        </p:spPr>
        <p:txBody>
          <a:bodyPr/>
          <a:lstStyle/>
          <a:p>
            <a:r>
              <a:rPr lang="zh-CN" altLang="en-US" b="1" u="sng" dirty="0" smtClean="0"/>
              <a:t>列宁：</a:t>
            </a:r>
            <a:endParaRPr lang="en-US" altLang="zh-CN" b="1" u="sng" dirty="0" smtClean="0"/>
          </a:p>
          <a:p>
            <a:endParaRPr lang="en-US" altLang="zh-CN" b="1" u="sng" dirty="0" smtClean="0"/>
          </a:p>
          <a:p>
            <a:r>
              <a:rPr lang="zh-CN" altLang="en-US" b="1" u="sng" dirty="0" smtClean="0"/>
              <a:t>唯物主义既然承认客观实在即运动着的物质不依赖于我们的意识而存在，也就必然承认时间和空间的客观实在性。</a:t>
            </a:r>
            <a:endParaRPr lang="zh-CN" altLang="en-US" b="1" u="sng" dirty="0"/>
          </a:p>
        </p:txBody>
      </p:sp>
      <p:pic>
        <p:nvPicPr>
          <p:cNvPr id="4" name="图片 3" descr="lieninghuaxiang_7102385.jpg"/>
          <p:cNvPicPr>
            <a:picLocks noChangeAspect="1"/>
          </p:cNvPicPr>
          <p:nvPr/>
        </p:nvPicPr>
        <p:blipFill>
          <a:blip r:embed="rId2" cstate="print"/>
          <a:stretch>
            <a:fillRect/>
          </a:stretch>
        </p:blipFill>
        <p:spPr>
          <a:xfrm>
            <a:off x="5652120" y="2348880"/>
            <a:ext cx="2250883" cy="312872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b="1" dirty="0" smtClean="0">
                <a:solidFill>
                  <a:srgbClr val="00B050"/>
                </a:solidFill>
              </a:rPr>
              <a:t>（一）世界的本质是真实的还是虚幻的？</a:t>
            </a:r>
            <a:endParaRPr lang="zh-CN" altLang="en-US" b="1" dirty="0">
              <a:solidFill>
                <a:srgbClr val="00B050"/>
              </a:solidFill>
            </a:endParaRPr>
          </a:p>
        </p:txBody>
      </p:sp>
      <p:sp>
        <p:nvSpPr>
          <p:cNvPr id="3" name="内容占位符 2"/>
          <p:cNvSpPr>
            <a:spLocks noGrp="1"/>
          </p:cNvSpPr>
          <p:nvPr>
            <p:ph idx="1"/>
          </p:nvPr>
        </p:nvSpPr>
        <p:spPr>
          <a:xfrm>
            <a:off x="457200" y="1600200"/>
            <a:ext cx="4402832" cy="4525963"/>
          </a:xfrm>
        </p:spPr>
        <p:txBody>
          <a:bodyPr/>
          <a:lstStyle/>
          <a:p>
            <a:r>
              <a:rPr lang="zh-CN" altLang="en-US" b="1" u="sng" dirty="0" smtClean="0">
                <a:solidFill>
                  <a:srgbClr val="0070C0"/>
                </a:solidFill>
              </a:rPr>
              <a:t>案例导入：缸中之脑</a:t>
            </a:r>
            <a:endParaRPr lang="en-US" altLang="zh-CN" b="1" u="sng" dirty="0" smtClean="0">
              <a:solidFill>
                <a:srgbClr val="0070C0"/>
              </a:solidFill>
            </a:endParaRPr>
          </a:p>
          <a:p>
            <a:endParaRPr lang="en-US" altLang="zh-CN" b="1" u="sng" dirty="0" smtClean="0">
              <a:solidFill>
                <a:srgbClr val="0070C0"/>
              </a:solidFill>
            </a:endParaRPr>
          </a:p>
          <a:p>
            <a:r>
              <a:rPr lang="zh-CN" altLang="en-US" b="1" u="sng" dirty="0" smtClean="0"/>
              <a:t>一个人被科学家手术后，他的脑从身上切了下来被放在了含有营养液的水缸中，这个人还能够保持人的意识。</a:t>
            </a:r>
            <a:endParaRPr lang="zh-CN" altLang="en-US" b="1" u="sng" dirty="0"/>
          </a:p>
        </p:txBody>
      </p:sp>
      <p:pic>
        <p:nvPicPr>
          <p:cNvPr id="4" name="图片 3" descr="146673607286258682.JPEG"/>
          <p:cNvPicPr>
            <a:picLocks noChangeAspect="1"/>
          </p:cNvPicPr>
          <p:nvPr/>
        </p:nvPicPr>
        <p:blipFill>
          <a:blip r:embed="rId2" cstate="print"/>
          <a:stretch>
            <a:fillRect/>
          </a:stretch>
        </p:blipFill>
        <p:spPr>
          <a:xfrm>
            <a:off x="5292080" y="2492896"/>
            <a:ext cx="2611904" cy="278092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836712"/>
            <a:ext cx="8229600" cy="1143000"/>
          </a:xfrm>
        </p:spPr>
        <p:txBody>
          <a:bodyPr/>
          <a:lstStyle/>
          <a:p>
            <a:r>
              <a:rPr lang="zh-CN" altLang="en-US" b="1" dirty="0" smtClean="0">
                <a:solidFill>
                  <a:srgbClr val="FF0000"/>
                </a:solidFill>
              </a:rPr>
              <a:t>三、意识的本质及其能动作用</a:t>
            </a:r>
            <a:endParaRPr lang="zh-CN" altLang="en-US" b="1" dirty="0">
              <a:solidFill>
                <a:srgbClr val="FF0000"/>
              </a:solidFill>
            </a:endParaRPr>
          </a:p>
        </p:txBody>
      </p:sp>
      <p:sp>
        <p:nvSpPr>
          <p:cNvPr id="3" name="内容占位符 2"/>
          <p:cNvSpPr>
            <a:spLocks noGrp="1"/>
          </p:cNvSpPr>
          <p:nvPr>
            <p:ph idx="1"/>
          </p:nvPr>
        </p:nvSpPr>
        <p:spPr>
          <a:xfrm>
            <a:off x="395536" y="2348880"/>
            <a:ext cx="8229600" cy="3845024"/>
          </a:xfrm>
        </p:spPr>
        <p:txBody>
          <a:bodyPr/>
          <a:lstStyle/>
          <a:p>
            <a:r>
              <a:rPr lang="zh-CN" altLang="en-US" b="1" dirty="0" smtClean="0"/>
              <a:t>（一）物质对意识的决定作用</a:t>
            </a:r>
            <a:endParaRPr lang="en-US" altLang="zh-CN" b="1" dirty="0" smtClean="0"/>
          </a:p>
          <a:p>
            <a:endParaRPr lang="en-US" altLang="zh-CN" b="1" dirty="0" smtClean="0"/>
          </a:p>
          <a:p>
            <a:r>
              <a:rPr lang="zh-CN" altLang="en-US" b="1" dirty="0" smtClean="0"/>
              <a:t>（二）意识对物质的能动作用</a:t>
            </a:r>
            <a:endParaRPr lang="en-US" altLang="zh-CN" b="1" dirty="0" smtClean="0"/>
          </a:p>
          <a:p>
            <a:endParaRPr lang="en-US" altLang="zh-CN" b="1" dirty="0" smtClean="0"/>
          </a:p>
          <a:p>
            <a:r>
              <a:rPr lang="zh-CN" altLang="en-US" b="1" dirty="0" smtClean="0"/>
              <a:t>（三）客观规律性与主观能动性</a:t>
            </a:r>
            <a:endParaRPr lang="zh-CN" altLang="en-US"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B050"/>
                </a:solidFill>
              </a:rPr>
              <a:t>（一）物质对意识的决定作用</a:t>
            </a:r>
            <a:endParaRPr lang="zh-CN" altLang="en-US" b="1" dirty="0">
              <a:solidFill>
                <a:srgbClr val="00B050"/>
              </a:solidFill>
            </a:endParaRPr>
          </a:p>
        </p:txBody>
      </p:sp>
      <p:sp>
        <p:nvSpPr>
          <p:cNvPr id="3" name="内容占位符 2"/>
          <p:cNvSpPr>
            <a:spLocks noGrp="1"/>
          </p:cNvSpPr>
          <p:nvPr>
            <p:ph idx="1"/>
          </p:nvPr>
        </p:nvSpPr>
        <p:spPr/>
        <p:txBody>
          <a:bodyPr/>
          <a:lstStyle/>
          <a:p>
            <a:r>
              <a:rPr lang="zh-CN" altLang="en-US" b="1" dirty="0" smtClean="0">
                <a:solidFill>
                  <a:srgbClr val="7030A0"/>
                </a:solidFill>
              </a:rPr>
              <a:t>案例</a:t>
            </a:r>
            <a:r>
              <a:rPr lang="zh-CN" altLang="en-US" b="1" dirty="0" smtClean="0">
                <a:solidFill>
                  <a:srgbClr val="7030A0"/>
                </a:solidFill>
              </a:rPr>
              <a:t>：厄科与那喀索斯</a:t>
            </a:r>
            <a:endParaRPr lang="en-US" altLang="zh-CN" b="1" dirty="0" smtClean="0">
              <a:solidFill>
                <a:srgbClr val="7030A0"/>
              </a:solidFill>
            </a:endParaRPr>
          </a:p>
          <a:p>
            <a:endParaRPr lang="zh-CN" altLang="en-US" b="1" dirty="0"/>
          </a:p>
        </p:txBody>
      </p:sp>
      <p:sp>
        <p:nvSpPr>
          <p:cNvPr id="4" name="标题 1"/>
          <p:cNvSpPr>
            <a:spLocks noGrp="1"/>
          </p:cNvSpPr>
          <p:nvPr/>
        </p:nvSpPr>
        <p:spPr>
          <a:xfrm>
            <a:off x="457200" y="2857500"/>
            <a:ext cx="8229600" cy="1143000"/>
          </a:xfrm>
          <a:prstGeom prst="rect">
            <a:avLst/>
          </a:prstGeom>
        </p:spPr>
        <p:txBody>
          <a:bodyPr vert="horz" rtlCol="0" anchor="ctr">
            <a:normAutofit/>
          </a:bodyPr>
          <a:lst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endParaRPr lang="zh-CN" altLang="en-US"/>
          </a:p>
        </p:txBody>
      </p:sp>
      <p:pic>
        <p:nvPicPr>
          <p:cNvPr id="5" name="图片 4" descr="abc1e0104ddc31ab58c4f&amp;690.jpg"/>
          <p:cNvPicPr>
            <a:picLocks noChangeAspect="1"/>
          </p:cNvPicPr>
          <p:nvPr/>
        </p:nvPicPr>
        <p:blipFill>
          <a:blip r:embed="rId2" cstate="print"/>
          <a:stretch>
            <a:fillRect/>
          </a:stretch>
        </p:blipFill>
        <p:spPr>
          <a:xfrm>
            <a:off x="1331640" y="2492896"/>
            <a:ext cx="5857875" cy="32766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6"/>
            <a:ext cx="8229600" cy="5433467"/>
          </a:xfrm>
        </p:spPr>
        <p:txBody>
          <a:bodyPr>
            <a:normAutofit fontScale="92500"/>
          </a:bodyPr>
          <a:lstStyle/>
          <a:p>
            <a:r>
              <a:rPr lang="zh-CN" altLang="en-US" b="1" dirty="0" smtClean="0"/>
              <a:t>河神</a:t>
            </a:r>
            <a:r>
              <a:rPr lang="zh-CN" altLang="en-US" b="1" dirty="0" smtClean="0"/>
              <a:t>刻菲索斯娶了水泽神女利里俄珀为妻，生下一子名叫纳喀索斯。纳喀索斯出世以后，他的父母去求神示，想要知道这孩子将来的命运如何。神示说</a:t>
            </a:r>
            <a:r>
              <a:rPr lang="en-US" altLang="zh-CN" b="1" dirty="0" smtClean="0"/>
              <a:t>:“</a:t>
            </a:r>
            <a:r>
              <a:rPr lang="zh-CN" altLang="en-US" b="1" dirty="0" smtClean="0"/>
              <a:t>不可</a:t>
            </a:r>
            <a:r>
              <a:rPr lang="zh-CN" altLang="en-US" b="1" dirty="0" smtClean="0"/>
              <a:t>使他认识自己</a:t>
            </a:r>
            <a:r>
              <a:rPr lang="zh-CN" altLang="en-US" b="1" dirty="0" smtClean="0"/>
              <a:t>。</a:t>
            </a:r>
            <a:r>
              <a:rPr lang="en-US" altLang="zh-CN" b="1" dirty="0" smtClean="0"/>
              <a:t>”</a:t>
            </a:r>
            <a:r>
              <a:rPr lang="zh-CN" altLang="en-US" b="1" dirty="0" smtClean="0"/>
              <a:t>可是谁也不明白这句话的意思。</a:t>
            </a:r>
            <a:endParaRPr lang="en-US" altLang="zh-CN" b="1" dirty="0" smtClean="0"/>
          </a:p>
          <a:p>
            <a:endParaRPr lang="en-US" altLang="zh-CN" b="1" dirty="0" smtClean="0"/>
          </a:p>
          <a:p>
            <a:r>
              <a:rPr lang="zh-CN" altLang="en-US" b="1" dirty="0" smtClean="0"/>
              <a:t>那喀索斯成年后，有一次在河边打猎，喜欢上了自己在水中的倒影，而对身边爱慕他的女神厄科毫不在意，以至于最后憔悴而死。</a:t>
            </a:r>
            <a:r>
              <a:rPr lang="zh-CN" altLang="en-US" b="1" dirty="0" smtClean="0">
                <a:solidFill>
                  <a:srgbClr val="FF0000"/>
                </a:solidFill>
              </a:rPr>
              <a:t>这个故事似乎告诉我们“我是谁”这个问题似乎是不可知的，真实情况是这样吗？</a:t>
            </a:r>
            <a:endParaRPr lang="zh-CN" altLang="en-US" b="1" dirty="0" smtClean="0">
              <a:solidFill>
                <a:srgbClr val="FF0000"/>
              </a:solidFill>
            </a:endParaRPr>
          </a:p>
          <a:p>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836712"/>
            <a:ext cx="5050904" cy="5577483"/>
          </a:xfrm>
        </p:spPr>
        <p:txBody>
          <a:bodyPr/>
          <a:lstStyle/>
          <a:p>
            <a:r>
              <a:rPr lang="en-US" altLang="zh-CN" b="1" dirty="0" smtClean="0">
                <a:solidFill>
                  <a:srgbClr val="C00000"/>
                </a:solidFill>
              </a:rPr>
              <a:t>1.</a:t>
            </a:r>
            <a:r>
              <a:rPr lang="zh-CN" altLang="en-US" b="1" dirty="0" smtClean="0">
                <a:solidFill>
                  <a:srgbClr val="C00000"/>
                </a:solidFill>
              </a:rPr>
              <a:t>思想家们如何破解“意识之谜”？</a:t>
            </a:r>
            <a:endParaRPr lang="en-US" altLang="zh-CN" b="1" dirty="0" smtClean="0">
              <a:solidFill>
                <a:srgbClr val="C00000"/>
              </a:solidFill>
            </a:endParaRPr>
          </a:p>
          <a:p>
            <a:endParaRPr lang="en-US" altLang="zh-CN" b="1" dirty="0" smtClean="0">
              <a:solidFill>
                <a:srgbClr val="C00000"/>
              </a:solidFill>
            </a:endParaRPr>
          </a:p>
          <a:p>
            <a:r>
              <a:rPr lang="zh-CN" altLang="en-US" b="1" dirty="0" smtClean="0"/>
              <a:t>（</a:t>
            </a:r>
            <a:r>
              <a:rPr lang="en-US" altLang="zh-CN" b="1" dirty="0" smtClean="0"/>
              <a:t>1</a:t>
            </a:r>
            <a:r>
              <a:rPr lang="zh-CN" altLang="en-US" b="1" dirty="0" smtClean="0"/>
              <a:t>）柏拉图：</a:t>
            </a:r>
            <a:endParaRPr lang="en-US" altLang="zh-CN" b="1" dirty="0" smtClean="0"/>
          </a:p>
          <a:p>
            <a:r>
              <a:rPr lang="zh-CN" altLang="en-US" b="1" dirty="0" smtClean="0"/>
              <a:t>人是由两个实体构成，肉体和灵魂，灵魂是高尚、纯洁和不朽的，肉体是可朽的，并会玷污灵魂。</a:t>
            </a:r>
            <a:endParaRPr lang="zh-CN" altLang="en-US" b="1" dirty="0"/>
          </a:p>
        </p:txBody>
      </p:sp>
      <p:pic>
        <p:nvPicPr>
          <p:cNvPr id="4" name="图片 3" descr="142813390602351502.JPEG"/>
          <p:cNvPicPr>
            <a:picLocks noChangeAspect="1"/>
          </p:cNvPicPr>
          <p:nvPr/>
        </p:nvPicPr>
        <p:blipFill>
          <a:blip r:embed="rId2" cstate="print"/>
          <a:stretch>
            <a:fillRect/>
          </a:stretch>
        </p:blipFill>
        <p:spPr>
          <a:xfrm>
            <a:off x="5796136" y="2492896"/>
            <a:ext cx="2592288" cy="2667065"/>
          </a:xfrm>
          <a:prstGeom prst="rect">
            <a:avLst/>
          </a:prstGeom>
        </p:spPr>
      </p:pic>
      <p:sp>
        <p:nvSpPr>
          <p:cNvPr id="5" name="TextBox 4"/>
          <p:cNvSpPr txBox="1"/>
          <p:nvPr/>
        </p:nvSpPr>
        <p:spPr>
          <a:xfrm>
            <a:off x="5940152" y="5445224"/>
            <a:ext cx="2376264" cy="830997"/>
          </a:xfrm>
          <a:prstGeom prst="rect">
            <a:avLst/>
          </a:prstGeom>
          <a:noFill/>
        </p:spPr>
        <p:txBody>
          <a:bodyPr wrap="square" rtlCol="0">
            <a:spAutoFit/>
          </a:bodyPr>
          <a:lstStyle/>
          <a:p>
            <a:r>
              <a:rPr lang="zh-CN" altLang="en-US" sz="2400" b="1" dirty="0" smtClean="0">
                <a:solidFill>
                  <a:srgbClr val="FF0000"/>
                </a:solidFill>
              </a:rPr>
              <a:t>古希腊思想家柏拉图</a:t>
            </a:r>
            <a:endParaRPr lang="zh-CN" altLang="en-US" sz="2400" b="1" dirty="0">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916832"/>
            <a:ext cx="4762872" cy="4525963"/>
          </a:xfrm>
        </p:spPr>
        <p:txBody>
          <a:bodyPr/>
          <a:lstStyle/>
          <a:p>
            <a:r>
              <a:rPr lang="zh-CN" altLang="en-US" b="1" dirty="0" smtClean="0"/>
              <a:t>（</a:t>
            </a:r>
            <a:r>
              <a:rPr lang="en-US" altLang="zh-CN" b="1" dirty="0" smtClean="0"/>
              <a:t>2</a:t>
            </a:r>
            <a:r>
              <a:rPr lang="zh-CN" altLang="en-US" b="1" dirty="0" smtClean="0"/>
              <a:t>）笛卡儿</a:t>
            </a:r>
            <a:endParaRPr lang="en-US" altLang="zh-CN" b="1" dirty="0" smtClean="0"/>
          </a:p>
          <a:p>
            <a:r>
              <a:rPr lang="zh-CN" altLang="en-US" b="1" dirty="0" smtClean="0"/>
              <a:t>“我思故我在”</a:t>
            </a:r>
            <a:endParaRPr lang="en-US" altLang="zh-CN" b="1" dirty="0" smtClean="0"/>
          </a:p>
          <a:p>
            <a:endParaRPr lang="en-US" altLang="zh-CN" b="1" dirty="0" smtClean="0"/>
          </a:p>
          <a:p>
            <a:r>
              <a:rPr lang="zh-CN" altLang="en-US" b="1" dirty="0" smtClean="0">
                <a:solidFill>
                  <a:srgbClr val="C00000"/>
                </a:solidFill>
              </a:rPr>
              <a:t>（精神实体对物质实体具有优先性，意识是人的心灵自由的创造物）</a:t>
            </a:r>
            <a:endParaRPr lang="zh-CN" altLang="en-US" b="1" dirty="0">
              <a:solidFill>
                <a:srgbClr val="C00000"/>
              </a:solidFill>
            </a:endParaRPr>
          </a:p>
        </p:txBody>
      </p:sp>
      <p:pic>
        <p:nvPicPr>
          <p:cNvPr id="4" name="图片 3" descr="00142242786e151b58e842.jpg"/>
          <p:cNvPicPr>
            <a:picLocks noChangeAspect="1"/>
          </p:cNvPicPr>
          <p:nvPr/>
        </p:nvPicPr>
        <p:blipFill>
          <a:blip r:embed="rId2" cstate="print"/>
          <a:stretch>
            <a:fillRect/>
          </a:stretch>
        </p:blipFill>
        <p:spPr>
          <a:xfrm>
            <a:off x="5868144" y="2204864"/>
            <a:ext cx="1909762" cy="2386012"/>
          </a:xfrm>
          <a:prstGeom prst="rect">
            <a:avLst/>
          </a:prstGeom>
        </p:spPr>
      </p:pic>
      <p:sp>
        <p:nvSpPr>
          <p:cNvPr id="5" name="TextBox 4"/>
          <p:cNvSpPr txBox="1"/>
          <p:nvPr/>
        </p:nvSpPr>
        <p:spPr>
          <a:xfrm>
            <a:off x="5796136" y="4797152"/>
            <a:ext cx="2304256" cy="830997"/>
          </a:xfrm>
          <a:prstGeom prst="rect">
            <a:avLst/>
          </a:prstGeom>
          <a:noFill/>
        </p:spPr>
        <p:txBody>
          <a:bodyPr wrap="square" rtlCol="0">
            <a:spAutoFit/>
          </a:bodyPr>
          <a:lstStyle/>
          <a:p>
            <a:r>
              <a:rPr lang="zh-CN" altLang="en-US" sz="2400" b="1" dirty="0" smtClean="0">
                <a:solidFill>
                  <a:srgbClr val="0070C0"/>
                </a:solidFill>
              </a:rPr>
              <a:t>近代哲学家笛卡儿</a:t>
            </a:r>
            <a:endParaRPr lang="zh-CN" altLang="en-US" sz="2400" b="1" dirty="0">
              <a:solidFill>
                <a:srgbClr val="0070C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620688"/>
            <a:ext cx="4618856" cy="5616624"/>
          </a:xfrm>
        </p:spPr>
        <p:txBody>
          <a:bodyPr>
            <a:normAutofit fontScale="92500" lnSpcReduction="10000"/>
          </a:bodyPr>
          <a:lstStyle/>
          <a:p>
            <a:r>
              <a:rPr lang="zh-CN" altLang="en-US" b="1" dirty="0" smtClean="0">
                <a:solidFill>
                  <a:srgbClr val="0070C0"/>
                </a:solidFill>
              </a:rPr>
              <a:t>（</a:t>
            </a:r>
            <a:r>
              <a:rPr lang="en-US" altLang="zh-CN" b="1" dirty="0" smtClean="0">
                <a:solidFill>
                  <a:srgbClr val="0070C0"/>
                </a:solidFill>
              </a:rPr>
              <a:t>3</a:t>
            </a:r>
            <a:r>
              <a:rPr lang="zh-CN" altLang="en-US" b="1" dirty="0" smtClean="0">
                <a:solidFill>
                  <a:srgbClr val="0070C0"/>
                </a:solidFill>
              </a:rPr>
              <a:t>）庸俗唯物主义者：意识是人脑的分泌物，甚至直接取消意识</a:t>
            </a:r>
            <a:endParaRPr lang="en-US" altLang="zh-CN" b="1" dirty="0" smtClean="0">
              <a:solidFill>
                <a:srgbClr val="0070C0"/>
              </a:solidFill>
            </a:endParaRPr>
          </a:p>
          <a:p>
            <a:endParaRPr lang="en-US" altLang="zh-CN" b="1" u="sng" dirty="0" smtClean="0"/>
          </a:p>
          <a:p>
            <a:r>
              <a:rPr lang="zh-CN" altLang="en-US" b="1" u="sng" dirty="0" smtClean="0"/>
              <a:t>拉美特利：</a:t>
            </a:r>
            <a:endParaRPr lang="en-US" altLang="zh-CN" b="1" u="sng" dirty="0" smtClean="0"/>
          </a:p>
          <a:p>
            <a:r>
              <a:rPr lang="zh-CN" altLang="en-US" b="1" u="sng" dirty="0" smtClean="0"/>
              <a:t>人的身体是一架机器，在整个宇宙只存在着一个实体，只有它的形式有某种变化</a:t>
            </a:r>
            <a:endParaRPr lang="en-US" altLang="zh-CN" b="1" u="sng" dirty="0" smtClean="0"/>
          </a:p>
          <a:p>
            <a:endParaRPr lang="en-US" altLang="zh-CN" b="1" u="sng" dirty="0" smtClean="0"/>
          </a:p>
          <a:p>
            <a:r>
              <a:rPr lang="zh-CN" altLang="en-US" b="1" u="sng" dirty="0" smtClean="0">
                <a:solidFill>
                  <a:srgbClr val="C00000"/>
                </a:solidFill>
              </a:rPr>
              <a:t>（取消哲学基本问题，最终堕入唯心论）</a:t>
            </a:r>
            <a:endParaRPr lang="zh-CN" altLang="en-US" b="1" u="sng" dirty="0">
              <a:solidFill>
                <a:srgbClr val="C00000"/>
              </a:solidFill>
            </a:endParaRPr>
          </a:p>
        </p:txBody>
      </p:sp>
      <p:pic>
        <p:nvPicPr>
          <p:cNvPr id="4" name="图片 3" descr="9454cd68ce3f42b4bf3d940d769296e6.jpg"/>
          <p:cNvPicPr>
            <a:picLocks noChangeAspect="1"/>
          </p:cNvPicPr>
          <p:nvPr/>
        </p:nvPicPr>
        <p:blipFill>
          <a:blip r:embed="rId2" cstate="print"/>
          <a:stretch>
            <a:fillRect/>
          </a:stretch>
        </p:blipFill>
        <p:spPr>
          <a:xfrm>
            <a:off x="5868144" y="2060848"/>
            <a:ext cx="2085975" cy="2590800"/>
          </a:xfrm>
          <a:prstGeom prst="rect">
            <a:avLst/>
          </a:prstGeom>
        </p:spPr>
      </p:pic>
      <p:sp>
        <p:nvSpPr>
          <p:cNvPr id="5" name="TextBox 4"/>
          <p:cNvSpPr txBox="1"/>
          <p:nvPr/>
        </p:nvSpPr>
        <p:spPr>
          <a:xfrm>
            <a:off x="5868144" y="4869160"/>
            <a:ext cx="2304256" cy="461665"/>
          </a:xfrm>
          <a:prstGeom prst="rect">
            <a:avLst/>
          </a:prstGeom>
          <a:noFill/>
        </p:spPr>
        <p:txBody>
          <a:bodyPr wrap="square" rtlCol="0">
            <a:spAutoFit/>
          </a:bodyPr>
          <a:lstStyle/>
          <a:p>
            <a:pPr algn="ctr"/>
            <a:r>
              <a:rPr lang="zh-CN" altLang="en-US" sz="2400" b="1" dirty="0" smtClean="0"/>
              <a:t>拉美特利</a:t>
            </a:r>
            <a:endParaRPr lang="zh-CN" altLang="en-US" sz="2400"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lstStyle/>
          <a:p>
            <a:r>
              <a:rPr lang="en-US" altLang="zh-CN" b="1" dirty="0" smtClean="0">
                <a:solidFill>
                  <a:srgbClr val="C00000"/>
                </a:solidFill>
              </a:rPr>
              <a:t>2.</a:t>
            </a:r>
            <a:r>
              <a:rPr lang="zh-CN" altLang="en-US" b="1" dirty="0" smtClean="0">
                <a:solidFill>
                  <a:srgbClr val="C00000"/>
                </a:solidFill>
              </a:rPr>
              <a:t>马克思、恩格斯对意识的定义：物质对意识的决定作用</a:t>
            </a:r>
            <a:endParaRPr lang="en-US" altLang="zh-CN" b="1" dirty="0" smtClean="0">
              <a:solidFill>
                <a:srgbClr val="C00000"/>
              </a:solidFill>
            </a:endParaRPr>
          </a:p>
          <a:p>
            <a:endParaRPr lang="en-US" altLang="zh-CN" b="1" dirty="0" smtClean="0">
              <a:solidFill>
                <a:srgbClr val="C00000"/>
              </a:solidFill>
            </a:endParaRPr>
          </a:p>
          <a:p>
            <a:r>
              <a:rPr lang="zh-CN" altLang="en-US" b="1" dirty="0" smtClean="0"/>
              <a:t>（</a:t>
            </a:r>
            <a:r>
              <a:rPr lang="en-US" altLang="zh-CN" b="1" dirty="0" smtClean="0"/>
              <a:t>1</a:t>
            </a:r>
            <a:r>
              <a:rPr lang="zh-CN" altLang="en-US" b="1" dirty="0" smtClean="0"/>
              <a:t>）意识是物质世界长期发展的产物</a:t>
            </a:r>
            <a:endParaRPr lang="en-US" altLang="zh-CN" b="1" dirty="0" smtClean="0"/>
          </a:p>
          <a:p>
            <a:r>
              <a:rPr lang="zh-CN" altLang="en-US" sz="2800" b="1" dirty="0" smtClean="0">
                <a:solidFill>
                  <a:srgbClr val="0070C0"/>
                </a:solidFill>
              </a:rPr>
              <a:t>低等生物的刺激感应性</a:t>
            </a:r>
            <a:r>
              <a:rPr lang="en-US" altLang="zh-CN" sz="2800" b="1" dirty="0" smtClean="0">
                <a:solidFill>
                  <a:srgbClr val="0070C0"/>
                </a:solidFill>
              </a:rPr>
              <a:t>——</a:t>
            </a:r>
            <a:r>
              <a:rPr lang="zh-CN" altLang="en-US" sz="2800" b="1" dirty="0" smtClean="0">
                <a:solidFill>
                  <a:srgbClr val="0070C0"/>
                </a:solidFill>
              </a:rPr>
              <a:t>动物的感觉和心理</a:t>
            </a:r>
            <a:r>
              <a:rPr lang="en-US" altLang="zh-CN" sz="2800" b="1" dirty="0" smtClean="0">
                <a:solidFill>
                  <a:srgbClr val="0070C0"/>
                </a:solidFill>
              </a:rPr>
              <a:t>——</a:t>
            </a:r>
            <a:r>
              <a:rPr lang="zh-CN" altLang="en-US" sz="2800" b="1" dirty="0" smtClean="0">
                <a:solidFill>
                  <a:srgbClr val="0070C0"/>
                </a:solidFill>
              </a:rPr>
              <a:t>人的意识</a:t>
            </a:r>
            <a:endParaRPr lang="en-US" altLang="zh-CN" sz="2800" b="1" dirty="0" smtClean="0">
              <a:solidFill>
                <a:srgbClr val="0070C0"/>
              </a:solidFill>
            </a:endParaRPr>
          </a:p>
          <a:p>
            <a:endParaRPr lang="en-US" altLang="zh-CN" sz="2800" b="1" dirty="0" smtClean="0">
              <a:solidFill>
                <a:srgbClr val="0070C0"/>
              </a:solidFill>
            </a:endParaRPr>
          </a:p>
          <a:p>
            <a:r>
              <a:rPr lang="zh-CN" altLang="en-US" b="1" dirty="0" smtClean="0"/>
              <a:t>（</a:t>
            </a:r>
            <a:r>
              <a:rPr lang="en-US" altLang="zh-CN" b="1" dirty="0" smtClean="0"/>
              <a:t>2</a:t>
            </a:r>
            <a:r>
              <a:rPr lang="zh-CN" altLang="en-US" b="1" dirty="0" smtClean="0"/>
              <a:t>）意识是客观物质世界的主观映像</a:t>
            </a:r>
            <a:endParaRPr lang="en-US" altLang="zh-CN" b="1" dirty="0" smtClean="0"/>
          </a:p>
          <a:p>
            <a:r>
              <a:rPr lang="zh-CN" altLang="en-US" sz="2800" b="1" u="sng" dirty="0" smtClean="0"/>
              <a:t>“意识一开始就是社会的产物，只要人们存在着，它们必然是这种产物。”</a:t>
            </a:r>
            <a:endParaRPr lang="zh-CN" altLang="en-US" sz="2800" b="1" u="sng"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628800"/>
            <a:ext cx="8229600" cy="4680520"/>
          </a:xfrm>
        </p:spPr>
        <p:txBody>
          <a:bodyPr/>
          <a:lstStyle/>
          <a:p>
            <a:r>
              <a:rPr lang="zh-CN" altLang="en-US" b="1" dirty="0" smtClean="0"/>
              <a:t>（</a:t>
            </a:r>
            <a:r>
              <a:rPr lang="en-US" altLang="zh-CN" b="1" dirty="0" smtClean="0"/>
              <a:t>3</a:t>
            </a:r>
            <a:r>
              <a:rPr lang="zh-CN" altLang="en-US" b="1" dirty="0" smtClean="0"/>
              <a:t>）劳动对意识的产生起到了关键作用</a:t>
            </a:r>
            <a:endParaRPr lang="en-US" altLang="zh-CN" b="1" dirty="0" smtClean="0"/>
          </a:p>
          <a:p>
            <a:endParaRPr lang="en-US" altLang="zh-CN" b="1" dirty="0" smtClean="0"/>
          </a:p>
          <a:p>
            <a:r>
              <a:rPr lang="zh-CN" altLang="en-US" sz="2800" b="1" dirty="0" smtClean="0">
                <a:solidFill>
                  <a:srgbClr val="C00000"/>
                </a:solidFill>
              </a:rPr>
              <a:t>*劳动令人脑日益完善，为意识的产生和发展提供了生理基础。</a:t>
            </a:r>
            <a:endParaRPr lang="en-US" altLang="zh-CN" sz="2800" b="1" dirty="0" smtClean="0">
              <a:solidFill>
                <a:srgbClr val="C00000"/>
              </a:solidFill>
            </a:endParaRPr>
          </a:p>
          <a:p>
            <a:endParaRPr lang="en-US" altLang="zh-CN" sz="2800" b="1" dirty="0" smtClean="0">
              <a:solidFill>
                <a:srgbClr val="C00000"/>
              </a:solidFill>
            </a:endParaRPr>
          </a:p>
          <a:p>
            <a:r>
              <a:rPr lang="zh-CN" altLang="en-US" sz="2800" b="1" dirty="0" smtClean="0">
                <a:solidFill>
                  <a:srgbClr val="C00000"/>
                </a:solidFill>
              </a:rPr>
              <a:t>*劳动使思维的物质外壳即语言得以产生和发展，使得意识的内容进一步丰富，形式也愈加多样化。</a:t>
            </a:r>
            <a:endParaRPr lang="zh-CN" altLang="en-US" sz="2800" b="1" dirty="0">
              <a:solidFill>
                <a:srgbClr val="C0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1052736"/>
            <a:ext cx="4978896" cy="5145435"/>
          </a:xfrm>
        </p:spPr>
        <p:txBody>
          <a:bodyPr/>
          <a:lstStyle/>
          <a:p>
            <a:r>
              <a:rPr lang="zh-CN" altLang="en-US" b="1" dirty="0" smtClean="0"/>
              <a:t>（</a:t>
            </a:r>
            <a:r>
              <a:rPr lang="en-US" altLang="zh-CN" b="1" dirty="0" smtClean="0"/>
              <a:t>4</a:t>
            </a:r>
            <a:r>
              <a:rPr lang="zh-CN" altLang="en-US" b="1" dirty="0" smtClean="0"/>
              <a:t>）意识的形式是主观的，内容是客观的</a:t>
            </a:r>
            <a:endParaRPr lang="en-US" altLang="zh-CN" b="1" dirty="0" smtClean="0"/>
          </a:p>
          <a:p>
            <a:endParaRPr lang="en-US" altLang="zh-CN" b="1" dirty="0" smtClean="0"/>
          </a:p>
          <a:p>
            <a:r>
              <a:rPr lang="zh-CN" altLang="en-US" b="1" u="sng" dirty="0" smtClean="0">
                <a:solidFill>
                  <a:srgbClr val="C00000"/>
                </a:solidFill>
              </a:rPr>
              <a:t>马克思：</a:t>
            </a:r>
            <a:endParaRPr lang="en-US" altLang="zh-CN" b="1" u="sng" dirty="0" smtClean="0">
              <a:solidFill>
                <a:srgbClr val="C00000"/>
              </a:solidFill>
            </a:endParaRPr>
          </a:p>
          <a:p>
            <a:r>
              <a:rPr lang="zh-CN" altLang="en-US" b="1" u="sng" dirty="0" smtClean="0">
                <a:solidFill>
                  <a:srgbClr val="C00000"/>
                </a:solidFill>
              </a:rPr>
              <a:t>观念的东西无外乎是移入人的头脑，并在人的头脑中被改造过的物质的东西而已。</a:t>
            </a:r>
            <a:endParaRPr lang="zh-CN" altLang="en-US" b="1" u="sng" dirty="0">
              <a:solidFill>
                <a:srgbClr val="C00000"/>
              </a:solidFill>
            </a:endParaRPr>
          </a:p>
        </p:txBody>
      </p:sp>
      <p:pic>
        <p:nvPicPr>
          <p:cNvPr id="4" name="图片 3" descr="t0128f838e519eec410.jpg"/>
          <p:cNvPicPr>
            <a:picLocks noChangeAspect="1"/>
          </p:cNvPicPr>
          <p:nvPr/>
        </p:nvPicPr>
        <p:blipFill>
          <a:blip r:embed="rId2" cstate="print"/>
          <a:stretch>
            <a:fillRect/>
          </a:stretch>
        </p:blipFill>
        <p:spPr>
          <a:xfrm>
            <a:off x="6156176" y="2780928"/>
            <a:ext cx="1968500" cy="25400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5410944" cy="5073427"/>
          </a:xfrm>
        </p:spPr>
        <p:txBody>
          <a:bodyPr>
            <a:normAutofit fontScale="85000" lnSpcReduction="20000"/>
          </a:bodyPr>
          <a:lstStyle/>
          <a:p>
            <a:r>
              <a:rPr lang="zh-CN" altLang="en-US" b="1" dirty="0" smtClean="0">
                <a:solidFill>
                  <a:srgbClr val="00B050"/>
                </a:solidFill>
              </a:rPr>
              <a:t>例证</a:t>
            </a:r>
            <a:r>
              <a:rPr lang="en-US" altLang="zh-CN" b="1" dirty="0" smtClean="0">
                <a:solidFill>
                  <a:srgbClr val="00B050"/>
                </a:solidFill>
              </a:rPr>
              <a:t>1</a:t>
            </a:r>
            <a:r>
              <a:rPr lang="zh-CN" altLang="en-US" b="1" dirty="0" smtClean="0">
                <a:solidFill>
                  <a:srgbClr val="00B050"/>
                </a:solidFill>
              </a:rPr>
              <a:t>：弗洛伊德潜意识和无意识理论</a:t>
            </a:r>
            <a:endParaRPr lang="en-US" altLang="zh-CN" b="1" dirty="0" smtClean="0">
              <a:solidFill>
                <a:srgbClr val="00B050"/>
              </a:solidFill>
            </a:endParaRPr>
          </a:p>
          <a:p>
            <a:endParaRPr lang="en-US" altLang="zh-CN" b="1" dirty="0" smtClean="0"/>
          </a:p>
          <a:p>
            <a:r>
              <a:rPr lang="zh-CN" altLang="en-US" b="1" dirty="0" smtClean="0"/>
              <a:t>弗洛伊德把人的精神活动分为三个层次：意识、潜意识和无意识，人的全部精神活动如同海面的冰山，意识只是冰山一角。潜意识和无意识才是隐藏于海底的巨大山体。</a:t>
            </a:r>
            <a:endParaRPr lang="en-US" altLang="zh-CN" b="1" dirty="0" smtClean="0"/>
          </a:p>
          <a:p>
            <a:endParaRPr lang="en-US" altLang="zh-CN" b="1" dirty="0" smtClean="0"/>
          </a:p>
          <a:p>
            <a:r>
              <a:rPr lang="zh-CN" altLang="en-US" b="1" dirty="0" smtClean="0">
                <a:solidFill>
                  <a:srgbClr val="C00000"/>
                </a:solidFill>
              </a:rPr>
              <a:t>潜意识和无意识固然存在，但是只是对马克思主义哲学意识观的补充</a:t>
            </a:r>
            <a:endParaRPr lang="zh-CN" altLang="en-US" b="1" dirty="0">
              <a:solidFill>
                <a:srgbClr val="C00000"/>
              </a:solidFill>
            </a:endParaRPr>
          </a:p>
        </p:txBody>
      </p:sp>
      <p:pic>
        <p:nvPicPr>
          <p:cNvPr id="4" name="图片 3" descr="20300000362281134628755381005.jpg"/>
          <p:cNvPicPr>
            <a:picLocks noChangeAspect="1"/>
          </p:cNvPicPr>
          <p:nvPr/>
        </p:nvPicPr>
        <p:blipFill>
          <a:blip r:embed="rId2" cstate="print"/>
          <a:stretch>
            <a:fillRect/>
          </a:stretch>
        </p:blipFill>
        <p:spPr>
          <a:xfrm>
            <a:off x="6228184" y="1916832"/>
            <a:ext cx="2114256" cy="2996952"/>
          </a:xfrm>
          <a:prstGeom prst="rect">
            <a:avLst/>
          </a:prstGeom>
        </p:spPr>
      </p:pic>
      <p:sp>
        <p:nvSpPr>
          <p:cNvPr id="5" name="TextBox 4"/>
          <p:cNvSpPr txBox="1"/>
          <p:nvPr/>
        </p:nvSpPr>
        <p:spPr>
          <a:xfrm>
            <a:off x="6228184" y="5085184"/>
            <a:ext cx="2304256" cy="369332"/>
          </a:xfrm>
          <a:prstGeom prst="rect">
            <a:avLst/>
          </a:prstGeom>
          <a:noFill/>
        </p:spPr>
        <p:txBody>
          <a:bodyPr wrap="square" rtlCol="0">
            <a:spAutoFit/>
          </a:bodyPr>
          <a:lstStyle/>
          <a:p>
            <a:pPr algn="ctr"/>
            <a:r>
              <a:rPr lang="zh-CN" altLang="en-US" b="1" dirty="0" smtClean="0"/>
              <a:t>弗洛伊德</a:t>
            </a:r>
            <a:endParaRPr lang="zh-CN" alt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u="sng" dirty="0" smtClean="0"/>
              <a:t>点评：</a:t>
            </a:r>
            <a:endParaRPr lang="en-US" altLang="zh-CN" b="1" u="sng" dirty="0" smtClean="0"/>
          </a:p>
          <a:p>
            <a:endParaRPr lang="en-US" altLang="zh-CN" b="1" u="sng" dirty="0" smtClean="0"/>
          </a:p>
          <a:p>
            <a:r>
              <a:rPr lang="zh-CN" altLang="en-US" b="1" u="sng" dirty="0" smtClean="0"/>
              <a:t>“缸中之脑”是世界哲学史上的悖论，深刻反映了人类思维的内在矛盾，其影响不仅局限于哲学界，在</a:t>
            </a:r>
            <a:r>
              <a:rPr lang="en-US" altLang="zh-CN" b="1" u="sng" dirty="0" smtClean="0"/>
              <a:t>《</a:t>
            </a:r>
            <a:r>
              <a:rPr lang="zh-CN" altLang="en-US" b="1" u="sng" dirty="0" smtClean="0"/>
              <a:t>黑客帝国</a:t>
            </a:r>
            <a:r>
              <a:rPr lang="en-US" altLang="zh-CN" b="1" u="sng" dirty="0" smtClean="0"/>
              <a:t>》</a:t>
            </a:r>
            <a:r>
              <a:rPr lang="zh-CN" altLang="en-US" b="1" u="sng" dirty="0" smtClean="0"/>
              <a:t>、</a:t>
            </a:r>
            <a:r>
              <a:rPr lang="en-US" altLang="zh-CN" b="1" u="sng" dirty="0" smtClean="0"/>
              <a:t>《</a:t>
            </a:r>
            <a:r>
              <a:rPr lang="zh-CN" altLang="en-US" b="1" u="sng" dirty="0" smtClean="0"/>
              <a:t>盗梦空间</a:t>
            </a:r>
            <a:r>
              <a:rPr lang="en-US" altLang="zh-CN" b="1" u="sng" dirty="0" smtClean="0"/>
              <a:t>》</a:t>
            </a:r>
            <a:r>
              <a:rPr lang="zh-CN" altLang="en-US" b="1" u="sng" dirty="0" smtClean="0"/>
              <a:t>等影视作品中也有相应反映。到底是否存在两重世界？我们生活的世界究竟是真实还是虚无？</a:t>
            </a:r>
            <a:endParaRPr lang="en-US" altLang="zh-CN" b="1" u="sng" dirty="0" smtClean="0"/>
          </a:p>
          <a:p>
            <a:endParaRPr lang="en-US" altLang="zh-CN" dirty="0" smtClean="0"/>
          </a:p>
          <a:p>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lstStyle/>
          <a:p>
            <a:r>
              <a:rPr lang="zh-CN" altLang="en-US" b="1" dirty="0" smtClean="0">
                <a:solidFill>
                  <a:srgbClr val="00B050"/>
                </a:solidFill>
              </a:rPr>
              <a:t>例证</a:t>
            </a:r>
            <a:r>
              <a:rPr lang="en-US" altLang="zh-CN" b="1" dirty="0" smtClean="0">
                <a:solidFill>
                  <a:srgbClr val="00B050"/>
                </a:solidFill>
              </a:rPr>
              <a:t>2</a:t>
            </a:r>
            <a:r>
              <a:rPr lang="zh-CN" altLang="en-US" b="1" dirty="0" smtClean="0">
                <a:solidFill>
                  <a:srgbClr val="00B050"/>
                </a:solidFill>
              </a:rPr>
              <a:t>：人机围棋大战，李世石认输</a:t>
            </a:r>
            <a:endParaRPr lang="zh-CN" altLang="en-US" b="1" dirty="0">
              <a:solidFill>
                <a:srgbClr val="00B050"/>
              </a:solidFill>
            </a:endParaRPr>
          </a:p>
        </p:txBody>
      </p:sp>
      <p:pic>
        <p:nvPicPr>
          <p:cNvPr id="4" name="图片 3" descr="77-160311141U8.jpg"/>
          <p:cNvPicPr>
            <a:picLocks noChangeAspect="1"/>
          </p:cNvPicPr>
          <p:nvPr/>
        </p:nvPicPr>
        <p:blipFill>
          <a:blip r:embed="rId2" cstate="print"/>
          <a:stretch>
            <a:fillRect/>
          </a:stretch>
        </p:blipFill>
        <p:spPr>
          <a:xfrm>
            <a:off x="1475656" y="1628800"/>
            <a:ext cx="6074417" cy="3919339"/>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0728"/>
            <a:ext cx="8229600" cy="5040560"/>
          </a:xfrm>
        </p:spPr>
        <p:txBody>
          <a:bodyPr>
            <a:normAutofit/>
          </a:bodyPr>
          <a:lstStyle/>
          <a:p>
            <a:r>
              <a:rPr lang="en-US" altLang="zh-CN" b="1" dirty="0" smtClean="0"/>
              <a:t>2016</a:t>
            </a:r>
            <a:r>
              <a:rPr lang="zh-CN" altLang="en-US" b="1" dirty="0" smtClean="0"/>
              <a:t>年</a:t>
            </a:r>
            <a:r>
              <a:rPr lang="en-US" altLang="zh-CN" b="1" dirty="0" smtClean="0"/>
              <a:t>3</a:t>
            </a:r>
            <a:r>
              <a:rPr lang="zh-CN" altLang="en-US" b="1" dirty="0" smtClean="0"/>
              <a:t>月</a:t>
            </a:r>
            <a:r>
              <a:rPr lang="en-US" altLang="zh-CN" b="1" dirty="0" smtClean="0"/>
              <a:t>15</a:t>
            </a:r>
            <a:r>
              <a:rPr lang="zh-CN" altLang="en-US" b="1" dirty="0" smtClean="0"/>
              <a:t>日，</a:t>
            </a:r>
            <a:r>
              <a:rPr lang="zh-CN" altLang="en-US" b="1" dirty="0" smtClean="0"/>
              <a:t>谷歌围棋人工智能</a:t>
            </a:r>
            <a:r>
              <a:rPr lang="en-US" altLang="zh-CN" b="1" dirty="0" err="1" smtClean="0"/>
              <a:t>AlphaGo</a:t>
            </a:r>
            <a:r>
              <a:rPr lang="zh-CN" altLang="en-US" b="1" dirty="0" smtClean="0"/>
              <a:t>与</a:t>
            </a:r>
            <a:r>
              <a:rPr lang="zh-CN" altLang="en-US" b="1" dirty="0" smtClean="0"/>
              <a:t>韩国棋手李世石进行最后一轮较量，</a:t>
            </a:r>
            <a:r>
              <a:rPr lang="en-US" altLang="zh-CN" b="1" dirty="0" err="1" smtClean="0"/>
              <a:t>AlphaGo</a:t>
            </a:r>
            <a:r>
              <a:rPr lang="zh-CN" altLang="en-US" b="1" dirty="0" smtClean="0"/>
              <a:t>获得本场比赛胜利，最终人机大战总比分定格在</a:t>
            </a:r>
            <a:r>
              <a:rPr lang="en-US" altLang="zh-CN" b="1" dirty="0" smtClean="0"/>
              <a:t>1:4</a:t>
            </a:r>
            <a:r>
              <a:rPr lang="zh-CN" altLang="en-US" b="1" dirty="0" smtClean="0"/>
              <a:t>。</a:t>
            </a:r>
            <a:endParaRPr lang="en-US" altLang="zh-CN" b="1" dirty="0" smtClean="0"/>
          </a:p>
          <a:p>
            <a:endParaRPr lang="en-US" altLang="zh-CN" b="1" dirty="0" smtClean="0"/>
          </a:p>
          <a:p>
            <a:r>
              <a:rPr lang="zh-CN" altLang="en-US" b="1" dirty="0" smtClean="0">
                <a:solidFill>
                  <a:srgbClr val="C00000"/>
                </a:solidFill>
              </a:rPr>
              <a:t>虽然人工智能似乎有战胜人的意识的神力，但是它从本质上仍然受人的意识的操纵，认为机器思维完全取代人类思维是不可能的。</a:t>
            </a:r>
            <a:endParaRPr lang="zh-CN" altLang="en-US" b="1" dirty="0">
              <a:solidFill>
                <a:srgbClr val="C0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B050"/>
                </a:solidFill>
              </a:rPr>
              <a:t>（二）意识对物质的能动作用</a:t>
            </a:r>
            <a:endParaRPr lang="zh-CN" altLang="en-US" b="1" dirty="0">
              <a:solidFill>
                <a:srgbClr val="00B050"/>
              </a:solidFill>
            </a:endParaRPr>
          </a:p>
        </p:txBody>
      </p:sp>
      <p:sp>
        <p:nvSpPr>
          <p:cNvPr id="3" name="内容占位符 2"/>
          <p:cNvSpPr>
            <a:spLocks noGrp="1"/>
          </p:cNvSpPr>
          <p:nvPr>
            <p:ph idx="1"/>
          </p:nvPr>
        </p:nvSpPr>
        <p:spPr>
          <a:xfrm>
            <a:off x="457200" y="1600200"/>
            <a:ext cx="5698976" cy="4525963"/>
          </a:xfrm>
        </p:spPr>
        <p:txBody>
          <a:bodyPr>
            <a:normAutofit fontScale="92500" lnSpcReduction="10000"/>
          </a:bodyPr>
          <a:lstStyle/>
          <a:p>
            <a:r>
              <a:rPr lang="en-US" altLang="zh-CN" b="1" dirty="0" smtClean="0">
                <a:solidFill>
                  <a:srgbClr val="C00000"/>
                </a:solidFill>
              </a:rPr>
              <a:t>1.</a:t>
            </a:r>
            <a:r>
              <a:rPr lang="zh-CN" altLang="en-US" b="1" dirty="0" smtClean="0">
                <a:solidFill>
                  <a:srgbClr val="C00000"/>
                </a:solidFill>
              </a:rPr>
              <a:t>意识的活动具有目的性</a:t>
            </a:r>
            <a:endParaRPr lang="en-US" altLang="zh-CN" b="1" dirty="0" smtClean="0">
              <a:solidFill>
                <a:srgbClr val="C00000"/>
              </a:solidFill>
            </a:endParaRPr>
          </a:p>
          <a:p>
            <a:endParaRPr lang="en-US" altLang="zh-CN" b="1" dirty="0" smtClean="0"/>
          </a:p>
          <a:p>
            <a:r>
              <a:rPr lang="zh-CN" altLang="en-US" b="1" u="sng" dirty="0" smtClean="0"/>
              <a:t>马克思：</a:t>
            </a:r>
            <a:endParaRPr lang="en-US" altLang="zh-CN" b="1" u="sng" dirty="0" smtClean="0"/>
          </a:p>
          <a:p>
            <a:r>
              <a:rPr lang="zh-CN" altLang="en-US" b="1" u="sng" dirty="0" smtClean="0"/>
              <a:t>蜘蛛的活动和织工的活动相似，蜜蜂建筑蜂房的本领令人间很多的建筑师都感到惭愧，但最蹩脚的建筑师一开始比蜜蜂高明的地方，是他在用蜂蜡建筑蜂房以前，已经在自己的头脑中把它建成了。</a:t>
            </a:r>
            <a:endParaRPr lang="zh-CN" altLang="en-US" b="1" u="sng" dirty="0"/>
          </a:p>
        </p:txBody>
      </p:sp>
      <p:pic>
        <p:nvPicPr>
          <p:cNvPr id="4" name="图片 3" descr="t0128f838e519eec410.jpg"/>
          <p:cNvPicPr>
            <a:picLocks noChangeAspect="1"/>
          </p:cNvPicPr>
          <p:nvPr/>
        </p:nvPicPr>
        <p:blipFill>
          <a:blip r:embed="rId2" cstate="print"/>
          <a:stretch>
            <a:fillRect/>
          </a:stretch>
        </p:blipFill>
        <p:spPr>
          <a:xfrm>
            <a:off x="6516216" y="2996952"/>
            <a:ext cx="1968500" cy="25400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normAutofit lnSpcReduction="10000"/>
          </a:bodyPr>
          <a:lstStyle/>
          <a:p>
            <a:r>
              <a:rPr lang="en-US" altLang="zh-CN" b="1" dirty="0" smtClean="0">
                <a:solidFill>
                  <a:srgbClr val="C00000"/>
                </a:solidFill>
              </a:rPr>
              <a:t>2.</a:t>
            </a:r>
            <a:r>
              <a:rPr lang="zh-CN" altLang="en-US" b="1" dirty="0" smtClean="0">
                <a:solidFill>
                  <a:srgbClr val="C00000"/>
                </a:solidFill>
              </a:rPr>
              <a:t>意识的活动具有创造性</a:t>
            </a:r>
            <a:endParaRPr lang="en-US" altLang="zh-CN" b="1" dirty="0" smtClean="0">
              <a:solidFill>
                <a:srgbClr val="C00000"/>
              </a:solidFill>
            </a:endParaRPr>
          </a:p>
          <a:p>
            <a:r>
              <a:rPr lang="zh-CN" altLang="en-US" b="1" dirty="0" smtClean="0"/>
              <a:t>不仅能反映事物的本质和规律，还能追溯过去，预测未来。</a:t>
            </a:r>
            <a:endParaRPr lang="en-US" altLang="zh-CN" b="1" dirty="0" smtClean="0"/>
          </a:p>
          <a:p>
            <a:endParaRPr lang="en-US" altLang="zh-CN" b="1" dirty="0" smtClean="0"/>
          </a:p>
          <a:p>
            <a:r>
              <a:rPr lang="en-US" altLang="zh-CN" b="1" dirty="0" smtClean="0">
                <a:solidFill>
                  <a:srgbClr val="C00000"/>
                </a:solidFill>
              </a:rPr>
              <a:t>3.</a:t>
            </a:r>
            <a:r>
              <a:rPr lang="zh-CN" altLang="en-US" b="1" dirty="0" smtClean="0">
                <a:solidFill>
                  <a:srgbClr val="C00000"/>
                </a:solidFill>
              </a:rPr>
              <a:t>意识活动具有对象性</a:t>
            </a:r>
            <a:endParaRPr lang="en-US" altLang="zh-CN" b="1" dirty="0" smtClean="0">
              <a:solidFill>
                <a:srgbClr val="C00000"/>
              </a:solidFill>
            </a:endParaRPr>
          </a:p>
          <a:p>
            <a:r>
              <a:rPr lang="zh-CN" altLang="en-US" b="1" u="sng" dirty="0" smtClean="0"/>
              <a:t>列宁：</a:t>
            </a:r>
            <a:endParaRPr lang="en-US" altLang="zh-CN" b="1" u="sng" dirty="0" smtClean="0"/>
          </a:p>
          <a:p>
            <a:r>
              <a:rPr lang="zh-CN" altLang="en-US" b="1" u="sng" dirty="0" smtClean="0"/>
              <a:t>人的意识不仅能反映客观世界，还能改造客观世界。</a:t>
            </a:r>
            <a:endParaRPr lang="en-US" altLang="zh-CN" b="1" u="sng" dirty="0" smtClean="0"/>
          </a:p>
          <a:p>
            <a:endParaRPr lang="en-US" altLang="zh-CN" b="1" u="sng" dirty="0" smtClean="0"/>
          </a:p>
          <a:p>
            <a:r>
              <a:rPr lang="en-US" altLang="zh-CN" b="1" dirty="0" smtClean="0">
                <a:solidFill>
                  <a:srgbClr val="C00000"/>
                </a:solidFill>
              </a:rPr>
              <a:t>4.</a:t>
            </a:r>
            <a:r>
              <a:rPr lang="zh-CN" altLang="en-US" b="1" dirty="0" smtClean="0">
                <a:solidFill>
                  <a:srgbClr val="C00000"/>
                </a:solidFill>
              </a:rPr>
              <a:t>意识对人的生理活动具有调控性</a:t>
            </a:r>
            <a:endParaRPr lang="zh-CN" altLang="en-US" b="1" dirty="0">
              <a:solidFill>
                <a:srgbClr val="C0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B050"/>
                </a:solidFill>
              </a:rPr>
              <a:t>（三）客观规律性与主观能动性</a:t>
            </a:r>
            <a:endParaRPr lang="zh-CN" altLang="en-US" b="1" dirty="0">
              <a:solidFill>
                <a:srgbClr val="00B050"/>
              </a:solidFill>
            </a:endParaRPr>
          </a:p>
        </p:txBody>
      </p:sp>
      <p:sp>
        <p:nvSpPr>
          <p:cNvPr id="3" name="内容占位符 2"/>
          <p:cNvSpPr>
            <a:spLocks noGrp="1"/>
          </p:cNvSpPr>
          <p:nvPr>
            <p:ph idx="1"/>
          </p:nvPr>
        </p:nvSpPr>
        <p:spPr/>
        <p:txBody>
          <a:bodyPr>
            <a:normAutofit fontScale="92500" lnSpcReduction="20000"/>
          </a:bodyPr>
          <a:lstStyle/>
          <a:p>
            <a:r>
              <a:rPr lang="zh-CN" altLang="en-US" b="1" dirty="0" smtClean="0"/>
              <a:t>习近平在</a:t>
            </a:r>
            <a:r>
              <a:rPr lang="en-US" altLang="zh-CN" b="1" dirty="0" smtClean="0"/>
              <a:t>2015</a:t>
            </a:r>
            <a:r>
              <a:rPr lang="zh-CN" altLang="en-US" b="1" dirty="0" smtClean="0"/>
              <a:t>年中央政治局第二十次集体学习时强调了两点：</a:t>
            </a:r>
            <a:endParaRPr lang="en-US" altLang="zh-CN" b="1" dirty="0" smtClean="0"/>
          </a:p>
          <a:p>
            <a:endParaRPr lang="en-US" altLang="zh-CN" b="1" dirty="0" smtClean="0"/>
          </a:p>
          <a:p>
            <a:r>
              <a:rPr lang="en-US" altLang="zh-CN" b="1" dirty="0" smtClean="0"/>
              <a:t>1.</a:t>
            </a:r>
            <a:r>
              <a:rPr lang="zh-CN" altLang="en-US" b="1" dirty="0" smtClean="0"/>
              <a:t>世界统一于物质、物质决定意识的原理表明：制定政策时要尊重社会发展的客观规律。</a:t>
            </a:r>
            <a:endParaRPr lang="en-US" altLang="zh-CN" b="1" dirty="0" smtClean="0"/>
          </a:p>
          <a:p>
            <a:endParaRPr lang="en-US" altLang="zh-CN" b="1" dirty="0" smtClean="0"/>
          </a:p>
          <a:p>
            <a:r>
              <a:rPr lang="en-US" altLang="zh-CN" b="1" dirty="0" smtClean="0"/>
              <a:t>2.</a:t>
            </a:r>
            <a:r>
              <a:rPr lang="zh-CN" altLang="en-US" b="1" dirty="0" smtClean="0"/>
              <a:t>“革命理想高于天”强调的是意识的能动作用，要对理想信念教育和意识形态工作毫不放松，培育社会主义核心价值观，用富有时代气息的中国精神凝聚中国力量。</a:t>
            </a:r>
            <a:endParaRPr lang="zh-CN" altLang="en-US"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124744"/>
            <a:ext cx="8229600" cy="1143000"/>
          </a:xfrm>
        </p:spPr>
        <p:txBody>
          <a:bodyPr/>
          <a:lstStyle/>
          <a:p>
            <a:r>
              <a:rPr lang="zh-CN" altLang="en-US" b="1" dirty="0" smtClean="0">
                <a:solidFill>
                  <a:srgbClr val="FF0000"/>
                </a:solidFill>
              </a:rPr>
              <a:t>四、世界的物质统一性</a:t>
            </a:r>
            <a:endParaRPr lang="zh-CN" altLang="en-US" b="1" dirty="0">
              <a:solidFill>
                <a:srgbClr val="FF0000"/>
              </a:solidFill>
            </a:endParaRPr>
          </a:p>
        </p:txBody>
      </p:sp>
      <p:sp>
        <p:nvSpPr>
          <p:cNvPr id="3" name="内容占位符 2"/>
          <p:cNvSpPr>
            <a:spLocks noGrp="1"/>
          </p:cNvSpPr>
          <p:nvPr>
            <p:ph idx="1"/>
          </p:nvPr>
        </p:nvSpPr>
        <p:spPr>
          <a:xfrm>
            <a:off x="467544" y="2636912"/>
            <a:ext cx="8229600" cy="3268960"/>
          </a:xfrm>
        </p:spPr>
        <p:txBody>
          <a:bodyPr/>
          <a:lstStyle/>
          <a:p>
            <a:r>
              <a:rPr lang="zh-CN" altLang="en-US" b="1" dirty="0" smtClean="0"/>
              <a:t>（一）意识统一于物质</a:t>
            </a:r>
            <a:endParaRPr lang="en-US" altLang="zh-CN" b="1" dirty="0" smtClean="0"/>
          </a:p>
          <a:p>
            <a:endParaRPr lang="en-US" altLang="zh-CN" b="1" dirty="0" smtClean="0"/>
          </a:p>
          <a:p>
            <a:r>
              <a:rPr lang="zh-CN" altLang="en-US" b="1" dirty="0" smtClean="0"/>
              <a:t>（二）人类社会统一于物质</a:t>
            </a:r>
            <a:endParaRPr lang="en-US" altLang="zh-CN" b="1" dirty="0" smtClean="0"/>
          </a:p>
          <a:p>
            <a:endParaRPr lang="en-US" altLang="zh-CN" dirty="0" smtClean="0"/>
          </a:p>
          <a:p>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B050"/>
                </a:solidFill>
              </a:rPr>
              <a:t>（一）意识统一于物质</a:t>
            </a:r>
            <a:endParaRPr lang="zh-CN" altLang="en-US" b="1" dirty="0">
              <a:solidFill>
                <a:srgbClr val="00B050"/>
              </a:solidFill>
            </a:endParaRPr>
          </a:p>
        </p:txBody>
      </p:sp>
      <p:sp>
        <p:nvSpPr>
          <p:cNvPr id="3" name="内容占位符 2"/>
          <p:cNvSpPr>
            <a:spLocks noGrp="1"/>
          </p:cNvSpPr>
          <p:nvPr>
            <p:ph idx="1"/>
          </p:nvPr>
        </p:nvSpPr>
        <p:spPr/>
        <p:txBody>
          <a:bodyPr/>
          <a:lstStyle/>
          <a:p>
            <a:r>
              <a:rPr lang="en-US" altLang="zh-CN" b="1" dirty="0" smtClean="0"/>
              <a:t>1.</a:t>
            </a:r>
            <a:r>
              <a:rPr lang="zh-CN" altLang="en-US" b="1" dirty="0" smtClean="0"/>
              <a:t>从意识的起源看，意识是物质世界长期发展的产物。</a:t>
            </a:r>
            <a:endParaRPr lang="en-US" altLang="zh-CN" b="1" dirty="0" smtClean="0"/>
          </a:p>
          <a:p>
            <a:endParaRPr lang="en-US" altLang="zh-CN" b="1" dirty="0" smtClean="0"/>
          </a:p>
          <a:p>
            <a:r>
              <a:rPr lang="en-US" altLang="zh-CN" b="1" dirty="0" smtClean="0"/>
              <a:t>2.</a:t>
            </a:r>
            <a:r>
              <a:rPr lang="zh-CN" altLang="en-US" b="1" dirty="0" smtClean="0"/>
              <a:t>从意识的本质看，意识是客观物质世界的主观映像。</a:t>
            </a:r>
            <a:endParaRPr lang="en-US" altLang="zh-CN" b="1" dirty="0" smtClean="0"/>
          </a:p>
          <a:p>
            <a:endParaRPr lang="en-US" altLang="zh-CN" b="1" dirty="0" smtClean="0"/>
          </a:p>
          <a:p>
            <a:r>
              <a:rPr lang="en-US" altLang="zh-CN" b="1" dirty="0" smtClean="0"/>
              <a:t>3.</a:t>
            </a:r>
            <a:r>
              <a:rPr lang="zh-CN" altLang="en-US" b="1" dirty="0" smtClean="0"/>
              <a:t>从意识的作用看，意识能动性的发挥必须要以尊重物质世界的客观规律为前提</a:t>
            </a:r>
            <a:endParaRPr lang="zh-CN" altLang="en-US" b="1"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6"/>
            <a:ext cx="8229600" cy="5433467"/>
          </a:xfrm>
        </p:spPr>
        <p:txBody>
          <a:bodyPr/>
          <a:lstStyle/>
          <a:p>
            <a:r>
              <a:rPr lang="zh-CN" altLang="en-US" b="1" dirty="0" smtClean="0">
                <a:solidFill>
                  <a:srgbClr val="00B050"/>
                </a:solidFill>
              </a:rPr>
              <a:t>例证：电影</a:t>
            </a:r>
            <a:r>
              <a:rPr lang="en-US" altLang="zh-CN" b="1" dirty="0" smtClean="0">
                <a:solidFill>
                  <a:srgbClr val="00B050"/>
                </a:solidFill>
              </a:rPr>
              <a:t>《</a:t>
            </a:r>
            <a:r>
              <a:rPr lang="zh-CN" altLang="en-US" b="1" dirty="0" smtClean="0">
                <a:solidFill>
                  <a:srgbClr val="00B050"/>
                </a:solidFill>
              </a:rPr>
              <a:t>美人鱼</a:t>
            </a:r>
            <a:r>
              <a:rPr lang="en-US" altLang="zh-CN" b="1" dirty="0" smtClean="0">
                <a:solidFill>
                  <a:srgbClr val="00B050"/>
                </a:solidFill>
              </a:rPr>
              <a:t>》</a:t>
            </a:r>
            <a:r>
              <a:rPr lang="zh-CN" altLang="en-US" b="1" dirty="0" smtClean="0">
                <a:solidFill>
                  <a:srgbClr val="00B050"/>
                </a:solidFill>
              </a:rPr>
              <a:t>的启示</a:t>
            </a:r>
            <a:endParaRPr lang="en-US" altLang="zh-CN" b="1" dirty="0" smtClean="0">
              <a:solidFill>
                <a:srgbClr val="00B050"/>
              </a:solidFill>
            </a:endParaRPr>
          </a:p>
          <a:p>
            <a:endParaRPr lang="en-US" altLang="zh-CN" b="1" dirty="0" smtClean="0">
              <a:solidFill>
                <a:srgbClr val="00B050"/>
              </a:solidFill>
            </a:endParaRPr>
          </a:p>
          <a:p>
            <a:endParaRPr lang="zh-CN" altLang="en-US" b="1" dirty="0">
              <a:solidFill>
                <a:srgbClr val="00B050"/>
              </a:solidFill>
            </a:endParaRPr>
          </a:p>
        </p:txBody>
      </p:sp>
      <p:pic>
        <p:nvPicPr>
          <p:cNvPr id="2050" name="Picture 2" descr="https://p1.ssl.qhmsg.com/t01572eac7c9de52ffb.jpg"/>
          <p:cNvPicPr>
            <a:picLocks noChangeAspect="1" noChangeArrowheads="1"/>
          </p:cNvPicPr>
          <p:nvPr/>
        </p:nvPicPr>
        <p:blipFill>
          <a:blip r:embed="rId2" cstate="print"/>
          <a:srcRect/>
          <a:stretch>
            <a:fillRect/>
          </a:stretch>
        </p:blipFill>
        <p:spPr bwMode="auto">
          <a:xfrm>
            <a:off x="971600" y="1916832"/>
            <a:ext cx="3816424" cy="3932619"/>
          </a:xfrm>
          <a:prstGeom prst="rect">
            <a:avLst/>
          </a:prstGeom>
          <a:noFill/>
        </p:spPr>
      </p:pic>
      <p:sp>
        <p:nvSpPr>
          <p:cNvPr id="5" name="TextBox 4"/>
          <p:cNvSpPr txBox="1"/>
          <p:nvPr/>
        </p:nvSpPr>
        <p:spPr>
          <a:xfrm>
            <a:off x="5076056" y="3356992"/>
            <a:ext cx="3600400" cy="830997"/>
          </a:xfrm>
          <a:prstGeom prst="rect">
            <a:avLst/>
          </a:prstGeom>
          <a:noFill/>
        </p:spPr>
        <p:txBody>
          <a:bodyPr wrap="square" rtlCol="0">
            <a:spAutoFit/>
          </a:bodyPr>
          <a:lstStyle/>
          <a:p>
            <a:r>
              <a:rPr lang="zh-CN" altLang="en-US" sz="2400" b="1" dirty="0" smtClean="0"/>
              <a:t>电影</a:t>
            </a:r>
            <a:r>
              <a:rPr lang="en-US" altLang="zh-CN" sz="2400" b="1" dirty="0" smtClean="0"/>
              <a:t>《</a:t>
            </a:r>
            <a:r>
              <a:rPr lang="zh-CN" altLang="en-US" sz="2400" b="1" dirty="0" smtClean="0"/>
              <a:t>美人鱼</a:t>
            </a:r>
            <a:r>
              <a:rPr lang="en-US" altLang="zh-CN" sz="2400" b="1" dirty="0" smtClean="0"/>
              <a:t>》</a:t>
            </a:r>
            <a:r>
              <a:rPr lang="zh-CN" altLang="en-US" sz="2400" b="1" dirty="0" smtClean="0"/>
              <a:t>（</a:t>
            </a:r>
            <a:r>
              <a:rPr lang="en-US" altLang="zh-CN" sz="2400" b="1" dirty="0" smtClean="0"/>
              <a:t>2015</a:t>
            </a:r>
            <a:r>
              <a:rPr lang="zh-CN" altLang="en-US" sz="2400" b="1" dirty="0" smtClean="0"/>
              <a:t>）海报</a:t>
            </a:r>
            <a:endParaRPr lang="zh-CN" altLang="en-US" sz="2400" b="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en-US" sz="2800" b="1" dirty="0" smtClean="0"/>
              <a:t>富豪</a:t>
            </a:r>
            <a:r>
              <a:rPr lang="zh-CN" altLang="en-US" sz="2800" b="1" dirty="0" smtClean="0"/>
              <a:t>刘轩的</a:t>
            </a:r>
            <a:r>
              <a:rPr lang="zh-CN" altLang="en-US" sz="2800" b="1" dirty="0" smtClean="0"/>
              <a:t>地产计划涉及填海工程，威胁靠海为生的居民。因为人类对大海及生态的破坏，美人鱼只能被赶到了一艘破船里艰难生存，背负家族秘密</a:t>
            </a:r>
            <a:r>
              <a:rPr lang="zh-CN" altLang="en-US" sz="2800" b="1" dirty="0" smtClean="0"/>
              <a:t>的美人鱼被</a:t>
            </a:r>
            <a:r>
              <a:rPr lang="zh-CN" altLang="en-US" sz="2800" b="1" dirty="0" smtClean="0"/>
              <a:t>派遣前往阻止填海计划。刘轩是一个靠自己努力才取得成就的人，虽然表面有钱但实则空虚寂寞的他和</a:t>
            </a:r>
            <a:r>
              <a:rPr lang="zh-CN" altLang="en-US" sz="2800" b="1" dirty="0" smtClean="0"/>
              <a:t>美人鱼在</a:t>
            </a:r>
            <a:r>
              <a:rPr lang="zh-CN" altLang="en-US" sz="2800" b="1" dirty="0" smtClean="0"/>
              <a:t>交手过程中互生情愫。刘轩最终因为爱上珊珊而停止填海工作，但珊珊</a:t>
            </a:r>
            <a:r>
              <a:rPr lang="zh-CN" altLang="en-US" sz="2800" b="1" dirty="0" smtClean="0"/>
              <a:t>却消失</a:t>
            </a:r>
            <a:r>
              <a:rPr lang="zh-CN" altLang="en-US" sz="2800" b="1" dirty="0" smtClean="0"/>
              <a:t>于</a:t>
            </a:r>
            <a:r>
              <a:rPr lang="zh-CN" altLang="en-US" sz="2800" b="1" dirty="0" smtClean="0"/>
              <a:t>大海。</a:t>
            </a:r>
            <a:endParaRPr lang="en-US" altLang="zh-CN" sz="2800" b="1" dirty="0" smtClean="0"/>
          </a:p>
          <a:p>
            <a:endParaRPr lang="en-US" altLang="zh-CN" sz="2800" b="1" dirty="0" smtClean="0"/>
          </a:p>
          <a:p>
            <a:r>
              <a:rPr lang="zh-CN" altLang="en-US" sz="2800" b="1" dirty="0" smtClean="0">
                <a:solidFill>
                  <a:srgbClr val="C00000"/>
                </a:solidFill>
              </a:rPr>
              <a:t>意识统一于物质，任何改造自然的构想都要尊重客观规律。</a:t>
            </a:r>
            <a:endParaRPr lang="zh-CN" altLang="en-US" sz="2800" b="1" dirty="0">
              <a:solidFill>
                <a:srgbClr val="C0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B050"/>
                </a:solidFill>
              </a:rPr>
              <a:t>（二）人类社会统一于物质</a:t>
            </a:r>
            <a:endParaRPr lang="zh-CN" altLang="en-US" b="1" dirty="0">
              <a:solidFill>
                <a:srgbClr val="00B050"/>
              </a:solidFill>
            </a:endParaRPr>
          </a:p>
        </p:txBody>
      </p:sp>
      <p:sp>
        <p:nvSpPr>
          <p:cNvPr id="3" name="内容占位符 2"/>
          <p:cNvSpPr>
            <a:spLocks noGrp="1"/>
          </p:cNvSpPr>
          <p:nvPr>
            <p:ph idx="1"/>
          </p:nvPr>
        </p:nvSpPr>
        <p:spPr/>
        <p:txBody>
          <a:bodyPr/>
          <a:lstStyle/>
          <a:p>
            <a:r>
              <a:rPr lang="en-US" altLang="zh-CN" b="1" dirty="0" smtClean="0"/>
              <a:t>1.</a:t>
            </a:r>
            <a:r>
              <a:rPr lang="zh-CN" altLang="en-US" b="1" dirty="0" smtClean="0"/>
              <a:t>人类社会是物质世界的组成部分</a:t>
            </a:r>
            <a:endParaRPr lang="en-US" altLang="zh-CN" b="1" dirty="0" smtClean="0"/>
          </a:p>
          <a:p>
            <a:r>
              <a:rPr lang="en-US" altLang="zh-CN" b="1" dirty="0" smtClean="0"/>
              <a:t>2.</a:t>
            </a:r>
            <a:r>
              <a:rPr lang="zh-CN" altLang="en-US" b="1" dirty="0" smtClean="0"/>
              <a:t>人类获取物质资料的活动是物质性的活动</a:t>
            </a:r>
            <a:endParaRPr lang="en-US" altLang="zh-CN" b="1" dirty="0" smtClean="0"/>
          </a:p>
          <a:p>
            <a:r>
              <a:rPr lang="en-US" altLang="zh-CN" b="1" dirty="0" smtClean="0"/>
              <a:t>3.</a:t>
            </a:r>
            <a:r>
              <a:rPr lang="zh-CN" altLang="en-US" b="1" dirty="0" smtClean="0"/>
              <a:t>人类社会存在和发展的基础是物质世界的生产方式</a:t>
            </a:r>
            <a:endParaRPr lang="en-US" altLang="zh-CN" b="1" dirty="0" smtClean="0"/>
          </a:p>
          <a:p>
            <a:endParaRPr lang="en-US" altLang="zh-CN" b="1" dirty="0" smtClean="0"/>
          </a:p>
          <a:p>
            <a:r>
              <a:rPr lang="zh-CN" altLang="en-US" b="1" dirty="0" smtClean="0">
                <a:solidFill>
                  <a:srgbClr val="FF0000"/>
                </a:solidFill>
              </a:rPr>
              <a:t>方法论：实事求是，一切从实际出发</a:t>
            </a:r>
            <a:endParaRPr lang="en-US" altLang="zh-CN" b="1" dirty="0" smtClean="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908720"/>
            <a:ext cx="7571184" cy="5433467"/>
          </a:xfrm>
        </p:spPr>
        <p:txBody>
          <a:bodyPr/>
          <a:lstStyle/>
          <a:p>
            <a:r>
              <a:rPr lang="en-US" altLang="zh-CN" b="1" dirty="0" smtClean="0">
                <a:solidFill>
                  <a:srgbClr val="C00000"/>
                </a:solidFill>
              </a:rPr>
              <a:t>1.</a:t>
            </a:r>
            <a:r>
              <a:rPr lang="zh-CN" altLang="en-US" b="1" dirty="0" smtClean="0">
                <a:solidFill>
                  <a:srgbClr val="C00000"/>
                </a:solidFill>
              </a:rPr>
              <a:t>人们生活的世界固然是真实存在的，但是思想家们仍从理论或怀疑的角度建立了二重或多重世界。</a:t>
            </a:r>
            <a:endParaRPr lang="en-US" altLang="zh-CN" b="1" dirty="0" smtClean="0">
              <a:solidFill>
                <a:srgbClr val="C00000"/>
              </a:solidFill>
            </a:endParaRPr>
          </a:p>
          <a:p>
            <a:endParaRPr lang="en-US" altLang="zh-CN" b="1" dirty="0" smtClean="0">
              <a:solidFill>
                <a:srgbClr val="C00000"/>
              </a:solidFill>
            </a:endParaRPr>
          </a:p>
          <a:p>
            <a:r>
              <a:rPr lang="zh-CN" altLang="en-US" b="1" dirty="0" smtClean="0">
                <a:solidFill>
                  <a:srgbClr val="00B050"/>
                </a:solidFill>
              </a:rPr>
              <a:t>例证一：</a:t>
            </a:r>
            <a:r>
              <a:rPr lang="zh-CN" altLang="en-US" b="1" dirty="0" smtClean="0"/>
              <a:t>柏拉图在</a:t>
            </a:r>
            <a:r>
              <a:rPr lang="en-US" altLang="zh-CN" b="1" dirty="0" smtClean="0"/>
              <a:t>《</a:t>
            </a:r>
            <a:r>
              <a:rPr lang="zh-CN" altLang="en-US" b="1" dirty="0" smtClean="0"/>
              <a:t>理想国</a:t>
            </a:r>
            <a:r>
              <a:rPr lang="en-US" altLang="zh-CN" b="1" dirty="0" smtClean="0"/>
              <a:t>》</a:t>
            </a:r>
            <a:r>
              <a:rPr lang="zh-CN" altLang="en-US" b="1" dirty="0" smtClean="0"/>
              <a:t>中将世界二重化。</a:t>
            </a:r>
            <a:endParaRPr lang="en-US" altLang="zh-CN" b="1" dirty="0" smtClean="0">
              <a:solidFill>
                <a:srgbClr val="00B050"/>
              </a:solidFill>
            </a:endParaRPr>
          </a:p>
          <a:p>
            <a:r>
              <a:rPr lang="zh-CN" altLang="en-US" b="1" dirty="0" smtClean="0">
                <a:solidFill>
                  <a:srgbClr val="00B050"/>
                </a:solidFill>
              </a:rPr>
              <a:t>例证二：</a:t>
            </a:r>
            <a:r>
              <a:rPr lang="zh-CN" altLang="en-US" b="1" dirty="0" smtClean="0"/>
              <a:t>笛卡尔“我思故我在”</a:t>
            </a:r>
            <a:endParaRPr lang="zh-CN" alt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142813390602351502.JPEG"/>
          <p:cNvPicPr>
            <a:picLocks noGrp="1" noChangeAspect="1"/>
          </p:cNvPicPr>
          <p:nvPr>
            <p:ph idx="1"/>
          </p:nvPr>
        </p:nvPicPr>
        <p:blipFill>
          <a:blip r:embed="rId2" cstate="print"/>
          <a:stretch>
            <a:fillRect/>
          </a:stretch>
        </p:blipFill>
        <p:spPr>
          <a:xfrm>
            <a:off x="1043608" y="1628800"/>
            <a:ext cx="2999285" cy="3085803"/>
          </a:xfrm>
        </p:spPr>
      </p:pic>
      <p:pic>
        <p:nvPicPr>
          <p:cNvPr id="5" name="图片 4" descr="t01de2fc853352fd9af.jpg"/>
          <p:cNvPicPr>
            <a:picLocks noChangeAspect="1"/>
          </p:cNvPicPr>
          <p:nvPr/>
        </p:nvPicPr>
        <p:blipFill>
          <a:blip r:embed="rId3" cstate="print"/>
          <a:stretch>
            <a:fillRect/>
          </a:stretch>
        </p:blipFill>
        <p:spPr>
          <a:xfrm>
            <a:off x="4932040" y="1700808"/>
            <a:ext cx="2445702" cy="3057128"/>
          </a:xfrm>
          <a:prstGeom prst="rect">
            <a:avLst/>
          </a:prstGeom>
        </p:spPr>
      </p:pic>
      <p:sp>
        <p:nvSpPr>
          <p:cNvPr id="6" name="TextBox 5"/>
          <p:cNvSpPr txBox="1"/>
          <p:nvPr/>
        </p:nvSpPr>
        <p:spPr>
          <a:xfrm>
            <a:off x="1115616" y="5085184"/>
            <a:ext cx="2808312" cy="830997"/>
          </a:xfrm>
          <a:prstGeom prst="rect">
            <a:avLst/>
          </a:prstGeom>
          <a:noFill/>
        </p:spPr>
        <p:txBody>
          <a:bodyPr wrap="square" rtlCol="0">
            <a:spAutoFit/>
          </a:bodyPr>
          <a:lstStyle/>
          <a:p>
            <a:r>
              <a:rPr lang="zh-CN" altLang="en-US" sz="2400" dirty="0" smtClean="0"/>
              <a:t>   </a:t>
            </a:r>
            <a:r>
              <a:rPr lang="zh-CN" altLang="en-US" sz="2400" b="1" dirty="0" smtClean="0">
                <a:solidFill>
                  <a:srgbClr val="FF0000"/>
                </a:solidFill>
              </a:rPr>
              <a:t>柏拉图</a:t>
            </a:r>
            <a:endParaRPr lang="en-US" altLang="zh-CN" sz="2400" b="1" dirty="0" smtClean="0">
              <a:solidFill>
                <a:srgbClr val="FF0000"/>
              </a:solidFill>
            </a:endParaRPr>
          </a:p>
          <a:p>
            <a:r>
              <a:rPr lang="zh-CN" altLang="en-US" sz="2400" b="1" dirty="0" smtClean="0">
                <a:solidFill>
                  <a:srgbClr val="FF0000"/>
                </a:solidFill>
              </a:rPr>
              <a:t>（前</a:t>
            </a:r>
            <a:r>
              <a:rPr lang="en-US" altLang="zh-CN" sz="2400" b="1" dirty="0" smtClean="0">
                <a:solidFill>
                  <a:srgbClr val="FF0000"/>
                </a:solidFill>
              </a:rPr>
              <a:t>427-</a:t>
            </a:r>
            <a:r>
              <a:rPr lang="zh-CN" altLang="en-US" sz="2400" b="1" dirty="0" smtClean="0">
                <a:solidFill>
                  <a:srgbClr val="FF0000"/>
                </a:solidFill>
              </a:rPr>
              <a:t>前</a:t>
            </a:r>
            <a:r>
              <a:rPr lang="en-US" altLang="zh-CN" sz="2400" b="1" dirty="0" smtClean="0">
                <a:solidFill>
                  <a:srgbClr val="FF0000"/>
                </a:solidFill>
              </a:rPr>
              <a:t>347</a:t>
            </a:r>
            <a:r>
              <a:rPr lang="zh-CN" altLang="en-US" sz="2400" b="1" dirty="0" smtClean="0">
                <a:solidFill>
                  <a:srgbClr val="FF0000"/>
                </a:solidFill>
              </a:rPr>
              <a:t>）</a:t>
            </a:r>
            <a:endParaRPr lang="zh-CN" altLang="en-US" sz="2400" b="1" dirty="0">
              <a:solidFill>
                <a:srgbClr val="FF0000"/>
              </a:solidFill>
            </a:endParaRPr>
          </a:p>
        </p:txBody>
      </p:sp>
      <p:sp>
        <p:nvSpPr>
          <p:cNvPr id="7" name="TextBox 6"/>
          <p:cNvSpPr txBox="1"/>
          <p:nvPr/>
        </p:nvSpPr>
        <p:spPr>
          <a:xfrm>
            <a:off x="5148064" y="5157192"/>
            <a:ext cx="2232248" cy="830997"/>
          </a:xfrm>
          <a:prstGeom prst="rect">
            <a:avLst/>
          </a:prstGeom>
          <a:noFill/>
        </p:spPr>
        <p:txBody>
          <a:bodyPr wrap="square" rtlCol="0">
            <a:spAutoFit/>
          </a:bodyPr>
          <a:lstStyle/>
          <a:p>
            <a:r>
              <a:rPr lang="zh-CN" altLang="en-US" sz="2400" dirty="0" smtClean="0"/>
              <a:t>   </a:t>
            </a:r>
            <a:r>
              <a:rPr lang="zh-CN" altLang="en-US" sz="2400" b="1" dirty="0" smtClean="0">
                <a:solidFill>
                  <a:srgbClr val="FF0000"/>
                </a:solidFill>
              </a:rPr>
              <a:t>笛卡儿</a:t>
            </a:r>
            <a:endParaRPr lang="en-US" altLang="zh-CN" sz="2400" b="1" dirty="0" smtClean="0">
              <a:solidFill>
                <a:srgbClr val="FF0000"/>
              </a:solidFill>
            </a:endParaRPr>
          </a:p>
          <a:p>
            <a:r>
              <a:rPr lang="zh-CN" altLang="en-US" sz="2400" b="1" dirty="0" smtClean="0">
                <a:solidFill>
                  <a:srgbClr val="FF0000"/>
                </a:solidFill>
              </a:rPr>
              <a:t>（</a:t>
            </a:r>
            <a:r>
              <a:rPr lang="en-US" altLang="zh-CN" sz="2400" b="1" dirty="0" smtClean="0">
                <a:solidFill>
                  <a:srgbClr val="FF0000"/>
                </a:solidFill>
              </a:rPr>
              <a:t>1596-1650</a:t>
            </a:r>
            <a:r>
              <a:rPr lang="zh-CN" altLang="en-US" sz="2400" b="1" dirty="0" smtClean="0">
                <a:solidFill>
                  <a:srgbClr val="FF0000"/>
                </a:solidFill>
              </a:rPr>
              <a:t>）</a:t>
            </a:r>
            <a:endParaRPr lang="zh-CN" altLang="en-US" sz="2400" b="1"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916832"/>
            <a:ext cx="8229600" cy="3917032"/>
          </a:xfrm>
        </p:spPr>
        <p:txBody>
          <a:bodyPr/>
          <a:lstStyle/>
          <a:p>
            <a:r>
              <a:rPr lang="en-US" altLang="zh-CN" b="1" dirty="0" smtClean="0">
                <a:solidFill>
                  <a:srgbClr val="C00000"/>
                </a:solidFill>
              </a:rPr>
              <a:t>2.</a:t>
            </a:r>
            <a:r>
              <a:rPr lang="zh-CN" altLang="en-US" b="1" dirty="0" smtClean="0">
                <a:solidFill>
                  <a:srgbClr val="C00000"/>
                </a:solidFill>
              </a:rPr>
              <a:t>宗教渲染了现世的虚幻性，此岸世界的不完美，应当追求彼岸世界的终极永恒。</a:t>
            </a:r>
            <a:endParaRPr lang="en-US" altLang="zh-CN" b="1" dirty="0" smtClean="0">
              <a:solidFill>
                <a:srgbClr val="C00000"/>
              </a:solidFill>
            </a:endParaRPr>
          </a:p>
          <a:p>
            <a:endParaRPr lang="en-US" altLang="zh-CN" b="1" dirty="0" smtClean="0">
              <a:solidFill>
                <a:srgbClr val="C00000"/>
              </a:solidFill>
            </a:endParaRPr>
          </a:p>
          <a:p>
            <a:r>
              <a:rPr lang="zh-CN" altLang="en-US" b="1" dirty="0" smtClean="0">
                <a:solidFill>
                  <a:srgbClr val="00B050"/>
                </a:solidFill>
              </a:rPr>
              <a:t>例证：</a:t>
            </a:r>
            <a:r>
              <a:rPr lang="en-US" altLang="zh-CN" b="1" dirty="0" smtClean="0"/>
              <a:t>《</a:t>
            </a:r>
            <a:r>
              <a:rPr lang="zh-CN" altLang="en-US" b="1" dirty="0" smtClean="0"/>
              <a:t>金刚经</a:t>
            </a:r>
            <a:r>
              <a:rPr lang="en-US" altLang="zh-CN" b="1" dirty="0" smtClean="0"/>
              <a:t>》</a:t>
            </a:r>
            <a:r>
              <a:rPr lang="zh-CN" altLang="en-US" b="1" dirty="0" smtClean="0"/>
              <a:t>：一切皆有法，如梦幻泡影，如露亦如电，应作如是观。</a:t>
            </a:r>
            <a:endParaRPr lang="zh-CN" altLang="en-US" b="1" dirty="0">
              <a:solidFill>
                <a:srgbClr val="00B05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145435"/>
          </a:xfrm>
        </p:spPr>
        <p:txBody>
          <a:bodyPr>
            <a:normAutofit lnSpcReduction="10000"/>
          </a:bodyPr>
          <a:lstStyle/>
          <a:p>
            <a:r>
              <a:rPr lang="en-US" altLang="zh-CN" b="1" dirty="0" smtClean="0">
                <a:solidFill>
                  <a:srgbClr val="C00000"/>
                </a:solidFill>
              </a:rPr>
              <a:t>3.</a:t>
            </a:r>
            <a:r>
              <a:rPr lang="zh-CN" altLang="en-US" b="1" dirty="0" smtClean="0">
                <a:solidFill>
                  <a:srgbClr val="C00000"/>
                </a:solidFill>
              </a:rPr>
              <a:t>马克思主义：此岸活动是人的一切活动的出发点，批判宗教的世界观是鸦片烟，反对将世界虚无化。</a:t>
            </a:r>
            <a:endParaRPr lang="en-US" altLang="zh-CN" b="1" dirty="0" smtClean="0">
              <a:solidFill>
                <a:srgbClr val="C00000"/>
              </a:solidFill>
            </a:endParaRPr>
          </a:p>
          <a:p>
            <a:endParaRPr lang="en-US" altLang="zh-CN" b="1" dirty="0" smtClean="0">
              <a:solidFill>
                <a:srgbClr val="C00000"/>
              </a:solidFill>
            </a:endParaRPr>
          </a:p>
          <a:p>
            <a:r>
              <a:rPr lang="zh-CN" altLang="en-US" b="1" u="sng" dirty="0" smtClean="0"/>
              <a:t>人创造了宗教，而不是宗教创造人，就是说，宗教是还没有获得自身或者已经再度丧失自身的人的自我意识和自我感觉。但是人不是蛰居于世界之外的存在物，人就是人的世界。这个国家、这个社会产生了宗教，一种颠倒的世界意识，因为它们就是颠倒的世界。</a:t>
            </a:r>
            <a:endParaRPr lang="zh-CN" altLang="en-US" b="1" u="sng"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215</TotalTime>
  <Words>3109</Words>
  <Application>Microsoft Office PowerPoint</Application>
  <PresentationFormat>全屏显示(4:3)</PresentationFormat>
  <Paragraphs>254</Paragraphs>
  <Slides>59</Slides>
  <Notes>0</Notes>
  <HiddenSlides>0</HiddenSlides>
  <MMClips>0</MMClips>
  <ScaleCrop>false</ScaleCrop>
  <HeadingPairs>
    <vt:vector size="4" baseType="variant">
      <vt:variant>
        <vt:lpstr>主题</vt:lpstr>
      </vt:variant>
      <vt:variant>
        <vt:i4>1</vt:i4>
      </vt:variant>
      <vt:variant>
        <vt:lpstr>幻灯片标题</vt:lpstr>
      </vt:variant>
      <vt:variant>
        <vt:i4>59</vt:i4>
      </vt:variant>
    </vt:vector>
  </HeadingPairs>
  <TitlesOfParts>
    <vt:vector size="60" baseType="lpstr">
      <vt:lpstr>龙腾四海</vt:lpstr>
      <vt:lpstr>第一讲 世界的物质统一性</vt:lpstr>
      <vt:lpstr>主要内容</vt:lpstr>
      <vt:lpstr> 一、马克思主义的物质观</vt:lpstr>
      <vt:lpstr>（一）世界的本质是真实的还是虚幻的？</vt:lpstr>
      <vt:lpstr>幻灯片 5</vt:lpstr>
      <vt:lpstr>幻灯片 6</vt:lpstr>
      <vt:lpstr>幻灯片 7</vt:lpstr>
      <vt:lpstr>幻灯片 8</vt:lpstr>
      <vt:lpstr>幻灯片 9</vt:lpstr>
      <vt:lpstr>幻灯片 10</vt:lpstr>
      <vt:lpstr>（二）世界的本原是物质还是意识？</vt:lpstr>
      <vt:lpstr>幻灯片 12</vt:lpstr>
      <vt:lpstr>幻灯片 13</vt:lpstr>
      <vt:lpstr>幻灯片 14</vt:lpstr>
      <vt:lpstr>幻灯片 15</vt:lpstr>
      <vt:lpstr>幻灯片 16</vt:lpstr>
      <vt:lpstr>幻灯片 17</vt:lpstr>
      <vt:lpstr>幻灯片 18</vt:lpstr>
      <vt:lpstr>幻灯片 19</vt:lpstr>
      <vt:lpstr>幻灯片 20</vt:lpstr>
      <vt:lpstr>（三）马克思主义的唯物论是被证实还是证伪？</vt:lpstr>
      <vt:lpstr>幻灯片 22</vt:lpstr>
      <vt:lpstr>幻灯片 23</vt:lpstr>
      <vt:lpstr>幻灯片 24</vt:lpstr>
      <vt:lpstr>二、运动是物质的存在形态</vt:lpstr>
      <vt:lpstr>（一）运动是否成为可能？</vt:lpstr>
      <vt:lpstr>幻灯片 27</vt:lpstr>
      <vt:lpstr>幻灯片 28</vt:lpstr>
      <vt:lpstr>幻灯片 29</vt:lpstr>
      <vt:lpstr>幻灯片 30</vt:lpstr>
      <vt:lpstr>幻灯片 31</vt:lpstr>
      <vt:lpstr>幻灯片 32</vt:lpstr>
      <vt:lpstr>幻灯片 33</vt:lpstr>
      <vt:lpstr>（二）时间和空间究竟标识着什么？</vt:lpstr>
      <vt:lpstr>幻灯片 35</vt:lpstr>
      <vt:lpstr>幻灯片 36</vt:lpstr>
      <vt:lpstr>幻灯片 37</vt:lpstr>
      <vt:lpstr>幻灯片 38</vt:lpstr>
      <vt:lpstr>幻灯片 39</vt:lpstr>
      <vt:lpstr>三、意识的本质及其能动作用</vt:lpstr>
      <vt:lpstr>（一）物质对意识的决定作用</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（二）意识对物质的能动作用</vt:lpstr>
      <vt:lpstr>幻灯片 53</vt:lpstr>
      <vt:lpstr>（三）客观规律性与主观能动性</vt:lpstr>
      <vt:lpstr>四、世界的物质统一性</vt:lpstr>
      <vt:lpstr>（一）意识统一于物质</vt:lpstr>
      <vt:lpstr>幻灯片 57</vt:lpstr>
      <vt:lpstr>幻灯片 58</vt:lpstr>
      <vt:lpstr>（二）人类社会统一于物质</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把握世界的本质</dc:title>
  <dc:creator>hp</dc:creator>
  <cp:lastModifiedBy>hp</cp:lastModifiedBy>
  <cp:revision>26</cp:revision>
  <dcterms:created xsi:type="dcterms:W3CDTF">2018-08-26T04:11:11Z</dcterms:created>
  <dcterms:modified xsi:type="dcterms:W3CDTF">2018-08-30T03:45:19Z</dcterms:modified>
</cp:coreProperties>
</file>