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1"/>
    <p:sldId id="263" r:id="rId12"/>
    <p:sldId id="293" r:id="rId13"/>
    <p:sldId id="294" r:id="rId14"/>
    <p:sldId id="265" r:id="rId15"/>
    <p:sldId id="266" r:id="rId16"/>
    <p:sldId id="267" r:id="rId17"/>
    <p:sldId id="268" r:id="rId18"/>
    <p:sldId id="295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BEC68-E50F-4F2F-8067-F31516CF11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7B7B-62B2-4C0B-B14B-BD2710DD0A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7B7B-62B2-4C0B-B14B-BD2710DD0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第九讲 人民群众在历史发展中的作用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解释：</a:t>
            </a:r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66"/>
                </a:solidFill>
              </a:rPr>
              <a:t>现实的人及其活动</a:t>
            </a:r>
            <a:r>
              <a:rPr lang="zh-CN" altLang="en-US" b="1"/>
              <a:t>是</a:t>
            </a:r>
            <a:r>
              <a:rPr lang="zh-CN" altLang="en-US" b="1"/>
              <a:t>社会历史存在和发展的前提，社会历史是由现实的人及其活动构成的。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现实的人是处于一定社会关系，且具有能动性的人，而非仅仅指代</a:t>
            </a:r>
            <a:r>
              <a:rPr lang="en-US" altLang="zh-CN" b="1"/>
              <a:t>“</a:t>
            </a:r>
            <a:r>
              <a:rPr lang="zh-CN" altLang="en-US" b="1"/>
              <a:t>生物人</a:t>
            </a:r>
            <a:r>
              <a:rPr lang="en-US" altLang="zh-CN" b="1"/>
              <a:t>”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zh-CN" altLang="en-US" b="1">
                <a:solidFill>
                  <a:srgbClr val="FF0066"/>
                </a:solidFill>
              </a:rPr>
              <a:t>社会的发展史从</a:t>
            </a:r>
            <a:r>
              <a:rPr lang="zh-CN" altLang="en-US" b="1"/>
              <a:t>本质上或可被解释为</a:t>
            </a:r>
            <a:r>
              <a:rPr lang="zh-CN" altLang="en-US" b="1">
                <a:solidFill>
                  <a:srgbClr val="FF0066"/>
                </a:solidFill>
              </a:rPr>
              <a:t>劳动的发展史</a:t>
            </a:r>
            <a:r>
              <a:rPr lang="zh-CN" altLang="en-US" b="1"/>
              <a:t>。</a:t>
            </a:r>
            <a:r>
              <a:rPr lang="zh-CN" altLang="en-US" b="1">
                <a:solidFill>
                  <a:srgbClr val="FF0066"/>
                </a:solidFill>
              </a:rPr>
              <a:t>劳动的发展史</a:t>
            </a:r>
            <a:r>
              <a:rPr lang="zh-CN" altLang="en-US" b="1"/>
              <a:t>是理解社会历史奥秘的钥匙，也是理解历史创造者问题的关键。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）人在本质上是一定</a:t>
            </a:r>
            <a:r>
              <a:rPr lang="zh-CN" altLang="en-US" b="1">
                <a:solidFill>
                  <a:srgbClr val="FF0066"/>
                </a:solidFill>
              </a:rPr>
              <a:t>社会关系和阶级关系</a:t>
            </a:r>
            <a:r>
              <a:rPr lang="zh-CN" altLang="en-US" b="1"/>
              <a:t>的总和，要在一定</a:t>
            </a:r>
            <a:r>
              <a:rPr lang="zh-CN" altLang="en-US" b="1">
                <a:solidFill>
                  <a:srgbClr val="FF0066"/>
                </a:solidFill>
              </a:rPr>
              <a:t>社会或阶级关系</a:t>
            </a:r>
            <a:r>
              <a:rPr lang="zh-CN" altLang="en-US" b="1"/>
              <a:t>中理解人创造历史的作用。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rgbClr val="00B050"/>
                </a:solidFill>
              </a:rPr>
              <a:t>（二）人民群众在创造历史过程中的决定作用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1.</a:t>
            </a:r>
            <a:r>
              <a:rPr lang="zh-CN" altLang="en-US" b="1" dirty="0" smtClean="0">
                <a:solidFill>
                  <a:srgbClr val="C00000"/>
                </a:solidFill>
              </a:rPr>
              <a:t>对人民群众的定义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66"/>
                </a:solidFill>
              </a:rPr>
              <a:t>人民群众是一个历史范畴</a:t>
            </a:r>
            <a:r>
              <a:rPr lang="zh-CN" altLang="en-US" b="1" dirty="0" smtClean="0"/>
              <a:t>，从质上看，人民群众是指一切对历史发展起推动作用的人；从量上看，人民群众是社会人口的绝大多数。</a:t>
            </a:r>
            <a:endParaRPr lang="zh-CN" altLang="en-US" b="1" dirty="0" smtClean="0"/>
          </a:p>
          <a:p>
            <a:r>
              <a:rPr lang="zh-CN" altLang="en-US" b="1" dirty="0" smtClean="0"/>
              <a:t>在不同的历史时期，人民群众有着不同的范围，但最稳定的</a:t>
            </a:r>
            <a:r>
              <a:rPr lang="zh-CN" altLang="en-US" b="1" dirty="0" smtClean="0">
                <a:solidFill>
                  <a:srgbClr val="FF0066"/>
                </a:solidFill>
              </a:rPr>
              <a:t>主体</a:t>
            </a:r>
            <a:r>
              <a:rPr lang="zh-CN" altLang="en-US" b="1" dirty="0" smtClean="0"/>
              <a:t>部分是</a:t>
            </a:r>
            <a:r>
              <a:rPr lang="zh-CN" altLang="en-US" b="1" dirty="0" smtClean="0">
                <a:solidFill>
                  <a:srgbClr val="FF0066"/>
                </a:solidFill>
              </a:rPr>
              <a:t>从事物质资料生产的劳动群众。</a:t>
            </a:r>
            <a:endParaRPr lang="zh-CN" altLang="en-US" b="1" dirty="0" smtClean="0">
              <a:solidFill>
                <a:srgbClr val="FF0066"/>
              </a:solidFill>
            </a:endParaRPr>
          </a:p>
          <a:p>
            <a:r>
              <a:rPr lang="zh-CN" altLang="en-US" b="1" dirty="0" smtClean="0"/>
              <a:t>在当代中国</a:t>
            </a:r>
            <a:r>
              <a:rPr lang="zh-CN" altLang="en-US" b="1" dirty="0" smtClean="0">
                <a:solidFill>
                  <a:srgbClr val="FF0066"/>
                </a:solidFill>
              </a:rPr>
              <a:t>凡是拥护、推动中国特色社会主义建设的人</a:t>
            </a:r>
            <a:r>
              <a:rPr lang="zh-CN" altLang="en-US" b="1" dirty="0" smtClean="0"/>
              <a:t>都属于人民群众的范畴。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15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2.</a:t>
            </a:r>
            <a:r>
              <a:rPr lang="zh-CN" altLang="en-US" b="1" dirty="0" smtClean="0">
                <a:solidFill>
                  <a:srgbClr val="C00000"/>
                </a:solidFill>
              </a:rPr>
              <a:t>人民群众在创造历史中的决定性作用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）人民群众是物质财富的创造者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）人民群众是精神财富的创造者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）人民群众是社会变革的推动力量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例证：毛泽东对解放战争胜利原因的概括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u="sng" dirty="0" smtClean="0"/>
              <a:t>毛泽东：</a:t>
            </a:r>
            <a:endParaRPr lang="zh-CN" altLang="en-US" b="1" dirty="0" smtClean="0"/>
          </a:p>
          <a:p>
            <a:r>
              <a:rPr lang="zh-CN" altLang="en-US" b="1" u="sng" dirty="0" smtClean="0"/>
              <a:t>我们的解放战争，主要是靠１亿６千万人民打胜的。有了土地改革，才有打倒蒋介石的胜利。</a:t>
            </a:r>
            <a:endParaRPr lang="zh-CN" altLang="en-US" b="1" dirty="0" smtClean="0"/>
          </a:p>
          <a:p>
            <a:endParaRPr lang="zh-CN" altLang="en-US" dirty="0" smtClean="0"/>
          </a:p>
          <a:p>
            <a:endParaRPr lang="zh-CN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3.</a:t>
            </a:r>
            <a:r>
              <a:rPr lang="zh-CN" altLang="en-US" b="1" dirty="0" smtClean="0">
                <a:solidFill>
                  <a:srgbClr val="C00000"/>
                </a:solidFill>
              </a:rPr>
              <a:t>人民群众创造历史的活动受到了一定历史条件的制约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经济条件（决定性作用）、政治制度、文化与意识形态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4.</a:t>
            </a:r>
            <a:r>
              <a:rPr lang="zh-CN" altLang="en-US" b="1" dirty="0" smtClean="0">
                <a:solidFill>
                  <a:srgbClr val="C00000"/>
                </a:solidFill>
              </a:rPr>
              <a:t>方法论意义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）社会主义制度为人民群众创造历史的活动提供了有利条件，但仍存在诸多亟待完善的部分。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）中国共产党坚持以人民为中心的思想，体现了马克思主义政党的政治立场和执政理念，体现了共产党人的价值取向和工作导向。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（三）无产阶级政党的群众路线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1.</a:t>
            </a:r>
            <a:r>
              <a:rPr lang="zh-CN" altLang="en-US" b="1" dirty="0" smtClean="0">
                <a:solidFill>
                  <a:srgbClr val="C00000"/>
                </a:solidFill>
              </a:rPr>
              <a:t>群众观点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坚信人民群众自己解放自己的观点，全心全意为人民服务的观点，一心向人民群众负责的观点，虚心向群众学习的观点。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2.</a:t>
            </a:r>
            <a:r>
              <a:rPr lang="zh-CN" altLang="en-US" b="1" dirty="0" smtClean="0">
                <a:solidFill>
                  <a:srgbClr val="C00000"/>
                </a:solidFill>
              </a:rPr>
              <a:t>群众路线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一切为了群众，一切依靠群众，从群众中来，到群众中去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充分相信群众，坚决依靠群众，密切联系群众，全心全意为群众服务。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9745"/>
            <a:ext cx="8229600" cy="5626735"/>
          </a:xfrm>
        </p:spPr>
        <p:txBody>
          <a:bodyPr/>
          <a:p>
            <a:r>
              <a:rPr lang="zh-CN" altLang="en-US" b="1">
                <a:solidFill>
                  <a:srgbClr val="FF0066"/>
                </a:solidFill>
              </a:rPr>
              <a:t>例证</a:t>
            </a:r>
            <a:r>
              <a:rPr lang="en-US" altLang="zh-CN" b="1">
                <a:solidFill>
                  <a:srgbClr val="FF0066"/>
                </a:solidFill>
              </a:rPr>
              <a:t>1</a:t>
            </a:r>
            <a:r>
              <a:rPr lang="zh-CN" altLang="en-US" b="1">
                <a:solidFill>
                  <a:srgbClr val="FF0066"/>
                </a:solidFill>
              </a:rPr>
              <a:t>：</a:t>
            </a:r>
            <a:endParaRPr lang="zh-CN" altLang="en-US" b="1">
              <a:solidFill>
                <a:srgbClr val="FF0066"/>
              </a:solidFill>
            </a:endParaRPr>
          </a:p>
          <a:p>
            <a:r>
              <a:rPr lang="zh-CN" altLang="en-US" b="1"/>
              <a:t>邓小平将</a:t>
            </a:r>
            <a:r>
              <a:rPr lang="en-US" altLang="zh-CN" b="1"/>
              <a:t>“</a:t>
            </a:r>
            <a:r>
              <a:rPr lang="zh-CN" altLang="en-US" b="1"/>
              <a:t>人民群众拥护不拥护</a:t>
            </a:r>
            <a:r>
              <a:rPr lang="en-US" altLang="zh-CN" b="1"/>
              <a:t>”</a:t>
            </a:r>
            <a:r>
              <a:rPr lang="zh-CN" altLang="en-US" b="1"/>
              <a:t>、</a:t>
            </a:r>
            <a:r>
              <a:rPr lang="en-US" altLang="zh-CN" b="1"/>
              <a:t>“</a:t>
            </a:r>
            <a:r>
              <a:rPr lang="zh-CN" altLang="en-US" b="1"/>
              <a:t>人民群众赞成不赞成</a:t>
            </a:r>
            <a:r>
              <a:rPr lang="en-US" altLang="zh-CN" b="1"/>
              <a:t>”</a:t>
            </a:r>
            <a:r>
              <a:rPr lang="zh-CN" altLang="en-US" b="1"/>
              <a:t>、</a:t>
            </a:r>
            <a:r>
              <a:rPr lang="en-US" altLang="zh-CN" b="1"/>
              <a:t>“</a:t>
            </a:r>
            <a:r>
              <a:rPr lang="zh-CN" altLang="en-US" b="1"/>
              <a:t>人民群众答应不答应</a:t>
            </a:r>
            <a:r>
              <a:rPr lang="en-US" altLang="zh-CN" b="1"/>
              <a:t>”</a:t>
            </a:r>
            <a:r>
              <a:rPr lang="zh-CN" altLang="en-US" b="1"/>
              <a:t>作为制定路线、方针、政策的依据。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>
                <a:solidFill>
                  <a:srgbClr val="FF0066"/>
                </a:solidFill>
              </a:rPr>
              <a:t>例证</a:t>
            </a:r>
            <a:r>
              <a:rPr lang="en-US" altLang="zh-CN" b="1">
                <a:solidFill>
                  <a:srgbClr val="FF0066"/>
                </a:solidFill>
              </a:rPr>
              <a:t>2</a:t>
            </a:r>
            <a:r>
              <a:rPr lang="zh-CN" altLang="en-US" b="1">
                <a:solidFill>
                  <a:srgbClr val="FF0066"/>
                </a:solidFill>
              </a:rPr>
              <a:t>：</a:t>
            </a:r>
            <a:endParaRPr lang="zh-CN" altLang="en-US" b="1">
              <a:solidFill>
                <a:srgbClr val="FF0066"/>
              </a:solidFill>
            </a:endParaRPr>
          </a:p>
          <a:p>
            <a:r>
              <a:rPr lang="zh-CN" altLang="en-US" b="1"/>
              <a:t>三个代表重要思想强调要代表最广大人民群众的根本利益。</a:t>
            </a:r>
            <a:endParaRPr lang="zh-CN" altLang="en-US" b="1"/>
          </a:p>
          <a:p>
            <a:r>
              <a:rPr lang="zh-CN" altLang="en-US" b="1"/>
              <a:t>科学发展观主张以人为本</a:t>
            </a:r>
            <a:endParaRPr lang="zh-CN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80728"/>
            <a:ext cx="7344816" cy="514543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66"/>
                </a:solidFill>
              </a:rPr>
              <a:t>例证</a:t>
            </a:r>
            <a:r>
              <a:rPr lang="en-US" altLang="zh-CN" b="1" dirty="0" smtClean="0">
                <a:solidFill>
                  <a:srgbClr val="FF0066"/>
                </a:solidFill>
              </a:rPr>
              <a:t>3</a:t>
            </a:r>
            <a:r>
              <a:rPr lang="zh-CN" altLang="en-US" b="1" dirty="0" smtClean="0">
                <a:solidFill>
                  <a:srgbClr val="FF0066"/>
                </a:solidFill>
              </a:rPr>
              <a:t>：习近平对群众观点和群众路线的阐述</a:t>
            </a:r>
            <a:endParaRPr lang="en-US" altLang="zh-CN" b="1" dirty="0" smtClean="0">
              <a:solidFill>
                <a:srgbClr val="FF0066"/>
              </a:solidFill>
            </a:endParaRPr>
          </a:p>
          <a:p>
            <a:endParaRPr lang="en-US" altLang="zh-CN" b="1" dirty="0" smtClean="0">
              <a:solidFill>
                <a:srgbClr val="FF0066"/>
              </a:solidFill>
            </a:endParaRPr>
          </a:p>
          <a:p>
            <a:r>
              <a:rPr lang="zh-CN" altLang="en-US" b="1" u="sng" dirty="0" smtClean="0"/>
              <a:t>我们要与人民心心相印、与人民同甘共苦、与人民团结奋斗。现在我们谈不上说一块苦，但一定要一块过、一块干，保持和发扬党的光荣传统和优良作风，保持同人民群众的血肉联系，切实把工作做好。</a:t>
            </a:r>
            <a:endParaRPr lang="en-US" altLang="zh-CN" b="1" u="sng" dirty="0" smtClean="0">
              <a:solidFill>
                <a:srgbClr val="FF0066"/>
              </a:solidFill>
            </a:endParaRPr>
          </a:p>
          <a:p>
            <a:endParaRPr lang="zh-CN" altLang="en-US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二、个人在历史中的作用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908920"/>
          </a:xfrm>
        </p:spPr>
        <p:txBody>
          <a:bodyPr/>
          <a:lstStyle/>
          <a:p>
            <a:r>
              <a:rPr lang="zh-CN" altLang="en-US" b="1" dirty="0" smtClean="0"/>
              <a:t>（一）杰出人物的历史作用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（二）辩证的理解个人在历史中的作用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66"/>
                </a:solidFill>
              </a:rPr>
              <a:t>案例导入：彭德怀对毛泽东诗词的修改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  <p:pic>
        <p:nvPicPr>
          <p:cNvPr id="4" name="图片 3" descr="t018f3a121bf47caed6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07704" y="2060848"/>
            <a:ext cx="5038061" cy="3551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587727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彭德怀与毛泽东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主要内容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636912"/>
            <a:ext cx="8229600" cy="2620888"/>
          </a:xfrm>
        </p:spPr>
        <p:txBody>
          <a:bodyPr/>
          <a:lstStyle/>
          <a:p>
            <a:r>
              <a:rPr lang="zh-CN" altLang="en-US" b="1" dirty="0" smtClean="0"/>
              <a:t>一、人民群众是历史的创造者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二、个人在历史中的作用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/>
          </a:bodyPr>
          <a:lstStyle/>
          <a:p>
            <a:r>
              <a:rPr lang="en-US" altLang="zh-CN" sz="3000" b="1" u="sng" dirty="0" smtClean="0"/>
              <a:t>《</a:t>
            </a:r>
            <a:r>
              <a:rPr lang="zh-CN" altLang="en-US" sz="3000" b="1" u="sng" dirty="0" smtClean="0"/>
              <a:t>毛泽东诗词集</a:t>
            </a:r>
            <a:r>
              <a:rPr lang="en-US" altLang="zh-CN" sz="3000" b="1" u="sng" dirty="0" smtClean="0"/>
              <a:t>》</a:t>
            </a:r>
            <a:r>
              <a:rPr lang="zh-CN" altLang="en-US" sz="3000" b="1" u="sng" dirty="0" smtClean="0"/>
              <a:t>中收录的</a:t>
            </a:r>
            <a:r>
              <a:rPr lang="en-US" altLang="zh-CN" sz="3000" b="1" u="sng" dirty="0" smtClean="0"/>
              <a:t>《</a:t>
            </a:r>
            <a:r>
              <a:rPr lang="zh-CN" altLang="en-US" sz="3000" b="1" u="sng" dirty="0" smtClean="0"/>
              <a:t>六言诗给彭德怀同志</a:t>
            </a:r>
            <a:r>
              <a:rPr lang="en-US" altLang="zh-CN" sz="3000" b="1" u="sng" dirty="0" smtClean="0"/>
              <a:t>》</a:t>
            </a:r>
            <a:r>
              <a:rPr lang="zh-CN" altLang="en-US" sz="3000" b="1" u="sng" dirty="0" smtClean="0"/>
              <a:t>，是个在军中流传久远、影响广大的版本，其诗云</a:t>
            </a:r>
            <a:r>
              <a:rPr lang="zh-CN" altLang="en-US" sz="3000" b="1" u="sng" dirty="0" smtClean="0"/>
              <a:t>：山高路</a:t>
            </a:r>
            <a:r>
              <a:rPr lang="zh-CN" altLang="en-US" sz="3000" b="1" u="sng" dirty="0" smtClean="0"/>
              <a:t>远坑深，大军纵横驰奔</a:t>
            </a:r>
            <a:r>
              <a:rPr lang="zh-CN" altLang="en-US" sz="3000" b="1" u="sng" dirty="0" smtClean="0"/>
              <a:t>。谁</a:t>
            </a:r>
            <a:r>
              <a:rPr lang="zh-CN" altLang="en-US" sz="3000" b="1" u="sng" dirty="0" smtClean="0"/>
              <a:t>敢横刀立马？唯我彭大将军</a:t>
            </a:r>
            <a:r>
              <a:rPr lang="zh-CN" altLang="en-US" sz="3000" b="1" u="sng" dirty="0" smtClean="0"/>
              <a:t>！</a:t>
            </a:r>
            <a:endParaRPr lang="en-US" altLang="zh-CN" sz="3000" b="1" u="sng" dirty="0" smtClean="0"/>
          </a:p>
          <a:p>
            <a:endParaRPr lang="en-US" altLang="zh-CN" sz="3000" b="1" u="sng" dirty="0" smtClean="0"/>
          </a:p>
          <a:p>
            <a:r>
              <a:rPr lang="zh-CN" altLang="en-US" sz="3000" b="1" u="sng" dirty="0" smtClean="0"/>
              <a:t>据</a:t>
            </a:r>
            <a:r>
              <a:rPr lang="en-US" altLang="zh-CN" sz="3000" b="1" u="sng" dirty="0" smtClean="0"/>
              <a:t>《</a:t>
            </a:r>
            <a:r>
              <a:rPr lang="zh-CN" altLang="en-US" sz="3000" b="1" u="sng" dirty="0" smtClean="0"/>
              <a:t>彭德怀自述</a:t>
            </a:r>
            <a:r>
              <a:rPr lang="en-US" altLang="zh-CN" sz="3000" b="1" u="sng" dirty="0" smtClean="0"/>
              <a:t>》</a:t>
            </a:r>
            <a:r>
              <a:rPr lang="zh-CN" altLang="en-US" sz="3000" b="1" u="sng" dirty="0" smtClean="0"/>
              <a:t>一书第二○六至二○七页说，彭收到这首诗后，把诗的末句‘唯我彭大将军’改为‘唯我英勇红军’，然后将原诗送还了毛泽东。</a:t>
            </a:r>
            <a:r>
              <a:rPr lang="zh-CN" altLang="en-US" sz="3000" b="1" u="sng" dirty="0" smtClean="0"/>
              <a:t>”</a:t>
            </a:r>
            <a:endParaRPr lang="en-US" altLang="zh-CN" sz="3000" b="1" u="sng" dirty="0" smtClean="0"/>
          </a:p>
          <a:p>
            <a:endParaRPr lang="en-US" altLang="zh-CN" sz="3000" b="1" u="sng" dirty="0" smtClean="0"/>
          </a:p>
          <a:p>
            <a:r>
              <a:rPr lang="zh-CN" altLang="en-US" sz="3000" b="1" u="sng" dirty="0" smtClean="0">
                <a:solidFill>
                  <a:srgbClr val="FF0066"/>
                </a:solidFill>
              </a:rPr>
              <a:t>你如何评价两位伟人的不同历史观？</a:t>
            </a:r>
            <a:endParaRPr lang="en-US" altLang="zh-CN" sz="3000" b="1" u="sng" dirty="0" smtClean="0">
              <a:solidFill>
                <a:srgbClr val="FF0066"/>
              </a:solidFill>
            </a:endParaRPr>
          </a:p>
          <a:p>
            <a:endParaRPr lang="en-US" altLang="zh-CN" sz="3000" b="1" u="sng" dirty="0" smtClean="0"/>
          </a:p>
          <a:p>
            <a:endParaRPr lang="zh-CN" altLang="en-US" b="1" u="sng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（一）杰出人物的历史作用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1.</a:t>
            </a:r>
            <a:r>
              <a:rPr lang="zh-CN" altLang="en-US" b="1" dirty="0" smtClean="0">
                <a:solidFill>
                  <a:srgbClr val="C00000"/>
                </a:solidFill>
              </a:rPr>
              <a:t>历史人物与杰出人物的定义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（</a:t>
            </a:r>
            <a:r>
              <a:rPr lang="en-US" altLang="zh-CN" b="1" dirty="0" smtClean="0">
                <a:solidFill>
                  <a:srgbClr val="000099"/>
                </a:solidFill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</a:rPr>
              <a:t>）历史人物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/>
              <a:t>一定历史事件的主要倡导者、组织者和思想文化领域的代表人物。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（</a:t>
            </a:r>
            <a:r>
              <a:rPr lang="en-US" altLang="zh-CN" b="1" dirty="0" smtClean="0">
                <a:solidFill>
                  <a:srgbClr val="000099"/>
                </a:solidFill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</a:rPr>
              <a:t>）杰出人物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/>
              <a:t>历史人物中对推动历史发展作出过重要贡献或起重要作用的人。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2.</a:t>
            </a:r>
            <a:r>
              <a:rPr lang="zh-CN" altLang="en-US" b="1" dirty="0" smtClean="0">
                <a:solidFill>
                  <a:srgbClr val="C00000"/>
                </a:solidFill>
              </a:rPr>
              <a:t>杰出人物推动历史发展的作用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）新的历史人物往往由具有进步意义的杰出历史人物提出的。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）先进阶级的政治代表人物会成为革命与社会变革的先驱。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）剥削阶级和反动阶级的政治代表会引发历史的倒退。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）杰出的文化大家对塑造历史中人类的精神生活也起到了促进的作用。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（</a:t>
            </a:r>
            <a:r>
              <a:rPr lang="en-US" altLang="zh-CN" b="1" dirty="0" smtClean="0">
                <a:solidFill>
                  <a:srgbClr val="000099"/>
                </a:solidFill>
              </a:rPr>
              <a:t>5</a:t>
            </a:r>
            <a:r>
              <a:rPr lang="zh-CN" altLang="en-US" b="1" dirty="0" smtClean="0">
                <a:solidFill>
                  <a:srgbClr val="000099"/>
                </a:solidFill>
              </a:rPr>
              <a:t>）限定性：受到历史发展客观规律的制约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rgbClr val="00B050"/>
                </a:solidFill>
              </a:rPr>
              <a:t>（二）辩证地理解和评价个人在历史中的作用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1.</a:t>
            </a:r>
            <a:r>
              <a:rPr lang="zh-CN" altLang="en-US" b="1" dirty="0" smtClean="0">
                <a:solidFill>
                  <a:srgbClr val="C00000"/>
                </a:solidFill>
              </a:rPr>
              <a:t>任何历史人物的出现都体现了必然性和偶然性的统一。“时势造英雄”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2.</a:t>
            </a:r>
            <a:r>
              <a:rPr lang="zh-CN" altLang="en-US" b="1" dirty="0" smtClean="0">
                <a:solidFill>
                  <a:srgbClr val="C00000"/>
                </a:solidFill>
              </a:rPr>
              <a:t>评价历史人物的时候要坚持阶级分析法和历史分析法的统一。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（</a:t>
            </a:r>
            <a:r>
              <a:rPr lang="en-US" altLang="zh-CN" b="1" dirty="0" smtClean="0">
                <a:solidFill>
                  <a:srgbClr val="000099"/>
                </a:solidFill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</a:rPr>
              <a:t>）阶级分析法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/>
              <a:t>将历史人物置于一定的阶级关系中，同他所属的阶级联系起来进行评价。评价历史人物不仅要看他出身于哪个阶级，更要看其立场代表哪个阶级。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（</a:t>
            </a:r>
            <a:r>
              <a:rPr lang="en-US" altLang="zh-CN" b="1" dirty="0" smtClean="0">
                <a:solidFill>
                  <a:srgbClr val="000099"/>
                </a:solidFill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</a:rPr>
              <a:t>）历史分析法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/>
              <a:t>根据历史条件对历史人物的功过是非进行全面考察。要求：尊重事实；充分考察人物与时代的关系；如实反映人物的历史地位和历史作用。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66"/>
                </a:solidFill>
              </a:rPr>
              <a:t>课堂讨论：</a:t>
            </a:r>
            <a:endParaRPr lang="en-US" altLang="zh-CN" b="1" dirty="0" smtClean="0">
              <a:solidFill>
                <a:srgbClr val="FF0066"/>
              </a:solidFill>
            </a:endParaRPr>
          </a:p>
          <a:p>
            <a:r>
              <a:rPr lang="zh-CN" altLang="en-US" b="1" dirty="0" smtClean="0">
                <a:solidFill>
                  <a:srgbClr val="FF0066"/>
                </a:solidFill>
              </a:rPr>
              <a:t>如何评价无产阶级革命领袖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u="sng" dirty="0" smtClean="0">
                <a:solidFill>
                  <a:srgbClr val="FF0066"/>
                </a:solidFill>
              </a:rPr>
              <a:t>例证：习近平在纪念毛泽东诞辰</a:t>
            </a:r>
            <a:r>
              <a:rPr lang="en-US" altLang="zh-CN" b="1" u="sng" dirty="0" smtClean="0">
                <a:solidFill>
                  <a:srgbClr val="FF0066"/>
                </a:solidFill>
              </a:rPr>
              <a:t>120</a:t>
            </a:r>
            <a:r>
              <a:rPr lang="zh-CN" altLang="en-US" b="1" u="sng" dirty="0" smtClean="0">
                <a:solidFill>
                  <a:srgbClr val="FF0066"/>
                </a:solidFill>
              </a:rPr>
              <a:t>周年大会上的讲话</a:t>
            </a:r>
            <a:endParaRPr lang="en-US" altLang="zh-CN" b="1" u="sng" dirty="0" smtClean="0">
              <a:solidFill>
                <a:srgbClr val="FF0066"/>
              </a:solidFill>
            </a:endParaRPr>
          </a:p>
          <a:p>
            <a:endParaRPr lang="en-US" altLang="zh-CN" b="1" u="sng" dirty="0" smtClean="0">
              <a:solidFill>
                <a:srgbClr val="FF0066"/>
              </a:solidFill>
            </a:endParaRPr>
          </a:p>
          <a:p>
            <a:r>
              <a:rPr lang="zh-CN" altLang="en-US" b="1" u="sng" dirty="0" smtClean="0"/>
              <a:t>对历史人物的评价，应该放在其所处时代和社会的历史条件下去分析，不能离开对历史条件、历史过程的全面认识和对历史规律的科学把握，不能忽略历史必然性和历史偶然性的关系。不能把历史顺境中的成功简单归功于个人，也不能把历史逆境中的挫折简单归咎于个人。不能用今天的时代条件、发展水平、认识水平去衡量和要求前人，不能苛求前人干出只有后人才能干出的业绩来。</a:t>
            </a:r>
            <a:endParaRPr lang="zh-CN" altLang="en-US" b="1" u="sng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一、人民群众是历史的创造者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773016"/>
          </a:xfrm>
        </p:spPr>
        <p:txBody>
          <a:bodyPr/>
          <a:lstStyle/>
          <a:p>
            <a:r>
              <a:rPr lang="zh-CN" altLang="en-US" b="1" dirty="0" smtClean="0"/>
              <a:t>（一）英雄史观与群众史观的对立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（二）人民群众在创造历史中的决定作用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（三）无产阶级政党的群众路线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（一）英雄史观与唯物史观的对立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1.</a:t>
            </a:r>
            <a:r>
              <a:rPr lang="zh-CN" altLang="en-US" b="1" dirty="0" smtClean="0">
                <a:solidFill>
                  <a:srgbClr val="C00000"/>
                </a:solidFill>
              </a:rPr>
              <a:t>英雄史观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英雄人物、帝王将相决定着历史发展的走向，人类的历史就是英雄的历史。</a:t>
            </a:r>
            <a:endParaRPr lang="en-US" altLang="zh-CN" b="1" dirty="0" smtClean="0"/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（</a:t>
            </a:r>
            <a:r>
              <a:rPr lang="en-US" altLang="zh-CN" b="1" dirty="0" smtClean="0">
                <a:solidFill>
                  <a:srgbClr val="000099"/>
                </a:solidFill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</a:rPr>
              <a:t>）唯意志论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/>
              <a:t>英雄人物的才能、品格、愿望决定了历史发展的走向。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5266928" cy="410445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66"/>
                </a:solidFill>
              </a:rPr>
              <a:t>代表性观点：</a:t>
            </a:r>
            <a:endParaRPr lang="en-US" altLang="zh-CN" b="1" dirty="0" smtClean="0">
              <a:solidFill>
                <a:srgbClr val="FF0066"/>
              </a:solidFill>
            </a:endParaRPr>
          </a:p>
          <a:p>
            <a:endParaRPr lang="en-US" altLang="zh-CN" b="1" dirty="0" smtClean="0"/>
          </a:p>
          <a:p>
            <a:r>
              <a:rPr lang="zh-CN" altLang="en-US" b="1" u="sng" dirty="0" smtClean="0"/>
              <a:t>梁启超：</a:t>
            </a:r>
            <a:endParaRPr lang="en-US" altLang="zh-CN" b="1" u="sng" dirty="0" smtClean="0"/>
          </a:p>
          <a:p>
            <a:r>
              <a:rPr lang="zh-CN" altLang="en-US" b="1" u="sng" dirty="0" smtClean="0"/>
              <a:t>大人物心理之动进稍易其轨，而全部历史可以改观，舍弃英雄几无历史。</a:t>
            </a:r>
            <a:endParaRPr lang="zh-CN" altLang="en-US" b="1" u="sng" dirty="0"/>
          </a:p>
        </p:txBody>
      </p:sp>
      <p:pic>
        <p:nvPicPr>
          <p:cNvPr id="4" name="图片 3" descr="Img39814073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84168" y="2204864"/>
            <a:ext cx="1981200" cy="2944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618856" cy="48574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u="sng" dirty="0" smtClean="0"/>
              <a:t>尼采：</a:t>
            </a:r>
            <a:endParaRPr lang="en-US" altLang="zh-CN" b="1" u="sng" dirty="0" smtClean="0"/>
          </a:p>
          <a:p>
            <a:endParaRPr lang="en-US" altLang="zh-CN" b="1" u="sng" dirty="0" smtClean="0"/>
          </a:p>
          <a:p>
            <a:r>
              <a:rPr lang="zh-CN" altLang="en-US" b="1" u="sng" dirty="0" smtClean="0"/>
              <a:t>普通人是粗制滥造的产品，主张高等人统治世界。世界的意义在于“超人”的诞生，“超人”具有决定一切的力量，人民群众“是一堆任人使用的无定形的材料，是一块需要雕刻家加工的材料”。</a:t>
            </a:r>
            <a:endParaRPr lang="zh-CN" altLang="en-US" b="1" u="sng" dirty="0"/>
          </a:p>
        </p:txBody>
      </p:sp>
      <p:pic>
        <p:nvPicPr>
          <p:cNvPr id="4" name="图片 3" descr="9EBF62A8-0DF0-4EB4-A91C-AC02057FB2CD_50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36096" y="2492896"/>
            <a:ext cx="2252151" cy="2729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4762872" cy="5361459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（</a:t>
            </a:r>
            <a:r>
              <a:rPr lang="en-US" altLang="zh-CN" b="1" dirty="0" smtClean="0">
                <a:solidFill>
                  <a:srgbClr val="000099"/>
                </a:solidFill>
              </a:rPr>
              <a:t>2</a:t>
            </a:r>
            <a:r>
              <a:rPr lang="zh-CN" altLang="en-US" b="1" dirty="0" smtClean="0">
                <a:solidFill>
                  <a:srgbClr val="000099"/>
                </a:solidFill>
              </a:rPr>
              <a:t>）宿命论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/>
              <a:t>人类历史的发展是客观精神的结果。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u="sng" dirty="0" smtClean="0"/>
              <a:t>黑格尔：</a:t>
            </a:r>
            <a:endParaRPr lang="en-US" altLang="zh-CN" b="1" u="sng" dirty="0" smtClean="0"/>
          </a:p>
          <a:p>
            <a:r>
              <a:rPr lang="zh-CN" altLang="en-US" b="1" u="sng" dirty="0" smtClean="0"/>
              <a:t>历史不是个人随意创造的，而是决定于某种客观的“世界精神”，伟大人物是“世界精神的代理人”。</a:t>
            </a:r>
            <a:endParaRPr lang="zh-CN" altLang="en-US" b="1" u="sng" dirty="0"/>
          </a:p>
        </p:txBody>
      </p:sp>
      <p:pic>
        <p:nvPicPr>
          <p:cNvPr id="4" name="图片 3" descr="c8ea15ce36d3d539409a63bd3187e950352ab02d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52120" y="2708920"/>
            <a:ext cx="2494059" cy="31561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rgbClr val="000099"/>
                </a:solidFill>
              </a:rPr>
              <a:t>（</a:t>
            </a:r>
            <a:r>
              <a:rPr lang="en-US" altLang="zh-CN" b="1">
                <a:solidFill>
                  <a:srgbClr val="000099"/>
                </a:solidFill>
              </a:rPr>
              <a:t>3</a:t>
            </a:r>
            <a:r>
              <a:rPr lang="zh-CN" altLang="en-US" b="1">
                <a:solidFill>
                  <a:srgbClr val="000099"/>
                </a:solidFill>
              </a:rPr>
              <a:t>）英雄史观得以长期存在的根源</a:t>
            </a:r>
            <a:endParaRPr lang="zh-CN" altLang="en-US" b="1">
              <a:solidFill>
                <a:srgbClr val="000099"/>
              </a:solidFill>
            </a:endParaRPr>
          </a:p>
          <a:p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认识根源：</a:t>
            </a:r>
            <a:r>
              <a:rPr lang="zh-CN" altLang="en-US" b="1">
                <a:solidFill>
                  <a:schemeClr val="tx1"/>
                </a:solidFill>
              </a:rPr>
              <a:t>对历史现象的表面观察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社会历史根源：</a:t>
            </a:r>
            <a:r>
              <a:rPr lang="zh-CN" altLang="en-US" b="1">
                <a:solidFill>
                  <a:schemeClr val="tx1"/>
                </a:solidFill>
              </a:rPr>
              <a:t>生产力发展水平低下，大多数人从事物质资料的生产活动，少数人进行政治统治、垄断精神文化。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阶级根源：</a:t>
            </a:r>
            <a:r>
              <a:rPr lang="zh-CN" altLang="en-US" b="1">
                <a:solidFill>
                  <a:schemeClr val="tx1"/>
                </a:solidFill>
              </a:rPr>
              <a:t>剥削阶级为了维护本阶级利益，不敢承认人民群众推动历史的作用。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730" y="640080"/>
            <a:ext cx="7369175" cy="5577205"/>
          </a:xfrm>
        </p:spPr>
        <p:txBody>
          <a:bodyPr>
            <a:normAutofit lnSpcReduction="20000"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2.</a:t>
            </a:r>
            <a:r>
              <a:rPr lang="zh-CN" altLang="en-US" b="1" dirty="0" smtClean="0">
                <a:solidFill>
                  <a:srgbClr val="C00000"/>
                </a:solidFill>
              </a:rPr>
              <a:t>群众史观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历史的创造者不是个别英雄而是人民群众，其特点有四：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）立足于</a:t>
            </a:r>
            <a:r>
              <a:rPr lang="zh-CN" altLang="en-US" sz="28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现实的人的本质</a:t>
            </a:r>
            <a:r>
              <a:rPr lang="zh-CN" altLang="en-US" sz="2800" b="1" dirty="0" smtClean="0"/>
              <a:t>来把握历史的创造者。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）立足于</a:t>
            </a:r>
            <a:r>
              <a:rPr lang="zh-CN" altLang="en-US" sz="28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整个社会历史过程</a:t>
            </a:r>
            <a:r>
              <a:rPr lang="zh-CN" altLang="en-US" sz="2800" b="1" dirty="0" smtClean="0"/>
              <a:t>来把握历史的创造者。</a:t>
            </a:r>
            <a:endParaRPr lang="zh-CN" altLang="en-US" sz="2800" b="1" dirty="0" smtClean="0"/>
          </a:p>
          <a:p>
            <a:r>
              <a:rPr lang="zh-CN" altLang="en-US" sz="2800" b="1" dirty="0" smtClean="0">
                <a:sym typeface="+mn-ea"/>
              </a:rPr>
              <a:t>（</a:t>
            </a:r>
            <a:r>
              <a:rPr lang="en-US" altLang="zh-CN" sz="2800" b="1" dirty="0" smtClean="0">
                <a:sym typeface="+mn-ea"/>
              </a:rPr>
              <a:t>3</a:t>
            </a:r>
            <a:r>
              <a:rPr lang="zh-CN" altLang="en-US" sz="2800" b="1" dirty="0" smtClean="0">
                <a:sym typeface="+mn-ea"/>
              </a:rPr>
              <a:t>）从</a:t>
            </a:r>
            <a:r>
              <a:rPr lang="zh-CN" altLang="en-US" sz="28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历史发展的必然性</a:t>
            </a:r>
            <a:r>
              <a:rPr lang="zh-CN" altLang="en-US" sz="2800" b="1" dirty="0" smtClean="0">
                <a:sym typeface="+mn-ea"/>
              </a:rPr>
              <a:t>入手来把握历史的创造者。</a:t>
            </a:r>
            <a:endParaRPr lang="en-US" altLang="zh-CN" sz="2800" dirty="0" smtClean="0"/>
          </a:p>
          <a:p>
            <a:r>
              <a:rPr lang="zh-CN" altLang="en-US" sz="2800" b="1" dirty="0" smtClean="0">
                <a:sym typeface="+mn-ea"/>
              </a:rPr>
              <a:t>（</a:t>
            </a:r>
            <a:r>
              <a:rPr lang="en-US" altLang="zh-CN" sz="2800" b="1" dirty="0" smtClean="0">
                <a:sym typeface="+mn-ea"/>
              </a:rPr>
              <a:t>4</a:t>
            </a:r>
            <a:r>
              <a:rPr lang="zh-CN" altLang="en-US" sz="2800" b="1" dirty="0" smtClean="0">
                <a:sym typeface="+mn-ea"/>
              </a:rPr>
              <a:t>）从</a:t>
            </a:r>
            <a:r>
              <a:rPr lang="zh-CN" altLang="en-US" sz="28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人与历史的关系</a:t>
            </a:r>
            <a:r>
              <a:rPr lang="zh-CN" altLang="en-US" sz="2800" b="1" dirty="0" smtClean="0">
                <a:sym typeface="+mn-ea"/>
              </a:rPr>
              <a:t>的不同层次上考察谁是历史的创造者。</a:t>
            </a:r>
            <a:endParaRPr lang="zh-CN" altLang="en-US" sz="2800" b="1" dirty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2530</Words>
  <Application>WPS 演示</Application>
  <PresentationFormat>全屏显示(4:3)</PresentationFormat>
  <Paragraphs>169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Wingdings 2</vt:lpstr>
      <vt:lpstr>Arial</vt:lpstr>
      <vt:lpstr>隶书</vt:lpstr>
      <vt:lpstr>Maiandra GD</vt:lpstr>
      <vt:lpstr>Cambria</vt:lpstr>
      <vt:lpstr>华文楷体</vt:lpstr>
      <vt:lpstr>微软雅黑</vt:lpstr>
      <vt:lpstr>Arial Unicode MS</vt:lpstr>
      <vt:lpstr>Calibri</vt:lpstr>
      <vt:lpstr>龙腾四海</vt:lpstr>
      <vt:lpstr>第九讲 人民群众在历史发展中的作用</vt:lpstr>
      <vt:lpstr>主要内容</vt:lpstr>
      <vt:lpstr>一、人民群众是历史的创造者</vt:lpstr>
      <vt:lpstr>（一）英雄史观与唯物史观的对立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（二）人民群众在创造历史过程中的决定作用</vt:lpstr>
      <vt:lpstr>PowerPoint 演示文稿</vt:lpstr>
      <vt:lpstr>PowerPoint 演示文稿</vt:lpstr>
      <vt:lpstr>（三）无产阶级政党的群众路线</vt:lpstr>
      <vt:lpstr>PowerPoint 演示文稿</vt:lpstr>
      <vt:lpstr>PowerPoint 演示文稿</vt:lpstr>
      <vt:lpstr>二、个人在历史中的作用</vt:lpstr>
      <vt:lpstr>PowerPoint 演示文稿</vt:lpstr>
      <vt:lpstr>PowerPoint 演示文稿</vt:lpstr>
      <vt:lpstr>（一）杰出人物的历史作用</vt:lpstr>
      <vt:lpstr>PowerPoint 演示文稿</vt:lpstr>
      <vt:lpstr>（二）辩证地理解和评价个人在历史中的作用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第九讲 人民群众在历史发展中的作用</dc:title>
  <dc:creator>hp</dc:creator>
  <cp:lastModifiedBy>wxl</cp:lastModifiedBy>
  <cp:revision>9</cp:revision>
  <dcterms:created xsi:type="dcterms:W3CDTF">2018-09-18T01:53:00Z</dcterms:created>
  <dcterms:modified xsi:type="dcterms:W3CDTF">2019-10-07T02:28:36Z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