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 id="299" r:id="rId44"/>
    <p:sldId id="300" r:id="rId45"/>
    <p:sldId id="301" r:id="rId46"/>
    <p:sldId id="303" r:id="rId47"/>
    <p:sldId id="304" r:id="rId48"/>
    <p:sldId id="305" r:id="rId49"/>
    <p:sldId id="306" r:id="rId50"/>
    <p:sldId id="307" r:id="rId51"/>
    <p:sldId id="308" r:id="rId52"/>
    <p:sldId id="302" r:id="rId53"/>
    <p:sldId id="310" r:id="rId54"/>
    <p:sldId id="309"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varScale="1">
        <p:scale>
          <a:sx n="65" d="100"/>
          <a:sy n="65" d="100"/>
        </p:scale>
        <p:origin x="-156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412776"/>
            <a:ext cx="7772400" cy="1470025"/>
          </a:xfrm>
        </p:spPr>
        <p:txBody>
          <a:bodyPr/>
          <a:lstStyle/>
          <a:p>
            <a:r>
              <a:rPr lang="zh-CN" altLang="en-US" b="1" dirty="0" smtClean="0">
                <a:solidFill>
                  <a:srgbClr val="FF0000"/>
                </a:solidFill>
                <a:effectLst>
                  <a:outerShdw blurRad="38100" dist="38100" dir="2700000" algn="tl">
                    <a:srgbClr val="000000">
                      <a:alpha val="43137"/>
                    </a:srgbClr>
                  </a:outerShdw>
                </a:effectLst>
              </a:rPr>
              <a:t>马克思主义基本原理概论</a:t>
            </a:r>
            <a:endParaRPr lang="zh-CN" altLang="en-US" b="1" dirty="0">
              <a:solidFill>
                <a:srgbClr val="FF0000"/>
              </a:solidFill>
              <a:effectLst>
                <a:outerShdw blurRad="38100" dist="38100" dir="2700000" algn="tl">
                  <a:srgbClr val="000000">
                    <a:alpha val="43137"/>
                  </a:srgbClr>
                </a:outerShdw>
              </a:effectLst>
            </a:endParaRPr>
          </a:p>
        </p:txBody>
      </p:sp>
      <p:sp>
        <p:nvSpPr>
          <p:cNvPr id="3" name="副标题 2"/>
          <p:cNvSpPr>
            <a:spLocks noGrp="1"/>
          </p:cNvSpPr>
          <p:nvPr>
            <p:ph type="subTitle" idx="1"/>
          </p:nvPr>
        </p:nvSpPr>
        <p:spPr>
          <a:xfrm>
            <a:off x="827584" y="3573016"/>
            <a:ext cx="6670366" cy="1752600"/>
          </a:xfrm>
        </p:spPr>
        <p:txBody>
          <a:bodyPr/>
          <a:lstStyle/>
          <a:p>
            <a:r>
              <a:rPr lang="zh-CN" altLang="en-US" b="1" dirty="0" smtClean="0">
                <a:solidFill>
                  <a:schemeClr val="tx1"/>
                </a:solidFill>
              </a:rPr>
              <a:t>海南大学马克思主义学院</a:t>
            </a:r>
            <a:endParaRPr lang="en-US" altLang="zh-CN" b="1" dirty="0" smtClean="0">
              <a:solidFill>
                <a:schemeClr val="tx1"/>
              </a:solidFill>
            </a:endParaRPr>
          </a:p>
          <a:p>
            <a:r>
              <a:rPr lang="zh-CN" altLang="en-US" b="1" dirty="0" smtClean="0">
                <a:solidFill>
                  <a:schemeClr val="tx1"/>
                </a:solidFill>
              </a:rPr>
              <a:t>王小蕾</a:t>
            </a:r>
            <a:endParaRPr lang="zh-CN" altLang="en-US" b="1"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solidFill>
                  <a:srgbClr val="C00000"/>
                </a:solidFill>
              </a:rPr>
              <a:t>2.</a:t>
            </a:r>
            <a:r>
              <a:rPr lang="zh-CN" altLang="en-US" b="1" dirty="0" smtClean="0">
                <a:solidFill>
                  <a:srgbClr val="C00000"/>
                </a:solidFill>
              </a:rPr>
              <a:t>马克思主义的基本立场：</a:t>
            </a:r>
            <a:endParaRPr lang="en-US" altLang="zh-CN" b="1" dirty="0" smtClean="0">
              <a:solidFill>
                <a:srgbClr val="C00000"/>
              </a:solidFill>
            </a:endParaRPr>
          </a:p>
          <a:p>
            <a:r>
              <a:rPr lang="zh-CN" altLang="en-US" b="1" dirty="0" smtClean="0"/>
              <a:t>实现无产阶级和全人类的解放和人的自由而全面的发展。</a:t>
            </a:r>
            <a:endParaRPr lang="en-US" altLang="zh-CN" b="1" dirty="0" smtClean="0"/>
          </a:p>
          <a:p>
            <a:endParaRPr lang="en-US" altLang="zh-CN" b="1" dirty="0" smtClean="0"/>
          </a:p>
          <a:p>
            <a:r>
              <a:rPr lang="en-US" altLang="zh-CN" b="1" dirty="0" smtClean="0">
                <a:solidFill>
                  <a:srgbClr val="C00000"/>
                </a:solidFill>
              </a:rPr>
              <a:t>3.</a:t>
            </a:r>
            <a:r>
              <a:rPr lang="zh-CN" altLang="en-US" b="1" dirty="0" smtClean="0">
                <a:solidFill>
                  <a:srgbClr val="C00000"/>
                </a:solidFill>
              </a:rPr>
              <a:t>马克思主义的基本观点：</a:t>
            </a:r>
            <a:endParaRPr lang="en-US" altLang="zh-CN" b="1" dirty="0" smtClean="0">
              <a:solidFill>
                <a:srgbClr val="C00000"/>
              </a:solidFill>
            </a:endParaRPr>
          </a:p>
          <a:p>
            <a:r>
              <a:rPr lang="zh-CN" altLang="en-US" b="1" dirty="0" smtClean="0"/>
              <a:t>对自然、社会及人类思维发展一般规律的认识</a:t>
            </a:r>
            <a:endParaRPr lang="en-US" altLang="zh-CN" b="1" dirty="0" smtClean="0"/>
          </a:p>
          <a:p>
            <a:pPr>
              <a:buNone/>
            </a:pPr>
            <a:endParaRPr lang="zh-CN" altLang="en-US" b="1" dirty="0">
              <a:solidFill>
                <a:srgbClr val="C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solidFill>
                  <a:srgbClr val="C00000"/>
                </a:solidFill>
              </a:rPr>
              <a:t>4.</a:t>
            </a:r>
            <a:r>
              <a:rPr lang="zh-CN" altLang="en-US" b="1" dirty="0" smtClean="0">
                <a:solidFill>
                  <a:srgbClr val="C00000"/>
                </a:solidFill>
              </a:rPr>
              <a:t>马克思主义的基本方法</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）辩证唯物主义</a:t>
            </a:r>
            <a:endParaRPr lang="en-US" altLang="zh-CN" b="1" dirty="0" smtClean="0"/>
          </a:p>
          <a:p>
            <a:r>
              <a:rPr lang="zh-CN" altLang="en-US" b="1" dirty="0" smtClean="0"/>
              <a:t>（</a:t>
            </a:r>
            <a:r>
              <a:rPr lang="en-US" altLang="zh-CN" b="1" dirty="0" smtClean="0"/>
              <a:t>2</a:t>
            </a:r>
            <a:r>
              <a:rPr lang="zh-CN" altLang="en-US" b="1" dirty="0" smtClean="0"/>
              <a:t>）历史唯物主义</a:t>
            </a:r>
            <a:endParaRPr lang="en-US" altLang="zh-CN" b="1" dirty="0" smtClean="0"/>
          </a:p>
          <a:p>
            <a:endParaRPr lang="en-US" altLang="zh-CN" b="1" dirty="0" smtClean="0"/>
          </a:p>
          <a:p>
            <a:r>
              <a:rPr lang="en-US" altLang="zh-CN" b="1" dirty="0" smtClean="0">
                <a:solidFill>
                  <a:srgbClr val="C00000"/>
                </a:solidFill>
              </a:rPr>
              <a:t>5.</a:t>
            </a:r>
            <a:r>
              <a:rPr lang="zh-CN" altLang="en-US" b="1" dirty="0" smtClean="0">
                <a:solidFill>
                  <a:srgbClr val="C00000"/>
                </a:solidFill>
              </a:rPr>
              <a:t>马克思最重要的理论创新成果</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）唯物史观</a:t>
            </a:r>
            <a:endParaRPr lang="en-US" altLang="zh-CN" b="1" dirty="0" smtClean="0"/>
          </a:p>
          <a:p>
            <a:r>
              <a:rPr lang="zh-CN" altLang="en-US" b="1" dirty="0" smtClean="0"/>
              <a:t>（</a:t>
            </a:r>
            <a:r>
              <a:rPr lang="en-US" altLang="zh-CN" b="1" dirty="0" smtClean="0"/>
              <a:t>2</a:t>
            </a:r>
            <a:r>
              <a:rPr lang="zh-CN" altLang="en-US" b="1" dirty="0" smtClean="0"/>
              <a:t>）剩余价值理论</a:t>
            </a:r>
            <a:endParaRPr lang="zh-CN" alt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050904" cy="4525963"/>
          </a:xfrm>
        </p:spPr>
        <p:txBody>
          <a:bodyPr>
            <a:normAutofit fontScale="92500" lnSpcReduction="20000"/>
          </a:bodyPr>
          <a:lstStyle/>
          <a:p>
            <a:r>
              <a:rPr lang="zh-CN" altLang="en-US" b="1" dirty="0" smtClean="0">
                <a:solidFill>
                  <a:srgbClr val="00B050"/>
                </a:solidFill>
              </a:rPr>
              <a:t>案例</a:t>
            </a:r>
            <a:r>
              <a:rPr lang="en-US" altLang="zh-CN" b="1" dirty="0" smtClean="0">
                <a:solidFill>
                  <a:srgbClr val="00B050"/>
                </a:solidFill>
              </a:rPr>
              <a:t>4</a:t>
            </a:r>
            <a:r>
              <a:rPr lang="zh-CN" altLang="en-US" b="1" dirty="0" smtClean="0">
                <a:solidFill>
                  <a:srgbClr val="00B050"/>
                </a:solidFill>
              </a:rPr>
              <a:t>：恩格斯在马克思墓前的讲话</a:t>
            </a:r>
            <a:endParaRPr lang="en-US" altLang="zh-CN" b="1" dirty="0" smtClean="0">
              <a:solidFill>
                <a:srgbClr val="00B050"/>
              </a:solidFill>
            </a:endParaRPr>
          </a:p>
          <a:p>
            <a:r>
              <a:rPr lang="zh-CN" altLang="en-US" b="1" u="sng" dirty="0" smtClean="0"/>
              <a:t>一生中能有这样两个伟大发现，该是很够了，即使只能作出一个这样的发现也已经是很幸福的了。但是马克思在他所研究的每一个领域，甚至在数学领域都有独到的发现，这样的领域是很多的，而且每一个领域都不是浅尝辄止</a:t>
            </a:r>
            <a:endParaRPr lang="zh-CN" altLang="en-US" b="1" u="sng" dirty="0"/>
          </a:p>
        </p:txBody>
      </p:sp>
      <p:pic>
        <p:nvPicPr>
          <p:cNvPr id="4" name="图片 3" descr="t0163b6ec72b63f497e.jpg"/>
          <p:cNvPicPr>
            <a:picLocks noChangeAspect="1"/>
          </p:cNvPicPr>
          <p:nvPr/>
        </p:nvPicPr>
        <p:blipFill>
          <a:blip r:embed="rId2" cstate="print"/>
          <a:stretch>
            <a:fillRect/>
          </a:stretch>
        </p:blipFill>
        <p:spPr>
          <a:xfrm>
            <a:off x="5940152" y="2708920"/>
            <a:ext cx="2418875" cy="316192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（二）马克思主义的创立</a:t>
            </a:r>
            <a:endParaRPr lang="zh-CN" altLang="en-US" b="1" dirty="0"/>
          </a:p>
        </p:txBody>
      </p:sp>
      <p:sp>
        <p:nvSpPr>
          <p:cNvPr id="3" name="内容占位符 2"/>
          <p:cNvSpPr>
            <a:spLocks noGrp="1"/>
          </p:cNvSpPr>
          <p:nvPr>
            <p:ph idx="1"/>
          </p:nvPr>
        </p:nvSpPr>
        <p:spPr/>
        <p:txBody>
          <a:bodyPr/>
          <a:lstStyle/>
          <a:p>
            <a:r>
              <a:rPr lang="en-US" altLang="zh-CN" b="1" dirty="0" smtClean="0">
                <a:solidFill>
                  <a:srgbClr val="C00000"/>
                </a:solidFill>
              </a:rPr>
              <a:t>1.</a:t>
            </a:r>
            <a:r>
              <a:rPr lang="zh-CN" altLang="en-US" b="1" dirty="0" smtClean="0">
                <a:solidFill>
                  <a:srgbClr val="C00000"/>
                </a:solidFill>
              </a:rPr>
              <a:t>走进马克思、恩格斯</a:t>
            </a:r>
            <a:endParaRPr lang="en-US" altLang="zh-CN" b="1" dirty="0" smtClean="0">
              <a:solidFill>
                <a:srgbClr val="C00000"/>
              </a:solidFill>
            </a:endParaRPr>
          </a:p>
          <a:p>
            <a:r>
              <a:rPr lang="zh-CN" altLang="en-US" b="1" dirty="0" smtClean="0"/>
              <a:t>观看大型通俗理论类节目</a:t>
            </a:r>
            <a:r>
              <a:rPr lang="en-US" altLang="zh-CN" b="1" dirty="0" smtClean="0"/>
              <a:t>《</a:t>
            </a:r>
            <a:r>
              <a:rPr lang="zh-CN" altLang="en-US" b="1" dirty="0" smtClean="0"/>
              <a:t>马克思是对的</a:t>
            </a:r>
            <a:r>
              <a:rPr lang="en-US" altLang="zh-CN" b="1" dirty="0" smtClean="0"/>
              <a:t>》</a:t>
            </a:r>
            <a:r>
              <a:rPr lang="zh-CN" altLang="en-US" b="1" dirty="0" smtClean="0"/>
              <a:t>第一集</a:t>
            </a:r>
            <a:r>
              <a:rPr lang="en-US" altLang="zh-CN" b="1" dirty="0" smtClean="0"/>
              <a:t>《</a:t>
            </a:r>
            <a:r>
              <a:rPr lang="zh-CN" altLang="en-US" b="1" dirty="0" smtClean="0"/>
              <a:t>你好马克思</a:t>
            </a:r>
            <a:r>
              <a:rPr lang="en-US" altLang="zh-CN" b="1" dirty="0" smtClean="0"/>
              <a:t>》</a:t>
            </a:r>
            <a:endParaRPr lang="zh-CN" altLang="en-US" b="1" dirty="0"/>
          </a:p>
        </p:txBody>
      </p:sp>
      <p:pic>
        <p:nvPicPr>
          <p:cNvPr id="4" name="图片 3" descr="00300496333_2c13b56e.jpg"/>
          <p:cNvPicPr>
            <a:picLocks noChangeAspect="1"/>
          </p:cNvPicPr>
          <p:nvPr/>
        </p:nvPicPr>
        <p:blipFill>
          <a:blip r:embed="rId2" cstate="print"/>
          <a:stretch>
            <a:fillRect/>
          </a:stretch>
        </p:blipFill>
        <p:spPr>
          <a:xfrm>
            <a:off x="2051720" y="3717032"/>
            <a:ext cx="4824536" cy="277776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1900808"/>
          </a:xfrm>
        </p:spPr>
        <p:txBody>
          <a:bodyPr>
            <a:normAutofit fontScale="92500"/>
          </a:bodyPr>
          <a:lstStyle/>
          <a:p>
            <a:r>
              <a:rPr lang="en-US" altLang="zh-CN" b="1" dirty="0" smtClean="0">
                <a:solidFill>
                  <a:srgbClr val="C00000"/>
                </a:solidFill>
              </a:rPr>
              <a:t>2.</a:t>
            </a:r>
            <a:r>
              <a:rPr lang="zh-CN" altLang="en-US" b="1" dirty="0" smtClean="0">
                <a:solidFill>
                  <a:srgbClr val="C00000"/>
                </a:solidFill>
              </a:rPr>
              <a:t>社会根源</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）马克思和恩格斯生活的年代，资本主义制度优势已经完全的确立，过程大致如下：</a:t>
            </a:r>
            <a:endParaRPr lang="en-US" altLang="zh-CN" b="1" dirty="0" smtClean="0"/>
          </a:p>
          <a:p>
            <a:endParaRPr lang="en-US" altLang="zh-CN" b="1" dirty="0" smtClean="0"/>
          </a:p>
          <a:p>
            <a:endParaRPr lang="en-US" altLang="zh-CN" b="1" dirty="0" smtClean="0"/>
          </a:p>
        </p:txBody>
      </p:sp>
      <p:sp>
        <p:nvSpPr>
          <p:cNvPr id="4" name="TextBox 3"/>
          <p:cNvSpPr txBox="1"/>
          <p:nvPr/>
        </p:nvSpPr>
        <p:spPr>
          <a:xfrm>
            <a:off x="827584" y="3501008"/>
            <a:ext cx="2808312" cy="461665"/>
          </a:xfrm>
          <a:prstGeom prst="rect">
            <a:avLst/>
          </a:prstGeom>
          <a:noFill/>
        </p:spPr>
        <p:txBody>
          <a:bodyPr wrap="square" rtlCol="0">
            <a:spAutoFit/>
          </a:bodyPr>
          <a:lstStyle/>
          <a:p>
            <a:r>
              <a:rPr lang="zh-CN" altLang="en-US" sz="2400" b="1" dirty="0" smtClean="0"/>
              <a:t>资本主义萌芽产生</a:t>
            </a:r>
            <a:endParaRPr lang="zh-CN" altLang="en-US" sz="2400" b="1" dirty="0"/>
          </a:p>
        </p:txBody>
      </p:sp>
      <p:sp>
        <p:nvSpPr>
          <p:cNvPr id="5" name="TextBox 4"/>
          <p:cNvSpPr txBox="1"/>
          <p:nvPr/>
        </p:nvSpPr>
        <p:spPr>
          <a:xfrm>
            <a:off x="4139952" y="3501008"/>
            <a:ext cx="2592288" cy="830997"/>
          </a:xfrm>
          <a:prstGeom prst="rect">
            <a:avLst/>
          </a:prstGeom>
          <a:noFill/>
        </p:spPr>
        <p:txBody>
          <a:bodyPr wrap="square" rtlCol="0">
            <a:spAutoFit/>
          </a:bodyPr>
          <a:lstStyle/>
          <a:p>
            <a:r>
              <a:rPr lang="zh-CN" altLang="en-US" sz="2400" b="1" dirty="0" smtClean="0"/>
              <a:t>资本主义原始积累的完成</a:t>
            </a:r>
            <a:endParaRPr lang="zh-CN" altLang="en-US" sz="2400" b="1" dirty="0"/>
          </a:p>
        </p:txBody>
      </p:sp>
      <p:sp>
        <p:nvSpPr>
          <p:cNvPr id="6" name="TextBox 5"/>
          <p:cNvSpPr txBox="1"/>
          <p:nvPr/>
        </p:nvSpPr>
        <p:spPr>
          <a:xfrm>
            <a:off x="899592" y="4797152"/>
            <a:ext cx="2592288" cy="830997"/>
          </a:xfrm>
          <a:prstGeom prst="rect">
            <a:avLst/>
          </a:prstGeom>
          <a:noFill/>
        </p:spPr>
        <p:txBody>
          <a:bodyPr wrap="square" rtlCol="0">
            <a:spAutoFit/>
          </a:bodyPr>
          <a:lstStyle/>
          <a:p>
            <a:r>
              <a:rPr lang="zh-CN" altLang="en-US" sz="2400" b="1" dirty="0" smtClean="0"/>
              <a:t>资本主义生产方式的确立</a:t>
            </a:r>
            <a:endParaRPr lang="zh-CN" altLang="en-US" sz="2400" b="1" dirty="0"/>
          </a:p>
        </p:txBody>
      </p:sp>
      <p:sp>
        <p:nvSpPr>
          <p:cNvPr id="7" name="TextBox 6"/>
          <p:cNvSpPr txBox="1"/>
          <p:nvPr/>
        </p:nvSpPr>
        <p:spPr>
          <a:xfrm>
            <a:off x="4067944" y="4869160"/>
            <a:ext cx="2376264" cy="830997"/>
          </a:xfrm>
          <a:prstGeom prst="rect">
            <a:avLst/>
          </a:prstGeom>
          <a:noFill/>
        </p:spPr>
        <p:txBody>
          <a:bodyPr wrap="square" rtlCol="0">
            <a:spAutoFit/>
          </a:bodyPr>
          <a:lstStyle/>
          <a:p>
            <a:r>
              <a:rPr lang="zh-CN" altLang="en-US" sz="2400" b="1" dirty="0" smtClean="0"/>
              <a:t>资本主义国家的诞生</a:t>
            </a:r>
            <a:endParaRPr lang="zh-CN" altLang="en-US"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a:t>
            </a:r>
            <a:r>
              <a:rPr lang="en-US" altLang="zh-CN" b="1" dirty="0" smtClean="0"/>
              <a:t>2</a:t>
            </a:r>
            <a:r>
              <a:rPr lang="zh-CN" altLang="en-US" b="1" dirty="0" smtClean="0"/>
              <a:t>）资本主义生产方式的确立一方面带来了社会化大生产的发展，另一方面也造成了深重的社会灾难：</a:t>
            </a:r>
            <a:endParaRPr lang="zh-CN" altLang="en-US" b="1" dirty="0"/>
          </a:p>
        </p:txBody>
      </p:sp>
      <p:sp>
        <p:nvSpPr>
          <p:cNvPr id="4" name="TextBox 3"/>
          <p:cNvSpPr txBox="1"/>
          <p:nvPr/>
        </p:nvSpPr>
        <p:spPr>
          <a:xfrm>
            <a:off x="971600" y="3573016"/>
            <a:ext cx="7272808" cy="461665"/>
          </a:xfrm>
          <a:prstGeom prst="rect">
            <a:avLst/>
          </a:prstGeom>
          <a:noFill/>
        </p:spPr>
        <p:txBody>
          <a:bodyPr wrap="square" rtlCol="0">
            <a:spAutoFit/>
          </a:bodyPr>
          <a:lstStyle/>
          <a:p>
            <a:r>
              <a:rPr lang="zh-CN" altLang="en-US" sz="2400" b="1" dirty="0" smtClean="0"/>
              <a:t>工人成为了机器的附庸，社会两极分化加剧</a:t>
            </a:r>
            <a:endParaRPr lang="zh-CN" altLang="en-US" sz="2400" b="1" dirty="0"/>
          </a:p>
        </p:txBody>
      </p:sp>
      <p:sp>
        <p:nvSpPr>
          <p:cNvPr id="5" name="TextBox 4"/>
          <p:cNvSpPr txBox="1"/>
          <p:nvPr/>
        </p:nvSpPr>
        <p:spPr>
          <a:xfrm>
            <a:off x="1115616" y="4509120"/>
            <a:ext cx="5760640" cy="461665"/>
          </a:xfrm>
          <a:prstGeom prst="rect">
            <a:avLst/>
          </a:prstGeom>
          <a:noFill/>
        </p:spPr>
        <p:txBody>
          <a:bodyPr wrap="square" rtlCol="0">
            <a:spAutoFit/>
          </a:bodyPr>
          <a:lstStyle/>
          <a:p>
            <a:r>
              <a:rPr lang="zh-CN" altLang="en-US" sz="2400" b="1" dirty="0" smtClean="0"/>
              <a:t>资本主义经济危机的周期性爆发</a:t>
            </a:r>
            <a:endParaRPr lang="zh-CN" altLang="en-US" sz="2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1396752"/>
          </a:xfrm>
        </p:spPr>
        <p:txBody>
          <a:bodyPr/>
          <a:lstStyle/>
          <a:p>
            <a:r>
              <a:rPr lang="zh-CN" altLang="en-US" b="1" dirty="0" smtClean="0"/>
              <a:t>（</a:t>
            </a:r>
            <a:r>
              <a:rPr lang="en-US" altLang="zh-CN" b="1" dirty="0" smtClean="0"/>
              <a:t>3</a:t>
            </a:r>
            <a:r>
              <a:rPr lang="zh-CN" altLang="en-US" b="1" dirty="0" smtClean="0"/>
              <a:t>）于是人们在资本主义的发展中产生了以下疑问</a:t>
            </a:r>
            <a:endParaRPr lang="zh-CN" altLang="en-US" b="1" dirty="0"/>
          </a:p>
        </p:txBody>
      </p:sp>
      <p:sp>
        <p:nvSpPr>
          <p:cNvPr id="4" name="TextBox 3"/>
          <p:cNvSpPr txBox="1"/>
          <p:nvPr/>
        </p:nvSpPr>
        <p:spPr>
          <a:xfrm>
            <a:off x="1043608" y="3140968"/>
            <a:ext cx="7200800" cy="461665"/>
          </a:xfrm>
          <a:prstGeom prst="rect">
            <a:avLst/>
          </a:prstGeom>
          <a:noFill/>
        </p:spPr>
        <p:txBody>
          <a:bodyPr wrap="square" rtlCol="0">
            <a:spAutoFit/>
          </a:bodyPr>
          <a:lstStyle/>
          <a:p>
            <a:r>
              <a:rPr lang="zh-CN" altLang="en-US" sz="2400" b="1" dirty="0" smtClean="0">
                <a:solidFill>
                  <a:srgbClr val="C00000"/>
                </a:solidFill>
              </a:rPr>
              <a:t>为什么财富的增加会造成社会的贫困？</a:t>
            </a:r>
            <a:endParaRPr lang="zh-CN" altLang="en-US" sz="2400" b="1" dirty="0">
              <a:solidFill>
                <a:srgbClr val="C00000"/>
              </a:solidFill>
            </a:endParaRPr>
          </a:p>
        </p:txBody>
      </p:sp>
      <p:sp>
        <p:nvSpPr>
          <p:cNvPr id="5" name="TextBox 4"/>
          <p:cNvSpPr txBox="1"/>
          <p:nvPr/>
        </p:nvSpPr>
        <p:spPr>
          <a:xfrm>
            <a:off x="1259632" y="3789040"/>
            <a:ext cx="5040560" cy="461665"/>
          </a:xfrm>
          <a:prstGeom prst="rect">
            <a:avLst/>
          </a:prstGeom>
          <a:noFill/>
        </p:spPr>
        <p:txBody>
          <a:bodyPr wrap="square" rtlCol="0">
            <a:spAutoFit/>
          </a:bodyPr>
          <a:lstStyle/>
          <a:p>
            <a:r>
              <a:rPr lang="zh-CN" altLang="en-US" sz="2400" b="1" dirty="0" smtClean="0">
                <a:solidFill>
                  <a:srgbClr val="C00000"/>
                </a:solidFill>
              </a:rPr>
              <a:t>如何说明资本主义这个“怪物”？</a:t>
            </a:r>
            <a:endParaRPr lang="zh-CN" altLang="en-US" sz="2400" b="1" dirty="0">
              <a:solidFill>
                <a:srgbClr val="C00000"/>
              </a:solidFill>
            </a:endParaRPr>
          </a:p>
        </p:txBody>
      </p:sp>
      <p:sp>
        <p:nvSpPr>
          <p:cNvPr id="6" name="TextBox 5"/>
          <p:cNvSpPr txBox="1"/>
          <p:nvPr/>
        </p:nvSpPr>
        <p:spPr>
          <a:xfrm>
            <a:off x="1259632" y="4581128"/>
            <a:ext cx="4968552" cy="461665"/>
          </a:xfrm>
          <a:prstGeom prst="rect">
            <a:avLst/>
          </a:prstGeom>
          <a:noFill/>
        </p:spPr>
        <p:txBody>
          <a:bodyPr wrap="square" rtlCol="0">
            <a:spAutoFit/>
          </a:bodyPr>
          <a:lstStyle/>
          <a:p>
            <a:r>
              <a:rPr lang="zh-CN" altLang="en-US" sz="2400" b="1" dirty="0" smtClean="0">
                <a:solidFill>
                  <a:srgbClr val="C00000"/>
                </a:solidFill>
              </a:rPr>
              <a:t>人类的未来究竟通向何方？</a:t>
            </a:r>
            <a:endParaRPr lang="zh-CN" altLang="en-US" sz="2400" b="1" dirty="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2548880"/>
          </a:xfrm>
        </p:spPr>
        <p:txBody>
          <a:bodyPr/>
          <a:lstStyle/>
          <a:p>
            <a:r>
              <a:rPr lang="en-US" altLang="zh-CN" b="1" dirty="0" smtClean="0">
                <a:solidFill>
                  <a:srgbClr val="C00000"/>
                </a:solidFill>
              </a:rPr>
              <a:t>2.</a:t>
            </a:r>
            <a:r>
              <a:rPr lang="zh-CN" altLang="en-US" b="1" dirty="0" smtClean="0">
                <a:solidFill>
                  <a:srgbClr val="C00000"/>
                </a:solidFill>
              </a:rPr>
              <a:t>阶级基础</a:t>
            </a:r>
            <a:endParaRPr lang="en-US" altLang="zh-CN" b="1" dirty="0" smtClean="0">
              <a:solidFill>
                <a:srgbClr val="C00000"/>
              </a:solidFill>
            </a:endParaRPr>
          </a:p>
          <a:p>
            <a:r>
              <a:rPr lang="zh-CN" altLang="en-US" b="1" dirty="0" smtClean="0"/>
              <a:t>工人阶级在反抗无产阶级剥削的斗争中逐渐从“自在的阶级”转化为“自为的阶级”。</a:t>
            </a:r>
            <a:endParaRPr lang="zh-CN" altLang="en-US" b="1" dirty="0"/>
          </a:p>
        </p:txBody>
      </p:sp>
      <p:sp>
        <p:nvSpPr>
          <p:cNvPr id="4" name="TextBox 3"/>
          <p:cNvSpPr txBox="1"/>
          <p:nvPr/>
        </p:nvSpPr>
        <p:spPr>
          <a:xfrm>
            <a:off x="827584" y="4437112"/>
            <a:ext cx="7560840" cy="830997"/>
          </a:xfrm>
          <a:prstGeom prst="rect">
            <a:avLst/>
          </a:prstGeom>
          <a:noFill/>
        </p:spPr>
        <p:txBody>
          <a:bodyPr wrap="square" rtlCol="0">
            <a:spAutoFit/>
          </a:bodyPr>
          <a:lstStyle/>
          <a:p>
            <a:r>
              <a:rPr lang="zh-CN" altLang="en-US" sz="2400" b="1" dirty="0" smtClean="0"/>
              <a:t>例证：</a:t>
            </a:r>
            <a:r>
              <a:rPr lang="en-US" altLang="zh-CN" sz="2400" b="1" dirty="0" smtClean="0"/>
              <a:t>1831</a:t>
            </a:r>
            <a:r>
              <a:rPr lang="zh-CN" altLang="en-US" sz="2400" b="1" dirty="0" smtClean="0"/>
              <a:t>年里昂工人起义；</a:t>
            </a:r>
            <a:r>
              <a:rPr lang="en-US" altLang="zh-CN" sz="2400" b="1" dirty="0" smtClean="0"/>
              <a:t>1836</a:t>
            </a:r>
            <a:r>
              <a:rPr lang="zh-CN" altLang="en-US" sz="2400" b="1" dirty="0" smtClean="0"/>
              <a:t>年英国宪章运动；</a:t>
            </a:r>
            <a:r>
              <a:rPr lang="en-US" altLang="zh-CN" sz="2400" b="1" dirty="0" smtClean="0"/>
              <a:t>1844</a:t>
            </a:r>
            <a:r>
              <a:rPr lang="zh-CN" altLang="en-US" sz="2400" b="1" dirty="0" smtClean="0"/>
              <a:t>年德国西里西亚纺织工人起义</a:t>
            </a:r>
            <a:endParaRPr lang="zh-CN" alt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solidFill>
                  <a:srgbClr val="C00000"/>
                </a:solidFill>
              </a:rPr>
              <a:t>3.</a:t>
            </a:r>
            <a:r>
              <a:rPr lang="zh-CN" altLang="en-US" b="1" dirty="0" smtClean="0">
                <a:solidFill>
                  <a:srgbClr val="C00000"/>
                </a:solidFill>
              </a:rPr>
              <a:t>理论来源</a:t>
            </a:r>
            <a:endParaRPr lang="en-US" altLang="zh-CN" b="1" dirty="0" smtClean="0">
              <a:solidFill>
                <a:srgbClr val="C00000"/>
              </a:solidFill>
            </a:endParaRPr>
          </a:p>
          <a:p>
            <a:r>
              <a:rPr lang="zh-CN" altLang="en-US" sz="2800" b="1" dirty="0" smtClean="0"/>
              <a:t>（</a:t>
            </a:r>
            <a:r>
              <a:rPr lang="en-US" altLang="zh-CN" sz="2800" b="1" dirty="0" smtClean="0"/>
              <a:t>1</a:t>
            </a:r>
            <a:r>
              <a:rPr lang="zh-CN" altLang="en-US" sz="2800" b="1" dirty="0" smtClean="0"/>
              <a:t>）</a:t>
            </a:r>
            <a:r>
              <a:rPr lang="zh-CN" altLang="en-US" sz="2800" b="1" dirty="0" smtClean="0">
                <a:solidFill>
                  <a:srgbClr val="00B050"/>
                </a:solidFill>
              </a:rPr>
              <a:t>借鉴基础</a:t>
            </a:r>
            <a:r>
              <a:rPr lang="zh-CN" altLang="en-US" sz="2800" b="1" dirty="0" smtClean="0"/>
              <a:t>：德意志古典哲学、英国古典政治经济学、法国空想社会主义。</a:t>
            </a:r>
            <a:endParaRPr lang="en-US" altLang="zh-CN" sz="2800" b="1" dirty="0" smtClean="0"/>
          </a:p>
          <a:p>
            <a:endParaRPr lang="en-US" altLang="zh-CN" sz="2800" b="1" dirty="0" smtClean="0"/>
          </a:p>
          <a:p>
            <a:r>
              <a:rPr lang="zh-CN" altLang="en-US" sz="2800" b="1" dirty="0" smtClean="0"/>
              <a:t>（</a:t>
            </a:r>
            <a:r>
              <a:rPr lang="en-US" altLang="zh-CN" sz="2800" b="1" dirty="0" smtClean="0"/>
              <a:t>2</a:t>
            </a:r>
            <a:r>
              <a:rPr lang="zh-CN" altLang="en-US" sz="2800" b="1" dirty="0" smtClean="0"/>
              <a:t>）</a:t>
            </a:r>
            <a:r>
              <a:rPr lang="zh-CN" altLang="en-US" sz="2800" b="1" dirty="0" smtClean="0">
                <a:solidFill>
                  <a:srgbClr val="00B050"/>
                </a:solidFill>
              </a:rPr>
              <a:t>自然科学前提</a:t>
            </a:r>
            <a:r>
              <a:rPr lang="zh-CN" altLang="en-US" sz="2800" b="1" dirty="0" smtClean="0"/>
              <a:t>：细胞学说、能量守恒与转化定律、生物进化论。</a:t>
            </a:r>
            <a:endParaRPr lang="en-US" altLang="zh-CN" sz="2800" b="1" dirty="0" smtClean="0"/>
          </a:p>
          <a:p>
            <a:endParaRPr lang="en-US" altLang="zh-CN" sz="2800" b="1" dirty="0" smtClean="0"/>
          </a:p>
          <a:p>
            <a:r>
              <a:rPr lang="zh-CN" altLang="en-US" sz="2800" b="1" dirty="0" smtClean="0"/>
              <a:t>（</a:t>
            </a:r>
            <a:r>
              <a:rPr lang="en-US" altLang="zh-CN" sz="2800" b="1" dirty="0" smtClean="0"/>
              <a:t>3</a:t>
            </a:r>
            <a:r>
              <a:rPr lang="zh-CN" altLang="en-US" sz="2800" b="1" dirty="0" smtClean="0">
                <a:solidFill>
                  <a:srgbClr val="00B050"/>
                </a:solidFill>
              </a:rPr>
              <a:t>） 其它来源：</a:t>
            </a:r>
            <a:r>
              <a:rPr lang="zh-CN" altLang="en-US" sz="2800" b="1" dirty="0" smtClean="0"/>
              <a:t>古希腊罗马哲学、文艺复兴成果、法国启蒙思想。</a:t>
            </a:r>
            <a:endParaRPr lang="en-US" altLang="zh-CN" sz="2800" b="1" dirty="0" smtClean="0">
              <a:solidFill>
                <a:srgbClr val="00B050"/>
              </a:solidFill>
            </a:endParaRPr>
          </a:p>
          <a:p>
            <a:endParaRPr lang="en-US" altLang="zh-CN" sz="2800" b="1" dirty="0" smtClean="0"/>
          </a:p>
          <a:p>
            <a:endParaRPr lang="zh-CN" altLang="en-US" sz="2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solidFill>
                  <a:srgbClr val="C00000"/>
                </a:solidFill>
              </a:rPr>
              <a:t>4.</a:t>
            </a:r>
            <a:r>
              <a:rPr lang="zh-CN" altLang="en-US" b="1" dirty="0" smtClean="0">
                <a:solidFill>
                  <a:srgbClr val="C00000"/>
                </a:solidFill>
              </a:rPr>
              <a:t>实践基础</a:t>
            </a:r>
            <a:endParaRPr lang="en-US" altLang="zh-CN" b="1" dirty="0" smtClean="0">
              <a:solidFill>
                <a:srgbClr val="C00000"/>
              </a:solidFill>
            </a:endParaRPr>
          </a:p>
          <a:p>
            <a:r>
              <a:rPr lang="zh-CN" altLang="en-US" b="1" dirty="0" smtClean="0"/>
              <a:t>马克思 、恩格斯为什么会成为新思想、新理论的创立者？</a:t>
            </a:r>
            <a:endParaRPr lang="zh-CN" altLang="en-US" b="1" dirty="0"/>
          </a:p>
        </p:txBody>
      </p:sp>
      <p:pic>
        <p:nvPicPr>
          <p:cNvPr id="4" name="图片 3" descr="cd644a2069b64bacaf91c945f777f223.jpeg"/>
          <p:cNvPicPr>
            <a:picLocks noChangeAspect="1"/>
          </p:cNvPicPr>
          <p:nvPr/>
        </p:nvPicPr>
        <p:blipFill>
          <a:blip r:embed="rId2" cstate="print"/>
          <a:stretch>
            <a:fillRect/>
          </a:stretch>
        </p:blipFill>
        <p:spPr>
          <a:xfrm>
            <a:off x="1907704" y="3501008"/>
            <a:ext cx="4716016" cy="27876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b="1" dirty="0" smtClean="0">
                <a:solidFill>
                  <a:srgbClr val="FF0000"/>
                </a:solidFill>
                <a:effectLst>
                  <a:outerShdw blurRad="38100" dist="38100" dir="2700000" algn="tl">
                    <a:srgbClr val="000000">
                      <a:alpha val="43137"/>
                    </a:srgbClr>
                  </a:outerShdw>
                </a:effectLst>
              </a:rPr>
              <a:t>导论：马克思主义是关于无产阶级和人类解放的科学</a:t>
            </a:r>
            <a:endParaRPr lang="zh-CN" altLang="en-US" b="1" dirty="0">
              <a:solidFill>
                <a:srgbClr val="FF0000"/>
              </a:solidFill>
              <a:effectLst>
                <a:outerShdw blurRad="38100" dist="38100" dir="2700000" algn="tl">
                  <a:srgbClr val="000000">
                    <a:alpha val="43137"/>
                  </a:srgbClr>
                </a:outerShdw>
              </a:effectLst>
            </a:endParaRPr>
          </a:p>
        </p:txBody>
      </p:sp>
      <p:sp>
        <p:nvSpPr>
          <p:cNvPr id="7" name="文本占位符 6"/>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b="1" dirty="0" smtClean="0"/>
              <a:t>（</a:t>
            </a:r>
            <a:r>
              <a:rPr lang="en-US" altLang="zh-CN" sz="2800" b="1" dirty="0" smtClean="0"/>
              <a:t>1</a:t>
            </a:r>
            <a:r>
              <a:rPr lang="zh-CN" altLang="en-US" sz="2800" b="1" dirty="0" smtClean="0"/>
              <a:t>）马克思、恩格斯不是先知先觉：资本主义社会的弊端和广大劳动人民苛求解放的呼声，使之走上了探索真理的道路。</a:t>
            </a:r>
            <a:endParaRPr lang="en-US" altLang="zh-CN" sz="2800" b="1" dirty="0" smtClean="0"/>
          </a:p>
          <a:p>
            <a:endParaRPr lang="en-US" altLang="zh-CN" sz="2800" b="1" dirty="0" smtClean="0"/>
          </a:p>
          <a:p>
            <a:r>
              <a:rPr lang="zh-CN" altLang="en-US" sz="2800" b="1" dirty="0" smtClean="0"/>
              <a:t>（</a:t>
            </a:r>
            <a:r>
              <a:rPr lang="en-US" altLang="zh-CN" sz="2800" b="1" dirty="0" smtClean="0"/>
              <a:t>2</a:t>
            </a:r>
            <a:r>
              <a:rPr lang="zh-CN" altLang="en-US" sz="2800" b="1" dirty="0" smtClean="0"/>
              <a:t>）</a:t>
            </a:r>
            <a:r>
              <a:rPr lang="en-US" altLang="zh-CN" sz="2800" b="1" dirty="0" smtClean="0"/>
              <a:t>《</a:t>
            </a:r>
            <a:r>
              <a:rPr lang="zh-CN" altLang="en-US" sz="2800" b="1" dirty="0" smtClean="0"/>
              <a:t>德法年鉴</a:t>
            </a:r>
            <a:r>
              <a:rPr lang="en-US" altLang="zh-CN" sz="2800" b="1" dirty="0" smtClean="0"/>
              <a:t>》</a:t>
            </a:r>
            <a:r>
              <a:rPr lang="zh-CN" altLang="en-US" sz="2800" b="1" dirty="0" smtClean="0"/>
              <a:t>（</a:t>
            </a:r>
            <a:r>
              <a:rPr lang="en-US" altLang="zh-CN" sz="2800" b="1" dirty="0" smtClean="0"/>
              <a:t>1844</a:t>
            </a:r>
            <a:r>
              <a:rPr lang="zh-CN" altLang="en-US" sz="2800" b="1" dirty="0" smtClean="0"/>
              <a:t>）的撰写使马克思和恩格斯从唯心主义走上了唯物主义。</a:t>
            </a:r>
            <a:endParaRPr lang="en-US" altLang="zh-CN" sz="2800" b="1" dirty="0" smtClean="0"/>
          </a:p>
          <a:p>
            <a:endParaRPr lang="en-US" altLang="zh-CN" sz="2800" b="1" dirty="0" smtClean="0"/>
          </a:p>
          <a:p>
            <a:r>
              <a:rPr lang="zh-CN" altLang="en-US" sz="2800" b="1" dirty="0" smtClean="0"/>
              <a:t>（</a:t>
            </a:r>
            <a:r>
              <a:rPr lang="en-US" altLang="zh-CN" sz="2800" b="1" dirty="0" smtClean="0"/>
              <a:t>3</a:t>
            </a:r>
            <a:r>
              <a:rPr lang="zh-CN" altLang="en-US" sz="2800" b="1" dirty="0" smtClean="0"/>
              <a:t>）</a:t>
            </a:r>
            <a:r>
              <a:rPr lang="en-US" altLang="zh-CN" sz="2800" b="1" dirty="0" smtClean="0"/>
              <a:t>《</a:t>
            </a:r>
            <a:r>
              <a:rPr lang="zh-CN" altLang="en-US" sz="2800" b="1" dirty="0" smtClean="0"/>
              <a:t>共产党宣言</a:t>
            </a:r>
            <a:r>
              <a:rPr lang="en-US" altLang="zh-CN" sz="2800" b="1" dirty="0" smtClean="0"/>
              <a:t>》</a:t>
            </a:r>
            <a:r>
              <a:rPr lang="zh-CN" altLang="en-US" sz="2800" b="1" dirty="0" smtClean="0"/>
              <a:t>（</a:t>
            </a:r>
            <a:r>
              <a:rPr lang="en-US" altLang="zh-CN" sz="2800" b="1" dirty="0" smtClean="0"/>
              <a:t>1848</a:t>
            </a:r>
            <a:r>
              <a:rPr lang="zh-CN" altLang="en-US" sz="2800" b="1" dirty="0" smtClean="0"/>
              <a:t>）的发表，标志着马克思主义的问世。</a:t>
            </a:r>
            <a:endParaRPr lang="zh-CN" altLang="en-US" sz="2800" b="1" dirty="0"/>
          </a:p>
        </p:txBody>
      </p:sp>
      <p:sp>
        <p:nvSpPr>
          <p:cNvPr id="4" name="标题 3"/>
          <p:cNvSpPr>
            <a:spLocks noGrp="1"/>
          </p:cNvSpPr>
          <p:nvPr>
            <p:ph type="title"/>
          </p:nvPr>
        </p:nvSpPr>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544616"/>
          </a:xfrm>
        </p:spPr>
        <p:txBody>
          <a:bodyPr>
            <a:normAutofit/>
          </a:bodyPr>
          <a:lstStyle/>
          <a:p>
            <a:r>
              <a:rPr lang="zh-CN" altLang="en-US" sz="2800" b="1" dirty="0" smtClean="0"/>
              <a:t>（</a:t>
            </a:r>
            <a:r>
              <a:rPr lang="en-US" altLang="zh-CN" sz="2800" b="1" dirty="0" smtClean="0"/>
              <a:t>4</a:t>
            </a:r>
            <a:r>
              <a:rPr lang="zh-CN" altLang="en-US" sz="2800" b="1" dirty="0" smtClean="0"/>
              <a:t>）同年，共产主义同盟建立，马克思、恩格斯领导共产主义者同盟参与了</a:t>
            </a:r>
            <a:r>
              <a:rPr lang="en-US" altLang="zh-CN" sz="2800" b="1" dirty="0" smtClean="0"/>
              <a:t>1848</a:t>
            </a:r>
            <a:r>
              <a:rPr lang="zh-CN" altLang="en-US" sz="2800" b="1" dirty="0" smtClean="0"/>
              <a:t>年的欧洲革命，革命失败后，二人走上了流亡的生活。</a:t>
            </a:r>
            <a:endParaRPr lang="en-US" altLang="zh-CN" sz="2800" b="1" dirty="0" smtClean="0"/>
          </a:p>
          <a:p>
            <a:endParaRPr lang="en-US" altLang="zh-CN" sz="2800" b="1" dirty="0" smtClean="0"/>
          </a:p>
          <a:p>
            <a:r>
              <a:rPr lang="zh-CN" altLang="en-US" sz="2800" b="1" dirty="0" smtClean="0"/>
              <a:t>（</a:t>
            </a:r>
            <a:r>
              <a:rPr lang="en-US" altLang="zh-CN" sz="2800" b="1" dirty="0" smtClean="0"/>
              <a:t>5</a:t>
            </a:r>
            <a:r>
              <a:rPr lang="zh-CN" altLang="en-US" sz="2800" b="1" dirty="0" smtClean="0"/>
              <a:t>）马克思在流亡英国期间撰写了</a:t>
            </a:r>
            <a:r>
              <a:rPr lang="en-US" altLang="zh-CN" sz="2800" b="1" dirty="0" smtClean="0"/>
              <a:t>《</a:t>
            </a:r>
            <a:r>
              <a:rPr lang="zh-CN" altLang="en-US" sz="2800" b="1" dirty="0" smtClean="0"/>
              <a:t>资本论</a:t>
            </a:r>
            <a:r>
              <a:rPr lang="en-US" altLang="zh-CN" sz="2800" b="1" dirty="0" smtClean="0"/>
              <a:t>》</a:t>
            </a:r>
            <a:r>
              <a:rPr lang="zh-CN" altLang="en-US" sz="2800" b="1" dirty="0" smtClean="0"/>
              <a:t>的第一卷，揭示了资本主义生产方式的秘密。</a:t>
            </a:r>
            <a:endParaRPr lang="en-US" altLang="zh-CN" sz="2800" b="1" dirty="0" smtClean="0"/>
          </a:p>
          <a:p>
            <a:endParaRPr lang="en-US" altLang="zh-CN" sz="2800" b="1" dirty="0" smtClean="0"/>
          </a:p>
          <a:p>
            <a:r>
              <a:rPr lang="zh-CN" altLang="en-US" sz="2800" b="1" dirty="0" smtClean="0"/>
              <a:t>（</a:t>
            </a:r>
            <a:r>
              <a:rPr lang="en-US" altLang="zh-CN" sz="2800" b="1" dirty="0" smtClean="0"/>
              <a:t>6</a:t>
            </a:r>
            <a:r>
              <a:rPr lang="zh-CN" altLang="en-US" sz="2800" b="1" dirty="0" smtClean="0"/>
              <a:t>）</a:t>
            </a:r>
            <a:r>
              <a:rPr lang="en-US" altLang="zh-CN" sz="2800" b="1" dirty="0" smtClean="0"/>
              <a:t>1864</a:t>
            </a:r>
            <a:r>
              <a:rPr lang="zh-CN" altLang="en-US" sz="2800" b="1" dirty="0" smtClean="0"/>
              <a:t>年，第一国际成立；</a:t>
            </a:r>
            <a:r>
              <a:rPr lang="en-US" altLang="zh-CN" sz="2800" b="1" dirty="0" smtClean="0"/>
              <a:t>1871</a:t>
            </a:r>
            <a:r>
              <a:rPr lang="zh-CN" altLang="en-US" sz="2800" b="1" dirty="0" smtClean="0"/>
              <a:t>年，巴黎公社成立，无产阶级开始了建立政权的尝试。马克思写就了</a:t>
            </a:r>
            <a:r>
              <a:rPr lang="en-US" altLang="zh-CN" sz="2800" b="1" dirty="0" smtClean="0"/>
              <a:t>《</a:t>
            </a:r>
            <a:r>
              <a:rPr lang="zh-CN" altLang="en-US" sz="2800" b="1" dirty="0" smtClean="0"/>
              <a:t>法兰西内战</a:t>
            </a:r>
            <a:r>
              <a:rPr lang="en-US" altLang="zh-CN" sz="2800" b="1" dirty="0" smtClean="0"/>
              <a:t>》</a:t>
            </a:r>
            <a:r>
              <a:rPr lang="zh-CN" altLang="en-US" sz="2800" b="1" dirty="0" smtClean="0"/>
              <a:t>、</a:t>
            </a:r>
            <a:r>
              <a:rPr lang="en-US" altLang="zh-CN" sz="2800" b="1" dirty="0" smtClean="0"/>
              <a:t>《</a:t>
            </a:r>
            <a:r>
              <a:rPr lang="zh-CN" altLang="en-US" sz="2800" b="1" dirty="0" smtClean="0"/>
              <a:t>哥达纲领批判</a:t>
            </a:r>
            <a:r>
              <a:rPr lang="en-US" altLang="zh-CN" sz="2800" b="1" dirty="0" smtClean="0"/>
              <a:t>》</a:t>
            </a:r>
            <a:r>
              <a:rPr lang="zh-CN" altLang="en-US" sz="2800" b="1" dirty="0" smtClean="0"/>
              <a:t>，科学社会主义学说具有了丰富性。</a:t>
            </a:r>
            <a:endParaRPr lang="zh-CN" altLang="en-US" sz="2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844824"/>
            <a:ext cx="4546848" cy="4525963"/>
          </a:xfrm>
        </p:spPr>
        <p:txBody>
          <a:bodyPr>
            <a:normAutofit/>
          </a:bodyPr>
          <a:lstStyle/>
          <a:p>
            <a:r>
              <a:rPr lang="zh-CN" altLang="en-US" sz="2800" b="1" dirty="0" smtClean="0"/>
              <a:t>（</a:t>
            </a:r>
            <a:r>
              <a:rPr lang="en-US" altLang="zh-CN" sz="2800" b="1" dirty="0" smtClean="0"/>
              <a:t>7</a:t>
            </a:r>
            <a:r>
              <a:rPr lang="zh-CN" altLang="en-US" sz="2800" b="1" dirty="0" smtClean="0"/>
              <a:t>）长期的斗争损害了马克思的健康，但即便是在他的晚年，他依旧一面指导工人运动，一面写作</a:t>
            </a:r>
            <a:r>
              <a:rPr lang="en-US" altLang="zh-CN" sz="2800" b="1" dirty="0" smtClean="0"/>
              <a:t>《</a:t>
            </a:r>
            <a:r>
              <a:rPr lang="zh-CN" altLang="en-US" sz="2800" b="1" dirty="0" smtClean="0"/>
              <a:t>资本论</a:t>
            </a:r>
            <a:r>
              <a:rPr lang="en-US" altLang="zh-CN" sz="2800" b="1" dirty="0" smtClean="0"/>
              <a:t>》</a:t>
            </a:r>
            <a:r>
              <a:rPr lang="zh-CN" altLang="en-US" sz="2800" b="1" dirty="0" smtClean="0"/>
              <a:t>，终于</a:t>
            </a:r>
            <a:r>
              <a:rPr lang="en-US" altLang="zh-CN" sz="2800" b="1" dirty="0" smtClean="0"/>
              <a:t>1883</a:t>
            </a:r>
            <a:r>
              <a:rPr lang="zh-CN" altLang="en-US" sz="2800" b="1" dirty="0" smtClean="0"/>
              <a:t>年逝世。</a:t>
            </a:r>
            <a:endParaRPr lang="zh-CN" altLang="en-US" sz="2800" b="1" dirty="0"/>
          </a:p>
        </p:txBody>
      </p:sp>
      <p:pic>
        <p:nvPicPr>
          <p:cNvPr id="4" name="图片 3" descr="t0128f838e519eec410.jpg"/>
          <p:cNvPicPr>
            <a:picLocks noChangeAspect="1"/>
          </p:cNvPicPr>
          <p:nvPr/>
        </p:nvPicPr>
        <p:blipFill>
          <a:blip r:embed="rId2" cstate="print"/>
          <a:stretch>
            <a:fillRect/>
          </a:stretch>
        </p:blipFill>
        <p:spPr>
          <a:xfrm>
            <a:off x="5796136" y="1988840"/>
            <a:ext cx="1968500" cy="2540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00B050"/>
                </a:solidFill>
              </a:rPr>
              <a:t>案例：未完成的</a:t>
            </a:r>
            <a:r>
              <a:rPr lang="en-US" altLang="zh-CN" b="1" dirty="0" smtClean="0">
                <a:solidFill>
                  <a:srgbClr val="00B050"/>
                </a:solidFill>
              </a:rPr>
              <a:t>《</a:t>
            </a:r>
            <a:r>
              <a:rPr lang="zh-CN" altLang="en-US" b="1" dirty="0" smtClean="0">
                <a:solidFill>
                  <a:srgbClr val="00B050"/>
                </a:solidFill>
              </a:rPr>
              <a:t>资本论</a:t>
            </a:r>
            <a:r>
              <a:rPr lang="en-US" altLang="zh-CN" b="1" dirty="0" smtClean="0">
                <a:solidFill>
                  <a:srgbClr val="00B050"/>
                </a:solidFill>
              </a:rPr>
              <a:t>》</a:t>
            </a:r>
          </a:p>
          <a:p>
            <a:endParaRPr lang="en-US" altLang="zh-CN" b="1" dirty="0" smtClean="0">
              <a:solidFill>
                <a:srgbClr val="00B050"/>
              </a:solidFill>
            </a:endParaRPr>
          </a:p>
          <a:p>
            <a:r>
              <a:rPr lang="zh-CN" altLang="en-US" b="1" u="sng" dirty="0" smtClean="0"/>
              <a:t>伯恩施坦：</a:t>
            </a:r>
            <a:endParaRPr lang="en-US" altLang="zh-CN" b="1" u="sng" dirty="0" smtClean="0"/>
          </a:p>
          <a:p>
            <a:r>
              <a:rPr lang="zh-CN" altLang="en-US" b="1" u="sng" dirty="0" smtClean="0"/>
              <a:t>不要忘记，</a:t>
            </a:r>
            <a:r>
              <a:rPr lang="en-US" altLang="zh-CN" b="1" u="sng" dirty="0" smtClean="0"/>
              <a:t>《</a:t>
            </a:r>
            <a:r>
              <a:rPr lang="zh-CN" altLang="en-US" b="1" u="sng" dirty="0" smtClean="0"/>
              <a:t>资本论</a:t>
            </a:r>
            <a:r>
              <a:rPr lang="en-US" altLang="zh-CN" b="1" u="sng" dirty="0" smtClean="0"/>
              <a:t>》</a:t>
            </a:r>
            <a:r>
              <a:rPr lang="zh-CN" altLang="en-US" b="1" u="sng" dirty="0" smtClean="0"/>
              <a:t>尽管科学性很强，但归根到底是一部倾向性的著作，而且是没有完成的。我认为没有完成的原因是科学性和倾向性之间的矛盾使这一任务对于马克思来说变得越来越困难了。</a:t>
            </a:r>
            <a:endParaRPr lang="en-US" altLang="zh-CN" b="1" u="sng"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978896" cy="4525963"/>
          </a:xfrm>
        </p:spPr>
        <p:txBody>
          <a:bodyPr>
            <a:normAutofit lnSpcReduction="10000"/>
          </a:bodyPr>
          <a:lstStyle/>
          <a:p>
            <a:r>
              <a:rPr lang="zh-CN" altLang="en-US" sz="2800" b="1" u="sng" dirty="0" smtClean="0"/>
              <a:t>恩格斯在</a:t>
            </a:r>
            <a:r>
              <a:rPr lang="en-US" altLang="zh-CN" sz="2800" b="1" u="sng" dirty="0" smtClean="0"/>
              <a:t>《</a:t>
            </a:r>
            <a:r>
              <a:rPr lang="zh-CN" altLang="en-US" sz="2800" b="1" u="sng" dirty="0" smtClean="0"/>
              <a:t>资本论</a:t>
            </a:r>
            <a:r>
              <a:rPr lang="en-US" altLang="zh-CN" sz="2800" b="1" u="sng" dirty="0" smtClean="0"/>
              <a:t>》</a:t>
            </a:r>
            <a:r>
              <a:rPr lang="zh-CN" altLang="en-US" sz="2800" b="1" u="sng" dirty="0" smtClean="0"/>
              <a:t>第三卷的序言中则如是说：</a:t>
            </a:r>
            <a:endParaRPr lang="en-US" altLang="zh-CN" sz="2800" b="1" u="sng" dirty="0" smtClean="0"/>
          </a:p>
          <a:p>
            <a:endParaRPr lang="en-US" altLang="zh-CN" sz="2800" b="1" u="sng" dirty="0" smtClean="0"/>
          </a:p>
          <a:p>
            <a:r>
              <a:rPr lang="zh-CN" altLang="en-US" sz="2800" b="1" u="sng" dirty="0" smtClean="0"/>
              <a:t>在许多地方，笔记和叙述越来越清楚的显露出，作者由于工作过度而得的病发作了，并且逐渐加重，这种情况起先使他独自进行工作越来越困难，最后竟使他的工作完全无法进行。</a:t>
            </a:r>
            <a:endParaRPr lang="zh-CN" altLang="en-US" sz="2800" b="1" u="sng" dirty="0"/>
          </a:p>
        </p:txBody>
      </p:sp>
      <p:pic>
        <p:nvPicPr>
          <p:cNvPr id="4" name="图片 3" descr="t013a7fdbdf4bc3e07e.jpg"/>
          <p:cNvPicPr>
            <a:picLocks noChangeAspect="1"/>
          </p:cNvPicPr>
          <p:nvPr/>
        </p:nvPicPr>
        <p:blipFill>
          <a:blip r:embed="rId2" cstate="print"/>
          <a:stretch>
            <a:fillRect/>
          </a:stretch>
        </p:blipFill>
        <p:spPr>
          <a:xfrm>
            <a:off x="5652120" y="2780928"/>
            <a:ext cx="3172341" cy="234275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844824"/>
            <a:ext cx="4186808" cy="4525963"/>
          </a:xfrm>
        </p:spPr>
        <p:txBody>
          <a:bodyPr>
            <a:normAutofit/>
          </a:bodyPr>
          <a:lstStyle/>
          <a:p>
            <a:r>
              <a:rPr lang="zh-CN" altLang="en-US" sz="2800" b="1" dirty="0" smtClean="0"/>
              <a:t>（</a:t>
            </a:r>
            <a:r>
              <a:rPr lang="en-US" altLang="zh-CN" sz="2800" b="1" dirty="0" smtClean="0"/>
              <a:t>8</a:t>
            </a:r>
            <a:r>
              <a:rPr lang="zh-CN" altLang="en-US" sz="2800" b="1" dirty="0" smtClean="0"/>
              <a:t>）马克思逝世后，恩格斯承担起了领导工人运动的重任，整理出版了</a:t>
            </a:r>
            <a:r>
              <a:rPr lang="en-US" altLang="zh-CN" sz="2800" b="1" dirty="0" smtClean="0"/>
              <a:t>《</a:t>
            </a:r>
            <a:r>
              <a:rPr lang="zh-CN" altLang="en-US" sz="2800" b="1" dirty="0" smtClean="0"/>
              <a:t>资本论</a:t>
            </a:r>
            <a:r>
              <a:rPr lang="en-US" altLang="zh-CN" sz="2800" b="1" dirty="0" smtClean="0"/>
              <a:t>》</a:t>
            </a:r>
            <a:r>
              <a:rPr lang="zh-CN" altLang="en-US" sz="2800" b="1" dirty="0" smtClean="0"/>
              <a:t>的二、三卷；写就了</a:t>
            </a:r>
            <a:r>
              <a:rPr lang="en-US" altLang="zh-CN" sz="2800" b="1" dirty="0" smtClean="0"/>
              <a:t>《</a:t>
            </a:r>
            <a:r>
              <a:rPr lang="zh-CN" altLang="en-US" sz="2800" b="1" dirty="0" smtClean="0"/>
              <a:t>家庭、私有制与国家的起源</a:t>
            </a:r>
            <a:r>
              <a:rPr lang="en-US" altLang="zh-CN" sz="2800" b="1" dirty="0" smtClean="0"/>
              <a:t>》</a:t>
            </a:r>
            <a:r>
              <a:rPr lang="zh-CN" altLang="en-US" sz="2800" b="1" dirty="0" smtClean="0"/>
              <a:t>等著作，发展了马克思主义理论。</a:t>
            </a:r>
            <a:endParaRPr lang="zh-CN" altLang="en-US" sz="2800" b="1" dirty="0"/>
          </a:p>
        </p:txBody>
      </p:sp>
      <p:pic>
        <p:nvPicPr>
          <p:cNvPr id="4" name="图片 3" descr="engesihuaxiang_4827310.jpg"/>
          <p:cNvPicPr>
            <a:picLocks noChangeAspect="1"/>
          </p:cNvPicPr>
          <p:nvPr/>
        </p:nvPicPr>
        <p:blipFill>
          <a:blip r:embed="rId2" cstate="print"/>
          <a:stretch>
            <a:fillRect/>
          </a:stretch>
        </p:blipFill>
        <p:spPr>
          <a:xfrm>
            <a:off x="5652120" y="1988840"/>
            <a:ext cx="2130718" cy="2924944"/>
          </a:xfrm>
          <a:prstGeom prst="rect">
            <a:avLst/>
          </a:prstGeom>
        </p:spPr>
      </p:pic>
      <p:sp>
        <p:nvSpPr>
          <p:cNvPr id="5" name="标题 4"/>
          <p:cNvSpPr>
            <a:spLocks noGrp="1"/>
          </p:cNvSpPr>
          <p:nvPr>
            <p:ph type="title"/>
          </p:nvPr>
        </p:nvSpPr>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554960" cy="4525963"/>
          </a:xfrm>
        </p:spPr>
        <p:txBody>
          <a:bodyPr>
            <a:normAutofit/>
          </a:bodyPr>
          <a:lstStyle/>
          <a:p>
            <a:r>
              <a:rPr lang="zh-CN" altLang="en-US" b="1" dirty="0" smtClean="0">
                <a:solidFill>
                  <a:srgbClr val="00B050"/>
                </a:solidFill>
              </a:rPr>
              <a:t>案例</a:t>
            </a:r>
            <a:r>
              <a:rPr lang="en-US" altLang="zh-CN" b="1" dirty="0" smtClean="0">
                <a:solidFill>
                  <a:srgbClr val="00B050"/>
                </a:solidFill>
              </a:rPr>
              <a:t>1</a:t>
            </a:r>
            <a:r>
              <a:rPr lang="zh-CN" altLang="en-US" b="1" dirty="0" smtClean="0">
                <a:solidFill>
                  <a:srgbClr val="00B050"/>
                </a:solidFill>
              </a:rPr>
              <a:t>：马克思主义过时论</a:t>
            </a:r>
            <a:endParaRPr lang="en-US" altLang="zh-CN" b="1" dirty="0" smtClean="0">
              <a:solidFill>
                <a:srgbClr val="00B050"/>
              </a:solidFill>
            </a:endParaRPr>
          </a:p>
          <a:p>
            <a:endParaRPr lang="en-US" altLang="zh-CN" b="1" dirty="0" smtClean="0">
              <a:solidFill>
                <a:srgbClr val="00B050"/>
              </a:solidFill>
            </a:endParaRPr>
          </a:p>
          <a:p>
            <a:r>
              <a:rPr lang="zh-CN" altLang="en-US" sz="2800" b="1" u="sng" dirty="0" smtClean="0"/>
              <a:t>马克思离开后的很多年里，有个问题时不时被提出：马克思主义过时了吗？事实上，一个已被时代淘汰的思想，是不会也不需要拿出来反复宣判它的过时的。唯一的解释，就是它依然展示着强大生命力。</a:t>
            </a:r>
            <a:endParaRPr lang="zh-CN" altLang="en-US" sz="2800" b="1" u="sng" dirty="0">
              <a:solidFill>
                <a:srgbClr val="00B050"/>
              </a:solidFill>
            </a:endParaRPr>
          </a:p>
        </p:txBody>
      </p:sp>
      <p:pic>
        <p:nvPicPr>
          <p:cNvPr id="4" name="图片 3" descr="t0128f838e519eec410.jpg"/>
          <p:cNvPicPr>
            <a:picLocks noChangeAspect="1"/>
          </p:cNvPicPr>
          <p:nvPr/>
        </p:nvPicPr>
        <p:blipFill>
          <a:blip r:embed="rId2" cstate="print"/>
          <a:stretch>
            <a:fillRect/>
          </a:stretch>
        </p:blipFill>
        <p:spPr>
          <a:xfrm>
            <a:off x="6444208" y="2636912"/>
            <a:ext cx="2191725" cy="2828032"/>
          </a:xfrm>
          <a:prstGeom prst="rect">
            <a:avLst/>
          </a:prstGeom>
        </p:spPr>
      </p:pic>
      <p:sp>
        <p:nvSpPr>
          <p:cNvPr id="5" name="标题 4"/>
          <p:cNvSpPr>
            <a:spLocks noGrp="1"/>
          </p:cNvSpPr>
          <p:nvPr>
            <p:ph type="title"/>
          </p:nvPr>
        </p:nvSpPr>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2060"/>
                </a:solidFill>
              </a:rPr>
              <a:t>（三）马克思主义的发展</a:t>
            </a:r>
            <a:endParaRPr lang="zh-CN" altLang="en-US" b="1" dirty="0">
              <a:solidFill>
                <a:srgbClr val="002060"/>
              </a:solidFill>
            </a:endParaRPr>
          </a:p>
        </p:txBody>
      </p:sp>
      <p:sp>
        <p:nvSpPr>
          <p:cNvPr id="3" name="内容占位符 2"/>
          <p:cNvSpPr>
            <a:spLocks noGrp="1"/>
          </p:cNvSpPr>
          <p:nvPr>
            <p:ph idx="1"/>
          </p:nvPr>
        </p:nvSpPr>
        <p:spPr/>
        <p:txBody>
          <a:bodyPr>
            <a:normAutofit fontScale="92500" lnSpcReduction="10000"/>
          </a:bodyPr>
          <a:lstStyle/>
          <a:p>
            <a:r>
              <a:rPr lang="en-US" altLang="zh-CN" b="1" dirty="0" smtClean="0">
                <a:solidFill>
                  <a:srgbClr val="C00000"/>
                </a:solidFill>
              </a:rPr>
              <a:t>1.</a:t>
            </a:r>
            <a:r>
              <a:rPr lang="zh-CN" altLang="en-US" b="1" dirty="0" smtClean="0">
                <a:solidFill>
                  <a:srgbClr val="C00000"/>
                </a:solidFill>
              </a:rPr>
              <a:t>列宁对马克思主义的发展</a:t>
            </a:r>
            <a:endParaRPr lang="en-US" altLang="zh-CN" b="1" dirty="0" smtClean="0">
              <a:solidFill>
                <a:srgbClr val="C00000"/>
              </a:solidFill>
            </a:endParaRPr>
          </a:p>
          <a:p>
            <a:r>
              <a:rPr lang="zh-CN" altLang="en-US" sz="2800" b="1" dirty="0" smtClean="0"/>
              <a:t>（</a:t>
            </a:r>
            <a:r>
              <a:rPr lang="en-US" altLang="zh-CN" sz="2800" b="1" dirty="0" smtClean="0"/>
              <a:t>1</a:t>
            </a:r>
            <a:r>
              <a:rPr lang="zh-CN" altLang="en-US" sz="2800" b="1" dirty="0" smtClean="0"/>
              <a:t>）马克思、恩格斯逝世后，世界资本主义的发展进入到了垄断阶段。</a:t>
            </a:r>
            <a:endParaRPr lang="en-US" altLang="zh-CN" sz="2800" b="1" dirty="0" smtClean="0"/>
          </a:p>
          <a:p>
            <a:endParaRPr lang="en-US" altLang="zh-CN" sz="2800" b="1" dirty="0" smtClean="0"/>
          </a:p>
          <a:p>
            <a:r>
              <a:rPr lang="zh-CN" altLang="en-US" sz="2800" b="1" dirty="0" smtClean="0"/>
              <a:t>（</a:t>
            </a:r>
            <a:r>
              <a:rPr lang="en-US" altLang="zh-CN" sz="2800" b="1" dirty="0" smtClean="0"/>
              <a:t>2</a:t>
            </a:r>
            <a:r>
              <a:rPr lang="zh-CN" altLang="en-US" sz="2800" b="1" dirty="0" smtClean="0"/>
              <a:t>）列宁深刻的分析了帝国主义时代资本主义发展的特点，并指出不平衡已经成为资本主义发展的绝对规律。</a:t>
            </a:r>
            <a:endParaRPr lang="en-US" altLang="zh-CN" sz="2800" b="1" dirty="0" smtClean="0"/>
          </a:p>
          <a:p>
            <a:endParaRPr lang="en-US" altLang="zh-CN" sz="2800" b="1" dirty="0" smtClean="0"/>
          </a:p>
          <a:p>
            <a:r>
              <a:rPr lang="zh-CN" altLang="en-US" sz="2800" b="1" dirty="0" smtClean="0"/>
              <a:t>（</a:t>
            </a:r>
            <a:r>
              <a:rPr lang="en-US" altLang="zh-CN" sz="2800" b="1" dirty="0" smtClean="0"/>
              <a:t>3</a:t>
            </a:r>
            <a:r>
              <a:rPr lang="zh-CN" altLang="en-US" sz="2800" b="1" dirty="0" smtClean="0"/>
              <a:t>）</a:t>
            </a:r>
            <a:r>
              <a:rPr lang="en-US" altLang="zh-CN" sz="2800" b="1" dirty="0" smtClean="0"/>
              <a:t>1917</a:t>
            </a:r>
            <a:r>
              <a:rPr lang="zh-CN" altLang="en-US" sz="2800" b="1" dirty="0" smtClean="0"/>
              <a:t>年，列宁和布尔什维克党成功领导了俄国十月革命，打开了帝国主义链条中最薄弱的一环建立了人类历史上第一个社会主义国家。</a:t>
            </a:r>
            <a:endParaRPr lang="zh-CN" altLang="en-US" sz="2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00B050"/>
                </a:solidFill>
              </a:rPr>
              <a:t>案例</a:t>
            </a:r>
            <a:r>
              <a:rPr lang="en-US" altLang="zh-CN" b="1" dirty="0" smtClean="0">
                <a:solidFill>
                  <a:srgbClr val="00B050"/>
                </a:solidFill>
              </a:rPr>
              <a:t>2</a:t>
            </a:r>
            <a:r>
              <a:rPr lang="zh-CN" altLang="en-US" b="1" dirty="0" smtClean="0">
                <a:solidFill>
                  <a:srgbClr val="00B050"/>
                </a:solidFill>
              </a:rPr>
              <a:t>：列宁与十月革命</a:t>
            </a:r>
            <a:endParaRPr lang="zh-CN" altLang="en-US" b="1" dirty="0">
              <a:solidFill>
                <a:srgbClr val="00B050"/>
              </a:solidFill>
            </a:endParaRPr>
          </a:p>
        </p:txBody>
      </p:sp>
      <p:pic>
        <p:nvPicPr>
          <p:cNvPr id="4" name="图片 3" descr="lieninghuaxiang_7102385.jpg"/>
          <p:cNvPicPr>
            <a:picLocks noChangeAspect="1"/>
          </p:cNvPicPr>
          <p:nvPr/>
        </p:nvPicPr>
        <p:blipFill>
          <a:blip r:embed="rId2" cstate="print"/>
          <a:stretch>
            <a:fillRect/>
          </a:stretch>
        </p:blipFill>
        <p:spPr>
          <a:xfrm>
            <a:off x="1547664" y="2780928"/>
            <a:ext cx="2052472" cy="2852936"/>
          </a:xfrm>
          <a:prstGeom prst="rect">
            <a:avLst/>
          </a:prstGeom>
        </p:spPr>
      </p:pic>
      <p:pic>
        <p:nvPicPr>
          <p:cNvPr id="5" name="图片 4" descr="U11647P1488DT20141217115623.jpg"/>
          <p:cNvPicPr>
            <a:picLocks noChangeAspect="1"/>
          </p:cNvPicPr>
          <p:nvPr/>
        </p:nvPicPr>
        <p:blipFill>
          <a:blip r:embed="rId3" cstate="print"/>
          <a:stretch>
            <a:fillRect/>
          </a:stretch>
        </p:blipFill>
        <p:spPr>
          <a:xfrm>
            <a:off x="3995936" y="2996952"/>
            <a:ext cx="3780532" cy="2536393"/>
          </a:xfrm>
          <a:prstGeom prst="rect">
            <a:avLst/>
          </a:prstGeom>
        </p:spPr>
      </p:pic>
      <p:sp>
        <p:nvSpPr>
          <p:cNvPr id="6" name="标题 5"/>
          <p:cNvSpPr>
            <a:spLocks noGrp="1"/>
          </p:cNvSpPr>
          <p:nvPr>
            <p:ph type="title"/>
          </p:nvPr>
        </p:nvSpPr>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988840"/>
            <a:ext cx="8229600" cy="4525963"/>
          </a:xfrm>
        </p:spPr>
        <p:txBody>
          <a:bodyPr/>
          <a:lstStyle/>
          <a:p>
            <a:r>
              <a:rPr lang="en-US" altLang="zh-CN" b="1" dirty="0" smtClean="0">
                <a:solidFill>
                  <a:srgbClr val="C00000"/>
                </a:solidFill>
              </a:rPr>
              <a:t>2.</a:t>
            </a:r>
            <a:r>
              <a:rPr lang="zh-CN" altLang="en-US" b="1" dirty="0" smtClean="0">
                <a:solidFill>
                  <a:srgbClr val="C00000"/>
                </a:solidFill>
              </a:rPr>
              <a:t>中国共产党对马克思主义的发展</a:t>
            </a:r>
            <a:endParaRPr lang="en-US" altLang="zh-CN" b="1" dirty="0" smtClean="0">
              <a:solidFill>
                <a:srgbClr val="C00000"/>
              </a:solidFill>
            </a:endParaRPr>
          </a:p>
          <a:p>
            <a:endParaRPr lang="en-US" altLang="zh-CN" b="1" dirty="0" smtClean="0">
              <a:solidFill>
                <a:srgbClr val="C00000"/>
              </a:solidFill>
            </a:endParaRPr>
          </a:p>
          <a:p>
            <a:r>
              <a:rPr lang="zh-CN" altLang="en-US" sz="2800" b="1" dirty="0" smtClean="0"/>
              <a:t>中国共产党自成立以来，就将马克思主义作为中国革命、建设、改革的指导思想，并将马克思主义基本原理与中国社会实际相结合，跳出了苏联模式，取得了中国革命、建设、改革的胜利。</a:t>
            </a:r>
            <a:endParaRPr lang="zh-CN" altLang="en-US" sz="2800" b="1" dirty="0"/>
          </a:p>
        </p:txBody>
      </p:sp>
      <p:sp>
        <p:nvSpPr>
          <p:cNvPr id="4" name="标题 3"/>
          <p:cNvSpPr>
            <a:spLocks noGrp="1"/>
          </p:cNvSpPr>
          <p:nvPr>
            <p:ph type="title"/>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29600" cy="1143000"/>
          </a:xfrm>
        </p:spPr>
        <p:txBody>
          <a:bodyPr/>
          <a:lstStyle/>
          <a:p>
            <a:r>
              <a:rPr lang="zh-CN" altLang="en-US" b="1" dirty="0" smtClean="0">
                <a:solidFill>
                  <a:srgbClr val="FF0000"/>
                </a:solidFill>
                <a:effectLst>
                  <a:outerShdw blurRad="38100" dist="38100" dir="2700000" algn="tl">
                    <a:srgbClr val="000000">
                      <a:alpha val="43137"/>
                    </a:srgbClr>
                  </a:outerShdw>
                </a:effectLst>
              </a:rPr>
              <a:t>主要内容</a:t>
            </a:r>
            <a:endParaRPr lang="zh-CN" altLang="en-US" b="1" dirty="0">
              <a:solidFill>
                <a:srgbClr val="FF0000"/>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67544" y="1988840"/>
            <a:ext cx="8229600" cy="3989040"/>
          </a:xfrm>
        </p:spPr>
        <p:txBody>
          <a:bodyPr/>
          <a:lstStyle/>
          <a:p>
            <a:r>
              <a:rPr lang="zh-CN" altLang="en-US" b="1" dirty="0" smtClean="0"/>
              <a:t>一、马克思主义的创立与发展</a:t>
            </a:r>
            <a:endParaRPr lang="en-US" altLang="zh-CN" b="1" dirty="0" smtClean="0"/>
          </a:p>
          <a:p>
            <a:endParaRPr lang="en-US" altLang="zh-CN" b="1" dirty="0" smtClean="0"/>
          </a:p>
          <a:p>
            <a:r>
              <a:rPr lang="zh-CN" altLang="en-US" b="1" dirty="0" smtClean="0"/>
              <a:t>二、马克思主义的鲜明特征</a:t>
            </a:r>
            <a:endParaRPr lang="en-US" altLang="zh-CN" b="1" dirty="0" smtClean="0"/>
          </a:p>
          <a:p>
            <a:endParaRPr lang="en-US" altLang="zh-CN" b="1" dirty="0" smtClean="0"/>
          </a:p>
          <a:p>
            <a:r>
              <a:rPr lang="zh-CN" altLang="en-US" b="1" dirty="0" smtClean="0"/>
              <a:t>三、马克思主义的当代价值</a:t>
            </a:r>
            <a:endParaRPr lang="zh-CN"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b="1" dirty="0" smtClean="0">
                <a:solidFill>
                  <a:srgbClr val="7030A0"/>
                </a:solidFill>
              </a:rPr>
              <a:t>附：中国共产党人对马克思主义作出了时代性、原创性的贡献</a:t>
            </a:r>
            <a:endParaRPr lang="en-US" altLang="zh-CN" b="1" dirty="0" smtClean="0">
              <a:solidFill>
                <a:srgbClr val="7030A0"/>
              </a:solidFill>
            </a:endParaRPr>
          </a:p>
          <a:p>
            <a:endParaRPr lang="en-US" altLang="zh-CN" b="1" dirty="0" smtClean="0">
              <a:solidFill>
                <a:srgbClr val="7030A0"/>
              </a:solidFill>
            </a:endParaRPr>
          </a:p>
          <a:p>
            <a:r>
              <a:rPr lang="zh-CN" altLang="en-US" sz="2800" b="1" dirty="0" smtClean="0">
                <a:solidFill>
                  <a:srgbClr val="C00000"/>
                </a:solidFill>
              </a:rPr>
              <a:t>毛泽东思想：</a:t>
            </a:r>
            <a:r>
              <a:rPr lang="zh-CN" altLang="en-US" sz="2800" b="1" dirty="0" smtClean="0"/>
              <a:t>马克思主义中国化命题的提出</a:t>
            </a:r>
            <a:endParaRPr lang="en-US" altLang="zh-CN" sz="2800" b="1" dirty="0" smtClean="0"/>
          </a:p>
          <a:p>
            <a:r>
              <a:rPr lang="zh-CN" altLang="en-US" sz="2800" b="1" dirty="0" smtClean="0">
                <a:solidFill>
                  <a:srgbClr val="C00000"/>
                </a:solidFill>
              </a:rPr>
              <a:t>邓小平理论：</a:t>
            </a:r>
            <a:r>
              <a:rPr lang="zh-CN" altLang="en-US" sz="2800" b="1" dirty="0" smtClean="0"/>
              <a:t>什么是社会主义、怎样建设社会主义</a:t>
            </a:r>
            <a:endParaRPr lang="en-US" altLang="zh-CN" sz="2800" b="1" dirty="0" smtClean="0"/>
          </a:p>
          <a:p>
            <a:r>
              <a:rPr lang="zh-CN" altLang="en-US" sz="2800" b="1" dirty="0" smtClean="0">
                <a:solidFill>
                  <a:srgbClr val="C00000"/>
                </a:solidFill>
              </a:rPr>
              <a:t>三个代表：</a:t>
            </a:r>
            <a:r>
              <a:rPr lang="zh-CN" altLang="en-US" sz="2800" b="1" dirty="0" smtClean="0"/>
              <a:t>建设什么样的党、怎样建设党</a:t>
            </a:r>
            <a:endParaRPr lang="en-US" altLang="zh-CN" sz="2800" b="1" dirty="0" smtClean="0"/>
          </a:p>
          <a:p>
            <a:r>
              <a:rPr lang="zh-CN" altLang="en-US" sz="2800" b="1" dirty="0" smtClean="0">
                <a:solidFill>
                  <a:srgbClr val="C00000"/>
                </a:solidFill>
              </a:rPr>
              <a:t>科学发展观：</a:t>
            </a:r>
            <a:r>
              <a:rPr lang="zh-CN" altLang="en-US" sz="2800" b="1" dirty="0" smtClean="0"/>
              <a:t>实现什么样的发展、怎样发展</a:t>
            </a:r>
            <a:endParaRPr lang="en-US" altLang="zh-CN" sz="2800" b="1" dirty="0" smtClean="0"/>
          </a:p>
          <a:p>
            <a:r>
              <a:rPr lang="zh-CN" altLang="en-US" sz="2800" b="1" dirty="0" smtClean="0">
                <a:solidFill>
                  <a:srgbClr val="C00000"/>
                </a:solidFill>
              </a:rPr>
              <a:t>新时代中国特色社会主义</a:t>
            </a:r>
            <a:r>
              <a:rPr lang="zh-CN" altLang="en-US" sz="2800" b="1" dirty="0" smtClean="0"/>
              <a:t>：在新时代坚持什么样的中国特色社会主义、怎样坚持中国特色社会主义</a:t>
            </a:r>
            <a:endParaRPr lang="zh-CN" altLang="en-US" sz="2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二、马克思主义的鲜明特征</a:t>
            </a:r>
            <a:endParaRPr lang="zh-CN" altLang="en-US" b="1" dirty="0">
              <a:solidFill>
                <a:srgbClr val="FF0000"/>
              </a:solidFill>
            </a:endParaRPr>
          </a:p>
        </p:txBody>
      </p:sp>
      <p:sp>
        <p:nvSpPr>
          <p:cNvPr id="3" name="内容占位符 2"/>
          <p:cNvSpPr>
            <a:spLocks noGrp="1"/>
          </p:cNvSpPr>
          <p:nvPr>
            <p:ph sz="half" idx="1"/>
          </p:nvPr>
        </p:nvSpPr>
        <p:spPr>
          <a:xfrm>
            <a:off x="467544" y="2132856"/>
            <a:ext cx="4038600" cy="3556992"/>
          </a:xfrm>
        </p:spPr>
        <p:txBody>
          <a:bodyPr/>
          <a:lstStyle/>
          <a:p>
            <a:r>
              <a:rPr lang="zh-CN" altLang="en-US" b="1" dirty="0" smtClean="0"/>
              <a:t>（一）科学性</a:t>
            </a:r>
            <a:endParaRPr lang="en-US" altLang="zh-CN" b="1" dirty="0" smtClean="0"/>
          </a:p>
          <a:p>
            <a:endParaRPr lang="en-US" altLang="zh-CN" b="1" dirty="0" smtClean="0"/>
          </a:p>
          <a:p>
            <a:r>
              <a:rPr lang="zh-CN" altLang="en-US" b="1" dirty="0" smtClean="0"/>
              <a:t>（二）革命性</a:t>
            </a:r>
            <a:endParaRPr lang="en-US" altLang="zh-CN" b="1" dirty="0" smtClean="0"/>
          </a:p>
          <a:p>
            <a:endParaRPr lang="en-US" altLang="zh-CN" b="1" dirty="0" smtClean="0"/>
          </a:p>
          <a:p>
            <a:r>
              <a:rPr lang="zh-CN" altLang="en-US" b="1" dirty="0" smtClean="0"/>
              <a:t>（三）实践性</a:t>
            </a:r>
            <a:endParaRPr lang="zh-CN" altLang="en-US" b="1" dirty="0"/>
          </a:p>
        </p:txBody>
      </p:sp>
      <p:sp>
        <p:nvSpPr>
          <p:cNvPr id="4" name="内容占位符 3"/>
          <p:cNvSpPr>
            <a:spLocks noGrp="1"/>
          </p:cNvSpPr>
          <p:nvPr>
            <p:ph sz="half" idx="2"/>
          </p:nvPr>
        </p:nvSpPr>
        <p:spPr>
          <a:xfrm>
            <a:off x="4644008" y="1988840"/>
            <a:ext cx="4038600" cy="4205064"/>
          </a:xfrm>
        </p:spPr>
        <p:txBody>
          <a:bodyPr/>
          <a:lstStyle/>
          <a:p>
            <a:r>
              <a:rPr lang="zh-CN" altLang="en-US" b="1" dirty="0" smtClean="0"/>
              <a:t>（四）人民性</a:t>
            </a:r>
            <a:endParaRPr lang="en-US" altLang="zh-CN" b="1" dirty="0" smtClean="0"/>
          </a:p>
          <a:p>
            <a:endParaRPr lang="en-US" altLang="zh-CN" b="1" dirty="0" smtClean="0"/>
          </a:p>
          <a:p>
            <a:r>
              <a:rPr lang="zh-CN" altLang="en-US" b="1" dirty="0" smtClean="0"/>
              <a:t>（五）发展性</a:t>
            </a:r>
            <a:endParaRPr lang="en-US" altLang="zh-CN" b="1" dirty="0" smtClean="0"/>
          </a:p>
          <a:p>
            <a:endParaRPr lang="en-US" altLang="zh-CN" b="1" dirty="0" smtClean="0"/>
          </a:p>
          <a:p>
            <a:r>
              <a:rPr lang="zh-CN" altLang="en-US" b="1" dirty="0" smtClean="0"/>
              <a:t>（六）真理性与价值性</a:t>
            </a:r>
            <a:endParaRPr lang="zh-CN" alt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600200"/>
            <a:ext cx="4546848" cy="4525963"/>
          </a:xfrm>
        </p:spPr>
        <p:txBody>
          <a:bodyPr>
            <a:normAutofit fontScale="92500" lnSpcReduction="10000"/>
          </a:bodyPr>
          <a:lstStyle/>
          <a:p>
            <a:r>
              <a:rPr lang="zh-CN" altLang="en-US" b="1" dirty="0" smtClean="0">
                <a:solidFill>
                  <a:srgbClr val="00B050"/>
                </a:solidFill>
              </a:rPr>
              <a:t>例证</a:t>
            </a:r>
            <a:r>
              <a:rPr lang="en-US" altLang="zh-CN" b="1" dirty="0" smtClean="0">
                <a:solidFill>
                  <a:srgbClr val="00B050"/>
                </a:solidFill>
              </a:rPr>
              <a:t>1</a:t>
            </a:r>
            <a:r>
              <a:rPr lang="zh-CN" altLang="en-US" b="1" dirty="0" smtClean="0">
                <a:solidFill>
                  <a:srgbClr val="00B050"/>
                </a:solidFill>
              </a:rPr>
              <a:t>：马克思主义是一种宗教吗？</a:t>
            </a:r>
            <a:endParaRPr lang="en-US" altLang="zh-CN" b="1" dirty="0" smtClean="0">
              <a:solidFill>
                <a:srgbClr val="00B050"/>
              </a:solidFill>
            </a:endParaRPr>
          </a:p>
          <a:p>
            <a:endParaRPr lang="en-US" altLang="zh-CN" b="1" dirty="0" smtClean="0">
              <a:solidFill>
                <a:srgbClr val="00B050"/>
              </a:solidFill>
            </a:endParaRPr>
          </a:p>
          <a:p>
            <a:r>
              <a:rPr lang="zh-CN" altLang="en-US" sz="2800" b="1" dirty="0" smtClean="0"/>
              <a:t>马克思主义当然是科学学说，但对以马克思主义为指导的共产党来说，对马克思主义者和一切反对资本主义制度的革命者来说，马克思主义学说可以成为一种信仰。这里所说的信仰，就是行为原则、理想追求、价值目标。</a:t>
            </a:r>
            <a:endParaRPr lang="en-US" altLang="zh-CN" sz="2800" b="1" dirty="0" smtClean="0">
              <a:solidFill>
                <a:srgbClr val="00B050"/>
              </a:solidFill>
            </a:endParaRPr>
          </a:p>
          <a:p>
            <a:endParaRPr lang="en-US" altLang="zh-CN" b="1" dirty="0" smtClean="0">
              <a:solidFill>
                <a:srgbClr val="00B050"/>
              </a:solidFill>
            </a:endParaRPr>
          </a:p>
          <a:p>
            <a:endParaRPr lang="zh-CN" altLang="en-US" b="1" dirty="0">
              <a:solidFill>
                <a:srgbClr val="00B050"/>
              </a:solidFill>
            </a:endParaRPr>
          </a:p>
        </p:txBody>
      </p:sp>
      <p:pic>
        <p:nvPicPr>
          <p:cNvPr id="7" name="图片 6" descr="t0128f838e519eec410.jpg"/>
          <p:cNvPicPr>
            <a:picLocks noChangeAspect="1"/>
          </p:cNvPicPr>
          <p:nvPr/>
        </p:nvPicPr>
        <p:blipFill>
          <a:blip r:embed="rId2" cstate="print"/>
          <a:stretch>
            <a:fillRect/>
          </a:stretch>
        </p:blipFill>
        <p:spPr>
          <a:xfrm>
            <a:off x="5724128" y="3068960"/>
            <a:ext cx="1968500" cy="2540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2060"/>
                </a:solidFill>
              </a:rPr>
              <a:t>（一）科学性</a:t>
            </a:r>
            <a:endParaRPr lang="zh-CN" altLang="en-US" b="1" dirty="0">
              <a:solidFill>
                <a:srgbClr val="002060"/>
              </a:solidFill>
            </a:endParaRPr>
          </a:p>
        </p:txBody>
      </p:sp>
      <p:sp>
        <p:nvSpPr>
          <p:cNvPr id="3" name="内容占位符 2"/>
          <p:cNvSpPr>
            <a:spLocks noGrp="1"/>
          </p:cNvSpPr>
          <p:nvPr>
            <p:ph idx="1"/>
          </p:nvPr>
        </p:nvSpPr>
        <p:spPr>
          <a:xfrm>
            <a:off x="467544" y="1844824"/>
            <a:ext cx="8229600" cy="4061048"/>
          </a:xfrm>
        </p:spPr>
        <p:txBody>
          <a:bodyPr/>
          <a:lstStyle/>
          <a:p>
            <a:r>
              <a:rPr lang="en-US" altLang="zh-CN" b="1" dirty="0" smtClean="0"/>
              <a:t>1.</a:t>
            </a:r>
            <a:r>
              <a:rPr lang="zh-CN" altLang="en-US" b="1" dirty="0" smtClean="0"/>
              <a:t>对自然、社会和人类思维规律的正确反映。</a:t>
            </a:r>
            <a:endParaRPr lang="en-US" altLang="zh-CN" b="1" dirty="0" smtClean="0"/>
          </a:p>
          <a:p>
            <a:endParaRPr lang="en-US" altLang="zh-CN" b="1" dirty="0" smtClean="0"/>
          </a:p>
          <a:p>
            <a:r>
              <a:rPr lang="en-US" altLang="zh-CN" b="1" dirty="0" smtClean="0"/>
              <a:t>2.</a:t>
            </a:r>
            <a:r>
              <a:rPr lang="zh-CN" altLang="en-US" b="1" dirty="0" smtClean="0"/>
              <a:t>在社会实践和科学发展的基础上产生的。</a:t>
            </a:r>
            <a:endParaRPr lang="en-US" altLang="zh-CN" b="1" dirty="0" smtClean="0"/>
          </a:p>
          <a:p>
            <a:endParaRPr lang="en-US" altLang="zh-CN" b="1" dirty="0" smtClean="0"/>
          </a:p>
          <a:p>
            <a:r>
              <a:rPr lang="en-US" altLang="zh-CN" b="1" dirty="0" smtClean="0"/>
              <a:t>3.</a:t>
            </a:r>
            <a:r>
              <a:rPr lang="zh-CN" altLang="en-US" b="1" dirty="0" smtClean="0"/>
              <a:t>辩证唯物主义和历史唯物主义是马克思主义的突出特征和理论优势。</a:t>
            </a:r>
            <a:endParaRPr lang="zh-CN" alt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2060"/>
                </a:solidFill>
              </a:rPr>
              <a:t>（二）革命性</a:t>
            </a:r>
            <a:endParaRPr lang="zh-CN" altLang="en-US" b="1" dirty="0">
              <a:solidFill>
                <a:srgbClr val="002060"/>
              </a:solidFill>
            </a:endParaRPr>
          </a:p>
        </p:txBody>
      </p:sp>
      <p:sp>
        <p:nvSpPr>
          <p:cNvPr id="3" name="内容占位符 2"/>
          <p:cNvSpPr>
            <a:spLocks noGrp="1"/>
          </p:cNvSpPr>
          <p:nvPr>
            <p:ph idx="1"/>
          </p:nvPr>
        </p:nvSpPr>
        <p:spPr>
          <a:xfrm>
            <a:off x="457200" y="1600200"/>
            <a:ext cx="5050904" cy="4925144"/>
          </a:xfrm>
        </p:spPr>
        <p:txBody>
          <a:bodyPr>
            <a:normAutofit fontScale="92500" lnSpcReduction="10000"/>
          </a:bodyPr>
          <a:lstStyle/>
          <a:p>
            <a:r>
              <a:rPr lang="zh-CN" altLang="en-US" b="1" dirty="0" smtClean="0">
                <a:solidFill>
                  <a:srgbClr val="FF0066"/>
                </a:solidFill>
              </a:rPr>
              <a:t>鲜明的批判精神和无产阶级立场</a:t>
            </a:r>
            <a:endParaRPr lang="en-US" altLang="zh-CN" b="1" dirty="0" smtClean="0">
              <a:solidFill>
                <a:srgbClr val="FF0066"/>
              </a:solidFill>
            </a:endParaRPr>
          </a:p>
          <a:p>
            <a:r>
              <a:rPr lang="zh-CN" altLang="en-US" b="1" dirty="0" smtClean="0">
                <a:solidFill>
                  <a:srgbClr val="00B050"/>
                </a:solidFill>
              </a:rPr>
              <a:t>例证</a:t>
            </a:r>
            <a:r>
              <a:rPr lang="en-US" altLang="zh-CN" b="1" dirty="0" smtClean="0">
                <a:solidFill>
                  <a:srgbClr val="00B050"/>
                </a:solidFill>
              </a:rPr>
              <a:t>2</a:t>
            </a:r>
            <a:r>
              <a:rPr lang="zh-CN" altLang="en-US" b="1" dirty="0" smtClean="0">
                <a:solidFill>
                  <a:srgbClr val="00B050"/>
                </a:solidFill>
              </a:rPr>
              <a:t>：马克思论辩证法</a:t>
            </a:r>
            <a:endParaRPr lang="en-US" altLang="zh-CN" b="1" dirty="0" smtClean="0">
              <a:solidFill>
                <a:srgbClr val="00B050"/>
              </a:solidFill>
            </a:endParaRPr>
          </a:p>
          <a:p>
            <a:r>
              <a:rPr lang="zh-CN" altLang="en-US" sz="2800" b="1" dirty="0" smtClean="0"/>
              <a:t>辩证法是在对现存事物的肯定的理解中同时又包含着否定的理解，即对现存事物必然灭亡的理解，辩证法对每一种既成的形式都是从不断的运动中，因而也是从它的暂时性方面去理解，辩证法不崇拜任何东西，按其本质来说，它是批判的和革命的。</a:t>
            </a:r>
            <a:endParaRPr lang="zh-CN" altLang="en-US" sz="2800" b="1" dirty="0"/>
          </a:p>
        </p:txBody>
      </p:sp>
      <p:pic>
        <p:nvPicPr>
          <p:cNvPr id="4" name="图片 3" descr="t0128f838e519eec410.jpg"/>
          <p:cNvPicPr>
            <a:picLocks noChangeAspect="1"/>
          </p:cNvPicPr>
          <p:nvPr/>
        </p:nvPicPr>
        <p:blipFill>
          <a:blip r:embed="rId2" cstate="print"/>
          <a:stretch>
            <a:fillRect/>
          </a:stretch>
        </p:blipFill>
        <p:spPr>
          <a:xfrm>
            <a:off x="6156176" y="3212976"/>
            <a:ext cx="1968500" cy="2540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96752"/>
            <a:ext cx="4968552" cy="4525963"/>
          </a:xfrm>
        </p:spPr>
        <p:txBody>
          <a:bodyPr>
            <a:normAutofit fontScale="92500"/>
          </a:bodyPr>
          <a:lstStyle/>
          <a:p>
            <a:r>
              <a:rPr lang="zh-CN" altLang="en-US" b="1" dirty="0" smtClean="0">
                <a:solidFill>
                  <a:srgbClr val="00B050"/>
                </a:solidFill>
              </a:rPr>
              <a:t>例证</a:t>
            </a:r>
            <a:r>
              <a:rPr lang="en-US" altLang="zh-CN" b="1" dirty="0" smtClean="0">
                <a:solidFill>
                  <a:srgbClr val="00B050"/>
                </a:solidFill>
              </a:rPr>
              <a:t>3</a:t>
            </a:r>
            <a:r>
              <a:rPr lang="zh-CN" altLang="en-US" b="1" dirty="0" smtClean="0">
                <a:solidFill>
                  <a:srgbClr val="00B050"/>
                </a:solidFill>
              </a:rPr>
              <a:t>：列宁论马克思主义的革命性</a:t>
            </a:r>
            <a:endParaRPr lang="en-US" altLang="zh-CN" b="1" dirty="0" smtClean="0">
              <a:solidFill>
                <a:srgbClr val="00B050"/>
              </a:solidFill>
            </a:endParaRPr>
          </a:p>
          <a:p>
            <a:endParaRPr lang="en-US" altLang="zh-CN" b="1" dirty="0" smtClean="0"/>
          </a:p>
          <a:p>
            <a:r>
              <a:rPr lang="zh-CN" altLang="en-US" b="1" dirty="0" smtClean="0"/>
              <a:t>（马克思主义）对世界各国社会主义者具有不可遏止的吸引力，就在于它把严格和高度的科学性（它是社会科学的最新成就）同革命性结合起来。</a:t>
            </a:r>
            <a:endParaRPr lang="zh-CN" altLang="en-US" b="1" dirty="0"/>
          </a:p>
        </p:txBody>
      </p:sp>
      <p:pic>
        <p:nvPicPr>
          <p:cNvPr id="4" name="图片 3" descr="lieninghuaxiang_7102385.jpg"/>
          <p:cNvPicPr>
            <a:picLocks noChangeAspect="1"/>
          </p:cNvPicPr>
          <p:nvPr/>
        </p:nvPicPr>
        <p:blipFill>
          <a:blip r:embed="rId2" cstate="print"/>
          <a:stretch>
            <a:fillRect/>
          </a:stretch>
        </p:blipFill>
        <p:spPr>
          <a:xfrm>
            <a:off x="6228184" y="2780928"/>
            <a:ext cx="1800200" cy="250227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548680"/>
            <a:ext cx="4038600" cy="5577483"/>
          </a:xfrm>
        </p:spPr>
        <p:txBody>
          <a:bodyPr>
            <a:normAutofit fontScale="92500" lnSpcReduction="10000"/>
          </a:bodyPr>
          <a:lstStyle/>
          <a:p>
            <a:r>
              <a:rPr lang="zh-CN" altLang="en-US" b="1" dirty="0" smtClean="0">
                <a:solidFill>
                  <a:srgbClr val="00B050"/>
                </a:solidFill>
              </a:rPr>
              <a:t>例证</a:t>
            </a:r>
            <a:r>
              <a:rPr lang="en-US" altLang="zh-CN" b="1" dirty="0" smtClean="0">
                <a:solidFill>
                  <a:srgbClr val="00B050"/>
                </a:solidFill>
              </a:rPr>
              <a:t>3</a:t>
            </a:r>
            <a:r>
              <a:rPr lang="zh-CN" altLang="en-US" b="1" dirty="0" smtClean="0">
                <a:solidFill>
                  <a:srgbClr val="00B050"/>
                </a:solidFill>
              </a:rPr>
              <a:t>：德里达眼中的“马克思的幽灵”</a:t>
            </a:r>
            <a:endParaRPr lang="en-US" altLang="zh-CN" b="1" dirty="0" smtClean="0">
              <a:solidFill>
                <a:srgbClr val="00B050"/>
              </a:solidFill>
            </a:endParaRPr>
          </a:p>
          <a:p>
            <a:r>
              <a:rPr lang="zh-CN" altLang="en-US" b="1" dirty="0" smtClean="0">
                <a:solidFill>
                  <a:srgbClr val="7030A0"/>
                </a:solidFill>
              </a:rPr>
              <a:t>列举了当代资本主义世界不能解决的十大社会问题：</a:t>
            </a:r>
            <a:endParaRPr lang="en-US" altLang="zh-CN" b="1" dirty="0" smtClean="0">
              <a:solidFill>
                <a:srgbClr val="7030A0"/>
              </a:solidFill>
            </a:endParaRPr>
          </a:p>
          <a:p>
            <a:r>
              <a:rPr lang="en-US" altLang="zh-CN" b="1" dirty="0" smtClean="0"/>
              <a:t>1.</a:t>
            </a:r>
            <a:r>
              <a:rPr lang="zh-CN" altLang="en-US" b="1" dirty="0" smtClean="0"/>
              <a:t>失业</a:t>
            </a:r>
            <a:endParaRPr lang="en-US" altLang="zh-CN" b="1" dirty="0" smtClean="0"/>
          </a:p>
          <a:p>
            <a:r>
              <a:rPr lang="en-US" altLang="zh-CN" b="1" dirty="0" smtClean="0"/>
              <a:t>2.</a:t>
            </a:r>
            <a:r>
              <a:rPr lang="zh-CN" altLang="en-US" b="1" dirty="0" smtClean="0"/>
              <a:t>对无家可归的公民参与国家的民主生活的权利的大量剥夺</a:t>
            </a:r>
            <a:endParaRPr lang="en-US" altLang="zh-CN" b="1" dirty="0" smtClean="0"/>
          </a:p>
          <a:p>
            <a:r>
              <a:rPr lang="en-US" altLang="zh-CN" b="1" dirty="0" smtClean="0"/>
              <a:t>3.</a:t>
            </a:r>
            <a:r>
              <a:rPr lang="zh-CN" altLang="en-US" b="1" dirty="0" smtClean="0"/>
              <a:t>不同资本主义国家之间的经济战与贸易战</a:t>
            </a:r>
            <a:endParaRPr lang="en-US" altLang="zh-CN" b="1" dirty="0" smtClean="0"/>
          </a:p>
          <a:p>
            <a:r>
              <a:rPr lang="en-US" altLang="zh-CN" b="1" dirty="0" smtClean="0"/>
              <a:t>4.</a:t>
            </a:r>
            <a:r>
              <a:rPr lang="zh-CN" altLang="en-US" b="1" dirty="0" smtClean="0"/>
              <a:t>市场监管不力</a:t>
            </a:r>
            <a:endParaRPr lang="zh-CN" altLang="en-US" b="1" dirty="0"/>
          </a:p>
        </p:txBody>
      </p:sp>
      <p:sp>
        <p:nvSpPr>
          <p:cNvPr id="5" name="内容占位符 4"/>
          <p:cNvSpPr>
            <a:spLocks noGrp="1"/>
          </p:cNvSpPr>
          <p:nvPr>
            <p:ph sz="half" idx="2"/>
          </p:nvPr>
        </p:nvSpPr>
        <p:spPr>
          <a:xfrm>
            <a:off x="4644008" y="404664"/>
            <a:ext cx="4038600" cy="6453336"/>
          </a:xfrm>
        </p:spPr>
        <p:txBody>
          <a:bodyPr>
            <a:normAutofit fontScale="92500" lnSpcReduction="10000"/>
          </a:bodyPr>
          <a:lstStyle/>
          <a:p>
            <a:pPr>
              <a:buNone/>
            </a:pPr>
            <a:endParaRPr lang="en-US" altLang="zh-CN" dirty="0" smtClean="0"/>
          </a:p>
          <a:p>
            <a:r>
              <a:rPr lang="en-US" altLang="zh-CN" b="1" dirty="0" smtClean="0"/>
              <a:t>5.</a:t>
            </a:r>
            <a:r>
              <a:rPr lang="zh-CN" altLang="en-US" b="1" dirty="0" smtClean="0"/>
              <a:t>贫困问题</a:t>
            </a:r>
            <a:endParaRPr lang="en-US" altLang="zh-CN" b="1" dirty="0" smtClean="0"/>
          </a:p>
          <a:p>
            <a:r>
              <a:rPr lang="en-US" altLang="zh-CN" b="1" dirty="0" smtClean="0"/>
              <a:t>6.</a:t>
            </a:r>
            <a:r>
              <a:rPr lang="zh-CN" altLang="en-US" b="1" dirty="0" smtClean="0"/>
              <a:t>军火工业与贸易</a:t>
            </a:r>
            <a:endParaRPr lang="en-US" altLang="zh-CN" b="1" dirty="0" smtClean="0"/>
          </a:p>
          <a:p>
            <a:r>
              <a:rPr lang="en-US" altLang="zh-CN" b="1" dirty="0" smtClean="0"/>
              <a:t>7.</a:t>
            </a:r>
            <a:r>
              <a:rPr lang="zh-CN" altLang="en-US" b="1" dirty="0" smtClean="0"/>
              <a:t>核武器扩展</a:t>
            </a:r>
            <a:endParaRPr lang="en-US" altLang="zh-CN" b="1" dirty="0" smtClean="0"/>
          </a:p>
          <a:p>
            <a:r>
              <a:rPr lang="en-US" altLang="zh-CN" b="1" dirty="0" smtClean="0"/>
              <a:t>8.</a:t>
            </a:r>
            <a:r>
              <a:rPr lang="zh-CN" altLang="en-US" b="1" dirty="0" smtClean="0"/>
              <a:t>战争</a:t>
            </a:r>
            <a:endParaRPr lang="en-US" altLang="zh-CN" b="1" dirty="0" smtClean="0"/>
          </a:p>
          <a:p>
            <a:r>
              <a:rPr lang="en-US" altLang="zh-CN" b="1" dirty="0" smtClean="0"/>
              <a:t>9.</a:t>
            </a:r>
            <a:r>
              <a:rPr lang="zh-CN" altLang="en-US" b="1" dirty="0" smtClean="0"/>
              <a:t>日益增长的、没有边界的或者说那些超效力的和纯粹资本主义的幽灵般的国家亦即遍布于各大洲，包括东欧从前的所谓社会主义国家的黑手党和贩毒集团的世界范围的势力</a:t>
            </a:r>
            <a:endParaRPr lang="en-US" altLang="zh-CN" b="1" dirty="0" smtClean="0"/>
          </a:p>
          <a:p>
            <a:r>
              <a:rPr lang="en-US" altLang="zh-CN" b="1" dirty="0" smtClean="0"/>
              <a:t>10.</a:t>
            </a:r>
            <a:r>
              <a:rPr lang="zh-CN" altLang="en-US" b="1" dirty="0" smtClean="0"/>
              <a:t>超级大国对国际交往规则的操控</a:t>
            </a:r>
            <a:endParaRPr lang="zh-CN" alt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7544" y="476672"/>
            <a:ext cx="8229600" cy="1143000"/>
          </a:xfrm>
        </p:spPr>
        <p:txBody>
          <a:bodyPr/>
          <a:lstStyle/>
          <a:p>
            <a:r>
              <a:rPr lang="zh-CN" altLang="en-US" b="1" dirty="0" smtClean="0">
                <a:solidFill>
                  <a:srgbClr val="002060"/>
                </a:solidFill>
              </a:rPr>
              <a:t>（三）实践性</a:t>
            </a:r>
            <a:endParaRPr lang="zh-CN" altLang="en-US" b="1" dirty="0">
              <a:solidFill>
                <a:srgbClr val="002060"/>
              </a:solidFill>
            </a:endParaRPr>
          </a:p>
        </p:txBody>
      </p:sp>
      <p:sp>
        <p:nvSpPr>
          <p:cNvPr id="6" name="内容占位符 5"/>
          <p:cNvSpPr>
            <a:spLocks noGrp="1"/>
          </p:cNvSpPr>
          <p:nvPr>
            <p:ph idx="1"/>
          </p:nvPr>
        </p:nvSpPr>
        <p:spPr>
          <a:xfrm>
            <a:off x="467544" y="1988840"/>
            <a:ext cx="8229600" cy="4061048"/>
          </a:xfrm>
        </p:spPr>
        <p:txBody>
          <a:bodyPr/>
          <a:lstStyle/>
          <a:p>
            <a:r>
              <a:rPr lang="en-US" altLang="zh-CN" b="1" dirty="0" smtClean="0"/>
              <a:t>1.</a:t>
            </a:r>
            <a:r>
              <a:rPr lang="zh-CN" altLang="en-US" b="1" dirty="0" smtClean="0"/>
              <a:t>直接服务于无产阶级和人民群众改造世界的实践活动。</a:t>
            </a:r>
            <a:endParaRPr lang="en-US" altLang="zh-CN" b="1" dirty="0" smtClean="0"/>
          </a:p>
          <a:p>
            <a:endParaRPr lang="en-US" altLang="zh-CN" b="1" dirty="0" smtClean="0"/>
          </a:p>
          <a:p>
            <a:r>
              <a:rPr lang="en-US" altLang="zh-CN" b="1" dirty="0" smtClean="0"/>
              <a:t>2.</a:t>
            </a:r>
            <a:r>
              <a:rPr lang="zh-CN" altLang="en-US" b="1" dirty="0" smtClean="0"/>
              <a:t>实践的观点是马克思首要的和基本的观点。</a:t>
            </a:r>
            <a:endParaRPr lang="en-US" altLang="zh-CN" b="1" dirty="0" smtClean="0"/>
          </a:p>
          <a:p>
            <a:endParaRPr lang="en-US" altLang="zh-CN" b="1" dirty="0" smtClean="0"/>
          </a:p>
          <a:p>
            <a:r>
              <a:rPr lang="en-US" altLang="zh-CN" b="1" dirty="0" smtClean="0"/>
              <a:t>3.</a:t>
            </a:r>
            <a:r>
              <a:rPr lang="zh-CN" altLang="en-US" b="1" dirty="0" smtClean="0"/>
              <a:t>马克思主义有突出的实践精神。</a:t>
            </a:r>
            <a:endParaRPr lang="zh-CN" alt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2060"/>
                </a:solidFill>
              </a:rPr>
              <a:t>（四）人民性</a:t>
            </a:r>
            <a:endParaRPr lang="zh-CN" altLang="en-US" b="1" dirty="0">
              <a:solidFill>
                <a:srgbClr val="002060"/>
              </a:solidFill>
            </a:endParaRPr>
          </a:p>
        </p:txBody>
      </p:sp>
      <p:sp>
        <p:nvSpPr>
          <p:cNvPr id="3" name="内容占位符 2"/>
          <p:cNvSpPr>
            <a:spLocks noGrp="1"/>
          </p:cNvSpPr>
          <p:nvPr>
            <p:ph idx="1"/>
          </p:nvPr>
        </p:nvSpPr>
        <p:spPr/>
        <p:txBody>
          <a:bodyPr>
            <a:normAutofit lnSpcReduction="10000"/>
          </a:bodyPr>
          <a:lstStyle/>
          <a:p>
            <a:r>
              <a:rPr lang="en-US" altLang="zh-CN" b="1" dirty="0" smtClean="0"/>
              <a:t>1.</a:t>
            </a:r>
            <a:r>
              <a:rPr lang="zh-CN" altLang="en-US" b="1" dirty="0" smtClean="0"/>
              <a:t>人民至上是马克思主义的政治立场。</a:t>
            </a:r>
            <a:endParaRPr lang="en-US" altLang="zh-CN" b="1" dirty="0" smtClean="0"/>
          </a:p>
          <a:p>
            <a:r>
              <a:rPr lang="zh-CN" altLang="en-US" sz="2800" b="1" dirty="0" smtClean="0">
                <a:solidFill>
                  <a:srgbClr val="C00000"/>
                </a:solidFill>
              </a:rPr>
              <a:t>思想来源：群众史观</a:t>
            </a:r>
            <a:endParaRPr lang="en-US" altLang="zh-CN" sz="2800" b="1" dirty="0" smtClean="0">
              <a:solidFill>
                <a:srgbClr val="C00000"/>
              </a:solidFill>
            </a:endParaRPr>
          </a:p>
          <a:p>
            <a:endParaRPr lang="en-US" altLang="zh-CN" sz="2800" b="1" dirty="0" smtClean="0">
              <a:solidFill>
                <a:srgbClr val="C00000"/>
              </a:solidFill>
            </a:endParaRPr>
          </a:p>
          <a:p>
            <a:r>
              <a:rPr lang="en-US" altLang="zh-CN" b="1" dirty="0" smtClean="0"/>
              <a:t>2.</a:t>
            </a:r>
            <a:r>
              <a:rPr lang="zh-CN" altLang="en-US" b="1" dirty="0" smtClean="0"/>
              <a:t>马克思主义的人民性是以阶级性为基础的，是无产阶级先进性的体现。</a:t>
            </a:r>
            <a:endParaRPr lang="en-US" altLang="zh-CN" b="1" dirty="0" smtClean="0"/>
          </a:p>
          <a:p>
            <a:r>
              <a:rPr lang="zh-CN" altLang="en-US" sz="2800" b="1" dirty="0" smtClean="0">
                <a:solidFill>
                  <a:srgbClr val="C00000"/>
                </a:solidFill>
              </a:rPr>
              <a:t>马克思主义政党始终是为人民的利益而奋斗</a:t>
            </a:r>
            <a:endParaRPr lang="en-US" altLang="zh-CN" sz="2800" b="1" dirty="0" smtClean="0">
              <a:solidFill>
                <a:srgbClr val="C00000"/>
              </a:solidFill>
            </a:endParaRPr>
          </a:p>
          <a:p>
            <a:endParaRPr lang="en-US" altLang="zh-CN" sz="2800" b="1" dirty="0" smtClean="0">
              <a:solidFill>
                <a:srgbClr val="C00000"/>
              </a:solidFill>
            </a:endParaRPr>
          </a:p>
          <a:p>
            <a:r>
              <a:rPr lang="en-US" altLang="zh-CN" b="1" dirty="0" smtClean="0"/>
              <a:t>3.</a:t>
            </a:r>
            <a:r>
              <a:rPr lang="zh-CN" altLang="en-US" b="1" dirty="0" smtClean="0"/>
              <a:t>实现人的自由和全面发展是马克思主义的最高理想。</a:t>
            </a:r>
            <a:endParaRPr lang="zh-CN" alt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（五）发展性</a:t>
            </a:r>
            <a:endParaRPr lang="zh-CN" altLang="en-US" b="1" dirty="0"/>
          </a:p>
        </p:txBody>
      </p:sp>
      <p:sp>
        <p:nvSpPr>
          <p:cNvPr id="3" name="内容占位符 2"/>
          <p:cNvSpPr>
            <a:spLocks noGrp="1"/>
          </p:cNvSpPr>
          <p:nvPr>
            <p:ph idx="1"/>
          </p:nvPr>
        </p:nvSpPr>
        <p:spPr/>
        <p:txBody>
          <a:bodyPr/>
          <a:lstStyle/>
          <a:p>
            <a:r>
              <a:rPr lang="en-US" altLang="zh-CN" b="1" dirty="0" smtClean="0"/>
              <a:t>1.</a:t>
            </a:r>
            <a:r>
              <a:rPr lang="zh-CN" altLang="en-US" b="1" dirty="0" smtClean="0"/>
              <a:t>马克 思主义具有与时俱进的理论品格，不断吸收着人类文明的最新成果。</a:t>
            </a:r>
            <a:endParaRPr lang="en-US" altLang="zh-CN" b="1" dirty="0" smtClean="0"/>
          </a:p>
          <a:p>
            <a:endParaRPr lang="en-US" altLang="zh-CN" b="1" dirty="0" smtClean="0"/>
          </a:p>
          <a:p>
            <a:r>
              <a:rPr lang="en-US" altLang="zh-CN" b="1" dirty="0" smtClean="0"/>
              <a:t>2.</a:t>
            </a:r>
            <a:r>
              <a:rPr lang="zh-CN" altLang="en-US" b="1" dirty="0" smtClean="0"/>
              <a:t>马克思主义在发展中不断地与各个时代的特征和不同国家的具体实际有机结合。</a:t>
            </a:r>
            <a:endParaRPr lang="en-US" altLang="zh-CN" b="1" dirty="0" smtClean="0"/>
          </a:p>
          <a:p>
            <a:endParaRPr lang="en-US" altLang="zh-CN" b="1" dirty="0" smtClean="0"/>
          </a:p>
          <a:p>
            <a:r>
              <a:rPr lang="en-US" altLang="zh-CN" b="1" dirty="0" smtClean="0">
                <a:solidFill>
                  <a:srgbClr val="C00000"/>
                </a:solidFill>
              </a:rPr>
              <a:t>3.</a:t>
            </a:r>
            <a:r>
              <a:rPr lang="zh-CN" altLang="en-US" b="1" dirty="0" smtClean="0">
                <a:solidFill>
                  <a:srgbClr val="C00000"/>
                </a:solidFill>
              </a:rPr>
              <a:t>在新的时代下要继续发展马克思主义，实现马克思主义的历史飞跃。</a:t>
            </a:r>
            <a:endParaRPr lang="zh-CN" altLang="en-US" b="1"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20688"/>
            <a:ext cx="8229600" cy="1143000"/>
          </a:xfrm>
        </p:spPr>
        <p:txBody>
          <a:bodyPr/>
          <a:lstStyle/>
          <a:p>
            <a:r>
              <a:rPr lang="zh-CN" altLang="en-US" b="1" dirty="0" smtClean="0">
                <a:solidFill>
                  <a:srgbClr val="FF0000"/>
                </a:solidFill>
              </a:rPr>
              <a:t>一、马克思主义的创立与发展</a:t>
            </a:r>
            <a:endParaRPr lang="zh-CN" altLang="en-US" b="1" dirty="0">
              <a:solidFill>
                <a:srgbClr val="FF0000"/>
              </a:solidFill>
            </a:endParaRPr>
          </a:p>
        </p:txBody>
      </p:sp>
      <p:sp>
        <p:nvSpPr>
          <p:cNvPr id="3" name="内容占位符 2"/>
          <p:cNvSpPr>
            <a:spLocks noGrp="1"/>
          </p:cNvSpPr>
          <p:nvPr>
            <p:ph idx="1"/>
          </p:nvPr>
        </p:nvSpPr>
        <p:spPr>
          <a:xfrm>
            <a:off x="467544" y="2060848"/>
            <a:ext cx="8229600" cy="3989040"/>
          </a:xfrm>
        </p:spPr>
        <p:txBody>
          <a:bodyPr/>
          <a:lstStyle/>
          <a:p>
            <a:r>
              <a:rPr lang="zh-CN" altLang="en-US" b="1" dirty="0" smtClean="0"/>
              <a:t>（一）什么是马克思主义</a:t>
            </a:r>
            <a:endParaRPr lang="en-US" altLang="zh-CN" b="1" dirty="0" smtClean="0"/>
          </a:p>
          <a:p>
            <a:endParaRPr lang="en-US" altLang="zh-CN" b="1" dirty="0" smtClean="0"/>
          </a:p>
          <a:p>
            <a:r>
              <a:rPr lang="zh-CN" altLang="en-US" b="1" dirty="0" smtClean="0"/>
              <a:t>（二）马克思主义的创立</a:t>
            </a:r>
            <a:endParaRPr lang="en-US" altLang="zh-CN" b="1" dirty="0" smtClean="0"/>
          </a:p>
          <a:p>
            <a:endParaRPr lang="en-US" altLang="zh-CN" b="1" dirty="0" smtClean="0"/>
          </a:p>
          <a:p>
            <a:r>
              <a:rPr lang="zh-CN" altLang="en-US" b="1" dirty="0" smtClean="0"/>
              <a:t>（三）马克思主义的发展</a:t>
            </a:r>
            <a:endParaRPr lang="zh-CN" alt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908720"/>
            <a:ext cx="8229600" cy="1143000"/>
          </a:xfrm>
        </p:spPr>
        <p:txBody>
          <a:bodyPr>
            <a:noAutofit/>
          </a:bodyPr>
          <a:lstStyle/>
          <a:p>
            <a:pPr algn="l"/>
            <a:r>
              <a:rPr lang="zh-CN" altLang="en-US" sz="3600" dirty="0" smtClean="0">
                <a:solidFill>
                  <a:srgbClr val="00B050"/>
                </a:solidFill>
              </a:rPr>
              <a:t>在世界变化日新月异的当代，我们要坚持和传承马克思主义的那些宝贵的理论品质呢？</a:t>
            </a:r>
            <a:endParaRPr lang="zh-CN" altLang="en-US" sz="3600" dirty="0">
              <a:solidFill>
                <a:srgbClr val="00B050"/>
              </a:solidFill>
            </a:endParaRPr>
          </a:p>
        </p:txBody>
      </p:sp>
      <p:sp>
        <p:nvSpPr>
          <p:cNvPr id="3" name="内容占位符 2"/>
          <p:cNvSpPr>
            <a:spLocks noGrp="1"/>
          </p:cNvSpPr>
          <p:nvPr>
            <p:ph idx="1"/>
          </p:nvPr>
        </p:nvSpPr>
        <p:spPr>
          <a:xfrm>
            <a:off x="539552" y="2780928"/>
            <a:ext cx="8229600" cy="3672408"/>
          </a:xfrm>
        </p:spPr>
        <p:txBody>
          <a:bodyPr/>
          <a:lstStyle/>
          <a:p>
            <a:r>
              <a:rPr lang="en-US" altLang="zh-CN" b="1" dirty="0" smtClean="0"/>
              <a:t>1.</a:t>
            </a:r>
            <a:r>
              <a:rPr lang="zh-CN" altLang="en-US" b="1" dirty="0" smtClean="0"/>
              <a:t>坚持马克思主义最根本的世界观、方法论</a:t>
            </a:r>
            <a:r>
              <a:rPr lang="en-US" altLang="zh-CN" b="1" dirty="0" smtClean="0"/>
              <a:t>——</a:t>
            </a:r>
            <a:r>
              <a:rPr lang="zh-CN" altLang="en-US" b="1" dirty="0" smtClean="0">
                <a:solidFill>
                  <a:srgbClr val="C00000"/>
                </a:solidFill>
              </a:rPr>
              <a:t>辩证唯物主义、历史唯物主义</a:t>
            </a:r>
            <a:endParaRPr lang="en-US" altLang="zh-CN" b="1" dirty="0" smtClean="0">
              <a:solidFill>
                <a:srgbClr val="C00000"/>
              </a:solidFill>
            </a:endParaRPr>
          </a:p>
          <a:p>
            <a:endParaRPr lang="en-US" altLang="zh-CN" b="1" dirty="0" smtClean="0">
              <a:solidFill>
                <a:srgbClr val="C00000"/>
              </a:solidFill>
            </a:endParaRPr>
          </a:p>
          <a:p>
            <a:r>
              <a:rPr lang="en-US" altLang="zh-CN" b="1" dirty="0" smtClean="0"/>
              <a:t>2.</a:t>
            </a:r>
            <a:r>
              <a:rPr lang="zh-CN" altLang="en-US" b="1" dirty="0" smtClean="0"/>
              <a:t>坚持马克思主义最鲜明的政治立场</a:t>
            </a:r>
            <a:r>
              <a:rPr lang="en-US" altLang="zh-CN" b="1" dirty="0" smtClean="0">
                <a:solidFill>
                  <a:srgbClr val="C00000"/>
                </a:solidFill>
              </a:rPr>
              <a:t>——</a:t>
            </a:r>
            <a:r>
              <a:rPr lang="zh-CN" altLang="en-US" b="1" dirty="0" smtClean="0">
                <a:solidFill>
                  <a:srgbClr val="C00000"/>
                </a:solidFill>
              </a:rPr>
              <a:t>促进人的自由和全面发展</a:t>
            </a:r>
            <a:endParaRPr lang="zh-CN" altLang="en-US" b="1" dirty="0">
              <a:solidFill>
                <a:srgbClr val="C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060848"/>
            <a:ext cx="8229600" cy="3773016"/>
          </a:xfrm>
        </p:spPr>
        <p:txBody>
          <a:bodyPr/>
          <a:lstStyle/>
          <a:p>
            <a:r>
              <a:rPr lang="en-US" altLang="zh-CN" b="1" dirty="0" smtClean="0"/>
              <a:t>3.</a:t>
            </a:r>
            <a:r>
              <a:rPr lang="zh-CN" altLang="en-US" b="1" dirty="0" smtClean="0"/>
              <a:t>坚持马克思主义最重要的实践品质</a:t>
            </a:r>
            <a:r>
              <a:rPr lang="en-US" altLang="zh-CN" b="1" dirty="0" smtClean="0"/>
              <a:t>——</a:t>
            </a:r>
            <a:r>
              <a:rPr lang="zh-CN" altLang="en-US" b="1" dirty="0" smtClean="0">
                <a:solidFill>
                  <a:srgbClr val="C00000"/>
                </a:solidFill>
              </a:rPr>
              <a:t>实事求是。</a:t>
            </a:r>
            <a:endParaRPr lang="en-US" altLang="zh-CN" b="1" dirty="0" smtClean="0">
              <a:solidFill>
                <a:srgbClr val="C00000"/>
              </a:solidFill>
            </a:endParaRPr>
          </a:p>
          <a:p>
            <a:endParaRPr lang="en-US" altLang="zh-CN" b="1" dirty="0" smtClean="0">
              <a:solidFill>
                <a:srgbClr val="C00000"/>
              </a:solidFill>
            </a:endParaRPr>
          </a:p>
          <a:p>
            <a:r>
              <a:rPr lang="en-US" altLang="zh-CN" b="1" dirty="0" smtClean="0"/>
              <a:t>4.</a:t>
            </a:r>
            <a:r>
              <a:rPr lang="zh-CN" altLang="en-US" b="1" dirty="0" smtClean="0"/>
              <a:t>坚持马克思主义最崇高的社会理想</a:t>
            </a:r>
            <a:r>
              <a:rPr lang="en-US" altLang="zh-CN" b="1" dirty="0" smtClean="0">
                <a:solidFill>
                  <a:srgbClr val="C00000"/>
                </a:solidFill>
              </a:rPr>
              <a:t>——</a:t>
            </a:r>
            <a:r>
              <a:rPr lang="zh-CN" altLang="en-US" b="1" dirty="0" smtClean="0">
                <a:solidFill>
                  <a:srgbClr val="C00000"/>
                </a:solidFill>
              </a:rPr>
              <a:t>实现共产主义。</a:t>
            </a:r>
            <a:endParaRPr lang="zh-CN" altLang="en-US" b="1" dirty="0">
              <a:solidFill>
                <a:srgbClr val="C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三、马克思主义的当代价值</a:t>
            </a:r>
            <a:endParaRPr lang="zh-CN" altLang="en-US" b="1" dirty="0">
              <a:solidFill>
                <a:srgbClr val="FF0000"/>
              </a:solidFill>
            </a:endParaRPr>
          </a:p>
        </p:txBody>
      </p:sp>
      <p:sp>
        <p:nvSpPr>
          <p:cNvPr id="3" name="内容占位符 2"/>
          <p:cNvSpPr>
            <a:spLocks noGrp="1"/>
          </p:cNvSpPr>
          <p:nvPr>
            <p:ph idx="1"/>
          </p:nvPr>
        </p:nvSpPr>
        <p:spPr>
          <a:xfrm>
            <a:off x="467544" y="2060848"/>
            <a:ext cx="8229600" cy="3989040"/>
          </a:xfrm>
        </p:spPr>
        <p:txBody>
          <a:bodyPr/>
          <a:lstStyle/>
          <a:p>
            <a:r>
              <a:rPr lang="zh-CN" altLang="en-US" b="1" dirty="0" smtClean="0">
                <a:solidFill>
                  <a:srgbClr val="7030A0"/>
                </a:solidFill>
              </a:rPr>
              <a:t>课堂讨论：</a:t>
            </a:r>
            <a:endParaRPr lang="en-US" altLang="zh-CN" b="1" dirty="0" smtClean="0">
              <a:solidFill>
                <a:srgbClr val="7030A0"/>
              </a:solidFill>
            </a:endParaRPr>
          </a:p>
          <a:p>
            <a:endParaRPr lang="en-US" altLang="zh-CN" b="1" dirty="0" smtClean="0">
              <a:solidFill>
                <a:srgbClr val="7030A0"/>
              </a:solidFill>
            </a:endParaRPr>
          </a:p>
          <a:p>
            <a:r>
              <a:rPr lang="zh-CN" altLang="en-US" b="1" dirty="0" smtClean="0">
                <a:solidFill>
                  <a:srgbClr val="7030A0"/>
                </a:solidFill>
              </a:rPr>
              <a:t>因为我们大学生有着各自的专业，于是就有人说学习马克思主义是没有用的。你赞同这句话吗？</a:t>
            </a:r>
            <a:endParaRPr lang="zh-CN" altLang="en-US" b="1" dirty="0">
              <a:solidFill>
                <a:srgbClr val="7030A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5289451"/>
          </a:xfrm>
        </p:spPr>
        <p:txBody>
          <a:bodyPr/>
          <a:lstStyle/>
          <a:p>
            <a:r>
              <a:rPr lang="zh-CN" altLang="en-US" b="1" u="sng" dirty="0" smtClean="0">
                <a:solidFill>
                  <a:srgbClr val="FF0000"/>
                </a:solidFill>
              </a:rPr>
              <a:t>评点：</a:t>
            </a:r>
            <a:endParaRPr lang="en-US" altLang="zh-CN" b="1" u="sng" dirty="0" smtClean="0">
              <a:solidFill>
                <a:srgbClr val="FF0000"/>
              </a:solidFill>
            </a:endParaRPr>
          </a:p>
          <a:p>
            <a:r>
              <a:rPr lang="zh-CN" altLang="en-US" b="1" u="sng" dirty="0" smtClean="0">
                <a:solidFill>
                  <a:srgbClr val="FF0000"/>
                </a:solidFill>
              </a:rPr>
              <a:t>马克思主义蕴含着自然科学与社会科学的丰富知识，以及具有现实启发意义的真知灼见</a:t>
            </a:r>
            <a:endParaRPr lang="en-US" altLang="zh-CN" b="1" u="sng" dirty="0" smtClean="0">
              <a:solidFill>
                <a:srgbClr val="FF0000"/>
              </a:solidFill>
            </a:endParaRPr>
          </a:p>
          <a:p>
            <a:endParaRPr lang="en-US" altLang="zh-CN" b="1" u="sng" dirty="0" smtClean="0"/>
          </a:p>
          <a:p>
            <a:r>
              <a:rPr lang="en-US" altLang="zh-CN" b="1" u="sng" dirty="0" smtClean="0">
                <a:solidFill>
                  <a:srgbClr val="0070C0"/>
                </a:solidFill>
              </a:rPr>
              <a:t>1.</a:t>
            </a:r>
            <a:r>
              <a:rPr lang="zh-CN" altLang="en-US" b="1" u="sng" dirty="0" smtClean="0">
                <a:solidFill>
                  <a:srgbClr val="0070C0"/>
                </a:solidFill>
              </a:rPr>
              <a:t>马克思在语言上有丰富才能：</a:t>
            </a:r>
            <a:r>
              <a:rPr lang="zh-CN" altLang="en-US" b="1" u="sng" dirty="0" smtClean="0"/>
              <a:t>早在青年时代，他就掌握了拉丁语、古希腊语和法语，后来又学会了英语。马克思一生都能够熟练的运用英、德、法三国文字写作。</a:t>
            </a:r>
            <a:endParaRPr lang="zh-CN" altLang="en-US" b="1" u="sng"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4525963"/>
          </a:xfrm>
        </p:spPr>
        <p:txBody>
          <a:bodyPr/>
          <a:lstStyle/>
          <a:p>
            <a:r>
              <a:rPr lang="en-US" altLang="zh-CN" b="1" u="sng" dirty="0" smtClean="0"/>
              <a:t>2.</a:t>
            </a:r>
            <a:r>
              <a:rPr lang="zh-CN" altLang="en-US" b="1" u="sng" dirty="0" smtClean="0"/>
              <a:t>马克思对于政治经济学、农学、工艺学、数学、物理学也有较深的研究。</a:t>
            </a:r>
            <a:endParaRPr lang="en-US" altLang="zh-CN" b="1" u="sng" dirty="0" smtClean="0"/>
          </a:p>
          <a:p>
            <a:endParaRPr lang="en-US" altLang="zh-CN" b="1" u="sng" dirty="0" smtClean="0"/>
          </a:p>
          <a:p>
            <a:r>
              <a:rPr lang="en-US" altLang="zh-CN" b="1" u="sng" dirty="0" smtClean="0"/>
              <a:t>3.</a:t>
            </a:r>
            <a:r>
              <a:rPr lang="zh-CN" altLang="en-US" b="1" u="sng" dirty="0" smtClean="0"/>
              <a:t>在闲暇时光，马克思对文学和艺术充满热爱。</a:t>
            </a:r>
            <a:endParaRPr lang="en-US" altLang="zh-CN" b="1" u="sng" dirty="0" smtClean="0"/>
          </a:p>
          <a:p>
            <a:endParaRPr lang="en-US" altLang="zh-CN" b="1" u="sng" dirty="0" smtClean="0"/>
          </a:p>
          <a:p>
            <a:r>
              <a:rPr lang="en-US" altLang="zh-CN" b="1" u="sng" dirty="0" smtClean="0"/>
              <a:t>4.</a:t>
            </a:r>
            <a:r>
              <a:rPr lang="zh-CN" altLang="en-US" b="1" u="sng" dirty="0" smtClean="0"/>
              <a:t>他对于政治、历史、外交和国际关系也一直给予极大的关心。</a:t>
            </a:r>
            <a:endParaRPr lang="zh-CN" altLang="en-US" b="1" u="sng"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834880" cy="4525963"/>
          </a:xfrm>
        </p:spPr>
        <p:txBody>
          <a:bodyPr/>
          <a:lstStyle/>
          <a:p>
            <a:r>
              <a:rPr lang="zh-CN" altLang="en-US" b="1" u="sng" dirty="0" smtClean="0"/>
              <a:t>德国著名的工人运动活动家李卜克内西曾说：如果马克思能够早下决心过一种正常的生活，那么他一定会长寿，马克思走了，但马克思主义却随着时间的推移引起了更多人的关注。</a:t>
            </a:r>
            <a:endParaRPr lang="zh-CN" altLang="en-US" b="1" u="sng" dirty="0"/>
          </a:p>
        </p:txBody>
      </p:sp>
      <p:pic>
        <p:nvPicPr>
          <p:cNvPr id="4" name="图片 3" descr="01000000000000119080333798741_s.jpg"/>
          <p:cNvPicPr>
            <a:picLocks noChangeAspect="1"/>
          </p:cNvPicPr>
          <p:nvPr/>
        </p:nvPicPr>
        <p:blipFill>
          <a:blip r:embed="rId2" cstate="print"/>
          <a:stretch>
            <a:fillRect/>
          </a:stretch>
        </p:blipFill>
        <p:spPr>
          <a:xfrm>
            <a:off x="6012160" y="2060848"/>
            <a:ext cx="1866900" cy="28575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8229600" cy="1143000"/>
          </a:xfrm>
        </p:spPr>
        <p:txBody>
          <a:bodyPr/>
          <a:lstStyle/>
          <a:p>
            <a:r>
              <a:rPr lang="zh-CN" altLang="en-US" b="1" dirty="0" smtClean="0">
                <a:solidFill>
                  <a:srgbClr val="FF0000"/>
                </a:solidFill>
              </a:rPr>
              <a:t>三、马克思主义的当代价值</a:t>
            </a:r>
            <a:endParaRPr lang="zh-CN" altLang="en-US" b="1" dirty="0">
              <a:solidFill>
                <a:srgbClr val="FF0000"/>
              </a:solidFill>
            </a:endParaRPr>
          </a:p>
        </p:txBody>
      </p:sp>
      <p:sp>
        <p:nvSpPr>
          <p:cNvPr id="3" name="内容占位符 2"/>
          <p:cNvSpPr>
            <a:spLocks noGrp="1"/>
          </p:cNvSpPr>
          <p:nvPr>
            <p:ph idx="1"/>
          </p:nvPr>
        </p:nvSpPr>
        <p:spPr>
          <a:xfrm>
            <a:off x="539552" y="1988840"/>
            <a:ext cx="8229600" cy="4525963"/>
          </a:xfrm>
        </p:spPr>
        <p:txBody>
          <a:bodyPr/>
          <a:lstStyle/>
          <a:p>
            <a:r>
              <a:rPr lang="zh-CN" altLang="en-US" b="1" dirty="0" smtClean="0"/>
              <a:t>（一）马克思主义对当代大学生成长的指导意义</a:t>
            </a:r>
            <a:endParaRPr lang="en-US" altLang="zh-CN" b="1" dirty="0" smtClean="0"/>
          </a:p>
          <a:p>
            <a:endParaRPr lang="en-US" altLang="zh-CN" b="1" dirty="0" smtClean="0"/>
          </a:p>
          <a:p>
            <a:r>
              <a:rPr lang="zh-CN" altLang="en-US" b="1" dirty="0" smtClean="0"/>
              <a:t>（二）马克思主义与当代大学生世界观、人生观的联系。</a:t>
            </a:r>
            <a:endParaRPr lang="zh-CN" alt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（一）马克思主义对当代大学生的指导意义</a:t>
            </a:r>
            <a:endParaRPr lang="zh-CN" altLang="en-US" b="1" dirty="0">
              <a:solidFill>
                <a:srgbClr val="00B050"/>
              </a:solidFill>
            </a:endParaRPr>
          </a:p>
        </p:txBody>
      </p:sp>
      <p:sp>
        <p:nvSpPr>
          <p:cNvPr id="3" name="内容占位符 2"/>
          <p:cNvSpPr>
            <a:spLocks noGrp="1"/>
          </p:cNvSpPr>
          <p:nvPr>
            <p:ph idx="1"/>
          </p:nvPr>
        </p:nvSpPr>
        <p:spPr/>
        <p:txBody>
          <a:bodyPr>
            <a:normAutofit fontScale="92500"/>
          </a:bodyPr>
          <a:lstStyle/>
          <a:p>
            <a:r>
              <a:rPr lang="en-US" altLang="zh-CN" b="1" dirty="0" smtClean="0">
                <a:solidFill>
                  <a:srgbClr val="C00000"/>
                </a:solidFill>
              </a:rPr>
              <a:t>1.</a:t>
            </a:r>
            <a:r>
              <a:rPr lang="zh-CN" altLang="en-US" b="1" dirty="0" smtClean="0">
                <a:solidFill>
                  <a:srgbClr val="C00000"/>
                </a:solidFill>
              </a:rPr>
              <a:t>马克思主义是真理性和价值性的统一（从略）</a:t>
            </a:r>
            <a:endParaRPr lang="en-US" altLang="zh-CN" b="1" dirty="0" smtClean="0">
              <a:solidFill>
                <a:srgbClr val="C00000"/>
              </a:solidFill>
            </a:endParaRPr>
          </a:p>
          <a:p>
            <a:endParaRPr lang="en-US" altLang="zh-CN" b="1" dirty="0" smtClean="0"/>
          </a:p>
          <a:p>
            <a:r>
              <a:rPr lang="zh-CN" altLang="en-US" b="1" u="sng" dirty="0" smtClean="0"/>
              <a:t>霍布斯</a:t>
            </a:r>
            <a:r>
              <a:rPr lang="en-US" altLang="zh-CN" b="1" u="sng" dirty="0" smtClean="0"/>
              <a:t>.</a:t>
            </a:r>
            <a:r>
              <a:rPr lang="zh-CN" altLang="en-US" b="1" u="sng" dirty="0" smtClean="0"/>
              <a:t>鲍姆：</a:t>
            </a:r>
            <a:endParaRPr lang="en-US" altLang="zh-CN" b="1" u="sng" dirty="0" smtClean="0"/>
          </a:p>
          <a:p>
            <a:r>
              <a:rPr lang="zh-CN" altLang="en-US" b="1" u="sng" dirty="0" smtClean="0"/>
              <a:t>不应该把马克思和恩格斯的著作看作是某种圣经和正统，而是把它看作是废除资本主义，实现社会主义目标的理论指导</a:t>
            </a:r>
            <a:r>
              <a:rPr lang="en-US" altLang="zh-CN" b="1" u="sng" dirty="0" smtClean="0"/>
              <a:t>……</a:t>
            </a:r>
            <a:r>
              <a:rPr lang="zh-CN" altLang="en-US" b="1" u="sng" dirty="0" smtClean="0"/>
              <a:t>马克思的社会主义观并不是对其它社会主义观的简单取代或社会主义替代观的终结，而是提出了一个在政治以为上尖刻，在当代仍具现实性的规划。</a:t>
            </a:r>
            <a:endParaRPr lang="zh-CN" altLang="en-US" b="1" u="sng"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en-US" altLang="zh-CN" b="1" dirty="0" smtClean="0">
                <a:solidFill>
                  <a:srgbClr val="C00000"/>
                </a:solidFill>
              </a:rPr>
              <a:t>2.</a:t>
            </a:r>
            <a:r>
              <a:rPr lang="zh-CN" altLang="en-US" b="1" dirty="0" smtClean="0">
                <a:solidFill>
                  <a:srgbClr val="C00000"/>
                </a:solidFill>
              </a:rPr>
              <a:t>今天的我们仍然需要马克思主义</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）马克思和恩格斯生活在</a:t>
            </a:r>
            <a:r>
              <a:rPr lang="en-US" altLang="zh-CN" b="1" dirty="0" smtClean="0"/>
              <a:t>19</a:t>
            </a:r>
            <a:r>
              <a:rPr lang="zh-CN" altLang="en-US" b="1" dirty="0" smtClean="0"/>
              <a:t>世纪，没有也不可能穷尽一切真理。</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）冷战的结束虽然让资本主义失去了一个重要的对手，但是资本主义世界难以克服的政治、经济危机犹在。于是，曾经备受质疑的马克思再一次成为了“千年思想家”。</a:t>
            </a:r>
            <a:endParaRPr lang="zh-CN" alt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lstStyle/>
          <a:p>
            <a:r>
              <a:rPr lang="en-US" altLang="zh-CN" b="1" dirty="0" smtClean="0">
                <a:solidFill>
                  <a:srgbClr val="C00000"/>
                </a:solidFill>
              </a:rPr>
              <a:t>3.</a:t>
            </a:r>
            <a:r>
              <a:rPr lang="zh-CN" altLang="en-US" b="1" dirty="0" smtClean="0">
                <a:solidFill>
                  <a:srgbClr val="C00000"/>
                </a:solidFill>
              </a:rPr>
              <a:t>马克思主义仍然是中国共产党人的奋斗信念</a:t>
            </a:r>
            <a:endParaRPr lang="en-US" altLang="zh-CN" b="1" dirty="0" smtClean="0">
              <a:solidFill>
                <a:srgbClr val="C00000"/>
              </a:solidFill>
            </a:endParaRPr>
          </a:p>
          <a:p>
            <a:r>
              <a:rPr lang="zh-CN" altLang="en-US" b="1" u="sng" dirty="0" smtClean="0"/>
              <a:t>列宁：</a:t>
            </a:r>
            <a:endParaRPr lang="en-US" altLang="zh-CN" b="1" u="sng" dirty="0" smtClean="0"/>
          </a:p>
          <a:p>
            <a:r>
              <a:rPr lang="zh-CN" altLang="en-US" b="1" u="sng" dirty="0" smtClean="0"/>
              <a:t>无产阶级革命政党的纪律靠什么来维持的？是靠什么检验的？第一是靠无产阶级先锋队的觉悟和它对革命的忠诚</a:t>
            </a:r>
            <a:r>
              <a:rPr lang="en-US" altLang="zh-CN" b="1" u="sng" dirty="0" smtClean="0"/>
              <a:t>……</a:t>
            </a:r>
            <a:r>
              <a:rPr lang="zh-CN" altLang="en-US" b="1" u="sng" dirty="0" smtClean="0"/>
              <a:t>第二是靠它同最广大劳动群众，首先是同无产阶级劳动群众，但同样也同非无产阶级劳动群众联系、接近</a:t>
            </a:r>
            <a:r>
              <a:rPr lang="en-US" altLang="zh-CN" b="1" u="sng" dirty="0" smtClean="0"/>
              <a:t>……</a:t>
            </a:r>
            <a:r>
              <a:rPr lang="zh-CN" altLang="en-US" b="1" u="sng" dirty="0" smtClean="0"/>
              <a:t>第三是靠这个先锋队的政治领导正确。</a:t>
            </a:r>
            <a:endParaRPr lang="zh-CN" altLang="en-US"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2060"/>
                </a:solidFill>
              </a:rPr>
              <a:t>（一）什么是马克思主义</a:t>
            </a:r>
            <a:endParaRPr lang="zh-CN" altLang="en-US" b="1" dirty="0">
              <a:solidFill>
                <a:srgbClr val="002060"/>
              </a:solidFill>
            </a:endParaRPr>
          </a:p>
        </p:txBody>
      </p:sp>
      <p:sp>
        <p:nvSpPr>
          <p:cNvPr id="3" name="内容占位符 2"/>
          <p:cNvSpPr>
            <a:spLocks noGrp="1"/>
          </p:cNvSpPr>
          <p:nvPr>
            <p:ph idx="1"/>
          </p:nvPr>
        </p:nvSpPr>
        <p:spPr>
          <a:xfrm>
            <a:off x="457200" y="1600200"/>
            <a:ext cx="4186808" cy="4525963"/>
          </a:xfrm>
        </p:spPr>
        <p:txBody>
          <a:bodyPr>
            <a:normAutofit lnSpcReduction="10000"/>
          </a:bodyPr>
          <a:lstStyle/>
          <a:p>
            <a:r>
              <a:rPr lang="zh-CN" altLang="en-US" b="1" dirty="0" smtClean="0">
                <a:solidFill>
                  <a:srgbClr val="00B050"/>
                </a:solidFill>
              </a:rPr>
              <a:t>案例</a:t>
            </a:r>
            <a:r>
              <a:rPr lang="en-US" altLang="zh-CN" b="1" dirty="0" smtClean="0">
                <a:solidFill>
                  <a:srgbClr val="00B050"/>
                </a:solidFill>
              </a:rPr>
              <a:t>1</a:t>
            </a:r>
            <a:r>
              <a:rPr lang="zh-CN" altLang="en-US" b="1" dirty="0" smtClean="0">
                <a:solidFill>
                  <a:srgbClr val="00B050"/>
                </a:solidFill>
              </a:rPr>
              <a:t>：千年思想家马克思</a:t>
            </a:r>
            <a:endParaRPr lang="en-US" altLang="zh-CN" b="1" dirty="0" smtClean="0">
              <a:solidFill>
                <a:srgbClr val="00B050"/>
              </a:solidFill>
            </a:endParaRPr>
          </a:p>
          <a:p>
            <a:endParaRPr lang="en-US" altLang="zh-CN" b="1" dirty="0" smtClean="0">
              <a:solidFill>
                <a:srgbClr val="00B050"/>
              </a:solidFill>
            </a:endParaRPr>
          </a:p>
          <a:p>
            <a:r>
              <a:rPr lang="zh-CN" altLang="en-US" b="1" dirty="0" smtClean="0"/>
              <a:t>当</a:t>
            </a:r>
            <a:r>
              <a:rPr lang="en-US" altLang="zh-CN" b="1" dirty="0" smtClean="0"/>
              <a:t>20</a:t>
            </a:r>
            <a:r>
              <a:rPr lang="zh-CN" altLang="en-US" b="1" dirty="0" smtClean="0"/>
              <a:t>世纪即将结束的时候，英国广播公司在全球范围举行过千年思想家</a:t>
            </a:r>
            <a:r>
              <a:rPr lang="en-US" altLang="zh-CN" b="1" dirty="0" smtClean="0"/>
              <a:t>”</a:t>
            </a:r>
            <a:r>
              <a:rPr lang="zh-CN" altLang="en-US" b="1" dirty="0" smtClean="0"/>
              <a:t>网上评选，得票最高的是马克思。</a:t>
            </a:r>
            <a:endParaRPr lang="zh-CN" altLang="en-US" b="1" dirty="0">
              <a:solidFill>
                <a:srgbClr val="00B050"/>
              </a:solidFill>
            </a:endParaRPr>
          </a:p>
        </p:txBody>
      </p:sp>
      <p:pic>
        <p:nvPicPr>
          <p:cNvPr id="4" name="图片 3" descr="3296.jpg"/>
          <p:cNvPicPr>
            <a:picLocks noChangeAspect="1"/>
          </p:cNvPicPr>
          <p:nvPr/>
        </p:nvPicPr>
        <p:blipFill>
          <a:blip r:embed="rId2" cstate="print"/>
          <a:stretch>
            <a:fillRect/>
          </a:stretch>
        </p:blipFill>
        <p:spPr>
          <a:xfrm>
            <a:off x="4716016" y="2924944"/>
            <a:ext cx="4200525" cy="2505075"/>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122912" cy="4525963"/>
          </a:xfrm>
        </p:spPr>
        <p:txBody>
          <a:bodyPr>
            <a:normAutofit lnSpcReduction="10000"/>
          </a:bodyPr>
          <a:lstStyle/>
          <a:p>
            <a:r>
              <a:rPr lang="zh-CN" altLang="en-US" b="1" u="sng" dirty="0" smtClean="0"/>
              <a:t>习近平：</a:t>
            </a:r>
            <a:endParaRPr lang="en-US" altLang="zh-CN" b="1" u="sng" dirty="0" smtClean="0"/>
          </a:p>
          <a:p>
            <a:r>
              <a:rPr lang="zh-CN" altLang="en-US" b="1" u="sng" dirty="0" smtClean="0"/>
              <a:t>理想信念是共产党人精神上的“钙”，没有理想信念，理想信念不坚定，精神上就会“缺钙”，就会得“软骨病”。现实生活中，一些党员、干部出这样和那样的问题，说到底是信仰迷茫、精神迷失。</a:t>
            </a:r>
            <a:endParaRPr lang="zh-CN" altLang="en-US" b="1" u="sng" dirty="0"/>
          </a:p>
        </p:txBody>
      </p:sp>
      <p:pic>
        <p:nvPicPr>
          <p:cNvPr id="4" name="图片 3" descr="1122900611_15274993537551n.jpg"/>
          <p:cNvPicPr>
            <a:picLocks noChangeAspect="1"/>
          </p:cNvPicPr>
          <p:nvPr/>
        </p:nvPicPr>
        <p:blipFill>
          <a:blip r:embed="rId2" cstate="print"/>
          <a:stretch>
            <a:fillRect/>
          </a:stretch>
        </p:blipFill>
        <p:spPr>
          <a:xfrm>
            <a:off x="5652120" y="2348880"/>
            <a:ext cx="3101017" cy="285293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（二）马克思主义与当代大学生世界观、人生观、价值观的联系</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C00000"/>
                </a:solidFill>
              </a:rPr>
              <a:t>1.</a:t>
            </a:r>
            <a:r>
              <a:rPr lang="zh-CN" altLang="en-US" b="1" dirty="0" smtClean="0">
                <a:solidFill>
                  <a:srgbClr val="C00000"/>
                </a:solidFill>
              </a:rPr>
              <a:t>对自己身处的世界有科学的认识</a:t>
            </a:r>
            <a:endParaRPr lang="en-US" altLang="zh-CN" b="1" dirty="0" smtClean="0">
              <a:solidFill>
                <a:srgbClr val="C00000"/>
              </a:solidFill>
            </a:endParaRPr>
          </a:p>
          <a:p>
            <a:r>
              <a:rPr lang="zh-CN" altLang="en-US" b="1" u="sng" dirty="0" smtClean="0"/>
              <a:t>例证：为什么不能靠烧香报佛，求得考试通过</a:t>
            </a:r>
            <a:endParaRPr lang="en-US" altLang="zh-CN" b="1" u="sng" dirty="0" smtClean="0"/>
          </a:p>
          <a:p>
            <a:endParaRPr lang="en-US" altLang="zh-CN" b="1" u="sng" dirty="0" smtClean="0"/>
          </a:p>
          <a:p>
            <a:r>
              <a:rPr lang="en-US" altLang="zh-CN" b="1" dirty="0" smtClean="0">
                <a:solidFill>
                  <a:srgbClr val="C00000"/>
                </a:solidFill>
              </a:rPr>
              <a:t>2.</a:t>
            </a:r>
            <a:r>
              <a:rPr lang="zh-CN" altLang="en-US" b="1" dirty="0" smtClean="0">
                <a:solidFill>
                  <a:srgbClr val="C00000"/>
                </a:solidFill>
              </a:rPr>
              <a:t>培养正确的人生观、价值观</a:t>
            </a:r>
            <a:endParaRPr lang="en-US" altLang="zh-CN" b="1" dirty="0" smtClean="0">
              <a:solidFill>
                <a:srgbClr val="C00000"/>
              </a:solidFill>
            </a:endParaRPr>
          </a:p>
          <a:p>
            <a:r>
              <a:rPr lang="zh-CN" altLang="en-US" b="1" u="sng" dirty="0" smtClean="0"/>
              <a:t>抵制拜金主义、享乐主义和极端个人主义的影响。</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r>
              <a:rPr lang="zh-CN" altLang="en-US" b="1" dirty="0" smtClean="0">
                <a:solidFill>
                  <a:srgbClr val="00B050"/>
                </a:solidFill>
              </a:rPr>
              <a:t>案例</a:t>
            </a:r>
            <a:r>
              <a:rPr lang="en-US" altLang="zh-CN" b="1" dirty="0" smtClean="0">
                <a:solidFill>
                  <a:srgbClr val="00B050"/>
                </a:solidFill>
              </a:rPr>
              <a:t>1</a:t>
            </a:r>
            <a:r>
              <a:rPr lang="zh-CN" altLang="en-US" b="1" dirty="0" smtClean="0">
                <a:solidFill>
                  <a:srgbClr val="00B050"/>
                </a:solidFill>
              </a:rPr>
              <a:t>：</a:t>
            </a:r>
            <a:r>
              <a:rPr lang="zh-CN" altLang="en-US" b="1" dirty="0" smtClean="0">
                <a:solidFill>
                  <a:srgbClr val="00B050"/>
                </a:solidFill>
              </a:rPr>
              <a:t>价值观的缺失对当代青年的危害：从“白衣天使”到“杀人恶魔”的</a:t>
            </a:r>
            <a:r>
              <a:rPr lang="zh-CN" altLang="en-US" b="1" dirty="0" smtClean="0">
                <a:solidFill>
                  <a:srgbClr val="00B050"/>
                </a:solidFill>
              </a:rPr>
              <a:t>林森浩</a:t>
            </a:r>
            <a:endParaRPr lang="zh-CN" altLang="en-US" b="1" dirty="0">
              <a:solidFill>
                <a:srgbClr val="00B050"/>
              </a:solidFill>
            </a:endParaRPr>
          </a:p>
        </p:txBody>
      </p:sp>
      <p:pic>
        <p:nvPicPr>
          <p:cNvPr id="4" name="图片 3" descr="res03_attpic_brief.jpg"/>
          <p:cNvPicPr>
            <a:picLocks noChangeAspect="1"/>
          </p:cNvPicPr>
          <p:nvPr/>
        </p:nvPicPr>
        <p:blipFill>
          <a:blip r:embed="rId2" cstate="print"/>
          <a:stretch>
            <a:fillRect/>
          </a:stretch>
        </p:blipFill>
        <p:spPr>
          <a:xfrm>
            <a:off x="1619672" y="2708920"/>
            <a:ext cx="5877215" cy="307084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zh-CN" altLang="en-US" b="1" dirty="0" smtClean="0">
                <a:solidFill>
                  <a:srgbClr val="00B050"/>
                </a:solidFill>
              </a:rPr>
              <a:t>案例</a:t>
            </a:r>
            <a:r>
              <a:rPr lang="en-US" altLang="zh-CN" b="1" dirty="0" smtClean="0">
                <a:solidFill>
                  <a:srgbClr val="00B050"/>
                </a:solidFill>
              </a:rPr>
              <a:t>2</a:t>
            </a:r>
            <a:r>
              <a:rPr lang="zh-CN" altLang="en-US" b="1" dirty="0" smtClean="0">
                <a:solidFill>
                  <a:srgbClr val="00B050"/>
                </a:solidFill>
              </a:rPr>
              <a:t>：法学博士竟成高铁“霸座男”</a:t>
            </a:r>
            <a:endParaRPr lang="zh-CN" altLang="en-US" b="1" dirty="0">
              <a:solidFill>
                <a:srgbClr val="00B050"/>
              </a:solidFill>
            </a:endParaRPr>
          </a:p>
        </p:txBody>
      </p:sp>
      <p:pic>
        <p:nvPicPr>
          <p:cNvPr id="4" name="图片 3" descr="20180824042943150.jpg"/>
          <p:cNvPicPr>
            <a:picLocks noChangeAspect="1"/>
          </p:cNvPicPr>
          <p:nvPr/>
        </p:nvPicPr>
        <p:blipFill>
          <a:blip r:embed="rId2" cstate="print"/>
          <a:stretch>
            <a:fillRect/>
          </a:stretch>
        </p:blipFill>
        <p:spPr>
          <a:xfrm>
            <a:off x="1259632" y="1916832"/>
            <a:ext cx="5821448" cy="383894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5112568" cy="5184576"/>
          </a:xfrm>
        </p:spPr>
        <p:txBody>
          <a:bodyPr>
            <a:normAutofit fontScale="92500" lnSpcReduction="20000"/>
          </a:bodyPr>
          <a:lstStyle/>
          <a:p>
            <a:r>
              <a:rPr lang="en-US" altLang="zh-CN" b="1" u="sng" dirty="0" smtClean="0"/>
              <a:t>2014</a:t>
            </a:r>
            <a:r>
              <a:rPr lang="zh-CN" altLang="en-US" b="1" u="sng" dirty="0" smtClean="0"/>
              <a:t>年习近平在北京大学发表的“五四讲话”：</a:t>
            </a:r>
            <a:endParaRPr lang="en-US" altLang="zh-CN" b="1" u="sng" dirty="0" smtClean="0"/>
          </a:p>
          <a:p>
            <a:endParaRPr lang="en-US" altLang="zh-CN" b="1" u="sng" dirty="0" smtClean="0"/>
          </a:p>
          <a:p>
            <a:r>
              <a:rPr lang="zh-CN" altLang="en-US" b="1" u="sng" dirty="0" smtClean="0"/>
              <a:t>青年人的价值取向决定了整个社会未来的价值取向，而青年又处在价值观形成和确立的关键期，抓好这一时期的价值观十分重要。这就像穿衣服扣扣子一样，如果一个扣子扣错了，剩下的扣子都会扣错。人生的扣子从一开始就要扣好。</a:t>
            </a:r>
            <a:endParaRPr lang="zh-CN" altLang="en-US" b="1" u="sng" dirty="0"/>
          </a:p>
        </p:txBody>
      </p:sp>
      <p:pic>
        <p:nvPicPr>
          <p:cNvPr id="4" name="图片 3" descr="127351413_14200605562161n.jpg"/>
          <p:cNvPicPr>
            <a:picLocks noChangeAspect="1"/>
          </p:cNvPicPr>
          <p:nvPr/>
        </p:nvPicPr>
        <p:blipFill>
          <a:blip r:embed="rId2" cstate="print"/>
          <a:stretch>
            <a:fillRect/>
          </a:stretch>
        </p:blipFill>
        <p:spPr>
          <a:xfrm>
            <a:off x="5724128" y="2492896"/>
            <a:ext cx="3071338" cy="25260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b="1" dirty="0" smtClean="0">
                <a:solidFill>
                  <a:srgbClr val="00B050"/>
                </a:solidFill>
              </a:rPr>
              <a:t>案例</a:t>
            </a:r>
            <a:r>
              <a:rPr lang="en-US" altLang="zh-CN" b="1" dirty="0" smtClean="0">
                <a:solidFill>
                  <a:srgbClr val="00B050"/>
                </a:solidFill>
              </a:rPr>
              <a:t>2:2008</a:t>
            </a:r>
            <a:r>
              <a:rPr lang="zh-CN" altLang="en-US" b="1" dirty="0" smtClean="0">
                <a:solidFill>
                  <a:srgbClr val="00B050"/>
                </a:solidFill>
              </a:rPr>
              <a:t>年次贷危机期间</a:t>
            </a:r>
            <a:r>
              <a:rPr lang="en-US" altLang="zh-CN" b="1" dirty="0" smtClean="0">
                <a:solidFill>
                  <a:srgbClr val="00B050"/>
                </a:solidFill>
              </a:rPr>
              <a:t>《</a:t>
            </a:r>
            <a:r>
              <a:rPr lang="zh-CN" altLang="en-US" b="1" dirty="0" smtClean="0">
                <a:solidFill>
                  <a:srgbClr val="00B050"/>
                </a:solidFill>
              </a:rPr>
              <a:t>资本论</a:t>
            </a:r>
            <a:r>
              <a:rPr lang="en-US" altLang="zh-CN" b="1" dirty="0" smtClean="0">
                <a:solidFill>
                  <a:srgbClr val="00B050"/>
                </a:solidFill>
              </a:rPr>
              <a:t>》</a:t>
            </a:r>
            <a:r>
              <a:rPr lang="zh-CN" altLang="en-US" b="1" dirty="0" smtClean="0">
                <a:solidFill>
                  <a:srgbClr val="00B050"/>
                </a:solidFill>
              </a:rPr>
              <a:t>在世界范围内的脱销</a:t>
            </a:r>
            <a:endParaRPr lang="en-US" altLang="zh-CN" b="1" dirty="0" smtClean="0">
              <a:solidFill>
                <a:srgbClr val="00B050"/>
              </a:solidFill>
            </a:endParaRPr>
          </a:p>
          <a:p>
            <a:endParaRPr lang="en-US" altLang="zh-CN" b="1" dirty="0" smtClean="0">
              <a:solidFill>
                <a:srgbClr val="00B050"/>
              </a:solidFill>
            </a:endParaRPr>
          </a:p>
        </p:txBody>
      </p:sp>
      <p:pic>
        <p:nvPicPr>
          <p:cNvPr id="4" name="图片 3" descr="t01105bc4c9f9ae3497.jpg"/>
          <p:cNvPicPr>
            <a:picLocks noChangeAspect="1"/>
          </p:cNvPicPr>
          <p:nvPr/>
        </p:nvPicPr>
        <p:blipFill>
          <a:blip r:embed="rId2" cstate="print"/>
          <a:stretch>
            <a:fillRect/>
          </a:stretch>
        </p:blipFill>
        <p:spPr>
          <a:xfrm>
            <a:off x="1907704" y="3068960"/>
            <a:ext cx="4832626" cy="321369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00B050"/>
                </a:solidFill>
              </a:rPr>
              <a:t>案例</a:t>
            </a:r>
            <a:r>
              <a:rPr lang="en-US" altLang="zh-CN" b="1" dirty="0" smtClean="0">
                <a:solidFill>
                  <a:srgbClr val="00B050"/>
                </a:solidFill>
              </a:rPr>
              <a:t>3:2018</a:t>
            </a:r>
            <a:r>
              <a:rPr lang="zh-CN" altLang="en-US" b="1" dirty="0" smtClean="0">
                <a:solidFill>
                  <a:srgbClr val="00B050"/>
                </a:solidFill>
              </a:rPr>
              <a:t>年由中国赠予的马克思雕像，成为了马克思的故乡特里尔的新地标</a:t>
            </a:r>
            <a:endParaRPr lang="zh-CN" altLang="en-US" b="1" dirty="0">
              <a:solidFill>
                <a:srgbClr val="00B050"/>
              </a:solidFill>
            </a:endParaRPr>
          </a:p>
        </p:txBody>
      </p:sp>
      <p:pic>
        <p:nvPicPr>
          <p:cNvPr id="4" name="图片 3" descr="ba4abe90e40e49fcaed7c7ded1f5229b.jpeg"/>
          <p:cNvPicPr>
            <a:picLocks noChangeAspect="1"/>
          </p:cNvPicPr>
          <p:nvPr/>
        </p:nvPicPr>
        <p:blipFill>
          <a:blip r:embed="rId2" cstate="print"/>
          <a:stretch>
            <a:fillRect/>
          </a:stretch>
        </p:blipFill>
        <p:spPr>
          <a:xfrm>
            <a:off x="1547664" y="2852936"/>
            <a:ext cx="5292700" cy="352205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204864"/>
            <a:ext cx="8229600" cy="3484984"/>
          </a:xfrm>
        </p:spPr>
        <p:txBody>
          <a:bodyPr/>
          <a:lstStyle/>
          <a:p>
            <a:r>
              <a:rPr lang="zh-CN" altLang="en-US" b="1" u="sng" dirty="0" smtClean="0"/>
              <a:t>上述案例说明了虽然苏联解体和东欧巨变使得资本主义世界似乎少了一个强大的对手，但是为什么马克思主义在西方世界仍然具有难以比拟的感召力？</a:t>
            </a:r>
            <a:r>
              <a:rPr lang="zh-CN" altLang="en-US" b="1" u="sng" dirty="0" smtClean="0">
                <a:solidFill>
                  <a:srgbClr val="FF0000"/>
                </a:solidFill>
              </a:rPr>
              <a:t>马克思主义究竟是怎样的理论？</a:t>
            </a:r>
            <a:endParaRPr lang="zh-CN" altLang="en-US" b="1" u="sng"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b="1" dirty="0" smtClean="0">
                <a:solidFill>
                  <a:srgbClr val="C00000"/>
                </a:solidFill>
              </a:rPr>
              <a:t>1.</a:t>
            </a:r>
            <a:r>
              <a:rPr lang="zh-CN" altLang="en-US" b="1" dirty="0" smtClean="0">
                <a:solidFill>
                  <a:srgbClr val="C00000"/>
                </a:solidFill>
              </a:rPr>
              <a:t>马克思主义是由马克思和恩格斯创立的，并为后继者不断发展的科学理论体系。</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t>（</a:t>
            </a:r>
            <a:r>
              <a:rPr lang="en-US" altLang="zh-CN" b="1" dirty="0" smtClean="0"/>
              <a:t>1</a:t>
            </a:r>
            <a:r>
              <a:rPr lang="zh-CN" altLang="en-US" b="1" dirty="0" smtClean="0"/>
              <a:t>）是关于自然、社会和人类思维发展一般规律的学说</a:t>
            </a:r>
            <a:endParaRPr lang="en-US" altLang="zh-CN" b="1" dirty="0" smtClean="0"/>
          </a:p>
          <a:p>
            <a:r>
              <a:rPr lang="zh-CN" altLang="en-US" b="1" dirty="0" smtClean="0"/>
              <a:t>（</a:t>
            </a:r>
            <a:r>
              <a:rPr lang="en-US" altLang="zh-CN" b="1" dirty="0" smtClean="0"/>
              <a:t>2</a:t>
            </a:r>
            <a:r>
              <a:rPr lang="zh-CN" altLang="en-US" b="1" dirty="0" smtClean="0"/>
              <a:t>）是关于社会主义必然代替资本主义，最终实现共产主义的学说</a:t>
            </a:r>
            <a:endParaRPr lang="en-US" altLang="zh-CN" b="1" dirty="0" smtClean="0"/>
          </a:p>
          <a:p>
            <a:r>
              <a:rPr lang="zh-CN" altLang="en-US" b="1" dirty="0" smtClean="0"/>
              <a:t>（</a:t>
            </a:r>
            <a:r>
              <a:rPr lang="en-US" altLang="zh-CN" b="1" dirty="0" smtClean="0"/>
              <a:t>3</a:t>
            </a:r>
            <a:r>
              <a:rPr lang="zh-CN" altLang="en-US" b="1" dirty="0" smtClean="0"/>
              <a:t>）是关于无产阶级解放、全人类解放和实现人自由而全面发展的学说</a:t>
            </a:r>
            <a:endParaRPr lang="en-US" altLang="zh-CN" b="1" dirty="0" smtClean="0"/>
          </a:p>
          <a:p>
            <a:r>
              <a:rPr lang="zh-CN" altLang="en-US" b="1" dirty="0" smtClean="0"/>
              <a:t>（</a:t>
            </a:r>
            <a:r>
              <a:rPr lang="en-US" altLang="zh-CN" b="1" dirty="0" smtClean="0"/>
              <a:t>4</a:t>
            </a:r>
            <a:r>
              <a:rPr lang="zh-CN" altLang="en-US" b="1" dirty="0" smtClean="0"/>
              <a:t>）是指引人民创造美好生活的行动指南</a:t>
            </a:r>
            <a:endParaRPr lang="zh-CN" alt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232</TotalTime>
  <Words>2688</Words>
  <Application>Microsoft Office PowerPoint</Application>
  <PresentationFormat>全屏显示(4:3)</PresentationFormat>
  <Paragraphs>220</Paragraphs>
  <Slides>54</Slides>
  <Notes>0</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龙腾四海</vt:lpstr>
      <vt:lpstr>马克思主义基本原理概论</vt:lpstr>
      <vt:lpstr>导论：马克思主义是关于无产阶级和人类解放的科学</vt:lpstr>
      <vt:lpstr>主要内容</vt:lpstr>
      <vt:lpstr>一、马克思主义的创立与发展</vt:lpstr>
      <vt:lpstr>（一）什么是马克思主义</vt:lpstr>
      <vt:lpstr>幻灯片 6</vt:lpstr>
      <vt:lpstr>幻灯片 7</vt:lpstr>
      <vt:lpstr>幻灯片 8</vt:lpstr>
      <vt:lpstr>幻灯片 9</vt:lpstr>
      <vt:lpstr>幻灯片 10</vt:lpstr>
      <vt:lpstr>幻灯片 11</vt:lpstr>
      <vt:lpstr>幻灯片 12</vt:lpstr>
      <vt:lpstr>（二）马克思主义的创立</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（三）马克思主义的发展</vt:lpstr>
      <vt:lpstr>幻灯片 28</vt:lpstr>
      <vt:lpstr>幻灯片 29</vt:lpstr>
      <vt:lpstr>幻灯片 30</vt:lpstr>
      <vt:lpstr>二、马克思主义的鲜明特征</vt:lpstr>
      <vt:lpstr>幻灯片 32</vt:lpstr>
      <vt:lpstr>（一）科学性</vt:lpstr>
      <vt:lpstr>（二）革命性</vt:lpstr>
      <vt:lpstr>幻灯片 35</vt:lpstr>
      <vt:lpstr>幻灯片 36</vt:lpstr>
      <vt:lpstr>（三）实践性</vt:lpstr>
      <vt:lpstr>（四）人民性</vt:lpstr>
      <vt:lpstr>（五）发展性</vt:lpstr>
      <vt:lpstr>在世界变化日新月异的当代，我们要坚持和传承马克思主义的那些宝贵的理论品质呢？</vt:lpstr>
      <vt:lpstr>幻灯片 41</vt:lpstr>
      <vt:lpstr>三、马克思主义的当代价值</vt:lpstr>
      <vt:lpstr>幻灯片 43</vt:lpstr>
      <vt:lpstr>幻灯片 44</vt:lpstr>
      <vt:lpstr>幻灯片 45</vt:lpstr>
      <vt:lpstr>三、马克思主义的当代价值</vt:lpstr>
      <vt:lpstr>（一）马克思主义对当代大学生的指导意义</vt:lpstr>
      <vt:lpstr>幻灯片 48</vt:lpstr>
      <vt:lpstr>幻灯片 49</vt:lpstr>
      <vt:lpstr>幻灯片 50</vt:lpstr>
      <vt:lpstr>（二）马克思主义与当代大学生世界观、人生观、价值观的联系</vt:lpstr>
      <vt:lpstr>幻灯片 52</vt:lpstr>
      <vt:lpstr>幻灯片 53</vt:lpstr>
      <vt:lpstr>幻灯片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马克思主义基本原理概论</dc:title>
  <dc:creator>hp</dc:creator>
  <cp:lastModifiedBy>hp</cp:lastModifiedBy>
  <cp:revision>29</cp:revision>
  <dcterms:created xsi:type="dcterms:W3CDTF">2018-06-21T07:25:25Z</dcterms:created>
  <dcterms:modified xsi:type="dcterms:W3CDTF">2018-08-30T02:27:46Z</dcterms:modified>
</cp:coreProperties>
</file>