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handoutMasterIdLst>
    <p:handoutMasterId r:id="rId23"/>
  </p:handoutMasterIdLst>
  <p:sldIdLst>
    <p:sldId id="417" r:id="rId2"/>
    <p:sldId id="441" r:id="rId3"/>
    <p:sldId id="440" r:id="rId4"/>
    <p:sldId id="362" r:id="rId5"/>
    <p:sldId id="416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0033CC"/>
    <a:srgbClr val="6600CC"/>
    <a:srgbClr val="FF3399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2020/2/1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CE762CE-E53F-4122-AF24-D0401755D924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http://www.tup.tsinghua.edu.cn/upload/smallbookimg/072421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714487"/>
            <a:ext cx="2041902" cy="2928958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28596" y="492919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清华大学出版社链接地址：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http://www.tup.tsinghua.edu.cn/booksCenter/book_07242101.html</a:t>
            </a:r>
            <a:endParaRPr lang="zh-CN" altLang="en-US" sz="180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8794" y="500042"/>
            <a:ext cx="4714908" cy="833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44000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数据结构教程（第</a:t>
            </a:r>
            <a:r>
              <a:rPr lang="en-US" altLang="zh-CN" sz="2000" smtClean="0">
                <a:latin typeface="方正启体简体" pitchFamily="65" charset="-122"/>
                <a:ea typeface="方正启体简体" pitchFamily="65" charset="-122"/>
              </a:rPr>
              <a:t>5</a:t>
            </a: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版）李春葆等</a:t>
            </a:r>
            <a:endParaRPr lang="en-US" altLang="zh-CN" sz="2000" smtClean="0">
              <a:latin typeface="方正启体简体" pitchFamily="65" charset="-122"/>
              <a:ea typeface="方正启体简体" pitchFamily="65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国家级十二五规划本科教材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</a:t>
            </a:fld>
            <a:r>
              <a:rPr lang="en-US" altLang="zh-CN" smtClean="0"/>
              <a:t>/20</a:t>
            </a:r>
            <a:endParaRPr lang="zh-CN" altLang="en-US"/>
          </a:p>
        </p:txBody>
      </p:sp>
      <p:pic>
        <p:nvPicPr>
          <p:cNvPr id="23554" name="Picture 2" descr="http://www.tup.tsinghua.edu.cn/upload/smallbookimg/072426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1714487"/>
            <a:ext cx="2000264" cy="2869233"/>
          </a:xfrm>
          <a:prstGeom prst="rect">
            <a:avLst/>
          </a:prstGeom>
          <a:noFill/>
        </p:spPr>
      </p:pic>
      <p:pic>
        <p:nvPicPr>
          <p:cNvPr id="23556" name="Picture 4" descr="http://www.tup.tsinghua.edu.cn/upload/smallbookimg/072425-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54" y="1714487"/>
            <a:ext cx="2071702" cy="2971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数据结构与算法设计密不可分的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000108"/>
            <a:ext cx="621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ACM CS-2013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：计算机科学分支的核心知识领域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1428736"/>
            <a:ext cx="621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知识领域之一：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AL-Algorithm and Complexity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071678"/>
          <a:ext cx="8358246" cy="3799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86280"/>
                <a:gridCol w="2071702"/>
                <a:gridCol w="2000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Unit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baseline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Core-Tier1 hours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baseline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Core-Tier2 hours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AL/Basic Analysis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AL/Algorithmic Strategies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AL/Fundamental Data Structures and</a:t>
                      </a:r>
                    </a:p>
                    <a:p>
                      <a:r>
                        <a:rPr lang="en-US" altLang="zh-CN" sz="1600" b="0" kern="1200" baseline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Algorithms</a:t>
                      </a:r>
                      <a:endParaRPr lang="zh-CN" altLang="en-US" sz="1600" b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AL/Basic Automata, Computability and</a:t>
                      </a:r>
                    </a:p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Complexity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AL/Advanced Computational Complexity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AL/Advanced Automata Theory and</a:t>
                      </a:r>
                    </a:p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Computability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C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AL/Advanced Data Structures, Algorithms, </a:t>
                      </a:r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and Analysis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10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643042" y="497783"/>
            <a:ext cx="4214842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课程名为什么叫“数据结构“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0290" y="357166"/>
            <a:ext cx="718439" cy="714380"/>
            <a:chOff x="1357290" y="1285860"/>
            <a:chExt cx="718439" cy="714380"/>
          </a:xfrm>
        </p:grpSpPr>
        <p:sp>
          <p:nvSpPr>
            <p:cNvPr id="5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357298"/>
            <a:ext cx="369938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00100" y="5214950"/>
            <a:ext cx="7572428" cy="11599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本课程主要学习各种</a:t>
            </a:r>
            <a:r>
              <a:rPr lang="zh-CN" altLang="en-US" sz="180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数据结构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“制作” 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sym typeface="Wingdings"/>
              </a:rPr>
              <a:t> 课程称为“数据结构”。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342900" indent="-342900" algn="l"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如果</a:t>
            </a:r>
            <a:r>
              <a:rPr lang="zh-CN" altLang="en-US" sz="180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数据结构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“制作”好了，可以在大型软件开发中直接使用。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342900" indent="-342900" algn="l"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通过学习</a:t>
            </a:r>
            <a:r>
              <a:rPr lang="zh-CN" altLang="en-US" sz="180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数据结构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的“制作”，掌握基本的数据组织和处理方法。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2463" y="1643050"/>
            <a:ext cx="406265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大型软件（由若干组件构成）</a:t>
            </a:r>
            <a:endParaRPr lang="zh-CN" altLang="en-US" sz="1800"/>
          </a:p>
        </p:txBody>
      </p:sp>
      <p:grpSp>
        <p:nvGrpSpPr>
          <p:cNvPr id="14" name="组合 13"/>
          <p:cNvGrpSpPr/>
          <p:nvPr/>
        </p:nvGrpSpPr>
        <p:grpSpPr>
          <a:xfrm>
            <a:off x="5429256" y="2643182"/>
            <a:ext cx="2643206" cy="1357322"/>
            <a:chOff x="5429256" y="2643182"/>
            <a:chExt cx="2643206" cy="1357322"/>
          </a:xfrm>
        </p:grpSpPr>
        <p:sp>
          <p:nvSpPr>
            <p:cNvPr id="8" name="六边形 7"/>
            <p:cNvSpPr/>
            <p:nvPr/>
          </p:nvSpPr>
          <p:spPr bwMode="auto">
            <a:xfrm>
              <a:off x="6643702" y="2643182"/>
              <a:ext cx="1428760" cy="1357322"/>
            </a:xfrm>
            <a:prstGeom prst="hexagon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  <a:endParaRPr lang="en-US" altLang="zh-CN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结构</a:t>
              </a:r>
              <a:endPara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虚尾箭头 9"/>
            <p:cNvSpPr/>
            <p:nvPr/>
          </p:nvSpPr>
          <p:spPr bwMode="auto">
            <a:xfrm>
              <a:off x="5500694" y="3143248"/>
              <a:ext cx="928694" cy="357190"/>
            </a:xfrm>
            <a:prstGeom prst="striped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29256" y="3571876"/>
              <a:ext cx="11430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核心组件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11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714480" y="642918"/>
            <a:ext cx="3500462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如何学好数据结构课程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1728" y="502301"/>
            <a:ext cx="718439" cy="714380"/>
            <a:chOff x="1357290" y="1285860"/>
            <a:chExt cx="718439" cy="714380"/>
          </a:xfrm>
        </p:grpSpPr>
        <p:sp>
          <p:nvSpPr>
            <p:cNvPr id="5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28662" y="1571612"/>
            <a:ext cx="414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学习目的：做一个好的“</a:t>
            </a: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程序猿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”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43174" y="2071678"/>
            <a:ext cx="3429024" cy="838620"/>
            <a:chOff x="2643174" y="2071678"/>
            <a:chExt cx="3429024" cy="838620"/>
          </a:xfrm>
        </p:grpSpPr>
        <p:sp>
          <p:nvSpPr>
            <p:cNvPr id="8" name="上箭头 7"/>
            <p:cNvSpPr/>
            <p:nvPr/>
          </p:nvSpPr>
          <p:spPr>
            <a:xfrm>
              <a:off x="4071934" y="2071678"/>
              <a:ext cx="142876" cy="35719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3174" y="2571744"/>
              <a:ext cx="3429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解决编程问题：需要</a:t>
              </a:r>
              <a:r>
                <a:rPr lang="zh-CN" altLang="en-US" sz="200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能力</a:t>
              </a:r>
              <a:r>
                <a:rPr lang="zh-CN" altLang="en-US" sz="20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！</a:t>
              </a:r>
              <a:endPara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4876" y="2990324"/>
            <a:ext cx="1643074" cy="848668"/>
            <a:chOff x="4714876" y="2990324"/>
            <a:chExt cx="1643074" cy="848668"/>
          </a:xfrm>
        </p:grpSpPr>
        <p:sp>
          <p:nvSpPr>
            <p:cNvPr id="10" name="上箭头 9"/>
            <p:cNvSpPr/>
            <p:nvPr/>
          </p:nvSpPr>
          <p:spPr>
            <a:xfrm>
              <a:off x="5194846" y="2990324"/>
              <a:ext cx="142876" cy="35719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500438"/>
              <a:ext cx="1643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编程方法！</a:t>
              </a:r>
              <a:endPara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43240" y="3929066"/>
            <a:ext cx="4714908" cy="1361840"/>
            <a:chOff x="3143240" y="3929066"/>
            <a:chExt cx="4714908" cy="1361840"/>
          </a:xfrm>
        </p:grpSpPr>
        <p:sp>
          <p:nvSpPr>
            <p:cNvPr id="12" name="TextBox 11"/>
            <p:cNvSpPr txBox="1"/>
            <p:nvPr/>
          </p:nvSpPr>
          <p:spPr>
            <a:xfrm>
              <a:off x="3143240" y="4429132"/>
              <a:ext cx="47149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在编程中遵循或运用的、符合科学原则的各种途径和手段！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5214942" y="3929066"/>
              <a:ext cx="142876" cy="35719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7224" y="5643578"/>
            <a:ext cx="67151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一个用人单位：并不需要你的知识，需要的是你的能力！</a:t>
            </a:r>
            <a:endParaRPr lang="zh-CN" altLang="en-US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12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 bwMode="auto">
          <a:xfrm>
            <a:off x="1142976" y="428604"/>
            <a:ext cx="1428760" cy="1357322"/>
          </a:xfrm>
          <a:prstGeom prst="hexagon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endParaRPr lang="en-US" altLang="zh-CN" sz="200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课程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4429132"/>
            <a:ext cx="60722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rPr>
              <a:t>从知识中获取能力的唯一途径：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编程，编程，再编程</a:t>
            </a:r>
            <a:endParaRPr lang="zh-CN" altLang="en-US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4786314" y="785794"/>
            <a:ext cx="857256" cy="714380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知识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000364" y="1000108"/>
            <a:ext cx="1428760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ss1.bdstatic.com/70cFvXSh_Q1YnxGkpoWK1HF6hhy/it/u=4235954971,706855114&amp;fm=200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214554"/>
            <a:ext cx="2571768" cy="191339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00364" y="642918"/>
            <a:ext cx="135732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老师教的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143504" y="1714488"/>
            <a:ext cx="142876" cy="42862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13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400052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推荐编程网站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85691"/>
            <a:ext cx="7072362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https://www.nowcoder.com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7929586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14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71480"/>
            <a:ext cx="8072494" cy="605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42852"/>
            <a:ext cx="150019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专项练习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15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3" y="642918"/>
            <a:ext cx="7977211" cy="598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42852"/>
            <a:ext cx="457203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在线编程（你真的会编程吗？）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16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6929486" cy="550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MAXLEN 1000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 255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solve(char *pstr)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count[MAX],i;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(i=0;i&lt;MAX;i++)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count[i]=0;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(i=0;pstr[i]!='\0';i++)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count[pstr[i]]++;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count[pstr[i]]==3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return pstr[i];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char str[MAXLEN];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scanf("%s",str);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printf("%c",solve(str));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17</a:t>
            </a:fld>
            <a:r>
              <a:rPr lang="en-US" altLang="zh-CN" smtClean="0"/>
              <a:t>/20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542252" y="2357430"/>
            <a:ext cx="500066" cy="1444634"/>
            <a:chOff x="7542252" y="2357430"/>
            <a:chExt cx="500066" cy="1444634"/>
          </a:xfrm>
        </p:grpSpPr>
        <p:sp>
          <p:nvSpPr>
            <p:cNvPr id="4" name="TextBox 3"/>
            <p:cNvSpPr txBox="1"/>
            <p:nvPr/>
          </p:nvSpPr>
          <p:spPr>
            <a:xfrm>
              <a:off x="7572396" y="2357430"/>
              <a:ext cx="430887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6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错误</a:t>
              </a:r>
              <a:endParaRPr lang="zh-CN" altLang="en-US" sz="2000" spc="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2252" y="3357561"/>
              <a:ext cx="500066" cy="444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6929486" cy="57554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MAXLEN 1000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 255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solve(char *pstr)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count[MAX],i;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(i=0;i&lt;MAX;i++) count[i]=0;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(i=0;pstr[i]!='\0';i++)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if ((pstr[i]&gt;='a' &amp;&amp; pstr[i]&lt;='z') ||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      (pstr[i]&gt;='A' &amp;&amp; pstr[i]&lt;='Z'))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count[pstr[i]]++;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if (count[pstr[i]]==3) return pstr[i];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char str[MAXLEN];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scanf("%s",str);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printf("%c",solve(str));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18</a:t>
            </a:fld>
            <a:r>
              <a:rPr lang="en-US" altLang="zh-CN" smtClean="0"/>
              <a:t>/20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623738" y="2412939"/>
            <a:ext cx="448724" cy="1444689"/>
            <a:chOff x="7623738" y="2412939"/>
            <a:chExt cx="448724" cy="1444689"/>
          </a:xfrm>
        </p:grpSpPr>
        <p:sp>
          <p:nvSpPr>
            <p:cNvPr id="4" name="TextBox 3"/>
            <p:cNvSpPr txBox="1"/>
            <p:nvPr/>
          </p:nvSpPr>
          <p:spPr>
            <a:xfrm>
              <a:off x="7623738" y="2412939"/>
              <a:ext cx="430887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6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错误</a:t>
              </a:r>
              <a:endParaRPr lang="zh-CN" altLang="en-US" sz="2000" spc="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43834" y="3403023"/>
              <a:ext cx="428628" cy="45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6929486" cy="57554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MAXLEN 1000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 255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solve(char *pstr)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count[MAX],i;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(i=0;i&lt;MAX;i++) count[i]=0;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(i=0;pstr[i]!='\0';i++)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if ((pstr[i]&gt;='a' &amp;&amp; pstr[i]&lt;='z') ||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      (pstr[i]&gt;='A' &amp;&amp; pstr[i]&lt;='Z'))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count[pstr[i]]++;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if (count[pstr[i]]==3) return pstr[i];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char str[MAXLEN];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gets(str);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printf("%c",solve(str));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19</a:t>
            </a:fld>
            <a:r>
              <a:rPr lang="en-US" altLang="zh-CN" smtClean="0"/>
              <a:t>/20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641575" y="2500306"/>
            <a:ext cx="430887" cy="1428760"/>
            <a:chOff x="7641575" y="2500306"/>
            <a:chExt cx="430887" cy="1428760"/>
          </a:xfrm>
        </p:grpSpPr>
        <p:sp>
          <p:nvSpPr>
            <p:cNvPr id="4" name="TextBox 3"/>
            <p:cNvSpPr txBox="1"/>
            <p:nvPr/>
          </p:nvSpPr>
          <p:spPr>
            <a:xfrm>
              <a:off x="7641575" y="2500306"/>
              <a:ext cx="430887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6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正确</a:t>
              </a:r>
              <a:endParaRPr lang="zh-CN" altLang="en-US" sz="2000" spc="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71719" y="3571876"/>
              <a:ext cx="392909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000100" y="1607787"/>
            <a:ext cx="6858048" cy="16341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爱课程网（中国大学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MOOC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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MOOC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课程。</a:t>
            </a:r>
            <a:endParaRPr lang="en-US" altLang="zh-CN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武汉大学珞珈在线平台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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MOOC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课程。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清华大学出版社智学苑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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数据结构微课。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100" y="964845"/>
            <a:ext cx="242889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学习资源</a:t>
            </a:r>
            <a:endParaRPr lang="zh-CN" altLang="en-US" sz="22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2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142876"/>
            <a:ext cx="8358246" cy="626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20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00298" y="1497915"/>
            <a:ext cx="4046400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计算机专业学生的培养目标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567545" y="1357298"/>
            <a:ext cx="718439" cy="714380"/>
            <a:chOff x="1357290" y="1285860"/>
            <a:chExt cx="718439" cy="714380"/>
          </a:xfrm>
        </p:grpSpPr>
        <p:sp>
          <p:nvSpPr>
            <p:cNvPr id="12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04356" y="2498047"/>
            <a:ext cx="4046400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为什么学习数据结构课程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1571604" y="2357430"/>
            <a:ext cx="718439" cy="714380"/>
            <a:chOff x="1357290" y="1285860"/>
            <a:chExt cx="718439" cy="714380"/>
          </a:xfrm>
        </p:grpSpPr>
        <p:sp>
          <p:nvSpPr>
            <p:cNvPr id="17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504357" y="3498179"/>
            <a:ext cx="4046400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数据结构求解问题的方法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19"/>
          <p:cNvGrpSpPr/>
          <p:nvPr/>
        </p:nvGrpSpPr>
        <p:grpSpPr>
          <a:xfrm>
            <a:off x="1571604" y="3357562"/>
            <a:ext cx="718439" cy="714380"/>
            <a:chOff x="1357290" y="1285860"/>
            <a:chExt cx="718439" cy="714380"/>
          </a:xfrm>
        </p:grpSpPr>
        <p:sp>
          <p:nvSpPr>
            <p:cNvPr id="21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24452" y="4426873"/>
            <a:ext cx="4047812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课程名为什么叫“数据结构“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3"/>
          <p:cNvGrpSpPr/>
          <p:nvPr/>
        </p:nvGrpSpPr>
        <p:grpSpPr>
          <a:xfrm>
            <a:off x="1591700" y="4286256"/>
            <a:ext cx="718439" cy="714380"/>
            <a:chOff x="1357290" y="1285860"/>
            <a:chExt cx="718439" cy="714380"/>
          </a:xfrm>
        </p:grpSpPr>
        <p:sp>
          <p:nvSpPr>
            <p:cNvPr id="25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65746" y="5346621"/>
            <a:ext cx="4047812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如何学好数据结构课程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7"/>
          <p:cNvGrpSpPr/>
          <p:nvPr/>
        </p:nvGrpSpPr>
        <p:grpSpPr>
          <a:xfrm>
            <a:off x="1632994" y="5206004"/>
            <a:ext cx="718439" cy="714380"/>
            <a:chOff x="1357290" y="1285860"/>
            <a:chExt cx="718439" cy="714380"/>
          </a:xfrm>
        </p:grpSpPr>
        <p:sp>
          <p:nvSpPr>
            <p:cNvPr id="29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3</a:t>
            </a:fld>
            <a:r>
              <a:rPr lang="en-US" altLang="zh-CN" smtClean="0"/>
              <a:t>/20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85984" y="500042"/>
            <a:ext cx="3786214" cy="445443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数据结构课程开场白</a:t>
            </a:r>
            <a:endParaRPr lang="zh-CN" altLang="en-US" sz="280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361349" y="354907"/>
            <a:ext cx="3786214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计算机专业学生的培养目标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28596" y="214290"/>
            <a:ext cx="718439" cy="714380"/>
            <a:chOff x="1357290" y="1285860"/>
            <a:chExt cx="718439" cy="714380"/>
          </a:xfrm>
        </p:grpSpPr>
        <p:sp>
          <p:nvSpPr>
            <p:cNvPr id="11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1472" y="1214422"/>
            <a:ext cx="450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主要目标之一：编写出“好”程序！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42976" y="1714488"/>
            <a:ext cx="6286544" cy="1476385"/>
            <a:chOff x="285720" y="1285860"/>
            <a:chExt cx="6286544" cy="1476385"/>
          </a:xfrm>
        </p:grpSpPr>
        <p:sp>
          <p:nvSpPr>
            <p:cNvPr id="15" name="TextBox 14"/>
            <p:cNvSpPr txBox="1"/>
            <p:nvPr/>
          </p:nvSpPr>
          <p:spPr>
            <a:xfrm>
              <a:off x="285720" y="1714488"/>
              <a:ext cx="157163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基本编程</a:t>
              </a:r>
              <a:endPara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6" name="上箭头 15"/>
            <p:cNvSpPr/>
            <p:nvPr/>
          </p:nvSpPr>
          <p:spPr bwMode="auto">
            <a:xfrm>
              <a:off x="902380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4546" y="1285860"/>
              <a:ext cx="2286016" cy="9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800" b="1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以数据结构为中心的算法</a:t>
              </a:r>
              <a:r>
                <a:rPr lang="zh-CN" altLang="en-US" sz="1800" b="1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设计─</a:t>
              </a:r>
              <a:r>
                <a:rPr lang="zh-CN" altLang="en-US" sz="1800" b="1" smtClean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</a:rPr>
                <a:t>基本算法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</a:rPr>
                <a:t>设计方法</a:t>
              </a:r>
              <a:endParaRPr lang="zh-CN" altLang="en-US" sz="1800" b="1" dirty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8" name="上箭头 17"/>
            <p:cNvSpPr/>
            <p:nvPr/>
          </p:nvSpPr>
          <p:spPr bwMode="auto">
            <a:xfrm>
              <a:off x="3278531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37094" y="1285860"/>
              <a:ext cx="1735170" cy="9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800" b="1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通用算法设计─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</a:rPr>
                <a:t>算法设计方法学</a:t>
              </a:r>
              <a:endParaRPr lang="zh-CN" altLang="en-US" sz="1800" b="1" dirty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0" name="上箭头 19"/>
            <p:cNvSpPr/>
            <p:nvPr/>
          </p:nvSpPr>
          <p:spPr bwMode="auto">
            <a:xfrm>
              <a:off x="5643570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85850" y="4786322"/>
            <a:ext cx="6000794" cy="1476384"/>
            <a:chOff x="500034" y="4667260"/>
            <a:chExt cx="6000794" cy="1476384"/>
          </a:xfrm>
        </p:grpSpPr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876270" y="4695781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5691190" y="4714888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500034" y="5146780"/>
              <a:ext cx="1000132" cy="3139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800" b="1" dirty="0" smtClean="0">
                  <a:solidFill>
                    <a:srgbClr val="3333CC"/>
                  </a:solidFill>
                  <a:latin typeface="方正启体简体" pitchFamily="65" charset="-122"/>
                  <a:ea typeface="方正启体简体" pitchFamily="65" charset="-122"/>
                </a:rPr>
                <a:t>识字</a:t>
              </a:r>
              <a:endParaRPr kumimoji="1" lang="zh-CN" altLang="en-US" sz="1800" b="1" dirty="0">
                <a:solidFill>
                  <a:srgbClr val="3333CC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786052" y="5163416"/>
              <a:ext cx="1214448" cy="3139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800" b="1" smtClean="0">
                  <a:solidFill>
                    <a:srgbClr val="3333CC"/>
                  </a:solidFill>
                  <a:latin typeface="方正启体简体" pitchFamily="65" charset="-122"/>
                  <a:ea typeface="方正启体简体" pitchFamily="65" charset="-122"/>
                </a:rPr>
                <a:t>写小作文</a:t>
              </a:r>
              <a:endParaRPr kumimoji="1" lang="zh-CN" altLang="en-US" sz="1800" b="1" dirty="0">
                <a:solidFill>
                  <a:srgbClr val="3333CC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5176858" y="5163416"/>
              <a:ext cx="1323970" cy="3139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800" b="1" smtClean="0">
                  <a:solidFill>
                    <a:srgbClr val="3333CC"/>
                  </a:solidFill>
                  <a:latin typeface="方正启体简体" pitchFamily="65" charset="-122"/>
                  <a:ea typeface="方正启体简体" pitchFamily="65" charset="-122"/>
                </a:rPr>
                <a:t>写大文章</a:t>
              </a:r>
              <a:endParaRPr kumimoji="1" lang="zh-CN" altLang="en-US" sz="1800" b="1" dirty="0">
                <a:solidFill>
                  <a:srgbClr val="3333CC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0232" y="5729941"/>
              <a:ext cx="2786082" cy="41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1800" dirty="0" smtClean="0">
                  <a:solidFill>
                    <a:srgbClr val="1209BD"/>
                  </a:solidFill>
                  <a:latin typeface="华文中宋" pitchFamily="2" charset="-122"/>
                  <a:ea typeface="华文中宋" pitchFamily="2" charset="-122"/>
                </a:rPr>
                <a:t>与语文学习过程类比</a:t>
              </a:r>
              <a:endParaRPr lang="zh-CN" altLang="en-US" sz="1800" b="1" dirty="0" smtClean="0">
                <a:solidFill>
                  <a:srgbClr val="3333CC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16200000">
              <a:off x="3284034" y="2788141"/>
              <a:ext cx="192000" cy="5760000"/>
            </a:xfrm>
            <a:prstGeom prst="leftBrac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3257536" y="4667260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00100" y="3252257"/>
            <a:ext cx="6454809" cy="1676941"/>
            <a:chOff x="214284" y="3000372"/>
            <a:chExt cx="6454809" cy="1676941"/>
          </a:xfrm>
        </p:grpSpPr>
        <p:grpSp>
          <p:nvGrpSpPr>
            <p:cNvPr id="31" name="组合 46"/>
            <p:cNvGrpSpPr/>
            <p:nvPr/>
          </p:nvGrpSpPr>
          <p:grpSpPr>
            <a:xfrm>
              <a:off x="2616198" y="3429003"/>
              <a:ext cx="1768467" cy="1130305"/>
              <a:chOff x="3044825" y="2571750"/>
              <a:chExt cx="1768467" cy="847728"/>
            </a:xfrm>
          </p:grpSpPr>
          <p:sp>
            <p:nvSpPr>
              <p:cNvPr id="47" name="Oval 28"/>
              <p:cNvSpPr>
                <a:spLocks noChangeArrowheads="1"/>
              </p:cNvSpPr>
              <p:nvPr/>
            </p:nvSpPr>
            <p:spPr bwMode="gray">
              <a:xfrm>
                <a:off x="3357554" y="3053956"/>
                <a:ext cx="1455738" cy="365522"/>
              </a:xfrm>
              <a:prstGeom prst="ellipse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3044825" y="2571750"/>
                <a:ext cx="1490667" cy="253913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91435" tIns="45718" rIns="91435" bIns="4571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数据结构</a:t>
                </a:r>
              </a:p>
            </p:txBody>
          </p:sp>
        </p:grpSp>
        <p:sp>
          <p:nvSpPr>
            <p:cNvPr id="32" name="Oval 29"/>
            <p:cNvSpPr>
              <a:spLocks noChangeArrowheads="1"/>
            </p:cNvSpPr>
            <p:nvPr/>
          </p:nvSpPr>
          <p:spPr bwMode="gray">
            <a:xfrm>
              <a:off x="5214943" y="4154496"/>
              <a:ext cx="1454150" cy="488951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gray">
            <a:xfrm>
              <a:off x="428597" y="4189950"/>
              <a:ext cx="1454150" cy="487363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gray">
            <a:xfrm>
              <a:off x="2682873" y="3000372"/>
              <a:ext cx="1423992" cy="1435101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gray">
            <a:xfrm>
              <a:off x="2845615" y="3024291"/>
              <a:ext cx="1098508" cy="541580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214284" y="3024365"/>
              <a:ext cx="1550977" cy="1441453"/>
              <a:chOff x="2016" y="1920"/>
              <a:chExt cx="1680" cy="1680"/>
            </a:xfrm>
          </p:grpSpPr>
          <p:sp>
            <p:nvSpPr>
              <p:cNvPr id="45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" name="Group 23"/>
            <p:cNvGrpSpPr>
              <a:grpSpLocks/>
            </p:cNvGrpSpPr>
            <p:nvPr/>
          </p:nvGrpSpPr>
          <p:grpSpPr bwMode="auto">
            <a:xfrm>
              <a:off x="5002224" y="3098800"/>
              <a:ext cx="1544652" cy="1412886"/>
              <a:chOff x="2016" y="1920"/>
              <a:chExt cx="1680" cy="1680"/>
            </a:xfrm>
          </p:grpSpPr>
          <p:sp>
            <p:nvSpPr>
              <p:cNvPr id="43" name="Oval 2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Freeform 25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285722" y="3476625"/>
              <a:ext cx="1401772" cy="75917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程序设计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语言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072066" y="3500438"/>
              <a:ext cx="1450990" cy="75917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算法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与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分析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1714481" y="3729768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4152021" y="3749699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2714613" y="3590515"/>
              <a:ext cx="1357322" cy="33855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数据结构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65273" y="1928802"/>
            <a:ext cx="40626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课程体系</a:t>
            </a:r>
            <a:endParaRPr lang="zh-CN" altLang="en-US" sz="18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4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504225" y="497783"/>
            <a:ext cx="3786214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为什么学习数据结构课程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1472" y="357166"/>
            <a:ext cx="718439" cy="714380"/>
            <a:chOff x="1357290" y="1285860"/>
            <a:chExt cx="718439" cy="714380"/>
          </a:xfrm>
        </p:grpSpPr>
        <p:sp>
          <p:nvSpPr>
            <p:cNvPr id="12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85852" y="1357298"/>
            <a:ext cx="578647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程序设计语言 </a:t>
            </a: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 使用计算机语言的能力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290" y="1876000"/>
            <a:ext cx="250033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1+2+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+n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728" y="2500306"/>
            <a:ext cx="5286412" cy="2709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int sum=0;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(int i=1;i&lt;=n;i++)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sum+=i;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sum;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5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4348" y="285728"/>
            <a:ext cx="792961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较复杂的问题</a:t>
            </a: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：一个学院有多个专业，每个专业有多个班，每个班有多个学生。 统计每个班的人数，每个专业的人数，学院总人数？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214414" y="1643050"/>
            <a:ext cx="5715040" cy="3357586"/>
            <a:chOff x="500034" y="1785926"/>
            <a:chExt cx="6572296" cy="3643338"/>
          </a:xfrm>
        </p:grpSpPr>
        <p:sp>
          <p:nvSpPr>
            <p:cNvPr id="10" name="圆角矩形 9"/>
            <p:cNvSpPr/>
            <p:nvPr/>
          </p:nvSpPr>
          <p:spPr>
            <a:xfrm>
              <a:off x="4143372" y="1785926"/>
              <a:ext cx="1071570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学院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786050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专业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1599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0003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21454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1604" y="500063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0" name="直接连接符 19"/>
            <p:cNvCxnSpPr>
              <a:stCxn id="15" idx="2"/>
              <a:endCxn id="16" idx="0"/>
            </p:cNvCxnSpPr>
            <p:nvPr/>
          </p:nvCxnSpPr>
          <p:spPr>
            <a:xfrm rot="5400000">
              <a:off x="117033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5" idx="2"/>
              <a:endCxn id="17" idx="0"/>
            </p:cNvCxnSpPr>
            <p:nvPr/>
          </p:nvCxnSpPr>
          <p:spPr>
            <a:xfrm rot="16200000" flipH="1">
              <a:off x="202758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417351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35755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07206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29124" y="500063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7" name="直接连接符 26"/>
            <p:cNvCxnSpPr>
              <a:stCxn id="23" idx="2"/>
              <a:endCxn id="24" idx="0"/>
            </p:cNvCxnSpPr>
            <p:nvPr/>
          </p:nvCxnSpPr>
          <p:spPr>
            <a:xfrm rot="5400000">
              <a:off x="402785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3" idx="2"/>
              <a:endCxn id="25" idx="0"/>
            </p:cNvCxnSpPr>
            <p:nvPr/>
          </p:nvCxnSpPr>
          <p:spPr>
            <a:xfrm rot="16200000" flipH="1">
              <a:off x="488510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2"/>
              <a:endCxn id="15" idx="0"/>
            </p:cNvCxnSpPr>
            <p:nvPr/>
          </p:nvCxnSpPr>
          <p:spPr>
            <a:xfrm rot="5400000">
              <a:off x="2342350" y="2938431"/>
              <a:ext cx="488916" cy="1470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2"/>
              <a:endCxn id="23" idx="0"/>
            </p:cNvCxnSpPr>
            <p:nvPr/>
          </p:nvCxnSpPr>
          <p:spPr>
            <a:xfrm rot="16200000" flipH="1">
              <a:off x="3771110" y="2979725"/>
              <a:ext cx="488916" cy="1387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00364" y="396989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35" name="直接箭头连接符 34"/>
            <p:cNvCxnSpPr>
              <a:stCxn id="10" idx="2"/>
              <a:endCxn id="14" idx="0"/>
            </p:cNvCxnSpPr>
            <p:nvPr/>
          </p:nvCxnSpPr>
          <p:spPr>
            <a:xfrm rot="5400000">
              <a:off x="3679025" y="1928802"/>
              <a:ext cx="642942" cy="1357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14876" y="2969764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929322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专业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>
              <a:stCxn id="10" idx="2"/>
              <a:endCxn id="38" idx="0"/>
            </p:cNvCxnSpPr>
            <p:nvPr/>
          </p:nvCxnSpPr>
          <p:spPr>
            <a:xfrm rot="16200000" flipH="1">
              <a:off x="5250661" y="171448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2"/>
            </p:cNvCxnSpPr>
            <p:nvPr/>
          </p:nvCxnSpPr>
          <p:spPr>
            <a:xfrm rot="5400000">
              <a:off x="6197215" y="3446860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8" idx="2"/>
            </p:cNvCxnSpPr>
            <p:nvPr/>
          </p:nvCxnSpPr>
          <p:spPr>
            <a:xfrm rot="16200000" flipH="1">
              <a:off x="6447247" y="3446859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857884" y="3898458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2264" y="3898458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428992" y="5286388"/>
            <a:ext cx="2286016" cy="1185831"/>
            <a:chOff x="3857620" y="5286388"/>
            <a:chExt cx="2286016" cy="1185831"/>
          </a:xfrm>
        </p:grpSpPr>
        <p:sp>
          <p:nvSpPr>
            <p:cNvPr id="49" name="TextBox 48"/>
            <p:cNvSpPr txBox="1"/>
            <p:nvPr/>
          </p:nvSpPr>
          <p:spPr>
            <a:xfrm>
              <a:off x="3857620" y="5786454"/>
              <a:ext cx="2286016" cy="68576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数据如何组织？</a:t>
              </a:r>
              <a:endParaRPr lang="en-US" altLang="zh-CN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marL="457200" indent="-457200" algn="l">
                <a:lnSpc>
                  <a:spcPts val="2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数据如何处理？</a:t>
              </a:r>
              <a:endParaRPr lang="zh-CN" altLang="en-US" sz="18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50" name="上箭头 49"/>
            <p:cNvSpPr/>
            <p:nvPr/>
          </p:nvSpPr>
          <p:spPr>
            <a:xfrm>
              <a:off x="4857752" y="5286388"/>
              <a:ext cx="214314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6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6182" y="1571612"/>
            <a:ext cx="17859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学习较复杂的数据组织和数据处理方法</a:t>
            </a:r>
            <a:endParaRPr lang="zh-CN" altLang="en-US" sz="180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右箭头标注 3"/>
          <p:cNvSpPr/>
          <p:nvPr/>
        </p:nvSpPr>
        <p:spPr>
          <a:xfrm>
            <a:off x="1428728" y="1428736"/>
            <a:ext cx="2143140" cy="1285884"/>
          </a:xfrm>
          <a:prstGeom prst="rightArrowCallou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数据结构课程</a:t>
            </a:r>
            <a:endParaRPr lang="zh-CN" altLang="en-US" sz="200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7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504225" y="426345"/>
            <a:ext cx="3786214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数据结构求解问题的方法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472" y="285728"/>
            <a:ext cx="718439" cy="714380"/>
            <a:chOff x="1357290" y="1285860"/>
            <a:chExt cx="718439" cy="714380"/>
          </a:xfrm>
        </p:grpSpPr>
        <p:sp>
          <p:nvSpPr>
            <p:cNvPr id="5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0034" y="1071546"/>
            <a:ext cx="5000660" cy="3071834"/>
            <a:chOff x="500034" y="1785926"/>
            <a:chExt cx="6572296" cy="3643338"/>
          </a:xfrm>
        </p:grpSpPr>
        <p:sp>
          <p:nvSpPr>
            <p:cNvPr id="8" name="圆角矩形 7"/>
            <p:cNvSpPr/>
            <p:nvPr/>
          </p:nvSpPr>
          <p:spPr>
            <a:xfrm>
              <a:off x="4143372" y="1785926"/>
              <a:ext cx="1071570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学院</a:t>
              </a:r>
              <a:endParaRPr lang="zh-CN" altLang="en-US" sz="14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86050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专业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1599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0003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21454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71604" y="500063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14" name="直接连接符 13"/>
            <p:cNvCxnSpPr>
              <a:stCxn id="10" idx="2"/>
              <a:endCxn id="11" idx="0"/>
            </p:cNvCxnSpPr>
            <p:nvPr/>
          </p:nvCxnSpPr>
          <p:spPr>
            <a:xfrm rot="5400000">
              <a:off x="117033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2"/>
              <a:endCxn id="12" idx="0"/>
            </p:cNvCxnSpPr>
            <p:nvPr/>
          </p:nvCxnSpPr>
          <p:spPr>
            <a:xfrm rot="16200000" flipH="1">
              <a:off x="202758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417351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35755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7206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29124" y="500063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0" name="直接连接符 19"/>
            <p:cNvCxnSpPr>
              <a:stCxn id="16" idx="2"/>
              <a:endCxn id="17" idx="0"/>
            </p:cNvCxnSpPr>
            <p:nvPr/>
          </p:nvCxnSpPr>
          <p:spPr>
            <a:xfrm rot="5400000">
              <a:off x="402785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6" idx="2"/>
              <a:endCxn id="18" idx="0"/>
            </p:cNvCxnSpPr>
            <p:nvPr/>
          </p:nvCxnSpPr>
          <p:spPr>
            <a:xfrm rot="16200000" flipH="1">
              <a:off x="488510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>
            <a:xfrm rot="5400000">
              <a:off x="2342350" y="2938431"/>
              <a:ext cx="488916" cy="1470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2"/>
              <a:endCxn id="16" idx="0"/>
            </p:cNvCxnSpPr>
            <p:nvPr/>
          </p:nvCxnSpPr>
          <p:spPr>
            <a:xfrm rot="16200000" flipH="1">
              <a:off x="3771110" y="2979725"/>
              <a:ext cx="488916" cy="1387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00364" y="396989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5" name="直接箭头连接符 24"/>
            <p:cNvCxnSpPr>
              <a:stCxn id="8" idx="2"/>
              <a:endCxn id="9" idx="0"/>
            </p:cNvCxnSpPr>
            <p:nvPr/>
          </p:nvCxnSpPr>
          <p:spPr>
            <a:xfrm rot="5400000">
              <a:off x="3679025" y="1928802"/>
              <a:ext cx="642942" cy="1357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14876" y="2969764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929322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专业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stCxn id="8" idx="2"/>
              <a:endCxn id="27" idx="0"/>
            </p:cNvCxnSpPr>
            <p:nvPr/>
          </p:nvCxnSpPr>
          <p:spPr>
            <a:xfrm rot="16200000" flipH="1">
              <a:off x="5250661" y="171448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2"/>
            </p:cNvCxnSpPr>
            <p:nvPr/>
          </p:nvCxnSpPr>
          <p:spPr>
            <a:xfrm rot="5400000">
              <a:off x="6197215" y="3446860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7" idx="2"/>
            </p:cNvCxnSpPr>
            <p:nvPr/>
          </p:nvCxnSpPr>
          <p:spPr>
            <a:xfrm rot="16200000" flipH="1">
              <a:off x="6447247" y="3446859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857884" y="3898458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72264" y="3898458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143636" y="2214554"/>
            <a:ext cx="2714644" cy="15850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需要解决的任务：</a:t>
            </a:r>
            <a:endParaRPr lang="en-US" altLang="zh-CN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统计每个班的人数？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统计每个专业的人数？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统计学院总人数？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2910" y="4376330"/>
            <a:ext cx="5214974" cy="838620"/>
            <a:chOff x="642910" y="4376330"/>
            <a:chExt cx="5214974" cy="838620"/>
          </a:xfrm>
        </p:grpSpPr>
        <p:sp>
          <p:nvSpPr>
            <p:cNvPr id="34" name="TextBox 33"/>
            <p:cNvSpPr txBox="1"/>
            <p:nvPr/>
          </p:nvSpPr>
          <p:spPr>
            <a:xfrm>
              <a:off x="642910" y="4876396"/>
              <a:ext cx="521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从用户的角度看数据：什么类型的</a:t>
              </a:r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逻辑结构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35" name="上箭头 34"/>
            <p:cNvSpPr/>
            <p:nvPr/>
          </p:nvSpPr>
          <p:spPr>
            <a:xfrm>
              <a:off x="3071802" y="4376330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500826" y="4143380"/>
            <a:ext cx="1357322" cy="1052934"/>
            <a:chOff x="6500826" y="4143380"/>
            <a:chExt cx="1357322" cy="1052934"/>
          </a:xfrm>
        </p:grpSpPr>
        <p:sp>
          <p:nvSpPr>
            <p:cNvPr id="36" name="TextBox 35"/>
            <p:cNvSpPr txBox="1"/>
            <p:nvPr/>
          </p:nvSpPr>
          <p:spPr>
            <a:xfrm>
              <a:off x="6500826" y="4857760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</a:rPr>
                <a:t>运算描述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7" name="上箭头 36"/>
            <p:cNvSpPr/>
            <p:nvPr/>
          </p:nvSpPr>
          <p:spPr>
            <a:xfrm>
              <a:off x="7072330" y="4143380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857620" y="5286387"/>
            <a:ext cx="4429156" cy="838621"/>
            <a:chOff x="3857620" y="5286387"/>
            <a:chExt cx="4429156" cy="838621"/>
          </a:xfrm>
        </p:grpSpPr>
        <p:sp>
          <p:nvSpPr>
            <p:cNvPr id="38" name="TextBox 37"/>
            <p:cNvSpPr txBox="1"/>
            <p:nvPr/>
          </p:nvSpPr>
          <p:spPr>
            <a:xfrm>
              <a:off x="3857620" y="5786454"/>
              <a:ext cx="4429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00"/>
                  </a:solidFill>
                  <a:latin typeface="方正硬笔楷书简体" pitchFamily="65" charset="-122"/>
                  <a:ea typeface="方正硬笔楷书简体" pitchFamily="65" charset="-122"/>
                  <a:sym typeface="Wingdings"/>
                </a:rPr>
                <a:t> </a:t>
              </a:r>
              <a:r>
                <a:rPr lang="zh-CN" altLang="en-US" sz="2000" smtClean="0">
                  <a:solidFill>
                    <a:srgbClr val="FF0000"/>
                  </a:solidFill>
                  <a:latin typeface="方正硬笔楷书简体" pitchFamily="65" charset="-122"/>
                  <a:ea typeface="方正硬笔楷书简体" pitchFamily="65" charset="-122"/>
                </a:rPr>
                <a:t>弄清楚求解问题是什么：逻辑层面</a:t>
              </a:r>
              <a:endParaRPr lang="zh-CN" altLang="en-US" sz="200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endParaRPr>
            </a:p>
          </p:txBody>
        </p:sp>
        <p:sp>
          <p:nvSpPr>
            <p:cNvPr id="39" name="左大括号 38"/>
            <p:cNvSpPr/>
            <p:nvPr/>
          </p:nvSpPr>
          <p:spPr>
            <a:xfrm rot="16200000">
              <a:off x="5804306" y="4125519"/>
              <a:ext cx="357190" cy="2678925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8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00042"/>
            <a:ext cx="507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sym typeface="Wingdings"/>
              </a:rPr>
              <a:t> </a:t>
            </a:r>
            <a:r>
              <a:rPr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rPr>
              <a:t>实现求解问题：物理层面（或实现层面）</a:t>
            </a:r>
            <a:endParaRPr lang="zh-CN" altLang="en-US" sz="2000">
              <a:solidFill>
                <a:srgbClr val="FF0000"/>
              </a:solidFill>
              <a:latin typeface="方正硬笔楷书简体" pitchFamily="65" charset="-122"/>
              <a:ea typeface="方正硬笔楷书简体" pitchFamily="65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472" y="1000108"/>
            <a:ext cx="5000660" cy="3071834"/>
            <a:chOff x="500034" y="1785926"/>
            <a:chExt cx="6572296" cy="3643338"/>
          </a:xfrm>
        </p:grpSpPr>
        <p:sp>
          <p:nvSpPr>
            <p:cNvPr id="5" name="圆角矩形 4"/>
            <p:cNvSpPr/>
            <p:nvPr/>
          </p:nvSpPr>
          <p:spPr>
            <a:xfrm>
              <a:off x="4143372" y="1785926"/>
              <a:ext cx="1071570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学院</a:t>
              </a:r>
              <a:endParaRPr lang="zh-CN" altLang="en-US" sz="14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786050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专业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1599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0003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21454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500063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直接连接符 10"/>
            <p:cNvCxnSpPr>
              <a:stCxn id="7" idx="2"/>
              <a:endCxn id="8" idx="0"/>
            </p:cNvCxnSpPr>
            <p:nvPr/>
          </p:nvCxnSpPr>
          <p:spPr>
            <a:xfrm rot="5400000">
              <a:off x="117033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2"/>
              <a:endCxn id="9" idx="0"/>
            </p:cNvCxnSpPr>
            <p:nvPr/>
          </p:nvCxnSpPr>
          <p:spPr>
            <a:xfrm rot="16200000" flipH="1">
              <a:off x="202758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417351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35755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07206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500063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直接连接符 16"/>
            <p:cNvCxnSpPr>
              <a:stCxn id="13" idx="2"/>
              <a:endCxn id="14" idx="0"/>
            </p:cNvCxnSpPr>
            <p:nvPr/>
          </p:nvCxnSpPr>
          <p:spPr>
            <a:xfrm rot="5400000">
              <a:off x="402785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3" idx="2"/>
              <a:endCxn id="15" idx="0"/>
            </p:cNvCxnSpPr>
            <p:nvPr/>
          </p:nvCxnSpPr>
          <p:spPr>
            <a:xfrm rot="16200000" flipH="1">
              <a:off x="488510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2"/>
              <a:endCxn id="7" idx="0"/>
            </p:cNvCxnSpPr>
            <p:nvPr/>
          </p:nvCxnSpPr>
          <p:spPr>
            <a:xfrm rot="5400000">
              <a:off x="2342350" y="2938431"/>
              <a:ext cx="488916" cy="1470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2"/>
              <a:endCxn id="13" idx="0"/>
            </p:cNvCxnSpPr>
            <p:nvPr/>
          </p:nvCxnSpPr>
          <p:spPr>
            <a:xfrm rot="16200000" flipH="1">
              <a:off x="3771110" y="2979725"/>
              <a:ext cx="488916" cy="1387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00364" y="396989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直接箭头连接符 21"/>
            <p:cNvCxnSpPr>
              <a:stCxn id="5" idx="2"/>
              <a:endCxn id="6" idx="0"/>
            </p:cNvCxnSpPr>
            <p:nvPr/>
          </p:nvCxnSpPr>
          <p:spPr>
            <a:xfrm rot="5400000">
              <a:off x="3679025" y="1928802"/>
              <a:ext cx="642942" cy="1357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14876" y="2969764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929322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专业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5" idx="2"/>
              <a:endCxn id="24" idx="0"/>
            </p:cNvCxnSpPr>
            <p:nvPr/>
          </p:nvCxnSpPr>
          <p:spPr>
            <a:xfrm rot="16200000" flipH="1">
              <a:off x="5250661" y="171448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4" idx="2"/>
            </p:cNvCxnSpPr>
            <p:nvPr/>
          </p:nvCxnSpPr>
          <p:spPr>
            <a:xfrm rot="5400000">
              <a:off x="6197215" y="3446860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2"/>
            </p:cNvCxnSpPr>
            <p:nvPr/>
          </p:nvCxnSpPr>
          <p:spPr>
            <a:xfrm rot="16200000" flipH="1">
              <a:off x="6447247" y="3446859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857884" y="3898458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72264" y="3898458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圆柱形 29"/>
          <p:cNvSpPr/>
          <p:nvPr/>
        </p:nvSpPr>
        <p:spPr>
          <a:xfrm>
            <a:off x="7215206" y="2643182"/>
            <a:ext cx="1285884" cy="7858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存储结构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6215074" y="2928934"/>
            <a:ext cx="71438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072198" y="3228465"/>
            <a:ext cx="114300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存储表示或者映射</a:t>
            </a:r>
            <a:endParaRPr lang="zh-CN" altLang="en-US" sz="16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71736" y="3429794"/>
            <a:ext cx="5929354" cy="2727263"/>
            <a:chOff x="2571736" y="3429794"/>
            <a:chExt cx="5929354" cy="2727263"/>
          </a:xfrm>
        </p:grpSpPr>
        <p:sp>
          <p:nvSpPr>
            <p:cNvPr id="32" name="TextBox 31"/>
            <p:cNvSpPr txBox="1"/>
            <p:nvPr/>
          </p:nvSpPr>
          <p:spPr>
            <a:xfrm>
              <a:off x="2571736" y="4572008"/>
              <a:ext cx="2714644" cy="158504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需要解决的任务：</a:t>
              </a:r>
              <a:endPara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统计每个班的人数？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统计每个专业的人数？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统计学院总人数？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4" name="折角形 33"/>
            <p:cNvSpPr/>
            <p:nvPr/>
          </p:nvSpPr>
          <p:spPr>
            <a:xfrm>
              <a:off x="7143768" y="4857760"/>
              <a:ext cx="1357322" cy="785818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算法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6215074" y="5143512"/>
              <a:ext cx="71438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endCxn id="30" idx="3"/>
            </p:cNvCxnSpPr>
            <p:nvPr/>
          </p:nvCxnSpPr>
          <p:spPr>
            <a:xfrm rot="5400000" flipH="1" flipV="1">
              <a:off x="7179487" y="4107661"/>
              <a:ext cx="135732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9</a:t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Words>1450</Words>
  <Application>Microsoft Office PowerPoint</Application>
  <PresentationFormat>全屏显示(4:3)</PresentationFormat>
  <Paragraphs>262</Paragraphs>
  <Slides>20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1017</cp:revision>
  <dcterms:created xsi:type="dcterms:W3CDTF">2004-03-31T23:50:14Z</dcterms:created>
  <dcterms:modified xsi:type="dcterms:W3CDTF">2020-02-01T03:18:10Z</dcterms:modified>
</cp:coreProperties>
</file>