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2"/>
  </p:notesMasterIdLst>
  <p:handoutMasterIdLst>
    <p:handoutMasterId r:id="rId73"/>
  </p:handoutMasterIdLst>
  <p:sldIdLst>
    <p:sldId id="416" r:id="rId2"/>
    <p:sldId id="367" r:id="rId3"/>
    <p:sldId id="368" r:id="rId4"/>
    <p:sldId id="369" r:id="rId5"/>
    <p:sldId id="370" r:id="rId6"/>
    <p:sldId id="410" r:id="rId7"/>
    <p:sldId id="371" r:id="rId8"/>
    <p:sldId id="372" r:id="rId9"/>
    <p:sldId id="373" r:id="rId10"/>
    <p:sldId id="374" r:id="rId11"/>
    <p:sldId id="375" r:id="rId12"/>
    <p:sldId id="412" r:id="rId13"/>
    <p:sldId id="411" r:id="rId14"/>
    <p:sldId id="413" r:id="rId15"/>
    <p:sldId id="414" r:id="rId16"/>
    <p:sldId id="415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8" r:id="rId69"/>
    <p:sldId id="469" r:id="rId70"/>
    <p:sldId id="470" r:id="rId7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3399"/>
    <a:srgbClr val="0033CC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54B39-088D-489F-93EF-DD601804ACD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45E-918B-4275-9B67-DA606BFFD75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CF5D4-27D0-4858-B640-6AA5E994C15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82C4D-65C1-455F-8B95-23DDC917AD8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6C6E-2DBC-489D-9049-151247800BD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1DDBA-F02F-4E3D-970C-CC2D1DFAA31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CCEC-F8CC-4A7E-9628-0CFF78E97D6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5312-96F3-4ECE-9699-8A62C49B3D5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C289-2EC2-45A3-AD0F-955C0A68200E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72581-AAB7-449E-94B1-0C00A0FA68A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B455-8EAD-4C4F-9329-1CDBC83526D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B873-2FD7-4D3F-95FD-06692B2BE88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63782" y="2214554"/>
            <a:ext cx="423704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么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是数据结构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428860" y="428604"/>
            <a:ext cx="3571900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绪论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2999711"/>
            <a:ext cx="423704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及其描述 </a:t>
            </a: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3785529"/>
            <a:ext cx="423704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4523063"/>
            <a:ext cx="421484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1.4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程序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smtClean="0"/>
              <a:t>/70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 bwMode="auto">
          <a:xfrm>
            <a:off x="642910" y="1571612"/>
            <a:ext cx="7000924" cy="4000528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03533" y="928670"/>
            <a:ext cx="1482451" cy="1346106"/>
            <a:chOff x="552422" y="500043"/>
            <a:chExt cx="1482451" cy="1346106"/>
          </a:xfrm>
        </p:grpSpPr>
        <p:grpSp>
          <p:nvGrpSpPr>
            <p:cNvPr id="13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6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7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6215106" cy="353919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数据结构中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的元素关系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主要是指</a:t>
            </a:r>
            <a:r>
              <a:rPr lang="zh-CN" altLang="en-US" sz="1800" b="1" dirty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相邻</a:t>
            </a:r>
            <a:r>
              <a:rPr lang="zh-CN" altLang="en-US" sz="1800" b="1" dirty="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关系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sz="1800" b="1" dirty="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邻接关系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18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170242" y="4224343"/>
            <a:ext cx="1187708" cy="1289059"/>
            <a:chOff x="5170242" y="4224343"/>
            <a:chExt cx="1187708" cy="1289059"/>
          </a:xfrm>
        </p:grpSpPr>
        <p:sp>
          <p:nvSpPr>
            <p:cNvPr id="6" name="TextBox 5"/>
            <p:cNvSpPr txBox="1"/>
            <p:nvPr/>
          </p:nvSpPr>
          <p:spPr>
            <a:xfrm>
              <a:off x="5796258" y="4275143"/>
              <a:ext cx="561692" cy="12382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3333CC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不相邻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170242" y="4224343"/>
              <a:ext cx="642942" cy="57150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170242" y="4795847"/>
              <a:ext cx="642942" cy="57150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170242" y="2243130"/>
            <a:ext cx="1143010" cy="952507"/>
            <a:chOff x="5170242" y="2243130"/>
            <a:chExt cx="1143010" cy="952507"/>
          </a:xfrm>
        </p:grpSpPr>
        <p:sp>
          <p:nvSpPr>
            <p:cNvPr id="5" name="TextBox 4"/>
            <p:cNvSpPr txBox="1"/>
            <p:nvPr/>
          </p:nvSpPr>
          <p:spPr>
            <a:xfrm>
              <a:off x="5751560" y="2243130"/>
              <a:ext cx="561692" cy="9525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3333CC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相邻</a:t>
              </a:r>
            </a:p>
          </p:txBody>
        </p:sp>
        <p:cxnSp>
          <p:nvCxnSpPr>
            <p:cNvPr id="12" name="直接连接符 11"/>
            <p:cNvCxnSpPr>
              <a:endCxn id="5" idx="1"/>
            </p:cNvCxnSpPr>
            <p:nvPr/>
          </p:nvCxnSpPr>
          <p:spPr>
            <a:xfrm>
              <a:off x="5170242" y="2433631"/>
              <a:ext cx="581318" cy="28575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5" idx="1"/>
            </p:cNvCxnSpPr>
            <p:nvPr/>
          </p:nvCxnSpPr>
          <p:spPr>
            <a:xfrm flipV="1">
              <a:off x="5170242" y="2719384"/>
              <a:ext cx="581318" cy="38100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1432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数据结构的</a:t>
            </a:r>
            <a:r>
              <a:rPr lang="en-US" altLang="zh-CN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个方面：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1000108"/>
            <a:ext cx="198000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786058"/>
            <a:ext cx="1980000" cy="510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19355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数据元素之间的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逻辑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关系 </a:t>
            </a:r>
            <a:r>
              <a:rPr lang="zh-CN" altLang="en-US" sz="1800" b="1" smtClean="0">
                <a:solidFill>
                  <a:srgbClr val="FF3399"/>
                </a:solidFill>
                <a:latin typeface="仿宋" pitchFamily="49" charset="-122"/>
                <a:ea typeface="仿宋" pitchFamily="49" charset="-122"/>
                <a:sym typeface="Wingdings"/>
              </a:rPr>
              <a:t>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sym typeface="Wingdings"/>
              </a:rPr>
              <a:t> 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逻辑结构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。</a:t>
            </a: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数据元素及其关系在计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算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机中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存储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方式 </a:t>
            </a:r>
            <a:r>
              <a:rPr lang="zh-CN" altLang="en-US" sz="1800" smtClean="0">
                <a:solidFill>
                  <a:srgbClr val="FF3399"/>
                </a:solidFill>
                <a:latin typeface="仿宋" pitchFamily="49" charset="-122"/>
                <a:ea typeface="仿宋" pitchFamily="49" charset="-122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sym typeface="Wingdings"/>
              </a:rPr>
              <a:t> 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18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存储</a:t>
            </a:r>
            <a:r>
              <a:rPr lang="zh-CN" altLang="en-US" sz="1800" b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结构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（或</a:t>
            </a:r>
            <a:r>
              <a:rPr lang="zh-CN" altLang="en-US" sz="1800" b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物理结构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）。</a:t>
            </a:r>
            <a:endParaRPr lang="zh-CN" altLang="en-US" sz="1800" b="1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施加在该数据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上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的操作 </a:t>
            </a:r>
            <a:r>
              <a:rPr lang="zh-CN" altLang="en-US" sz="1800" smtClean="0">
                <a:solidFill>
                  <a:srgbClr val="FF3399"/>
                </a:solidFill>
                <a:latin typeface="仿宋" pitchFamily="49" charset="-122"/>
                <a:ea typeface="仿宋" pitchFamily="49" charset="-122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sym typeface="Wingdings"/>
              </a:rPr>
              <a:t> </a:t>
            </a:r>
            <a:r>
              <a:rPr lang="zh-CN" altLang="en-US" sz="1800" b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1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运算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29289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数据结构的视角：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643174" y="1928802"/>
            <a:ext cx="2428892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逻辑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结构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+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运算定义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786050" y="2891356"/>
            <a:ext cx="2214578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786050" y="3857628"/>
            <a:ext cx="2286016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运算实现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2557607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786182" y="3525490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4017" y="2071678"/>
            <a:ext cx="1931189" cy="400110"/>
            <a:chOff x="4926827" y="1643050"/>
            <a:chExt cx="1931189" cy="400110"/>
          </a:xfrm>
        </p:grpSpPr>
        <p:cxnSp>
          <p:nvCxnSpPr>
            <p:cNvPr id="10" name="直接箭头连接符 9"/>
            <p:cNvCxnSpPr/>
            <p:nvPr/>
          </p:nvCxnSpPr>
          <p:spPr bwMode="auto">
            <a:xfrm rot="10800000">
              <a:off x="4926827" y="1782222"/>
              <a:ext cx="54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286380" y="164305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仿宋" pitchFamily="49" charset="-122"/>
                  <a:ea typeface="仿宋" pitchFamily="49" charset="-122"/>
                </a:rPr>
                <a:t>用户视角</a:t>
              </a:r>
              <a:endParaRPr lang="zh-CN" altLang="en-US" sz="2000" dirty="0">
                <a:solidFill>
                  <a:srgbClr val="CC33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08958" y="2928934"/>
            <a:ext cx="1906248" cy="1285884"/>
            <a:chOff x="4951768" y="2500306"/>
            <a:chExt cx="1906248" cy="1285884"/>
          </a:xfrm>
        </p:grpSpPr>
        <p:sp>
          <p:nvSpPr>
            <p:cNvPr id="13" name="右大括号 12"/>
            <p:cNvSpPr/>
            <p:nvPr/>
          </p:nvSpPr>
          <p:spPr bwMode="auto">
            <a:xfrm>
              <a:off x="4951768" y="2500306"/>
              <a:ext cx="285752" cy="1285884"/>
            </a:xfrm>
            <a:prstGeom prst="rightBrace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2066" y="29574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仿宋" pitchFamily="49" charset="-122"/>
                  <a:ea typeface="仿宋" pitchFamily="49" charset="-122"/>
                </a:rPr>
                <a:t>程序员视角</a:t>
              </a:r>
              <a:endParaRPr lang="zh-CN" altLang="en-US" sz="2000" dirty="0">
                <a:solidFill>
                  <a:srgbClr val="CC33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5" name="折角形 14"/>
          <p:cNvSpPr/>
          <p:nvPr/>
        </p:nvSpPr>
        <p:spPr>
          <a:xfrm>
            <a:off x="714348" y="1857364"/>
            <a:ext cx="1357322" cy="714380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数据结构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214546" y="2071678"/>
            <a:ext cx="357190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8596" y="1004074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0628" y="2714620"/>
            <a:ext cx="357190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运算：</a:t>
            </a:r>
            <a:endParaRPr lang="en-US" altLang="zh-CN" sz="1800" smtClean="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查找逻辑序号为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的学生姓名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7224" y="4733520"/>
            <a:ext cx="2786082" cy="872645"/>
            <a:chOff x="857224" y="4733520"/>
            <a:chExt cx="2786082" cy="872645"/>
          </a:xfrm>
        </p:grpSpPr>
        <p:sp>
          <p:nvSpPr>
            <p:cNvPr id="5" name="上箭头 4"/>
            <p:cNvSpPr/>
            <p:nvPr/>
          </p:nvSpPr>
          <p:spPr>
            <a:xfrm>
              <a:off x="2071670" y="4733520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24" y="5252222"/>
              <a:ext cx="278608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</a:rPr>
                <a:t>学生表数据的</a:t>
              </a:r>
              <a:r>
                <a:rPr lang="zh-CN" altLang="en-US" sz="20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</a:rPr>
                <a:t>逻辑结构</a:t>
              </a:r>
              <a:endPara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86380" y="3519074"/>
            <a:ext cx="2786082" cy="2087091"/>
            <a:chOff x="5286380" y="3519074"/>
            <a:chExt cx="2786082" cy="2087091"/>
          </a:xfrm>
        </p:grpSpPr>
        <p:sp>
          <p:nvSpPr>
            <p:cNvPr id="7" name="上箭头 6"/>
            <p:cNvSpPr/>
            <p:nvPr/>
          </p:nvSpPr>
          <p:spPr>
            <a:xfrm>
              <a:off x="6500826" y="3519074"/>
              <a:ext cx="142876" cy="135732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86380" y="5252222"/>
              <a:ext cx="278608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</a:rPr>
                <a:t>学生表数据的</a:t>
              </a:r>
              <a:r>
                <a:rPr lang="zh-CN" altLang="en-US" sz="20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</a:rPr>
                <a:t>运算定义</a:t>
              </a:r>
              <a:endPara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71736" y="5715015"/>
            <a:ext cx="3857652" cy="618321"/>
            <a:chOff x="2571736" y="5715015"/>
            <a:chExt cx="3857652" cy="618321"/>
          </a:xfrm>
        </p:grpSpPr>
        <p:sp>
          <p:nvSpPr>
            <p:cNvPr id="9" name="TextBox 8"/>
            <p:cNvSpPr txBox="1"/>
            <p:nvPr/>
          </p:nvSpPr>
          <p:spPr>
            <a:xfrm>
              <a:off x="3000364" y="6019404"/>
              <a:ext cx="342902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求解问题描述：用户视角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 rot="5400000">
              <a:off x="4429124" y="3857627"/>
              <a:ext cx="142876" cy="3857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1504" y="71415"/>
            <a:ext cx="1000100" cy="785817"/>
            <a:chOff x="5691204" y="3835411"/>
            <a:chExt cx="1238250" cy="123666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8596" y="285728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86314" y="2285992"/>
            <a:ext cx="35719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查找逻辑序号为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的学生姓名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57290" y="4030648"/>
            <a:ext cx="1857388" cy="1470054"/>
            <a:chOff x="1357290" y="4030648"/>
            <a:chExt cx="1857388" cy="1470054"/>
          </a:xfrm>
        </p:grpSpPr>
        <p:sp>
          <p:nvSpPr>
            <p:cNvPr id="5" name="下箭头 4"/>
            <p:cNvSpPr/>
            <p:nvPr/>
          </p:nvSpPr>
          <p:spPr>
            <a:xfrm>
              <a:off x="2143108" y="4030648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柱形 5"/>
            <p:cNvSpPr/>
            <p:nvPr/>
          </p:nvSpPr>
          <p:spPr>
            <a:xfrm>
              <a:off x="1357290" y="4500570"/>
              <a:ext cx="1857388" cy="1000132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学生表存储结构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71868" y="2571744"/>
            <a:ext cx="3571900" cy="2928958"/>
            <a:chOff x="3571868" y="2571744"/>
            <a:chExt cx="3571900" cy="2928958"/>
          </a:xfrm>
        </p:grpSpPr>
        <p:sp>
          <p:nvSpPr>
            <p:cNvPr id="7" name="折角形 6"/>
            <p:cNvSpPr/>
            <p:nvPr/>
          </p:nvSpPr>
          <p:spPr>
            <a:xfrm>
              <a:off x="5500694" y="4500570"/>
              <a:ext cx="1643074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求解算法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（运算实现）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571868" y="4929198"/>
              <a:ext cx="17859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>
              <a:off x="5179223" y="3535363"/>
              <a:ext cx="192882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571736" y="5643578"/>
            <a:ext cx="3857652" cy="618321"/>
            <a:chOff x="2571736" y="5715015"/>
            <a:chExt cx="3857652" cy="618321"/>
          </a:xfrm>
        </p:grpSpPr>
        <p:sp>
          <p:nvSpPr>
            <p:cNvPr id="13" name="TextBox 12"/>
            <p:cNvSpPr txBox="1"/>
            <p:nvPr/>
          </p:nvSpPr>
          <p:spPr>
            <a:xfrm>
              <a:off x="3000364" y="6019404"/>
              <a:ext cx="342902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求解问题实现：程序员视角</a:t>
              </a:r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4429124" y="3857627"/>
              <a:ext cx="142876" cy="3857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https://timgsa.baidu.com/timg?image&amp;quality=80&amp;size=b9999_10000&amp;sec=1519480239536&amp;di=9eb3f98f1e54e6c344f338d67286b422&amp;imgtype=0&amp;src=http%3A%2F%2Fimg.bimg.126.net%2Fphoto%2FcOo2ABS1YCJqAK-y0awqjA%3D%3D%2F57716443974524585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928802"/>
            <a:ext cx="804514" cy="571504"/>
          </a:xfrm>
          <a:prstGeom prst="rect">
            <a:avLst/>
          </a:prstGeom>
          <a:noFill/>
        </p:spPr>
      </p:pic>
      <p:pic>
        <p:nvPicPr>
          <p:cNvPr id="4" name="Picture 2" descr="https://ss0.bdstatic.com/70cFuHSh_Q1YnxGkpoWK1HF6hhy/it/u=3637960600,1455683116&amp;fm=27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928670"/>
            <a:ext cx="3519158" cy="2202994"/>
          </a:xfrm>
          <a:prstGeom prst="rect">
            <a:avLst/>
          </a:prstGeom>
          <a:noFill/>
        </p:spPr>
      </p:pic>
      <p:cxnSp>
        <p:nvCxnSpPr>
          <p:cNvPr id="5" name="直接箭头连接符 4"/>
          <p:cNvCxnSpPr/>
          <p:nvPr/>
        </p:nvCxnSpPr>
        <p:spPr>
          <a:xfrm flipV="1">
            <a:off x="4643438" y="2214554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910" y="285728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学习数据结构的意义：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3357562"/>
            <a:ext cx="2786082" cy="274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六边形 7"/>
          <p:cNvSpPr/>
          <p:nvPr/>
        </p:nvSpPr>
        <p:spPr bwMode="auto">
          <a:xfrm>
            <a:off x="5286380" y="4092038"/>
            <a:ext cx="1071570" cy="1000132"/>
          </a:xfrm>
          <a:prstGeom prst="hexagon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数据</a:t>
            </a:r>
            <a:endParaRPr lang="en-US" altLang="zh-CN" sz="180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结构</a:t>
            </a:r>
            <a:endParaRPr lang="zh-CN" altLang="en-US" sz="18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500562" y="4572008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714356"/>
            <a:ext cx="4643470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如何设计这样的软件“小组件” ？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714488"/>
            <a:ext cx="4572032" cy="1310544"/>
            <a:chOff x="1714480" y="1857364"/>
            <a:chExt cx="4572032" cy="1310544"/>
          </a:xfrm>
        </p:grpSpPr>
        <p:sp>
          <p:nvSpPr>
            <p:cNvPr id="5" name="TextBox 4"/>
            <p:cNvSpPr txBox="1"/>
            <p:nvPr/>
          </p:nvSpPr>
          <p:spPr>
            <a:xfrm>
              <a:off x="1714480" y="1857364"/>
              <a:ext cx="4214842" cy="36700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 marL="457200" indent="-457200"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首先理清楚数据本身是什么？</a:t>
              </a:r>
              <a:endPara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8860" y="2357430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包含哪些元素？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元素之间的关系？ </a:t>
              </a:r>
              <a:r>
                <a:rPr lang="zh-CN" altLang="en-US" sz="1800" smtClean="0">
                  <a:solidFill>
                    <a:srgbClr val="FF3399"/>
                  </a:solidFill>
                  <a:latin typeface="仿宋" pitchFamily="49" charset="-122"/>
                  <a:ea typeface="仿宋" pitchFamily="49" charset="-122"/>
                  <a:sym typeface="Wingdings"/>
                </a:rPr>
                <a:t>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sym typeface="Wingdings"/>
                </a:rPr>
                <a:t> 结构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1472" y="3214686"/>
            <a:ext cx="2786082" cy="3670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提供哪些功能？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86380" y="1785926"/>
            <a:ext cx="2000264" cy="1714512"/>
            <a:chOff x="6429388" y="1928802"/>
            <a:chExt cx="2000264" cy="1714512"/>
          </a:xfrm>
        </p:grpSpPr>
        <p:sp>
          <p:nvSpPr>
            <p:cNvPr id="9" name="右大括号 8"/>
            <p:cNvSpPr/>
            <p:nvPr/>
          </p:nvSpPr>
          <p:spPr>
            <a:xfrm>
              <a:off x="6429388" y="1928802"/>
              <a:ext cx="214314" cy="171451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15140" y="2646429"/>
              <a:ext cx="17145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</a:rPr>
                <a:t>逻辑层面</a:t>
              </a:r>
              <a:endParaRPr lang="zh-CN" altLang="en-US" sz="20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4286256"/>
            <a:ext cx="2786082" cy="3670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数据如何存储？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5000636"/>
            <a:ext cx="2786082" cy="3670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功能如何实现？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254131" y="4214818"/>
            <a:ext cx="2071702" cy="1285884"/>
            <a:chOff x="6429388" y="4214818"/>
            <a:chExt cx="2071702" cy="1285884"/>
          </a:xfrm>
        </p:grpSpPr>
        <p:sp>
          <p:nvSpPr>
            <p:cNvPr id="14" name="右大括号 13"/>
            <p:cNvSpPr/>
            <p:nvPr/>
          </p:nvSpPr>
          <p:spPr>
            <a:xfrm>
              <a:off x="6429388" y="4214818"/>
              <a:ext cx="214314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6578" y="4643446"/>
              <a:ext cx="17145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</a:rPr>
                <a:t>实现层面</a:t>
              </a:r>
              <a:endParaRPr lang="zh-CN" altLang="en-US" sz="20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500042"/>
            <a:ext cx="3500462" cy="46941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1.1.2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逻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辑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结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构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1500174"/>
            <a:ext cx="7643866" cy="1961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4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数据的逻辑结构是从数据元素的逻辑关系上描述数据的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4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是指数据元素之间的逻辑关系的整体，通常是从求解问题中提炼出来的。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4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数据逻辑结构与数据的存储无关，是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独立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于计算机的。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500034" y="428604"/>
            <a:ext cx="3071834" cy="411702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的逻辑结构表示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071546"/>
            <a:ext cx="6357982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数据的逻辑结构是面向用户的，它有多种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表示形式。</a:t>
            </a:r>
            <a:endParaRPr lang="zh-CN" altLang="en-US" sz="18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98674" y="2557074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/>
                <a:gridCol w="1337386"/>
                <a:gridCol w="1337386"/>
                <a:gridCol w="1107523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5786" y="1785926"/>
            <a:ext cx="5000660" cy="453183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1-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图表</a:t>
            </a:r>
            <a:endParaRPr kumimoji="0"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5" name="组合 11"/>
          <p:cNvGrpSpPr/>
          <p:nvPr/>
        </p:nvGrpSpPr>
        <p:grpSpPr>
          <a:xfrm>
            <a:off x="6713648" y="2714620"/>
            <a:ext cx="644434" cy="3429024"/>
            <a:chOff x="6713648" y="2714620"/>
            <a:chExt cx="644434" cy="3429024"/>
          </a:xfrm>
        </p:grpSpPr>
        <p:sp>
          <p:nvSpPr>
            <p:cNvPr id="8" name="右大括号 7"/>
            <p:cNvSpPr/>
            <p:nvPr/>
          </p:nvSpPr>
          <p:spPr>
            <a:xfrm>
              <a:off x="6713648" y="2714620"/>
              <a:ext cx="285752" cy="342902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51817" y="3143248"/>
              <a:ext cx="406265" cy="25003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pc="3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直接来源于现实世界</a:t>
              </a:r>
              <a:endParaRPr lang="zh-CN" altLang="en-US" sz="1800" spc="3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52583" y="556810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/>
                <a:gridCol w="1337386"/>
                <a:gridCol w="1337386"/>
                <a:gridCol w="1107523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grpSp>
        <p:nvGrpSpPr>
          <p:cNvPr id="2" name="组合 20"/>
          <p:cNvGrpSpPr/>
          <p:nvPr/>
        </p:nvGrpSpPr>
        <p:grpSpPr>
          <a:xfrm>
            <a:off x="1500166" y="4929198"/>
            <a:ext cx="5143536" cy="428628"/>
            <a:chOff x="1500166" y="4929198"/>
            <a:chExt cx="5143536" cy="428628"/>
          </a:xfrm>
        </p:grpSpPr>
        <p:sp>
          <p:nvSpPr>
            <p:cNvPr id="6" name="椭圆 5"/>
            <p:cNvSpPr/>
            <p:nvPr/>
          </p:nvSpPr>
          <p:spPr>
            <a:xfrm>
              <a:off x="1500166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6"/>
            </p:cNvCxnSpPr>
            <p:nvPr/>
          </p:nvCxnSpPr>
          <p:spPr>
            <a:xfrm>
              <a:off x="1928794" y="514351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071802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714612" y="514351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857620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500430" y="514351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643438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286248" y="514351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414969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057779" y="514351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215074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5857884" y="514351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下箭头 19"/>
          <p:cNvSpPr/>
          <p:nvPr/>
        </p:nvSpPr>
        <p:spPr>
          <a:xfrm>
            <a:off x="4000496" y="4357694"/>
            <a:ext cx="142876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061724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4276302"/>
            <a:ext cx="8358246" cy="43858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数据：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所有能够输入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到计算机中，且能被计算机处理的符号的集合。</a:t>
            </a: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28596" y="1500174"/>
            <a:ext cx="4357718" cy="523220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1.1.1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数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据结构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3561922"/>
            <a:ext cx="300039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数据结构中的几个概念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3108" y="428604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么</a:t>
            </a:r>
            <a:r>
              <a:rPr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是数据结构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14348" y="2000240"/>
            <a:ext cx="8001056" cy="33378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一个二元组表示为：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i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b="1" i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是一种数据结构，它由数据元素的集合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上二元关系的集合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所组成。其中：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i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="1" i="1" baseline="-30000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="1" i="1" baseline="-30000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1800" b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dirty="0" err="1">
                <a:solidFill>
                  <a:srgbClr val="FF3399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="1" dirty="0" err="1">
                <a:solidFill>
                  <a:srgbClr val="FF3399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="1" dirty="0" err="1">
                <a:solidFill>
                  <a:srgbClr val="FF3399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 b="1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数据元素的集合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i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i="1" baseline="-30000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b="1" i="1" baseline="-30000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1800" b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dirty="0" err="1">
                <a:solidFill>
                  <a:srgbClr val="FF3399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b="1" dirty="0" err="1">
                <a:solidFill>
                  <a:srgbClr val="FF3399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b="1" dirty="0" err="1">
                <a:solidFill>
                  <a:srgbClr val="FF3399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1800" b="1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关系的集合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428736"/>
            <a:ext cx="4643470" cy="359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sz="1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kumimoji="0"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一种通用的逻辑结构表示方法</a:t>
            </a:r>
            <a:endParaRPr kumimoji="0" lang="zh-CN" altLang="en-US" sz="1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571480"/>
            <a:ext cx="4500594" cy="453183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2-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endParaRPr kumimoji="0"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42910" y="1071546"/>
            <a:ext cx="7754990" cy="27838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序偶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 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若某个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，则称该元素为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素；若某个元素没有后继元素，则称该元素为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终端元素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214818"/>
            <a:ext cx="6643766" cy="3139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是有向的，序偶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是无向的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00042"/>
            <a:ext cx="42862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每个关系</a:t>
            </a:r>
            <a:r>
              <a:rPr kumimoji="0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0"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0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的用若干个序偶来表示：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360044"/>
          <a:ext cx="4000528" cy="29260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/>
                <a:gridCol w="1045036"/>
                <a:gridCol w="1045036"/>
                <a:gridCol w="865420"/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grpSp>
        <p:nvGrpSpPr>
          <p:cNvPr id="2" name="组合 10"/>
          <p:cNvGrpSpPr/>
          <p:nvPr/>
        </p:nvGrpSpPr>
        <p:grpSpPr>
          <a:xfrm>
            <a:off x="428596" y="3571876"/>
            <a:ext cx="7663774" cy="1783522"/>
            <a:chOff x="428596" y="3571876"/>
            <a:chExt cx="7663774" cy="1783522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214818"/>
              <a:ext cx="2663115" cy="45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二元组</a:t>
              </a:r>
              <a:r>
                <a:rPr lang="zh-CN" altLang="en-US" sz="1800" b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逻辑表示：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24" y="4915689"/>
              <a:ext cx="7235146" cy="4397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44000" bIns="7200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&lt;1,8&gt;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&lt;8,34&gt;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&lt;34,20&gt;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&lt;20,12&gt;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&lt;12,26&gt;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&lt;26,5&gt;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1934" y="3714752"/>
              <a:ext cx="314327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每个学生记录用学号标识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3571876"/>
              <a:ext cx="142876" cy="64294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000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例如，如下数据为一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个矩阵：    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2428868"/>
            <a:ext cx="7429552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的二元组表示为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，其中：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行关系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列关系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={&lt;2,6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6,3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3,1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8,12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12,7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7,4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b="1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5,10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  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&lt;10,9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9,11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i="1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={&lt;2,8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8,5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6,12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12,10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3,7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7,9</a:t>
            </a:r>
            <a:r>
              <a:rPr lang="en-US" altLang="zh-CN" sz="1800" b="1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1,4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&lt;4,11&gt;}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1212826" y="1000108"/>
            <a:ext cx="2001852" cy="1144596"/>
            <a:chOff x="1212826" y="1000108"/>
            <a:chExt cx="2001852" cy="114459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42116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13620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3620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7934" y="111107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6562" y="111107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11107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3818" y="111107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7934" y="1452486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562" y="1452486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1452486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3818" y="1452486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934" y="182545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562" y="182545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5984" y="182545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3818" y="1825457"/>
              <a:ext cx="35719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2642380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71008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71008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85790" y="2571744"/>
            <a:ext cx="7772424" cy="14688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元素之间</a:t>
            </a:r>
            <a:r>
              <a:rPr lang="zh-CN" altLang="en-US" sz="18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系：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无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数据元素之间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除了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“属于同一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个集合”的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关系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外，别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无其他逻辑关系。是最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松散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的，不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受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任何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制约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的关系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b="1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3000364" y="4500570"/>
            <a:ext cx="1820862" cy="1389061"/>
            <a:chOff x="2608262" y="3929066"/>
            <a:chExt cx="1820862" cy="138906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608262" y="45053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824162" y="392906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327399" y="43624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40062" y="49371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4048124" y="4002090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976687" y="47942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1442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各种各样的数据呈现出不同的逻辑结构，归纳为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14348" y="500042"/>
            <a:ext cx="2214578" cy="411702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辑</a:t>
            </a:r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结构类型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2000240"/>
            <a:ext cx="1285884" cy="3418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）集合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785786" y="1285860"/>
            <a:ext cx="7429552" cy="1537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80000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18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关系：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一对一。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特点</a:t>
            </a:r>
            <a:r>
              <a:rPr lang="zh-CN" altLang="en-US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开始元素和终端元素都是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唯一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的，除此之外，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其余元素都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有且仅有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个前驱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元素和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后继元素。</a:t>
            </a:r>
            <a:endParaRPr lang="zh-CN" altLang="en-US" sz="1800" b="1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000232" y="3639210"/>
            <a:ext cx="4572000" cy="531154"/>
            <a:chOff x="1485880" y="3044552"/>
            <a:chExt cx="4572000" cy="531154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485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1866880" y="3372507"/>
              <a:ext cx="5334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4002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1280" y="3372507"/>
              <a:ext cx="5334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33146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695680" y="3372507"/>
              <a:ext cx="5334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5676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5143480" y="3372507"/>
              <a:ext cx="5334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4514856" y="3044552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800" b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7224" y="642918"/>
            <a:ext cx="1857388" cy="3418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）线性结构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0034" y="1428736"/>
            <a:ext cx="8105802" cy="14688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 元素之间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关系：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一对多。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特点</a:t>
            </a:r>
            <a:r>
              <a:rPr lang="zh-CN" altLang="en-US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开始元素唯一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终端元素不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唯一。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终端元素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以外，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每个元素有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一个或多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后续元素；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开始元素外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每个元素有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且仅有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357422" y="3429000"/>
            <a:ext cx="2019300" cy="1752600"/>
            <a:chOff x="2266948" y="2786058"/>
            <a:chExt cx="2019300" cy="1752600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181348" y="27860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6479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2575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8671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527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409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9052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2919411" y="3060695"/>
              <a:ext cx="274638" cy="4206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65"/>
                </a:cxn>
              </a:cxnLst>
              <a:rect l="0" t="0" r="r" b="b"/>
              <a:pathLst>
                <a:path w="173" h="265">
                  <a:moveTo>
                    <a:pt x="173" y="0"/>
                  </a:moveTo>
                  <a:lnTo>
                    <a:pt x="0" y="26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3409948" y="3167058"/>
              <a:ext cx="3333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86"/>
                </a:cxn>
              </a:cxnLst>
              <a:rect l="0" t="0" r="r" b="b"/>
              <a:pathLst>
                <a:path w="21" h="186">
                  <a:moveTo>
                    <a:pt x="0" y="0"/>
                  </a:moveTo>
                  <a:lnTo>
                    <a:pt x="21" y="186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3548062" y="3019421"/>
              <a:ext cx="409575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88"/>
                </a:cxn>
              </a:cxnLst>
              <a:rect l="0" t="0" r="r" b="b"/>
              <a:pathLst>
                <a:path w="258" h="288">
                  <a:moveTo>
                    <a:pt x="0" y="0"/>
                  </a:moveTo>
                  <a:lnTo>
                    <a:pt x="258" y="288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2952748" y="3819521"/>
              <a:ext cx="147638" cy="342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6"/>
                </a:cxn>
              </a:cxnLst>
              <a:rect l="0" t="0" r="r" b="b"/>
              <a:pathLst>
                <a:path w="93" h="216">
                  <a:moveTo>
                    <a:pt x="0" y="0"/>
                  </a:moveTo>
                  <a:lnTo>
                    <a:pt x="93" y="216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3486148" y="3852858"/>
              <a:ext cx="95250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95"/>
                </a:cxn>
              </a:cxnLst>
              <a:rect l="0" t="0" r="r" b="b"/>
              <a:pathLst>
                <a:path w="60" h="195">
                  <a:moveTo>
                    <a:pt x="0" y="0"/>
                  </a:moveTo>
                  <a:lnTo>
                    <a:pt x="60" y="19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095748" y="3852858"/>
              <a:ext cx="0" cy="304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266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2495549" y="3800471"/>
              <a:ext cx="219075" cy="35718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25"/>
                </a:cxn>
              </a:cxnLst>
              <a:rect l="0" t="0" r="r" b="b"/>
              <a:pathLst>
                <a:path w="138" h="225">
                  <a:moveTo>
                    <a:pt x="138" y="0"/>
                  </a:moveTo>
                  <a:lnTo>
                    <a:pt x="0" y="22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42910" y="714356"/>
            <a:ext cx="1857388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）树形结构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28596" y="642918"/>
            <a:ext cx="8215370" cy="3076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72000">
            <a:spAutoFit/>
          </a:bodyPr>
          <a:lstStyle/>
          <a:p>
            <a:pPr indent="266700" algn="just">
              <a:lnSpc>
                <a:spcPts val="2000"/>
              </a:lnSpc>
            </a:pP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1-3】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B2=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266700" algn="just">
              <a:lnSpc>
                <a:spcPts val="2600"/>
              </a:lnSpc>
            </a:pP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indent="266700" algn="just">
              <a:lnSpc>
                <a:spcPts val="2000"/>
              </a:lnSpc>
            </a:pP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36&gt;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&lt;36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48&gt;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&lt;48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57&gt;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&lt;57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64&gt;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&lt;64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75&gt;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&lt;75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b="1" i="1" dirty="0" err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25&gt;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&lt;48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64&gt;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57&gt;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82&gt;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b="1" smtClean="0">
              <a:solidFill>
                <a:srgbClr val="00B05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266700"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&lt;25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36&gt;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&lt;82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75&gt;}</a:t>
            </a:r>
            <a:endParaRPr lang="en-US" altLang="zh-CN" sz="1800" b="1" dirty="0">
              <a:solidFill>
                <a:srgbClr val="00B05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000504"/>
            <a:ext cx="4643470" cy="3139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画出其逻辑结构表示，指出是什么类型？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022568" y="2378905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078014" y="31472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1214414" y="40108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36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3949677" y="3218693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3160689" y="40108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57</a:t>
            </a:r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4671989" y="4010856"/>
            <a:ext cx="708033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5464151" y="4803019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75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1477962" y="1605661"/>
            <a:ext cx="1944688" cy="2985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1800" b="1" i="1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关系表示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1477962" y="1071546"/>
            <a:ext cx="1944688" cy="2985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1800" b="1" i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="1" baseline="-25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5852" y="50004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逻辑结构图如下。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1752367" y="2758910"/>
            <a:ext cx="3804083" cy="2130668"/>
            <a:chOff x="1873039" y="2456625"/>
            <a:chExt cx="3804083" cy="2130668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2734349" y="2439866"/>
              <a:ext cx="465381" cy="498899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201735" idx="7"/>
            </p:cNvCxnSpPr>
            <p:nvPr/>
          </p:nvCxnSpPr>
          <p:spPr>
            <a:xfrm rot="5400000">
              <a:off x="1827891" y="3279649"/>
              <a:ext cx="536818" cy="446521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6200000" flipH="1">
              <a:off x="3663036" y="2493832"/>
              <a:ext cx="536818" cy="481454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4594522" y="3332605"/>
              <a:ext cx="432627" cy="39232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3700178" y="3261954"/>
              <a:ext cx="432627" cy="447903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5292467" y="4202639"/>
              <a:ext cx="489193" cy="28011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7"/>
          <p:cNvGrpSpPr/>
          <p:nvPr/>
        </p:nvGrpSpPr>
        <p:grpSpPr>
          <a:xfrm>
            <a:off x="1421327" y="2785841"/>
            <a:ext cx="4432770" cy="2571985"/>
            <a:chOff x="1541999" y="2483556"/>
            <a:chExt cx="4432770" cy="2571985"/>
          </a:xfrm>
        </p:grpSpPr>
        <p:sp>
          <p:nvSpPr>
            <p:cNvPr id="32" name="任意多边形 31"/>
            <p:cNvSpPr/>
            <p:nvPr/>
          </p:nvSpPr>
          <p:spPr>
            <a:xfrm>
              <a:off x="1541999" y="3048000"/>
              <a:ext cx="666044" cy="677333"/>
            </a:xfrm>
            <a:custGeom>
              <a:avLst/>
              <a:gdLst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207055 h 677333"/>
                <a:gd name="connsiteX2" fmla="*/ 0 w 666044"/>
                <a:gd name="connsiteY2" fmla="*/ 677333 h 6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44" h="677333">
                  <a:moveTo>
                    <a:pt x="666044" y="0"/>
                  </a:moveTo>
                  <a:cubicBezTo>
                    <a:pt x="404425" y="19580"/>
                    <a:pt x="291629" y="94166"/>
                    <a:pt x="180622" y="207055"/>
                  </a:cubicBezTo>
                  <a:cubicBezTo>
                    <a:pt x="69615" y="319944"/>
                    <a:pt x="34807" y="570088"/>
                    <a:pt x="0" y="677333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948399" y="2517422"/>
              <a:ext cx="1501422" cy="1399822"/>
            </a:xfrm>
            <a:custGeom>
              <a:avLst/>
              <a:gdLst>
                <a:gd name="connsiteX0" fmla="*/ 0 w 1501422"/>
                <a:gd name="connsiteY0" fmla="*/ 1399822 h 1399822"/>
                <a:gd name="connsiteX1" fmla="*/ 361244 w 1501422"/>
                <a:gd name="connsiteY1" fmla="*/ 1264356 h 1399822"/>
                <a:gd name="connsiteX2" fmla="*/ 1117600 w 1501422"/>
                <a:gd name="connsiteY2" fmla="*/ 722489 h 1399822"/>
                <a:gd name="connsiteX3" fmla="*/ 1501422 w 1501422"/>
                <a:gd name="connsiteY3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422" h="1399822">
                  <a:moveTo>
                    <a:pt x="0" y="1399822"/>
                  </a:moveTo>
                  <a:cubicBezTo>
                    <a:pt x="87488" y="1388533"/>
                    <a:pt x="174977" y="1377245"/>
                    <a:pt x="361244" y="1264356"/>
                  </a:cubicBezTo>
                  <a:cubicBezTo>
                    <a:pt x="547511" y="1151467"/>
                    <a:pt x="927570" y="933215"/>
                    <a:pt x="1117600" y="722489"/>
                  </a:cubicBezTo>
                  <a:cubicBezTo>
                    <a:pt x="1307630" y="511763"/>
                    <a:pt x="1404526" y="255881"/>
                    <a:pt x="1501422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540132" y="2483556"/>
              <a:ext cx="11289" cy="1207911"/>
            </a:xfrm>
            <a:custGeom>
              <a:avLst/>
              <a:gdLst>
                <a:gd name="connsiteX0" fmla="*/ 0 w 11289"/>
                <a:gd name="connsiteY0" fmla="*/ 0 h 1207911"/>
                <a:gd name="connsiteX1" fmla="*/ 11289 w 11289"/>
                <a:gd name="connsiteY1" fmla="*/ 970844 h 1207911"/>
                <a:gd name="connsiteX2" fmla="*/ 0 w 11289"/>
                <a:gd name="connsiteY2" fmla="*/ 1207911 h 120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9" h="1207911">
                  <a:moveTo>
                    <a:pt x="0" y="0"/>
                  </a:moveTo>
                  <a:cubicBezTo>
                    <a:pt x="5644" y="384763"/>
                    <a:pt x="11289" y="769526"/>
                    <a:pt x="11289" y="970844"/>
                  </a:cubicBezTo>
                  <a:cubicBezTo>
                    <a:pt x="11289" y="1172162"/>
                    <a:pt x="5644" y="1190036"/>
                    <a:pt x="0" y="1207911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890088" y="3307644"/>
              <a:ext cx="474133" cy="643467"/>
            </a:xfrm>
            <a:custGeom>
              <a:avLst/>
              <a:gdLst>
                <a:gd name="connsiteX0" fmla="*/ 0 w 474133"/>
                <a:gd name="connsiteY0" fmla="*/ 643467 h 643467"/>
                <a:gd name="connsiteX1" fmla="*/ 349955 w 474133"/>
                <a:gd name="connsiteY1" fmla="*/ 428978 h 643467"/>
                <a:gd name="connsiteX2" fmla="*/ 474133 w 474133"/>
                <a:gd name="connsiteY2" fmla="*/ 0 h 64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133" h="643467">
                  <a:moveTo>
                    <a:pt x="0" y="643467"/>
                  </a:moveTo>
                  <a:cubicBezTo>
                    <a:pt x="135466" y="589844"/>
                    <a:pt x="270933" y="536222"/>
                    <a:pt x="349955" y="428978"/>
                  </a:cubicBezTo>
                  <a:cubicBezTo>
                    <a:pt x="428977" y="321734"/>
                    <a:pt x="451555" y="160867"/>
                    <a:pt x="474133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064132" y="4109156"/>
              <a:ext cx="654756" cy="946385"/>
            </a:xfrm>
            <a:custGeom>
              <a:avLst/>
              <a:gdLst>
                <a:gd name="connsiteX0" fmla="*/ 654756 w 654756"/>
                <a:gd name="connsiteY0" fmla="*/ 801511 h 946385"/>
                <a:gd name="connsiteX1" fmla="*/ 237067 w 654756"/>
                <a:gd name="connsiteY1" fmla="*/ 812800 h 946385"/>
                <a:gd name="connsiteX2" fmla="*/ 0 w 654756"/>
                <a:gd name="connsiteY2" fmla="*/ 0 h 9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756" h="946385">
                  <a:moveTo>
                    <a:pt x="654756" y="801511"/>
                  </a:moveTo>
                  <a:cubicBezTo>
                    <a:pt x="500474" y="873948"/>
                    <a:pt x="346193" y="946385"/>
                    <a:pt x="237067" y="812800"/>
                  </a:cubicBezTo>
                  <a:cubicBezTo>
                    <a:pt x="127941" y="679215"/>
                    <a:pt x="63970" y="339607"/>
                    <a:pt x="0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691599" y="3078104"/>
              <a:ext cx="1283170" cy="1414874"/>
            </a:xfrm>
            <a:custGeom>
              <a:avLst/>
              <a:gdLst>
                <a:gd name="connsiteX0" fmla="*/ 0 w 1283170"/>
                <a:gd name="connsiteY0" fmla="*/ 3763 h 1414874"/>
                <a:gd name="connsiteX1" fmla="*/ 688622 w 1283170"/>
                <a:gd name="connsiteY1" fmla="*/ 139229 h 1414874"/>
                <a:gd name="connsiteX2" fmla="*/ 1185333 w 1283170"/>
                <a:gd name="connsiteY2" fmla="*/ 839140 h 1414874"/>
                <a:gd name="connsiteX3" fmla="*/ 1275644 w 1283170"/>
                <a:gd name="connsiteY3" fmla="*/ 1414874 h 141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170" h="1414874">
                  <a:moveTo>
                    <a:pt x="0" y="3763"/>
                  </a:moveTo>
                  <a:cubicBezTo>
                    <a:pt x="245533" y="1881"/>
                    <a:pt x="491067" y="0"/>
                    <a:pt x="688622" y="139229"/>
                  </a:cubicBezTo>
                  <a:cubicBezTo>
                    <a:pt x="886177" y="278458"/>
                    <a:pt x="1087496" y="626533"/>
                    <a:pt x="1185333" y="839140"/>
                  </a:cubicBezTo>
                  <a:cubicBezTo>
                    <a:pt x="1283170" y="1051747"/>
                    <a:pt x="1279407" y="1233310"/>
                    <a:pt x="1275644" y="1414874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3214678" y="1071546"/>
            <a:ext cx="3021034" cy="313932"/>
            <a:chOff x="3500430" y="1071546"/>
            <a:chExt cx="3021034" cy="313932"/>
          </a:xfrm>
        </p:grpSpPr>
        <p:sp>
          <p:nvSpPr>
            <p:cNvPr id="27" name="右箭头 26"/>
            <p:cNvSpPr/>
            <p:nvPr/>
          </p:nvSpPr>
          <p:spPr>
            <a:xfrm>
              <a:off x="3500430" y="110488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4010" y="1071546"/>
              <a:ext cx="235745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为线性结构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214678" y="1591026"/>
            <a:ext cx="3021034" cy="313932"/>
            <a:chOff x="3500430" y="1591026"/>
            <a:chExt cx="3021034" cy="313932"/>
          </a:xfrm>
        </p:grpSpPr>
        <p:sp>
          <p:nvSpPr>
            <p:cNvPr id="38" name="右箭头 37"/>
            <p:cNvSpPr/>
            <p:nvPr/>
          </p:nvSpPr>
          <p:spPr>
            <a:xfrm>
              <a:off x="3500430" y="161801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4010" y="1591026"/>
              <a:ext cx="235745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为树形结构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5" grpId="0"/>
      <p:bldP spid="2017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1472" y="1285860"/>
            <a:ext cx="7747025" cy="10732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18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关系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：多对多。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特点：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所有元素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908175" y="3214686"/>
            <a:ext cx="2592388" cy="1738325"/>
            <a:chOff x="1908175" y="3214686"/>
            <a:chExt cx="2592388" cy="1738325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9081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035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08175" y="39195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46375" y="3919549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55975" y="44529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1908175" y="45926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2225675" y="3525848"/>
              <a:ext cx="5635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90"/>
                </a:cxn>
              </a:cxnLst>
              <a:rect l="0" t="0" r="r" b="b"/>
              <a:pathLst>
                <a:path w="355" h="290">
                  <a:moveTo>
                    <a:pt x="0" y="0"/>
                  </a:moveTo>
                  <a:lnTo>
                    <a:pt x="355" y="2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270124" y="4667260"/>
              <a:ext cx="1085850" cy="9048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684" y="0"/>
                </a:cxn>
              </a:cxnLst>
              <a:rect l="0" t="0" r="r" b="b"/>
              <a:pathLst>
                <a:path w="684" h="57">
                  <a:moveTo>
                    <a:pt x="0" y="57"/>
                  </a:moveTo>
                  <a:lnTo>
                    <a:pt x="684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3419474" y="3582999"/>
              <a:ext cx="88900" cy="869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48"/>
                </a:cxn>
              </a:cxnLst>
              <a:rect l="0" t="0" r="r" b="b"/>
              <a:pathLst>
                <a:path w="56" h="548">
                  <a:moveTo>
                    <a:pt x="0" y="0"/>
                  </a:moveTo>
                  <a:lnTo>
                    <a:pt x="56" y="5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824" name="Oval 0"/>
            <p:cNvSpPr>
              <a:spLocks noChangeArrowheads="1"/>
            </p:cNvSpPr>
            <p:nvPr/>
          </p:nvSpPr>
          <p:spPr bwMode="auto">
            <a:xfrm>
              <a:off x="4114800" y="3810011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9462" idx="4"/>
              <a:endCxn id="19464" idx="0"/>
            </p:cNvCxnSpPr>
            <p:nvPr/>
          </p:nvCxnSpPr>
          <p:spPr>
            <a:xfrm rot="5400000">
              <a:off x="1916108" y="3747298"/>
              <a:ext cx="344499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464" idx="4"/>
              <a:endCxn id="19467" idx="0"/>
            </p:cNvCxnSpPr>
            <p:nvPr/>
          </p:nvCxnSpPr>
          <p:spPr>
            <a:xfrm rot="5400000">
              <a:off x="1931988" y="4436543"/>
              <a:ext cx="312737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463" idx="6"/>
              <a:endCxn id="205824" idx="1"/>
            </p:cNvCxnSpPr>
            <p:nvPr/>
          </p:nvCxnSpPr>
          <p:spPr>
            <a:xfrm>
              <a:off x="3563938" y="3394868"/>
              <a:ext cx="607356" cy="4727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462" idx="6"/>
              <a:endCxn id="19463" idx="2"/>
            </p:cNvCxnSpPr>
            <p:nvPr/>
          </p:nvCxnSpPr>
          <p:spPr>
            <a:xfrm>
              <a:off x="2268538" y="3394868"/>
              <a:ext cx="935037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85786" y="571480"/>
            <a:ext cx="1857388" cy="3418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）图形结构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43042" y="3071810"/>
            <a:ext cx="142876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Word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0430" y="2786058"/>
            <a:ext cx="142876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图像文档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4500594" cy="43165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而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数据结构中主要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sz="1800" b="1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结构化数据</a:t>
            </a:r>
            <a:r>
              <a:rPr lang="zh-CN" altLang="en-US" sz="18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8579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数据结构课程按逻辑结构类型分类学习一个一个数据结构的</a:t>
            </a:r>
            <a:r>
              <a:rPr lang="en-US" altLang="zh-CN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!</a:t>
            </a:r>
            <a:endParaRPr lang="zh-CN" altLang="en-US" sz="18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14414" y="1509699"/>
            <a:ext cx="3643338" cy="3429024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5"/>
          <p:cNvGrpSpPr/>
          <p:nvPr/>
        </p:nvGrpSpPr>
        <p:grpSpPr>
          <a:xfrm>
            <a:off x="1409678" y="1654200"/>
            <a:ext cx="1571636" cy="3957270"/>
            <a:chOff x="1428728" y="1714488"/>
            <a:chExt cx="1571636" cy="3957270"/>
          </a:xfrm>
        </p:grpSpPr>
        <p:sp>
          <p:nvSpPr>
            <p:cNvPr id="14" name="圆角矩形 13"/>
            <p:cNvSpPr/>
            <p:nvPr/>
          </p:nvSpPr>
          <p:spPr>
            <a:xfrm>
              <a:off x="1428728" y="1714488"/>
              <a:ext cx="1571636" cy="314327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7805" y="5357826"/>
              <a:ext cx="11430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连接符 16"/>
            <p:cNvCxnSpPr>
              <a:stCxn id="14" idx="2"/>
              <a:endCxn id="15" idx="0"/>
            </p:cNvCxnSpPr>
            <p:nvPr/>
          </p:nvCxnSpPr>
          <p:spPr>
            <a:xfrm rot="16200000" flipH="1">
              <a:off x="1966894" y="5105411"/>
              <a:ext cx="500066" cy="47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组合 26"/>
          <p:cNvGrpSpPr/>
          <p:nvPr/>
        </p:nvGrpSpPr>
        <p:grpSpPr>
          <a:xfrm>
            <a:off x="3062277" y="1887508"/>
            <a:ext cx="3357586" cy="1571636"/>
            <a:chOff x="3071802" y="1857364"/>
            <a:chExt cx="3357586" cy="1571636"/>
          </a:xfrm>
        </p:grpSpPr>
        <p:sp>
          <p:nvSpPr>
            <p:cNvPr id="18" name="TextBox 17"/>
            <p:cNvSpPr txBox="1"/>
            <p:nvPr/>
          </p:nvSpPr>
          <p:spPr>
            <a:xfrm>
              <a:off x="5286380" y="2481256"/>
              <a:ext cx="11430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树形结构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071802" y="1857364"/>
              <a:ext cx="1571636" cy="15716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0" idx="3"/>
              <a:endCxn id="18" idx="1"/>
            </p:cNvCxnSpPr>
            <p:nvPr/>
          </p:nvCxnSpPr>
          <p:spPr>
            <a:xfrm flipV="1">
              <a:off x="4643438" y="2638222"/>
              <a:ext cx="642942" cy="496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" name="组合 27"/>
          <p:cNvGrpSpPr/>
          <p:nvPr/>
        </p:nvGrpSpPr>
        <p:grpSpPr>
          <a:xfrm>
            <a:off x="3081327" y="3867153"/>
            <a:ext cx="3410553" cy="785818"/>
            <a:chOff x="3081327" y="3857628"/>
            <a:chExt cx="3410553" cy="785818"/>
          </a:xfrm>
        </p:grpSpPr>
        <p:sp>
          <p:nvSpPr>
            <p:cNvPr id="19" name="TextBox 18"/>
            <p:cNvSpPr txBox="1"/>
            <p:nvPr/>
          </p:nvSpPr>
          <p:spPr>
            <a:xfrm>
              <a:off x="5348872" y="4071942"/>
              <a:ext cx="11430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图形结构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081327" y="3857628"/>
              <a:ext cx="1571636" cy="7858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1" idx="3"/>
              <a:endCxn id="19" idx="1"/>
            </p:cNvCxnSpPr>
            <p:nvPr/>
          </p:nvCxnSpPr>
          <p:spPr>
            <a:xfrm flipV="1">
              <a:off x="4652963" y="4228908"/>
              <a:ext cx="695909" cy="2162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圆角矩形 5"/>
          <p:cNvSpPr/>
          <p:nvPr/>
        </p:nvSpPr>
        <p:spPr>
          <a:xfrm>
            <a:off x="1571604" y="1828789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7" name="圆角矩形 6"/>
          <p:cNvSpPr/>
          <p:nvPr/>
        </p:nvSpPr>
        <p:spPr>
          <a:xfrm>
            <a:off x="1571604" y="242886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8" name="圆角矩形 7"/>
          <p:cNvSpPr/>
          <p:nvPr/>
        </p:nvSpPr>
        <p:spPr>
          <a:xfrm>
            <a:off x="1571604" y="303243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1571604" y="3603942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1571604" y="417544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11" name="圆角矩形 10"/>
          <p:cNvSpPr/>
          <p:nvPr/>
        </p:nvSpPr>
        <p:spPr>
          <a:xfrm>
            <a:off x="3214678" y="214311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3214678" y="274668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13" name="圆角矩形 12"/>
          <p:cNvSpPr/>
          <p:nvPr/>
        </p:nvSpPr>
        <p:spPr>
          <a:xfrm>
            <a:off x="3214678" y="403257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785786" y="571480"/>
            <a:ext cx="3000396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1.1.3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存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储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结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715304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数据逻辑结构在计算机中的存储表示称为数据的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，也称为物理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357290" y="2571744"/>
            <a:ext cx="4942285" cy="1032381"/>
            <a:chOff x="1357290" y="2571744"/>
            <a:chExt cx="4942285" cy="1032381"/>
          </a:xfrm>
        </p:grpSpPr>
        <p:sp>
          <p:nvSpPr>
            <p:cNvPr id="7" name="折角形 6"/>
            <p:cNvSpPr/>
            <p:nvPr/>
          </p:nvSpPr>
          <p:spPr>
            <a:xfrm>
              <a:off x="1357290" y="2603993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4870815" y="2571744"/>
              <a:ext cx="1428760" cy="100013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燕尾形箭头 8"/>
            <p:cNvSpPr/>
            <p:nvPr/>
          </p:nvSpPr>
          <p:spPr>
            <a:xfrm>
              <a:off x="3000364" y="2675431"/>
              <a:ext cx="1643074" cy="857256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571472" y="4001908"/>
            <a:ext cx="6143668" cy="1503312"/>
            <a:chOff x="571472" y="4001908"/>
            <a:chExt cx="6143668" cy="1503312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71472" y="4001908"/>
              <a:ext cx="6143668" cy="516919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18800" bIns="11880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设计存储结构的这种</a:t>
              </a:r>
              <a:r>
                <a:rPr kumimoji="0" lang="zh-CN" altLang="en-US" sz="1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映射应满足两</a:t>
              </a:r>
              <a:r>
                <a:rPr kumimoji="0" lang="zh-CN" altLang="en-US" sz="18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个要求： </a:t>
              </a:r>
              <a:endParaRPr kumimoji="0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211" y="4643446"/>
              <a:ext cx="3699913" cy="861774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逻辑结构中的</a:t>
              </a:r>
              <a:r>
                <a:rPr lang="zh-CN" altLang="en-US" sz="1800" b="1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所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有元素</a:t>
              </a: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存储数据元素</a:t>
              </a:r>
              <a:r>
                <a:rPr lang="zh-CN" altLang="en-US" sz="1800" b="1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间的逻辑关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系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2976" y="2214554"/>
            <a:ext cx="4070409" cy="1850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80000" bIns="144000">
            <a:spAutoFit/>
          </a:bodyPr>
          <a:lstStyle/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顺序存储结构</a:t>
            </a:r>
            <a:endParaRPr lang="en-US" altLang="zh-CN" sz="1800" b="1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链式存储结构</a:t>
            </a:r>
            <a:endParaRPr lang="en-US" altLang="zh-CN" sz="18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索引存储结构</a:t>
            </a:r>
            <a:endParaRPr lang="en-US" altLang="zh-CN" sz="18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哈希（散列）存储结构</a:t>
            </a:r>
            <a:endParaRPr lang="zh-CN" altLang="en-US" sz="1800" b="1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在软件开发中，人们设计了各种存储结构。归纳为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种基本的存储结构。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14348" y="2000240"/>
            <a:ext cx="5840406" cy="309069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16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16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          </a:t>
            </a:r>
            <a:r>
              <a:rPr lang="en-US" altLang="zh-CN" sz="16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存储学号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en-US" sz="16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6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name[8];    </a:t>
            </a:r>
            <a:r>
              <a:rPr lang="en-US" altLang="zh-CN" sz="16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存储姓名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en-US" sz="16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6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sex[2];     </a:t>
            </a:r>
            <a:r>
              <a:rPr lang="en-US" altLang="zh-CN" sz="16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存储性别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en-US" sz="16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6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class[4];   </a:t>
            </a:r>
            <a:r>
              <a:rPr lang="en-US" altLang="zh-CN" sz="16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存储班号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[7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6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</a:t>
            </a:r>
            <a:r>
              <a:rPr lang="en-US" altLang="zh-CN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1,“</a:t>
            </a:r>
            <a:r>
              <a:rPr lang="zh-CN" altLang="en-US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张斌”</a:t>
            </a:r>
            <a:r>
              <a:rPr lang="en-US" altLang="zh-CN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,“</a:t>
            </a:r>
            <a:r>
              <a:rPr lang="zh-CN" altLang="en-US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男”</a:t>
            </a:r>
            <a:r>
              <a:rPr lang="en-US" altLang="zh-CN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,“9901</a:t>
            </a:r>
            <a:r>
              <a:rPr lang="en-US" altLang="zh-CN" sz="16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”},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1600" b="1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…,</a:t>
            </a:r>
            <a:endParaRPr lang="en-US" altLang="zh-CN" sz="1600" b="1" dirty="0" smtClean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1600" b="1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</a:t>
            </a:r>
            <a:r>
              <a:rPr lang="en-US" altLang="zh-CN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5,"</a:t>
            </a:r>
            <a:r>
              <a:rPr lang="zh-CN" altLang="en-US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王萍</a:t>
            </a:r>
            <a:r>
              <a:rPr lang="en-US" altLang="zh-CN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</a:t>
            </a:r>
            <a:r>
              <a:rPr lang="zh-CN" altLang="en-US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女</a:t>
            </a:r>
            <a:r>
              <a:rPr lang="en-US" altLang="zh-CN" sz="16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","9901</a:t>
            </a:r>
            <a:r>
              <a:rPr lang="en-US" altLang="zh-CN" sz="16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"}  }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6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4929222" cy="48396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学生表顺序存</a:t>
            </a:r>
            <a:r>
              <a:rPr lang="zh-CN" altLang="en-US" sz="20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储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结构－结</a:t>
            </a:r>
            <a:r>
              <a:rPr lang="zh-CN" altLang="en-US" sz="20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构体数组</a:t>
            </a:r>
            <a:endParaRPr lang="zh-CN" altLang="en-US" sz="2000" b="1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存放学生表的结构体数组</a:t>
            </a:r>
            <a:r>
              <a:rPr lang="en-US" altLang="zh-CN" sz="18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定义如下：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Stud</a:t>
              </a: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数组起始地址</a:t>
              </a: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latin typeface="Consolas" pitchFamily="49" charset="0"/>
                <a:ea typeface="宋体" charset="-122"/>
                <a:cs typeface="Consolas" pitchFamily="49" charset="0"/>
              </a:rPr>
              <a:t>…</a:t>
            </a:r>
            <a:endParaRPr lang="en-US" altLang="zh-CN" sz="18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81075"/>
                <a:gridCol w="1468437"/>
                <a:gridCol w="1008063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存储结构建立完毕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grpSp>
        <p:nvGrpSpPr>
          <p:cNvPr id="3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Stud[0]</a:t>
              </a: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Stud[1]</a:t>
              </a: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Stud[6]</a:t>
              </a: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571604" y="3071810"/>
            <a:ext cx="5643601" cy="1492346"/>
            <a:chOff x="928662" y="2748669"/>
            <a:chExt cx="5643601" cy="1492346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48669"/>
              <a:ext cx="3960813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sz="1800" b="1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顺序存</a:t>
              </a:r>
              <a:r>
                <a:rPr lang="zh-CN" altLang="en-US" sz="1800" b="1" dirty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储结构的特点：　　</a:t>
              </a: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936255"/>
            </a:xfrm>
            <a:prstGeom prst="rect">
              <a:avLst/>
            </a:prstGeom>
            <a:ln>
              <a:noFill/>
              <a:headEnd/>
              <a:tailEnd type="none" w="lg" len="lg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FontTx/>
                <a:buBlip>
                  <a:blip r:embed="rId3"/>
                </a:buBlip>
              </a:pPr>
              <a:r>
                <a:rPr lang="zh-CN" altLang="en-US" sz="1800" b="1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所有元素占用一整块内存空间。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FontTx/>
                <a:buBlip>
                  <a:blip r:embed="rId3"/>
                </a:buBlip>
              </a:pPr>
              <a:r>
                <a:rPr lang="zh-CN" altLang="en-US" sz="1800" b="1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逻辑上相邻的元素，物理上也相邻。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Stud[</a:t>
            </a:r>
            <a:r>
              <a:rPr lang="en-US" altLang="zh-CN" sz="18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Stud[</a:t>
            </a:r>
            <a:r>
              <a:rPr lang="en-US" altLang="zh-CN" sz="18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两个逻辑上相邻元素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164305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存储空间也相邻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7215238" cy="2818409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studnode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存储学号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name[8];     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存储姓名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sex[2];        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存储性别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class[4];      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存储班号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studnode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存储指向下一个学生的指针</a:t>
            </a:r>
          </a:p>
          <a:p>
            <a:pPr algn="just"/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785786" y="1714488"/>
            <a:ext cx="69627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存放学生表的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的结点类型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StudType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声明如下：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5786" y="642918"/>
            <a:ext cx="4071966" cy="48396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表链式存</a:t>
            </a:r>
            <a:r>
              <a:rPr lang="zh-CN" altLang="en-US" sz="20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储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结构－链</a:t>
            </a:r>
            <a:r>
              <a:rPr lang="zh-CN" altLang="en-US" sz="20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</a:t>
            </a:r>
            <a:endParaRPr lang="zh-CN" altLang="en-US" sz="2000" b="1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首结点地址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head</a:t>
              </a: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1075"/>
                <a:gridCol w="1468438"/>
                <a:gridCol w="1008062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611450" y="312098"/>
            <a:ext cx="2571768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44577" y="4071942"/>
            <a:ext cx="461665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存储结构建立完毕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53919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链式</a:t>
            </a:r>
            <a:r>
              <a:rPr lang="zh-CN" altLang="en-US" sz="1800" b="1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</a:t>
            </a:r>
            <a:r>
              <a:rPr lang="zh-CN" altLang="en-US" sz="18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储结构的</a:t>
            </a:r>
            <a:r>
              <a:rPr lang="zh-CN" altLang="en-US" sz="1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特点</a:t>
            </a:r>
            <a:r>
              <a:rPr lang="zh-CN" altLang="en-US" sz="18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：　　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537308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216000" bIns="144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个逻辑元素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个结点存储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每个结点单独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所有结点的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地址不一定是连续的。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指针来表示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逻辑关系。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286148" cy="48396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表索引存</a:t>
            </a:r>
            <a:r>
              <a:rPr lang="zh-CN" altLang="en-US" sz="20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储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  <a:endParaRPr lang="zh-CN" altLang="en-US" sz="2000" b="1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357158" y="1500174"/>
          <a:ext cx="3000396" cy="26882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14380"/>
                <a:gridCol w="785818"/>
                <a:gridCol w="642942"/>
                <a:gridCol w="857256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Group 60"/>
          <p:cNvGraphicFramePr>
            <a:graphicFrameLocks noGrp="1"/>
          </p:cNvGraphicFramePr>
          <p:nvPr/>
        </p:nvGraphicFramePr>
        <p:xfrm>
          <a:off x="7000892" y="2214554"/>
          <a:ext cx="1928826" cy="298088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43008"/>
                <a:gridCol w="785818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en-US" altLang="zh-CN" sz="1600" b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（关键字）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4876" y="1857364"/>
            <a:ext cx="17145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主数据表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000108"/>
            <a:ext cx="2571768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graphicFrame>
        <p:nvGraphicFramePr>
          <p:cNvPr id="8" name="Group 60"/>
          <p:cNvGraphicFramePr>
            <a:graphicFrameLocks noGrp="1"/>
          </p:cNvGraphicFramePr>
          <p:nvPr/>
        </p:nvGraphicFramePr>
        <p:xfrm>
          <a:off x="3500430" y="2500306"/>
          <a:ext cx="3357584" cy="268827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45689"/>
                <a:gridCol w="645689"/>
                <a:gridCol w="637446"/>
                <a:gridCol w="653933"/>
                <a:gridCol w="774827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环形箭头 8"/>
          <p:cNvSpPr/>
          <p:nvPr/>
        </p:nvSpPr>
        <p:spPr>
          <a:xfrm rot="1469818">
            <a:off x="3647848" y="1524951"/>
            <a:ext cx="857256" cy="714380"/>
          </a:xfrm>
          <a:prstGeom prst="circular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0892" y="1785926"/>
            <a:ext cx="17145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索引表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5357826"/>
            <a:ext cx="5286412" cy="8379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索引存储结构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主数据表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索引表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索引表中所有关键字有序排列（如递增）。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0232" y="1842694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/>
                <a:gridCol w="1005958"/>
                <a:gridCol w="928694"/>
                <a:gridCol w="1214446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500042"/>
            <a:ext cx="2357454" cy="41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结构化数据示例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3173" y="1214422"/>
            <a:ext cx="2071702" cy="42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一个学生表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57256" y="1071546"/>
            <a:ext cx="1000100" cy="785817"/>
            <a:chOff x="5691204" y="3835411"/>
            <a:chExt cx="1238250" cy="1236663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071942"/>
            <a:ext cx="7072362" cy="191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查找关键字（如学号）为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的元素时：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先在索引表中快速查找（因为索引表中按关键字有序排列，可以采用二分查找）到相应的关键字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然后通过对应地址在主数据表中找到元素。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Group 60"/>
          <p:cNvGraphicFramePr>
            <a:graphicFrameLocks noGrp="1"/>
          </p:cNvGraphicFramePr>
          <p:nvPr/>
        </p:nvGraphicFramePr>
        <p:xfrm>
          <a:off x="4929190" y="642918"/>
          <a:ext cx="1928826" cy="298088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43008"/>
                <a:gridCol w="785818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en-US" altLang="zh-CN" sz="1600" b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（关键字）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43174" y="285728"/>
            <a:ext cx="17145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主数据表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0" name="Group 60"/>
          <p:cNvGraphicFramePr>
            <a:graphicFrameLocks noGrp="1"/>
          </p:cNvGraphicFramePr>
          <p:nvPr/>
        </p:nvGraphicFramePr>
        <p:xfrm>
          <a:off x="1428728" y="928670"/>
          <a:ext cx="3357584" cy="268827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45689"/>
                <a:gridCol w="645689"/>
                <a:gridCol w="637446"/>
                <a:gridCol w="653933"/>
                <a:gridCol w="774827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9190" y="214290"/>
            <a:ext cx="17145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索引表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928670"/>
            <a:ext cx="34290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索引存储结构</a:t>
            </a: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特点</a:t>
            </a: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：</a:t>
            </a:r>
            <a:endParaRPr lang="zh-CN" altLang="en-US" sz="180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1500174"/>
            <a:ext cx="4429156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通过索引表按关键字查找速度快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增加索引表 </a:t>
            </a:r>
            <a:r>
              <a:rPr lang="zh-CN" altLang="en-US" sz="18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  <a:sym typeface="Wingdings"/>
              </a:rPr>
              <a:t> 存储空间较大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1472" y="500042"/>
            <a:ext cx="3286148" cy="48396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表哈希存</a:t>
            </a:r>
            <a:r>
              <a:rPr lang="zh-CN" altLang="en-US" sz="20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储</a:t>
            </a:r>
            <a:r>
              <a:rPr lang="zh-CN" altLang="en-US" sz="2000" b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  <a:endParaRPr lang="zh-CN" altLang="en-US" sz="2000" b="1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48" y="1500174"/>
            <a:ext cx="7572428" cy="206476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哈希存储结构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解决冲突方法。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(key)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的元素存放在该地址。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查找关键字为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的元素时，先计算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(key)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，由该值和解决冲突方法来确定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其存储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0"/>
          <p:cNvGraphicFramePr>
            <a:graphicFrameLocks noGrp="1"/>
          </p:cNvGraphicFramePr>
          <p:nvPr/>
        </p:nvGraphicFramePr>
        <p:xfrm>
          <a:off x="357158" y="571480"/>
          <a:ext cx="3000396" cy="26882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14380"/>
                <a:gridCol w="785818"/>
                <a:gridCol w="642942"/>
                <a:gridCol w="857256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472" y="71414"/>
            <a:ext cx="2571768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286124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(key)=key%10</a:t>
            </a:r>
            <a:endParaRPr lang="zh-CN" altLang="en-US" sz="1800"/>
          </a:p>
        </p:txBody>
      </p:sp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5072066" y="1639581"/>
          <a:ext cx="3357584" cy="371824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45689"/>
                <a:gridCol w="645689"/>
                <a:gridCol w="637446"/>
                <a:gridCol w="653933"/>
                <a:gridCol w="774827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" name="Group 60"/>
          <p:cNvGraphicFramePr>
            <a:graphicFrameLocks noGrp="1"/>
          </p:cNvGraphicFramePr>
          <p:nvPr/>
        </p:nvGraphicFramePr>
        <p:xfrm>
          <a:off x="357158" y="4026875"/>
          <a:ext cx="3071834" cy="26882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62778"/>
                <a:gridCol w="1609056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(key)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h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(key)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5%10 = 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8" y="1071546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学生表哈希存储结构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19217804">
            <a:off x="3769862" y="3603676"/>
            <a:ext cx="107157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0"/>
          <p:cNvGraphicFramePr>
            <a:graphicFrameLocks noGrp="1"/>
          </p:cNvGraphicFramePr>
          <p:nvPr/>
        </p:nvGraphicFramePr>
        <p:xfrm>
          <a:off x="214282" y="853763"/>
          <a:ext cx="3357584" cy="371824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45689"/>
                <a:gridCol w="645689"/>
                <a:gridCol w="637446"/>
                <a:gridCol w="653933"/>
                <a:gridCol w="774827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71868" y="357166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学生表哈希存储结构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1934" y="2000240"/>
            <a:ext cx="3071834" cy="37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(key)=key%10</a:t>
            </a:r>
            <a:endParaRPr lang="zh-CN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714348" y="4786322"/>
            <a:ext cx="7072362" cy="14003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查找关键字（如学号）为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的元素时：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先计算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地址比较关键字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，若相同，表示找到了！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928670"/>
            <a:ext cx="26785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哈希存储结构的</a:t>
            </a: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特点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500174"/>
            <a:ext cx="5357850" cy="14449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按关键字查找速度快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需要解决冲突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但不非适合任何数据的存储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428736"/>
            <a:ext cx="5286412" cy="6353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rPr>
              <a:t>同一逻辑结构可以对应多种存储结</a:t>
            </a:r>
            <a:r>
              <a:rPr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rPr>
              <a:t>构。</a:t>
            </a:r>
            <a:endParaRPr lang="zh-CN" altLang="en-US" sz="1800" dirty="0" smtClean="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85794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 论：</a:t>
            </a:r>
            <a:endParaRPr kumimoji="0" lang="zh-CN" altLang="en-US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3143272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1.1.4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数据运算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411265"/>
            <a:ext cx="7286676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数据运算是对数据的操作。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数据运算分为两个层次：运算定义（或运算描述）和运算实现。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928662" y="2643182"/>
            <a:ext cx="5643602" cy="2928958"/>
            <a:chOff x="928662" y="2643182"/>
            <a:chExt cx="5643602" cy="2928958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928662" y="2643182"/>
              <a:ext cx="5572164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逻辑</a:t>
              </a:r>
              <a:r>
                <a:rPr lang="zh-CN" altLang="en-US" sz="18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结构、存储结构和运算三者之间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关系：</a:t>
              </a:r>
              <a:endPara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28728" y="3357562"/>
              <a:ext cx="1643074" cy="642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运算定义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2" name="折角形 11"/>
            <p:cNvSpPr/>
            <p:nvPr/>
          </p:nvSpPr>
          <p:spPr>
            <a:xfrm>
              <a:off x="1571604" y="4572008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" name="圆柱形 12"/>
            <p:cNvSpPr/>
            <p:nvPr/>
          </p:nvSpPr>
          <p:spPr>
            <a:xfrm>
              <a:off x="5085129" y="4539759"/>
              <a:ext cx="1428760" cy="100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燕尾形箭头 13"/>
            <p:cNvSpPr/>
            <p:nvPr/>
          </p:nvSpPr>
          <p:spPr>
            <a:xfrm>
              <a:off x="3214678" y="4643446"/>
              <a:ext cx="1643074" cy="857256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1" idx="2"/>
              <a:endCxn id="12" idx="0"/>
            </p:cNvCxnSpPr>
            <p:nvPr/>
          </p:nvCxnSpPr>
          <p:spPr>
            <a:xfrm rot="5400000">
              <a:off x="1964513" y="4286256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4929190" y="3357562"/>
              <a:ext cx="1643074" cy="642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运算实现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>
              <a:stCxn id="16" idx="2"/>
            </p:cNvCxnSpPr>
            <p:nvPr/>
          </p:nvCxnSpPr>
          <p:spPr>
            <a:xfrm rot="5400000">
              <a:off x="5464975" y="4286256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500034" y="3098163"/>
            <a:ext cx="6643734" cy="3136625"/>
            <a:chOff x="500034" y="3098163"/>
            <a:chExt cx="6643734" cy="3136625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500034" y="3098163"/>
              <a:ext cx="66437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对于</a:t>
              </a: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“学生表”这种数据结构，可以进行一系列的运算：</a:t>
              </a: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642910" y="3708354"/>
              <a:ext cx="4214842" cy="2526434"/>
            </a:xfrm>
            <a:prstGeom prst="rect">
              <a:avLst/>
            </a:prstGeom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>
              <a:spAutoFit/>
            </a:bodyPr>
            <a:lstStyle/>
            <a:p>
              <a:pPr marL="457200" indent="-457200" algn="just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查找序号为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的学生姓名</a:t>
              </a:r>
              <a:endPara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just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增加</a:t>
              </a: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一个学生记录；</a:t>
              </a:r>
            </a:p>
            <a:p>
              <a:pPr marL="457200" indent="-457200" algn="just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删除一个学生记录；</a:t>
              </a:r>
            </a:p>
            <a:p>
              <a:pPr marL="457200" indent="-457200" algn="just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查找性别为“女”的学生记录；</a:t>
              </a:r>
            </a:p>
            <a:p>
              <a:pPr marL="457200" indent="-457200" algn="just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查找班号为“</a:t>
              </a:r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9902”</a:t>
              </a: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的学生记录；</a:t>
              </a:r>
            </a:p>
            <a:p>
              <a:pPr marL="457200" indent="-457200" algn="just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1800" b="1" dirty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5136243" y="4071942"/>
              <a:ext cx="435889" cy="158432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000" b="1" dirty="0">
                  <a:solidFill>
                    <a:srgbClr val="0000FF"/>
                  </a:solidFill>
                  <a:latin typeface="方正硬笔楷书简体" pitchFamily="65" charset="-122"/>
                  <a:ea typeface="方正硬笔楷书简体" pitchFamily="65" charset="-122"/>
                  <a:cs typeface="Consolas" pitchFamily="49" charset="0"/>
                </a:rPr>
                <a:t>运算描述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4855493" y="3929066"/>
              <a:ext cx="202795" cy="190247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1" name="Group 60"/>
          <p:cNvGraphicFramePr>
            <a:graphicFrameLocks noGrp="1"/>
          </p:cNvGraphicFramePr>
          <p:nvPr/>
        </p:nvGraphicFramePr>
        <p:xfrm>
          <a:off x="2285984" y="240661"/>
          <a:ext cx="3000396" cy="26882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14380"/>
                <a:gridCol w="785818"/>
                <a:gridCol w="642942"/>
                <a:gridCol w="857256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14348" y="500042"/>
            <a:ext cx="6286544" cy="463763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顺序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存储结构中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实现“查找序号为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的学生姓名”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85786" y="2928934"/>
            <a:ext cx="22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数组起始地址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Consolas" pitchFamily="49" charset="0"/>
                <a:ea typeface="宋体" charset="-122"/>
                <a:cs typeface="Consolas" pitchFamily="49" charset="0"/>
              </a:rPr>
              <a:t>……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Stud[0]</a:t>
            </a: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46157" y="2226672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79545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张斌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98682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男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919407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9901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Stud[1]</a:t>
            </a: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38547" y="2228259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7193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刘丽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女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9902</a:t>
            </a: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3500430" y="2795482"/>
            <a:ext cx="2786082" cy="1272779"/>
            <a:chOff x="3500430" y="2795482"/>
            <a:chExt cx="2786082" cy="1272779"/>
          </a:xfrm>
        </p:grpSpPr>
        <p:sp>
          <p:nvSpPr>
            <p:cNvPr id="69" name="TextBox 68"/>
            <p:cNvSpPr txBox="1"/>
            <p:nvPr/>
          </p:nvSpPr>
          <p:spPr>
            <a:xfrm>
              <a:off x="3500430" y="3286124"/>
              <a:ext cx="2786082" cy="78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直接找到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Stud[1]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元素，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返回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方正硬笔楷书简体" pitchFamily="65" charset="-122"/>
                  <a:ea typeface="方正硬笔楷书简体" pitchFamily="65" charset="-122"/>
                  <a:cs typeface="Consolas" pitchFamily="49" charset="0"/>
                </a:rPr>
                <a:t>刘丽</a:t>
              </a:r>
              <a:endParaRPr lang="zh-CN" altLang="en-US" sz="1800" dirty="0">
                <a:solidFill>
                  <a:srgbClr val="C0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endParaRPr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804134" y="2795482"/>
              <a:ext cx="196494" cy="419204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7786742" cy="114015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44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数据元素：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是数据（集合）中的一个“个体”，它是数据的基本单位。 </a:t>
            </a:r>
            <a:endParaRPr lang="en-US" altLang="zh-CN" sz="18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数据项：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数据项是用来描述数据元素的，它是数据的最小单位。</a:t>
            </a:r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</a:t>
            </a:r>
            <a:endParaRPr lang="zh-CN" altLang="en-US" sz="18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8" y="2628512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/>
                <a:gridCol w="1005958"/>
                <a:gridCol w="928694"/>
                <a:gridCol w="1214446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000628" y="2533262"/>
            <a:ext cx="2214578" cy="761427"/>
            <a:chOff x="5000628" y="2533262"/>
            <a:chExt cx="2214578" cy="761427"/>
          </a:xfrm>
        </p:grpSpPr>
        <p:cxnSp>
          <p:nvCxnSpPr>
            <p:cNvPr id="8" name="直接箭头连接符 7"/>
            <p:cNvCxnSpPr/>
            <p:nvPr/>
          </p:nvCxnSpPr>
          <p:spPr>
            <a:xfrm rot="10800000">
              <a:off x="5000628" y="2914264"/>
              <a:ext cx="500066" cy="2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29256" y="2533262"/>
              <a:ext cx="1785950" cy="761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数据项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(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用于描述数据元素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)</a:t>
              </a:r>
              <a:endParaRPr lang="zh-CN" altLang="en-US" sz="1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43504" y="3214686"/>
            <a:ext cx="857257" cy="2952771"/>
            <a:chOff x="5143504" y="3319079"/>
            <a:chExt cx="857257" cy="2952771"/>
          </a:xfrm>
        </p:grpSpPr>
        <p:sp>
          <p:nvSpPr>
            <p:cNvPr id="10" name="右大括号 9"/>
            <p:cNvSpPr/>
            <p:nvPr/>
          </p:nvSpPr>
          <p:spPr>
            <a:xfrm>
              <a:off x="5143504" y="3319079"/>
              <a:ext cx="285752" cy="2952771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7100" y="4033460"/>
              <a:ext cx="493661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800" b="1" spc="300" dirty="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数据元素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>
            <a:spLocks/>
          </p:cNvSpPr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4282" y="285729"/>
            <a:ext cx="6429420" cy="48396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链式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存储结构中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实现“查找序号为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的学生姓名”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李英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陈华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王奇</a:t>
              </a: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董强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6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6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65"/>
          <p:cNvGrpSpPr/>
          <p:nvPr/>
        </p:nvGrpSpPr>
        <p:grpSpPr>
          <a:xfrm>
            <a:off x="223808" y="1436359"/>
            <a:ext cx="1682408" cy="452432"/>
            <a:chOff x="223808" y="1436359"/>
            <a:chExt cx="1682408" cy="452432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23808" y="1436359"/>
              <a:ext cx="1133482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b="1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5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2</a:t>
            </a:r>
            <a:endParaRPr lang="zh-CN" altLang="en-US" sz="18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66"/>
          <p:cNvGrpSpPr/>
          <p:nvPr/>
        </p:nvGrpSpPr>
        <p:grpSpPr>
          <a:xfrm>
            <a:off x="249624" y="2000240"/>
            <a:ext cx="1652888" cy="452432"/>
            <a:chOff x="249624" y="2000240"/>
            <a:chExt cx="1652888" cy="452432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49624" y="2000240"/>
              <a:ext cx="1071570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b="1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18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79"/>
          <p:cNvGrpSpPr/>
          <p:nvPr/>
        </p:nvGrpSpPr>
        <p:grpSpPr>
          <a:xfrm>
            <a:off x="5715008" y="1738301"/>
            <a:ext cx="928694" cy="3405211"/>
            <a:chOff x="6000760" y="1738301"/>
            <a:chExt cx="928694" cy="3405211"/>
          </a:xfrm>
        </p:grpSpPr>
        <p:sp>
          <p:nvSpPr>
            <p:cNvPr id="120" name="TextBox 119"/>
            <p:cNvSpPr txBox="1"/>
            <p:nvPr/>
          </p:nvSpPr>
          <p:spPr>
            <a:xfrm>
              <a:off x="6384689" y="1738301"/>
              <a:ext cx="544765" cy="34052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找到序号为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的记录，返回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方正硬笔楷书简体" pitchFamily="65" charset="-122"/>
                  <a:ea typeface="方正硬笔楷书简体" pitchFamily="65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71612"/>
            <a:ext cx="7072362" cy="122395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方正硬笔楷书简体" pitchFamily="65" charset="-122"/>
                <a:ea typeface="方正硬笔楷书简体" pitchFamily="65" charset="-122"/>
              </a:rPr>
              <a:t>同一逻辑结构可以对应多种存储结构。</a:t>
            </a:r>
          </a:p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方正硬笔楷书简体" pitchFamily="65" charset="-122"/>
                <a:ea typeface="方正硬笔楷书简体" pitchFamily="65" charset="-122"/>
              </a:rPr>
              <a:t>同样的运算，在不同的存储结构中，其实现过程是不同的。</a:t>
            </a:r>
            <a:endParaRPr lang="zh-CN" altLang="en-US" sz="1800" dirty="0">
              <a:solidFill>
                <a:srgbClr val="0000FF"/>
              </a:solidFill>
              <a:latin typeface="方正硬笔楷书简体" pitchFamily="65" charset="-122"/>
              <a:ea typeface="方正硬笔楷书简体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1571636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 论：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51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42910" y="2400312"/>
            <a:ext cx="7715304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在高级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中提供了多种数据类型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不同数据类型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变量，其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所能取的值的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范围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不同，所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能进行的操作不同。       </a:t>
            </a:r>
          </a:p>
        </p:txBody>
      </p:sp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5286412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1.1.5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数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据类型和抽象数据类型 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857224" y="3643314"/>
            <a:ext cx="7358114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388" lvl="1"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</a:t>
            </a:r>
            <a:r>
              <a:rPr lang="zh-CN" altLang="en-US" sz="2000" b="1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是一个值的集合和定义在此集合上的一组操作的总称。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2428892" cy="48396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71472" y="928670"/>
            <a:ext cx="628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整型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计算机）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" name="椭圆 13"/>
          <p:cNvSpPr/>
          <p:nvPr/>
        </p:nvSpPr>
        <p:spPr>
          <a:xfrm>
            <a:off x="2143108" y="2643182"/>
            <a:ext cx="2500330" cy="114300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32768~32767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1947438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+</a:t>
            </a: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-</a:t>
            </a: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、*、／  </a:t>
            </a:r>
            <a:r>
              <a:rPr lang="zh-CN" altLang="en-US" sz="18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  <a:sym typeface="Symbol"/>
              </a:rPr>
              <a:t></a:t>
            </a:r>
            <a:endParaRPr lang="zh-CN" altLang="en-US" sz="1800">
              <a:solidFill>
                <a:srgbClr val="0000FF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286116" y="2252654"/>
            <a:ext cx="214314" cy="285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4656138" y="1928802"/>
            <a:ext cx="1987564" cy="1475576"/>
            <a:chOff x="4656138" y="1928802"/>
            <a:chExt cx="1987564" cy="1475576"/>
          </a:xfrm>
        </p:grpSpPr>
        <p:sp>
          <p:nvSpPr>
            <p:cNvPr id="18" name="TextBox 17"/>
            <p:cNvSpPr txBox="1"/>
            <p:nvPr/>
          </p:nvSpPr>
          <p:spPr>
            <a:xfrm>
              <a:off x="5214942" y="3090446"/>
              <a:ext cx="142876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值的集合</a:t>
              </a:r>
              <a:endPara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4942" y="1928802"/>
              <a:ext cx="135732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一组操作</a:t>
              </a:r>
              <a:endPara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56138" y="2084378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27576" y="3227386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1142976" y="1071546"/>
            <a:ext cx="6357982" cy="1428253"/>
            <a:chOff x="500034" y="2428868"/>
            <a:chExt cx="6357982" cy="1428253"/>
          </a:xfrm>
        </p:grpSpPr>
        <p:sp>
          <p:nvSpPr>
            <p:cNvPr id="77827" name="Text Box 1027"/>
            <p:cNvSpPr txBox="1">
              <a:spLocks noChangeArrowheads="1"/>
            </p:cNvSpPr>
            <p:nvPr/>
          </p:nvSpPr>
          <p:spPr bwMode="auto">
            <a:xfrm>
              <a:off x="500034" y="2428868"/>
              <a:ext cx="2500330" cy="1428253"/>
            </a:xfrm>
            <a:prstGeom prst="rect">
              <a:avLst/>
            </a:prstGeom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72000" bIns="108000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kumimoji="0" lang="en-US" altLang="zh-CN" sz="1800" b="1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en-US" altLang="zh-CN" sz="18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1800" b="1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1800" b="1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b="1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0" lang="en-US" altLang="zh-CN" sz="18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77829" name="Text Box 1029"/>
            <p:cNvSpPr txBox="1">
              <a:spLocks noChangeArrowheads="1"/>
            </p:cNvSpPr>
            <p:nvPr/>
          </p:nvSpPr>
          <p:spPr bwMode="auto">
            <a:xfrm>
              <a:off x="4000496" y="2648546"/>
              <a:ext cx="285752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√ 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因为</a:t>
              </a:r>
              <a:r>
                <a:rPr kumimoji="0" lang="en-US" altLang="zh-CN" sz="1800" b="1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0" lang="en-US" altLang="zh-CN" sz="18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kumimoji="0" lang="en-US" altLang="zh-CN" sz="18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</a:t>
              </a:r>
              <a:r>
                <a:rPr kumimoji="0" lang="zh-CN" altLang="en-US" sz="1800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属于</a:t>
              </a:r>
              <a:r>
                <a:rPr kumimoji="0" lang="en-US" altLang="zh-CN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，而</a:t>
              </a:r>
              <a:r>
                <a:rPr kumimoji="0" lang="en-US" altLang="zh-CN" sz="1800" b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kumimoji="0"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提供了</a:t>
              </a:r>
              <a:r>
                <a:rPr kumimoji="0" lang="zh-CN" altLang="en-US" sz="1800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各种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运算，所以</a:t>
              </a:r>
              <a:r>
                <a:rPr kumimoji="0"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可以进行相应运算。</a:t>
              </a:r>
            </a:p>
          </p:txBody>
        </p:sp>
        <p:sp>
          <p:nvSpPr>
            <p:cNvPr id="9" name="左箭头 8"/>
            <p:cNvSpPr/>
            <p:nvPr/>
          </p:nvSpPr>
          <p:spPr>
            <a:xfrm>
              <a:off x="3000364" y="300037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142976" y="3143248"/>
            <a:ext cx="4000528" cy="874255"/>
            <a:chOff x="500034" y="4000504"/>
            <a:chExt cx="4000528" cy="874255"/>
          </a:xfrm>
        </p:grpSpPr>
        <p:sp>
          <p:nvSpPr>
            <p:cNvPr id="77831" name="Text Box 1031"/>
            <p:cNvSpPr txBox="1">
              <a:spLocks noChangeArrowheads="1"/>
            </p:cNvSpPr>
            <p:nvPr/>
          </p:nvSpPr>
          <p:spPr bwMode="auto">
            <a:xfrm>
              <a:off x="500034" y="4000504"/>
              <a:ext cx="2500330" cy="874255"/>
            </a:xfrm>
            <a:prstGeom prst="rect">
              <a:avLst/>
            </a:prstGeom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72000" bIns="10800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1800" b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18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=9999999999;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18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**;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4744" y="4254100"/>
              <a:ext cx="78581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X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3000364" y="4275298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786" y="48790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786182" y="4214818"/>
            <a:ext cx="214314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57224" y="4929198"/>
            <a:ext cx="6929486" cy="86177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数据类型和数据结构的关系：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数据类型就是已经实现了的数据结构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18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4214842" cy="36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语言中常用的数据类型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214422"/>
            <a:ext cx="4500594" cy="483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语言的基本数据类型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000924" cy="2840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个修饰符：</a:t>
            </a: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（短整数）、</a:t>
            </a: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（长整数）和</a:t>
            </a: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unsigned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（无符号整数）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float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52"/>
            <a:ext cx="82868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数据类型用于定义变量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如有定义语句：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int 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在执行该语句时系统自动为变量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分配一个固定长度（如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个字节）的内存空间。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3357554" y="2143116"/>
            <a:ext cx="1643074" cy="2143140"/>
            <a:chOff x="3357554" y="2143116"/>
            <a:chExt cx="1643074" cy="2143140"/>
          </a:xfrm>
        </p:grpSpPr>
        <p:sp>
          <p:nvSpPr>
            <p:cNvPr id="5" name="矩形 4"/>
            <p:cNvSpPr/>
            <p:nvPr/>
          </p:nvSpPr>
          <p:spPr bwMode="auto">
            <a:xfrm>
              <a:off x="3786182" y="2143116"/>
              <a:ext cx="1214446" cy="857256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786182" y="3000372"/>
              <a:ext cx="1214446" cy="4104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786182" y="3429000"/>
              <a:ext cx="1214446" cy="857256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7554" y="3000372"/>
              <a:ext cx="50006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8"/>
          <p:cNvGrpSpPr/>
          <p:nvPr/>
        </p:nvGrpSpPr>
        <p:grpSpPr>
          <a:xfrm>
            <a:off x="2000232" y="3213463"/>
            <a:ext cx="6143668" cy="1886791"/>
            <a:chOff x="2000232" y="3213463"/>
            <a:chExt cx="6143668" cy="1886791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4786322"/>
              <a:ext cx="614366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程序员通过变量名</a:t>
              </a:r>
              <a:r>
                <a:rPr lang="en-US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对这个内存空间进行存取操作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!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994920" y="3213463"/>
              <a:ext cx="1005840" cy="1580606"/>
            </a:xfrm>
            <a:custGeom>
              <a:avLst/>
              <a:gdLst>
                <a:gd name="connsiteX0" fmla="*/ 1005840 w 1005840"/>
                <a:gd name="connsiteY0" fmla="*/ 1580606 h 1580606"/>
                <a:gd name="connsiteX1" fmla="*/ 1005840 w 1005840"/>
                <a:gd name="connsiteY1" fmla="*/ 0 h 1580606"/>
                <a:gd name="connsiteX2" fmla="*/ 0 w 1005840"/>
                <a:gd name="connsiteY2" fmla="*/ 0 h 158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580606">
                  <a:moveTo>
                    <a:pt x="1005840" y="1580606"/>
                  </a:move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B050"/>
              </a:solidFill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57290" y="5429264"/>
            <a:ext cx="7143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当超出作用范围时系统自动释放其内存空间，所以称之为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自动变量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500042"/>
            <a:ext cx="3857652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语言的指针类型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42873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语言允许直接对存放变量的地址进行操作。例如：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2143116"/>
            <a:ext cx="2071702" cy="82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i=2;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*p=&amp;i;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29256" y="4214818"/>
            <a:ext cx="1143008" cy="500066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8069" y="376700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928794" y="3909879"/>
            <a:ext cx="1571636" cy="805005"/>
            <a:chOff x="1928794" y="3909879"/>
            <a:chExt cx="1571636" cy="805005"/>
          </a:xfrm>
        </p:grpSpPr>
        <p:sp>
          <p:nvSpPr>
            <p:cNvPr id="9" name="矩形 8"/>
            <p:cNvSpPr/>
            <p:nvPr/>
          </p:nvSpPr>
          <p:spPr bwMode="auto">
            <a:xfrm>
              <a:off x="2357422" y="4214818"/>
              <a:ext cx="1143008" cy="500066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8794" y="390987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4312374" y="4267069"/>
            <a:ext cx="1785950" cy="1118937"/>
            <a:chOff x="4312374" y="4267069"/>
            <a:chExt cx="1785950" cy="1118937"/>
          </a:xfrm>
        </p:grpSpPr>
        <p:sp>
          <p:nvSpPr>
            <p:cNvPr id="12" name="TextBox 11"/>
            <p:cNvSpPr txBox="1"/>
            <p:nvPr/>
          </p:nvSpPr>
          <p:spPr>
            <a:xfrm>
              <a:off x="4922251" y="4267069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&amp;i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12374" y="5072074"/>
              <a:ext cx="178595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的存储地址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5004229" y="4868300"/>
              <a:ext cx="404895" cy="2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下弧形箭头 14"/>
          <p:cNvSpPr/>
          <p:nvPr/>
        </p:nvSpPr>
        <p:spPr bwMode="auto">
          <a:xfrm rot="10800000">
            <a:off x="3286116" y="3786189"/>
            <a:ext cx="1857388" cy="428628"/>
          </a:xfrm>
          <a:prstGeom prst="curvedUpArrow">
            <a:avLst/>
          </a:prstGeom>
          <a:ln>
            <a:headEnd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026490" y="4461381"/>
            <a:ext cx="2357454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 animBg="1"/>
      <p:bldP spid="1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6572264" y="3857628"/>
            <a:ext cx="1643042" cy="2257498"/>
            <a:chOff x="7286644" y="3528956"/>
            <a:chExt cx="1643042" cy="2257498"/>
          </a:xfrm>
        </p:grpSpPr>
        <p:sp>
          <p:nvSpPr>
            <p:cNvPr id="4" name="棱台 3"/>
            <p:cNvSpPr/>
            <p:nvPr/>
          </p:nvSpPr>
          <p:spPr bwMode="auto">
            <a:xfrm>
              <a:off x="7286644" y="4000504"/>
              <a:ext cx="1643042" cy="1785950"/>
            </a:xfrm>
            <a:prstGeom prst="bevel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58082" y="3528956"/>
              <a:ext cx="157160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计算机屏幕</a:t>
              </a:r>
              <a:endParaRPr lang="zh-CN" altLang="en-US" sz="1800">
                <a:solidFill>
                  <a:srgbClr val="7030A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8596" y="142852"/>
            <a:ext cx="757242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可以使用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函数为一个指针变量分配一片连续的空间（称为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动态空间分配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071546"/>
            <a:ext cx="6929486" cy="27316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*p;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p=(char *)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(10*sizeof(char));	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动态分配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个连续的字符空间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strcpy(p,"China");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"China"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所指向的空间中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printf("%c\n",*p);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输出字符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printf("%s\n",p);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输出字符串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"China"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428596" y="4476286"/>
            <a:ext cx="2857520" cy="1583778"/>
            <a:chOff x="1357290" y="4345552"/>
            <a:chExt cx="2857520" cy="1583778"/>
          </a:xfrm>
        </p:grpSpPr>
        <p:sp>
          <p:nvSpPr>
            <p:cNvPr id="9" name="矩形 8"/>
            <p:cNvSpPr/>
            <p:nvPr/>
          </p:nvSpPr>
          <p:spPr bwMode="auto">
            <a:xfrm>
              <a:off x="2143108" y="4650491"/>
              <a:ext cx="1143008" cy="500066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4480" y="434555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555999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个地址空间，通常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字节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11" idx="0"/>
            </p:cNvCxnSpPr>
            <p:nvPr/>
          </p:nvCxnSpPr>
          <p:spPr>
            <a:xfrm rot="5400000" flipH="1" flipV="1">
              <a:off x="2607455" y="538140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12"/>
          <p:cNvGrpSpPr/>
          <p:nvPr/>
        </p:nvGrpSpPr>
        <p:grpSpPr>
          <a:xfrm>
            <a:off x="4000496" y="4774180"/>
            <a:ext cx="2286016" cy="1298026"/>
            <a:chOff x="4929190" y="4643446"/>
            <a:chExt cx="2286016" cy="1298026"/>
          </a:xfrm>
        </p:grpSpPr>
        <p:sp>
          <p:nvSpPr>
            <p:cNvPr id="14" name="矩形 13"/>
            <p:cNvSpPr/>
            <p:nvPr/>
          </p:nvSpPr>
          <p:spPr bwMode="auto">
            <a:xfrm>
              <a:off x="4929190" y="4643446"/>
              <a:ext cx="2000264" cy="500066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9190" y="5572140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个字符空间大小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5749933" y="532131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直接箭头连接符 16"/>
          <p:cNvCxnSpPr/>
          <p:nvPr/>
        </p:nvCxnSpPr>
        <p:spPr>
          <a:xfrm flipV="1">
            <a:off x="2214546" y="5020732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9058" y="48762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China\0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16" y="5014847"/>
            <a:ext cx="135732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China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16" y="4614737"/>
            <a:ext cx="35722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285852" y="1285860"/>
            <a:ext cx="642942" cy="500066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028626"/>
            <a:ext cx="428628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14744" y="1278815"/>
            <a:ext cx="2000264" cy="500066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1571604" y="1528848"/>
            <a:ext cx="2143140" cy="23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48" y="2285992"/>
            <a:ext cx="7429552" cy="1680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指向的空间是不同的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的值存放指向空间的起始地址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指向的空间没有名称，不能直接操作，只能用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间接操作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875868"/>
            <a:ext cx="17145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57158" y="1953424"/>
            <a:ext cx="4071966" cy="3693063"/>
            <a:chOff x="357158" y="1953424"/>
            <a:chExt cx="4071966" cy="3693063"/>
          </a:xfrm>
        </p:grpSpPr>
        <p:sp>
          <p:nvSpPr>
            <p:cNvPr id="6" name="矩形 5"/>
            <p:cNvSpPr/>
            <p:nvPr/>
          </p:nvSpPr>
          <p:spPr>
            <a:xfrm>
              <a:off x="357158" y="1953424"/>
              <a:ext cx="4071966" cy="25717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76" y="2167738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班学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生数据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42910" y="2882118"/>
              <a:ext cx="1143008" cy="11430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男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57422" y="2882118"/>
              <a:ext cx="1285884" cy="11430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计科系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北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京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338218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</a:rPr>
                <a:t>…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>
              <a:endCxn id="8" idx="4"/>
            </p:cNvCxnSpPr>
            <p:nvPr/>
          </p:nvCxnSpPr>
          <p:spPr>
            <a:xfrm rot="10800000">
              <a:off x="1214414" y="4025126"/>
              <a:ext cx="928696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4"/>
            </p:cNvCxnSpPr>
            <p:nvPr/>
          </p:nvCxnSpPr>
          <p:spPr>
            <a:xfrm rot="5400000" flipH="1" flipV="1">
              <a:off x="2250261" y="4203727"/>
              <a:ext cx="928703" cy="5715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10" idx="2"/>
            </p:cNvCxnSpPr>
            <p:nvPr/>
          </p:nvCxnSpPr>
          <p:spPr>
            <a:xfrm rot="5400000" flipH="1" flipV="1">
              <a:off x="2883889" y="3765775"/>
              <a:ext cx="1233082" cy="11430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42976" y="4972456"/>
              <a:ext cx="2857520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元素（类型不相同）</a:t>
              </a:r>
              <a:endPara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zh-CN" altLang="en-US" sz="18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不是数据对象</a:t>
              </a:r>
              <a:endParaRPr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428604"/>
            <a:ext cx="7786742" cy="8707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据</a:t>
            </a:r>
            <a:r>
              <a:rPr lang="zh-CN" altLang="en-US" sz="1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对象：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具有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的若干个数据元素的集合，如整数数据对象是所有整数的集合。   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950515"/>
            <a:ext cx="4071966" cy="3693063"/>
            <a:chOff x="4786314" y="1950515"/>
            <a:chExt cx="4071966" cy="3693063"/>
          </a:xfrm>
        </p:grpSpPr>
        <p:sp>
          <p:nvSpPr>
            <p:cNvPr id="21" name="矩形 20"/>
            <p:cNvSpPr/>
            <p:nvPr/>
          </p:nvSpPr>
          <p:spPr>
            <a:xfrm>
              <a:off x="4786314" y="1950515"/>
              <a:ext cx="4071966" cy="25717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72132" y="2164829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班学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生数据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2066" y="2879209"/>
              <a:ext cx="1143008" cy="11430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男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786578" y="2879209"/>
              <a:ext cx="1285884" cy="11430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 男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86776" y="3379275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</a:rPr>
                <a:t>…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箭头连接符 25"/>
            <p:cNvCxnSpPr>
              <a:endCxn id="23" idx="4"/>
            </p:cNvCxnSpPr>
            <p:nvPr/>
          </p:nvCxnSpPr>
          <p:spPr>
            <a:xfrm rot="10800000">
              <a:off x="5643570" y="4022217"/>
              <a:ext cx="928696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4" idx="4"/>
            </p:cNvCxnSpPr>
            <p:nvPr/>
          </p:nvCxnSpPr>
          <p:spPr>
            <a:xfrm rot="5400000" flipH="1" flipV="1">
              <a:off x="6679417" y="4200818"/>
              <a:ext cx="928703" cy="5715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2"/>
            </p:cNvCxnSpPr>
            <p:nvPr/>
          </p:nvCxnSpPr>
          <p:spPr>
            <a:xfrm rot="5400000" flipH="1" flipV="1">
              <a:off x="7313045" y="3762866"/>
              <a:ext cx="1233082" cy="11430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72132" y="4969547"/>
              <a:ext cx="2857520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元素（类型相同）</a:t>
              </a:r>
              <a:endPara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zh-CN" altLang="en-US" sz="18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是数据对象</a:t>
              </a:r>
              <a:endParaRPr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42910" y="5929330"/>
            <a:ext cx="6357982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默认情况下，数据结构中讨论的数据都是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zh-CN" altLang="en-US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3714776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语言的数组类型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643050"/>
            <a:ext cx="6929486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数组是同一数据类型的一组数据的有限序列。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[10]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定义了包含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，其数组元素是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[0]～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[9]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4429156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语言中的结构体类型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142984"/>
            <a:ext cx="7072362" cy="9148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结构体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是由一组称为结构体成员的</a:t>
            </a:r>
            <a:r>
              <a:rPr lang="zh-CN" altLang="en-US" sz="1800" smtClean="0">
                <a:solidFill>
                  <a:srgbClr val="FF3399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数据项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组成的。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每个结构体成员都有自已的标识符，也称为</a:t>
            </a:r>
            <a:r>
              <a:rPr lang="zh-CN" altLang="en-US" sz="1800" smtClean="0">
                <a:solidFill>
                  <a:srgbClr val="FF3399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数据成员域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428868"/>
            <a:ext cx="5857916" cy="2177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teacher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教师结构体类型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成员编号，占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name[8];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成员姓名，占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age;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成员年龄，占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00042"/>
            <a:ext cx="757242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结构体类型用于定义结构体变量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当定义一个结构体类型的变量时，系统按照结构体类型声明为对应的变量分配存储空间。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2214554"/>
            <a:ext cx="278608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teacher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84" y="1801845"/>
            <a:ext cx="2714644" cy="2086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teacher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name[8];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age;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571736" y="4429132"/>
            <a:ext cx="4357718" cy="1285884"/>
            <a:chOff x="2571736" y="4429132"/>
            <a:chExt cx="4357718" cy="1285884"/>
          </a:xfrm>
        </p:grpSpPr>
        <p:sp>
          <p:nvSpPr>
            <p:cNvPr id="7" name="矩形 6"/>
            <p:cNvSpPr/>
            <p:nvPr/>
          </p:nvSpPr>
          <p:spPr bwMode="auto">
            <a:xfrm>
              <a:off x="3124054" y="5143512"/>
              <a:ext cx="928694" cy="57150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69366" y="4429132"/>
              <a:ext cx="8572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t.no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8" idx="2"/>
              <a:endCxn id="7" idx="0"/>
            </p:cNvCxnSpPr>
            <p:nvPr/>
          </p:nvCxnSpPr>
          <p:spPr>
            <a:xfrm rot="5400000">
              <a:off x="3392974" y="4938492"/>
              <a:ext cx="400448" cy="9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 bwMode="auto">
            <a:xfrm>
              <a:off x="4052748" y="5143512"/>
              <a:ext cx="1928826" cy="57150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2187" y="4429132"/>
              <a:ext cx="11691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t.name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11" idx="2"/>
              <a:endCxn id="10" idx="0"/>
            </p:cNvCxnSpPr>
            <p:nvPr/>
          </p:nvCxnSpPr>
          <p:spPr>
            <a:xfrm rot="5400000">
              <a:off x="4821734" y="4938492"/>
              <a:ext cx="400448" cy="9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 bwMode="auto">
            <a:xfrm>
              <a:off x="5981574" y="5143512"/>
              <a:ext cx="928694" cy="57150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4634" y="4429132"/>
              <a:ext cx="9548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t.age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4" idx="2"/>
              <a:endCxn id="13" idx="0"/>
            </p:cNvCxnSpPr>
            <p:nvPr/>
          </p:nvCxnSpPr>
          <p:spPr>
            <a:xfrm rot="5400000">
              <a:off x="6248759" y="4940227"/>
              <a:ext cx="400448" cy="61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71736" y="5172030"/>
              <a:ext cx="428628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左弧形箭头 16"/>
          <p:cNvSpPr/>
          <p:nvPr/>
        </p:nvSpPr>
        <p:spPr bwMode="auto">
          <a:xfrm rot="2418169">
            <a:off x="5000628" y="2714620"/>
            <a:ext cx="428628" cy="1500198"/>
          </a:xfrm>
          <a:prstGeom prst="curvedRightArrow">
            <a:avLst/>
          </a:prstGeom>
          <a:ln>
            <a:headEnd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00042"/>
            <a:ext cx="4214842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语言中的共用体类型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7929618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共用体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用于把不同的数据成员组织为一个整体，它们在内存中共享一段存储单元，但不同成员以不同的方式被解释。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2928934"/>
            <a:ext cx="6072230" cy="1696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tag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//tag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共用体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short int n;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ch[2];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6500826" y="4214818"/>
            <a:ext cx="1643042" cy="2257498"/>
            <a:chOff x="6500826" y="4214818"/>
            <a:chExt cx="1643042" cy="2257498"/>
          </a:xfrm>
        </p:grpSpPr>
        <p:sp>
          <p:nvSpPr>
            <p:cNvPr id="4" name="棱台 3"/>
            <p:cNvSpPr/>
            <p:nvPr/>
          </p:nvSpPr>
          <p:spPr bwMode="auto">
            <a:xfrm>
              <a:off x="6500826" y="4686366"/>
              <a:ext cx="1643042" cy="1785950"/>
            </a:xfrm>
            <a:prstGeom prst="bevel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72264" y="4214818"/>
              <a:ext cx="1571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计算机屏幕</a:t>
              </a:r>
              <a:endParaRPr lang="zh-CN" altLang="en-US" sz="2000">
                <a:solidFill>
                  <a:srgbClr val="7030A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2910" y="357166"/>
            <a:ext cx="7929618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共用体类型用于定义共用体变量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当定义一个共用体类型的变量时，系统按照共用体类型声明为对应的变量分配存储空间。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3116"/>
            <a:ext cx="4643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u.n=0x4142;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十六进制数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printf("%c,%c\n",u.ch[1],u.ch[0]);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1785926"/>
            <a:ext cx="2786082" cy="172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short int n;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ch[2];	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1857356" y="4429132"/>
            <a:ext cx="3214710" cy="1957007"/>
            <a:chOff x="1857356" y="4429132"/>
            <a:chExt cx="3214710" cy="1957007"/>
          </a:xfrm>
        </p:grpSpPr>
        <p:sp>
          <p:nvSpPr>
            <p:cNvPr id="10" name="矩形 9"/>
            <p:cNvSpPr/>
            <p:nvPr/>
          </p:nvSpPr>
          <p:spPr bwMode="auto">
            <a:xfrm>
              <a:off x="2266798" y="4429132"/>
              <a:ext cx="1944000" cy="6480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810" y="4577066"/>
              <a:ext cx="8572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u.n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4534146"/>
              <a:ext cx="42862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266798" y="5077132"/>
              <a:ext cx="972000" cy="6480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238798" y="5077132"/>
              <a:ext cx="972000" cy="6480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4810" y="5177088"/>
              <a:ext cx="8572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u.ch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 rot="16200000">
              <a:off x="2643174" y="5429264"/>
              <a:ext cx="214314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7422" y="6072206"/>
              <a:ext cx="78581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ch[1]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3643306" y="5429265"/>
              <a:ext cx="214314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7554" y="6072207"/>
              <a:ext cx="78581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ch[0]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715140" y="4929198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B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3174" y="46122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0x 41 42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60" y="52630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0x41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52630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0x42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下箭头 23"/>
          <p:cNvSpPr/>
          <p:nvPr/>
        </p:nvSpPr>
        <p:spPr bwMode="auto">
          <a:xfrm rot="3600000">
            <a:off x="5332013" y="3320561"/>
            <a:ext cx="285752" cy="1214446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1" grpId="0"/>
      <p:bldP spid="22" grpId="0"/>
      <p:bldP spid="23" grpId="0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571480"/>
            <a:ext cx="3357586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语言中的自定义类型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C/C++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语言中允许使用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关键字为一个数据类型指定一个别名，例如：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3071810"/>
            <a:ext cx="77867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该语句将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等同起来。这样做有两个好处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2500306"/>
            <a:ext cx="435771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char ElemType;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3814567"/>
            <a:ext cx="6715172" cy="1526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方便程序调试，例如，将上述语句改为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int ElemType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，则程序中所有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都改为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类型了。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可以简化代码。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65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62553"/>
            <a:ext cx="7286676" cy="2483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struct student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//student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结构体类型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学号成员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name[10];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姓名成员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sex;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性别成员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cno;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班号成员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别名表示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student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结构体类型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857356" y="3677197"/>
            <a:ext cx="4572032" cy="1902646"/>
            <a:chOff x="1857356" y="3071810"/>
            <a:chExt cx="4572032" cy="1902646"/>
          </a:xfrm>
        </p:grpSpPr>
        <p:sp>
          <p:nvSpPr>
            <p:cNvPr id="5" name="TextBox 4"/>
            <p:cNvSpPr txBox="1"/>
            <p:nvPr/>
          </p:nvSpPr>
          <p:spPr>
            <a:xfrm>
              <a:off x="1857356" y="3714752"/>
              <a:ext cx="3500462" cy="125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StudType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s1,s2;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struct student 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s1,s2;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4429124" y="3071810"/>
              <a:ext cx="285752" cy="500066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5286380" y="3929066"/>
              <a:ext cx="214314" cy="9286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3570" y="4143380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等同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66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8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是从</a:t>
            </a:r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求解</a:t>
            </a:r>
            <a:r>
              <a:rPr lang="zh-CN" altLang="en-US" sz="1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问题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的数学模型中抽象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出来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数据逻辑结构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和运算（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抽象运算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），而</a:t>
            </a:r>
            <a:r>
              <a:rPr lang="zh-CN" altLang="en-US" sz="18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不考虑计算机</a:t>
            </a:r>
            <a:r>
              <a:rPr lang="zh-CN" altLang="en-US" sz="18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具体实现。          </a:t>
            </a:r>
            <a:endParaRPr lang="zh-CN" altLang="en-US" sz="1800" b="1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3286124"/>
            <a:ext cx="5000660" cy="6251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r>
              <a:rPr lang="zh-CN" altLang="en-US" sz="2000" smtClean="0">
                <a:solidFill>
                  <a:srgbClr val="CC00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抽象数据类型 </a:t>
            </a:r>
            <a:r>
              <a:rPr lang="en-US" altLang="zh-CN" sz="2000" smtClean="0">
                <a:solidFill>
                  <a:srgbClr val="CC00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CC00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逻辑结构 ＋ 抽象运算</a:t>
            </a:r>
            <a:endParaRPr lang="zh-CN" altLang="en-US" sz="20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2000232" y="2285992"/>
            <a:ext cx="428628" cy="100013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571480"/>
            <a:ext cx="2428892" cy="4839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抽象数据类型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4065" y="2060576"/>
            <a:ext cx="7246959" cy="264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Complex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 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实数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 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是复数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实部，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虚部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14348" y="1357298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一个复数的形式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4348" y="642918"/>
            <a:ext cx="43577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，定义复数抽象数据类型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928662" y="918220"/>
            <a:ext cx="6286544" cy="4138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AssignComplex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DestroyComplex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(&amp;z)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被销毁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GetReal(z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real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的实部值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GetImag(z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Imag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的虚部值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Add(z1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z2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返回两个复数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z1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z2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的和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Complex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7286644" y="1656391"/>
            <a:ext cx="214314" cy="2667019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3321" y="1942143"/>
            <a:ext cx="406265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运算功能描述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28662" y="857232"/>
            <a:ext cx="5572164" cy="477805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2"/>
              </a:buBlip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数据结构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18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</a:t>
            </a:r>
            <a:r>
              <a:rPr lang="zh-CN" altLang="en-US" sz="18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数据元素的集合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71538" y="1857364"/>
            <a:ext cx="5214974" cy="32314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数据结构    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  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＋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643306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5715008" y="2208207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57752" y="2786058"/>
            <a:ext cx="1928826" cy="76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数据元素之间的关系构成结构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714512" cy="76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相同性质的数据元素的集合</a:t>
            </a:r>
          </a:p>
        </p:txBody>
      </p:sp>
      <p:sp>
        <p:nvSpPr>
          <p:cNvPr id="9" name="椭圆 8"/>
          <p:cNvSpPr/>
          <p:nvPr/>
        </p:nvSpPr>
        <p:spPr>
          <a:xfrm>
            <a:off x="3786182" y="4214818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14678" y="4214818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00430" y="4622248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786182" y="4963512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14678" y="4963512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35074" y="4214818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63570" y="4214818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49322" y="4622248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35074" y="4963512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63570" y="4963512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8" idx="5"/>
            <a:endCxn id="19" idx="1"/>
          </p:cNvCxnSpPr>
          <p:nvPr/>
        </p:nvCxnSpPr>
        <p:spPr>
          <a:xfrm rot="16200000" flipH="1">
            <a:off x="5556371" y="4429297"/>
            <a:ext cx="280150" cy="1584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6"/>
            <a:endCxn id="20" idx="2"/>
          </p:cNvCxnSpPr>
          <p:nvPr/>
        </p:nvCxnSpPr>
        <p:spPr>
          <a:xfrm>
            <a:off x="5643570" y="5053512"/>
            <a:ext cx="391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4"/>
            <a:endCxn id="20" idx="0"/>
          </p:cNvCxnSpPr>
          <p:nvPr/>
        </p:nvCxnSpPr>
        <p:spPr>
          <a:xfrm rot="5400000">
            <a:off x="5840727" y="4679165"/>
            <a:ext cx="5686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428604"/>
            <a:ext cx="1643074" cy="66179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252000" bIns="180000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</a:p>
        </p:txBody>
      </p:sp>
      <p:sp>
        <p:nvSpPr>
          <p:cNvPr id="3" name="下箭头 2"/>
          <p:cNvSpPr/>
          <p:nvPr/>
        </p:nvSpPr>
        <p:spPr>
          <a:xfrm>
            <a:off x="2500298" y="1357298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857364"/>
            <a:ext cx="3254857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28992" y="2714620"/>
            <a:ext cx="30718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编程实现</a:t>
            </a:r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该数据结构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636932"/>
            <a:ext cx="928694" cy="36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11"/>
          <p:cNvGrpSpPr/>
          <p:nvPr/>
        </p:nvGrpSpPr>
        <p:grpSpPr>
          <a:xfrm>
            <a:off x="571472" y="4143380"/>
            <a:ext cx="7572428" cy="1467475"/>
            <a:chOff x="571472" y="4143380"/>
            <a:chExt cx="7572428" cy="1467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左弧形箭头 7"/>
            <p:cNvSpPr/>
            <p:nvPr/>
          </p:nvSpPr>
          <p:spPr>
            <a:xfrm>
              <a:off x="571472" y="4143380"/>
              <a:ext cx="357190" cy="857256"/>
            </a:xfrm>
            <a:prstGeom prst="curv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4572008"/>
              <a:ext cx="7143800" cy="10388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44000" tIns="108000" rIns="144000" bIns="108000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抽象数据类型实质上就是对一个求解问题的形式化描述（与计算机无关），程序员可以在理解基础上实现它。</a:t>
              </a:r>
              <a:endPara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70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元素之间的关系 </a:t>
            </a:r>
            <a:r>
              <a:rPr lang="zh-CN" altLang="en-US" sz="1800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18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en-US" altLang="zh-CN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现实世界的结构是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纷繁复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杂的</a:t>
            </a:r>
            <a:r>
              <a:rPr lang="en-US" altLang="zh-CN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!</a:t>
            </a:r>
            <a:endParaRPr lang="zh-CN" altLang="en-US" sz="18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214422"/>
            <a:ext cx="4000528" cy="3397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  <a:sym typeface="Wingdings"/>
              </a:rPr>
              <a:t>  </a:t>
            </a:r>
            <a:r>
              <a:rPr lang="zh-CN" alt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微观世界</a:t>
            </a:r>
            <a:r>
              <a:rPr lang="zh-CN" altLang="zh-CN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―</a:t>
            </a:r>
            <a:r>
              <a:rPr lang="en-US" altLang="zh-CN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DNA</a:t>
            </a:r>
            <a:r>
              <a:rPr lang="zh-CN" alt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结构</a:t>
            </a:r>
            <a:endParaRPr lang="zh-CN" altLang="en-US" sz="2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仿宋" pitchFamily="49" charset="-122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3357585" cy="29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http://img5.imgtn.bdimg.com/it/u=2020761679,4084874996&amp;fm=23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71548"/>
            <a:ext cx="2857520" cy="166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14348" y="447240"/>
            <a:ext cx="514353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sym typeface="Wingdings"/>
              </a:rPr>
              <a:t> </a:t>
            </a:r>
            <a:r>
              <a:rPr lang="zh-CN" alt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宏观世界</a:t>
            </a:r>
            <a:r>
              <a:rPr lang="en-US" altLang="zh-CN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―</a:t>
            </a:r>
            <a:r>
              <a:rPr lang="zh-CN" alt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建筑物的结构</a:t>
            </a:r>
            <a:endParaRPr lang="zh-CN" altLang="en-US" sz="2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000372"/>
            <a:ext cx="3786214" cy="220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/70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5465</Words>
  <Application>Microsoft Office PowerPoint</Application>
  <PresentationFormat>全屏显示(4:3)</PresentationFormat>
  <Paragraphs>1254</Paragraphs>
  <Slides>70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940</cp:revision>
  <dcterms:created xsi:type="dcterms:W3CDTF">2004-03-31T23:50:14Z</dcterms:created>
  <dcterms:modified xsi:type="dcterms:W3CDTF">2020-01-31T03:04:14Z</dcterms:modified>
</cp:coreProperties>
</file>