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7"/>
  </p:notesMasterIdLst>
  <p:sldIdLst>
    <p:sldId id="276" r:id="rId2"/>
    <p:sldId id="370" r:id="rId3"/>
    <p:sldId id="371" r:id="rId4"/>
    <p:sldId id="297" r:id="rId5"/>
    <p:sldId id="299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6600"/>
    <a:srgbClr val="3333FF"/>
    <a:srgbClr val="FF00FF"/>
    <a:srgbClr val="0033CC"/>
    <a:srgbClr val="000000"/>
    <a:srgbClr val="6600CC"/>
    <a:srgbClr val="FF3300"/>
    <a:srgbClr val="3366CC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9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fld id="{FFE8885E-5C04-41F6-A4F6-04D6656FD9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6847B-A071-429B-AA33-FCB19504000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CA03-422F-4176-8E43-A5E55FCB4DF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AF408-B4CC-40EF-963E-5320722B617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4CE43-288E-4587-814C-AA6B2B3A9F0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5BF9-3DB7-4854-B9AA-E4BFBB7CFFD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8885E-5C04-41F6-A4F6-04D6656FD9E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EB82ADC-86F9-4083-A975-DECCCA18E059}" type="slidenum">
              <a:rPr lang="en-US" altLang="zh-CN" smtClean="0"/>
              <a:pPr/>
              <a:t>‹#›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602-FDCF-4E15-9652-C93ACA4F45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1643050"/>
            <a:ext cx="8569325" cy="80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         </a:t>
            </a:r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数据元素之间的关系有逻辑关系和</a:t>
            </a:r>
            <a:r>
              <a: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物理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关系，对应的运算有基于逻辑结构的运算定义（或运算描述）和基于存储结构的运算实现</a:t>
            </a:r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        </a:t>
            </a:r>
          </a:p>
        </p:txBody>
      </p:sp>
      <p:sp>
        <p:nvSpPr>
          <p:cNvPr id="67590" name="Text Box 6" descr="蓝色面巾纸"/>
          <p:cNvSpPr txBox="1">
            <a:spLocks noChangeArrowheads="1"/>
          </p:cNvSpPr>
          <p:nvPr/>
        </p:nvSpPr>
        <p:spPr bwMode="auto">
          <a:xfrm>
            <a:off x="500034" y="1019941"/>
            <a:ext cx="3286148" cy="551671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1.2.1 </a:t>
            </a:r>
            <a:r>
              <a:rPr lang="en-US" altLang="zh-CN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什么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是算法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3483720"/>
            <a:ext cx="6357982" cy="1000132"/>
            <a:chOff x="1285852" y="4857760"/>
            <a:chExt cx="6357982" cy="1000132"/>
          </a:xfrm>
        </p:grpSpPr>
        <p:sp>
          <p:nvSpPr>
            <p:cNvPr id="6" name="矩形 5"/>
            <p:cNvSpPr/>
            <p:nvPr/>
          </p:nvSpPr>
          <p:spPr>
            <a:xfrm>
              <a:off x="1285852" y="4857760"/>
              <a:ext cx="1357322" cy="1000132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</a:rPr>
                <a:t>运算功能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</a:rPr>
                <a:t>描述</a:t>
              </a:r>
              <a:endPara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43504" y="4929198"/>
              <a:ext cx="1428760" cy="928694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</a:rPr>
                <a:t>运算功能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</a:rPr>
                <a:t>实现</a:t>
              </a:r>
              <a:endPara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cxnSp>
          <p:nvCxnSpPr>
            <p:cNvPr id="10" name="直接箭头连接符 9"/>
            <p:cNvCxnSpPr>
              <a:endCxn id="8" idx="1"/>
            </p:cNvCxnSpPr>
            <p:nvPr/>
          </p:nvCxnSpPr>
          <p:spPr>
            <a:xfrm>
              <a:off x="2428860" y="5357826"/>
              <a:ext cx="26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28926" y="4926939"/>
              <a:ext cx="1857388" cy="35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基于存储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结构</a:t>
              </a:r>
              <a:endParaRPr lang="zh-CN" altLang="en-US" sz="18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715140" y="4857760"/>
              <a:ext cx="928694" cy="571504"/>
            </a:xfrm>
            <a:prstGeom prst="wedgeEllipseCallout">
              <a:avLst>
                <a:gd name="adj1" fmla="val -82371"/>
                <a:gd name="adj2" fmla="val 5583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800" dirty="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18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71538" y="2581990"/>
            <a:ext cx="6858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通常把</a:t>
            </a:r>
            <a:r>
              <a:rPr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基于存储结构</a:t>
            </a:r>
            <a:r>
              <a:rPr lang="zh-CN" altLang="en-US" sz="20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的运算实现的步骤或过程称为</a:t>
            </a:r>
            <a:r>
              <a:rPr lang="zh-CN" altLang="en-US" sz="2000" smtClean="0">
                <a:solidFill>
                  <a:srgbClr val="FF3300"/>
                </a:solidFill>
                <a:latin typeface="方正启体简体" pitchFamily="65" charset="-122"/>
                <a:ea typeface="方正启体简体" pitchFamily="65" charset="-122"/>
              </a:rPr>
              <a:t>算法</a:t>
            </a: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4414" y="4983918"/>
            <a:ext cx="6072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更一般地，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算法</a:t>
            </a:r>
            <a:r>
              <a:rPr lang="zh-CN" altLang="en-US" sz="20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是“解决问题的处理步骤” </a:t>
            </a:r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7290" y="5555422"/>
            <a:ext cx="5214974" cy="812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342900" indent="-342900">
              <a:lnSpc>
                <a:spcPts val="26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数据是各种信息的表现形式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6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算法表现为“处理”和“数据”的结合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357422" y="214290"/>
            <a:ext cx="392909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 </a:t>
            </a:r>
            <a:r>
              <a:rPr lang="en-US" altLang="zh-CN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及其描述 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392621"/>
            <a:ext cx="8143932" cy="3761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语言中提供了一种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引用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&amp;”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用于描述输出型参数。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2825156"/>
            <a:ext cx="1785950" cy="82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a=10;</a:t>
            </a:r>
          </a:p>
          <a:p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&amp;b=a;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714480" y="3683206"/>
            <a:ext cx="785818" cy="1054953"/>
            <a:chOff x="1928794" y="3326016"/>
            <a:chExt cx="785818" cy="1054953"/>
          </a:xfrm>
        </p:grpSpPr>
        <p:cxnSp>
          <p:nvCxnSpPr>
            <p:cNvPr id="7" name="直接箭头连接符 6"/>
            <p:cNvCxnSpPr/>
            <p:nvPr/>
          </p:nvCxnSpPr>
          <p:spPr>
            <a:xfrm rot="5400000" flipH="1" flipV="1">
              <a:off x="2000232" y="3610974"/>
              <a:ext cx="57150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28794" y="3968164"/>
              <a:ext cx="785818" cy="41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引用</a:t>
              </a:r>
              <a:endParaRPr lang="zh-CN" altLang="en-US" sz="20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14414" y="2143116"/>
            <a:ext cx="1571636" cy="41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引用示例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2643183"/>
            <a:ext cx="2143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43636" y="2714620"/>
            <a:ext cx="107157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endParaRPr lang="zh-CN" altLang="en-US" sz="2000" dirty="0">
              <a:solidFill>
                <a:srgbClr val="00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2947570"/>
            <a:ext cx="2143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4643438" y="3357562"/>
            <a:ext cx="3214710" cy="764866"/>
            <a:chOff x="4643438" y="3000372"/>
            <a:chExt cx="3214710" cy="764866"/>
          </a:xfrm>
        </p:grpSpPr>
        <p:sp>
          <p:nvSpPr>
            <p:cNvPr id="14" name="TextBox 13"/>
            <p:cNvSpPr txBox="1"/>
            <p:nvPr/>
          </p:nvSpPr>
          <p:spPr>
            <a:xfrm>
              <a:off x="4643438" y="3357562"/>
              <a:ext cx="3214710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两个变量共享内存空间</a:t>
              </a:r>
              <a:endParaRPr lang="zh-CN" altLang="en-US" sz="18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857884" y="3000372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0034" y="430072"/>
            <a:ext cx="3429024" cy="4430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如何描述输出型参数？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6" name="组合 20"/>
          <p:cNvGrpSpPr/>
          <p:nvPr/>
        </p:nvGrpSpPr>
        <p:grpSpPr>
          <a:xfrm>
            <a:off x="4929190" y="4214818"/>
            <a:ext cx="2071702" cy="968536"/>
            <a:chOff x="4929190" y="4214818"/>
            <a:chExt cx="2071702" cy="968536"/>
          </a:xfrm>
        </p:grpSpPr>
        <p:sp>
          <p:nvSpPr>
            <p:cNvPr id="19" name="下箭头 18"/>
            <p:cNvSpPr/>
            <p:nvPr/>
          </p:nvSpPr>
          <p:spPr>
            <a:xfrm>
              <a:off x="5857884" y="4214818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9190" y="4786322"/>
              <a:ext cx="207170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、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同步发生改变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10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7290" y="457122"/>
            <a:ext cx="3929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设计一个交换两个整数的算法。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571472" y="3730575"/>
            <a:ext cx="7715304" cy="876195"/>
            <a:chOff x="285720" y="3500438"/>
            <a:chExt cx="7715304" cy="876195"/>
          </a:xfrm>
        </p:grpSpPr>
        <p:sp>
          <p:nvSpPr>
            <p:cNvPr id="3" name="TextBox 2"/>
            <p:cNvSpPr txBox="1"/>
            <p:nvPr/>
          </p:nvSpPr>
          <p:spPr>
            <a:xfrm>
              <a:off x="285720" y="4000504"/>
              <a:ext cx="7715304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当执行语句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swap1(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实参值不会发生了交换。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28926" y="3500438"/>
              <a:ext cx="214314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57224" y="4873583"/>
            <a:ext cx="5715040" cy="38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分析：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硬笔楷书简体" pitchFamily="65" charset="-122"/>
                <a:cs typeface="Consolas" pitchFamily="49" charset="0"/>
              </a:rPr>
              <a:t>既是输入型参数，也是输出型参数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方正硬笔楷书简体" pitchFamily="65" charset="-122"/>
              <a:cs typeface="Consolas" pitchFamily="49" charset="0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1142976" y="1230245"/>
            <a:ext cx="6500858" cy="2349459"/>
            <a:chOff x="1142976" y="1230245"/>
            <a:chExt cx="6500858" cy="2349459"/>
          </a:xfrm>
        </p:grpSpPr>
        <p:sp>
          <p:nvSpPr>
            <p:cNvPr id="4" name="TextBox 3"/>
            <p:cNvSpPr txBox="1"/>
            <p:nvPr/>
          </p:nvSpPr>
          <p:spPr>
            <a:xfrm>
              <a:off x="1142976" y="1801749"/>
              <a:ext cx="3714776" cy="17779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44000" bIns="10800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void </a:t>
              </a:r>
              <a:r>
                <a:rPr lang="en-US" altLang="zh-CN" sz="1800" err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swap1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x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y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int 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tmp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tmp=x; x=y; 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y=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tmp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}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4929190" y="2373253"/>
              <a:ext cx="214314" cy="785818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2516129"/>
              <a:ext cx="2428892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交换形参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的值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2976" y="1230245"/>
              <a:ext cx="4500594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编写一个函数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swap1(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y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12"/>
          <p:cNvGrpSpPr/>
          <p:nvPr/>
        </p:nvGrpSpPr>
        <p:grpSpPr>
          <a:xfrm>
            <a:off x="285720" y="214290"/>
            <a:ext cx="1000100" cy="785817"/>
            <a:chOff x="5691204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11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050"/>
          <p:cNvSpPr txBox="1">
            <a:spLocks noChangeArrowheads="1"/>
          </p:cNvSpPr>
          <p:nvPr/>
        </p:nvSpPr>
        <p:spPr bwMode="auto">
          <a:xfrm>
            <a:off x="395288" y="642918"/>
            <a:ext cx="8229600" cy="45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改正方法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指针的方式来回传形参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值，需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将上述函数改为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4500570"/>
            <a:ext cx="7643866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上述函数的调用改为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i="1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928662" y="1428736"/>
            <a:ext cx="6858048" cy="2645303"/>
            <a:chOff x="928662" y="1428736"/>
            <a:chExt cx="6858048" cy="2645303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1428736"/>
              <a:ext cx="4929222" cy="264530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 tIns="144000" rIns="180000" bIns="14400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</a:t>
              </a:r>
              <a:r>
                <a:rPr lang="en-US" altLang="zh-CN" sz="1800" dirty="0" err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swap2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*x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*y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int 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tmp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tmp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=*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x;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的值放在</a:t>
              </a:r>
              <a:r>
                <a:rPr lang="en-US" altLang="zh-CN" sz="1800" dirty="0" err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tmp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*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x=*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y;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所指的值改为*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*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y=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tmp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；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所指的值改为</a:t>
              </a:r>
              <a:r>
                <a:rPr lang="en-US" altLang="zh-CN" sz="1800" dirty="0" err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tmp</a:t>
              </a:r>
              <a:endPara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endPara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5928198" y="2643182"/>
              <a:ext cx="144000" cy="1000132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3636" y="2786058"/>
              <a:ext cx="1643074" cy="68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交换形参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所指向的值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12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57158" y="357166"/>
            <a:ext cx="6715172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改正方法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引用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将输出型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形参改为引用类型。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714348" y="3357562"/>
            <a:ext cx="7632700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当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时，形、实参的匹配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相当于：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x=a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的引用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 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y=b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//b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的引用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这样，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共享存储空间、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共享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存储空间，因此执行函数后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的值发生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了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简单明了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000100" y="1071546"/>
            <a:ext cx="7286676" cy="1977497"/>
            <a:chOff x="1285852" y="1285860"/>
            <a:chExt cx="7286676" cy="1977497"/>
          </a:xfrm>
        </p:grpSpPr>
        <p:sp>
          <p:nvSpPr>
            <p:cNvPr id="81922" name="Text Box 1026"/>
            <p:cNvSpPr txBox="1">
              <a:spLocks noChangeArrowheads="1"/>
            </p:cNvSpPr>
            <p:nvPr/>
          </p:nvSpPr>
          <p:spPr bwMode="auto">
            <a:xfrm>
              <a:off x="1285852" y="1285860"/>
              <a:ext cx="4572032" cy="197749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rIns="180000" bIns="10800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swap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&amp;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&amp;y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   </a:t>
              </a:r>
            </a:p>
            <a:p>
              <a:pPr algn="just">
                <a:lnSpc>
                  <a:spcPct val="70000"/>
                </a:lnSpc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形参前的“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&amp;”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符号不是指针运算符</a:t>
              </a:r>
            </a:p>
            <a:p>
              <a:pPr algn="just">
                <a:lnSpc>
                  <a:spcPct val="70000"/>
                </a:lnSpc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int </a:t>
              </a: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tmp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=x;</a:t>
              </a:r>
            </a:p>
            <a:p>
              <a:pPr algn="just">
                <a:lnSpc>
                  <a:spcPct val="70000"/>
                </a:lnSpc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x=y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y=</a:t>
              </a:r>
              <a:r>
                <a:rPr lang="en-US" altLang="zh-CN" sz="1800" dirty="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tmp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just">
                <a:lnSpc>
                  <a:spcPct val="70000"/>
                </a:lnSpc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    </a:t>
              </a:r>
              <a:endParaRPr lang="en-US" altLang="zh-CN" sz="18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5929322" y="2285992"/>
              <a:ext cx="214314" cy="785818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3636" y="2481367"/>
              <a:ext cx="2428892" cy="376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交换形参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的值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13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04855" y="1339850"/>
            <a:ext cx="3352765" cy="216982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m=2;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fun2(</a:t>
            </a:r>
            <a:r>
              <a:rPr lang="en-US" altLang="zh-CN" sz="1800" u="sng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u="sng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610130" y="1663661"/>
            <a:ext cx="3457575" cy="172662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u="sng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u="sng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852598" y="1785926"/>
            <a:ext cx="1370010" cy="503239"/>
            <a:chOff x="1852598" y="1785926"/>
            <a:chExt cx="1370010" cy="503239"/>
          </a:xfrm>
        </p:grpSpPr>
        <p:sp>
          <p:nvSpPr>
            <p:cNvPr id="184324" name="Text Box 4"/>
            <p:cNvSpPr txBox="1">
              <a:spLocks noChangeArrowheads="1"/>
            </p:cNvSpPr>
            <p:nvPr/>
          </p:nvSpPr>
          <p:spPr bwMode="auto">
            <a:xfrm>
              <a:off x="2428860" y="1785926"/>
              <a:ext cx="793748" cy="3597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/>
              <a:r>
                <a:rPr lang="zh-CN" altLang="en-US" sz="18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实参</a:t>
              </a:r>
            </a:p>
          </p:txBody>
        </p:sp>
        <p:sp>
          <p:nvSpPr>
            <p:cNvPr id="184325" name="Line 5"/>
            <p:cNvSpPr>
              <a:spLocks noChangeShapeType="1"/>
            </p:cNvSpPr>
            <p:nvPr/>
          </p:nvSpPr>
          <p:spPr bwMode="auto">
            <a:xfrm flipH="1">
              <a:off x="1852598" y="2000240"/>
              <a:ext cx="64770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6200800" y="2024023"/>
            <a:ext cx="1585910" cy="502653"/>
            <a:chOff x="6200800" y="2024023"/>
            <a:chExt cx="1585910" cy="502653"/>
          </a:xfrm>
        </p:grpSpPr>
        <p:sp>
          <p:nvSpPr>
            <p:cNvPr id="184326" name="Text Box 6"/>
            <p:cNvSpPr txBox="1">
              <a:spLocks noChangeArrowheads="1"/>
            </p:cNvSpPr>
            <p:nvPr/>
          </p:nvSpPr>
          <p:spPr bwMode="auto">
            <a:xfrm>
              <a:off x="6488137" y="2166898"/>
              <a:ext cx="1298573" cy="3597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/>
              <a:r>
                <a:rPr lang="zh-CN" altLang="en-US" sz="18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普通形参</a:t>
              </a:r>
            </a:p>
          </p:txBody>
        </p:sp>
        <p:sp>
          <p:nvSpPr>
            <p:cNvPr id="184327" name="Line 7"/>
            <p:cNvSpPr>
              <a:spLocks noChangeShapeType="1"/>
            </p:cNvSpPr>
            <p:nvPr/>
          </p:nvSpPr>
          <p:spPr bwMode="auto">
            <a:xfrm flipH="1" flipV="1">
              <a:off x="6200800" y="2024023"/>
              <a:ext cx="360362" cy="28733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1447824" y="4286256"/>
            <a:ext cx="5481630" cy="709153"/>
            <a:chOff x="1447824" y="4286256"/>
            <a:chExt cx="5481630" cy="709153"/>
          </a:xfrm>
        </p:grpSpPr>
        <p:sp>
          <p:nvSpPr>
            <p:cNvPr id="184328" name="Rectangle 8"/>
            <p:cNvSpPr>
              <a:spLocks noChangeArrowheads="1"/>
            </p:cNvSpPr>
            <p:nvPr/>
          </p:nvSpPr>
          <p:spPr bwMode="auto">
            <a:xfrm>
              <a:off x="1447824" y="4564522"/>
              <a:ext cx="1254125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457200" indent="-457200" algn="ctr"/>
              <a:r>
                <a:rPr lang="en-US" altLang="zh-CN" sz="2000" dirty="0" err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fun1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dirty="0">
                  <a:solidFill>
                    <a:srgbClr val="66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84329" name="Rectangle 9"/>
            <p:cNvSpPr>
              <a:spLocks noChangeArrowheads="1"/>
            </p:cNvSpPr>
            <p:nvPr/>
          </p:nvSpPr>
          <p:spPr bwMode="auto">
            <a:xfrm>
              <a:off x="5675329" y="4553409"/>
              <a:ext cx="1254125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457200" indent="-457200" algn="ctr"/>
              <a:r>
                <a:rPr lang="en-US" altLang="zh-CN" sz="2000" dirty="0" err="1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fun2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dirty="0">
                  <a:solidFill>
                    <a:srgbClr val="6600CC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2701948" y="4751389"/>
              <a:ext cx="2941621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331" name="Text Box 11"/>
            <p:cNvSpPr txBox="1">
              <a:spLocks noChangeArrowheads="1"/>
            </p:cNvSpPr>
            <p:nvPr/>
          </p:nvSpPr>
          <p:spPr bwMode="auto">
            <a:xfrm>
              <a:off x="2928927" y="4286256"/>
              <a:ext cx="2500329" cy="3970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/>
              <a:r>
                <a:rPr lang="zh-CN" altLang="en-US" sz="1800" dirty="0">
                  <a:solidFill>
                    <a:srgbClr val="3333FF"/>
                  </a:solidFill>
                  <a:latin typeface="方正启体简体" pitchFamily="65" charset="-122"/>
                  <a:ea typeface="方正启体简体" pitchFamily="65" charset="-122"/>
                </a:rPr>
                <a:t>实参到形参单向值传递</a:t>
              </a:r>
            </a:p>
          </p:txBody>
        </p:sp>
      </p:grp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504855" y="549275"/>
            <a:ext cx="2424071" cy="407291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普通的参数传递</a:t>
            </a:r>
          </a:p>
        </p:txBody>
      </p:sp>
      <p:sp>
        <p:nvSpPr>
          <p:cNvPr id="14" name="上弧形箭头 13"/>
          <p:cNvSpPr/>
          <p:nvPr/>
        </p:nvSpPr>
        <p:spPr>
          <a:xfrm>
            <a:off x="4071934" y="1285860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14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00034" y="1268413"/>
            <a:ext cx="3457575" cy="214776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m=2;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fun2(</a:t>
            </a:r>
            <a:r>
              <a:rPr lang="en-US" altLang="zh-CN" sz="1800" u="sng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05309" y="1663661"/>
            <a:ext cx="3457575" cy="172662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u="sng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u="sng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x++;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1852598" y="1714488"/>
            <a:ext cx="1362080" cy="503239"/>
            <a:chOff x="1852598" y="1714488"/>
            <a:chExt cx="1362080" cy="503239"/>
          </a:xfrm>
        </p:grpSpPr>
        <p:sp>
          <p:nvSpPr>
            <p:cNvPr id="185348" name="Text Box 4"/>
            <p:cNvSpPr txBox="1">
              <a:spLocks noChangeArrowheads="1"/>
            </p:cNvSpPr>
            <p:nvPr/>
          </p:nvSpPr>
          <p:spPr bwMode="auto">
            <a:xfrm>
              <a:off x="2492368" y="1714488"/>
              <a:ext cx="722310" cy="3597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/>
              <a:r>
                <a:rPr lang="zh-CN" altLang="en-US" sz="18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实参</a:t>
              </a:r>
            </a:p>
          </p:txBody>
        </p:sp>
        <p:sp>
          <p:nvSpPr>
            <p:cNvPr id="185349" name="Line 5"/>
            <p:cNvSpPr>
              <a:spLocks noChangeShapeType="1"/>
            </p:cNvSpPr>
            <p:nvPr/>
          </p:nvSpPr>
          <p:spPr bwMode="auto">
            <a:xfrm flipH="1">
              <a:off x="1852598" y="1928802"/>
              <a:ext cx="64770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6415114" y="1952866"/>
            <a:ext cx="1871662" cy="502653"/>
            <a:chOff x="6415114" y="1952866"/>
            <a:chExt cx="1871662" cy="502653"/>
          </a:xfrm>
        </p:grpSpPr>
        <p:sp>
          <p:nvSpPr>
            <p:cNvPr id="185350" name="Text Box 6"/>
            <p:cNvSpPr txBox="1">
              <a:spLocks noChangeArrowheads="1"/>
            </p:cNvSpPr>
            <p:nvPr/>
          </p:nvSpPr>
          <p:spPr bwMode="auto">
            <a:xfrm>
              <a:off x="6702451" y="2095741"/>
              <a:ext cx="1584325" cy="3597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just"/>
              <a:r>
                <a:rPr lang="zh-CN" altLang="en-US" sz="18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引用型形参</a:t>
              </a:r>
            </a:p>
          </p:txBody>
        </p:sp>
        <p:sp>
          <p:nvSpPr>
            <p:cNvPr id="185351" name="Line 7"/>
            <p:cNvSpPr>
              <a:spLocks noChangeShapeType="1"/>
            </p:cNvSpPr>
            <p:nvPr/>
          </p:nvSpPr>
          <p:spPr bwMode="auto">
            <a:xfrm flipH="1" flipV="1">
              <a:off x="6415114" y="1952866"/>
              <a:ext cx="360362" cy="2873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57159" y="430072"/>
            <a:ext cx="2857520" cy="407291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引用类型的参数传递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703337" y="4407373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116609" y="4396260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2963820" y="4572008"/>
            <a:ext cx="3168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143240" y="4141121"/>
            <a:ext cx="2822625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sym typeface="Wingdings"/>
              </a:rPr>
              <a:t></a:t>
            </a:r>
            <a:r>
              <a:rPr lang="zh-CN" altLang="en-US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实参</a:t>
            </a:r>
            <a:r>
              <a:rPr lang="zh-CN" altLang="en-US" sz="1800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到形参单向值传递</a:t>
            </a:r>
          </a:p>
        </p:txBody>
      </p:sp>
      <p:sp>
        <p:nvSpPr>
          <p:cNvPr id="185357" name="Freeform 13"/>
          <p:cNvSpPr>
            <a:spLocks/>
          </p:cNvSpPr>
          <p:nvPr/>
        </p:nvSpPr>
        <p:spPr bwMode="auto">
          <a:xfrm>
            <a:off x="2939093" y="4727591"/>
            <a:ext cx="3168000" cy="0"/>
          </a:xfrm>
          <a:custGeom>
            <a:avLst/>
            <a:gdLst/>
            <a:ahLst/>
            <a:cxnLst>
              <a:cxn ang="0">
                <a:pos x="1600" y="0"/>
              </a:cxn>
              <a:cxn ang="0">
                <a:pos x="0" y="7"/>
              </a:cxn>
            </a:cxnLst>
            <a:rect l="0" t="0" r="r" b="b"/>
            <a:pathLst>
              <a:path w="1600" h="7">
                <a:moveTo>
                  <a:pt x="1600" y="0"/>
                </a:moveTo>
                <a:lnTo>
                  <a:pt x="0" y="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035259" y="4857760"/>
            <a:ext cx="3097213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sym typeface="Wingdings"/>
              </a:rPr>
              <a:t></a:t>
            </a:r>
            <a:r>
              <a:rPr lang="zh-CN" altLang="en-US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形参</a:t>
            </a:r>
            <a:r>
              <a:rPr lang="zh-CN" altLang="en-US" sz="1800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回传</a:t>
            </a:r>
            <a:r>
              <a:rPr lang="zh-CN" altLang="en-US" sz="180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给</a:t>
            </a:r>
            <a:r>
              <a:rPr lang="zh-CN" altLang="en-US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实参，实参</a:t>
            </a:r>
            <a:r>
              <a:rPr lang="zh-CN" altLang="en-US" sz="180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和</a:t>
            </a:r>
            <a:r>
              <a:rPr lang="zh-CN" altLang="en-US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形参同步</a:t>
            </a:r>
            <a:r>
              <a:rPr lang="zh-CN" altLang="en-US" sz="1800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发生改变</a:t>
            </a:r>
          </a:p>
        </p:txBody>
      </p:sp>
      <p:sp>
        <p:nvSpPr>
          <p:cNvPr id="16" name="上弧形箭头 15"/>
          <p:cNvSpPr/>
          <p:nvPr/>
        </p:nvSpPr>
        <p:spPr>
          <a:xfrm>
            <a:off x="4071934" y="1357298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15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  <p:bldP spid="185353" grpId="0" animBg="1"/>
      <p:bldP spid="185354" grpId="0" animBg="1"/>
      <p:bldP spid="185355" grpId="0"/>
      <p:bldP spid="185357" grpId="0" animBg="1"/>
      <p:bldP spid="1853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571472" y="1428736"/>
            <a:ext cx="664373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1-5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设计一个算法：求一元二次方程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ax</a:t>
            </a:r>
            <a:r>
              <a:rPr lang="en-US" altLang="zh-CN" sz="1800" baseline="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bx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根。      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2286016" cy="40011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描述算法示例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2214554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算法框架：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571736" y="2425479"/>
            <a:ext cx="2214578" cy="3646727"/>
            <a:chOff x="6429388" y="1785926"/>
            <a:chExt cx="2214578" cy="3646727"/>
          </a:xfrm>
        </p:grpSpPr>
        <p:sp>
          <p:nvSpPr>
            <p:cNvPr id="10" name="圆角矩形 9"/>
            <p:cNvSpPr/>
            <p:nvPr/>
          </p:nvSpPr>
          <p:spPr>
            <a:xfrm>
              <a:off x="6664900" y="2857496"/>
              <a:ext cx="1357322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solution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29388" y="1785926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输入：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 b c</a:t>
              </a:r>
              <a:endParaRPr lang="zh-CN" altLang="en-US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9454" y="4199287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输出：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286644" y="2285992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286644" y="3643314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2330" y="4660546"/>
              <a:ext cx="1571636" cy="77210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108000" bIns="108000" rtlCol="0">
              <a:spAutoFit/>
            </a:bodyPr>
            <a:lstStyle/>
            <a:p>
              <a:pPr marL="457200" indent="-457200">
                <a:lnSpc>
                  <a:spcPct val="10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根个数</a:t>
              </a:r>
            </a:p>
            <a:p>
              <a:pPr marL="457200" indent="-457200">
                <a:lnSpc>
                  <a:spcPct val="10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x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16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14414" y="928670"/>
            <a:ext cx="5176844" cy="542979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60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solution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(double a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b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c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&amp;x1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6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x2</a:t>
            </a:r>
            <a:r>
              <a:rPr lang="en-US" altLang="zh-CN" sz="1600" dirty="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1600" dirty="0">
              <a:solidFill>
                <a:srgbClr val="0033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double  d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d=b*b-4*a*c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(d&gt;0)</a:t>
            </a: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=(-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b+sqrt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(d))/(2*a);</a:t>
            </a: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=(-b-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sqrt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(d))/(2*a);</a:t>
            </a: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个实根</a:t>
            </a:r>
            <a:endParaRPr lang="en-US" altLang="zh-CN" sz="16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(d==0)</a:t>
            </a: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x1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b)/(2*a);</a:t>
            </a: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个实根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d&lt;0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</a:p>
          <a:p>
            <a:pPr>
              <a:lnSpc>
                <a:spcPts val="17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不存在实根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348" y="285728"/>
            <a:ext cx="2214578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kumimoji="0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kumimoji="0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17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3643338" cy="40729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补充几个问题说明（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1/2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000165"/>
            <a:ext cx="7858180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算法描述方式：自然语言、伪码、流程图或者计算机语言？</a:t>
            </a:r>
            <a:endParaRPr lang="en-US" altLang="zh-CN" sz="2000" smtClean="0">
              <a:solidFill>
                <a:srgbClr val="3333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1928802"/>
            <a:ext cx="7286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均可。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但是，一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个学习计算机的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学生最好采用计算机语言描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述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18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428736"/>
            <a:ext cx="7858180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采用什么语言描述算法：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C#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Java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Python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2285992"/>
            <a:ext cx="5214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3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均可。</a:t>
            </a:r>
            <a:endParaRPr lang="en-US" altLang="zh-CN" sz="2000" spc="3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3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计算机专业的学生最好采用</a:t>
            </a:r>
            <a:r>
              <a:rPr lang="en-US" altLang="zh-CN" sz="2000" spc="3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en-US" sz="2000" spc="3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571480"/>
            <a:ext cx="3643338" cy="43088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补充几个问题说明（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2/2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19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357422" y="186579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有穷性</a:t>
            </a:r>
            <a:endParaRPr lang="zh-CN" altLang="en-US" sz="18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3214678" y="186579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确定性</a:t>
            </a:r>
            <a:endParaRPr lang="zh-CN" altLang="en-US" sz="18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4143372" y="186579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可行性</a:t>
            </a:r>
            <a:endParaRPr lang="zh-CN" altLang="en-US" sz="18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5072066" y="186579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输入</a:t>
            </a:r>
            <a:endParaRPr lang="zh-CN" altLang="en-US" sz="1800">
              <a:solidFill>
                <a:srgbClr val="3333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6072198" y="186579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输出</a:t>
            </a:r>
            <a:endParaRPr lang="zh-CN" altLang="en-US" sz="1800">
              <a:solidFill>
                <a:srgbClr val="3333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255840" y="857232"/>
            <a:ext cx="4572032" cy="10800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个特性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85786" y="3643314"/>
            <a:ext cx="4071966" cy="825660"/>
            <a:chOff x="785786" y="3143248"/>
            <a:chExt cx="4071966" cy="825660"/>
          </a:xfrm>
        </p:grpSpPr>
        <p:sp>
          <p:nvSpPr>
            <p:cNvPr id="9" name="TextBox 8"/>
            <p:cNvSpPr txBox="1"/>
            <p:nvPr/>
          </p:nvSpPr>
          <p:spPr>
            <a:xfrm>
              <a:off x="785786" y="3571876"/>
              <a:ext cx="4071966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在有穷步之后结束，算法能够停机。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67536" y="3643314"/>
            <a:ext cx="1571636" cy="825660"/>
            <a:chOff x="2000232" y="3143248"/>
            <a:chExt cx="1571636" cy="825660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3571876"/>
              <a:ext cx="1571636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无二义性。</a:t>
              </a: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28860" y="3643314"/>
            <a:ext cx="4357718" cy="1071570"/>
            <a:chOff x="642910" y="3143248"/>
            <a:chExt cx="4357718" cy="1071570"/>
          </a:xfrm>
        </p:grpSpPr>
        <p:sp>
          <p:nvSpPr>
            <p:cNvPr id="16" name="TextBox 15"/>
            <p:cNvSpPr txBox="1"/>
            <p:nvPr/>
          </p:nvSpPr>
          <p:spPr>
            <a:xfrm>
              <a:off x="642910" y="3589839"/>
              <a:ext cx="4357718" cy="624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可通过基本运算有限次执行来实现，也就是算法中每一个动作能够被机械地执行。</a:t>
              </a: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57686" y="3643314"/>
            <a:ext cx="2428892" cy="825660"/>
            <a:chOff x="1643042" y="3143248"/>
            <a:chExt cx="2428892" cy="825660"/>
          </a:xfrm>
        </p:grpSpPr>
        <p:sp>
          <p:nvSpPr>
            <p:cNvPr id="19" name="TextBox 18"/>
            <p:cNvSpPr txBox="1"/>
            <p:nvPr/>
          </p:nvSpPr>
          <p:spPr>
            <a:xfrm>
              <a:off x="1643042" y="3571876"/>
              <a:ext cx="242889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个或者多个输入。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29256" y="3643664"/>
            <a:ext cx="2428892" cy="825660"/>
            <a:chOff x="1643042" y="3143248"/>
            <a:chExt cx="2428892" cy="825660"/>
          </a:xfrm>
        </p:grpSpPr>
        <p:sp>
          <p:nvSpPr>
            <p:cNvPr id="22" name="TextBox 21"/>
            <p:cNvSpPr txBox="1"/>
            <p:nvPr/>
          </p:nvSpPr>
          <p:spPr>
            <a:xfrm>
              <a:off x="1643042" y="3571876"/>
              <a:ext cx="2428892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个或者多个输出。</a:t>
              </a: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1071546"/>
            <a:ext cx="4286280" cy="504171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a[60][250][1000];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428604"/>
            <a:ext cx="5643602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【IT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企业面试题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请问下面程序有什么错误？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 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85720" y="214290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20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00042"/>
            <a:ext cx="3143272" cy="37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执行时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栈溢出。</a:t>
            </a:r>
            <a:endParaRPr lang="zh-CN" altLang="en-US" sz="18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500174"/>
            <a:ext cx="421481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2029" y="1500174"/>
            <a:ext cx="3914813" cy="359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5286388"/>
            <a:ext cx="1643074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VC++ 6.0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0760" y="5286388"/>
            <a:ext cx="2214578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Dev-C++ 5.11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21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1785950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出错原因：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9190" y="1959814"/>
            <a:ext cx="3786214" cy="89768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ts val="2600"/>
              </a:lnSpc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数组在栈空间中分配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26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通常栈空间比较小，导致溢出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1030487"/>
            <a:ext cx="4286280" cy="504171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a[60][250][1000];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rot="10800000">
            <a:off x="3500430" y="2428868"/>
            <a:ext cx="1440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22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214290"/>
            <a:ext cx="4286280" cy="35643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a[60][250][1000];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1285884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改正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071942"/>
            <a:ext cx="5286412" cy="257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左弧形箭头 6"/>
          <p:cNvSpPr/>
          <p:nvPr/>
        </p:nvSpPr>
        <p:spPr bwMode="auto">
          <a:xfrm>
            <a:off x="857224" y="3000372"/>
            <a:ext cx="571504" cy="1571636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4286248" y="784205"/>
            <a:ext cx="2160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446248" y="603076"/>
            <a:ext cx="234059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在静态数据区中分配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23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214290"/>
            <a:ext cx="4286280" cy="36977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a[60][250][1000];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(j=0;j&lt;250;j++)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(k=0;k&lt;1000;k++)	     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a[i][j][k]=0;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1214446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</a:p>
        </p:txBody>
      </p:sp>
      <p:sp>
        <p:nvSpPr>
          <p:cNvPr id="7" name="左弧形箭头 6"/>
          <p:cNvSpPr/>
          <p:nvPr/>
        </p:nvSpPr>
        <p:spPr bwMode="auto">
          <a:xfrm>
            <a:off x="857224" y="3000372"/>
            <a:ext cx="571504" cy="1571636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143380"/>
            <a:ext cx="5991972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388" y="2143116"/>
            <a:ext cx="2428892" cy="878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执行时间减少为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0.083/0.268=31%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上箭头 9"/>
          <p:cNvSpPr/>
          <p:nvPr/>
        </p:nvSpPr>
        <p:spPr bwMode="auto">
          <a:xfrm>
            <a:off x="7143768" y="3286124"/>
            <a:ext cx="285752" cy="64294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24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8794" y="4929198"/>
            <a:ext cx="550072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C/C++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有助于培养学生的计算机系统观，为计算机组成、操作系统打下基础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42976" y="785794"/>
            <a:ext cx="1857388" cy="15716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5929322" y="1214422"/>
            <a:ext cx="107157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rPr>
              <a:t>CPU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714744" y="1071546"/>
            <a:ext cx="1357322" cy="10001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Cache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6"/>
            <a:endCxn id="5" idx="1"/>
          </p:cNvCxnSpPr>
          <p:nvPr/>
        </p:nvCxnSpPr>
        <p:spPr bwMode="auto">
          <a:xfrm>
            <a:off x="5072066" y="1571612"/>
            <a:ext cx="85725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直接箭头连接符 9"/>
          <p:cNvCxnSpPr>
            <a:stCxn id="4" idx="3"/>
            <a:endCxn id="6" idx="2"/>
          </p:cNvCxnSpPr>
          <p:nvPr/>
        </p:nvCxnSpPr>
        <p:spPr bwMode="auto">
          <a:xfrm>
            <a:off x="3000364" y="1571612"/>
            <a:ext cx="71438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86116" y="50004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数组</a:t>
            </a:r>
            <a:r>
              <a:rPr lang="zh-CN" altLang="en-US" sz="180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按行序为主序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排列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1736" y="2571744"/>
            <a:ext cx="3643338" cy="11182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(i=0;i&lt;60;i++)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(j=0;j&lt;250;j++)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(k=0;k&lt;1000;k++)     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a[i][j][k]=0; </a:t>
            </a:r>
            <a:endParaRPr lang="zh-CN" altLang="en-US" sz="1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2857496"/>
            <a:ext cx="200026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按</a:t>
            </a:r>
            <a:r>
              <a:rPr lang="zh-CN" altLang="en-US" sz="180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行序为主序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操作数组元素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4286248" y="4000504"/>
            <a:ext cx="357190" cy="785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285728"/>
            <a:ext cx="1000132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原因：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25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1214446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可行性</a:t>
            </a:r>
            <a:endParaRPr lang="zh-CN" altLang="en-US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843528"/>
            <a:ext cx="7572428" cy="72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   每一个计算步骤的执行都是“机械的”或者“构造性的”，并且可以被精确地描述！</a:t>
            </a:r>
            <a:endParaRPr lang="zh-CN" altLang="en-US" sz="2000">
              <a:solidFill>
                <a:srgbClr val="3333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2976" y="1875654"/>
            <a:ext cx="6072230" cy="2053412"/>
            <a:chOff x="1214414" y="2000240"/>
            <a:chExt cx="6072230" cy="2053412"/>
          </a:xfrm>
        </p:grpSpPr>
        <p:sp>
          <p:nvSpPr>
            <p:cNvPr id="5" name="TextBox 4"/>
            <p:cNvSpPr txBox="1"/>
            <p:nvPr/>
          </p:nvSpPr>
          <p:spPr>
            <a:xfrm>
              <a:off x="1428728" y="2571744"/>
              <a:ext cx="4643470" cy="1481908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bIns="144000" rtlCol="0">
              <a:spAutoFit/>
            </a:bodyPr>
            <a:lstStyle/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r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=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m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mod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n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;</a:t>
              </a:r>
            </a:p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 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若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r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=0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，输出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最大公约数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endPara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endParaRPr>
            </a:p>
            <a:p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 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若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r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≠ 0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，令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m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=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n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n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=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r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转向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继续。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14" y="2000240"/>
              <a:ext cx="6072230" cy="407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【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算法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】</a:t>
              </a:r>
              <a:r>
                <a:rPr lang="zh-CN" altLang="en-US" sz="2000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求</a:t>
              </a:r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的最大公约数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gcd(</a:t>
              </a:r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4414" y="4214818"/>
            <a:ext cx="5143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例如，求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12,8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的最大公约数：</a:t>
            </a:r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=12,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m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mod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=12 mod 8=4</a:t>
            </a:r>
          </a:p>
          <a:p>
            <a:pPr>
              <a:lnSpc>
                <a:spcPct val="100000"/>
              </a:lnSpc>
            </a:pP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≠ 0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m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=8,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=4</a:t>
            </a:r>
          </a:p>
          <a:p>
            <a:pPr>
              <a:lnSpc>
                <a:spcPct val="100000"/>
              </a:lnSpc>
            </a:pP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=8,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m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mod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=8 mod 4=0</a:t>
            </a:r>
          </a:p>
          <a:p>
            <a:pPr>
              <a:lnSpc>
                <a:spcPct val="100000"/>
              </a:lnSpc>
            </a:pP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= 0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输出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最大公约数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3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142944" y="500042"/>
            <a:ext cx="7572460" cy="81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18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考</a:t>
            </a:r>
            <a:r>
              <a:rPr lang="zh-CN" altLang="en-US" sz="18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虑下列两</a:t>
            </a:r>
            <a:r>
              <a:rPr lang="zh-CN" altLang="en-US" sz="18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zh-CN" altLang="en-US" sz="18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描述，这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两段描述均不能满足</a:t>
            </a:r>
            <a:r>
              <a:rPr lang="zh-CN" altLang="en-US" sz="18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算法的特性，试问</a:t>
            </a:r>
            <a:r>
              <a:rPr lang="zh-CN" altLang="en-US" sz="18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它们违反</a:t>
            </a:r>
            <a:r>
              <a:rPr lang="zh-CN" altLang="en-US" sz="18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了哪些特性？</a:t>
            </a:r>
            <a:endParaRPr lang="zh-CN" altLang="en-US" sz="18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71604" y="2214554"/>
            <a:ext cx="3286148" cy="224020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n%2==0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57752" y="2285992"/>
            <a:ext cx="3500462" cy="2071702"/>
            <a:chOff x="4857752" y="2285992"/>
            <a:chExt cx="3500462" cy="2071702"/>
          </a:xfrm>
        </p:grpSpPr>
        <p:sp>
          <p:nvSpPr>
            <p:cNvPr id="4" name="右大括号 3"/>
            <p:cNvSpPr/>
            <p:nvPr/>
          </p:nvSpPr>
          <p:spPr>
            <a:xfrm>
              <a:off x="4857752" y="2285992"/>
              <a:ext cx="142876" cy="2071702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0628" y="2945311"/>
              <a:ext cx="3357586" cy="67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其中有一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个</a:t>
              </a:r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死循环，违反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了算法的</a:t>
              </a:r>
              <a:r>
                <a:rPr lang="zh-CN" altLang="en-US" sz="1800" dirty="0" smtClean="0">
                  <a:solidFill>
                    <a:srgbClr val="FF3300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有</a:t>
              </a:r>
              <a:r>
                <a:rPr lang="zh-CN" altLang="en-US" sz="1800" smtClean="0">
                  <a:solidFill>
                    <a:srgbClr val="FF3300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穷性</a:t>
              </a:r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特性。</a:t>
              </a:r>
              <a:endParaRPr lang="zh-CN" altLang="en-US" sz="18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85786" y="1521511"/>
            <a:ext cx="2571768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）描述一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5720" y="214290"/>
            <a:ext cx="1000100" cy="785817"/>
            <a:chOff x="5691204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2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4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00100" y="1721421"/>
            <a:ext cx="3786214" cy="188010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y=0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x=5/y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printf("%d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%d\n"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29190" y="1785926"/>
            <a:ext cx="3571900" cy="1714512"/>
            <a:chOff x="4929190" y="1785926"/>
            <a:chExt cx="3571900" cy="1714512"/>
          </a:xfrm>
        </p:grpSpPr>
        <p:sp>
          <p:nvSpPr>
            <p:cNvPr id="3" name="右大括号 2"/>
            <p:cNvSpPr/>
            <p:nvPr/>
          </p:nvSpPr>
          <p:spPr>
            <a:xfrm>
              <a:off x="4929190" y="1785926"/>
              <a:ext cx="142876" cy="1714512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43504" y="2285992"/>
              <a:ext cx="335758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其中包含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除</a:t>
              </a:r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零错误，违反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了算法</a:t>
              </a:r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的</a:t>
              </a:r>
              <a:r>
                <a:rPr lang="zh-CN" altLang="en-US" sz="1800" smtClean="0">
                  <a:solidFill>
                    <a:srgbClr val="FF3300"/>
                  </a:solidFill>
                  <a:latin typeface="华文中宋" pitchFamily="2" charset="-122"/>
                  <a:ea typeface="华文中宋" pitchFamily="2" charset="-122"/>
                </a:rPr>
                <a:t>可行性</a:t>
              </a:r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特性</a:t>
              </a:r>
              <a:endParaRPr lang="zh-CN" altLang="en-US" sz="18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7224" y="928670"/>
            <a:ext cx="2357454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 描述二</a:t>
            </a:r>
            <a:endParaRPr lang="zh-CN" altLang="en-US" sz="20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5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2571768" cy="43088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算法和程序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219558"/>
            <a:ext cx="6357982" cy="113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程序</a:t>
            </a:r>
            <a:r>
              <a:rPr lang="zh-CN" altLang="zh-CN" sz="18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是指使用某种计算机语言对一个算法的具体实现，即具体要怎么做</a:t>
            </a:r>
            <a:r>
              <a:rPr lang="zh-CN" altLang="en-US" sz="18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en-US" altLang="zh-CN" sz="1800" smtClean="0">
              <a:solidFill>
                <a:srgbClr val="3333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>
              <a:buBlip>
                <a:blip r:embed="rId3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算法</a:t>
            </a:r>
            <a:r>
              <a:rPr lang="zh-CN" altLang="zh-CN" sz="18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侧重于对解决问题的方法描述，即要做什么</a:t>
            </a:r>
            <a:r>
              <a:rPr lang="zh-CN" altLang="en-US" sz="18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rPr>
              <a:t>。</a:t>
            </a:r>
            <a:endParaRPr lang="zh-CN" altLang="en-US" sz="1800">
              <a:solidFill>
                <a:srgbClr val="3333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142976" y="1142984"/>
            <a:ext cx="1357322" cy="92869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不一定满足</a:t>
            </a:r>
            <a:r>
              <a:rPr lang="zh-CN" altLang="en-US" sz="16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有穷性</a:t>
            </a:r>
            <a:endParaRPr lang="zh-CN" altLang="en-US" sz="1600"/>
          </a:p>
        </p:txBody>
      </p:sp>
      <p:sp>
        <p:nvSpPr>
          <p:cNvPr id="6" name="椭圆形标注 5"/>
          <p:cNvSpPr/>
          <p:nvPr/>
        </p:nvSpPr>
        <p:spPr>
          <a:xfrm>
            <a:off x="1285852" y="3571876"/>
            <a:ext cx="1357322" cy="928694"/>
          </a:xfrm>
          <a:prstGeom prst="wedgeEllipseCallout">
            <a:avLst>
              <a:gd name="adj1" fmla="val -29956"/>
              <a:gd name="adj2" fmla="val -67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一定满足</a:t>
            </a:r>
            <a:r>
              <a:rPr lang="zh-CN" altLang="en-US" sz="16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有穷性</a:t>
            </a:r>
            <a:endParaRPr lang="zh-CN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928662" y="4929198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算法</a:t>
            </a:r>
            <a:r>
              <a:rPr lang="zh-CN" altLang="en-US" sz="2000" smtClean="0">
                <a:solidFill>
                  <a:srgbClr val="00B050"/>
                </a:solidFill>
                <a:latin typeface="方正硬笔楷书简体" pitchFamily="65" charset="-122"/>
                <a:ea typeface="方正硬笔楷书简体" pitchFamily="65" charset="-122"/>
              </a:rPr>
              <a:t>用计算机语言描述  </a:t>
            </a:r>
            <a:r>
              <a:rPr lang="zh-CN" altLang="en-US" sz="2000" smtClean="0">
                <a:solidFill>
                  <a:srgbClr val="00B050"/>
                </a:solidFill>
                <a:latin typeface="方正硬笔楷书简体" pitchFamily="65" charset="-122"/>
                <a:ea typeface="方正硬笔楷书简体" pitchFamily="65" charset="-122"/>
                <a:sym typeface="Wingdings"/>
              </a:rPr>
              <a:t> 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sym typeface="Wingdings"/>
              </a:rPr>
              <a:t>程序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6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357422" y="222298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正确性</a:t>
            </a:r>
            <a:endParaRPr lang="zh-CN" altLang="en-US" sz="18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3214678" y="222298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可使用性</a:t>
            </a:r>
            <a:endParaRPr lang="zh-CN" altLang="en-US" sz="18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4143372" y="222298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可读性</a:t>
            </a:r>
            <a:endParaRPr lang="zh-CN" altLang="en-US" sz="18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5072066" y="222298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健壮性</a:t>
            </a:r>
            <a:endParaRPr lang="zh-CN" altLang="en-US" sz="18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6072198" y="2222984"/>
            <a:ext cx="571504" cy="17145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高效性</a:t>
            </a:r>
            <a:endParaRPr lang="zh-CN" altLang="en-US" sz="18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255840" y="1214422"/>
            <a:ext cx="4572032" cy="10800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算法设计的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5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个目标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928662" y="3969258"/>
            <a:ext cx="3377682" cy="1130359"/>
            <a:chOff x="908566" y="3143248"/>
            <a:chExt cx="3377682" cy="1130359"/>
          </a:xfrm>
        </p:grpSpPr>
        <p:sp>
          <p:nvSpPr>
            <p:cNvPr id="9" name="TextBox 8"/>
            <p:cNvSpPr txBox="1"/>
            <p:nvPr/>
          </p:nvSpPr>
          <p:spPr>
            <a:xfrm>
              <a:off x="908566" y="3571876"/>
              <a:ext cx="3377682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要求算法能够正确地执行预先规定的功能和性能要求</a:t>
              </a:r>
              <a:endParaRPr lang="zh-CN" altLang="en-US" sz="18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1"/>
          <p:cNvGrpSpPr/>
          <p:nvPr/>
        </p:nvGrpSpPr>
        <p:grpSpPr>
          <a:xfrm>
            <a:off x="2643174" y="3978969"/>
            <a:ext cx="1571636" cy="1093105"/>
            <a:chOff x="1785918" y="3143248"/>
            <a:chExt cx="1571636" cy="1093105"/>
          </a:xfrm>
        </p:grpSpPr>
        <p:sp>
          <p:nvSpPr>
            <p:cNvPr id="13" name="TextBox 12"/>
            <p:cNvSpPr txBox="1"/>
            <p:nvPr/>
          </p:nvSpPr>
          <p:spPr>
            <a:xfrm>
              <a:off x="1785918" y="3571876"/>
              <a:ext cx="1571636" cy="664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要求算法能够很方便地使用</a:t>
              </a:r>
              <a:endParaRPr lang="zh-CN" altLang="en-US" sz="18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4"/>
          <p:cNvGrpSpPr/>
          <p:nvPr/>
        </p:nvGrpSpPr>
        <p:grpSpPr>
          <a:xfrm>
            <a:off x="2928926" y="3929066"/>
            <a:ext cx="3071834" cy="1103181"/>
            <a:chOff x="1122880" y="3143248"/>
            <a:chExt cx="3071834" cy="1103181"/>
          </a:xfrm>
        </p:grpSpPr>
        <p:sp>
          <p:nvSpPr>
            <p:cNvPr id="16" name="TextBox 15"/>
            <p:cNvSpPr txBox="1"/>
            <p:nvPr/>
          </p:nvSpPr>
          <p:spPr>
            <a:xfrm>
              <a:off x="1122880" y="3589839"/>
              <a:ext cx="3071834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zh-CN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算法的逻辑必须是清晰的、简单的和结构化的</a:t>
              </a:r>
              <a:endParaRPr lang="zh-CN" altLang="en-US" sz="18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7"/>
          <p:cNvGrpSpPr/>
          <p:nvPr/>
        </p:nvGrpSpPr>
        <p:grpSpPr>
          <a:xfrm>
            <a:off x="5226092" y="3941715"/>
            <a:ext cx="2428892" cy="1130359"/>
            <a:chOff x="1459974" y="3143248"/>
            <a:chExt cx="2428892" cy="1130359"/>
          </a:xfrm>
        </p:grpSpPr>
        <p:sp>
          <p:nvSpPr>
            <p:cNvPr id="19" name="TextBox 18"/>
            <p:cNvSpPr txBox="1"/>
            <p:nvPr/>
          </p:nvSpPr>
          <p:spPr>
            <a:xfrm>
              <a:off x="1459974" y="3571876"/>
              <a:ext cx="2428892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执行时间少，占用的存储空间小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20"/>
          <p:cNvGrpSpPr/>
          <p:nvPr/>
        </p:nvGrpSpPr>
        <p:grpSpPr>
          <a:xfrm>
            <a:off x="4214810" y="3939114"/>
            <a:ext cx="2428892" cy="1718853"/>
            <a:chOff x="1459974" y="3143248"/>
            <a:chExt cx="2428892" cy="1718853"/>
          </a:xfrm>
        </p:grpSpPr>
        <p:sp>
          <p:nvSpPr>
            <p:cNvPr id="22" name="TextBox 21"/>
            <p:cNvSpPr txBox="1"/>
            <p:nvPr/>
          </p:nvSpPr>
          <p:spPr>
            <a:xfrm>
              <a:off x="1459974" y="3571876"/>
              <a:ext cx="2428892" cy="1290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具有很好的容错性，即提供异常处理，能够对不合理的数据进行检查</a:t>
              </a:r>
              <a:endParaRPr lang="zh-CN" altLang="en-US" sz="180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2495536" y="3143248"/>
              <a:ext cx="142876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 Box 6" descr="蓝色面巾纸"/>
          <p:cNvSpPr txBox="1">
            <a:spLocks noChangeArrowheads="1"/>
          </p:cNvSpPr>
          <p:nvPr/>
        </p:nvSpPr>
        <p:spPr bwMode="auto">
          <a:xfrm>
            <a:off x="428596" y="428604"/>
            <a:ext cx="4000528" cy="49859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1.2.2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算法设计的目标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7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n!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785794"/>
            <a:ext cx="4071966" cy="2291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 fun(int n)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{  int s=1;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for (int i=2;i&lt;=n;i++)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  s*=i;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return s;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85786" y="3214686"/>
            <a:ext cx="6000792" cy="3286148"/>
            <a:chOff x="785786" y="3214686"/>
            <a:chExt cx="6000792" cy="3286148"/>
          </a:xfrm>
        </p:grpSpPr>
        <p:sp>
          <p:nvSpPr>
            <p:cNvPr id="5" name="TextBox 4"/>
            <p:cNvSpPr txBox="1"/>
            <p:nvPr/>
          </p:nvSpPr>
          <p:spPr>
            <a:xfrm>
              <a:off x="928662" y="3214686"/>
              <a:ext cx="17145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</a:t>
              </a:r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&lt;1</a:t>
              </a:r>
              <a:r>
                <a:rPr lang="zh-CN" altLang="en-US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呢？</a:t>
              </a:r>
              <a:endPara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3876049"/>
              <a:ext cx="4071966" cy="26247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216000" tIns="144000" bIns="144000" rtlCol="0">
              <a:spAutoFit/>
            </a:bodyPr>
            <a:lstStyle/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fun(int n,int &amp;s)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{  s=1;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 if (n&lt;1) return false;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 for (int i=2;i&lt;=n;i++)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   s*=i;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 return true;</a:t>
              </a:r>
            </a:p>
            <a:p>
              <a:pPr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右弧形箭头 6"/>
            <p:cNvSpPr/>
            <p:nvPr/>
          </p:nvSpPr>
          <p:spPr>
            <a:xfrm>
              <a:off x="2571736" y="3357562"/>
              <a:ext cx="214314" cy="500066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9190" y="4857760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"</a:t>
              </a:r>
              <a:r>
                <a:rPr lang="zh-CN" altLang="en-US" sz="200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健壮性</a:t>
              </a:r>
              <a:r>
                <a:rPr lang="en-US" altLang="zh-CN" sz="200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"</a:t>
              </a:r>
              <a:r>
                <a:rPr lang="zh-CN" altLang="en-US" sz="200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</a:rPr>
                <a:t>更好</a:t>
              </a:r>
              <a:endParaRPr lang="zh-CN" altLang="en-US" sz="2000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8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 descr="蓝色面巾纸"/>
          <p:cNvSpPr txBox="1">
            <a:spLocks noChangeArrowheads="1"/>
          </p:cNvSpPr>
          <p:nvPr/>
        </p:nvSpPr>
        <p:spPr bwMode="auto">
          <a:xfrm>
            <a:off x="428596" y="214290"/>
            <a:ext cx="285752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1.2.3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</a:t>
            </a:r>
            <a:r>
              <a:rPr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法</a:t>
            </a:r>
            <a:r>
              <a:rPr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描述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714348" y="2428868"/>
            <a:ext cx="5897301" cy="2157102"/>
            <a:chOff x="714348" y="2428868"/>
            <a:chExt cx="5897301" cy="2157102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2428868"/>
              <a:ext cx="5000660" cy="215710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cs typeface="Consolas" pitchFamily="49" charset="0"/>
                </a:rPr>
                <a:t>返回值</a:t>
              </a:r>
              <a:r>
                <a:rPr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算法对应的函数名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形参列表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临时变量的定义</a:t>
              </a:r>
              <a:endPara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//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实现由输入参数到输出参数的操作</a:t>
              </a:r>
              <a:endParaRPr lang="en-US" altLang="zh-CN" sz="1800" dirty="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…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zh-CN" altLang="en-US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929322" y="2928934"/>
              <a:ext cx="142876" cy="1357322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43636" y="3143248"/>
              <a:ext cx="46801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函数体</a:t>
              </a:r>
              <a:endParaRPr lang="zh-CN" altLang="en-US" sz="1800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2910" y="5003786"/>
            <a:ext cx="7358114" cy="89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600"/>
              </a:lnSpc>
              <a:buBlip>
                <a:blip r:embed="rId4"/>
              </a:buBlip>
            </a:pP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返回值：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通常为</a:t>
            </a:r>
            <a:r>
              <a:rPr lang="en-US" altLang="zh-CN" sz="180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类型，表示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算法是否成功执行。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2600"/>
              </a:lnSpc>
              <a:buBlip>
                <a:blip r:embed="rId4"/>
              </a:buBlip>
            </a:pP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形参列表：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zh-CN" altLang="en-US" sz="1800" u="sng" dirty="0" smtClean="0">
                <a:solidFill>
                  <a:srgbClr val="3333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ea typeface="仿宋" pitchFamily="49" charset="-122"/>
                <a:cs typeface="Consolas" pitchFamily="49" charset="0"/>
              </a:rPr>
              <a:t>输入型参数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en-US" sz="1800" u="heavy" dirty="0" smtClean="0">
                <a:solidFill>
                  <a:srgbClr val="3333FF"/>
                </a:solidFill>
                <a:uFill>
                  <a:solidFill>
                    <a:srgbClr val="7030A0"/>
                  </a:solidFill>
                </a:uFill>
                <a:latin typeface="Consolas" pitchFamily="49" charset="0"/>
                <a:ea typeface="仿宋" pitchFamily="49" charset="-122"/>
                <a:cs typeface="Consolas" pitchFamily="49" charset="0"/>
              </a:rPr>
              <a:t>输出型参数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25"/>
          <p:cNvGrpSpPr/>
          <p:nvPr/>
        </p:nvGrpSpPr>
        <p:grpSpPr>
          <a:xfrm>
            <a:off x="2500298" y="5903924"/>
            <a:ext cx="1428760" cy="721882"/>
            <a:chOff x="2500298" y="5903924"/>
            <a:chExt cx="1428760" cy="721882"/>
          </a:xfrm>
        </p:grpSpPr>
        <p:sp>
          <p:nvSpPr>
            <p:cNvPr id="8" name="TextBox 7"/>
            <p:cNvSpPr txBox="1"/>
            <p:nvPr/>
          </p:nvSpPr>
          <p:spPr>
            <a:xfrm>
              <a:off x="2500298" y="6228774"/>
              <a:ext cx="142876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B05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算法输入</a:t>
              </a:r>
              <a:endParaRPr lang="zh-CN" altLang="en-US" sz="1800">
                <a:solidFill>
                  <a:srgbClr val="00B05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2891405" y="6083527"/>
              <a:ext cx="360000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组合 26"/>
          <p:cNvGrpSpPr/>
          <p:nvPr/>
        </p:nvGrpSpPr>
        <p:grpSpPr>
          <a:xfrm>
            <a:off x="4000496" y="5903924"/>
            <a:ext cx="1428760" cy="721882"/>
            <a:chOff x="4000496" y="5903924"/>
            <a:chExt cx="1428760" cy="721882"/>
          </a:xfrm>
        </p:grpSpPr>
        <p:sp>
          <p:nvSpPr>
            <p:cNvPr id="9" name="TextBox 8"/>
            <p:cNvSpPr txBox="1"/>
            <p:nvPr/>
          </p:nvSpPr>
          <p:spPr>
            <a:xfrm>
              <a:off x="4000496" y="6228774"/>
              <a:ext cx="142876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B05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算法输出</a:t>
              </a:r>
              <a:endParaRPr lang="zh-CN" altLang="en-US" sz="1800">
                <a:solidFill>
                  <a:srgbClr val="00B05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4391603" y="6083527"/>
              <a:ext cx="360000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组合 20"/>
          <p:cNvGrpSpPr/>
          <p:nvPr/>
        </p:nvGrpSpPr>
        <p:grpSpPr>
          <a:xfrm>
            <a:off x="1071538" y="1000108"/>
            <a:ext cx="4429156" cy="642942"/>
            <a:chOff x="1071538" y="1000108"/>
            <a:chExt cx="4429156" cy="642942"/>
          </a:xfrm>
        </p:grpSpPr>
        <p:sp>
          <p:nvSpPr>
            <p:cNvPr id="13" name="圆角矩形 12"/>
            <p:cNvSpPr/>
            <p:nvPr/>
          </p:nvSpPr>
          <p:spPr>
            <a:xfrm>
              <a:off x="2428860" y="1000108"/>
              <a:ext cx="1571636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算法</a:t>
              </a:r>
              <a:endParaRPr lang="zh-CN" altLang="en-US" sz="2000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785918" y="1214422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538" y="1109646"/>
              <a:ext cx="785818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B05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输入</a:t>
              </a:r>
              <a:endParaRPr lang="zh-CN" altLang="en-US" sz="1800">
                <a:solidFill>
                  <a:srgbClr val="00B05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71934" y="124776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4876" y="1142984"/>
              <a:ext cx="785818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B05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输出</a:t>
              </a:r>
              <a:endParaRPr lang="zh-CN" altLang="en-US" sz="1800">
                <a:solidFill>
                  <a:srgbClr val="00B05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19" name="组合 24"/>
          <p:cNvGrpSpPr/>
          <p:nvPr/>
        </p:nvGrpSpPr>
        <p:grpSpPr>
          <a:xfrm>
            <a:off x="3143240" y="1714488"/>
            <a:ext cx="2928958" cy="500066"/>
            <a:chOff x="3143240" y="1714488"/>
            <a:chExt cx="2928958" cy="500066"/>
          </a:xfrm>
        </p:grpSpPr>
        <p:sp>
          <p:nvSpPr>
            <p:cNvPr id="20" name="TextBox 19"/>
            <p:cNvSpPr txBox="1"/>
            <p:nvPr/>
          </p:nvSpPr>
          <p:spPr>
            <a:xfrm>
              <a:off x="3357554" y="1785926"/>
              <a:ext cx="2714644" cy="35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算法描述的一般格式</a:t>
              </a:r>
              <a:endParaRPr lang="zh-CN" altLang="en-US" sz="180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143240" y="1714488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9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2046</Words>
  <Application>Microsoft Office PowerPoint</Application>
  <PresentationFormat>全屏显示(4:3)</PresentationFormat>
  <Paragraphs>325</Paragraphs>
  <Slides>25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720</cp:revision>
  <dcterms:created xsi:type="dcterms:W3CDTF">2004-03-31T23:50:14Z</dcterms:created>
  <dcterms:modified xsi:type="dcterms:W3CDTF">2020-01-31T02:01:45Z</dcterms:modified>
</cp:coreProperties>
</file>