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50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6600CC"/>
    <a:srgbClr val="FF3300"/>
    <a:srgbClr val="808000"/>
    <a:srgbClr val="0033CC"/>
    <a:srgbClr val="669900"/>
    <a:srgbClr val="3366C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4783F-EE0E-4BD9-8341-40946418330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1C12-5579-4337-94A7-C0F941C4AEE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394C0-77C6-4507-91F0-D4F495D2EBA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A85BF-1C94-495A-9365-AFC7673617B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DF844-AA5B-4969-A23E-2CD4BE852AD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AC9C9-BDC4-4683-BCEE-2D64DE49F66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86FE0-99DD-448C-828C-AC7DAD44176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E3814-40D1-482A-B7AC-ED093B7A04E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A06AF-A3F5-4A72-BF91-4EF4EEB603E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0E30F-263D-4B22-AC12-68B212D02C2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58D7-6708-4C29-AD38-2DFC832E5A3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58D7-6708-4C29-AD38-2DFC832E5A3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jpe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9585" y="3337026"/>
            <a:ext cx="2643206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分析算法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占用的资源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3209915" y="2908517"/>
            <a:ext cx="214314" cy="121444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4229" y="2775047"/>
            <a:ext cx="1571636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4704" y="3767241"/>
            <a:ext cx="1500198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内存空间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81551" y="2755997"/>
            <a:ext cx="3209948" cy="389530"/>
            <a:chOff x="5429256" y="2297104"/>
            <a:chExt cx="3209948" cy="389530"/>
          </a:xfrm>
        </p:grpSpPr>
        <p:sp>
          <p:nvSpPr>
            <p:cNvPr id="9" name="右箭头 8"/>
            <p:cNvSpPr/>
            <p:nvPr/>
          </p:nvSpPr>
          <p:spPr>
            <a:xfrm>
              <a:off x="5429256" y="235743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7436" y="2297104"/>
              <a:ext cx="257176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时间性能分析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81551" y="3765654"/>
            <a:ext cx="3219473" cy="389530"/>
            <a:chOff x="5429256" y="3249611"/>
            <a:chExt cx="3219473" cy="389530"/>
          </a:xfrm>
        </p:grpSpPr>
        <p:sp>
          <p:nvSpPr>
            <p:cNvPr id="11" name="右箭头 10"/>
            <p:cNvSpPr/>
            <p:nvPr/>
          </p:nvSpPr>
          <p:spPr>
            <a:xfrm>
              <a:off x="5429256" y="3294062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6961" y="3249611"/>
              <a:ext cx="257176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空间性能分析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7224" y="4756261"/>
            <a:ext cx="6643734" cy="53012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算法分析目的：</a:t>
            </a:r>
            <a:r>
              <a:rPr lang="zh-CN" altLang="en-US" sz="2000" dirty="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分析算法的时空</a:t>
            </a:r>
            <a:r>
              <a:rPr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效率以便改进算法性能。</a:t>
            </a:r>
            <a:endParaRPr lang="zh-CN" altLang="en-US" sz="2000" dirty="0">
              <a:solidFill>
                <a:srgbClr val="0000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7" name="Text Box 2" descr="蓝色面巾纸"/>
          <p:cNvSpPr txBox="1">
            <a:spLocks noChangeArrowheads="1"/>
          </p:cNvSpPr>
          <p:nvPr/>
        </p:nvSpPr>
        <p:spPr bwMode="auto">
          <a:xfrm>
            <a:off x="642910" y="1612989"/>
            <a:ext cx="3714776" cy="46166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1.3.1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算法分析概述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6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14612" y="428604"/>
            <a:ext cx="28575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1.3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609572" y="1000108"/>
            <a:ext cx="7848600" cy="8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算法中执行时间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是问题规模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的某个函数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，记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作：</a:t>
            </a:r>
          </a:p>
          <a:p>
            <a:pPr algn="just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11188" y="285728"/>
            <a:ext cx="488950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的执行时间用时间复杂度来表示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2000240"/>
            <a:ext cx="830580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记号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”读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作“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”，它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表示随问题规模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的增大算法执行时间的增长率和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增长率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lang="zh-CN" altLang="en-US" sz="18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趋势分析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714480" y="3071810"/>
            <a:ext cx="6357982" cy="3032799"/>
            <a:chOff x="1714480" y="3071810"/>
            <a:chExt cx="6357982" cy="3032799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1714480" y="5715016"/>
              <a:ext cx="585791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678629" y="4679165"/>
              <a:ext cx="278608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29322" y="4214818"/>
              <a:ext cx="714380" cy="41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2396" y="5498443"/>
              <a:ext cx="500066" cy="41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879600" y="3175000"/>
              <a:ext cx="4660900" cy="2384173"/>
            </a:xfrm>
            <a:custGeom>
              <a:avLst/>
              <a:gdLst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94000 w 4660900"/>
                <a:gd name="connsiteY2" fmla="*/ 1358900 h 2247900"/>
                <a:gd name="connsiteX3" fmla="*/ 4025900 w 4660900"/>
                <a:gd name="connsiteY3" fmla="*/ 635000 h 2247900"/>
                <a:gd name="connsiteX4" fmla="*/ 4660900 w 4660900"/>
                <a:gd name="connsiteY4" fmla="*/ 0 h 2247900"/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63838 w 4660900"/>
                <a:gd name="connsiteY2" fmla="*/ 1325570 h 2247900"/>
                <a:gd name="connsiteX3" fmla="*/ 4025900 w 4660900"/>
                <a:gd name="connsiteY3" fmla="*/ 635000 h 2247900"/>
                <a:gd name="connsiteX4" fmla="*/ 4660900 w 4660900"/>
                <a:gd name="connsiteY4" fmla="*/ 0 h 2247900"/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63838 w 4660900"/>
                <a:gd name="connsiteY2" fmla="*/ 1325570 h 2247900"/>
                <a:gd name="connsiteX3" fmla="*/ 3978284 w 4660900"/>
                <a:gd name="connsiteY3" fmla="*/ 539752 h 2247900"/>
                <a:gd name="connsiteX4" fmla="*/ 4660900 w 4660900"/>
                <a:gd name="connsiteY4" fmla="*/ 0 h 2247900"/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1978020 w 4660900"/>
                <a:gd name="connsiteY2" fmla="*/ 1754198 h 2247900"/>
                <a:gd name="connsiteX3" fmla="*/ 2763838 w 4660900"/>
                <a:gd name="connsiteY3" fmla="*/ 1325570 h 2247900"/>
                <a:gd name="connsiteX4" fmla="*/ 3978284 w 4660900"/>
                <a:gd name="connsiteY4" fmla="*/ 539752 h 2247900"/>
                <a:gd name="connsiteX5" fmla="*/ 4660900 w 4660900"/>
                <a:gd name="connsiteY5" fmla="*/ 0 h 2247900"/>
                <a:gd name="connsiteX0" fmla="*/ 0 w 4660900"/>
                <a:gd name="connsiteY0" fmla="*/ 2247900 h 2361685"/>
                <a:gd name="connsiteX1" fmla="*/ 1192202 w 4660900"/>
                <a:gd name="connsiteY1" fmla="*/ 2325702 h 2361685"/>
                <a:gd name="connsiteX2" fmla="*/ 1587500 w 4660900"/>
                <a:gd name="connsiteY2" fmla="*/ 2032000 h 2361685"/>
                <a:gd name="connsiteX3" fmla="*/ 1978020 w 4660900"/>
                <a:gd name="connsiteY3" fmla="*/ 1754198 h 2361685"/>
                <a:gd name="connsiteX4" fmla="*/ 2763838 w 4660900"/>
                <a:gd name="connsiteY4" fmla="*/ 1325570 h 2361685"/>
                <a:gd name="connsiteX5" fmla="*/ 3978284 w 4660900"/>
                <a:gd name="connsiteY5" fmla="*/ 539752 h 2361685"/>
                <a:gd name="connsiteX6" fmla="*/ 4660900 w 4660900"/>
                <a:gd name="connsiteY6" fmla="*/ 0 h 2361685"/>
                <a:gd name="connsiteX0" fmla="*/ 0 w 4660900"/>
                <a:gd name="connsiteY0" fmla="*/ 2247900 h 2361685"/>
                <a:gd name="connsiteX1" fmla="*/ 1192202 w 4660900"/>
                <a:gd name="connsiteY1" fmla="*/ 2325702 h 2361685"/>
                <a:gd name="connsiteX2" fmla="*/ 1587500 w 4660900"/>
                <a:gd name="connsiteY2" fmla="*/ 2032000 h 2361685"/>
                <a:gd name="connsiteX3" fmla="*/ 2120896 w 4660900"/>
                <a:gd name="connsiteY3" fmla="*/ 1611322 h 2361685"/>
                <a:gd name="connsiteX4" fmla="*/ 2763838 w 4660900"/>
                <a:gd name="connsiteY4" fmla="*/ 1325570 h 2361685"/>
                <a:gd name="connsiteX5" fmla="*/ 3978284 w 4660900"/>
                <a:gd name="connsiteY5" fmla="*/ 539752 h 2361685"/>
                <a:gd name="connsiteX6" fmla="*/ 4660900 w 4660900"/>
                <a:gd name="connsiteY6" fmla="*/ 0 h 2361685"/>
                <a:gd name="connsiteX0" fmla="*/ 0 w 4660900"/>
                <a:gd name="connsiteY0" fmla="*/ 2247900 h 2384173"/>
                <a:gd name="connsiteX1" fmla="*/ 1192202 w 4660900"/>
                <a:gd name="connsiteY1" fmla="*/ 2325702 h 2384173"/>
                <a:gd name="connsiteX2" fmla="*/ 1763706 w 4660900"/>
                <a:gd name="connsiteY2" fmla="*/ 1897074 h 2384173"/>
                <a:gd name="connsiteX3" fmla="*/ 2120896 w 4660900"/>
                <a:gd name="connsiteY3" fmla="*/ 1611322 h 2384173"/>
                <a:gd name="connsiteX4" fmla="*/ 2763838 w 4660900"/>
                <a:gd name="connsiteY4" fmla="*/ 1325570 h 2384173"/>
                <a:gd name="connsiteX5" fmla="*/ 3978284 w 4660900"/>
                <a:gd name="connsiteY5" fmla="*/ 539752 h 2384173"/>
                <a:gd name="connsiteX6" fmla="*/ 4660900 w 4660900"/>
                <a:gd name="connsiteY6" fmla="*/ 0 h 2384173"/>
                <a:gd name="connsiteX0" fmla="*/ 0 w 4660900"/>
                <a:gd name="connsiteY0" fmla="*/ 2247900 h 2384173"/>
                <a:gd name="connsiteX1" fmla="*/ 1192202 w 4660900"/>
                <a:gd name="connsiteY1" fmla="*/ 2325702 h 2384173"/>
                <a:gd name="connsiteX2" fmla="*/ 1763706 w 4660900"/>
                <a:gd name="connsiteY2" fmla="*/ 1897074 h 2384173"/>
                <a:gd name="connsiteX3" fmla="*/ 2263772 w 4660900"/>
                <a:gd name="connsiteY3" fmla="*/ 1539884 h 2384173"/>
                <a:gd name="connsiteX4" fmla="*/ 2763838 w 4660900"/>
                <a:gd name="connsiteY4" fmla="*/ 1325570 h 2384173"/>
                <a:gd name="connsiteX5" fmla="*/ 3978284 w 4660900"/>
                <a:gd name="connsiteY5" fmla="*/ 539752 h 2384173"/>
                <a:gd name="connsiteX6" fmla="*/ 4660900 w 4660900"/>
                <a:gd name="connsiteY6" fmla="*/ 0 h 238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0900" h="2384173">
                  <a:moveTo>
                    <a:pt x="0" y="2247900"/>
                  </a:moveTo>
                  <a:cubicBezTo>
                    <a:pt x="195850" y="2231688"/>
                    <a:pt x="898251" y="2384173"/>
                    <a:pt x="1192202" y="2325702"/>
                  </a:cubicBezTo>
                  <a:cubicBezTo>
                    <a:pt x="1486153" y="2267231"/>
                    <a:pt x="1629886" y="1963145"/>
                    <a:pt x="1763706" y="1897074"/>
                  </a:cubicBezTo>
                  <a:cubicBezTo>
                    <a:pt x="2096883" y="1830620"/>
                    <a:pt x="2097083" y="1635135"/>
                    <a:pt x="2263772" y="1539884"/>
                  </a:cubicBezTo>
                  <a:cubicBezTo>
                    <a:pt x="2430461" y="1444633"/>
                    <a:pt x="2478086" y="1492259"/>
                    <a:pt x="2763838" y="1325570"/>
                  </a:cubicBezTo>
                  <a:cubicBezTo>
                    <a:pt x="3049590" y="1158881"/>
                    <a:pt x="3662107" y="760680"/>
                    <a:pt x="3978284" y="539752"/>
                  </a:cubicBezTo>
                  <a:cubicBezTo>
                    <a:pt x="4294461" y="318824"/>
                    <a:pt x="4498975" y="204258"/>
                    <a:pt x="4660900" y="0"/>
                  </a:cubicBezTo>
                </a:path>
              </a:pathLst>
            </a:custGeom>
            <a:ln w="28575">
              <a:solidFill>
                <a:srgbClr val="808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879600" y="3771900"/>
              <a:ext cx="4978400" cy="1841500"/>
            </a:xfrm>
            <a:custGeom>
              <a:avLst/>
              <a:gdLst>
                <a:gd name="connsiteX0" fmla="*/ 0 w 4978400"/>
                <a:gd name="connsiteY0" fmla="*/ 1841500 h 1841500"/>
                <a:gd name="connsiteX1" fmla="*/ 1168400 w 4978400"/>
                <a:gd name="connsiteY1" fmla="*/ 1689100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  <a:gd name="connsiteX0" fmla="*/ 0 w 4978400"/>
                <a:gd name="connsiteY0" fmla="*/ 1841500 h 1841500"/>
                <a:gd name="connsiteX1" fmla="*/ 1120764 w 4978400"/>
                <a:gd name="connsiteY1" fmla="*/ 1443050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  <a:gd name="connsiteX0" fmla="*/ 0 w 4978400"/>
                <a:gd name="connsiteY0" fmla="*/ 1841500 h 1841500"/>
                <a:gd name="connsiteX1" fmla="*/ 1049326 w 4978400"/>
                <a:gd name="connsiteY1" fmla="*/ 1585926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8400" h="1841500">
                  <a:moveTo>
                    <a:pt x="0" y="1841500"/>
                  </a:moveTo>
                  <a:cubicBezTo>
                    <a:pt x="384175" y="1803400"/>
                    <a:pt x="649276" y="1662126"/>
                    <a:pt x="1049326" y="1585926"/>
                  </a:cubicBezTo>
                  <a:cubicBezTo>
                    <a:pt x="1449376" y="1509726"/>
                    <a:pt x="1971938" y="1532204"/>
                    <a:pt x="2400300" y="1384300"/>
                  </a:cubicBezTo>
                  <a:cubicBezTo>
                    <a:pt x="2828662" y="1236396"/>
                    <a:pt x="3189817" y="929217"/>
                    <a:pt x="3619500" y="698500"/>
                  </a:cubicBezTo>
                  <a:cubicBezTo>
                    <a:pt x="4049183" y="467783"/>
                    <a:pt x="4513791" y="233891"/>
                    <a:pt x="4978400" y="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570" y="3071810"/>
              <a:ext cx="714380" cy="41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808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808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3194582" y="5500702"/>
              <a:ext cx="428628" cy="1588"/>
            </a:xfrm>
            <a:prstGeom prst="straightConnector1">
              <a:avLst/>
            </a:prstGeom>
            <a:ln>
              <a:prstDash val="sys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04630" y="5673722"/>
              <a:ext cx="5715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1040" y="357166"/>
            <a:ext cx="7820050" cy="16773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形式定义为：</a:t>
            </a:r>
          </a:p>
          <a:p>
            <a:pPr algn="just">
              <a:lnSpc>
                <a:spcPts val="34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表示存在一个正的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，使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得当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≥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时都满足：</a:t>
            </a:r>
          </a:p>
          <a:p>
            <a:pPr algn="just">
              <a:lnSpc>
                <a:spcPts val="34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)|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)|      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2832110" y="2071678"/>
            <a:ext cx="2382832" cy="782530"/>
            <a:chOff x="3189300" y="2571744"/>
            <a:chExt cx="2382832" cy="782530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V="1">
              <a:off x="4300563" y="2571744"/>
              <a:ext cx="0" cy="36036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189300" y="2978145"/>
              <a:ext cx="2382832" cy="3761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上界</a:t>
              </a: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1617664" y="2928934"/>
            <a:ext cx="3597278" cy="1087228"/>
            <a:chOff x="1928794" y="3347449"/>
            <a:chExt cx="3597278" cy="1087228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586183" y="3347449"/>
              <a:ext cx="0" cy="36036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928794" y="3753850"/>
              <a:ext cx="3597278" cy="68082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这种上界可能很多，通常取最接近的上界，即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紧凑上界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18"/>
          <p:cNvGrpSpPr/>
          <p:nvPr/>
        </p:nvGrpSpPr>
        <p:grpSpPr>
          <a:xfrm>
            <a:off x="1285852" y="4429132"/>
            <a:ext cx="4500594" cy="1049207"/>
            <a:chOff x="714348" y="4857760"/>
            <a:chExt cx="4500594" cy="1049207"/>
          </a:xfrm>
        </p:grpSpPr>
        <p:sp>
          <p:nvSpPr>
            <p:cNvPr id="10" name="TextBox 9"/>
            <p:cNvSpPr txBox="1"/>
            <p:nvPr/>
          </p:nvSpPr>
          <p:spPr>
            <a:xfrm>
              <a:off x="714348" y="4857760"/>
              <a:ext cx="1928826" cy="37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大致情况：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36" y="514351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lim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5523065"/>
              <a:ext cx="571504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→ ∞ 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7554" y="498099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550070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71934" y="5214950"/>
              <a:ext cx="1143008" cy="38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c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9124" y="1451099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lim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4876" y="1783779"/>
            <a:ext cx="571504" cy="287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→∞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42" y="1288579"/>
            <a:ext cx="1714512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7884" y="1714488"/>
            <a:ext cx="357190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193744" y="1663146"/>
            <a:ext cx="1571636" cy="0"/>
          </a:xfrm>
          <a:prstGeom prst="line">
            <a:avLst/>
          </a:pr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29454" y="1500174"/>
            <a:ext cx="57150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571480"/>
            <a:ext cx="1428760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 sz="1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1428736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 = O(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9124" y="2808421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lim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4876" y="3141101"/>
            <a:ext cx="571504" cy="287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→∞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2645901"/>
            <a:ext cx="1714512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7884" y="3071810"/>
            <a:ext cx="357190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193744" y="3020468"/>
            <a:ext cx="1571636" cy="0"/>
          </a:xfrm>
          <a:prstGeom prst="line">
            <a:avLst/>
          </a:pr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29454" y="2857496"/>
            <a:ext cx="571504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662" y="2786058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 ≠ O(</a:t>
            </a:r>
            <a:r>
              <a:rPr lang="en-US" altLang="zh-CN" sz="2000" i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9124" y="4022867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lim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4876" y="4355547"/>
            <a:ext cx="571504" cy="287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→∞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4942" y="3860347"/>
            <a:ext cx="1714512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7884" y="4286256"/>
            <a:ext cx="357190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5193744" y="4234914"/>
            <a:ext cx="1571636" cy="0"/>
          </a:xfrm>
          <a:prstGeom prst="line">
            <a:avLst/>
          </a:pr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29454" y="4071942"/>
            <a:ext cx="571504" cy="319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8662" y="4000504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-1000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 ≠ O(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71472" y="2008281"/>
            <a:ext cx="8001056" cy="77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只求出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阶，忽略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其低阶项和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系数，这样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既可简化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计算，又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能比较客观地反映出当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很大时算法的时间性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  <a:endParaRPr lang="en-US" altLang="zh-CN" sz="1800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1971" name="AutoShape 3"/>
          <p:cNvSpPr>
            <a:spLocks noChangeArrowheads="1"/>
          </p:cNvSpPr>
          <p:nvPr/>
        </p:nvSpPr>
        <p:spPr bwMode="auto">
          <a:xfrm>
            <a:off x="4643438" y="636574"/>
            <a:ext cx="2643206" cy="863600"/>
          </a:xfrm>
          <a:prstGeom prst="wedgeRectCallout">
            <a:avLst>
              <a:gd name="adj1" fmla="val -64643"/>
              <a:gd name="adj2" fmla="val 10128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6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本质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讲，是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最高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数量级的比较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042" y="3143248"/>
            <a:ext cx="514353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 = O(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430245" y="1000108"/>
            <a:ext cx="8356597" cy="30121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一个没有循环的算法的执行时间与问题规模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无关，记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称作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常数阶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一个只有一重循环的算法的执行时间与问题规模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的增长呈线性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增大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关系，记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其余常用的算法时间复杂度还有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平方阶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立方阶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对数阶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指数阶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1285884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一般地：</a:t>
            </a:r>
            <a:endParaRPr lang="zh-CN" altLang="en-US" sz="1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9750" y="428604"/>
            <a:ext cx="8382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各种不同算法时间复杂度的比较关系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            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O(1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endParaRPr lang="en-US" altLang="zh-CN" sz="20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642910" y="3143248"/>
            <a:ext cx="8143932" cy="134408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算法时间性能比较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求同一问题有两个算法：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</a:t>
            </a:r>
            <a:r>
              <a:rPr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，认为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的时间性能好比算法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6715140" y="1701788"/>
            <a:ext cx="1071570" cy="624046"/>
            <a:chOff x="6715140" y="1701788"/>
            <a:chExt cx="1071570" cy="624046"/>
          </a:xfrm>
        </p:grpSpPr>
        <p:sp>
          <p:nvSpPr>
            <p:cNvPr id="5" name="右大括号 4"/>
            <p:cNvSpPr/>
            <p:nvPr/>
          </p:nvSpPr>
          <p:spPr>
            <a:xfrm rot="5400000">
              <a:off x="7108049" y="1308879"/>
              <a:ext cx="142876" cy="92869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5140" y="1928802"/>
              <a:ext cx="107157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指数阶</a:t>
              </a:r>
              <a:endParaRPr lang="zh-CN" altLang="en-US" sz="18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1000100" y="1714488"/>
            <a:ext cx="5143536" cy="611346"/>
            <a:chOff x="1000100" y="1714488"/>
            <a:chExt cx="5143536" cy="611346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3499868" y="-785280"/>
              <a:ext cx="144000" cy="514353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678" y="1928802"/>
              <a:ext cx="1357322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多项式阶</a:t>
              </a:r>
              <a:endParaRPr lang="zh-CN" altLang="en-US" sz="18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712229"/>
            <a:ext cx="6929486" cy="126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某算法的时间复杂度为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，表明该算法的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问题规模是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B.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执行时间等于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执行时间与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成正比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D.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问题规模与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成正比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714348" y="640659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5852" y="3357562"/>
            <a:ext cx="1428760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712229"/>
            <a:ext cx="6929486" cy="82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下面几种算法时间复杂度中，时间复杂度最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	B.O(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C.O(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	D.O(2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714348" y="640659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28728" y="3214686"/>
            <a:ext cx="1428760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026"/>
          <p:cNvSpPr txBox="1">
            <a:spLocks noChangeArrowheads="1"/>
          </p:cNvSpPr>
          <p:nvPr/>
        </p:nvSpPr>
        <p:spPr bwMode="auto">
          <a:xfrm>
            <a:off x="642910" y="1228539"/>
            <a:ext cx="81439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算法中的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基本操作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一般是最深层循环内的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原操作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执行时间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大致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基本</a:t>
            </a: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操作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次数。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408263"/>
            <a:ext cx="3887787" cy="464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简化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的算法时间复杂度分析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571472" y="2571744"/>
            <a:ext cx="7286676" cy="1104487"/>
            <a:chOff x="571472" y="2571744"/>
            <a:chExt cx="7286676" cy="1104487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3286124"/>
              <a:ext cx="7286676" cy="390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在算法分析时，计算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时仅仅考虑</a:t>
              </a:r>
              <a:r>
                <a:rPr lang="zh-CN" altLang="en-US" sz="180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基本操作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的运算次数。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3857620" y="2571744"/>
              <a:ext cx="214314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4810" y="2668558"/>
              <a:ext cx="1000132" cy="35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转化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55650" y="1500174"/>
            <a:ext cx="7959754" cy="3512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  20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6195" name="AutoShape 3"/>
          <p:cNvSpPr>
            <a:spLocks/>
          </p:cNvSpPr>
          <p:nvPr/>
        </p:nvSpPr>
        <p:spPr bwMode="auto">
          <a:xfrm>
            <a:off x="3714744" y="5230811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-154185"/>
              <a:gd name="adj6" fmla="val -11865"/>
            </a:avLst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基本操作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0034" y="785794"/>
            <a:ext cx="81359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1-6】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阶方阵的相加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如下，分析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其时间复杂度。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0232" y="868130"/>
            <a:ext cx="4357718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算法分析的目的是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找出数据结构的合理性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研究算法中输入和输出的关系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分析算法的效率以求改进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分析算法的易读性和可行性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84" y="3357562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8662" y="571481"/>
            <a:ext cx="1000100" cy="785817"/>
            <a:chOff x="5691204" y="3835411"/>
            <a:chExt cx="1238250" cy="1236663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514850" y="4763344"/>
          <a:ext cx="114300" cy="215900"/>
        </p:xfrm>
        <a:graphic>
          <a:graphicData uri="http://schemas.openxmlformats.org/presentationml/2006/ole">
            <p:oleObj spid="_x0000_s1026" name="公式" r:id="rId3" imgW="114120" imgH="215640" progId="">
              <p:embed/>
            </p:oleObj>
          </a:graphicData>
        </a:graphic>
      </p:graphicFrame>
      <p:sp>
        <p:nvSpPr>
          <p:cNvPr id="71685" name="Text Box 2053"/>
          <p:cNvSpPr txBox="1">
            <a:spLocks noChangeArrowheads="1"/>
          </p:cNvSpPr>
          <p:nvPr/>
        </p:nvSpPr>
        <p:spPr bwMode="auto">
          <a:xfrm>
            <a:off x="642910" y="5500702"/>
            <a:ext cx="7920037" cy="3756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这</a:t>
            </a:r>
            <a:r>
              <a:rPr lang="zh-CN" altLang="en-US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种简化的时间复杂度分析方法得到的</a:t>
            </a:r>
            <a:r>
              <a:rPr lang="zh-CN" altLang="en-US" sz="18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结果</a:t>
            </a:r>
            <a:r>
              <a:rPr lang="zh-CN" altLang="en-US" sz="18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相同</a:t>
            </a:r>
            <a:r>
              <a:rPr lang="zh-CN" altLang="en-US" sz="18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，但</a:t>
            </a:r>
            <a:r>
              <a:rPr lang="zh-CN" altLang="en-US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分析过程更简单。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28662" y="142852"/>
            <a:ext cx="6929486" cy="275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ct val="1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 </a:t>
            </a:r>
          </a:p>
          <a:p>
            <a:pPr algn="just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438150" y="3130822"/>
            <a:ext cx="8382000" cy="2063001"/>
            <a:chOff x="438150" y="3130822"/>
            <a:chExt cx="8382000" cy="2063001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438150" y="3130822"/>
              <a:ext cx="8382000" cy="2063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800" b="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1800" b="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</a:t>
              </a:r>
              <a:r>
                <a:rPr lang="zh-CN" altLang="en-US" sz="18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解：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该算法中的基本操作是两重循环中最深层的语句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C[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][j]=A[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][j]+B[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，分析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它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频度，即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</a:p>
            <a:p>
              <a:pPr algn="just">
                <a:lnSpc>
                  <a:spcPct val="200000"/>
                </a:lnSpc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just">
                <a:lnSpc>
                  <a:spcPct val="20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= O(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  <p:pic>
          <p:nvPicPr>
            <p:cNvPr id="3174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71670" y="3883083"/>
              <a:ext cx="3929090" cy="903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500042"/>
            <a:ext cx="4500594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程序段的时间复杂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度是（  ）。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3859096"/>
            <a:ext cx="7500990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A.O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B.O(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C.O(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D.O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573080"/>
            <a:ext cx="3286148" cy="172662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count=0;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for(k=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*=2)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for(j=1;j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count++;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28728" y="4572008"/>
            <a:ext cx="4000528" cy="39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说明：本题为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2014</a:t>
            </a: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年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全国考研题 </a:t>
            </a:r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4930776" y="3087671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8087"/>
              <a:gd name="adj6" fmla="val -7058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基本操作</a:t>
            </a:r>
          </a:p>
        </p:txBody>
      </p:sp>
      <p:grpSp>
        <p:nvGrpSpPr>
          <p:cNvPr id="5" name="组合 9"/>
          <p:cNvGrpSpPr/>
          <p:nvPr/>
        </p:nvGrpSpPr>
        <p:grpSpPr>
          <a:xfrm>
            <a:off x="571504" y="285729"/>
            <a:ext cx="1000100" cy="785817"/>
            <a:chOff x="5691204" y="3835411"/>
            <a:chExt cx="1238250" cy="1236663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476375" y="1341438"/>
            <a:ext cx="3024187" cy="3097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(s&lt;n)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s+i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714348" y="620713"/>
            <a:ext cx="65532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1-7】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以下算法的时间复杂度。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3929058" y="2763224"/>
            <a:ext cx="1285884" cy="655728"/>
            <a:chOff x="3929058" y="2763224"/>
            <a:chExt cx="1285884" cy="655728"/>
          </a:xfrm>
        </p:grpSpPr>
        <p:sp>
          <p:nvSpPr>
            <p:cNvPr id="91140" name="Text Box 4"/>
            <p:cNvSpPr txBox="1">
              <a:spLocks noChangeArrowheads="1"/>
            </p:cNvSpPr>
            <p:nvPr/>
          </p:nvSpPr>
          <p:spPr bwMode="auto">
            <a:xfrm>
              <a:off x="4071934" y="2918886"/>
              <a:ext cx="1143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</a:rPr>
                <a:t>基本操作</a:t>
              </a: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3929058" y="2763224"/>
              <a:ext cx="171440" cy="655728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571736" y="750121"/>
            <a:ext cx="5857916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语句，设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执行的次数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，变量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，直到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为止，有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5786988" y="5198956"/>
          <a:ext cx="101600" cy="177800"/>
        </p:xfrm>
        <a:graphic>
          <a:graphicData uri="http://schemas.openxmlformats.org/presentationml/2006/ole">
            <p:oleObj spid="_x0000_s2050" name="Equation" r:id="rId3" imgW="101520" imgH="177480" progId="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57488" y="191666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循环结束：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，或者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+1)/2+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47"/>
          <p:cNvGrpSpPr/>
          <p:nvPr/>
        </p:nvGrpSpPr>
        <p:grpSpPr>
          <a:xfrm>
            <a:off x="6681802" y="2266942"/>
            <a:ext cx="2143140" cy="658230"/>
            <a:chOff x="6429388" y="2344730"/>
            <a:chExt cx="2143140" cy="658230"/>
          </a:xfrm>
        </p:grpSpPr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7331888" y="2486812"/>
              <a:ext cx="285752" cy="1588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29388" y="2643182"/>
              <a:ext cx="2143140" cy="35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用于修正的常量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142876" y="1428736"/>
            <a:ext cx="2357422" cy="3097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(s&lt;n)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s+i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/48</a:t>
            </a:r>
            <a:endParaRPr lang="en-US" altLang="zh-CN"/>
          </a:p>
        </p:txBody>
      </p:sp>
      <p:grpSp>
        <p:nvGrpSpPr>
          <p:cNvPr id="39" name="组合 38"/>
          <p:cNvGrpSpPr/>
          <p:nvPr/>
        </p:nvGrpSpPr>
        <p:grpSpPr>
          <a:xfrm>
            <a:off x="2928926" y="2752724"/>
            <a:ext cx="2928958" cy="2033598"/>
            <a:chOff x="2928926" y="2752724"/>
            <a:chExt cx="2928958" cy="2033598"/>
          </a:xfrm>
        </p:grpSpPr>
        <p:sp>
          <p:nvSpPr>
            <p:cNvPr id="26" name="TextBox 25"/>
            <p:cNvSpPr txBox="1"/>
            <p:nvPr/>
          </p:nvSpPr>
          <p:spPr>
            <a:xfrm>
              <a:off x="2928926" y="275272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则：       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7554" y="3181352"/>
              <a:ext cx="2500330" cy="741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8992" y="4252922"/>
              <a:ext cx="21526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14282" y="1357298"/>
            <a:ext cx="8569325" cy="19232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5000"/>
              </a:lnSpc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定义：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一个算法的输入规模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是所有输入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集合，任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一输入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的概率，有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是算法在输入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下的执行时间，则算法的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平均时间复杂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度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</a:p>
        </p:txBody>
      </p:sp>
      <p:sp>
        <p:nvSpPr>
          <p:cNvPr id="35" name="Rectangle 3" descr="信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28596" y="500042"/>
            <a:ext cx="5072098" cy="514738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最好、最坏和平均时间复杂度分析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160807" y="3119436"/>
          <a:ext cx="101600" cy="190500"/>
        </p:xfrm>
        <a:graphic>
          <a:graphicData uri="http://schemas.openxmlformats.org/presentationml/2006/ole">
            <p:oleObj spid="_x0000_s3074" name="Equation" r:id="rId6" imgW="101520" imgH="190440" progId="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867536" y="2071678"/>
          <a:ext cx="1026709" cy="785818"/>
        </p:xfrm>
        <a:graphic>
          <a:graphicData uri="http://schemas.openxmlformats.org/presentationml/2006/ole">
            <p:oleObj spid="_x0000_s3075" name="Equation" r:id="rId7" imgW="698400" imgH="533160" progId="">
              <p:embed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68533" y="3500438"/>
            <a:ext cx="22669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24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100010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0" y="100010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0" y="100010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588990" y="948490"/>
            <a:ext cx="6207113" cy="3416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整数序列递增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0720" name="AutoShape 16"/>
          <p:cNvSpPr>
            <a:spLocks/>
          </p:cNvSpPr>
          <p:nvPr/>
        </p:nvSpPr>
        <p:spPr bwMode="auto">
          <a:xfrm>
            <a:off x="6081723" y="1857364"/>
            <a:ext cx="287337" cy="1728788"/>
          </a:xfrm>
          <a:prstGeom prst="rightBrace">
            <a:avLst>
              <a:gd name="adj1" fmla="val 50138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21" name="Text Box 17"/>
          <p:cNvSpPr txBox="1">
            <a:spLocks noChangeArrowheads="1"/>
          </p:cNvSpPr>
          <p:nvPr/>
        </p:nvSpPr>
        <p:spPr bwMode="auto">
          <a:xfrm>
            <a:off x="6429388" y="2519356"/>
            <a:ext cx="1071570" cy="37612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3224203" y="4214818"/>
            <a:ext cx="214314" cy="285752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3873" y="4569749"/>
            <a:ext cx="607223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所有可能的初始序列有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=10!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)=1/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311" y="1643050"/>
            <a:ext cx="5143536" cy="23683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10}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={10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1}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25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3924300" y="1971583"/>
            <a:ext cx="719138" cy="22076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4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zh-CN" sz="14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4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400" i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468313" y="1510702"/>
            <a:ext cx="5318133" cy="47320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</a:t>
            </a:r>
            <a:r>
              <a:rPr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最坏时间复杂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度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3924300" y="3065358"/>
            <a:ext cx="719138" cy="22076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4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zh-CN" sz="14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4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1400" i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468313" y="2604477"/>
            <a:ext cx="5318133" cy="47320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</a:t>
            </a:r>
            <a:r>
              <a:rPr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最好时间复杂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度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32" y="2143116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一种或几种特殊情况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5357818" y="1785926"/>
            <a:ext cx="142876" cy="1143008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26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214282" y="542739"/>
            <a:ext cx="853443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1-8】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以下算法用于求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个整数元素的序列中前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）个元素的最大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。分析该算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的最好、最坏和平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均时间复杂度。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1285852" y="1639687"/>
            <a:ext cx="4957772" cy="27894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fun(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457200" indent="-457200"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	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max=a[0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457200" indent="-457200"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for 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i-1;j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457200" indent="-457200"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if (a[j]&gt;max) max=a[j];</a:t>
            </a:r>
          </a:p>
          <a:p>
            <a:pPr marL="457200" indent="-457200"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return(max);</a:t>
            </a:r>
          </a:p>
          <a:p>
            <a:pPr marL="457200" indent="-457200"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27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785786" y="2810669"/>
            <a:ext cx="8072494" cy="2118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算法的主要时间花费在元素比较上：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取值范围为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种情况。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在等概率情况（每种情况的概率为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1/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个元素的最大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max=a[0],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[1..i-1]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元素进行比较。比较次数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-1)-1+1=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40"/>
          <p:cNvGrpSpPr/>
          <p:nvPr/>
        </p:nvGrpSpPr>
        <p:grpSpPr>
          <a:xfrm>
            <a:off x="2786050" y="5857892"/>
            <a:ext cx="4144505" cy="454176"/>
            <a:chOff x="2000233" y="2928934"/>
            <a:chExt cx="4144505" cy="454176"/>
          </a:xfrm>
        </p:grpSpPr>
        <p:sp>
          <p:nvSpPr>
            <p:cNvPr id="204812" name="Text Box 12"/>
            <p:cNvSpPr txBox="1">
              <a:spLocks noChangeArrowheads="1"/>
            </p:cNvSpPr>
            <p:nvPr/>
          </p:nvSpPr>
          <p:spPr bwMode="auto">
            <a:xfrm>
              <a:off x="2000233" y="2928934"/>
              <a:ext cx="1500198" cy="4122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O(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 flipH="1">
              <a:off x="3006829" y="3160727"/>
              <a:ext cx="50323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16" name="Text Box 16"/>
            <p:cNvSpPr txBox="1">
              <a:spLocks noChangeArrowheads="1"/>
            </p:cNvSpPr>
            <p:nvPr/>
          </p:nvSpPr>
          <p:spPr bwMode="auto">
            <a:xfrm>
              <a:off x="3480913" y="2952223"/>
              <a:ext cx="2663825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平均时间复杂度</a:t>
              </a:r>
            </a:p>
          </p:txBody>
        </p:sp>
      </p:grp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4929198"/>
            <a:ext cx="3643337" cy="8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85852" y="142852"/>
            <a:ext cx="3857652" cy="25164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fun(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	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max=a[0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for (j=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i-1;j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if (a[j]&gt;max) max=a[j];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return(max);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28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500034" y="3214686"/>
            <a:ext cx="7286676" cy="95517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108000">
            <a:spAutoFit/>
          </a:bodyPr>
          <a:lstStyle/>
          <a:p>
            <a:pPr marL="342900" indent="-3429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时，比较次数为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最好复杂度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时，比较次数为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法的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最坏复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杂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357290" y="285728"/>
            <a:ext cx="3857652" cy="25164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fun(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	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max=a[0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for (j=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i-1;j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if (a[j]&gt;max) max=a[j];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return(max);</a:t>
            </a:r>
          </a:p>
          <a:p>
            <a:pPr marL="457200" indent="-457200"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29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426345"/>
            <a:ext cx="707236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1+(1+2)+(1+2+3)+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+(1+2+3+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),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7158" y="214290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2976" y="1000108"/>
            <a:ext cx="5500726" cy="2171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sum=0;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(int j=1;j&lt;=i;j++)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1+2+…+i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sum+=j;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3643314"/>
            <a:ext cx="5500726" cy="2442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sum=0,s=0;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s+=i;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sum+=s;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</a:p>
          <a:p>
            <a:pPr algn="l"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786578" y="1926543"/>
            <a:ext cx="1571636" cy="3074093"/>
            <a:chOff x="6786578" y="1926543"/>
            <a:chExt cx="1571636" cy="3074093"/>
          </a:xfrm>
        </p:grpSpPr>
        <p:sp>
          <p:nvSpPr>
            <p:cNvPr id="12" name="TextBox 11"/>
            <p:cNvSpPr txBox="1"/>
            <p:nvPr/>
          </p:nvSpPr>
          <p:spPr>
            <a:xfrm>
              <a:off x="7072330" y="1926543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</a:rPr>
                <a:t>两重循环</a:t>
              </a:r>
              <a:endParaRPr lang="zh-CN" altLang="en-US" sz="20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6786578" y="2038340"/>
              <a:ext cx="285752" cy="21431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72330" y="4569749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</a:rPr>
                <a:t>一重循环</a:t>
              </a:r>
              <a:endParaRPr lang="zh-CN" altLang="en-US" sz="200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6786578" y="4681546"/>
              <a:ext cx="285752" cy="21431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信纸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57158" y="500042"/>
            <a:ext cx="478634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递归算法的时间复杂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度分析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500174"/>
            <a:ext cx="6500858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递归算法是指算法中出现调用自己的成分。</a:t>
            </a:r>
            <a:endParaRPr lang="en-US" altLang="zh-CN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214554"/>
            <a:ext cx="5286412" cy="945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Blip>
                <a:blip r:embed="rId4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递归算法分析也称为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变长时空分析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4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非递归算法分析也称为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定长时空分析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30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85728"/>
            <a:ext cx="4429156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例如，求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的递归算法：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857232"/>
            <a:ext cx="4143404" cy="192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if (n==1)  return 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else return n*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(n-1);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3735669"/>
            <a:ext cx="1285884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fun(4)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  <a:sym typeface="Wingdings"/>
              </a:rPr>
              <a:t>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fun(3)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  <a:sym typeface="Wingdings"/>
              </a:rPr>
              <a:t>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fun(2)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  <a:sym typeface="Wingdings"/>
              </a:rPr>
              <a:t>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fun(1)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2889836" y="3735669"/>
            <a:ext cx="1610726" cy="380232"/>
            <a:chOff x="2175456" y="3714752"/>
            <a:chExt cx="1610726" cy="380232"/>
          </a:xfrm>
        </p:grpSpPr>
        <p:sp>
          <p:nvSpPr>
            <p:cNvPr id="6" name="右箭头 5"/>
            <p:cNvSpPr/>
            <p:nvPr/>
          </p:nvSpPr>
          <p:spPr>
            <a:xfrm>
              <a:off x="2175456" y="3838634"/>
              <a:ext cx="642942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88" y="3714752"/>
              <a:ext cx="928694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O(1)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8"/>
          <p:cNvGrpSpPr/>
          <p:nvPr/>
        </p:nvGrpSpPr>
        <p:grpSpPr>
          <a:xfrm>
            <a:off x="2877584" y="4378611"/>
            <a:ext cx="1610726" cy="380232"/>
            <a:chOff x="2175456" y="3714752"/>
            <a:chExt cx="1610726" cy="380232"/>
          </a:xfrm>
        </p:grpSpPr>
        <p:sp>
          <p:nvSpPr>
            <p:cNvPr id="10" name="右箭头 9"/>
            <p:cNvSpPr/>
            <p:nvPr/>
          </p:nvSpPr>
          <p:spPr>
            <a:xfrm>
              <a:off x="2175456" y="3838634"/>
              <a:ext cx="642942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7488" y="3714752"/>
              <a:ext cx="928694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O(1)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组合 11"/>
          <p:cNvGrpSpPr/>
          <p:nvPr/>
        </p:nvGrpSpPr>
        <p:grpSpPr>
          <a:xfrm>
            <a:off x="2889836" y="5021553"/>
            <a:ext cx="1610726" cy="380232"/>
            <a:chOff x="2175456" y="3714752"/>
            <a:chExt cx="1610726" cy="380232"/>
          </a:xfrm>
        </p:grpSpPr>
        <p:sp>
          <p:nvSpPr>
            <p:cNvPr id="13" name="右箭头 12"/>
            <p:cNvSpPr/>
            <p:nvPr/>
          </p:nvSpPr>
          <p:spPr>
            <a:xfrm>
              <a:off x="2175456" y="3838634"/>
              <a:ext cx="642942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57488" y="3714752"/>
              <a:ext cx="928694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O(1)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14"/>
          <p:cNvGrpSpPr/>
          <p:nvPr/>
        </p:nvGrpSpPr>
        <p:grpSpPr>
          <a:xfrm>
            <a:off x="2889836" y="5664495"/>
            <a:ext cx="1610726" cy="380232"/>
            <a:chOff x="2175456" y="3714752"/>
            <a:chExt cx="1610726" cy="380232"/>
          </a:xfrm>
        </p:grpSpPr>
        <p:sp>
          <p:nvSpPr>
            <p:cNvPr id="16" name="右箭头 15"/>
            <p:cNvSpPr/>
            <p:nvPr/>
          </p:nvSpPr>
          <p:spPr>
            <a:xfrm>
              <a:off x="2175456" y="3838634"/>
              <a:ext cx="642942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7488" y="3714752"/>
              <a:ext cx="928694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O(1)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组合 20"/>
          <p:cNvGrpSpPr/>
          <p:nvPr/>
        </p:nvGrpSpPr>
        <p:grpSpPr>
          <a:xfrm>
            <a:off x="4429124" y="3878545"/>
            <a:ext cx="1214446" cy="2071702"/>
            <a:chOff x="4429124" y="4164297"/>
            <a:chExt cx="1214446" cy="2071702"/>
          </a:xfrm>
        </p:grpSpPr>
        <p:sp>
          <p:nvSpPr>
            <p:cNvPr id="18" name="右大括号 17"/>
            <p:cNvSpPr/>
            <p:nvPr/>
          </p:nvSpPr>
          <p:spPr>
            <a:xfrm>
              <a:off x="4429124" y="4164297"/>
              <a:ext cx="214314" cy="207170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4876" y="5032232"/>
              <a:ext cx="928694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42910" y="3214686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fun(4),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31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5072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1-9】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有如下递归算法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5357826"/>
            <a:ext cx="7786742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调用上述算法的语句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其时间复杂度。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928670"/>
            <a:ext cx="7643866" cy="417861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0800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共有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</a:t>
            </a:r>
            <a:r>
              <a:rPr lang="zh-CN" altLang="en-US" sz="1800" dirty="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(k==n-1)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</a:t>
            </a:r>
            <a:endParaRPr lang="zh-CN" altLang="en-US" sz="1800" dirty="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(“%d\n”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k+1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   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32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5072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递归算法</a:t>
            </a:r>
            <a:r>
              <a:rPr lang="zh-CN" altLang="en-US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5500694" y="5927071"/>
            <a:ext cx="1347797" cy="430887"/>
            <a:chOff x="5929322" y="5733395"/>
            <a:chExt cx="1347797" cy="430887"/>
          </a:xfrm>
        </p:grpSpPr>
        <p:sp>
          <p:nvSpPr>
            <p:cNvPr id="9" name="左箭头 8"/>
            <p:cNvSpPr/>
            <p:nvPr/>
          </p:nvSpPr>
          <p:spPr>
            <a:xfrm>
              <a:off x="5929322" y="5857892"/>
              <a:ext cx="500066" cy="142876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48425" y="5733395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</a:rPr>
                <a:t>错误</a:t>
              </a:r>
              <a:endPara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152501" y="5284129"/>
            <a:ext cx="4714908" cy="1042233"/>
            <a:chOff x="1071538" y="5286388"/>
            <a:chExt cx="4714908" cy="1042233"/>
          </a:xfrm>
        </p:grpSpPr>
        <p:sp>
          <p:nvSpPr>
            <p:cNvPr id="5" name="TextBox 4"/>
            <p:cNvSpPr txBox="1"/>
            <p:nvPr/>
          </p:nvSpPr>
          <p:spPr>
            <a:xfrm>
              <a:off x="1071538" y="5931589"/>
              <a:ext cx="4714908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的时间复杂度为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286116" y="5286388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3306" y="5286388"/>
              <a:ext cx="1571636" cy="35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含一重循环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0034" y="785794"/>
            <a:ext cx="6572296" cy="417861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0800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共有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(k==n-1)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</a:t>
            </a:r>
            <a:endParaRPr lang="zh-CN" altLang="en-US" sz="1800" dirty="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(“%d\n”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a[i]);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k+1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33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4282" y="716615"/>
            <a:ext cx="5715040" cy="417861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0800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  </a:t>
            </a:r>
            <a:endParaRPr lang="zh-CN" altLang="en-US" sz="16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1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6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(k==n-1)</a:t>
            </a:r>
          </a:p>
          <a:p>
            <a:pPr algn="l">
              <a:lnSpc>
                <a:spcPts val="1800"/>
              </a:lnSpc>
            </a:pPr>
            <a:r>
              <a:rPr lang="en-US" altLang="zh-CN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6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lang="zh-CN" altLang="en-US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</a:t>
            </a:r>
            <a:endParaRPr lang="zh-CN" altLang="en-US" sz="1600" dirty="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6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(“%d\n”</a:t>
            </a:r>
            <a:r>
              <a:rPr lang="zh-CN" altLang="en-US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a[i]);	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6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</a:t>
            </a:r>
            <a:endParaRPr lang="zh-CN" altLang="en-US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6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6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k+1</a:t>
            </a:r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1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214290"/>
            <a:ext cx="5715040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28596" y="5515542"/>
            <a:ext cx="6357982" cy="9079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5034491"/>
            <a:ext cx="24288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的递推式：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857224" y="1859623"/>
            <a:ext cx="7643866" cy="731098"/>
            <a:chOff x="785786" y="2000240"/>
            <a:chExt cx="7643866" cy="731098"/>
          </a:xfrm>
        </p:grpSpPr>
        <p:sp>
          <p:nvSpPr>
            <p:cNvPr id="19" name="TextBox 18"/>
            <p:cNvSpPr txBox="1"/>
            <p:nvPr/>
          </p:nvSpPr>
          <p:spPr>
            <a:xfrm>
              <a:off x="6072198" y="2000240"/>
              <a:ext cx="2357454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85786" y="2033578"/>
              <a:ext cx="4643470" cy="681042"/>
            </a:xfrm>
            <a:prstGeom prst="roundRect">
              <a:avLst/>
            </a:prstGeom>
            <a:solidFill>
              <a:schemeClr val="bg1">
                <a:lumMod val="95000"/>
                <a:alpha val="13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左箭头 22"/>
            <p:cNvSpPr/>
            <p:nvPr/>
          </p:nvSpPr>
          <p:spPr>
            <a:xfrm>
              <a:off x="5429256" y="2328855"/>
              <a:ext cx="648000" cy="21431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5"/>
          <p:cNvGrpSpPr/>
          <p:nvPr/>
        </p:nvGrpSpPr>
        <p:grpSpPr>
          <a:xfrm>
            <a:off x="1009624" y="2932295"/>
            <a:ext cx="8205846" cy="1071570"/>
            <a:chOff x="938186" y="3072912"/>
            <a:chExt cx="8205846" cy="1071570"/>
          </a:xfrm>
        </p:grpSpPr>
        <p:sp>
          <p:nvSpPr>
            <p:cNvPr id="21" name="圆角矩形 20"/>
            <p:cNvSpPr/>
            <p:nvPr/>
          </p:nvSpPr>
          <p:spPr>
            <a:xfrm>
              <a:off x="938186" y="3072912"/>
              <a:ext cx="4643470" cy="1071570"/>
            </a:xfrm>
            <a:prstGeom prst="roundRect">
              <a:avLst/>
            </a:prstGeom>
            <a:solidFill>
              <a:schemeClr val="bg1">
                <a:lumMod val="95000"/>
                <a:alpha val="13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2198" y="3277178"/>
              <a:ext cx="3071834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k&lt;n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n,k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)=(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)+T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n,k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+1)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左箭头 23"/>
            <p:cNvSpPr/>
            <p:nvPr/>
          </p:nvSpPr>
          <p:spPr>
            <a:xfrm>
              <a:off x="5576599" y="3515305"/>
              <a:ext cx="504000" cy="21431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34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2930402"/>
            <a:ext cx="8001056" cy="203132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则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 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 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+2+T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2+</a:t>
            </a:r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sz="1800" i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3624256" y="4081467"/>
            <a:ext cx="393700" cy="333375"/>
            <a:chOff x="3856038" y="4098925"/>
            <a:chExt cx="393700" cy="333375"/>
          </a:xfrm>
        </p:grpSpPr>
        <p:sp>
          <p:nvSpPr>
            <p:cNvPr id="203779" name="Line 3"/>
            <p:cNvSpPr>
              <a:spLocks noChangeShapeType="1"/>
            </p:cNvSpPr>
            <p:nvPr/>
          </p:nvSpPr>
          <p:spPr bwMode="auto">
            <a:xfrm flipH="1">
              <a:off x="3856038" y="4098925"/>
              <a:ext cx="360362" cy="28733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780" name="Line 4"/>
            <p:cNvSpPr>
              <a:spLocks noChangeShapeType="1"/>
            </p:cNvSpPr>
            <p:nvPr/>
          </p:nvSpPr>
          <p:spPr bwMode="auto">
            <a:xfrm flipH="1">
              <a:off x="3889375" y="4144963"/>
              <a:ext cx="360363" cy="287337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8596" y="170410"/>
            <a:ext cx="8286808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)=T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5214950"/>
            <a:ext cx="5929354" cy="3761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2"/>
          <p:cNvGrpSpPr/>
          <p:nvPr/>
        </p:nvGrpSpPr>
        <p:grpSpPr>
          <a:xfrm>
            <a:off x="1000100" y="1214422"/>
            <a:ext cx="6429420" cy="1491999"/>
            <a:chOff x="1000100" y="1214422"/>
            <a:chExt cx="6429420" cy="1491999"/>
          </a:xfrm>
        </p:grpSpPr>
        <p:sp>
          <p:nvSpPr>
            <p:cNvPr id="203778" name="Text Box 2"/>
            <p:cNvSpPr txBox="1">
              <a:spLocks noChangeArrowheads="1"/>
            </p:cNvSpPr>
            <p:nvPr/>
          </p:nvSpPr>
          <p:spPr bwMode="auto">
            <a:xfrm>
              <a:off x="1071538" y="1798507"/>
              <a:ext cx="6357982" cy="9079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80000" tIns="108000" bIns="10800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	     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)+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    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100" y="1214422"/>
              <a:ext cx="3500462" cy="37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递归算法可知：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35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642942" y="357167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117832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85918" y="500042"/>
            <a:ext cx="4429156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设有算法如下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数组元素有序的）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1357298"/>
            <a:ext cx="5643602" cy="4267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a[],int s,int t,int x)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m=(s+t)/2;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if (s&lt;=t)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if (a[m]==x)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return m;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else if (x&lt;a[m])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(a,s,m-1,x);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(a,m+1,t,x);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538" y="5857892"/>
            <a:ext cx="6715172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Find(a,0,n-1,x)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的时间复杂度是多少。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36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47023"/>
            <a:ext cx="5143536" cy="4267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a[],int s,int t,int x)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m=(s+t)/2;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if (s&lt;=t)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if (a[m]==x)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return m;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else if (x&lt;a[m])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(a,s,m-1,x);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(a,m+1,t,x);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317324"/>
            <a:ext cx="571504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,0,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-1,x)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5715008" y="1071546"/>
            <a:ext cx="3214710" cy="1502457"/>
            <a:chOff x="5715008" y="1071546"/>
            <a:chExt cx="3214710" cy="1502457"/>
          </a:xfrm>
        </p:grpSpPr>
        <p:sp>
          <p:nvSpPr>
            <p:cNvPr id="5" name="TextBox 4"/>
            <p:cNvSpPr txBox="1"/>
            <p:nvPr/>
          </p:nvSpPr>
          <p:spPr>
            <a:xfrm>
              <a:off x="5715008" y="1071546"/>
              <a:ext cx="3143272" cy="4308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[0..</a:t>
              </a:r>
              <a:r>
                <a:rPr lang="en-US" altLang="zh-CN" sz="20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-1]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8" y="2143116"/>
              <a:ext cx="1357322" cy="4308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[0..</a:t>
              </a:r>
              <a:r>
                <a:rPr lang="en-US" altLang="zh-CN" sz="20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/2]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86644" y="2143116"/>
              <a:ext cx="1643074" cy="4308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/2+1..</a:t>
              </a:r>
              <a:r>
                <a:rPr lang="en-US" altLang="zh-CN" sz="2000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-1]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cxnSp>
          <p:nvCxnSpPr>
            <p:cNvPr id="9" name="直接箭头连接符 8"/>
            <p:cNvCxnSpPr>
              <a:stCxn id="5" idx="2"/>
            </p:cNvCxnSpPr>
            <p:nvPr/>
          </p:nvCxnSpPr>
          <p:spPr>
            <a:xfrm rot="5400000">
              <a:off x="6573394" y="1429865"/>
              <a:ext cx="640683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2"/>
              <a:endCxn id="7" idx="0"/>
            </p:cNvCxnSpPr>
            <p:nvPr/>
          </p:nvCxnSpPr>
          <p:spPr>
            <a:xfrm rot="16200000" flipH="1">
              <a:off x="7377071" y="1412005"/>
              <a:ext cx="640683" cy="8215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组合 14"/>
          <p:cNvGrpSpPr/>
          <p:nvPr/>
        </p:nvGrpSpPr>
        <p:grpSpPr>
          <a:xfrm>
            <a:off x="5857884" y="2786058"/>
            <a:ext cx="3143272" cy="1608948"/>
            <a:chOff x="5857884" y="2786058"/>
            <a:chExt cx="3143272" cy="1608948"/>
          </a:xfrm>
        </p:grpSpPr>
        <p:sp>
          <p:nvSpPr>
            <p:cNvPr id="12" name="TextBox 11"/>
            <p:cNvSpPr txBox="1"/>
            <p:nvPr/>
          </p:nvSpPr>
          <p:spPr>
            <a:xfrm>
              <a:off x="5857884" y="3429000"/>
              <a:ext cx="3143272" cy="966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)=1		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endPara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)=T(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/2)+1	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143768" y="2786058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37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3143272" cy="945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/2)+1	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785926"/>
            <a:ext cx="7643866" cy="399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不妨设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/2)+1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= 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)+2=T(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)+3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= </a:t>
            </a:r>
            <a:r>
              <a:rPr lang="zh-CN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en-US" altLang="zh-CN" sz="1800" smtClean="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= 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= 1+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= 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= O(log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Find(a,0,</a:t>
            </a:r>
            <a:r>
              <a:rPr lang="en-US" altLang="zh-CN" sz="1800" i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-1,x)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38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8686800" cy="6680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08000" bIns="180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771" name="Rectangle 3" descr="信纸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4348" y="428604"/>
            <a:ext cx="464347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1.3.3  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算法空间复杂度分析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500438"/>
            <a:ext cx="7858180" cy="4770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若一个算法的空间复杂度为</a:t>
            </a:r>
            <a:r>
              <a:rPr lang="en-US" altLang="zh-CN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，则称此算法为</a:t>
            </a:r>
            <a:r>
              <a:rPr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原地工作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就地工作算法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500174"/>
            <a:ext cx="792961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空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间复杂度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用于量度一个算法运行过程中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临时占用的存储空间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大小。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般也作为问题规模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的函数，采用数量级形式描述，记作：</a:t>
            </a:r>
          </a:p>
          <a:p>
            <a:pPr algn="just">
              <a:lnSpc>
                <a:spcPct val="12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S(</a:t>
            </a:r>
            <a:r>
              <a:rPr lang="en-US" altLang="zh-CN" sz="1800" i="1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O(g(</a:t>
            </a:r>
            <a:r>
              <a:rPr lang="en-US" altLang="zh-CN" sz="1800" i="1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8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39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1357298"/>
            <a:ext cx="8324880" cy="43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个算法是由</a:t>
            </a: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控制结构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（顺序、分支和循环三种）和</a:t>
            </a:r>
            <a:r>
              <a:rPr lang="zh-CN" altLang="en-US" sz="18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原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操作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628" name="Rectangle 4" descr="信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1472" y="500042"/>
            <a:ext cx="4530730" cy="514738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1.3.2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法时间复杂度分析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000100" y="2030387"/>
            <a:ext cx="2286015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算</a:t>
            </a:r>
            <a:r>
              <a:rPr lang="zh-CN" altLang="en-US" sz="20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法的基本构成：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1493851" y="2606650"/>
            <a:ext cx="5602281" cy="914400"/>
            <a:chOff x="1517654" y="4005263"/>
            <a:chExt cx="5602281" cy="914400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517654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控制语句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原操作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5595935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控制语句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原操作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5143505" y="4081463"/>
              <a:ext cx="6858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3476629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控制语句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原操作</a:t>
              </a: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71472" y="4214818"/>
            <a:ext cx="5467360" cy="41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算法执行时间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取决于两者的综合效果。</a:t>
            </a:r>
          </a:p>
        </p:txBody>
      </p:sp>
      <p:grpSp>
        <p:nvGrpSpPr>
          <p:cNvPr id="3" name="组合 21"/>
          <p:cNvGrpSpPr/>
          <p:nvPr/>
        </p:nvGrpSpPr>
        <p:grpSpPr>
          <a:xfrm>
            <a:off x="1000100" y="1816867"/>
            <a:ext cx="4572032" cy="3574653"/>
            <a:chOff x="1000100" y="1715282"/>
            <a:chExt cx="4572032" cy="3574653"/>
          </a:xfrm>
        </p:grpSpPr>
        <p:sp>
          <p:nvSpPr>
            <p:cNvPr id="15" name="TextBox 14"/>
            <p:cNvSpPr txBox="1"/>
            <p:nvPr/>
          </p:nvSpPr>
          <p:spPr>
            <a:xfrm>
              <a:off x="1000100" y="3786190"/>
              <a:ext cx="4572032" cy="1503745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500"/>
                </a:lnSpc>
                <a:spcBef>
                  <a:spcPts val="600"/>
                </a:spcBef>
                <a:buBlip>
                  <a:blip r:embed="rId6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顺序结构：按照所述顺序处理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500"/>
                </a:lnSpc>
                <a:spcBef>
                  <a:spcPts val="600"/>
                </a:spcBef>
                <a:buBlip>
                  <a:blip r:embed="rId6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分支结构：根据判断条件改变执行流程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ts val="2500"/>
                </a:lnSpc>
                <a:spcBef>
                  <a:spcPts val="600"/>
                </a:spcBef>
                <a:buBlip>
                  <a:blip r:embed="rId6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循环结构：当条件成立时，反复执行给定的处理操作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stCxn id="15" idx="0"/>
            </p:cNvCxnSpPr>
            <p:nvPr/>
          </p:nvCxnSpPr>
          <p:spPr>
            <a:xfrm rot="5400000" flipH="1" flipV="1">
              <a:off x="2250265" y="2750339"/>
              <a:ext cx="20717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22"/>
          <p:cNvGrpSpPr/>
          <p:nvPr/>
        </p:nvGrpSpPr>
        <p:grpSpPr>
          <a:xfrm>
            <a:off x="6572264" y="1816073"/>
            <a:ext cx="2071702" cy="3128666"/>
            <a:chOff x="6572264" y="1714488"/>
            <a:chExt cx="2071702" cy="3128666"/>
          </a:xfrm>
        </p:grpSpPr>
        <p:sp>
          <p:nvSpPr>
            <p:cNvPr id="16" name="TextBox 15"/>
            <p:cNvSpPr txBox="1"/>
            <p:nvPr/>
          </p:nvSpPr>
          <p:spPr>
            <a:xfrm>
              <a:off x="6572264" y="3857628"/>
              <a:ext cx="2071702" cy="985526"/>
            </a:xfrm>
            <a:prstGeom prst="rect">
              <a:avLst/>
            </a:prstGeom>
            <a:noFill/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指固有数据类型的操作，如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*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++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等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16200000" flipV="1">
              <a:off x="6385336" y="2768198"/>
              <a:ext cx="2143140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圆角矩形 20"/>
          <p:cNvSpPr/>
          <p:nvPr/>
        </p:nvSpPr>
        <p:spPr>
          <a:xfrm>
            <a:off x="1000100" y="2030387"/>
            <a:ext cx="6286544" cy="1643074"/>
          </a:xfrm>
          <a:prstGeom prst="roundRect">
            <a:avLst/>
          </a:prstGeom>
          <a:solidFill>
            <a:srgbClr val="00B0F0">
              <a:alpha val="14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785786" y="642919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3042" y="1357298"/>
            <a:ext cx="5643602" cy="218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算法的空间复杂度是指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算法中输入数据所占用的存储空间的大小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算法本身所占用的存储空间的大小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算法中所占用的所有存储空间的大小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算法中需要的辅助变量所占用存储空间的大小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3857628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40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785786" y="642919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rgbClr val="0033CC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119941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57290" y="1428736"/>
            <a:ext cx="6929486" cy="218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某算法的空间复杂度为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该算法执行不需要任何辅助空间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该算法执行所需辅助空间大小与问题规模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无关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该算法执行不需要任何空间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该算法执行所需空间大小与问题规模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无关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0166" y="3929066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41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14283" y="313485"/>
            <a:ext cx="6500858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为什么空间复杂度分析只考虑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临时占用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存储空间？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285720" y="1211240"/>
            <a:ext cx="7964513" cy="4789528"/>
            <a:chOff x="322263" y="908050"/>
            <a:chExt cx="7964513" cy="47895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634432" y="3988226"/>
              <a:ext cx="2159566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maxfun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()  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906041" y="2165836"/>
              <a:ext cx="1736374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max()  </a:t>
              </a: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823122" y="2554306"/>
              <a:ext cx="71437" cy="14287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0"/>
                </a:cxn>
              </a:cxnLst>
              <a:rect l="0" t="0" r="r" b="b"/>
              <a:pathLst>
                <a:path w="1" h="700">
                  <a:moveTo>
                    <a:pt x="0" y="0"/>
                  </a:moveTo>
                  <a:lnTo>
                    <a:pt x="0" y="700"/>
                  </a:lnTo>
                </a:path>
              </a:pathLst>
            </a:custGeom>
            <a:noFill/>
            <a:ln w="57150" cap="flat" cmpd="sng">
              <a:solidFill>
                <a:srgbClr val="66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wrap="square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918351" y="3087763"/>
              <a:ext cx="1368425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max(b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7636" name="Text Box 4"/>
            <p:cNvSpPr txBox="1">
              <a:spLocks noChangeArrowheads="1"/>
            </p:cNvSpPr>
            <p:nvPr/>
          </p:nvSpPr>
          <p:spPr bwMode="auto">
            <a:xfrm>
              <a:off x="357158" y="908050"/>
              <a:ext cx="3532184" cy="251545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/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max(int a[]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int 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maxi=0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for </a:t>
              </a:r>
              <a:r>
                <a:rPr lang="nb-NO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(i=1;i&lt;=n;i++)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(a[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]&gt;a[maxi])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maxi=i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return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a[maxi];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322263" y="3772472"/>
              <a:ext cx="4500594" cy="192510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44000" bIns="144000">
              <a:spAutoFit/>
            </a:bodyPr>
            <a:lstStyle/>
            <a:p>
              <a:pPr marL="457200" indent="-457200" algn="just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maxfun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()</a:t>
              </a:r>
              <a:endParaRPr lang="pt-BR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pPr marL="457200" indent="-457200" algn="just"/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int 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[]={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5}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n=5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 marL="457200" indent="-457200" algn="just"/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printf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("Max=%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d\n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max(b</a:t>
              </a:r>
              <a:r>
                <a:rPr lang="zh-CN" altLang="pt-BR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pt-BR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pt-BR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pPr marL="457200" indent="-457200" algn="just"/>
              <a:r>
                <a:rPr lang="pt-BR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745078" y="3593638"/>
              <a:ext cx="288000" cy="158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214810" y="1109088"/>
            <a:ext cx="4786346" cy="6853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rPr>
              <a:t>如果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rPr>
              <a:t>max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rPr>
              <a:t>函数中再考虑形参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rPr>
              <a:t>的空间，就重复累计了执行整个算法所需的空间。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方正硬笔楷书简体" pitchFamily="65" charset="-122"/>
              <a:cs typeface="Consolas" pitchFamily="49" charset="0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3976653" y="1971640"/>
            <a:ext cx="4916490" cy="397032"/>
            <a:chOff x="4013196" y="1668450"/>
            <a:chExt cx="4916490" cy="397032"/>
          </a:xfrm>
        </p:grpSpPr>
        <p:sp>
          <p:nvSpPr>
            <p:cNvPr id="10" name="TextBox 9"/>
            <p:cNvSpPr txBox="1"/>
            <p:nvPr/>
          </p:nvSpPr>
          <p:spPr>
            <a:xfrm>
              <a:off x="5214942" y="1668450"/>
              <a:ext cx="3714744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lang="zh-CN" altLang="pt-BR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pt-BR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空间复杂度为</a:t>
              </a:r>
              <a:r>
                <a:rPr lang="pt-BR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13196" y="1819264"/>
              <a:ext cx="107157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0"/>
          <p:cNvGrpSpPr/>
          <p:nvPr/>
        </p:nvGrpSpPr>
        <p:grpSpPr>
          <a:xfrm>
            <a:off x="4678333" y="4905134"/>
            <a:ext cx="4429188" cy="701731"/>
            <a:chOff x="4714876" y="4516947"/>
            <a:chExt cx="4429188" cy="701731"/>
          </a:xfrm>
        </p:grpSpPr>
        <p:sp>
          <p:nvSpPr>
            <p:cNvPr id="9" name="TextBox 8"/>
            <p:cNvSpPr txBox="1"/>
            <p:nvPr/>
          </p:nvSpPr>
          <p:spPr>
            <a:xfrm>
              <a:off x="5072066" y="4516947"/>
              <a:ext cx="4071998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maxfun</a:t>
              </a:r>
              <a:r>
                <a:rPr lang="zh-CN" altLang="pt-BR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算法中为</a:t>
              </a:r>
              <a:r>
                <a:rPr lang="pt-BR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pt-BR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数组分配了相应的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内存空间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pt-BR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</a:t>
              </a:r>
              <a:r>
                <a:rPr lang="zh-CN" altLang="pt-BR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空间复杂度为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714876" y="4799022"/>
              <a:ext cx="35719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42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397006" y="416462"/>
            <a:ext cx="41751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分析如下算法的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空间复杂度。      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28596" y="5000636"/>
            <a:ext cx="8286808" cy="42575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临时分配的变量个数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与问题规模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无关，所以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空间复杂度均为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214414" y="1000108"/>
            <a:ext cx="3913189" cy="352246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fun(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n)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        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for(j=0;j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i;j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b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++)   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++;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return(s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5270478" y="1657324"/>
            <a:ext cx="1801851" cy="2357454"/>
            <a:chOff x="4984727" y="1728762"/>
            <a:chExt cx="1491488" cy="2357454"/>
          </a:xfrm>
        </p:grpSpPr>
        <p:sp>
          <p:nvSpPr>
            <p:cNvPr id="6" name="右大括号 5"/>
            <p:cNvSpPr/>
            <p:nvPr/>
          </p:nvSpPr>
          <p:spPr>
            <a:xfrm>
              <a:off x="4984727" y="1728762"/>
              <a:ext cx="142876" cy="235745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9039" y="2285626"/>
              <a:ext cx="1277176" cy="128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临时占用的存储空间：</a:t>
              </a:r>
              <a:r>
                <a:rPr lang="zh-CN" altLang="en-US" sz="18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函数体内分配的空间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285720" y="214290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5762641" y="4151567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43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信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57158" y="500042"/>
            <a:ext cx="4786346" cy="5147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递归算法的空间复杂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度分析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500174"/>
            <a:ext cx="6500858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递归算法是指算法中出现调用自己的成分。</a:t>
            </a:r>
            <a:endParaRPr lang="en-US" altLang="zh-CN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214554"/>
            <a:ext cx="5286412" cy="9106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递归算法分析也称为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变长时空分析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5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非递归算法分析也称为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定长时空分析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44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214282" y="714356"/>
            <a:ext cx="8643998" cy="37612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1-11】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有如下递归算法，分析调用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的空间复杂度。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1428736"/>
            <a:ext cx="6786610" cy="417861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0800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共有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(k==n-1)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</a:t>
            </a:r>
            <a:endParaRPr lang="zh-CN" altLang="en-US" sz="1800" dirty="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(“%d\n”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a[i]);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k+1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45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500034" y="214290"/>
            <a:ext cx="2138319" cy="37215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递归算法： </a:t>
            </a:r>
            <a:endParaRPr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5715008" y="5659401"/>
            <a:ext cx="1357322" cy="412805"/>
            <a:chOff x="5929322" y="5703784"/>
            <a:chExt cx="1357322" cy="412805"/>
          </a:xfrm>
        </p:grpSpPr>
        <p:sp>
          <p:nvSpPr>
            <p:cNvPr id="6" name="左箭头 5"/>
            <p:cNvSpPr/>
            <p:nvPr/>
          </p:nvSpPr>
          <p:spPr>
            <a:xfrm>
              <a:off x="5929322" y="5857892"/>
              <a:ext cx="500066" cy="142876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7950" y="5703784"/>
              <a:ext cx="928694" cy="41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方正硬笔楷书简体" pitchFamily="65" charset="-122"/>
                  <a:ea typeface="方正硬笔楷书简体" pitchFamily="65" charset="-122"/>
                </a:rPr>
                <a:t>错误</a:t>
              </a:r>
              <a:endParaRPr lang="zh-CN" altLang="en-US" sz="2000">
                <a:solidFill>
                  <a:srgbClr val="FF0000"/>
                </a:solidFill>
                <a:latin typeface="方正硬笔楷书简体" pitchFamily="65" charset="-122"/>
                <a:ea typeface="方正硬笔楷书简体" pitchFamily="65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1071538" y="5214950"/>
            <a:ext cx="5857916" cy="876195"/>
            <a:chOff x="1071538" y="5214950"/>
            <a:chExt cx="5857916" cy="876195"/>
          </a:xfrm>
        </p:grpSpPr>
        <p:sp>
          <p:nvSpPr>
            <p:cNvPr id="9" name="TextBox 8"/>
            <p:cNvSpPr txBox="1"/>
            <p:nvPr/>
          </p:nvSpPr>
          <p:spPr>
            <a:xfrm>
              <a:off x="1071538" y="5715016"/>
              <a:ext cx="4714908" cy="37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的空间复杂度为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286116" y="5214950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1868" y="5214950"/>
              <a:ext cx="3357586" cy="37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仅仅定义了一个临时变量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7158" y="750586"/>
            <a:ext cx="6572296" cy="417861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0800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共有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(k==n-1)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</a:t>
            </a:r>
            <a:endParaRPr lang="zh-CN" altLang="en-US" sz="1800" dirty="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(“%d\n”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a[i]);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k+1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   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46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7158" y="750586"/>
            <a:ext cx="5357850" cy="417861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0800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 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(k==n-1)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</a:t>
            </a:r>
            <a:endParaRPr lang="zh-CN" altLang="en-US" sz="1800" dirty="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err="1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(“%d\n”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a[i]);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k+1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   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57158" y="214290"/>
            <a:ext cx="5214974" cy="376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的空间为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642910" y="1214422"/>
            <a:ext cx="7867705" cy="1428760"/>
            <a:chOff x="642910" y="1214422"/>
            <a:chExt cx="7867705" cy="1428760"/>
          </a:xfrm>
        </p:grpSpPr>
        <p:sp>
          <p:nvSpPr>
            <p:cNvPr id="16" name="TextBox 15"/>
            <p:cNvSpPr txBox="1"/>
            <p:nvPr/>
          </p:nvSpPr>
          <p:spPr>
            <a:xfrm>
              <a:off x="6153161" y="1526810"/>
              <a:ext cx="2357454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42910" y="1214422"/>
              <a:ext cx="4857784" cy="1428760"/>
            </a:xfrm>
            <a:prstGeom prst="roundRect">
              <a:avLst/>
            </a:prstGeom>
            <a:solidFill>
              <a:schemeClr val="bg1">
                <a:lumMod val="95000"/>
                <a:alpha val="13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左箭头 17"/>
            <p:cNvSpPr/>
            <p:nvPr/>
          </p:nvSpPr>
          <p:spPr>
            <a:xfrm>
              <a:off x="5510219" y="1855425"/>
              <a:ext cx="648000" cy="21431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14348" y="5572140"/>
            <a:ext cx="4957771" cy="8402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1+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他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</a:p>
        </p:txBody>
      </p:sp>
      <p:grpSp>
        <p:nvGrpSpPr>
          <p:cNvPr id="3" name="组合 23"/>
          <p:cNvGrpSpPr/>
          <p:nvPr/>
        </p:nvGrpSpPr>
        <p:grpSpPr>
          <a:xfrm>
            <a:off x="1062013" y="3000372"/>
            <a:ext cx="7939143" cy="1143008"/>
            <a:chOff x="1062013" y="3000372"/>
            <a:chExt cx="7939143" cy="1143008"/>
          </a:xfrm>
        </p:grpSpPr>
        <p:sp>
          <p:nvSpPr>
            <p:cNvPr id="20" name="TextBox 19"/>
            <p:cNvSpPr txBox="1"/>
            <p:nvPr/>
          </p:nvSpPr>
          <p:spPr>
            <a:xfrm>
              <a:off x="6286512" y="3071810"/>
              <a:ext cx="2714644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)=1+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062013" y="3000372"/>
              <a:ext cx="4581557" cy="1143008"/>
            </a:xfrm>
            <a:prstGeom prst="roundRect">
              <a:avLst/>
            </a:prstGeom>
            <a:solidFill>
              <a:schemeClr val="bg1">
                <a:lumMod val="95000"/>
                <a:alpha val="13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左箭头 21"/>
            <p:cNvSpPr/>
            <p:nvPr/>
          </p:nvSpPr>
          <p:spPr>
            <a:xfrm>
              <a:off x="5643570" y="3400425"/>
              <a:ext cx="648000" cy="21431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00034" y="5103670"/>
            <a:ext cx="24288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的递推式：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47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357158" y="214290"/>
            <a:ext cx="8143932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的空间为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的空间为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) 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755650" y="3071810"/>
            <a:ext cx="6840538" cy="1283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则：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S(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 = 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0) = 1+S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1) = 1+1+S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= 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1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+ 1 + 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= 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773361" y="4357694"/>
            <a:ext cx="1584325" cy="622191"/>
            <a:chOff x="2089150" y="4640263"/>
            <a:chExt cx="1584325" cy="622191"/>
          </a:xfrm>
        </p:grpSpPr>
        <p:sp>
          <p:nvSpPr>
            <p:cNvPr id="206857" name="AutoShape 9"/>
            <p:cNvSpPr>
              <a:spLocks/>
            </p:cNvSpPr>
            <p:nvPr/>
          </p:nvSpPr>
          <p:spPr bwMode="auto">
            <a:xfrm rot="5400000">
              <a:off x="2773363" y="3956050"/>
              <a:ext cx="215900" cy="1584325"/>
            </a:xfrm>
            <a:prstGeom prst="rightBrace">
              <a:avLst>
                <a:gd name="adj1" fmla="val 61152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858" name="Text Box 10"/>
            <p:cNvSpPr txBox="1">
              <a:spLocks noChangeArrowheads="1"/>
            </p:cNvSpPr>
            <p:nvPr/>
          </p:nvSpPr>
          <p:spPr bwMode="auto">
            <a:xfrm>
              <a:off x="2479675" y="4886325"/>
              <a:ext cx="792163" cy="37612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800" i="1" dirty="0">
                  <a:solidFill>
                    <a:srgbClr val="660066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zh-CN" altLang="en-US" sz="1800" dirty="0">
                  <a:solidFill>
                    <a:srgbClr val="660066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r>
                <a:rPr lang="en-US" altLang="zh-CN" sz="1800" dirty="0">
                  <a:solidFill>
                    <a:srgbClr val="660066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5786" y="5214950"/>
            <a:ext cx="6286544" cy="3761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的空间复杂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2"/>
          <p:cNvGrpSpPr/>
          <p:nvPr/>
        </p:nvGrpSpPr>
        <p:grpSpPr>
          <a:xfrm>
            <a:off x="857224" y="1177602"/>
            <a:ext cx="5172085" cy="1448554"/>
            <a:chOff x="857224" y="1177602"/>
            <a:chExt cx="5172085" cy="1448554"/>
          </a:xfrm>
        </p:grpSpPr>
        <p:sp>
          <p:nvSpPr>
            <p:cNvPr id="206854" name="Text Box 6"/>
            <p:cNvSpPr txBox="1">
              <a:spLocks noChangeArrowheads="1"/>
            </p:cNvSpPr>
            <p:nvPr/>
          </p:nvSpPr>
          <p:spPr bwMode="auto">
            <a:xfrm>
              <a:off x="1071538" y="1785926"/>
              <a:ext cx="4957771" cy="8402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80000">
              <a:spAutoFit/>
            </a:bodyPr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</a:t>
              </a:r>
            </a:p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1+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他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情况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24" y="1177602"/>
              <a:ext cx="3500462" cy="37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递归算法可知：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48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1727200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57224" y="1063608"/>
            <a:ext cx="4000528" cy="3499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marL="457200" indent="-457200" algn="just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]=2*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marL="457200" indent="-457200" algn="just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printf("\n");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8"/>
          <p:cNvGrpSpPr/>
          <p:nvPr/>
        </p:nvGrpSpPr>
        <p:grpSpPr>
          <a:xfrm>
            <a:off x="1214414" y="1499420"/>
            <a:ext cx="6143668" cy="2632682"/>
            <a:chOff x="1214414" y="1499420"/>
            <a:chExt cx="6143668" cy="2632682"/>
          </a:xfrm>
        </p:grpSpPr>
        <p:sp>
          <p:nvSpPr>
            <p:cNvPr id="16" name="矩形 15"/>
            <p:cNvSpPr/>
            <p:nvPr/>
          </p:nvSpPr>
          <p:spPr>
            <a:xfrm>
              <a:off x="1714480" y="3190622"/>
              <a:ext cx="2714644" cy="428628"/>
            </a:xfrm>
            <a:prstGeom prst="rect">
              <a:avLst/>
            </a:prstGeom>
            <a:solidFill>
              <a:srgbClr val="6600CC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14480" y="2357430"/>
              <a:ext cx="1500198" cy="428628"/>
            </a:xfrm>
            <a:prstGeom prst="rect">
              <a:avLst/>
            </a:prstGeom>
            <a:solidFill>
              <a:srgbClr val="6600CC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14414" y="3703474"/>
              <a:ext cx="2214578" cy="428628"/>
            </a:xfrm>
            <a:prstGeom prst="rect">
              <a:avLst/>
            </a:prstGeom>
            <a:solidFill>
              <a:srgbClr val="6600CC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85852" y="1499420"/>
              <a:ext cx="1143008" cy="428628"/>
            </a:xfrm>
            <a:prstGeom prst="rect">
              <a:avLst/>
            </a:prstGeom>
            <a:solidFill>
              <a:srgbClr val="6600CC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383" name="Text Box 15"/>
            <p:cNvSpPr txBox="1">
              <a:spLocks noChangeArrowheads="1"/>
            </p:cNvSpPr>
            <p:nvPr/>
          </p:nvSpPr>
          <p:spPr bwMode="auto">
            <a:xfrm>
              <a:off x="5845194" y="2816042"/>
              <a:ext cx="1512888" cy="46474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200" dirty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</a:rPr>
                <a:t>原操作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416828" y="1725766"/>
              <a:ext cx="3726808" cy="12031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5" idx="3"/>
            </p:cNvCxnSpPr>
            <p:nvPr/>
          </p:nvCxnSpPr>
          <p:spPr>
            <a:xfrm rot="10800000">
              <a:off x="3214678" y="2571744"/>
              <a:ext cx="2928958" cy="500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3"/>
            </p:cNvCxnSpPr>
            <p:nvPr/>
          </p:nvCxnSpPr>
          <p:spPr>
            <a:xfrm rot="10800000" flipV="1">
              <a:off x="4429124" y="3143248"/>
              <a:ext cx="1714512" cy="2616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7" idx="3"/>
            </p:cNvCxnSpPr>
            <p:nvPr/>
          </p:nvCxnSpPr>
          <p:spPr>
            <a:xfrm rot="10800000" flipV="1">
              <a:off x="3428992" y="3214686"/>
              <a:ext cx="2714644" cy="7031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2286016" cy="43088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算法分析方式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073014"/>
            <a:ext cx="8429684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  </a:t>
            </a:r>
            <a:r>
              <a:rPr lang="zh-CN" altLang="en-US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事后分析统计方法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：编写算法对应程序，统计其执行时间。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34" y="3929066"/>
            <a:ext cx="7715304" cy="86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事前估算分析方法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：撇开上述因素，认为算法的执行时间是问题规模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的函数。 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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785786" y="1939424"/>
            <a:ext cx="6143668" cy="1409205"/>
            <a:chOff x="785786" y="1939424"/>
            <a:chExt cx="6143668" cy="1409205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785786" y="1939424"/>
              <a:ext cx="3500462" cy="14092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marL="457200" indent="-457200" algn="just">
                <a:buFontTx/>
                <a:buBlip>
                  <a:blip r:embed="rId4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编写程序的</a:t>
              </a:r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语言不同</a:t>
              </a:r>
            </a:p>
            <a:p>
              <a:pPr marL="457200" indent="-457200" algn="just">
                <a:buFontTx/>
                <a:buBlip>
                  <a:blip r:embed="rId4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执行程序的</a:t>
              </a:r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环境不同</a:t>
              </a:r>
            </a:p>
            <a:p>
              <a:pPr marL="457200" indent="-457200" algn="just">
                <a:buFontTx/>
                <a:buBlip>
                  <a:blip r:embed="rId4"/>
                </a:buBlip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其他</a:t>
              </a: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因素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00562" y="2252082"/>
              <a:ext cx="2428892" cy="676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所以不能用绝对执行时间进行比较。</a:t>
              </a: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4357686" y="2061630"/>
              <a:ext cx="214314" cy="122449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46145" y="1192283"/>
            <a:ext cx="8140697" cy="201860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出算法所有原操作的执行次数（也称为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频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），它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问题规模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函数，用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表示。</a:t>
            </a: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执行时间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大致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操作所需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。所以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算法的执行时间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成正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。为此用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表示算法的执行时间。</a:t>
            </a: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不同算法的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大小得出算法执行时间的好坏。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400021" y="1862126"/>
            <a:ext cx="5357850" cy="2729086"/>
            <a:chOff x="428596" y="2168516"/>
            <a:chExt cx="5357850" cy="2729086"/>
          </a:xfrm>
        </p:grpSpPr>
        <p:sp>
          <p:nvSpPr>
            <p:cNvPr id="3" name="TextBox 2"/>
            <p:cNvSpPr txBox="1"/>
            <p:nvPr/>
          </p:nvSpPr>
          <p:spPr>
            <a:xfrm>
              <a:off x="428596" y="4500570"/>
              <a:ext cx="535785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用于表示求解问题大小</a:t>
              </a:r>
              <a:r>
                <a:rPr lang="zh-CN" altLang="en-US" sz="18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的正整数，如</a:t>
              </a:r>
              <a:r>
                <a:rPr lang="en-US" altLang="zh-CN" sz="1800" i="1" dirty="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个记录排序</a:t>
              </a:r>
              <a:endParaRPr lang="zh-CN" altLang="en-US" sz="18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678629" y="3347243"/>
              <a:ext cx="2357454" cy="0"/>
            </a:xfrm>
            <a:prstGeom prst="straightConnector1">
              <a:avLst/>
            </a:prstGeom>
            <a:ln w="28575">
              <a:solidFill>
                <a:srgbClr val="8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42910" y="357166"/>
            <a:ext cx="321471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分析算法的执行时间</a:t>
            </a:r>
            <a:endParaRPr lang="zh-CN" altLang="en-US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7429552" cy="340359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 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//②</a:t>
            </a:r>
          </a:p>
          <a:p>
            <a:pPr algn="just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500034" y="785794"/>
            <a:ext cx="81359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1-6】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阶方阵的相加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如下，分析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其时间复杂度。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168279"/>
            <a:ext cx="5072098" cy="45115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定义最大的方阶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matrixadd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A[MAX][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B[MAX][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C[MAX][MAX])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//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][j]+B[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//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7818" y="1214422"/>
            <a:ext cx="3643338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除变量定义语句外，该算法包括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个可执行语句①、②和③。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5072066" y="2454244"/>
            <a:ext cx="4071934" cy="397032"/>
            <a:chOff x="4929190" y="2454244"/>
            <a:chExt cx="4071934" cy="397032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2454244"/>
              <a:ext cx="3428992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，循环体执行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4929190" y="2689208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9"/>
          <p:cNvGrpSpPr/>
          <p:nvPr/>
        </p:nvGrpSpPr>
        <p:grpSpPr>
          <a:xfrm>
            <a:off x="5072066" y="2993351"/>
            <a:ext cx="2714644" cy="397032"/>
            <a:chOff x="4929190" y="2993351"/>
            <a:chExt cx="2714644" cy="397032"/>
          </a:xfrm>
        </p:grpSpPr>
        <p:sp>
          <p:nvSpPr>
            <p:cNvPr id="12" name="TextBox 11"/>
            <p:cNvSpPr txBox="1"/>
            <p:nvPr/>
          </p:nvSpPr>
          <p:spPr>
            <a:xfrm>
              <a:off x="5572132" y="2993351"/>
              <a:ext cx="2071702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+1)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4929190" y="3209924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0"/>
          <p:cNvGrpSpPr/>
          <p:nvPr/>
        </p:nvGrpSpPr>
        <p:grpSpPr>
          <a:xfrm>
            <a:off x="5072066" y="3564855"/>
            <a:ext cx="2286016" cy="397032"/>
            <a:chOff x="4929190" y="3564855"/>
            <a:chExt cx="2286016" cy="397032"/>
          </a:xfrm>
        </p:grpSpPr>
        <p:sp>
          <p:nvSpPr>
            <p:cNvPr id="13" name="TextBox 12"/>
            <p:cNvSpPr txBox="1"/>
            <p:nvPr/>
          </p:nvSpPr>
          <p:spPr>
            <a:xfrm>
              <a:off x="5572132" y="3564855"/>
              <a:ext cx="1643074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频度为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929190" y="3786190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1"/>
          <p:cNvGrpSpPr/>
          <p:nvPr/>
        </p:nvGrpSpPr>
        <p:grpSpPr>
          <a:xfrm>
            <a:off x="5429256" y="3929066"/>
            <a:ext cx="3571900" cy="2020171"/>
            <a:chOff x="5429256" y="3929066"/>
            <a:chExt cx="3571900" cy="2020171"/>
          </a:xfrm>
        </p:grpSpPr>
        <p:sp>
          <p:nvSpPr>
            <p:cNvPr id="5" name="TextBox 4"/>
            <p:cNvSpPr txBox="1"/>
            <p:nvPr/>
          </p:nvSpPr>
          <p:spPr>
            <a:xfrm>
              <a:off x="5429256" y="4572008"/>
              <a:ext cx="2714644" cy="37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所有语句频度之和为：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256" y="5072074"/>
              <a:ext cx="35719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T(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 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+1+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+1)+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 </a:t>
              </a:r>
            </a:p>
            <a:p>
              <a:pPr algn="l">
                <a:lnSpc>
                  <a:spcPts val="2400"/>
                </a:lnSpc>
              </a:pP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= 2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+2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6929454" y="3929066"/>
              <a:ext cx="214314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3814</Words>
  <Application>Microsoft Office PowerPoint</Application>
  <PresentationFormat>全屏显示(4:3)</PresentationFormat>
  <Paragraphs>552</Paragraphs>
  <Slides>48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Office 主题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827</cp:revision>
  <dcterms:created xsi:type="dcterms:W3CDTF">2004-03-31T23:50:14Z</dcterms:created>
  <dcterms:modified xsi:type="dcterms:W3CDTF">2020-01-31T02:25:56Z</dcterms:modified>
</cp:coreProperties>
</file>