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425" r:id="rId2"/>
    <p:sldId id="426" r:id="rId3"/>
    <p:sldId id="408" r:id="rId4"/>
    <p:sldId id="409" r:id="rId5"/>
    <p:sldId id="410" r:id="rId6"/>
    <p:sldId id="411" r:id="rId7"/>
    <p:sldId id="422" r:id="rId8"/>
    <p:sldId id="412" r:id="rId9"/>
    <p:sldId id="413" r:id="rId10"/>
    <p:sldId id="414" r:id="rId11"/>
    <p:sldId id="415" r:id="rId12"/>
    <p:sldId id="423" r:id="rId13"/>
    <p:sldId id="416" r:id="rId14"/>
    <p:sldId id="417" r:id="rId15"/>
    <p:sldId id="418" r:id="rId16"/>
    <p:sldId id="419" r:id="rId17"/>
    <p:sldId id="420" r:id="rId18"/>
    <p:sldId id="421" r:id="rId19"/>
    <p:sldId id="429" r:id="rId20"/>
    <p:sldId id="430" r:id="rId21"/>
    <p:sldId id="431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E73B-E02D-47AB-8CD4-E616256BCC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  <a:extLst/>
          </a:lstStyle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 descr="蓝色面巾纸"/>
          <p:cNvSpPr txBox="1">
            <a:spLocks noChangeArrowheads="1"/>
          </p:cNvSpPr>
          <p:nvPr/>
        </p:nvSpPr>
        <p:spPr bwMode="auto">
          <a:xfrm>
            <a:off x="357158" y="1571612"/>
            <a:ext cx="3857652" cy="551671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1.4.1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程序和数据结构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00232" y="357166"/>
            <a:ext cx="478634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程序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643182"/>
            <a:ext cx="7858180" cy="30086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程序总是以某些数据为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对象。将松散、无组织的数据按某种要求组成一种数据结构，对于设计一个简明、高效、可靠的程序是大有益处的。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沃思指出，程序就是在数据的某些特定的表示方法和结构的基础上，对抽象算法的具体表述，所以说程序离不开数据结构。</a:t>
            </a: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程序是通过某种程序设计语言描述的，程序设计语言具有实现数据结构和算法的机制，其中类型声明与对象定义用于实现数据结构，而语句实现实现算法，描述程序的行为。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28596" y="425035"/>
            <a:ext cx="2928957" cy="43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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285860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785926"/>
            <a:ext cx="7143800" cy="2006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&amp;s,int a[],int n)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由数组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创建集合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(int 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357298"/>
            <a:ext cx="7500990" cy="2128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s)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",s.data[i]);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785794"/>
            <a:ext cx="7500990" cy="2584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s,int e)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(s.data[i]==e)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1435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8072494" cy="3934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     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s3.data[i]=s1.data[i];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s3.length=s1.length;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(i=0;i&lt;s2.length;i++)	     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中不在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inset(s1,s2.data[i])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s3.data[s3.length]=s2.data[i];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928670"/>
            <a:ext cx="7286676" cy="352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i=0;i&lt;s1.length;i++)	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inset(s2,s1.data[i])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928670"/>
            <a:ext cx="7572428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i=0;i&lt;s1.length;i++)	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(inset(s2,s1.data[i]))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4286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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计应用程序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SetApp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主函数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6264275" cy="4569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a[]={1,4,2,6,8};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b[]={2,5,3,6};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Set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s1,a,5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s2,b,4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 dispset(s3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dispset(s3);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的交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14348" y="642918"/>
            <a:ext cx="364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SetApp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3735593" y="1357298"/>
            <a:ext cx="1214446" cy="571504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092387" y="2786058"/>
            <a:ext cx="785818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cset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021081" y="2786058"/>
            <a:ext cx="1071570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dispset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92717" y="4143380"/>
            <a:ext cx="928694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878469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950039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021609" y="2786058"/>
            <a:ext cx="1928826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intersection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0" idx="0"/>
          </p:cNvCxnSpPr>
          <p:nvPr/>
        </p:nvCxnSpPr>
        <p:spPr>
          <a:xfrm rot="5400000">
            <a:off x="3878469" y="232171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2735461" y="1928802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1663891" y="1928802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rot="16200000" flipH="1">
            <a:off x="4539270" y="1982380"/>
            <a:ext cx="857256" cy="750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0"/>
          </p:cNvCxnSpPr>
          <p:nvPr/>
        </p:nvCxnSpPr>
        <p:spPr>
          <a:xfrm>
            <a:off x="4878601" y="1928802"/>
            <a:ext cx="2107421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9" idx="0"/>
          </p:cNvCxnSpPr>
          <p:nvPr/>
        </p:nvCxnSpPr>
        <p:spPr>
          <a:xfrm rot="5400000">
            <a:off x="3771312" y="364331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</p:cNvCxnSpPr>
          <p:nvPr/>
        </p:nvCxnSpPr>
        <p:spPr>
          <a:xfrm rot="5400000">
            <a:off x="4432114" y="3232546"/>
            <a:ext cx="785818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9" idx="3"/>
          </p:cNvCxnSpPr>
          <p:nvPr/>
        </p:nvCxnSpPr>
        <p:spPr>
          <a:xfrm rot="5400000">
            <a:off x="5217932" y="2661042"/>
            <a:ext cx="1071570" cy="246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32"/>
          <p:cNvGrpSpPr/>
          <p:nvPr/>
        </p:nvGrpSpPr>
        <p:grpSpPr>
          <a:xfrm>
            <a:off x="1020949" y="2428868"/>
            <a:ext cx="3929090" cy="2639521"/>
            <a:chOff x="1500166" y="2428868"/>
            <a:chExt cx="3929090" cy="2639521"/>
          </a:xfrm>
        </p:grpSpPr>
        <p:sp>
          <p:nvSpPr>
            <p:cNvPr id="29" name="任意多边形 28"/>
            <p:cNvSpPr/>
            <p:nvPr/>
          </p:nvSpPr>
          <p:spPr bwMode="auto">
            <a:xfrm>
              <a:off x="1500166" y="2428868"/>
              <a:ext cx="3929090" cy="2639521"/>
            </a:xfrm>
            <a:custGeom>
              <a:avLst/>
              <a:gdLst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4172" h="2664823">
                  <a:moveTo>
                    <a:pt x="0" y="0"/>
                  </a:moveTo>
                  <a:lnTo>
                    <a:pt x="0" y="2664823"/>
                  </a:lnTo>
                  <a:lnTo>
                    <a:pt x="3984172" y="2651760"/>
                  </a:lnTo>
                  <a:lnTo>
                    <a:pt x="3984172" y="1502228"/>
                  </a:lnTo>
                  <a:lnTo>
                    <a:pt x="2560320" y="1502228"/>
                  </a:lnTo>
                  <a:lnTo>
                    <a:pt x="2560320" y="13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2000"/>
              </a:schemeClr>
            </a:solidFill>
            <a:ln w="38100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85918" y="3786190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ASet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33"/>
          <p:cNvGrpSpPr/>
          <p:nvPr/>
        </p:nvGrpSpPr>
        <p:grpSpPr>
          <a:xfrm>
            <a:off x="3779274" y="2000240"/>
            <a:ext cx="4650378" cy="1702672"/>
            <a:chOff x="4258491" y="2000240"/>
            <a:chExt cx="4650378" cy="1702672"/>
          </a:xfrm>
        </p:grpSpPr>
        <p:sp>
          <p:nvSpPr>
            <p:cNvPr id="30" name="任意多边形 29"/>
            <p:cNvSpPr/>
            <p:nvPr/>
          </p:nvSpPr>
          <p:spPr bwMode="auto">
            <a:xfrm>
              <a:off x="4258491" y="2000240"/>
              <a:ext cx="4650378" cy="1702672"/>
            </a:xfrm>
            <a:custGeom>
              <a:avLst/>
              <a:gdLst>
                <a:gd name="connsiteX0" fmla="*/ 4245429 w 4650378"/>
                <a:gd name="connsiteY0" fmla="*/ 13063 h 1332411"/>
                <a:gd name="connsiteX1" fmla="*/ 0 w 4650378"/>
                <a:gd name="connsiteY1" fmla="*/ 104503 h 1332411"/>
                <a:gd name="connsiteX2" fmla="*/ 26126 w 4650378"/>
                <a:gd name="connsiteY2" fmla="*/ 1332411 h 1332411"/>
                <a:gd name="connsiteX3" fmla="*/ 4650378 w 4650378"/>
                <a:gd name="connsiteY3" fmla="*/ 1240971 h 1332411"/>
                <a:gd name="connsiteX4" fmla="*/ 4637315 w 4650378"/>
                <a:gd name="connsiteY4" fmla="*/ 0 h 1332411"/>
                <a:gd name="connsiteX5" fmla="*/ 4245429 w 4650378"/>
                <a:gd name="connsiteY5" fmla="*/ 13063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0378" h="1332411">
                  <a:moveTo>
                    <a:pt x="4245429" y="13063"/>
                  </a:moveTo>
                  <a:lnTo>
                    <a:pt x="0" y="104503"/>
                  </a:lnTo>
                  <a:lnTo>
                    <a:pt x="26126" y="1332411"/>
                  </a:lnTo>
                  <a:lnTo>
                    <a:pt x="4650378" y="1240971"/>
                  </a:lnTo>
                  <a:lnTo>
                    <a:pt x="4637315" y="0"/>
                  </a:lnTo>
                  <a:lnTo>
                    <a:pt x="4245429" y="13063"/>
                  </a:ln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0958" y="2214554"/>
              <a:ext cx="11430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BSet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28663" y="785794"/>
            <a:ext cx="257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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000100" y="1643050"/>
            <a:ext cx="5029210" cy="22298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4 2 6 8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5 3 6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的并集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4 2 6 8 5 3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的差集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4 8</a:t>
            </a:r>
          </a:p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的交集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08872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与数据结构历史相关的计算机科学家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137304"/>
            <a:ext cx="1643074" cy="193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2910" y="3357562"/>
            <a:ext cx="8001056" cy="27059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年获得图灵奖，以及无数奖项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称为最伟大的计算机科学家之一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计算机程序设计的艺术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系列，开始于他念博士期间，计划出七卷，第一卷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年出版，第二卷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半数字化算法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年出版，第三卷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排序与搜索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年出版，第四卷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组合算法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年出版。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《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计算机程序设计的艺术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一书以其内容的丰富和深刻喻为经典，有人甚至称之为“计算机的圣经”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166128"/>
            <a:ext cx="5786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Donald Ervin Knuth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（高德纳）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日出生</a:t>
            </a:r>
          </a:p>
        </p:txBody>
      </p:sp>
      <p:sp>
        <p:nvSpPr>
          <p:cNvPr id="8" name="Text Box 6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3786214" cy="551671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1.4.4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数据结构的发展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 descr="蓝色面巾纸"/>
          <p:cNvSpPr txBox="1">
            <a:spLocks noChangeArrowheads="1"/>
          </p:cNvSpPr>
          <p:nvPr/>
        </p:nvSpPr>
        <p:spPr bwMode="auto">
          <a:xfrm>
            <a:off x="500034" y="642918"/>
            <a:ext cx="3429024" cy="551671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1.4.2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算法和程序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8143932" cy="1962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由程序设计语言描述的算法就是计算机程序。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对一个求解问题而言，算法就是解题的方法，没有算法，程序就成了无本之末，无源之水，有了算法，将它表示成程序是不困难的。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算法是程序的“灵魂”。算法在整个计算机科学中的地位都是极其重要的。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143248"/>
            <a:ext cx="8143932" cy="27829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Niklaus Wirth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是著名的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Pascal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语言设计者 之一。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凡是学过一点计算机知识的人大概都知道“数据结构十算法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程序”这一著名公式。提出这一公式并以此作为其一本专著的书名，并提出结构化程序设计这一革命性概念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沃思在其他方面也有许多创造，为了定义和描述语言，沃思对著名的“巴科斯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诺尔范式”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BNF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进行了扩充，成为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EBNF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Extended BNF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1984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428736"/>
            <a:ext cx="5072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Niklaus Wirth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日出生于瑞士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28604"/>
            <a:ext cx="176981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28604"/>
            <a:ext cx="17145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1285860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C.A.R.Hoare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1934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年～）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8143932" cy="3039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1960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年发布了使他闻名于世的快速排序算法（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 Sort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），这个算法也是当前世界上使用最广泛的算法之一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领导了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Algol 60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第一个商用编译器的设计与开发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年开始，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Tony Hoare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博士任职于牛津大学，投身于计算系统的精确性的研究、设计及开发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1980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Hoare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因为其在计算机科学与教育上做出的贡献被封为爵士。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714612" y="1857364"/>
            <a:ext cx="2357454" cy="25003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" descr="蓝色面巾纸"/>
          <p:cNvSpPr txBox="1">
            <a:spLocks noChangeArrowheads="1"/>
          </p:cNvSpPr>
          <p:nvPr/>
        </p:nvSpPr>
        <p:spPr bwMode="auto">
          <a:xfrm>
            <a:off x="642910" y="571480"/>
            <a:ext cx="39290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1.4.3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算法和数据结构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286116" y="3071810"/>
            <a:ext cx="1214446" cy="85725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数据结构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44750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115858" y="3741760"/>
            <a:ext cx="8742363" cy="484189"/>
            <a:chOff x="113" y="2276"/>
            <a:chExt cx="5507" cy="305"/>
          </a:xfrm>
        </p:grpSpPr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4483" y="2289"/>
              <a:ext cx="1137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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742" y="2436"/>
              <a:ext cx="72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Group 47"/>
          <p:cNvGrpSpPr>
            <a:grpSpLocks/>
          </p:cNvGrpSpPr>
          <p:nvPr/>
        </p:nvGrpSpPr>
        <p:grpSpPr bwMode="auto">
          <a:xfrm>
            <a:off x="547658" y="2451115"/>
            <a:ext cx="8353425" cy="771525"/>
            <a:chOff x="385" y="1463"/>
            <a:chExt cx="5262" cy="486"/>
          </a:xfrm>
        </p:grpSpPr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513" y="1463"/>
              <a:ext cx="1134" cy="48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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255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 flipV="1">
              <a:off x="3640" y="1706"/>
              <a:ext cx="87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260319" y="1096981"/>
            <a:ext cx="8696325" cy="463551"/>
            <a:chOff x="204" y="610"/>
            <a:chExt cx="5478" cy="292"/>
          </a:xfrm>
        </p:grpSpPr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4534" y="610"/>
              <a:ext cx="1148" cy="2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  <a:sym typeface="Wingdings"/>
                </a:rPr>
                <a:t></a:t>
              </a:r>
              <a:r>
                <a:rPr lang="en-US" altLang="zh-CN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796" cy="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/>
          </p:nvSpPr>
          <p:spPr bwMode="auto">
            <a:xfrm>
              <a:off x="4035" y="754"/>
              <a:ext cx="47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b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＝  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000" b="1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结构  ＋  抽象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运算（功能描述）</a:t>
            </a:r>
          </a:p>
        </p:txBody>
      </p: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20683" y="1757378"/>
            <a:ext cx="4384675" cy="1346200"/>
            <a:chOff x="431" y="1405"/>
            <a:chExt cx="2762" cy="848"/>
          </a:xfrm>
        </p:grpSpPr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1613" y="1405"/>
              <a:ext cx="951" cy="363"/>
              <a:chOff x="1703" y="1026"/>
              <a:chExt cx="951" cy="363"/>
            </a:xfrm>
          </p:grpSpPr>
          <p:sp>
            <p:nvSpPr>
              <p:cNvPr id="71" name="AutoShape 5"/>
              <p:cNvSpPr>
                <a:spLocks noChangeArrowheads="1"/>
              </p:cNvSpPr>
              <p:nvPr/>
            </p:nvSpPr>
            <p:spPr bwMode="auto">
              <a:xfrm>
                <a:off x="1703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1800" dirty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映射</a:t>
                </a:r>
              </a:p>
            </p:txBody>
          </p:sp>
        </p:grpSp>
        <p:grpSp>
          <p:nvGrpSpPr>
            <p:cNvPr id="67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09"/>
              <a:chOff x="521" y="1565"/>
              <a:chExt cx="2762" cy="309"/>
            </a:xfrm>
          </p:grpSpPr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CC33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CC3300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71406" y="1674828"/>
            <a:ext cx="6000751" cy="2555875"/>
            <a:chOff x="204" y="983"/>
            <a:chExt cx="3780" cy="1610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en-US" altLang="zh-CN" sz="2000" b="1" i="1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en-US" altLang="zh-CN" sz="2000" b="1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nm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3759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H="1">
              <a:off x="3490" y="2432"/>
              <a:ext cx="27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728" y="1008"/>
              <a:ext cx="25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89" name="Group 37"/>
          <p:cNvGrpSpPr>
            <a:grpSpLocks/>
          </p:cNvGrpSpPr>
          <p:nvPr/>
        </p:nvGrpSpPr>
        <p:grpSpPr bwMode="auto">
          <a:xfrm>
            <a:off x="765143" y="4494230"/>
            <a:ext cx="4464050" cy="1506538"/>
            <a:chOff x="612" y="2750"/>
            <a:chExt cx="2812" cy="949"/>
          </a:xfrm>
        </p:grpSpPr>
        <p:sp>
          <p:nvSpPr>
            <p:cNvPr id="90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ea typeface="黑体" pitchFamily="2" charset="-122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ea typeface="黑体" pitchFamily="2" charset="-122"/>
              </a:endParaRPr>
            </a:p>
          </p:txBody>
        </p:sp>
        <p:sp>
          <p:nvSpPr>
            <p:cNvPr id="92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算法分析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989149" y="4802206"/>
            <a:ext cx="6869131" cy="1270000"/>
            <a:chOff x="2008187" y="5384832"/>
            <a:chExt cx="6869131" cy="1270000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2008187" y="538483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7072330" y="5734631"/>
              <a:ext cx="1804988" cy="4629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en-US" altLang="zh-CN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>
              <a:off x="5481637" y="5967994"/>
              <a:ext cx="158432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57158" y="285728"/>
            <a:ext cx="4071966" cy="453183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  <a:cs typeface="Consolas" pitchFamily="49" charset="0"/>
              </a:rPr>
              <a:t>数据结构角度求解问题的过程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14414" y="642918"/>
            <a:ext cx="4786346" cy="1998578"/>
            <a:chOff x="1071538" y="1287546"/>
            <a:chExt cx="4786346" cy="1998578"/>
          </a:xfrm>
        </p:grpSpPr>
        <p:sp>
          <p:nvSpPr>
            <p:cNvPr id="50" name="圆角矩形 49"/>
            <p:cNvSpPr/>
            <p:nvPr/>
          </p:nvSpPr>
          <p:spPr bwMode="auto">
            <a:xfrm>
              <a:off x="2457435" y="1287546"/>
              <a:ext cx="2000264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72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数据结构观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071538" y="2854124"/>
              <a:ext cx="1928826" cy="43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编程一般过程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3929058" y="2854124"/>
              <a:ext cx="1928826" cy="43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软件工程思想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rot="5400000">
              <a:off x="2019135" y="2001778"/>
              <a:ext cx="1052815" cy="6619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rot="16200000" flipH="1">
              <a:off x="3929058" y="2015918"/>
              <a:ext cx="1071570" cy="6429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1071538" y="3355876"/>
            <a:ext cx="6357982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问题求解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算法设计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算法实现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选择合适的存储结构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存储结构设计取决于数据的逻辑结构，并且为运算高效实现服务。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4286256"/>
            <a:ext cx="6715172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</a:rPr>
              <a:t>程序员可以直接使用它来存放数据</a:t>
            </a: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  <a:sym typeface="Symbol"/>
              </a:rPr>
              <a:t>作为存放数据</a:t>
            </a: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</a:rPr>
              <a:t>的容器。</a:t>
            </a:r>
            <a:endParaRPr lang="en-US" altLang="zh-CN" sz="1800" smtClean="0">
              <a:solidFill>
                <a:srgbClr val="9900CC"/>
              </a:solidFill>
              <a:latin typeface="方正启体简体" pitchFamily="65" charset="-122"/>
              <a:ea typeface="方正启体简体" pitchFamily="65" charset="-122"/>
            </a:endParaRP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</a:rPr>
              <a:t>程序员可以直接使用它的基本运算</a:t>
            </a: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  <a:sym typeface="Symbol"/>
              </a:rPr>
              <a:t></a:t>
            </a:r>
            <a:r>
              <a:rPr lang="zh-CN" altLang="en-US" sz="1800" smtClean="0">
                <a:solidFill>
                  <a:srgbClr val="9900CC"/>
                </a:solidFill>
                <a:latin typeface="方正启体简体" pitchFamily="65" charset="-122"/>
                <a:ea typeface="方正启体简体" pitchFamily="65" charset="-122"/>
              </a:rPr>
              <a:t>完成更复杂的功能。</a:t>
            </a:r>
            <a:endParaRPr lang="zh-CN" altLang="en-US" sz="1800">
              <a:solidFill>
                <a:srgbClr val="9900CC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2976" y="428604"/>
            <a:ext cx="4717167" cy="3411210"/>
            <a:chOff x="1142976" y="1207527"/>
            <a:chExt cx="4717167" cy="341121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142976" y="2099374"/>
              <a:ext cx="3960813" cy="2519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560603" y="3185218"/>
              <a:ext cx="1187450" cy="1008063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16028" y="2393056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sz="1800" dirty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532153" y="2393056"/>
              <a:ext cx="1368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基本运算</a:t>
              </a:r>
              <a:r>
                <a:rPr lang="en-US" altLang="zh-CN" sz="1800" i="1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55890" y="2321618"/>
              <a:ext cx="50323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0">
                  <a:solidFill>
                    <a:srgbClr val="0000FF"/>
                  </a:solidFill>
                  <a:latin typeface="Arial" charset="0"/>
                  <a:ea typeface="宋体" pitchFamily="2" charset="-122"/>
                  <a:cs typeface="Arial" charset="0"/>
                </a:rPr>
                <a:t>…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51065" y="2753418"/>
              <a:ext cx="360363" cy="431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603590" y="2824856"/>
              <a:ext cx="360363" cy="36036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00353" y="2753418"/>
              <a:ext cx="71437" cy="431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19844" y="1207527"/>
              <a:ext cx="17145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应用程序</a:t>
              </a:r>
              <a:endPara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071802" y="1618341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8500" y="2332721"/>
              <a:ext cx="381643" cy="21678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spc="3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实现了的数据结构</a:t>
              </a:r>
              <a:endParaRPr lang="zh-CN" altLang="en-US" sz="1600" spc="3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214942" y="2189845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48" y="1422051"/>
            <a:ext cx="8001056" cy="334717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定义单个集合的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抽象数据类型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，其中所有元素为正整数，包含创建一个集合、输出一个集合和判断一个元素是否为集合中元素的基本运算。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在此基础上再定义两个集合运算的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抽象数据类型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，包含集合的并集、差集和交集运算。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）实现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）设计使用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的应用程序。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348" y="500042"/>
            <a:ext cx="1000100" cy="785817"/>
            <a:chOff x="5691204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19982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0034" y="214290"/>
            <a:ext cx="2143140" cy="45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799" y="785794"/>
            <a:ext cx="7560000" cy="260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运算的定义：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cset(&amp;s,a,n)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dispset(s)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inset(s,e)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中的元素。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643314"/>
            <a:ext cx="7560000" cy="2891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s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 |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运算的定义：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add(s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∪s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sub(s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intersection(s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∩s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85786" y="1071546"/>
            <a:ext cx="7500990" cy="152616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个整型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存放集合的元素。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语言中数组并没有一个标识数组中实际元素个数的值，为此用一个整型变量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表示数组中的实际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85786" y="3429000"/>
            <a:ext cx="7707310" cy="1765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集合结构体类型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存放集合中的元素，其中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存放集合中实际元素个数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将集合结构体类型用一个新类型名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34290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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设计存储结构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2857496"/>
            <a:ext cx="342902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设计集合类型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16A1-9F15-429F-9EFD-84004B73C732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1679</Words>
  <Application>Microsoft Office PowerPoint</Application>
  <PresentationFormat>全屏显示(4:3)</PresentationFormat>
  <Paragraphs>208</Paragraphs>
  <Slides>21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912</cp:revision>
  <dcterms:created xsi:type="dcterms:W3CDTF">2004-03-31T23:50:14Z</dcterms:created>
  <dcterms:modified xsi:type="dcterms:W3CDTF">2020-01-31T02:29:45Z</dcterms:modified>
</cp:coreProperties>
</file>