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7"/>
  </p:notesMasterIdLst>
  <p:sldIdLst>
    <p:sldId id="455" r:id="rId2"/>
    <p:sldId id="257" r:id="rId3"/>
    <p:sldId id="449" r:id="rId4"/>
    <p:sldId id="448" r:id="rId5"/>
    <p:sldId id="258" r:id="rId6"/>
    <p:sldId id="259" r:id="rId7"/>
    <p:sldId id="450" r:id="rId8"/>
    <p:sldId id="399" r:id="rId9"/>
    <p:sldId id="454" r:id="rId10"/>
    <p:sldId id="451" r:id="rId11"/>
    <p:sldId id="452" r:id="rId12"/>
    <p:sldId id="453" r:id="rId13"/>
    <p:sldId id="446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5" r:id="rId51"/>
    <p:sldId id="496" r:id="rId52"/>
    <p:sldId id="497" r:id="rId53"/>
    <p:sldId id="503" r:id="rId54"/>
    <p:sldId id="504" r:id="rId55"/>
    <p:sldId id="505" r:id="rId56"/>
    <p:sldId id="506" r:id="rId57"/>
    <p:sldId id="507" r:id="rId58"/>
    <p:sldId id="508" r:id="rId59"/>
    <p:sldId id="509" r:id="rId60"/>
    <p:sldId id="510" r:id="rId61"/>
    <p:sldId id="511" r:id="rId62"/>
    <p:sldId id="512" r:id="rId63"/>
    <p:sldId id="513" r:id="rId64"/>
    <p:sldId id="514" r:id="rId65"/>
    <p:sldId id="515" r:id="rId6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  <a:srgbClr val="0000FF"/>
    <a:srgbClr val="FF33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D2C9B-1614-4416-AFE8-2E4682484FF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5F527-C4C2-4523-9D48-AB0EF134BBF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D2C9B-1614-4416-AFE8-2E4682484FF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D2C9B-1614-4416-AFE8-2E4682484FF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D2C9B-1614-4416-AFE8-2E4682484FF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8" descr="纸莎草纸"/>
          <p:cNvSpPr txBox="1">
            <a:spLocks noChangeArrowheads="1"/>
          </p:cNvSpPr>
          <p:nvPr/>
        </p:nvSpPr>
        <p:spPr bwMode="auto">
          <a:xfrm>
            <a:off x="2356330" y="1824327"/>
            <a:ext cx="4714908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4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kumimoji="1" lang="zh-CN" altLang="en-US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  <a:endParaRPr kumimoji="1" lang="zh-CN" altLang="en-US" sz="24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143108" y="500042"/>
            <a:ext cx="3879858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章  线性表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1028" descr="纸莎草纸"/>
          <p:cNvSpPr txBox="1">
            <a:spLocks noChangeArrowheads="1"/>
          </p:cNvSpPr>
          <p:nvPr/>
        </p:nvSpPr>
        <p:spPr bwMode="auto">
          <a:xfrm>
            <a:off x="2356330" y="2681583"/>
            <a:ext cx="4714908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kumimoji="1" lang="zh-CN" altLang="en-US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  <a:endParaRPr kumimoji="1" lang="zh-CN" altLang="en-US" sz="24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/65</a:t>
            </a:r>
            <a:endParaRPr lang="en-US" altLang="zh-CN"/>
          </a:p>
        </p:txBody>
      </p:sp>
      <p:sp>
        <p:nvSpPr>
          <p:cNvPr id="8" name="Text Box 1028" descr="纸莎草纸"/>
          <p:cNvSpPr txBox="1">
            <a:spLocks noChangeArrowheads="1"/>
          </p:cNvSpPr>
          <p:nvPr/>
        </p:nvSpPr>
        <p:spPr bwMode="auto">
          <a:xfrm>
            <a:off x="2356330" y="3538839"/>
            <a:ext cx="4716000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kumimoji="1" lang="zh-CN" altLang="en-US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  <a:endParaRPr kumimoji="1" lang="zh-CN" altLang="en-US" sz="24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56330" y="4396095"/>
            <a:ext cx="471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2.4 </a:t>
            </a:r>
            <a:r>
              <a:rPr kumimoji="1" lang="zh-CN" altLang="en-US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4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性表</a:t>
            </a:r>
            <a:r>
              <a:rPr kumimoji="1" lang="zh-CN" altLang="en-US" sz="24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 </a:t>
            </a:r>
          </a:p>
        </p:txBody>
      </p:sp>
      <p:sp>
        <p:nvSpPr>
          <p:cNvPr id="10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56330" y="5253351"/>
            <a:ext cx="4716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kumimoji="1" lang="zh-CN" altLang="en-US" sz="24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  <a:endParaRPr kumimoji="1" lang="zh-CN" altLang="en-US" sz="24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285852" y="1571612"/>
            <a:ext cx="6286544" cy="4429156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9219" y="2940150"/>
            <a:ext cx="1482451" cy="1346106"/>
            <a:chOff x="552422" y="500043"/>
            <a:chExt cx="1482451" cy="1346106"/>
          </a:xfrm>
        </p:grpSpPr>
        <p:grpSp>
          <p:nvGrpSpPr>
            <p:cNvPr id="13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6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7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5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00108"/>
            <a:ext cx="7715304" cy="17503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假设有两个集合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，分别用两个线性表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表示，即线性表中的数据元素为集合中的元素。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利用线性表的基本运算设计一个算法求一个新的集合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∪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，即将两个集合的并集放在线性表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8715436" cy="5063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(List LA,List LB,List &amp;LC)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lena,i;  ElemType 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(LC);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(LA);i++)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的所有元素复制到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(LA,i,e);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个元素赋给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(LC,i,e);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lena=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(LA);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求线性表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(LB);i++)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(LB,i,e);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LB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个元素赋给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LocateElem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(LA,e))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(LC,++lena,e);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则将其插入到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EAAQABAAD/2wBDAAMCAgMCAgMDAwMEAwMEBQgFBQQEBQoHBwYIDAoMDAsKCwsNDhIQDQ4RDgsLEBYQERMUFRUVDA8XGBYUGBIUFRT/2wBDAQMEBAUEBQkFBQkUDQsNFBQUFBQUFBQUFBQUFBQUFBQUFBQUFBQUFBQUFBQUFBQUFBQUFBQUFBQUFBQUFBQUFBT/wAARCADcAUoDASIAAhEBAxEB/8QAHQABAAAHAQEAAAAAAAAAAAAAAAEEBQYHCAkDAv/EAEwQAAEDAwIDBQQHBAcGAwkAAAEAAgMEBREGIQcSMQgTQVFhFCIycRUjQoGRobEWQ1LBCTNicrLC0RdTgqLh8CQlYzRGVGRzk9Li8f/EABgBAQEBAQEAAAAAAAAAAAAAAAABAgME/8QAJhEBAQACAgIDAAIBBQAAAAAAAAECERIhMVEDE0EUYSIEUoGRsf/aAAwDAQACEQMRAD8A6poiICIiAiIgIiICIiAiIgIiICIiAiIgIiICIiAiIgIiICIiAiIgIiICIiAiIgIiICIiAiIgIiICIiAiIgIiICIiAiIgIiICIiAiIgIiICIiAiIgIiICIiAiIgIiICIiAiIgIiICIiAiIgIiICIiAiIgIiICIiAvk9E+yrN4m8QqHhvpGsvNY4OfG3lgg5t5pCNm/wDXyyk7S3U2tfi/2hbPwneykkgNyuj2c/s0buQMb4Fx3/BYSk7f09PViOXSQ5HYDS2Z/vEnbcNOPvWsWvb9fNcXy53SrqQ64VjnO7xxJDHE7YGM4AwAOit7hrwh4hXSslMVRcNSM588lHSPkDB5EjOFrqdPPvK3y3epO3NSOaDU6WkYfJlX/wDoqpT9t7T7yBNYK2L+7Mx3+i1gk4L69pYwZNH3sAeIonn9FTKrQGq6XJm05d4eXrz0Mo/ypuG8/bcSn7aOjZB9ZR3GL/hY7/MqjT9sHQMwBfJXQ5/ip8/oVozPZbrTDE1BVwux+8hc0/mFJuhliyXsLD48wwnRvKfroLB2qOHU+P8AzeWM/wDqUzx/JVKm7R/Dqo6alp2f343j/KucjnFp3cPLGVAykdSAnVOeTpbT8cdC1QHJqm3jPTmkLf1AVUp+JulKofVaktTz6VbP9Vy979/gTj5r6dUyNGxJ9AU1F+zL3HVCLVtmn3ju1BIP7NSw/wA1Nx3akmx3dTC/+7I0/wA1ylbcpgMNlc0ehK9magroSOWsnYR0xI4fzT/H2z9mfp1cE7XdCD8jlfXMfP8AJcqGa8v1P/U3atjI/hncFO03GDWFEcw6lubAPstrH/6pqNT5Mp5jqSHZ8FFcx4O0NxApQO71Xc8DxdUuP6qqU/al4j0pbjUtS/8A+o1rv1aU1F+3+nSXmTJXO+j7YXEmEZddY5B/6lNGf8oVYpe2tryMDvXUMp/t0wH6EK8T7Z6b85+SbrRmHtx6ugI7y3Wyb5sc39HKpQdvC+swZ9OW+Tz5JXt/1U4rPklbp8yjnPgtO4+326Mc0+lI8ePd1Z//ABXraf6RLT10qZ6YaarBPD/WBlQPdHgd2b5TjV+zFt+5OqxXwl4/6d4v1FRS2xtTS3CGPvXU1QBksyBzAg4PVZTb0WdabxymU3H0iIjQiIgIiICIiAiIgIiICIiAiL5cSOiDynqI6aJ0kjwxjAXOc44AA6klc+e0Jxjk4l6wnihnk+haNzoqSNoBa4dDIfV2PwWce13xp/Z+1O0faagG4VbA6tkY7HdRHoz5u/RaWe855Od/D/v71ZdR5vktt1F48ONDVnEjVtDYbfEWT1MnNLUbkQxD4nnywPzwuj2kNIW/RGn6Oz2qnZT0lM3HujBkd9pzvNxO+d1h3smcJf2I0aNQXGHkvF4Y1zQ5uHQ0/VrTnxd8R+5Xbd+MDqO/V9HR0raikgge5s4694MAbePM8hoA3JI9cJNtTKYTtkW7XCK026esndyxwtLjjx9B6noPUqxoeMdBJb21bqCp5ZZjFAxhDjNuG8zfQnnA8+R3kqdS8Q6LiDeXWF1v9qp4cxVLubMfftbl2HNd8LCcE+fToqVPddNQ3OzWuS0h9cPqc0pkEcLSC0Frc9SxuRkbc7c/GtzH2xlnu7xX5X61gNupqmGNwM0gYyN8fMZcnA5dxseufLdeF0utC+qbSSUlFUSOkEOJoMgvOTjodgBknwBb5hUDUGprJp2ofVVlKRUW+sbSQRQSZaXSZEeNviAB2Hw5OV4UNxsF8gr5oZamGRg7iaVzwDA2Ykd6Mt6nlDQOvKwLWo5XLK1Ggvuh7/dm21tjtFTVOe9ufYWluGk8zs8nT1ULrYOHXtT4ZtIWGU8/cnlpomvL9hjAbnq5o+9U61WvSvDGetrJZqxlRJmnpvanRF8rGO990YBHu5wSXY8lXKXS9st9VDcTcpp2UcBq2MMYdzv5Hcr9j7xH1jsDx+QTr0u6kavg/wALKou59JWt0sb+5c2EcuH5wGZBAySfyKpFRwF4SVM8MLtNNglmdyNbFVPb72SMbSehP3K54bdbKH6PikvLIZo2yVAhqG8khmIz3j2k5GA7IHX3l8WvR0FNqiiudXcKeoilid7FExjg573bFxOP4AGj5ZTUJcr+LTrOytwtfPyfRtxp3EbFlXJjOCcbk74GfwVLf2RuGtdUPhhqr1DI3qBONts+LFkh9qfFc5HOrKF9ZFC4MhLy3NQ8ZkJ2/ha1ox9kKn2rRF0ZSXCM1MVRW1MscUpiqMmOnHvv+TpJC7PphZ44xreXpjK49jDQsTw1mpbtTEkgZbG/p8mKmy9h/Tk8nd02uKmN+OYB9LGfHHg4LMugNH3+00F3r7mHR3W41LniFs3MKdnwsA+Td1UhabublTkwTspou8nc0OyCQO6jZ18Glz/UpqezlZ+NdajsJwSyBtJr2CSQjOH0OCfLOJT/ANhUyq7B176QawtUh8pIpGk/mVsDpaj1GdQ11zuVNVw01NTueynkb/WSvPQbEkMYGj55VlauveqrfpaorvYqp9yuFW/uYvY8uhiaNgfd25nOA38GuTjPacr6YjqewtrOIju71Y5m55QBNKzf72KQqOxXxEiz3YtU2PBlWQfzaFnGg1Lqej0JSGpY6e4V9cGUzJabBZ19/GNiQ1x9OZv35MojNV6nobTuYLdTmaeVrnAvfs0D1y7m+4KXFZlb1ppbUdkDidEXO+hoJgRt3VbFj83BUi49mLidb2F7tJ1cwH/w8kchP3NcSulYYFBzQ05PjssO9+OOPGs7XqCxsrqAUD7feGN5Wx18b4+7PmW4BOeg81auk3ajpO9N8dFNIQcOpYj92ThbadtrU8F84uR26JkZbaKNkEr2gZdI/LyCfQFo9MFa8NaXNBAAftty8+SrHO9dNuOwXaQ+43q7EjnfB3LWkYOOcE/hjH3rc5hy0LWvsnaWl053fOQRJaI3E4wS90rnHb5cq2Vb0Cb26/H4RREUdBERAREQEREBERAREQEREECdlZHFriRR8L9GVd5qS18rRyU0BO8sp+EfLxKu+oqI6WCSWVzY4mNL3OccAAbkrnl2keMEnFDWEraV5+haAugpGeDt8Ok+ZP5AI5Z5a6jGmptRVuqb5WXKvmM9VUyGSSQ+JKyd2aOEjuJ+vIn1kLnWO28tTW83SQ/Yj+ZI3HllYottuqbtcKejpKd9TV1LxHHDGMuke44AA/FdKOCnDCn4U6GorOxrHVp+urp2j+tncBzHPkPhHoPVGMJte1RRtnpJKc5Yx7eQ92eUgYxsrKh4NWOkc99Oa2KYyd82Xv8Amc2QMLWOGf4C5zm+TnE7rIBOFADZWXTtcZe6sXS3Cm1aPtUtDQPqCyRjYi+RwLuQOy4ZwPiOST45UpYeEsNm1DLe5K+a4XBwdyGeNoax5+0APkAPIBvkFkORzY2FznBrR1JOAFAPGfP5JtnhixPeuCM93rqGU3nMNG2R7YpKfIfUSHD5nEO3PIOUDG3vfxbT9r4V1Nrt9LTitimcyV9XUu5C0TTnZp9GxtDQ0ehz1WSe8O22MlQ78AEnA+ZV5Vn68WGr7wavGodbMr6uppfoaIR08ELXOMjIGgOcN2453yEuLv7DfXN3zaWrhLJKaWKdjWktga4AOaG+7GM9B7sbM+QeftK7HXqhY8MdV07XF3JymZoOfLGeudsKZZUxyNJa9rgOpB6eacsj68Wv+n+D+pLjrOe6aipWtZNJyvkE7X5DveleAOhcQ1g8mxtWwMbQ2JrQ0MA25QNgvrvMnAUDLg9Cpba3jjMfA6ONxaSwEjoSOipNwmbbXMNNSh0kpPNyxu8ASCS1px9/n5qydSy8QZbjKbRC2GAubyNkfTvYG5IdnIDtx09cL0pL/rqqrNO0kllp6Yvlzdq057qGNoJIYC7cuOACM43V17ZuUvUVqe/CpgDyythk91rBCJGh5x72RyEtAPiRupx10gpg3u7g6oPMC5kkzGkbdNwNlN6huU9ttrpaaKSoqekcbInPLj45A/1Cp1mv1wqdLR3G8W9tjr35aaeV5kDTkhhcW7jO22+MqsWWXW3vHdBUyzGOtwxuA1gMTsnfLRvnI9fRecdxrpn4bPy8rizldTh7nYw3m91/TOTnGyaduLtQ0U9TX2o0BgqHMa6ZnuzNG4mZzNDg05+0B0PzWMbrxusMNznhmsdNUUbY2zR10czAw07uYu3x8QAb7gO/N187Oy9eaydLdqqAc0rmlwyf/YZS44y7AAPk38Qvenuk/LI7ERkeGmEvgli5ug9/LTjqOixjQcbLXqS5xRs0vUT1b6OOqE8U7MMiB5sOdsRhwDcY3cQ3rnFz8RNU6W4W6eZeLzBVQ00swpmR0j3c/O4EnA5wNg0knPgqs77lV+m1U54Z71D0dz/+Ke0gg42D2DZT8d6EdnqrhXCOCCnY+SQxyiRoawEuOQB4ArEA7Q2ipKmnpZ4dT2yrqeVsDKiGRskhc4YDQXnO+PDxU32ptVDRPAy6QxyuFTcCy2xOccucXk85Pr3bXlYqy2720D1xqiTWWrbveqjLn11VJPv4AuJaPuGB9y8dGWf6c1TbqbHuGQPd8gqI8l3Nn3c+A8FkngvbOatq7i4Z7tvdtI6ZJyVi9Rz8ty+Atw726zgH6mOkYwfiAP0WdmkPGy134Escy3T1OOU1EnNt/CCAMfms7W6dxYMnPgsYukvFVUXy13MjiujrLt9IiIoiIgIiICIiAiIgKB6KDjhWVxa4jUXDDRtbe6pwMrWmOlhPWaUj3Wj0zufkiW6m2Ge13xi+grX+x9rmIrqtofWyMP8AVxHoz5u8fRaYCPnLnfc3fCqGodQ12q77W3S4yunrKuV0s0mcgknb7gFcHC7h9V8UdZ2+xUfMxsx56idoz3MLfjf88HAHm4K15925bZ67G/B8VVQ/XVyiLoYS+C1tkbgOf0fNjxA3aD583kMbg8ozlU6w2aj09ZqK2UEIgoqSJsMMY+y1owPvVSUeiTQiIipetooLjTPp6mJs0DxhzHjIIVLk0haJXNJo2gtcHDlc4AEdOh/JVxfJCJqVR5LDTvNSe8qQZz7xFS8Y94Ehu/ujYdMbKP7Pxsc3kq61oByB7S4j88qsqB6InGLcqdIwzCnDauePucknu4XmQ+by6MkndSA0UIqZscEtKyQmbnldQxcz+d+R8OMYHu7dc5O6vHdOVXZcZVmOtsFjNbNXV9DFTTxtcfqDEG8pBDi7n+EFx8vi6qWipHB8tJLcKKRsP1kohlljcMNa15dh+wGXjlycZZ45ze9RTxzt5ZI2yDyeAR+alp7VRztc2Slhew4y10bSDj4fDwPRXbHD0tuC2XCGEvllhdKT3kjo7jOGhxIxgEOwOUu2/XqJbl1JC2N8UU1TlhcfZ7jG9jsZxu+IHfPh5D1V31VspqxpE8Ecodjm52g5wcjPyIB+5eFRY6OotzqB9LE+jLQzuHNBZjbbHpjKvLacao8TrxRTzRc1bXsD/dll7gAhzR0wGnDT6bk9cKXiuV7hp3U74Kx9UI2vFS+kic0Y5shwZKASeUDAO3MOnUSTYI4aZ1LU0tmZUQhrHUkVwc0RxtHK0/D7pzJ0wNyNySF7vbUe3Rl1vdJUxxuq444bs4h7yA4tDCW8zeYADIwBnpnCHcTBvdxponGob7ndZIfbZSXOBwThjnZ2bnGPtN36gS9fSU1BU0ntlnoZ6WZ/7ige57HbYOA0hu4G5PyXtJBNFBSVHc3kTviLJaSGra8wtJIL3ZOHOHNnbJ29F92+jqJX1cMVZeKMU7yx0lS1ju+y6Q8zCWn+IYwOgYMbEIl78qSyOxUr31L7PaYp4W+0NLGujd3oPeM3cwBp5gTknYhU/WLtO6z7il1HaLfcPY53zQNfcGB0OCQ6UZLccrWuJ3yA0jzVzwV1dHXODK2vlZJVkFtTb8MjY1xDmtc0DZ22HHm2GRsQvCovDqu5B8VW6KFz+7hpqy3SND3c0BJ58Z25tjtu7O4jOC3uaii2/Q2lNYajpb3V2R01yt8vtEE0tydUshkyHAhrZXNDjs7p0wVrX289aNq9VWXTMcpcygpzVTMB2EkuwHz5W5/41uHpqOGG2NqG+xthf78b6SERMMQzy56dN99h6BcxONGrzrziVqK+d4XR1NY8xE/7pvuR/wDK1qzUs1Fl99ncrOmhLabTpKnj5QJphzbeZWE7Fbzc7zS0+eYSPw4DxAx/JbN6Vt4q77baRrMxxkPcB5NA/mMLnn4YnlsDw3t4tttggbj3I2tPz2z+qyrb2YA/FWLo6l7uNx6Dbr4nbJWQKEDl36pitT8XRei+GL7W3fHwIiI0IiICIiAiIgIig74Sg8Z52U0L5ZHNYxoLnOdsGgDclc9e0nxfl4naxdHSSEWK3uMVEAdnnO8v3429FnXtfcZxp20DRtrnIuFe3NbIw7wwno3Pm7P4D1Wkr5e8J5uZo8/H5JenDLLd094WOMgZ5uGds5+7x+S3/wCy/wAH/wDZxoz2+4wmPUF1a2WoDx70MePq4ifMDc+vyWvXZE4SjW+r3X+4w81oszmuDX4ImqCMsbjx5Rh5/wCHz23K1zxCs/DihpK69umpqGoqW03tMUXOyN7vhL8bgHffCkbkXSDhRyFYtFxf0zcLNX3uG4yfQdGwyTXKWlljp8A4wx7mjnOfBod5Ko1nEPT9sqrdS1t2goKmvpjVU8VYTE58YALnDmA6ZGQcFa03uLpyEyFatNxL0rWYMOorbIC4tHJUt3IO+N9x036bqo0uq7NXQwTQXeimime6OKSOoY4SOHVrTncjxwobitIpSkudJcATSVcFSG9e5ka/H4FTWQhtFFDIQkdM7or5Lt8Yyneb4wrO1Zo+53y90tfSXuWlghgdC63vbIYHuc4ESkxyMdzAZGCSN+itmfhtquksFnoaHWVVLPRNlNRUVRk5qqVxyC8Al3I3YBgI28UZ3/TLDHZ8vuX0sYXfTGvo6W1xWnUMMjqelcypNVkCeYnPPs0uAG4GXHpuCq9c6PVbLTYqS218DqsVMP0nXVAaXdwMmXu2huC52wGwxnKLteAGFKXKvhtdFPVVDgyCFjpHvcQA0AZPVWvpo6ydSd7ezb4pZK2dxpo2ueYqfnxE1r2kczuUZJI6uHkqNHqDiILrXUdVp63toIahzo7w2RxZLTbFobTtc6R0uCWkEsbkZBPwolqyrf2g9LaxrLHSt0tLUzaoqX0sEJZE+SZkbwHSP3DSwAE5DnY5N8EAG85tcWa0VepJG6TurKSzR4rq72KOGB0bWk/V949veNAb9gHwUtQ3Wqq6nUlwpdAxQ3G2ZfZxU0Zp5q1oj94iUxkRkkloG5PiACqSyuoNRWS5Xmu4ZPZbaeIzSRXCNrH1c2xLWQOaOYAudl7w3JG2QtMyVUn8QuHlxs1puDauR8OrJ2toe7jmE9ZKx2AG4HM0tJ2yQN9lVqTX+ibvpOovUd6ZTWS2SPo6ioklfTCCTl7ssfnBLveAHXcjCp9gvtj4l2utoLhYjb7VbImOla95igj5gTybBucNGSW5aNt85AmLjQaDsPDa5QUVNSx6Zomd5PR2hjXB3jylo+MnI2Kyuqq9k+h6+nbW2+5XN9NHAJG97NO1hjJe7n98ZfnnO++wb0wqfHUWm+XB1stOuZ2XNkLx7NDUQyytc7lIe5j2lxA5T7p294+O4t3SVVo6PQV+ZZPpGlsk0svtlbFVsaYHdyC5zZWyYjAaGtwOhOMdVXOCtv0/a7FJS6cnus9FAeQvudD3L5HZPvmQxMMpI+0S7bCE7efaD1f+wfBzUNc2Y+1SU3sUDzu4yS+4D8wCXbeRXMKQYDW490DB+XzW5fb21iRDpvS8bjgOfc6hoPoY4v1l+8Baal3MB4g/6oxl5XfwqtTam9yVJZhsLMDfxOf5ALZThRRe03SurSMhuIW+GTsXfosLcNLd7Bpw1MjeR8pL9/LoFstwotJp7FSBzSJJj3pz/aJx+S55X8ZnTMGnabu6VmRk4yrtpY+VgKodqiLQ0eAGFcMDSIwtydM+Uwxfa+WdF9KvRj4EREaEREBERAREQfJ3OFaPEziBQ8NtF3W/VzwG08ZEUbv3spGGMHzP5AlXRPO2mjdJI4MjYOZz3bADxJK589pbi1JxZ1fJSU0jn6btz3MpYW5xM4bOmI8c+Hpj1y8eWMstdMG8SeKs9RU3XU+oJi+SWR000mHEnJ2aB+QHl8grH0VxnsOuqqWloY6lk7CPdczIcD45bnGPVX1JYaWZpD4Gub9oDmwfuXnQ6bt9A7vKekhhweYNI6JbHJsTwJ7VDeE2kWWGr08y429k0k0VXTTBkpLzk8zSMO3zg5G2B4LK8/bU0LfaP2e66buU0D8F0MsMMzMg5B5XOwcEeS0oke1zhtsB7vmR5qBduMHf+Sw1yrde49o3grqeFsd406+eNrWsDaq1RyNa0fC3Acengpus40cA9U0VFRXMtlpqJ7paeOsop3iIkYOCATgjqM4WjchyM9WjYZJxnzXk3YY5cjGASOq3s5N/Z+JPA+5XZ1zpdT09ruT6RtCZqOSoonGAE8rMBoGBk422U7pyt4L0lxsNZbdU2pgsUMkNBTy3UCKMyHL5Cx53kJ+2d1z1DnOeBkj16L6bIA3x69fJOjk6K37TXDvWGoKq9xa1joK+ot7rdHJaLvDAYGF3M58fL9s9CTnbIxuvq0cIbEyazTUeqWsktUjZIJLcIIJKgtGAKiSPD5WnxbzAFc6hkAnqD4ncqLZnMLQHOyTuM5H4J0cnRKl4JX+mrIZqXXtW1gqO+lc5s8z5Gk5MYLqg8oO+CDt5KT460evvpOkdZae41+lHMjbXQWGo7i4M9/6x7XZy/wBzADRk9emQRoNT3qvpXj2euqoMdDFM5mPwOyqVNxC1PRDNPqW8wkYDSy4zD/Mtck5Rn+is15/beunk0pqv6Ij71lPQ0MFQKibIIjPfPjY+Nw90l7pXFpBxkbLYXgPZtb2eyzN1hV1E0ZEXskNc9stXH7p7zvHtJBGSMb+fut2C0SpuOnECldiPWl+AG+H18j/8RKrdL2ouJtH/AO9dVI0dO9ihf+rFLdkykdKQ4Zx0KiXALndR9sDiVTjLrzDOPKSii3/BoVZg7avEKmA522mVo8H0ZH+F4UdOcb7h/ofwUeZaOUvbt1dAPrrBZJf7jZWE/wDOVWqTt9XBmPatGU8o8TBXPZ+sR/VE54tychfLjnGCFqlS9vm3OANVo6rhB/3dex/6saqxS9u3R8pxNY7zC7x5WxPH+MIvLFskY2kEFoI32xt8l5yUzJGOY6NhY7q1zcg/Pw8AsD0fbZ4dVDcyi8UvmZKLI/JxVYpO19wuqsc1/mp/PvqCcAfeGFF3PbLEtlopqOaikoqeSimBElO6IGN4PUFmMHPjnqvm12ShsUL4bfQ01DE5/O6OkhbE1zj4kDx9fQKwKftO8LaoDk1pb2Z6d8Hx/wCJoVr677X2gNP2erdZ7uL/AHXu3CGmoYnlvOR7pdIQGgA+OeiG5Gn/AGk9XnWfGbUtYJA+mp5/YqfBy0RxDu9vm4Od96xfTwuqKmGFgLnSOAAHqV91U76mofLM/nmcSXOJzzEkEnPjvvn1VZ0NbjXajhIA5Ysyk+WBgfmVY43usyWu3ctLb7ZFsZXsiAA8D/8AxbRaPpWtZCxrQI4m8rRjwAACwBoC3/SGrYyRzR0kRfg+Z91oWy2laTlgDsbHZcce6LxtzM9R+CrUe+MKmUDC0DZVWMbrqmPl6DoooiPRBERFEREBERAREQYH7ZGtK7RXCGWWke6GCtqWUdXMw4cyFwcXY+eAD6ErnLc9Z6auTPZqi/Q0zd8sEob4YGQcZwd8bhb8/wBIPH3vZ2uB8WVcJ/xD+a4x3WV/tj8uPVTLw43us82K02qhrpal+qKCpe6V0jXU3dQloz7oaWuBHrjbqr7+maGcAR1UD9yfckac7+i09Mry44IHrgH+S+RUSN3y358oCxCtxmPErXOD2lufA+C9AGAbHd23Vadsu1XGB3dRJH/ce4foVM0+rL1RnMV0q2Y/hneP5q7TTboZG+Bk+H6/krO1fXXC8Xq3aVstbJQVtWPaautgcOejpmncjP2nuHK305sdCsCx8TtUQhvd3mpzn95JzfqFcGj+Nf7Bw1t4udBJd7ndJyJavm95rYwA1g6DlG5+ZWpU8Mm6n01cNF0jKu4cRq6jge/u2Cqp4ZnOf5ABmTsPD1VLo73UyEFnE2jJ8PabOB/hwsGcYuL1VxZu9C6mgkpKCljIihc7J5z8Tifkrr4XcHtW3jSzLvDRzvguNT3NGDGSZndCW7bgAOJI/hd5FY+T5cPim8q1jhcvDKzb9eAWiPXOkqokbGanfHkf/cH6Kfiveoxgx12lK0YIBZVPYSfxP4qxDwWvgmd39POWCc0TDFBzOklG7g0EjPLhxO+3I7xCpB4WXp3J3dOczVPsceI887xnmx6DDs+XKfReSf634L5yjp/H+W+GW2XvWAOG6ftVWBsXUt4/k6MqI1DqiE4m0LWHG+aevgePzwsX6e4VXusuAjkb7PRd66J8uOVp5Mg48xnZWV9PTWvUlfS0VdPLT08pgjcJXe9jABG/iV7MM8Pkx5YdxyyxuF1k2FfrG5xMLptG3+MePJFHJ+j1LP4k00O1RZr/AABvXntUh28/dysVa1rNSaM+jWG91zK2tGe4hqpMsA65GT/2FTLfxP1ewYberhnOOV0hOB49QtWzG6pJvuM0M4sadaT3ktZASMAz26ojx+LFODirpKQFjtQUUbjt9a8s/UBYli4v6rgGH3fne5/WaBji0Dbfb0XvFxjvspHfi3T8/hNRDcb/AOinKHFl+PXmmqojutQ2qUjyrYv5kKdZdqKod9XW00g6/VzNd+hWGY+JLKpzfarDYaonqH0ew8/EqJ1tYqgs9o0Np+fmGTiPlyPwV3L0zpm58/N8Dg5o6AHKi0uDXO5feA8vDwWF4tQaFqixsuiIKdhOealrXtx9wA/Fe8d70M8s5KG/0IIzy011lIA6ZAMibkO5+Muue5jRnYnzUBPjPMem53VgaMbpvWVw9js+p9T087WGTlNyLmtAxnJJd59Cq7f9EXWxU7HUusbtJI+VkbIqhkErX5dvuWZGwO43WtVNxXzKXu68vn/0Vk8RbJqDUdqipLXcY6CVkhc6ZnMDIPAEhwx8t1ePNjmJyQOu2/5KhS62s0F9is81WyOullEbIzuXOIyB+Xmo0ougrHqDT9vfBfbrLdX/ALsMiceTzy7JLvvWcOFdPEJJamR5imLSI2uBaXgYzt5Db8QrEY4SwB3I9jnDZj24cfuWVaC1S2yusgYzMNNQ1IcR/vHviwD+DlMupup+s7cHrbmmqq0tw6omIaT4tbt/iz+C2IsFP3cEQ6DlWKuHFlNBbLdS8oyxjebzz1P5lZitceI2fJZwjVV2jbjB9VPxqVpW7BTbdmrrTCdog7r6UMb5UVl3EREBERAREQF8vOAvpfEgyEStcO3mwTdnK/5/dzQP/B3/AFXFq8bVsnzXcTtb6PuWt+BeprTaYfabhKyN8UGcF/K8EtGdskfouKmstEak05dZobrYrlQvB37+ke0HfwOMH7lMp04TqrWc7G46r45/ApI10JIkaWHycMFeTXg7Ahx+axpt9l4Xy54TmOCQ07eOF4kYBO4Hqoa9PskZ9AvaRtvrrEIa24Q0jm1b+XvXb7tYfh8typHn223HmN18mGF7XFzI3n+0AR+Ksuks2oWooaOiniprfO2sY1vNJK12ASSfdGPLCzhY+1jeLLYrVbIqy8U9NbWYpY6eRjWwOLQHFmOmcfmfMrFHsdOQT7NH8y1eZtNE4bU7G/LYJZMvMWWzxWdtO9sm6WaWKSO4XFhiEjYhPTtmEfefGRzZAJO+evXfc5naDtcxwewctydA6gZJFTB9DtA1/wAfKMEZPiTk+q15NjonnIi5fk8p+z9NjBMmfPnzhcr8Xx3zjP8AqNcsv91Z91f2ibRqqyUdIK6moY7fA6KFlJFJEX7fE7b3nE9TnqtftP6hkp75Qyv7uGP2lr3ucD7reYEnO/TKj+zsQ6SyZ/tAHKNsDWHLZiD4e4FvGY4TjhNT+mb/AJXeTYC3avsctfca67vpr3LPD7PTSzVI5qcZyXN9Srsprvw9raeob9BSQyGKOngkiqWlsbs4e92ficR03AWpsumzISS+F5Pi6Mj9F4fs5MxwLO726EOc1c8/hw+S7z/9bxzywmo3AuFBw0rn15poLlTZ7qOma+NjuRpx3j34du4gjAGy8rnovh7LDcH0dxrmPaY4aKOalIyz7cjjnY5J2C1IbbLpCAIpZWgfCI6gtAXqyTUNP/V1dc0D+GoyP1XP+Jh+Wz/lv7sv6bTP4c6KrX1Laa+OgBeyGnNXDytDT8cjy0nGOuN84XjUcGbJUVUsFBqKh7wzspYHOcWRua4by87gAGjrutaYtS6rpXAsudwDh05veGPwU5DxJ1jScwFwe/Iwe+pGuz89lP4snjKn229XGNiJOBDhRSVEV4tj2+0ihjf7Yz3nY3d1yG/2sKhay4T1mkdO3S7S1VK6CjaWN5ZQ4uftgtwemSN1iWDjXqalBc9tCZQAGuNLy4+fmqfqLineNWWiot9XFSiOYt7x7CQTg56FWfBlLvnS59eNLh4M67/2UV10rX0UVwdWRsYeSQczAHFzgPnkfgsn6k4+VV8pLVV0dCyBolkH1mXnIaBnb+8VgHRdDaatlay5XCOgmDGiBzwMHrzA/kryulFR2yzWeCgrWXCHlle+ZrducubkfduAV7t9aeW91fUXGu57c0FI7A/geCV7njQ90jZJrXQyvDg8Oy4EOHjkjqsU5zgYwvRY3WtNgdC8baE3uCW52dtY0fDTMlIa4joXHbYeS25sNML5ebVAGbPcJnNG/K0Dmx+i5zaOy250+NiXjp81044OW72u5PrHAkQQMhafMkAk/hhS3Z4bA6VpiCHDp4FZCtrMtb8lammaTkpmHzV5UERAC6Y9M/irQDAapj7K8mNxhev2Vqunx+H0iIsuoiIgIiICIiAoEZUUQUq/0Lay3TMIzkA4+9YtvGjW1XOHs5wc/ET4rMbhztI9FTprUx+dhutTV8uGcsvTXa88GLVcQRPbaab1kiaVZN17MGlq8uM+nLZLnzpGf6LbKWyxnYt/JeD9OxkfD+S1xlY3Wkt07GWhasku0rbwSf3cRb+hVq3LsJ6FqMkWN0R8O6qJG4/Mrfx+mYydmZJ9F4yaTi6mID7lLhijnHXf0f2kpMujZcoSf4asn9Qrar/6Pi1bmC6XOH5lrv1C6cyaRiO/dj8FKyaKhP7sfgnCM8q5Y1f9H5O3Jp9QTt8u8pGn8wQqBX9gnUcPN7Pf4HnwElKW5/AldZX6JiP7sfgpaXQcTgcxDB9FeBzrkLW9iLXlKCIqq2T4/iMjM/8AKVQq3sj8SKMECgopgP8Ad1QH6gLsVLw6hOSIcZ8gpObhtC457n8k+ufpzrjPU9m/iNSfFpuaQecMsb/826o9ZwZ11Qk97pa6ADxbAXD8srtDPwtp35zCM/3VT5+FEBzinA9QFj615uKlVorUVEfr7Hcoh5vpJB/lVMlo6qmP1tPPH6Pic39Qu2EvCSBw3iwPLdUyq4K0dSCHUrHj+0zKfVWuWvxxedMAAOh9SF9Nk3w0gn5rsBcOzjY64ETWajm/v0zD+oVr3Lsj6Rqye90zb3Z/+WaP0Cn15Jzn65Vczg3o4j1B/koNk2I2+Tl0wr+xFoaqznTdOwHxjc9v6OCty4dgfRcme7t9TBvv3VXKNvvys3CxebnkXZHvdDt5r5IYTnlafm0Leyt/o+tPkZgrLrBnoO+a/wDxMVArP6PmAOPs9+uDPR8EbsfgQpxrfKNL30lPMPfgjd6FoK+qemhpj9UxsY8mjA3x4fctsav+j/vMZPs+omO8QJaQ/wAnKj1XYM1mwn2e7WybHg5sjD+hU0syjW8Pz6L0HvDOVnio7D/EqIkxR2ypx/DVlufxYFT5OxtxXi+DTsc+/wC5rYjn8SFFY70gcXSm/vt38t11t4MWN0OlqSUgh9T9Zv5EAD8gtG+EfYR4i3W90k1+gpLDb2SB8nPUCWVzQRloYzOM+pXUDSWkhQRUtNHGRFDGGtz1wBj+SsZq4bPSd3EwYzsArkpIsDJC86S392B1b6YVRjjDR6Lozq19RjPovQdFAAKIOUd8ZqIoiI0IiICIiAiIgIiIChgKKIPktBUO7CjyqICJqPjkaoGMFemQobInGenx3QTugeoX3t5pgeabqcZ6eZgafBfJpWE5wF77qKsyqcMfSUdQsJ+EL5+j48fCFOqGD5q8qfXEg61xE/AMrzdaInHdowqng+aAeZynKn1xSDY4sYwF4vsEXXlCruAmArMrGfqi25NORSfZC8XaXjxjkCunlz1UeUK82b8d/Ksx+kmH7ClpNIx5+BX3yDOV8mFpKck+u+2PZNGRn93+S8H6JjP7sfgskGBpT2dqm4vCxjI6GjI3jH4L5Ggoj+6B+5ZPEDR6r6ETR4D8FNw+usbR6Ah2+qH4KfptCwRuH1Yz8lfRjaVHkCbnpfrvtbVJpKngc36toHjhV2moo6Y5a3G2FM8oQrLWOGgdFFQAwoo6iIiAiIgIiICIiAiIgIiICIiAiIgIiICIiAiIgIiICIiAiIgIiICIiAiIgIiICIiAiIgIiICIiAi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jpeg;base64,/9j/4AAQSkZJRgABAQEAAQABAAD/2wBDAAMCAgMCAgMDAwMEAwMEBQgFBQQEBQoHBwYIDAoMDAsKCwsNDhIQDQ4RDgsLEBYQERMUFRUVDA8XGBYUGBIUFRT/2wBDAQMEBAUEBQkFBQkUDQsNFBQUFBQUFBQUFBQUFBQUFBQUFBQUFBQUFBQUFBQUFBQUFBQUFBQUFBQUFBQUFBQUFBT/wAARCADcAUoDASIAAhEBAxEB/8QAHQABAAAHAQEAAAAAAAAAAAAAAAEEBQYHCAkDAv/EAEwQAAEDAwIDBQQHBAcGAwkAAAEAAgMEBREGIQcSMQgTQVFhFCIycRUjQoGRobEWQ1LBCTNicrLC0RdTgqLh8CQlYzRGVGRzk9Li8f/EABgBAQEBAQEAAAAAAAAAAAAAAAABAgME/8QAJhEBAQACAgIDAAIBBQAAAAAAAAECERIhMVEDE0EUYSIEUoGRsf/aAAwDAQACEQMRAD8A6poiICIiAiIgIiICIiAiIgIiICIiAiIgIiICIiAiIgIiICIiAiIgIiICIiAiIgIiICIiAiIgIiICIiAiIgIiICIiAiIgIiICIiAiIgIiICIiAiIgIiICIiAiIgIiICIiAiIgIiICIiAiIgIiICIiAiIgIiICIiAvk9E+yrN4m8QqHhvpGsvNY4OfG3lgg5t5pCNm/wDXyyk7S3U2tfi/2hbPwneykkgNyuj2c/s0buQMb4Fx3/BYSk7f09PViOXSQ5HYDS2Z/vEnbcNOPvWsWvb9fNcXy53SrqQ64VjnO7xxJDHE7YGM4AwAOit7hrwh4hXSslMVRcNSM588lHSPkDB5EjOFrqdPPvK3y3epO3NSOaDU6WkYfJlX/wDoqpT9t7T7yBNYK2L+7Mx3+i1gk4L69pYwZNH3sAeIonn9FTKrQGq6XJm05d4eXrz0Mo/ypuG8/bcSn7aOjZB9ZR3GL/hY7/MqjT9sHQMwBfJXQ5/ip8/oVozPZbrTDE1BVwux+8hc0/mFJuhliyXsLD48wwnRvKfroLB2qOHU+P8AzeWM/wDqUzx/JVKm7R/Dqo6alp2f343j/KucjnFp3cPLGVAykdSAnVOeTpbT8cdC1QHJqm3jPTmkLf1AVUp+JulKofVaktTz6VbP9Vy979/gTj5r6dUyNGxJ9AU1F+zL3HVCLVtmn3ju1BIP7NSw/wA1Nx3akmx3dTC/+7I0/wA1ylbcpgMNlc0ehK9magroSOWsnYR0xI4fzT/H2z9mfp1cE7XdCD8jlfXMfP8AJcqGa8v1P/U3atjI/hncFO03GDWFEcw6lubAPstrH/6pqNT5Mp5jqSHZ8FFcx4O0NxApQO71Xc8DxdUuP6qqU/al4j0pbjUtS/8A+o1rv1aU1F+3+nSXmTJXO+j7YXEmEZddY5B/6lNGf8oVYpe2tryMDvXUMp/t0wH6EK8T7Z6b85+SbrRmHtx6ugI7y3Wyb5sc39HKpQdvC+swZ9OW+Tz5JXt/1U4rPklbp8yjnPgtO4+326Mc0+lI8ePd1Z//ABXraf6RLT10qZ6YaarBPD/WBlQPdHgd2b5TjV+zFt+5OqxXwl4/6d4v1FRS2xtTS3CGPvXU1QBksyBzAg4PVZTb0WdabxymU3H0iIjQiIgIiICIiAiIgIiICIiAiL5cSOiDynqI6aJ0kjwxjAXOc44AA6klc+e0Jxjk4l6wnihnk+haNzoqSNoBa4dDIfV2PwWce13xp/Z+1O0faagG4VbA6tkY7HdRHoz5u/RaWe855Od/D/v71ZdR5vktt1F48ONDVnEjVtDYbfEWT1MnNLUbkQxD4nnywPzwuj2kNIW/RGn6Oz2qnZT0lM3HujBkd9pzvNxO+d1h3smcJf2I0aNQXGHkvF4Y1zQ5uHQ0/VrTnxd8R+5Xbd+MDqO/V9HR0raikgge5s4694MAbePM8hoA3JI9cJNtTKYTtkW7XCK026esndyxwtLjjx9B6noPUqxoeMdBJb21bqCp5ZZjFAxhDjNuG8zfQnnA8+R3kqdS8Q6LiDeXWF1v9qp4cxVLubMfftbl2HNd8LCcE+fToqVPddNQ3OzWuS0h9cPqc0pkEcLSC0Frc9SxuRkbc7c/GtzH2xlnu7xX5X61gNupqmGNwM0gYyN8fMZcnA5dxseufLdeF0utC+qbSSUlFUSOkEOJoMgvOTjodgBknwBb5hUDUGprJp2ofVVlKRUW+sbSQRQSZaXSZEeNviAB2Hw5OV4UNxsF8gr5oZamGRg7iaVzwDA2Ykd6Mt6nlDQOvKwLWo5XLK1Ggvuh7/dm21tjtFTVOe9ufYWluGk8zs8nT1ULrYOHXtT4ZtIWGU8/cnlpomvL9hjAbnq5o+9U61WvSvDGetrJZqxlRJmnpvanRF8rGO990YBHu5wSXY8lXKXS9st9VDcTcpp2UcBq2MMYdzv5Hcr9j7xH1jsDx+QTr0u6kavg/wALKou59JWt0sb+5c2EcuH5wGZBAySfyKpFRwF4SVM8MLtNNglmdyNbFVPb72SMbSehP3K54bdbKH6PikvLIZo2yVAhqG8khmIz3j2k5GA7IHX3l8WvR0FNqiiudXcKeoilid7FExjg573bFxOP4AGj5ZTUJcr+LTrOytwtfPyfRtxp3EbFlXJjOCcbk74GfwVLf2RuGtdUPhhqr1DI3qBONts+LFkh9qfFc5HOrKF9ZFC4MhLy3NQ8ZkJ2/ha1ox9kKn2rRF0ZSXCM1MVRW1MscUpiqMmOnHvv+TpJC7PphZ44xreXpjK49jDQsTw1mpbtTEkgZbG/p8mKmy9h/Tk8nd02uKmN+OYB9LGfHHg4LMugNH3+00F3r7mHR3W41LniFs3MKdnwsA+Td1UhabublTkwTspou8nc0OyCQO6jZ18Glz/UpqezlZ+NdajsJwSyBtJr2CSQjOH0OCfLOJT/ANhUyq7B176QawtUh8pIpGk/mVsDpaj1GdQ11zuVNVw01NTueynkb/WSvPQbEkMYGj55VlauveqrfpaorvYqp9yuFW/uYvY8uhiaNgfd25nOA38GuTjPacr6YjqewtrOIju71Y5m55QBNKzf72KQqOxXxEiz3YtU2PBlWQfzaFnGg1Lqej0JSGpY6e4V9cGUzJabBZ19/GNiQ1x9OZv35MojNV6nobTuYLdTmaeVrnAvfs0D1y7m+4KXFZlb1ppbUdkDidEXO+hoJgRt3VbFj83BUi49mLidb2F7tJ1cwH/w8kchP3NcSulYYFBzQ05PjssO9+OOPGs7XqCxsrqAUD7feGN5Wx18b4+7PmW4BOeg81auk3ajpO9N8dFNIQcOpYj92ThbadtrU8F84uR26JkZbaKNkEr2gZdI/LyCfQFo9MFa8NaXNBAAftty8+SrHO9dNuOwXaQ+43q7EjnfB3LWkYOOcE/hjH3rc5hy0LWvsnaWl053fOQRJaI3E4wS90rnHb5cq2Vb0Cb26/H4RREUdBERAREQEREBERAREQEREECdlZHFriRR8L9GVd5qS18rRyU0BO8sp+EfLxKu+oqI6WCSWVzY4mNL3OccAAbkrnl2keMEnFDWEraV5+haAugpGeDt8Ok+ZP5AI5Z5a6jGmptRVuqb5WXKvmM9VUyGSSQ+JKyd2aOEjuJ+vIn1kLnWO28tTW83SQ/Yj+ZI3HllYottuqbtcKejpKd9TV1LxHHDGMuke44AA/FdKOCnDCn4U6GorOxrHVp+urp2j+tncBzHPkPhHoPVGMJte1RRtnpJKc5Yx7eQ92eUgYxsrKh4NWOkc99Oa2KYyd82Xv8Amc2QMLWOGf4C5zm+TnE7rIBOFADZWXTtcZe6sXS3Cm1aPtUtDQPqCyRjYi+RwLuQOy4ZwPiOST45UpYeEsNm1DLe5K+a4XBwdyGeNoax5+0APkAPIBvkFkORzY2FznBrR1JOAFAPGfP5JtnhixPeuCM93rqGU3nMNG2R7YpKfIfUSHD5nEO3PIOUDG3vfxbT9r4V1Nrt9LTitimcyV9XUu5C0TTnZp9GxtDQ0ehz1WSe8O22MlQ78AEnA+ZV5Vn68WGr7wavGodbMr6uppfoaIR08ELXOMjIGgOcN2453yEuLv7DfXN3zaWrhLJKaWKdjWktga4AOaG+7GM9B7sbM+QeftK7HXqhY8MdV07XF3JymZoOfLGeudsKZZUxyNJa9rgOpB6eacsj68Wv+n+D+pLjrOe6aipWtZNJyvkE7X5DveleAOhcQ1g8mxtWwMbQ2JrQ0MA25QNgvrvMnAUDLg9Cpba3jjMfA6ONxaSwEjoSOipNwmbbXMNNSh0kpPNyxu8ASCS1px9/n5qydSy8QZbjKbRC2GAubyNkfTvYG5IdnIDtx09cL0pL/rqqrNO0kllp6Yvlzdq057qGNoJIYC7cuOACM43V17ZuUvUVqe/CpgDyythk91rBCJGh5x72RyEtAPiRupx10gpg3u7g6oPMC5kkzGkbdNwNlN6huU9ttrpaaKSoqekcbInPLj45A/1Cp1mv1wqdLR3G8W9tjr35aaeV5kDTkhhcW7jO22+MqsWWXW3vHdBUyzGOtwxuA1gMTsnfLRvnI9fRecdxrpn4bPy8rizldTh7nYw3m91/TOTnGyaduLtQ0U9TX2o0BgqHMa6ZnuzNG4mZzNDg05+0B0PzWMbrxusMNznhmsdNUUbY2zR10czAw07uYu3x8QAb7gO/N187Oy9eaydLdqqAc0rmlwyf/YZS44y7AAPk38Qvenuk/LI7ERkeGmEvgli5ug9/LTjqOixjQcbLXqS5xRs0vUT1b6OOqE8U7MMiB5sOdsRhwDcY3cQ3rnFz8RNU6W4W6eZeLzBVQ00swpmR0j3c/O4EnA5wNg0knPgqs77lV+m1U54Z71D0dz/+Ke0gg42D2DZT8d6EdnqrhXCOCCnY+SQxyiRoawEuOQB4ArEA7Q2ipKmnpZ4dT2yrqeVsDKiGRskhc4YDQXnO+PDxU32ptVDRPAy6QxyuFTcCy2xOccucXk85Pr3bXlYqy2720D1xqiTWWrbveqjLn11VJPv4AuJaPuGB9y8dGWf6c1TbqbHuGQPd8gqI8l3Nn3c+A8FkngvbOatq7i4Z7tvdtI6ZJyVi9Rz8ty+Atw726zgH6mOkYwfiAP0WdmkPGy134Escy3T1OOU1EnNt/CCAMfms7W6dxYMnPgsYukvFVUXy13MjiujrLt9IiIoiIgIiICIiAiIgKB6KDjhWVxa4jUXDDRtbe6pwMrWmOlhPWaUj3Wj0zufkiW6m2Ge13xi+grX+x9rmIrqtofWyMP8AVxHoz5u8fRaYCPnLnfc3fCqGodQ12q77W3S4yunrKuV0s0mcgknb7gFcHC7h9V8UdZ2+xUfMxsx56idoz3MLfjf88HAHm4K15925bZ67G/B8VVQ/XVyiLoYS+C1tkbgOf0fNjxA3aD583kMbg8ozlU6w2aj09ZqK2UEIgoqSJsMMY+y1owPvVSUeiTQiIipetooLjTPp6mJs0DxhzHjIIVLk0haJXNJo2gtcHDlc4AEdOh/JVxfJCJqVR5LDTvNSe8qQZz7xFS8Y94Ehu/ujYdMbKP7Pxsc3kq61oByB7S4j88qsqB6InGLcqdIwzCnDauePucknu4XmQ+by6MkndSA0UIqZscEtKyQmbnldQxcz+d+R8OMYHu7dc5O6vHdOVXZcZVmOtsFjNbNXV9DFTTxtcfqDEG8pBDi7n+EFx8vi6qWipHB8tJLcKKRsP1kohlljcMNa15dh+wGXjlycZZ45ze9RTxzt5ZI2yDyeAR+alp7VRztc2Slhew4y10bSDj4fDwPRXbHD0tuC2XCGEvllhdKT3kjo7jOGhxIxgEOwOUu2/XqJbl1JC2N8UU1TlhcfZ7jG9jsZxu+IHfPh5D1V31VspqxpE8Ecodjm52g5wcjPyIB+5eFRY6OotzqB9LE+jLQzuHNBZjbbHpjKvLacao8TrxRTzRc1bXsD/dll7gAhzR0wGnDT6bk9cKXiuV7hp3U74Kx9UI2vFS+kic0Y5shwZKASeUDAO3MOnUSTYI4aZ1LU0tmZUQhrHUkVwc0RxtHK0/D7pzJ0wNyNySF7vbUe3Rl1vdJUxxuq444bs4h7yA4tDCW8zeYADIwBnpnCHcTBvdxponGob7ndZIfbZSXOBwThjnZ2bnGPtN36gS9fSU1BU0ntlnoZ6WZ/7ige57HbYOA0hu4G5PyXtJBNFBSVHc3kTviLJaSGra8wtJIL3ZOHOHNnbJ29F92+jqJX1cMVZeKMU7yx0lS1ju+y6Q8zCWn+IYwOgYMbEIl78qSyOxUr31L7PaYp4W+0NLGujd3oPeM3cwBp5gTknYhU/WLtO6z7il1HaLfcPY53zQNfcGB0OCQ6UZLccrWuJ3yA0jzVzwV1dHXODK2vlZJVkFtTb8MjY1xDmtc0DZ22HHm2GRsQvCovDqu5B8VW6KFz+7hpqy3SND3c0BJ58Z25tjtu7O4jOC3uaii2/Q2lNYajpb3V2R01yt8vtEE0tydUshkyHAhrZXNDjs7p0wVrX289aNq9VWXTMcpcygpzVTMB2EkuwHz5W5/41uHpqOGG2NqG+xthf78b6SERMMQzy56dN99h6BcxONGrzrziVqK+d4XR1NY8xE/7pvuR/wDK1qzUs1Fl99ncrOmhLabTpKnj5QJphzbeZWE7Fbzc7zS0+eYSPw4DxAx/JbN6Vt4q77baRrMxxkPcB5NA/mMLnn4YnlsDw3t4tttggbj3I2tPz2z+qyrb2YA/FWLo6l7uNx6Dbr4nbJWQKEDl36pitT8XRei+GL7W3fHwIiI0IiICIiAiIgIig74Sg8Z52U0L5ZHNYxoLnOdsGgDclc9e0nxfl4naxdHSSEWK3uMVEAdnnO8v3429FnXtfcZxp20DRtrnIuFe3NbIw7wwno3Pm7P4D1Wkr5e8J5uZo8/H5JenDLLd094WOMgZ5uGds5+7x+S3/wCy/wAH/wDZxoz2+4wmPUF1a2WoDx70MePq4ifMDc+vyWvXZE4SjW+r3X+4w81oszmuDX4ImqCMsbjx5Rh5/wCHz23K1zxCs/DihpK69umpqGoqW03tMUXOyN7vhL8bgHffCkbkXSDhRyFYtFxf0zcLNX3uG4yfQdGwyTXKWlljp8A4wx7mjnOfBod5Ko1nEPT9sqrdS1t2goKmvpjVU8VYTE58YALnDmA6ZGQcFa03uLpyEyFatNxL0rWYMOorbIC4tHJUt3IO+N9x036bqo0uq7NXQwTQXeimime6OKSOoY4SOHVrTncjxwobitIpSkudJcATSVcFSG9e5ka/H4FTWQhtFFDIQkdM7or5Lt8Yyneb4wrO1Zo+53y90tfSXuWlghgdC63vbIYHuc4ESkxyMdzAZGCSN+itmfhtquksFnoaHWVVLPRNlNRUVRk5qqVxyC8Al3I3YBgI28UZ3/TLDHZ8vuX0sYXfTGvo6W1xWnUMMjqelcypNVkCeYnPPs0uAG4GXHpuCq9c6PVbLTYqS218DqsVMP0nXVAaXdwMmXu2huC52wGwxnKLteAGFKXKvhtdFPVVDgyCFjpHvcQA0AZPVWvpo6ydSd7ezb4pZK2dxpo2ueYqfnxE1r2kczuUZJI6uHkqNHqDiILrXUdVp63toIahzo7w2RxZLTbFobTtc6R0uCWkEsbkZBPwolqyrf2g9LaxrLHSt0tLUzaoqX0sEJZE+SZkbwHSP3DSwAE5DnY5N8EAG85tcWa0VepJG6TurKSzR4rq72KOGB0bWk/V949veNAb9gHwUtQ3Wqq6nUlwpdAxQ3G2ZfZxU0Zp5q1oj94iUxkRkkloG5PiACqSyuoNRWS5Xmu4ZPZbaeIzSRXCNrH1c2xLWQOaOYAudl7w3JG2QtMyVUn8QuHlxs1puDauR8OrJ2toe7jmE9ZKx2AG4HM0tJ2yQN9lVqTX+ibvpOovUd6ZTWS2SPo6ioklfTCCTl7ssfnBLveAHXcjCp9gvtj4l2utoLhYjb7VbImOla95igj5gTybBucNGSW5aNt85AmLjQaDsPDa5QUVNSx6Zomd5PR2hjXB3jylo+MnI2Kyuqq9k+h6+nbW2+5XN9NHAJG97NO1hjJe7n98ZfnnO++wb0wqfHUWm+XB1stOuZ2XNkLx7NDUQyytc7lIe5j2lxA5T7p294+O4t3SVVo6PQV+ZZPpGlsk0svtlbFVsaYHdyC5zZWyYjAaGtwOhOMdVXOCtv0/a7FJS6cnus9FAeQvudD3L5HZPvmQxMMpI+0S7bCE7efaD1f+wfBzUNc2Y+1SU3sUDzu4yS+4D8wCXbeRXMKQYDW490DB+XzW5fb21iRDpvS8bjgOfc6hoPoY4v1l+8Baal3MB4g/6oxl5XfwqtTam9yVJZhsLMDfxOf5ALZThRRe03SurSMhuIW+GTsXfosLcNLd7Bpw1MjeR8pL9/LoFstwotJp7FSBzSJJj3pz/aJx+S55X8ZnTMGnabu6VmRk4yrtpY+VgKodqiLQ0eAGFcMDSIwtydM+Uwxfa+WdF9KvRj4EREaEREBERAREQfJ3OFaPEziBQ8NtF3W/VzwG08ZEUbv3spGGMHzP5AlXRPO2mjdJI4MjYOZz3bADxJK589pbi1JxZ1fJSU0jn6btz3MpYW5xM4bOmI8c+Hpj1y8eWMstdMG8SeKs9RU3XU+oJi+SWR000mHEnJ2aB+QHl8grH0VxnsOuqqWloY6lk7CPdczIcD45bnGPVX1JYaWZpD4Gub9oDmwfuXnQ6bt9A7vKekhhweYNI6JbHJsTwJ7VDeE2kWWGr08y429k0k0VXTTBkpLzk8zSMO3zg5G2B4LK8/bU0LfaP2e66buU0D8F0MsMMzMg5B5XOwcEeS0oke1zhtsB7vmR5qBduMHf+Sw1yrde49o3grqeFsd406+eNrWsDaq1RyNa0fC3Acengpus40cA9U0VFRXMtlpqJ7paeOsop3iIkYOCATgjqM4WjchyM9WjYZJxnzXk3YY5cjGASOq3s5N/Z+JPA+5XZ1zpdT09ruT6RtCZqOSoonGAE8rMBoGBk422U7pyt4L0lxsNZbdU2pgsUMkNBTy3UCKMyHL5Cx53kJ+2d1z1DnOeBkj16L6bIA3x69fJOjk6K37TXDvWGoKq9xa1joK+ot7rdHJaLvDAYGF3M58fL9s9CTnbIxuvq0cIbEyazTUeqWsktUjZIJLcIIJKgtGAKiSPD5WnxbzAFc6hkAnqD4ncqLZnMLQHOyTuM5H4J0cnRKl4JX+mrIZqXXtW1gqO+lc5s8z5Gk5MYLqg8oO+CDt5KT460evvpOkdZae41+lHMjbXQWGo7i4M9/6x7XZy/wBzADRk9emQRoNT3qvpXj2euqoMdDFM5mPwOyqVNxC1PRDNPqW8wkYDSy4zD/Mtck5Rn+is15/beunk0pqv6Ij71lPQ0MFQKibIIjPfPjY+Nw90l7pXFpBxkbLYXgPZtb2eyzN1hV1E0ZEXskNc9stXH7p7zvHtJBGSMb+fut2C0SpuOnECldiPWl+AG+H18j/8RKrdL2ouJtH/AO9dVI0dO9ihf+rFLdkykdKQ4Zx0KiXALndR9sDiVTjLrzDOPKSii3/BoVZg7avEKmA522mVo8H0ZH+F4UdOcb7h/ofwUeZaOUvbt1dAPrrBZJf7jZWE/wDOVWqTt9XBmPatGU8o8TBXPZ+sR/VE54tychfLjnGCFqlS9vm3OANVo6rhB/3dex/6saqxS9u3R8pxNY7zC7x5WxPH+MIvLFskY2kEFoI32xt8l5yUzJGOY6NhY7q1zcg/Pw8AsD0fbZ4dVDcyi8UvmZKLI/JxVYpO19wuqsc1/mp/PvqCcAfeGFF3PbLEtlopqOaikoqeSimBElO6IGN4PUFmMHPjnqvm12ShsUL4bfQ01DE5/O6OkhbE1zj4kDx9fQKwKftO8LaoDk1pb2Z6d8Hx/wCJoVr677X2gNP2erdZ7uL/AHXu3CGmoYnlvOR7pdIQGgA+OeiG5Gn/AGk9XnWfGbUtYJA+mp5/YqfBy0RxDu9vm4Od96xfTwuqKmGFgLnSOAAHqV91U76mofLM/nmcSXOJzzEkEnPjvvn1VZ0NbjXajhIA5Ysyk+WBgfmVY43usyWu3ctLb7ZFsZXsiAA8D/8AxbRaPpWtZCxrQI4m8rRjwAACwBoC3/SGrYyRzR0kRfg+Z91oWy2laTlgDsbHZcce6LxtzM9R+CrUe+MKmUDC0DZVWMbrqmPl6DoooiPRBERFEREBERAREQYH7ZGtK7RXCGWWke6GCtqWUdXMw4cyFwcXY+eAD6ErnLc9Z6auTPZqi/Q0zd8sEob4YGQcZwd8bhb8/wBIPH3vZ2uB8WVcJ/xD+a4x3WV/tj8uPVTLw43us82K02qhrpal+qKCpe6V0jXU3dQloz7oaWuBHrjbqr7+maGcAR1UD9yfckac7+i09Mry44IHrgH+S+RUSN3y358oCxCtxmPErXOD2lufA+C9AGAbHd23Vadsu1XGB3dRJH/ce4foVM0+rL1RnMV0q2Y/hneP5q7TTboZG+Bk+H6/krO1fXXC8Xq3aVstbJQVtWPaautgcOejpmncjP2nuHK305sdCsCx8TtUQhvd3mpzn95JzfqFcGj+Nf7Bw1t4udBJd7ndJyJavm95rYwA1g6DlG5+ZWpU8Mm6n01cNF0jKu4cRq6jge/u2Cqp4ZnOf5ABmTsPD1VLo73UyEFnE2jJ8PabOB/hwsGcYuL1VxZu9C6mgkpKCljIihc7J5z8Tifkrr4XcHtW3jSzLvDRzvguNT3NGDGSZndCW7bgAOJI/hd5FY+T5cPim8q1jhcvDKzb9eAWiPXOkqokbGanfHkf/cH6Kfiveoxgx12lK0YIBZVPYSfxP4qxDwWvgmd39POWCc0TDFBzOklG7g0EjPLhxO+3I7xCpB4WXp3J3dOczVPsceI887xnmx6DDs+XKfReSf634L5yjp/H+W+GW2XvWAOG6ftVWBsXUt4/k6MqI1DqiE4m0LWHG+aevgePzwsX6e4VXusuAjkb7PRd66J8uOVp5Mg48xnZWV9PTWvUlfS0VdPLT08pgjcJXe9jABG/iV7MM8Pkx5YdxyyxuF1k2FfrG5xMLptG3+MePJFHJ+j1LP4k00O1RZr/AABvXntUh28/dysVa1rNSaM+jWG91zK2tGe4hqpMsA65GT/2FTLfxP1ewYberhnOOV0hOB49QtWzG6pJvuM0M4sadaT3ktZASMAz26ojx+LFODirpKQFjtQUUbjt9a8s/UBYli4v6rgGH3fne5/WaBji0Dbfb0XvFxjvspHfi3T8/hNRDcb/AOinKHFl+PXmmqojutQ2qUjyrYv5kKdZdqKod9XW00g6/VzNd+hWGY+JLKpzfarDYaonqH0ew8/EqJ1tYqgs9o0Np+fmGTiPlyPwV3L0zpm58/N8Dg5o6AHKi0uDXO5feA8vDwWF4tQaFqixsuiIKdhOealrXtx9wA/Fe8d70M8s5KG/0IIzy011lIA6ZAMibkO5+Muue5jRnYnzUBPjPMem53VgaMbpvWVw9js+p9T087WGTlNyLmtAxnJJd59Cq7f9EXWxU7HUusbtJI+VkbIqhkErX5dvuWZGwO43WtVNxXzKXu68vn/0Vk8RbJqDUdqipLXcY6CVkhc6ZnMDIPAEhwx8t1ePNjmJyQOu2/5KhS62s0F9is81WyOullEbIzuXOIyB+Xmo0ougrHqDT9vfBfbrLdX/ALsMiceTzy7JLvvWcOFdPEJJamR5imLSI2uBaXgYzt5Db8QrEY4SwB3I9jnDZj24cfuWVaC1S2yusgYzMNNQ1IcR/vHviwD+DlMupup+s7cHrbmmqq0tw6omIaT4tbt/iz+C2IsFP3cEQ6DlWKuHFlNBbLdS8oyxjebzz1P5lZitceI2fJZwjVV2jbjB9VPxqVpW7BTbdmrrTCdog7r6UMb5UVl3EREBERAREQF8vOAvpfEgyEStcO3mwTdnK/5/dzQP/B3/AFXFq8bVsnzXcTtb6PuWt+BeprTaYfabhKyN8UGcF/K8EtGdskfouKmstEak05dZobrYrlQvB37+ke0HfwOMH7lMp04TqrWc7G46r45/ApI10JIkaWHycMFeTXg7Ahx+axpt9l4Xy54TmOCQ07eOF4kYBO4Hqoa9PskZ9AvaRtvrrEIa24Q0jm1b+XvXb7tYfh8typHn223HmN18mGF7XFzI3n+0AR+Ksuks2oWooaOiniprfO2sY1vNJK12ASSfdGPLCzhY+1jeLLYrVbIqy8U9NbWYpY6eRjWwOLQHFmOmcfmfMrFHsdOQT7NH8y1eZtNE4bU7G/LYJZMvMWWzxWdtO9sm6WaWKSO4XFhiEjYhPTtmEfefGRzZAJO+evXfc5naDtcxwewctydA6gZJFTB9DtA1/wAfKMEZPiTk+q15NjonnIi5fk8p+z9NjBMmfPnzhcr8Xx3zjP8AqNcsv91Z91f2ibRqqyUdIK6moY7fA6KFlJFJEX7fE7b3nE9TnqtftP6hkp75Qyv7uGP2lr3ucD7reYEnO/TKj+zsQ6SyZ/tAHKNsDWHLZiD4e4FvGY4TjhNT+mb/AJXeTYC3avsctfca67vpr3LPD7PTSzVI5qcZyXN9Srsprvw9raeob9BSQyGKOngkiqWlsbs4e92ficR03AWpsumzISS+F5Pi6Mj9F4fs5MxwLO726EOc1c8/hw+S7z/9bxzywmo3AuFBw0rn15poLlTZ7qOma+NjuRpx3j34du4gjAGy8rnovh7LDcH0dxrmPaY4aKOalIyz7cjjnY5J2C1IbbLpCAIpZWgfCI6gtAXqyTUNP/V1dc0D+GoyP1XP+Jh+Wz/lv7sv6bTP4c6KrX1Laa+OgBeyGnNXDytDT8cjy0nGOuN84XjUcGbJUVUsFBqKh7wzspYHOcWRua4by87gAGjrutaYtS6rpXAsudwDh05veGPwU5DxJ1jScwFwe/Iwe+pGuz89lP4snjKn229XGNiJOBDhRSVEV4tj2+0ihjf7Yz3nY3d1yG/2sKhay4T1mkdO3S7S1VK6CjaWN5ZQ4uftgtwemSN1iWDjXqalBc9tCZQAGuNLy4+fmqfqLineNWWiot9XFSiOYt7x7CQTg56FWfBlLvnS59eNLh4M67/2UV10rX0UVwdWRsYeSQczAHFzgPnkfgsn6k4+VV8pLVV0dCyBolkH1mXnIaBnb+8VgHRdDaatlay5XCOgmDGiBzwMHrzA/kryulFR2yzWeCgrWXCHlle+ZrducubkfduAV7t9aeW91fUXGu57c0FI7A/geCV7njQ90jZJrXQyvDg8Oy4EOHjkjqsU5zgYwvRY3WtNgdC8baE3uCW52dtY0fDTMlIa4joXHbYeS25sNML5ebVAGbPcJnNG/K0Dmx+i5zaOy250+NiXjp81044OW72u5PrHAkQQMhafMkAk/hhS3Z4bA6VpiCHDp4FZCtrMtb8lammaTkpmHzV5UERAC6Y9M/irQDAapj7K8mNxhev2Vqunx+H0iIsuoiIgIiICIiAoEZUUQUq/0Lay3TMIzkA4+9YtvGjW1XOHs5wc/ET4rMbhztI9FTprUx+dhutTV8uGcsvTXa88GLVcQRPbaab1kiaVZN17MGlq8uM+nLZLnzpGf6LbKWyxnYt/JeD9OxkfD+S1xlY3Wkt07GWhasku0rbwSf3cRb+hVq3LsJ6FqMkWN0R8O6qJG4/Mrfx+mYydmZJ9F4yaTi6mID7lLhijnHXf0f2kpMujZcoSf4asn9Qrar/6Pi1bmC6XOH5lrv1C6cyaRiO/dj8FKyaKhP7sfgnCM8q5Y1f9H5O3Jp9QTt8u8pGn8wQqBX9gnUcPN7Pf4HnwElKW5/AldZX6JiP7sfgpaXQcTgcxDB9FeBzrkLW9iLXlKCIqq2T4/iMjM/8AKVQq3sj8SKMECgopgP8Ad1QH6gLsVLw6hOSIcZ8gpObhtC457n8k+ufpzrjPU9m/iNSfFpuaQecMsb/826o9ZwZ11Qk97pa6ADxbAXD8srtDPwtp35zCM/3VT5+FEBzinA9QFj615uKlVorUVEfr7Hcoh5vpJB/lVMlo6qmP1tPPH6Pic39Qu2EvCSBw3iwPLdUyq4K0dSCHUrHj+0zKfVWuWvxxedMAAOh9SF9Nk3w0gn5rsBcOzjY64ETWajm/v0zD+oVr3Lsj6Rqye90zb3Z/+WaP0Cn15Jzn65Vczg3o4j1B/koNk2I2+Tl0wr+xFoaqznTdOwHxjc9v6OCty4dgfRcme7t9TBvv3VXKNvvys3CxebnkXZHvdDt5r5IYTnlafm0Leyt/o+tPkZgrLrBnoO+a/wDxMVArP6PmAOPs9+uDPR8EbsfgQpxrfKNL30lPMPfgjd6FoK+qemhpj9UxsY8mjA3x4fctsav+j/vMZPs+omO8QJaQ/wAnKj1XYM1mwn2e7WybHg5sjD+hU0syjW8Pz6L0HvDOVnio7D/EqIkxR2ypx/DVlufxYFT5OxtxXi+DTsc+/wC5rYjn8SFFY70gcXSm/vt38t11t4MWN0OlqSUgh9T9Zv5EAD8gtG+EfYR4i3W90k1+gpLDb2SB8nPUCWVzQRloYzOM+pXUDSWkhQRUtNHGRFDGGtz1wBj+SsZq4bPSd3EwYzsArkpIsDJC86S392B1b6YVRjjDR6Lozq19RjPovQdFAAKIOUd8ZqIoiI0IiICIiAiIgIiIChgKKIPktBUO7CjyqICJqPjkaoGMFemQobInGenx3QTugeoX3t5pgeabqcZ6eZgafBfJpWE5wF77qKsyqcMfSUdQsJ+EL5+j48fCFOqGD5q8qfXEg61xE/AMrzdaInHdowqng+aAeZynKn1xSDY4sYwF4vsEXXlCruAmArMrGfqi25NORSfZC8XaXjxjkCunlz1UeUK82b8d/Ksx+kmH7ClpNIx5+BX3yDOV8mFpKck+u+2PZNGRn93+S8H6JjP7sfgskGBpT2dqm4vCxjI6GjI3jH4L5Ggoj+6B+5ZPEDR6r6ETR4D8FNw+usbR6Ah2+qH4KfptCwRuH1Yz8lfRjaVHkCbnpfrvtbVJpKngc36toHjhV2moo6Y5a3G2FM8oQrLWOGgdFFQAwoo6iIiAiIgIiICIiAiIgIiICIiAiIgIiICIiAiIgIiICIiAiIgIiICIiAiIgIiICIiAiIgIiICIiAi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data:image/jpeg;base64,/9j/4AAQSkZJRgABAQEAAQABAAD/2wBDAAMCAgMCAgMDAwMEAwMEBQgFBQQEBQoHBwYIDAoMDAsKCwsNDhIQDQ4RDgsLEBYQERMUFRUVDA8XGBYUGBIUFRT/2wBDAQMEBAUEBQkFBQkUDQsNFBQUFBQUFBQUFBQUFBQUFBQUFBQUFBQUFBQUFBQUFBQUFBQUFBQUFBQUFBQUFBQUFBT/wAARCADcAUoDASIAAhEBAxEB/8QAHQABAAAHAQEAAAAAAAAAAAAAAAEEBQYHCAkDAv/EAEwQAAEDAwIDBQQHBAcGAwkAAAEAAgMEBREGIQcSMQgTQVFhFCIycRUjQoGRobEWQ1LBCTNicrLC0RdTgqLh8CQlYzRGVGRzk9Li8f/EABgBAQEBAQEAAAAAAAAAAAAAAAABAgME/8QAJhEBAQACAgIDAAIBBQAAAAAAAAECERIhMVEDE0EUYSIEUoGRsf/aAAwDAQACEQMRAD8A6poiICIiAiIgIiICIiAiIgIiICIiAiIgIiICIiAiIgIiICIiAiIgIiICIiAiIgIiICIiAiIgIiICIiAiIgIiICIiAiIgIiICIiAiIgIiICIiAiIgIiICIiAiIgIiICIiAiIgIiICIiAiIgIiICIiAiIgIiICIiAvk9E+yrN4m8QqHhvpGsvNY4OfG3lgg5t5pCNm/wDXyyk7S3U2tfi/2hbPwneykkgNyuj2c/s0buQMb4Fx3/BYSk7f09PViOXSQ5HYDS2Z/vEnbcNOPvWsWvb9fNcXy53SrqQ64VjnO7xxJDHE7YGM4AwAOit7hrwh4hXSslMVRcNSM588lHSPkDB5EjOFrqdPPvK3y3epO3NSOaDU6WkYfJlX/wDoqpT9t7T7yBNYK2L+7Mx3+i1gk4L69pYwZNH3sAeIonn9FTKrQGq6XJm05d4eXrz0Mo/ypuG8/bcSn7aOjZB9ZR3GL/hY7/MqjT9sHQMwBfJXQ5/ip8/oVozPZbrTDE1BVwux+8hc0/mFJuhliyXsLD48wwnRvKfroLB2qOHU+P8AzeWM/wDqUzx/JVKm7R/Dqo6alp2f343j/KucjnFp3cPLGVAykdSAnVOeTpbT8cdC1QHJqm3jPTmkLf1AVUp+JulKofVaktTz6VbP9Vy979/gTj5r6dUyNGxJ9AU1F+zL3HVCLVtmn3ju1BIP7NSw/wA1Nx3akmx3dTC/+7I0/wA1ylbcpgMNlc0ehK9magroSOWsnYR0xI4fzT/H2z9mfp1cE7XdCD8jlfXMfP8AJcqGa8v1P/U3atjI/hncFO03GDWFEcw6lubAPstrH/6pqNT5Mp5jqSHZ8FFcx4O0NxApQO71Xc8DxdUuP6qqU/al4j0pbjUtS/8A+o1rv1aU1F+3+nSXmTJXO+j7YXEmEZddY5B/6lNGf8oVYpe2tryMDvXUMp/t0wH6EK8T7Z6b85+SbrRmHtx6ugI7y3Wyb5sc39HKpQdvC+swZ9OW+Tz5JXt/1U4rPklbp8yjnPgtO4+326Mc0+lI8ePd1Z//ABXraf6RLT10qZ6YaarBPD/WBlQPdHgd2b5TjV+zFt+5OqxXwl4/6d4v1FRS2xtTS3CGPvXU1QBksyBzAg4PVZTb0WdabxymU3H0iIjQiIgIiICIiAiIgIiICIiAiL5cSOiDynqI6aJ0kjwxjAXOc44AA6klc+e0Jxjk4l6wnihnk+haNzoqSNoBa4dDIfV2PwWce13xp/Z+1O0faagG4VbA6tkY7HdRHoz5u/RaWe855Od/D/v71ZdR5vktt1F48ONDVnEjVtDYbfEWT1MnNLUbkQxD4nnywPzwuj2kNIW/RGn6Oz2qnZT0lM3HujBkd9pzvNxO+d1h3smcJf2I0aNQXGHkvF4Y1zQ5uHQ0/VrTnxd8R+5Xbd+MDqO/V9HR0raikgge5s4694MAbePM8hoA3JI9cJNtTKYTtkW7XCK026esndyxwtLjjx9B6noPUqxoeMdBJb21bqCp5ZZjFAxhDjNuG8zfQnnA8+R3kqdS8Q6LiDeXWF1v9qp4cxVLubMfftbl2HNd8LCcE+fToqVPddNQ3OzWuS0h9cPqc0pkEcLSC0Frc9SxuRkbc7c/GtzH2xlnu7xX5X61gNupqmGNwM0gYyN8fMZcnA5dxseufLdeF0utC+qbSSUlFUSOkEOJoMgvOTjodgBknwBb5hUDUGprJp2ofVVlKRUW+sbSQRQSZaXSZEeNviAB2Hw5OV4UNxsF8gr5oZamGRg7iaVzwDA2Ykd6Mt6nlDQOvKwLWo5XLK1Ggvuh7/dm21tjtFTVOe9ufYWluGk8zs8nT1ULrYOHXtT4ZtIWGU8/cnlpomvL9hjAbnq5o+9U61WvSvDGetrJZqxlRJmnpvanRF8rGO990YBHu5wSXY8lXKXS9st9VDcTcpp2UcBq2MMYdzv5Hcr9j7xH1jsDx+QTr0u6kavg/wALKou59JWt0sb+5c2EcuH5wGZBAySfyKpFRwF4SVM8MLtNNglmdyNbFVPb72SMbSehP3K54bdbKH6PikvLIZo2yVAhqG8khmIz3j2k5GA7IHX3l8WvR0FNqiiudXcKeoilid7FExjg573bFxOP4AGj5ZTUJcr+LTrOytwtfPyfRtxp3EbFlXJjOCcbk74GfwVLf2RuGtdUPhhqr1DI3qBONts+LFkh9qfFc5HOrKF9ZFC4MhLy3NQ8ZkJ2/ha1ox9kKn2rRF0ZSXCM1MVRW1MscUpiqMmOnHvv+TpJC7PphZ44xreXpjK49jDQsTw1mpbtTEkgZbG/p8mKmy9h/Tk8nd02uKmN+OYB9LGfHHg4LMugNH3+00F3r7mHR3W41LniFs3MKdnwsA+Td1UhabublTkwTspou8nc0OyCQO6jZ18Glz/UpqezlZ+NdajsJwSyBtJr2CSQjOH0OCfLOJT/ANhUyq7B176QawtUh8pIpGk/mVsDpaj1GdQ11zuVNVw01NTueynkb/WSvPQbEkMYGj55VlauveqrfpaorvYqp9yuFW/uYvY8uhiaNgfd25nOA38GuTjPacr6YjqewtrOIju71Y5m55QBNKzf72KQqOxXxEiz3YtU2PBlWQfzaFnGg1Lqej0JSGpY6e4V9cGUzJabBZ19/GNiQ1x9OZv35MojNV6nobTuYLdTmaeVrnAvfs0D1y7m+4KXFZlb1ppbUdkDidEXO+hoJgRt3VbFj83BUi49mLidb2F7tJ1cwH/w8kchP3NcSulYYFBzQ05PjssO9+OOPGs7XqCxsrqAUD7feGN5Wx18b4+7PmW4BOeg81auk3ajpO9N8dFNIQcOpYj92ThbadtrU8F84uR26JkZbaKNkEr2gZdI/LyCfQFo9MFa8NaXNBAAftty8+SrHO9dNuOwXaQ+43q7EjnfB3LWkYOOcE/hjH3rc5hy0LWvsnaWl053fOQRJaI3E4wS90rnHb5cq2Vb0Cb26/H4RREUdBERAREQEREBERAREQEREECdlZHFriRR8L9GVd5qS18rRyU0BO8sp+EfLxKu+oqI6WCSWVzY4mNL3OccAAbkrnl2keMEnFDWEraV5+haAugpGeDt8Ok+ZP5AI5Z5a6jGmptRVuqb5WXKvmM9VUyGSSQ+JKyd2aOEjuJ+vIn1kLnWO28tTW83SQ/Yj+ZI3HllYottuqbtcKejpKd9TV1LxHHDGMuke44AA/FdKOCnDCn4U6GorOxrHVp+urp2j+tncBzHPkPhHoPVGMJte1RRtnpJKc5Yx7eQ92eUgYxsrKh4NWOkc99Oa2KYyd82Xv8Amc2QMLWOGf4C5zm+TnE7rIBOFADZWXTtcZe6sXS3Cm1aPtUtDQPqCyRjYi+RwLuQOy4ZwPiOST45UpYeEsNm1DLe5K+a4XBwdyGeNoax5+0APkAPIBvkFkORzY2FznBrR1JOAFAPGfP5JtnhixPeuCM93rqGU3nMNG2R7YpKfIfUSHD5nEO3PIOUDG3vfxbT9r4V1Nrt9LTitimcyV9XUu5C0TTnZp9GxtDQ0ehz1WSe8O22MlQ78AEnA+ZV5Vn68WGr7wavGodbMr6uppfoaIR08ELXOMjIGgOcN2453yEuLv7DfXN3zaWrhLJKaWKdjWktga4AOaG+7GM9B7sbM+QeftK7HXqhY8MdV07XF3JymZoOfLGeudsKZZUxyNJa9rgOpB6eacsj68Wv+n+D+pLjrOe6aipWtZNJyvkE7X5DveleAOhcQ1g8mxtWwMbQ2JrQ0MA25QNgvrvMnAUDLg9Cpba3jjMfA6ONxaSwEjoSOipNwmbbXMNNSh0kpPNyxu8ASCS1px9/n5qydSy8QZbjKbRC2GAubyNkfTvYG5IdnIDtx09cL0pL/rqqrNO0kllp6Yvlzdq057qGNoJIYC7cuOACM43V17ZuUvUVqe/CpgDyythk91rBCJGh5x72RyEtAPiRupx10gpg3u7g6oPMC5kkzGkbdNwNlN6huU9ttrpaaKSoqekcbInPLj45A/1Cp1mv1wqdLR3G8W9tjr35aaeV5kDTkhhcW7jO22+MqsWWXW3vHdBUyzGOtwxuA1gMTsnfLRvnI9fRecdxrpn4bPy8rizldTh7nYw3m91/TOTnGyaduLtQ0U9TX2o0BgqHMa6ZnuzNG4mZzNDg05+0B0PzWMbrxusMNznhmsdNUUbY2zR10czAw07uYu3x8QAb7gO/N187Oy9eaydLdqqAc0rmlwyf/YZS44y7AAPk38Qvenuk/LI7ERkeGmEvgli5ug9/LTjqOixjQcbLXqS5xRs0vUT1b6OOqE8U7MMiB5sOdsRhwDcY3cQ3rnFz8RNU6W4W6eZeLzBVQ00swpmR0j3c/O4EnA5wNg0knPgqs77lV+m1U54Z71D0dz/+Ke0gg42D2DZT8d6EdnqrhXCOCCnY+SQxyiRoawEuOQB4ArEA7Q2ipKmnpZ4dT2yrqeVsDKiGRskhc4YDQXnO+PDxU32ptVDRPAy6QxyuFTcCy2xOccucXk85Pr3bXlYqy2720D1xqiTWWrbveqjLn11VJPv4AuJaPuGB9y8dGWf6c1TbqbHuGQPd8gqI8l3Nn3c+A8FkngvbOatq7i4Z7tvdtI6ZJyVi9Rz8ty+Atw726zgH6mOkYwfiAP0WdmkPGy134Escy3T1OOU1EnNt/CCAMfms7W6dxYMnPgsYukvFVUXy13MjiujrLt9IiIoiIgIiICIiAiIgKB6KDjhWVxa4jUXDDRtbe6pwMrWmOlhPWaUj3Wj0zufkiW6m2Ge13xi+grX+x9rmIrqtofWyMP8AVxHoz5u8fRaYCPnLnfc3fCqGodQ12q77W3S4yunrKuV0s0mcgknb7gFcHC7h9V8UdZ2+xUfMxsx56idoz3MLfjf88HAHm4K15925bZ67G/B8VVQ/XVyiLoYS+C1tkbgOf0fNjxA3aD583kMbg8ozlU6w2aj09ZqK2UEIgoqSJsMMY+y1owPvVSUeiTQiIipetooLjTPp6mJs0DxhzHjIIVLk0haJXNJo2gtcHDlc4AEdOh/JVxfJCJqVR5LDTvNSe8qQZz7xFS8Y94Ehu/ujYdMbKP7Pxsc3kq61oByB7S4j88qsqB6InGLcqdIwzCnDauePucknu4XmQ+by6MkndSA0UIqZscEtKyQmbnldQxcz+d+R8OMYHu7dc5O6vHdOVXZcZVmOtsFjNbNXV9DFTTxtcfqDEG8pBDi7n+EFx8vi6qWipHB8tJLcKKRsP1kohlljcMNa15dh+wGXjlycZZ45ze9RTxzt5ZI2yDyeAR+alp7VRztc2Slhew4y10bSDj4fDwPRXbHD0tuC2XCGEvllhdKT3kjo7jOGhxIxgEOwOUu2/XqJbl1JC2N8UU1TlhcfZ7jG9jsZxu+IHfPh5D1V31VspqxpE8Ecodjm52g5wcjPyIB+5eFRY6OotzqB9LE+jLQzuHNBZjbbHpjKvLacao8TrxRTzRc1bXsD/dll7gAhzR0wGnDT6bk9cKXiuV7hp3U74Kx9UI2vFS+kic0Y5shwZKASeUDAO3MOnUSTYI4aZ1LU0tmZUQhrHUkVwc0RxtHK0/D7pzJ0wNyNySF7vbUe3Rl1vdJUxxuq444bs4h7yA4tDCW8zeYADIwBnpnCHcTBvdxponGob7ndZIfbZSXOBwThjnZ2bnGPtN36gS9fSU1BU0ntlnoZ6WZ/7ige57HbYOA0hu4G5PyXtJBNFBSVHc3kTviLJaSGra8wtJIL3ZOHOHNnbJ29F92+jqJX1cMVZeKMU7yx0lS1ju+y6Q8zCWn+IYwOgYMbEIl78qSyOxUr31L7PaYp4W+0NLGujd3oPeM3cwBp5gTknYhU/WLtO6z7il1HaLfcPY53zQNfcGB0OCQ6UZLccrWuJ3yA0jzVzwV1dHXODK2vlZJVkFtTb8MjY1xDmtc0DZ22HHm2GRsQvCovDqu5B8VW6KFz+7hpqy3SND3c0BJ58Z25tjtu7O4jOC3uaii2/Q2lNYajpb3V2R01yt8vtEE0tydUshkyHAhrZXNDjs7p0wVrX289aNq9VWXTMcpcygpzVTMB2EkuwHz5W5/41uHpqOGG2NqG+xthf78b6SERMMQzy56dN99h6BcxONGrzrziVqK+d4XR1NY8xE/7pvuR/wDK1qzUs1Fl99ncrOmhLabTpKnj5QJphzbeZWE7Fbzc7zS0+eYSPw4DxAx/JbN6Vt4q77baRrMxxkPcB5NA/mMLnn4YnlsDw3t4tttggbj3I2tPz2z+qyrb2YA/FWLo6l7uNx6Dbr4nbJWQKEDl36pitT8XRei+GL7W3fHwIiI0IiICIiAiIgIig74Sg8Z52U0L5ZHNYxoLnOdsGgDclc9e0nxfl4naxdHSSEWK3uMVEAdnnO8v3429FnXtfcZxp20DRtrnIuFe3NbIw7wwno3Pm7P4D1Wkr5e8J5uZo8/H5JenDLLd094WOMgZ5uGds5+7x+S3/wCy/wAH/wDZxoz2+4wmPUF1a2WoDx70MePq4ifMDc+vyWvXZE4SjW+r3X+4w81oszmuDX4ImqCMsbjx5Rh5/wCHz23K1zxCs/DihpK69umpqGoqW03tMUXOyN7vhL8bgHffCkbkXSDhRyFYtFxf0zcLNX3uG4yfQdGwyTXKWlljp8A4wx7mjnOfBod5Ko1nEPT9sqrdS1t2goKmvpjVU8VYTE58YALnDmA6ZGQcFa03uLpyEyFatNxL0rWYMOorbIC4tHJUt3IO+N9x036bqo0uq7NXQwTQXeimime6OKSOoY4SOHVrTncjxwobitIpSkudJcATSVcFSG9e5ka/H4FTWQhtFFDIQkdM7or5Lt8Yyneb4wrO1Zo+53y90tfSXuWlghgdC63vbIYHuc4ESkxyMdzAZGCSN+itmfhtquksFnoaHWVVLPRNlNRUVRk5qqVxyC8Al3I3YBgI28UZ3/TLDHZ8vuX0sYXfTGvo6W1xWnUMMjqelcypNVkCeYnPPs0uAG4GXHpuCq9c6PVbLTYqS218DqsVMP0nXVAaXdwMmXu2huC52wGwxnKLteAGFKXKvhtdFPVVDgyCFjpHvcQA0AZPVWvpo6ydSd7ezb4pZK2dxpo2ueYqfnxE1r2kczuUZJI6uHkqNHqDiILrXUdVp63toIahzo7w2RxZLTbFobTtc6R0uCWkEsbkZBPwolqyrf2g9LaxrLHSt0tLUzaoqX0sEJZE+SZkbwHSP3DSwAE5DnY5N8EAG85tcWa0VepJG6TurKSzR4rq72KOGB0bWk/V949veNAb9gHwUtQ3Wqq6nUlwpdAxQ3G2ZfZxU0Zp5q1oj94iUxkRkkloG5PiACqSyuoNRWS5Xmu4ZPZbaeIzSRXCNrH1c2xLWQOaOYAudl7w3JG2QtMyVUn8QuHlxs1puDauR8OrJ2toe7jmE9ZKx2AG4HM0tJ2yQN9lVqTX+ibvpOovUd6ZTWS2SPo6ioklfTCCTl7ssfnBLveAHXcjCp9gvtj4l2utoLhYjb7VbImOla95igj5gTybBucNGSW5aNt85AmLjQaDsPDa5QUVNSx6Zomd5PR2hjXB3jylo+MnI2Kyuqq9k+h6+nbW2+5XN9NHAJG97NO1hjJe7n98ZfnnO++wb0wqfHUWm+XB1stOuZ2XNkLx7NDUQyytc7lIe5j2lxA5T7p294+O4t3SVVo6PQV+ZZPpGlsk0svtlbFVsaYHdyC5zZWyYjAaGtwOhOMdVXOCtv0/a7FJS6cnus9FAeQvudD3L5HZPvmQxMMpI+0S7bCE7efaD1f+wfBzUNc2Y+1SU3sUDzu4yS+4D8wCXbeRXMKQYDW490DB+XzW5fb21iRDpvS8bjgOfc6hoPoY4v1l+8Baal3MB4g/6oxl5XfwqtTam9yVJZhsLMDfxOf5ALZThRRe03SurSMhuIW+GTsXfosLcNLd7Bpw1MjeR8pL9/LoFstwotJp7FSBzSJJj3pz/aJx+S55X8ZnTMGnabu6VmRk4yrtpY+VgKodqiLQ0eAGFcMDSIwtydM+Uwxfa+WdF9KvRj4EREaEREBERAREQfJ3OFaPEziBQ8NtF3W/VzwG08ZEUbv3spGGMHzP5AlXRPO2mjdJI4MjYOZz3bADxJK589pbi1JxZ1fJSU0jn6btz3MpYW5xM4bOmI8c+Hpj1y8eWMstdMG8SeKs9RU3XU+oJi+SWR000mHEnJ2aB+QHl8grH0VxnsOuqqWloY6lk7CPdczIcD45bnGPVX1JYaWZpD4Gub9oDmwfuXnQ6bt9A7vKekhhweYNI6JbHJsTwJ7VDeE2kWWGr08y429k0k0VXTTBkpLzk8zSMO3zg5G2B4LK8/bU0LfaP2e66buU0D8F0MsMMzMg5B5XOwcEeS0oke1zhtsB7vmR5qBduMHf+Sw1yrde49o3grqeFsd406+eNrWsDaq1RyNa0fC3Acengpus40cA9U0VFRXMtlpqJ7paeOsop3iIkYOCATgjqM4WjchyM9WjYZJxnzXk3YY5cjGASOq3s5N/Z+JPA+5XZ1zpdT09ruT6RtCZqOSoonGAE8rMBoGBk422U7pyt4L0lxsNZbdU2pgsUMkNBTy3UCKMyHL5Cx53kJ+2d1z1DnOeBkj16L6bIA3x69fJOjk6K37TXDvWGoKq9xa1joK+ot7rdHJaLvDAYGF3M58fL9s9CTnbIxuvq0cIbEyazTUeqWsktUjZIJLcIIJKgtGAKiSPD5WnxbzAFc6hkAnqD4ncqLZnMLQHOyTuM5H4J0cnRKl4JX+mrIZqXXtW1gqO+lc5s8z5Gk5MYLqg8oO+CDt5KT460evvpOkdZae41+lHMjbXQWGo7i4M9/6x7XZy/wBzADRk9emQRoNT3qvpXj2euqoMdDFM5mPwOyqVNxC1PRDNPqW8wkYDSy4zD/Mtck5Rn+is15/beunk0pqv6Ij71lPQ0MFQKibIIjPfPjY+Nw90l7pXFpBxkbLYXgPZtb2eyzN1hV1E0ZEXskNc9stXH7p7zvHtJBGSMb+fut2C0SpuOnECldiPWl+AG+H18j/8RKrdL2ouJtH/AO9dVI0dO9ihf+rFLdkykdKQ4Zx0KiXALndR9sDiVTjLrzDOPKSii3/BoVZg7avEKmA522mVo8H0ZH+F4UdOcb7h/ofwUeZaOUvbt1dAPrrBZJf7jZWE/wDOVWqTt9XBmPatGU8o8TBXPZ+sR/VE54tychfLjnGCFqlS9vm3OANVo6rhB/3dex/6saqxS9u3R8pxNY7zC7x5WxPH+MIvLFskY2kEFoI32xt8l5yUzJGOY6NhY7q1zcg/Pw8AsD0fbZ4dVDcyi8UvmZKLI/JxVYpO19wuqsc1/mp/PvqCcAfeGFF3PbLEtlopqOaikoqeSimBElO6IGN4PUFmMHPjnqvm12ShsUL4bfQ01DE5/O6OkhbE1zj4kDx9fQKwKftO8LaoDk1pb2Z6d8Hx/wCJoVr677X2gNP2erdZ7uL/AHXu3CGmoYnlvOR7pdIQGgA+OeiG5Gn/AGk9XnWfGbUtYJA+mp5/YqfBy0RxDu9vm4Od96xfTwuqKmGFgLnSOAAHqV91U76mofLM/nmcSXOJzzEkEnPjvvn1VZ0NbjXajhIA5Ysyk+WBgfmVY43usyWu3ctLb7ZFsZXsiAA8D/8AxbRaPpWtZCxrQI4m8rRjwAACwBoC3/SGrYyRzR0kRfg+Z91oWy2laTlgDsbHZcce6LxtzM9R+CrUe+MKmUDC0DZVWMbrqmPl6DoooiPRBERFEREBERAREQYH7ZGtK7RXCGWWke6GCtqWUdXMw4cyFwcXY+eAD6ErnLc9Z6auTPZqi/Q0zd8sEob4YGQcZwd8bhb8/wBIPH3vZ2uB8WVcJ/xD+a4x3WV/tj8uPVTLw43us82K02qhrpal+qKCpe6V0jXU3dQloz7oaWuBHrjbqr7+maGcAR1UD9yfckac7+i09Mry44IHrgH+S+RUSN3y358oCxCtxmPErXOD2lufA+C9AGAbHd23Vadsu1XGB3dRJH/ce4foVM0+rL1RnMV0q2Y/hneP5q7TTboZG+Bk+H6/krO1fXXC8Xq3aVstbJQVtWPaautgcOejpmncjP2nuHK305sdCsCx8TtUQhvd3mpzn95JzfqFcGj+Nf7Bw1t4udBJd7ndJyJavm95rYwA1g6DlG5+ZWpU8Mm6n01cNF0jKu4cRq6jge/u2Cqp4ZnOf5ABmTsPD1VLo73UyEFnE2jJ8PabOB/hwsGcYuL1VxZu9C6mgkpKCljIihc7J5z8Tifkrr4XcHtW3jSzLvDRzvguNT3NGDGSZndCW7bgAOJI/hd5FY+T5cPim8q1jhcvDKzb9eAWiPXOkqokbGanfHkf/cH6Kfiveoxgx12lK0YIBZVPYSfxP4qxDwWvgmd39POWCc0TDFBzOklG7g0EjPLhxO+3I7xCpB4WXp3J3dOczVPsceI887xnmx6DDs+XKfReSf634L5yjp/H+W+GW2XvWAOG6ftVWBsXUt4/k6MqI1DqiE4m0LWHG+aevgePzwsX6e4VXusuAjkb7PRd66J8uOVp5Mg48xnZWV9PTWvUlfS0VdPLT08pgjcJXe9jABG/iV7MM8Pkx5YdxyyxuF1k2FfrG5xMLptG3+MePJFHJ+j1LP4k00O1RZr/AABvXntUh28/dysVa1rNSaM+jWG91zK2tGe4hqpMsA65GT/2FTLfxP1ewYberhnOOV0hOB49QtWzG6pJvuM0M4sadaT3ktZASMAz26ojx+LFODirpKQFjtQUUbjt9a8s/UBYli4v6rgGH3fne5/WaBji0Dbfb0XvFxjvspHfi3T8/hNRDcb/AOinKHFl+PXmmqojutQ2qUjyrYv5kKdZdqKod9XW00g6/VzNd+hWGY+JLKpzfarDYaonqH0ew8/EqJ1tYqgs9o0Np+fmGTiPlyPwV3L0zpm58/N8Dg5o6AHKi0uDXO5feA8vDwWF4tQaFqixsuiIKdhOealrXtx9wA/Fe8d70M8s5KG/0IIzy011lIA6ZAMibkO5+Muue5jRnYnzUBPjPMem53VgaMbpvWVw9js+p9T087WGTlNyLmtAxnJJd59Cq7f9EXWxU7HUusbtJI+VkbIqhkErX5dvuWZGwO43WtVNxXzKXu68vn/0Vk8RbJqDUdqipLXcY6CVkhc6ZnMDIPAEhwx8t1ePNjmJyQOu2/5KhS62s0F9is81WyOullEbIzuXOIyB+Xmo0ougrHqDT9vfBfbrLdX/ALsMiceTzy7JLvvWcOFdPEJJamR5imLSI2uBaXgYzt5Db8QrEY4SwB3I9jnDZj24cfuWVaC1S2yusgYzMNNQ1IcR/vHviwD+DlMupup+s7cHrbmmqq0tw6omIaT4tbt/iz+C2IsFP3cEQ6DlWKuHFlNBbLdS8oyxjebzz1P5lZitceI2fJZwjVV2jbjB9VPxqVpW7BTbdmrrTCdog7r6UMb5UVl3EREBERAREQF8vOAvpfEgyEStcO3mwTdnK/5/dzQP/B3/AFXFq8bVsnzXcTtb6PuWt+BeprTaYfabhKyN8UGcF/K8EtGdskfouKmstEak05dZobrYrlQvB37+ke0HfwOMH7lMp04TqrWc7G46r45/ApI10JIkaWHycMFeTXg7Ahx+axpt9l4Xy54TmOCQ07eOF4kYBO4Hqoa9PskZ9AvaRtvrrEIa24Q0jm1b+XvXb7tYfh8typHn223HmN18mGF7XFzI3n+0AR+Ksuks2oWooaOiniprfO2sY1vNJK12ASSfdGPLCzhY+1jeLLYrVbIqy8U9NbWYpY6eRjWwOLQHFmOmcfmfMrFHsdOQT7NH8y1eZtNE4bU7G/LYJZMvMWWzxWdtO9sm6WaWKSO4XFhiEjYhPTtmEfefGRzZAJO+evXfc5naDtcxwewctydA6gZJFTB9DtA1/wAfKMEZPiTk+q15NjonnIi5fk8p+z9NjBMmfPnzhcr8Xx3zjP8AqNcsv91Z91f2ibRqqyUdIK6moY7fA6KFlJFJEX7fE7b3nE9TnqtftP6hkp75Qyv7uGP2lr3ucD7reYEnO/TKj+zsQ6SyZ/tAHKNsDWHLZiD4e4FvGY4TjhNT+mb/AJXeTYC3avsctfca67vpr3LPD7PTSzVI5qcZyXN9Srsprvw9raeob9BSQyGKOngkiqWlsbs4e92ficR03AWpsumzISS+F5Pi6Mj9F4fs5MxwLO726EOc1c8/hw+S7z/9bxzywmo3AuFBw0rn15poLlTZ7qOma+NjuRpx3j34du4gjAGy8rnovh7LDcH0dxrmPaY4aKOalIyz7cjjnY5J2C1IbbLpCAIpZWgfCI6gtAXqyTUNP/V1dc0D+GoyP1XP+Jh+Wz/lv7sv6bTP4c6KrX1Laa+OgBeyGnNXDytDT8cjy0nGOuN84XjUcGbJUVUsFBqKh7wzspYHOcWRua4by87gAGjrutaYtS6rpXAsudwDh05veGPwU5DxJ1jScwFwe/Iwe+pGuz89lP4snjKn229XGNiJOBDhRSVEV4tj2+0ihjf7Yz3nY3d1yG/2sKhay4T1mkdO3S7S1VK6CjaWN5ZQ4uftgtwemSN1iWDjXqalBc9tCZQAGuNLy4+fmqfqLineNWWiot9XFSiOYt7x7CQTg56FWfBlLvnS59eNLh4M67/2UV10rX0UVwdWRsYeSQczAHFzgPnkfgsn6k4+VV8pLVV0dCyBolkH1mXnIaBnb+8VgHRdDaatlay5XCOgmDGiBzwMHrzA/kryulFR2yzWeCgrWXCHlle+ZrducubkfduAV7t9aeW91fUXGu57c0FI7A/geCV7njQ90jZJrXQyvDg8Oy4EOHjkjqsU5zgYwvRY3WtNgdC8baE3uCW52dtY0fDTMlIa4joXHbYeS25sNML5ebVAGbPcJnNG/K0Dmx+i5zaOy250+NiXjp81044OW72u5PrHAkQQMhafMkAk/hhS3Z4bA6VpiCHDp4FZCtrMtb8lammaTkpmHzV5UERAC6Y9M/irQDAapj7K8mNxhev2Vqunx+H0iIsuoiIgIiICIiAoEZUUQUq/0Lay3TMIzkA4+9YtvGjW1XOHs5wc/ET4rMbhztI9FTprUx+dhutTV8uGcsvTXa88GLVcQRPbaab1kiaVZN17MGlq8uM+nLZLnzpGf6LbKWyxnYt/JeD9OxkfD+S1xlY3Wkt07GWhasku0rbwSf3cRb+hVq3LsJ6FqMkWN0R8O6qJG4/Mrfx+mYydmZJ9F4yaTi6mID7lLhijnHXf0f2kpMujZcoSf4asn9Qrar/6Pi1bmC6XOH5lrv1C6cyaRiO/dj8FKyaKhP7sfgnCM8q5Y1f9H5O3Jp9QTt8u8pGn8wQqBX9gnUcPN7Pf4HnwElKW5/AldZX6JiP7sfgpaXQcTgcxDB9FeBzrkLW9iLXlKCIqq2T4/iMjM/8AKVQq3sj8SKMECgopgP8Ad1QH6gLsVLw6hOSIcZ8gpObhtC457n8k+ufpzrjPU9m/iNSfFpuaQecMsb/826o9ZwZ11Qk97pa6ADxbAXD8srtDPwtp35zCM/3VT5+FEBzinA9QFj615uKlVorUVEfr7Hcoh5vpJB/lVMlo6qmP1tPPH6Pic39Qu2EvCSBw3iwPLdUyq4K0dSCHUrHj+0zKfVWuWvxxedMAAOh9SF9Nk3w0gn5rsBcOzjY64ETWajm/v0zD+oVr3Lsj6Rqye90zb3Z/+WaP0Cn15Jzn65Vczg3o4j1B/koNk2I2+Tl0wr+xFoaqznTdOwHxjc9v6OCty4dgfRcme7t9TBvv3VXKNvvys3CxebnkXZHvdDt5r5IYTnlafm0Leyt/o+tPkZgrLrBnoO+a/wDxMVArP6PmAOPs9+uDPR8EbsfgQpxrfKNL30lPMPfgjd6FoK+qemhpj9UxsY8mjA3x4fctsav+j/vMZPs+omO8QJaQ/wAnKj1XYM1mwn2e7WybHg5sjD+hU0syjW8Pz6L0HvDOVnio7D/EqIkxR2ypx/DVlufxYFT5OxtxXi+DTsc+/wC5rYjn8SFFY70gcXSm/vt38t11t4MWN0OlqSUgh9T9Zv5EAD8gtG+EfYR4i3W90k1+gpLDb2SB8nPUCWVzQRloYzOM+pXUDSWkhQRUtNHGRFDGGtz1wBj+SsZq4bPSd3EwYzsArkpIsDJC86S392B1b6YVRjjDR6Lozq19RjPovQdFAAKIOUd8ZqIoiI0IiICIiAiIgIiIChgKKIPktBUO7CjyqICJqPjkaoGMFemQobInGenx3QTugeoX3t5pgeabqcZ6eZgafBfJpWE5wF77qKsyqcMfSUdQsJ+EL5+j48fCFOqGD5q8qfXEg61xE/AMrzdaInHdowqng+aAeZynKn1xSDY4sYwF4vsEXXlCruAmArMrGfqi25NORSfZC8XaXjxjkCunlz1UeUK82b8d/Ksx+kmH7ClpNIx5+BX3yDOV8mFpKck+u+2PZNGRn93+S8H6JjP7sfgskGBpT2dqm4vCxjI6GjI3jH4L5Ggoj+6B+5ZPEDR6r6ETR4D8FNw+usbR6Ah2+qH4KfptCwRuH1Yz8lfRjaVHkCbnpfrvtbVJpKngc36toHjhV2moo6Y5a3G2FM8oQrLWOGgdFFQAwoo6iIiAiIgIiICIiAiIgIiICIiAiIgIiICIiAiIgIiICIiAiIgIiICIiAiIgIiICIiAiIgIiICIiAi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s://timgsa.baidu.com/timg?image&amp;quality=80&amp;size=b9999_10000&amp;sec=1524132592419&amp;di=44f50058abe4feb6327d3ceae27097b0&amp;imgtype=0&amp;src=http%3A%2F%2Fpic2.16pic.com%2F00%2F09%2F44%2F16pic_944902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643314"/>
            <a:ext cx="3286148" cy="2008604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928670"/>
            <a:ext cx="2500330" cy="251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2910" y="35716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数据结构封装其功能（基本运算）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2892415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zh-CN" altLang="en-US" sz="2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线性表的知识结构</a:t>
            </a:r>
            <a:endParaRPr lang="zh-CN" altLang="en-US" sz="2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886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bIns="108000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线性表的概念</a:t>
            </a:r>
            <a:endParaRPr lang="zh-CN" altLang="en-US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14414" y="1600815"/>
            <a:ext cx="3000396" cy="816633"/>
            <a:chOff x="1214414" y="1600815"/>
            <a:chExt cx="3000396" cy="816633"/>
          </a:xfrm>
        </p:grpSpPr>
        <p:sp>
          <p:nvSpPr>
            <p:cNvPr id="8" name="TextBox 7"/>
            <p:cNvSpPr txBox="1"/>
            <p:nvPr/>
          </p:nvSpPr>
          <p:spPr>
            <a:xfrm>
              <a:off x="1214414" y="1928802"/>
              <a:ext cx="3000396" cy="48864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bIns="108000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线性表的存储结构</a:t>
              </a:r>
              <a:endParaRPr lang="zh-CN" altLang="en-US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571736" y="1600815"/>
              <a:ext cx="142876" cy="2520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3001014"/>
            <a:chOff x="1071538" y="2534058"/>
            <a:chExt cx="3000396" cy="3001014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299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bIns="108000" rtlCol="0">
              <a:spAutoFit/>
            </a:bodyPr>
            <a:lstStyle/>
            <a:p>
              <a:r>
                <a:rPr lang="zh-CN" altLang="en-US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线性表的应用</a:t>
              </a:r>
              <a:endParaRPr lang="zh-CN" altLang="en-US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568306"/>
            <a:ext cx="3429024" cy="790985"/>
            <a:chOff x="928662" y="5568306"/>
            <a:chExt cx="3429024" cy="790985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299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bIns="108000" rtlCol="0">
              <a:spAutoFit/>
            </a:bodyPr>
            <a:lstStyle/>
            <a:p>
              <a:r>
                <a:rPr lang="zh-CN" altLang="en-US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特殊的线性表</a:t>
              </a:r>
              <a:r>
                <a:rPr lang="en-US" altLang="zh-CN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—</a:t>
              </a:r>
              <a:r>
                <a:rPr lang="zh-CN" altLang="en-US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有序表</a:t>
              </a:r>
              <a:endParaRPr lang="zh-CN" altLang="en-US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568306"/>
              <a:ext cx="142876" cy="252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17901"/>
            <a:chOff x="428596" y="2428868"/>
            <a:chExt cx="1928826" cy="1717901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顺序表中基本运算的实现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链式存储结构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646463"/>
            <a:chOff x="3143240" y="3214686"/>
            <a:chExt cx="2143140" cy="1646463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单链表中基本运算的实现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646463"/>
            <a:chOff x="5143504" y="3214686"/>
            <a:chExt cx="1785950" cy="1646463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双链表中基本运算的实现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646463"/>
            <a:chOff x="7072330" y="3214686"/>
            <a:chExt cx="1785950" cy="1646463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循环链表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循环链表中基本运算的实现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929058" y="1000108"/>
            <a:ext cx="4786346" cy="708656"/>
            <a:chOff x="3929058" y="1000108"/>
            <a:chExt cx="4786346" cy="708656"/>
          </a:xfrm>
        </p:grpSpPr>
        <p:sp>
          <p:nvSpPr>
            <p:cNvPr id="7" name="TextBox 6"/>
            <p:cNvSpPr txBox="1"/>
            <p:nvPr/>
          </p:nvSpPr>
          <p:spPr>
            <a:xfrm>
              <a:off x="4357686" y="1000108"/>
              <a:ext cx="4357718" cy="70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ADT =</a:t>
              </a: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逻辑结构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运算定义（运算描述）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929058" y="1355384"/>
              <a:ext cx="428628" cy="19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03277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线</a:t>
            </a:r>
            <a:r>
              <a:rPr kumimoji="1"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性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表顺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序存储结构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：把线性表中的所有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按照顺序存储方法进行存储。</a:t>
            </a:r>
            <a:endParaRPr kumimoji="1" lang="en-US" altLang="zh-CN" sz="18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71472" y="1428736"/>
            <a:ext cx="5429288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2.2.1 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线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性表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的顺序存储</a:t>
            </a:r>
            <a:r>
              <a:rPr kumimoji="1" lang="en-US" altLang="zh-CN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—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顺序表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28662" y="3357562"/>
            <a:ext cx="6858048" cy="1150773"/>
            <a:chOff x="928662" y="2643182"/>
            <a:chExt cx="6858048" cy="1150773"/>
          </a:xfrm>
        </p:grpSpPr>
        <p:sp>
          <p:nvSpPr>
            <p:cNvPr id="5" name="TextBox 4"/>
            <p:cNvSpPr txBox="1"/>
            <p:nvPr/>
          </p:nvSpPr>
          <p:spPr>
            <a:xfrm>
              <a:off x="928662" y="3286124"/>
              <a:ext cx="68580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按逻辑顺序依次存储到存储器中</a:t>
              </a:r>
              <a:r>
                <a:rPr kumimoji="1"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一片连续的存储空间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786182" y="2643182"/>
              <a:ext cx="288000" cy="50006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" name="Text Box 1028" descr="纸莎草纸"/>
          <p:cNvSpPr txBox="1">
            <a:spLocks noChangeArrowheads="1"/>
          </p:cNvSpPr>
          <p:nvPr/>
        </p:nvSpPr>
        <p:spPr bwMode="auto">
          <a:xfrm>
            <a:off x="2071670" y="357166"/>
            <a:ext cx="5286412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5002213" y="1773238"/>
            <a:ext cx="284167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14942" y="2000240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660066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660066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660066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66006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1800">
              <a:solidFill>
                <a:srgbClr val="660066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847557"/>
            <a:ext cx="151288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847557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847557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847557"/>
            <a:ext cx="57626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847557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1303366"/>
            <a:ext cx="4643470" cy="1741603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857224" y="3357562"/>
            <a:ext cx="7286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成员存放线性表的实际长度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588986"/>
            <a:ext cx="264320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类型声明：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4071942"/>
            <a:ext cx="5000660" cy="4732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逻辑位序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和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物理位序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相差</a:t>
            </a:r>
            <a:r>
              <a:rPr kumimoji="1"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571736" y="630776"/>
            <a:ext cx="4857784" cy="1226588"/>
            <a:chOff x="2571736" y="630776"/>
            <a:chExt cx="4857784" cy="1226588"/>
          </a:xfrm>
        </p:grpSpPr>
        <p:sp>
          <p:nvSpPr>
            <p:cNvPr id="8" name="TextBox 7"/>
            <p:cNvSpPr txBox="1"/>
            <p:nvPr/>
          </p:nvSpPr>
          <p:spPr>
            <a:xfrm>
              <a:off x="3643306" y="630776"/>
              <a:ext cx="37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这里，假设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ElemType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类型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rot="10800000" flipV="1">
              <a:off x="2571736" y="815442"/>
              <a:ext cx="1071570" cy="1041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71504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57148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一个整数线性表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L=(1,3,1,4,2)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1"/>
          <p:cNvGrpSpPr/>
          <p:nvPr/>
        </p:nvGrpSpPr>
        <p:grpSpPr>
          <a:xfrm>
            <a:off x="785786" y="1714488"/>
            <a:ext cx="6572296" cy="2286016"/>
            <a:chOff x="785786" y="1714488"/>
            <a:chExt cx="6572296" cy="2286016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429256" y="1928802"/>
              <a:ext cx="15128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41560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882897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22647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63985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502147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041922" y="2500302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410347" y="25003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143636" y="2345796"/>
              <a:ext cx="0" cy="1444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318849" y="1928802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854316" y="1928802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384042" y="1928802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AutoShape 20"/>
            <p:cNvSpPr>
              <a:spLocks/>
            </p:cNvSpPr>
            <p:nvPr/>
          </p:nvSpPr>
          <p:spPr bwMode="auto">
            <a:xfrm rot="5400000">
              <a:off x="4305719" y="1168796"/>
              <a:ext cx="144462" cy="3960000"/>
            </a:xfrm>
            <a:prstGeom prst="rightBrace">
              <a:avLst>
                <a:gd name="adj1" fmla="val 249085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929058" y="3273982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169073" y="3254369"/>
              <a:ext cx="11493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6699272" y="2932102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" name="组合 40"/>
            <p:cNvGrpSpPr/>
            <p:nvPr/>
          </p:nvGrpSpPr>
          <p:grpSpPr>
            <a:xfrm>
              <a:off x="785786" y="1714488"/>
              <a:ext cx="6572296" cy="2286016"/>
              <a:chOff x="785786" y="1714488"/>
              <a:chExt cx="6572296" cy="228601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928794" y="1714488"/>
                <a:ext cx="5429288" cy="22860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6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785786" y="1857364"/>
                <a:ext cx="1214446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顺</a:t>
                </a:r>
                <a:r>
                  <a:rPr kumimoji="1" lang="zh-CN" altLang="en-US" sz="180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序</a:t>
                </a:r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表</a:t>
                </a:r>
                <a:r>
                  <a:rPr kumimoji="1" lang="en-US" altLang="zh-CN" sz="1800" smtClean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L</a:t>
                </a:r>
                <a:endPara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endParaRPr>
              </a:p>
            </p:txBody>
          </p:sp>
        </p:grp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924300" y="1928802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95804" y="1928802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下箭头 31"/>
          <p:cNvSpPr/>
          <p:nvPr/>
        </p:nvSpPr>
        <p:spPr>
          <a:xfrm>
            <a:off x="3571868" y="1071546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36"/>
          <p:cNvGrpSpPr/>
          <p:nvPr/>
        </p:nvGrpSpPr>
        <p:grpSpPr>
          <a:xfrm>
            <a:off x="2428860" y="2932102"/>
            <a:ext cx="1428760" cy="1938902"/>
            <a:chOff x="2428860" y="2932102"/>
            <a:chExt cx="1428760" cy="1938902"/>
          </a:xfrm>
        </p:grpSpPr>
        <p:sp>
          <p:nvSpPr>
            <p:cNvPr id="33" name="TextBox 32"/>
            <p:cNvSpPr txBox="1"/>
            <p:nvPr/>
          </p:nvSpPr>
          <p:spPr>
            <a:xfrm>
              <a:off x="2428860" y="45016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L.data[1]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3" idx="0"/>
              <a:endCxn id="11" idx="2"/>
            </p:cNvCxnSpPr>
            <p:nvPr/>
          </p:nvCxnSpPr>
          <p:spPr>
            <a:xfrm rot="5400000" flipH="1" flipV="1">
              <a:off x="2363221" y="3712121"/>
              <a:ext cx="1569570" cy="95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7"/>
          <p:cNvGrpSpPr/>
          <p:nvPr/>
        </p:nvGrpSpPr>
        <p:grpSpPr>
          <a:xfrm>
            <a:off x="5786446" y="2928934"/>
            <a:ext cx="1428760" cy="1938902"/>
            <a:chOff x="2428860" y="2932102"/>
            <a:chExt cx="1428760" cy="1938902"/>
          </a:xfrm>
        </p:grpSpPr>
        <p:sp>
          <p:nvSpPr>
            <p:cNvPr id="39" name="TextBox 38"/>
            <p:cNvSpPr txBox="1"/>
            <p:nvPr/>
          </p:nvSpPr>
          <p:spPr>
            <a:xfrm>
              <a:off x="2428860" y="45016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L.length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stCxn id="39" idx="0"/>
            </p:cNvCxnSpPr>
            <p:nvPr/>
          </p:nvCxnSpPr>
          <p:spPr>
            <a:xfrm rot="5400000" flipH="1" flipV="1">
              <a:off x="2363221" y="3712121"/>
              <a:ext cx="1569570" cy="95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14480" y="57148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一个整数线性表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L=(1,3,1,4,2)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3143240" y="2990296"/>
            <a:ext cx="1428760" cy="1938902"/>
            <a:chOff x="2428860" y="2932102"/>
            <a:chExt cx="1428760" cy="1938902"/>
          </a:xfrm>
        </p:grpSpPr>
        <p:sp>
          <p:nvSpPr>
            <p:cNvPr id="33" name="TextBox 32"/>
            <p:cNvSpPr txBox="1"/>
            <p:nvPr/>
          </p:nvSpPr>
          <p:spPr>
            <a:xfrm>
              <a:off x="2428860" y="45016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L-&gt;data[1]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33" idx="0"/>
              <a:endCxn id="11" idx="2"/>
            </p:cNvCxnSpPr>
            <p:nvPr/>
          </p:nvCxnSpPr>
          <p:spPr>
            <a:xfrm rot="5400000" flipH="1" flipV="1">
              <a:off x="2363221" y="3712121"/>
              <a:ext cx="1569570" cy="95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37"/>
          <p:cNvGrpSpPr/>
          <p:nvPr/>
        </p:nvGrpSpPr>
        <p:grpSpPr>
          <a:xfrm>
            <a:off x="6500826" y="2987128"/>
            <a:ext cx="1428760" cy="1938902"/>
            <a:chOff x="2428860" y="2932102"/>
            <a:chExt cx="1428760" cy="1938902"/>
          </a:xfrm>
        </p:grpSpPr>
        <p:sp>
          <p:nvSpPr>
            <p:cNvPr id="39" name="TextBox 38"/>
            <p:cNvSpPr txBox="1"/>
            <p:nvPr/>
          </p:nvSpPr>
          <p:spPr>
            <a:xfrm>
              <a:off x="2428860" y="450167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L-&gt;length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stCxn id="39" idx="0"/>
            </p:cNvCxnSpPr>
            <p:nvPr/>
          </p:nvCxnSpPr>
          <p:spPr>
            <a:xfrm rot="5400000" flipH="1" flipV="1">
              <a:off x="2363221" y="3712121"/>
              <a:ext cx="1569570" cy="95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44"/>
          <p:cNvGrpSpPr/>
          <p:nvPr/>
        </p:nvGrpSpPr>
        <p:grpSpPr>
          <a:xfrm>
            <a:off x="642910" y="1071546"/>
            <a:ext cx="7429552" cy="2987152"/>
            <a:chOff x="642910" y="1071546"/>
            <a:chExt cx="7429552" cy="2987152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6143636" y="1986996"/>
              <a:ext cx="15128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055940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597277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37027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678365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216527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756302" y="2558496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124727" y="255849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660066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858016" y="2403990"/>
              <a:ext cx="0" cy="1444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033229" y="1986996"/>
              <a:ext cx="5032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568696" y="1986996"/>
              <a:ext cx="5032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098422" y="1986996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AutoShape 20"/>
            <p:cNvSpPr>
              <a:spLocks/>
            </p:cNvSpPr>
            <p:nvPr/>
          </p:nvSpPr>
          <p:spPr bwMode="auto">
            <a:xfrm rot="5400000">
              <a:off x="5020099" y="1226990"/>
              <a:ext cx="144462" cy="3960000"/>
            </a:xfrm>
            <a:prstGeom prst="rightBrace">
              <a:avLst>
                <a:gd name="adj1" fmla="val 249085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643438" y="3332176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883453" y="3312563"/>
              <a:ext cx="11493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7413652" y="2990296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40"/>
            <p:cNvGrpSpPr/>
            <p:nvPr/>
          </p:nvGrpSpPr>
          <p:grpSpPr>
            <a:xfrm>
              <a:off x="642910" y="1772682"/>
              <a:ext cx="7429552" cy="2286016"/>
              <a:chOff x="-71470" y="1714488"/>
              <a:chExt cx="7429552" cy="228601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928794" y="1714488"/>
                <a:ext cx="5429288" cy="22860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6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-71470" y="1799170"/>
                <a:ext cx="1714512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顺</a:t>
                </a:r>
                <a:r>
                  <a:rPr kumimoji="1" lang="zh-CN" altLang="en-US" sz="180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序</a:t>
                </a:r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表指针</a:t>
                </a:r>
                <a:r>
                  <a:rPr kumimoji="1" lang="en-US" altLang="zh-CN" sz="1800" smtClean="0">
                    <a:solidFill>
                      <a:srgbClr val="FF00FF"/>
                    </a:solidFill>
                    <a:latin typeface="Consolas" pitchFamily="49" charset="0"/>
                    <a:ea typeface="方正启体简体" pitchFamily="65" charset="-122"/>
                    <a:cs typeface="Consolas" pitchFamily="49" charset="0"/>
                  </a:rPr>
                  <a:t>L</a:t>
                </a:r>
                <a:endPara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endParaRPr>
              </a:p>
            </p:txBody>
          </p:sp>
        </p:grp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4638680" y="1986996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210184" y="1986996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571868" y="1071546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71538" y="2285992"/>
              <a:ext cx="78581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428728" y="2500306"/>
              <a:ext cx="1214446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85786" y="2481103"/>
            <a:ext cx="6357982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 &amp;L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整体建立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(i&lt;n)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642910" y="1109947"/>
            <a:ext cx="2643205" cy="43088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、建立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785926"/>
            <a:ext cx="6000792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  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─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整体创建顺序表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19" y="3409797"/>
            <a:ext cx="11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传递顺序表指针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331493" y="2695417"/>
            <a:ext cx="4092742" cy="1034716"/>
          </a:xfrm>
          <a:custGeom>
            <a:avLst/>
            <a:gdLst>
              <a:gd name="connsiteX0" fmla="*/ 471236 w 4092742"/>
              <a:gd name="connsiteY0" fmla="*/ 0 h 1034716"/>
              <a:gd name="connsiteX1" fmla="*/ 603584 w 4092742"/>
              <a:gd name="connsiteY1" fmla="*/ 469232 h 1034716"/>
              <a:gd name="connsiteX2" fmla="*/ 4092742 w 4092742"/>
              <a:gd name="connsiteY2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2742" h="1034716">
                <a:moveTo>
                  <a:pt x="471236" y="0"/>
                </a:moveTo>
                <a:cubicBezTo>
                  <a:pt x="235618" y="148389"/>
                  <a:pt x="0" y="296779"/>
                  <a:pt x="603584" y="469232"/>
                </a:cubicBezTo>
                <a:cubicBezTo>
                  <a:pt x="1207168" y="641685"/>
                  <a:pt x="2649955" y="838200"/>
                  <a:pt x="4092742" y="103471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" descr="蓝色面巾纸"/>
          <p:cNvSpPr txBox="1">
            <a:spLocks noChangeArrowheads="1"/>
          </p:cNvSpPr>
          <p:nvPr/>
        </p:nvSpPr>
        <p:spPr bwMode="auto">
          <a:xfrm>
            <a:off x="571472" y="285728"/>
            <a:ext cx="4786346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2.2.2 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顺</a:t>
            </a:r>
            <a:r>
              <a:rPr kumimoji="1" lang="zh-CN" altLang="en-US" sz="24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序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表基本运算的实现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2071678"/>
            <a:ext cx="7177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线性表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是一个具有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相同特性的数据元素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sz="1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0" y="1214422"/>
            <a:ext cx="3676645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en-US" altLang="zh-CN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2.1.1 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线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性表</a:t>
            </a:r>
            <a:r>
              <a:rPr kumimoji="1" lang="zh-CN" altLang="en-US" sz="2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286388"/>
            <a:ext cx="8643998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线性表中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所含元素的个数叫做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18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时，表示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线性表是一个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空表，即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表中不包含任何元素。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550803"/>
            <a:ext cx="7643898" cy="2567845"/>
            <a:chOff x="785754" y="2428868"/>
            <a:chExt cx="7643898" cy="2567845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2157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4"/>
                </a:buBlip>
              </a:pPr>
              <a:r>
                <a:rPr kumimoji="1"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有穷性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：数据元素个数是有限的。</a:t>
              </a:r>
              <a:endPara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4"/>
                </a:buBlip>
              </a:pPr>
              <a:r>
                <a:rPr kumimoji="1"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一致性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：所有元素性质相同，即属于同一数据类型。</a:t>
              </a:r>
              <a:endPara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4"/>
                </a:buBlip>
              </a:pPr>
              <a:r>
                <a:rPr kumimoji="1"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序列性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：数据元素由逻辑序号唯一确定。一个线性表中可以有相同值的元素。</a:t>
              </a:r>
              <a:endPara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4"/>
                </a:buBlip>
              </a:pPr>
              <a:r>
                <a:rPr kumimoji="1"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逻辑关系：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元素之间为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的关系。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1028" descr="纸莎草纸"/>
          <p:cNvSpPr txBox="1">
            <a:spLocks noChangeArrowheads="1"/>
          </p:cNvSpPr>
          <p:nvPr/>
        </p:nvSpPr>
        <p:spPr bwMode="auto">
          <a:xfrm>
            <a:off x="1857356" y="285728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3067876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顺序表</a:t>
            </a:r>
            <a:endParaRPr lang="zh-CN" altLang="en-US" dirty="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639248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？？？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639248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L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263924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顺序表指针的含义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5963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顺序表的空间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142976" y="4353760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246003"/>
            <a:ext cx="4929222" cy="91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L=(SqList *)malloc(sizeof(SqList));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697986"/>
            <a:ext cx="928694" cy="36933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1010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353495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5074" y="5357826"/>
            <a:ext cx="207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通过顺序表指针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操作顺序表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20" y="14285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算法参数说明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4286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顺序表指针引用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 *&amp;L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 a[]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n)  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51306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引用参数：将执行结果回传给实参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643182"/>
            <a:ext cx="7572428" cy="78483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引用符号“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”放在形参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的前面。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输出型参数均为使用“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”，不论参数值是否改变。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378619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引用参数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SqList *&amp;L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将顺序表地址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L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回传给对应的实参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43306" y="1000108"/>
            <a:ext cx="5429288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(i&lt;n)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如果使用引用：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844" y="1290941"/>
            <a:ext cx="3357586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SqList *h;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a[]={1,3,1,4,2};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(h,a,n);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对顺序表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进行其他操作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71472" y="4643446"/>
            <a:ext cx="1285884" cy="500066"/>
            <a:chOff x="571472" y="4643446"/>
            <a:chExt cx="1285884" cy="500066"/>
          </a:xfrm>
        </p:grpSpPr>
        <p:sp>
          <p:nvSpPr>
            <p:cNvPr id="7" name="矩形 6"/>
            <p:cNvSpPr/>
            <p:nvPr/>
          </p:nvSpPr>
          <p:spPr>
            <a:xfrm>
              <a:off x="928662" y="4643446"/>
              <a:ext cx="928694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？？？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467196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2622620" y="1245996"/>
            <a:ext cx="1105318" cy="2113503"/>
          </a:xfrm>
          <a:custGeom>
            <a:avLst/>
            <a:gdLst>
              <a:gd name="connsiteX0" fmla="*/ 0 w 1105318"/>
              <a:gd name="connsiteY0" fmla="*/ 2039815 h 2113503"/>
              <a:gd name="connsiteX1" fmla="*/ 482321 w 1105318"/>
              <a:gd name="connsiteY1" fmla="*/ 2059912 h 2113503"/>
              <a:gd name="connsiteX2" fmla="*/ 783771 w 1105318"/>
              <a:gd name="connsiteY2" fmla="*/ 1718268 h 2113503"/>
              <a:gd name="connsiteX3" fmla="*/ 813916 w 1105318"/>
              <a:gd name="connsiteY3" fmla="*/ 422030 h 2113503"/>
              <a:gd name="connsiteX4" fmla="*/ 1105318 w 1105318"/>
              <a:gd name="connsiteY4" fmla="*/ 0 h 211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18" h="2113503">
                <a:moveTo>
                  <a:pt x="0" y="2039815"/>
                </a:moveTo>
                <a:cubicBezTo>
                  <a:pt x="175846" y="2076659"/>
                  <a:pt x="351693" y="2113503"/>
                  <a:pt x="482321" y="2059912"/>
                </a:cubicBezTo>
                <a:cubicBezTo>
                  <a:pt x="612949" y="2006321"/>
                  <a:pt x="728505" y="1991248"/>
                  <a:pt x="783771" y="1718268"/>
                </a:cubicBezTo>
                <a:cubicBezTo>
                  <a:pt x="839037" y="1445288"/>
                  <a:pt x="760325" y="708408"/>
                  <a:pt x="813916" y="422030"/>
                </a:cubicBezTo>
                <a:cubicBezTo>
                  <a:pt x="867507" y="135652"/>
                  <a:pt x="986412" y="67826"/>
                  <a:pt x="1105318" y="0"/>
                </a:cubicBezTo>
              </a:path>
            </a:pathLst>
          </a:custGeom>
          <a:ln>
            <a:solidFill>
              <a:srgbClr val="FF00FF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44027" y="3647552"/>
            <a:ext cx="3644202" cy="494044"/>
          </a:xfrm>
          <a:custGeom>
            <a:avLst/>
            <a:gdLst>
              <a:gd name="connsiteX0" fmla="*/ 3644202 w 3644202"/>
              <a:gd name="connsiteY0" fmla="*/ 492369 h 494044"/>
              <a:gd name="connsiteX1" fmla="*/ 2227384 w 3644202"/>
              <a:gd name="connsiteY1" fmla="*/ 462224 h 494044"/>
              <a:gd name="connsiteX2" fmla="*/ 308149 w 3644202"/>
              <a:gd name="connsiteY2" fmla="*/ 301450 h 494044"/>
              <a:gd name="connsiteX3" fmla="*/ 378487 w 3644202"/>
              <a:gd name="connsiteY3" fmla="*/ 0 h 49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02" h="494044">
                <a:moveTo>
                  <a:pt x="3644202" y="492369"/>
                </a:moveTo>
                <a:cubicBezTo>
                  <a:pt x="3213797" y="493206"/>
                  <a:pt x="2783393" y="494044"/>
                  <a:pt x="2227384" y="462224"/>
                </a:cubicBezTo>
                <a:cubicBezTo>
                  <a:pt x="1671375" y="430404"/>
                  <a:pt x="616298" y="378487"/>
                  <a:pt x="308149" y="301450"/>
                </a:cubicBezTo>
                <a:cubicBezTo>
                  <a:pt x="0" y="224413"/>
                  <a:pt x="189243" y="112206"/>
                  <a:pt x="378487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16"/>
          <p:cNvGrpSpPr/>
          <p:nvPr/>
        </p:nvGrpSpPr>
        <p:grpSpPr>
          <a:xfrm>
            <a:off x="3714744" y="4457650"/>
            <a:ext cx="5000660" cy="1043052"/>
            <a:chOff x="3714744" y="4457650"/>
            <a:chExt cx="5000660" cy="1043052"/>
          </a:xfrm>
        </p:grpSpPr>
        <p:sp>
          <p:nvSpPr>
            <p:cNvPr id="13" name="矩形 12"/>
            <p:cNvSpPr/>
            <p:nvPr/>
          </p:nvSpPr>
          <p:spPr>
            <a:xfrm>
              <a:off x="5857884" y="4857760"/>
              <a:ext cx="2857520" cy="642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44000" rtlCol="0" anchor="ctr"/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1 3 1 4 2        5 </a:t>
              </a:r>
              <a:endParaRPr lang="zh-CN" altLang="en-US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3372" y="4643446"/>
              <a:ext cx="928694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44" y="445765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656785" y="4903596"/>
              <a:ext cx="1205802" cy="221063"/>
            </a:xfrm>
            <a:custGeom>
              <a:avLst/>
              <a:gdLst>
                <a:gd name="connsiteX0" fmla="*/ 0 w 1205802"/>
                <a:gd name="connsiteY0" fmla="*/ 0 h 221063"/>
                <a:gd name="connsiteX1" fmla="*/ 542611 w 1205802"/>
                <a:gd name="connsiteY1" fmla="*/ 70338 h 221063"/>
                <a:gd name="connsiteX2" fmla="*/ 743578 w 1205802"/>
                <a:gd name="connsiteY2" fmla="*/ 221063 h 221063"/>
                <a:gd name="connsiteX3" fmla="*/ 1205802 w 1205802"/>
                <a:gd name="connsiteY3" fmla="*/ 70338 h 2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2" h="221063">
                  <a:moveTo>
                    <a:pt x="0" y="0"/>
                  </a:moveTo>
                  <a:cubicBezTo>
                    <a:pt x="209340" y="16747"/>
                    <a:pt x="418681" y="33494"/>
                    <a:pt x="542611" y="70338"/>
                  </a:cubicBezTo>
                  <a:cubicBezTo>
                    <a:pt x="666541" y="107182"/>
                    <a:pt x="633046" y="221063"/>
                    <a:pt x="743578" y="221063"/>
                  </a:cubicBezTo>
                  <a:cubicBezTo>
                    <a:pt x="854110" y="221063"/>
                    <a:pt x="1029956" y="145700"/>
                    <a:pt x="1205802" y="70338"/>
                  </a:cubicBezTo>
                </a:path>
              </a:pathLst>
            </a:cu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5720" y="542926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指向有效顺序表，可以操作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8662" y="4643446"/>
            <a:ext cx="92869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357290" y="4929198"/>
            <a:ext cx="4500899" cy="520884"/>
          </a:xfrm>
          <a:custGeom>
            <a:avLst/>
            <a:gdLst>
              <a:gd name="connsiteX0" fmla="*/ 0 w 3014505"/>
              <a:gd name="connsiteY0" fmla="*/ 0 h 617974"/>
              <a:gd name="connsiteX1" fmla="*/ 361740 w 3014505"/>
              <a:gd name="connsiteY1" fmla="*/ 291402 h 617974"/>
              <a:gd name="connsiteX2" fmla="*/ 1165608 w 3014505"/>
              <a:gd name="connsiteY2" fmla="*/ 582805 h 617974"/>
              <a:gd name="connsiteX3" fmla="*/ 2461846 w 3014505"/>
              <a:gd name="connsiteY3" fmla="*/ 502418 h 617974"/>
              <a:gd name="connsiteX4" fmla="*/ 3014505 w 3014505"/>
              <a:gd name="connsiteY4" fmla="*/ 211016 h 617974"/>
              <a:gd name="connsiteX0" fmla="*/ 0 w 3014505"/>
              <a:gd name="connsiteY0" fmla="*/ 0 h 601068"/>
              <a:gd name="connsiteX1" fmla="*/ 585308 w 3014505"/>
              <a:gd name="connsiteY1" fmla="*/ 392841 h 601068"/>
              <a:gd name="connsiteX2" fmla="*/ 1165608 w 3014505"/>
              <a:gd name="connsiteY2" fmla="*/ 582805 h 601068"/>
              <a:gd name="connsiteX3" fmla="*/ 2461846 w 3014505"/>
              <a:gd name="connsiteY3" fmla="*/ 502418 h 601068"/>
              <a:gd name="connsiteX4" fmla="*/ 3014505 w 3014505"/>
              <a:gd name="connsiteY4" fmla="*/ 211016 h 601068"/>
              <a:gd name="connsiteX0" fmla="*/ 0 w 4500899"/>
              <a:gd name="connsiteY0" fmla="*/ 0 h 565417"/>
              <a:gd name="connsiteX1" fmla="*/ 2071702 w 4500899"/>
              <a:gd name="connsiteY1" fmla="*/ 357190 h 565417"/>
              <a:gd name="connsiteX2" fmla="*/ 2652002 w 4500899"/>
              <a:gd name="connsiteY2" fmla="*/ 547154 h 565417"/>
              <a:gd name="connsiteX3" fmla="*/ 3948240 w 4500899"/>
              <a:gd name="connsiteY3" fmla="*/ 466767 h 565417"/>
              <a:gd name="connsiteX4" fmla="*/ 4500899 w 4500899"/>
              <a:gd name="connsiteY4" fmla="*/ 175365 h 565417"/>
              <a:gd name="connsiteX0" fmla="*/ 0 w 4500899"/>
              <a:gd name="connsiteY0" fmla="*/ 0 h 565417"/>
              <a:gd name="connsiteX1" fmla="*/ 1714512 w 4500899"/>
              <a:gd name="connsiteY1" fmla="*/ 357190 h 565417"/>
              <a:gd name="connsiteX2" fmla="*/ 2652002 w 4500899"/>
              <a:gd name="connsiteY2" fmla="*/ 547154 h 565417"/>
              <a:gd name="connsiteX3" fmla="*/ 3948240 w 4500899"/>
              <a:gd name="connsiteY3" fmla="*/ 466767 h 565417"/>
              <a:gd name="connsiteX4" fmla="*/ 4500899 w 4500899"/>
              <a:gd name="connsiteY4" fmla="*/ 175365 h 565417"/>
              <a:gd name="connsiteX0" fmla="*/ 0 w 4500899"/>
              <a:gd name="connsiteY0" fmla="*/ 0 h 520884"/>
              <a:gd name="connsiteX1" fmla="*/ 1714512 w 4500899"/>
              <a:gd name="connsiteY1" fmla="*/ 357190 h 520884"/>
              <a:gd name="connsiteX2" fmla="*/ 2786082 w 4500899"/>
              <a:gd name="connsiteY2" fmla="*/ 500066 h 520884"/>
              <a:gd name="connsiteX3" fmla="*/ 3948240 w 4500899"/>
              <a:gd name="connsiteY3" fmla="*/ 466767 h 520884"/>
              <a:gd name="connsiteX4" fmla="*/ 4500899 w 4500899"/>
              <a:gd name="connsiteY4" fmla="*/ 175365 h 5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899" h="520884">
                <a:moveTo>
                  <a:pt x="0" y="0"/>
                </a:moveTo>
                <a:cubicBezTo>
                  <a:pt x="83736" y="97134"/>
                  <a:pt x="1250165" y="273846"/>
                  <a:pt x="1714512" y="357190"/>
                </a:cubicBezTo>
                <a:cubicBezTo>
                  <a:pt x="2178859" y="440534"/>
                  <a:pt x="2413794" y="481803"/>
                  <a:pt x="2786082" y="500066"/>
                </a:cubicBezTo>
                <a:cubicBezTo>
                  <a:pt x="3158370" y="518329"/>
                  <a:pt x="3662437" y="520884"/>
                  <a:pt x="3948240" y="466767"/>
                </a:cubicBezTo>
                <a:cubicBezTo>
                  <a:pt x="4234043" y="412650"/>
                  <a:pt x="4378644" y="290083"/>
                  <a:pt x="4500899" y="175365"/>
                </a:cubicBezTo>
              </a:path>
            </a:pathLst>
          </a:cu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1928794" y="4857760"/>
            <a:ext cx="2143140" cy="1428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/>
      <p:bldP spid="19" grpId="0" animBg="1"/>
      <p:bldP spid="20" grpId="0" animBg="1"/>
      <p:bldP spid="21" grpId="0" animBg="1"/>
      <p:bldP spid="2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43306" y="1000108"/>
            <a:ext cx="5429288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i=0,k=0;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(i&lt;n)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data[k]=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 i++;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记录插入到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为什么用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顺序表指针引用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1435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如果不使用引用：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844" y="1290941"/>
            <a:ext cx="3357586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SqList *h;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a[]={1,3,1,4,2};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(h,a,n);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对顺序表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进行其他操作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71472" y="4643446"/>
            <a:ext cx="1285884" cy="500066"/>
            <a:chOff x="571472" y="4643446"/>
            <a:chExt cx="1285884" cy="500066"/>
          </a:xfrm>
        </p:grpSpPr>
        <p:sp>
          <p:nvSpPr>
            <p:cNvPr id="7" name="矩形 6"/>
            <p:cNvSpPr/>
            <p:nvPr/>
          </p:nvSpPr>
          <p:spPr>
            <a:xfrm>
              <a:off x="928662" y="4643446"/>
              <a:ext cx="928694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？？？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467196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2622620" y="1245996"/>
            <a:ext cx="1105318" cy="2113503"/>
          </a:xfrm>
          <a:custGeom>
            <a:avLst/>
            <a:gdLst>
              <a:gd name="connsiteX0" fmla="*/ 0 w 1105318"/>
              <a:gd name="connsiteY0" fmla="*/ 2039815 h 2113503"/>
              <a:gd name="connsiteX1" fmla="*/ 482321 w 1105318"/>
              <a:gd name="connsiteY1" fmla="*/ 2059912 h 2113503"/>
              <a:gd name="connsiteX2" fmla="*/ 783771 w 1105318"/>
              <a:gd name="connsiteY2" fmla="*/ 1718268 h 2113503"/>
              <a:gd name="connsiteX3" fmla="*/ 813916 w 1105318"/>
              <a:gd name="connsiteY3" fmla="*/ 422030 h 2113503"/>
              <a:gd name="connsiteX4" fmla="*/ 1105318 w 1105318"/>
              <a:gd name="connsiteY4" fmla="*/ 0 h 211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18" h="2113503">
                <a:moveTo>
                  <a:pt x="0" y="2039815"/>
                </a:moveTo>
                <a:cubicBezTo>
                  <a:pt x="175846" y="2076659"/>
                  <a:pt x="351693" y="2113503"/>
                  <a:pt x="482321" y="2059912"/>
                </a:cubicBezTo>
                <a:cubicBezTo>
                  <a:pt x="612949" y="2006321"/>
                  <a:pt x="728505" y="1991248"/>
                  <a:pt x="783771" y="1718268"/>
                </a:cubicBezTo>
                <a:cubicBezTo>
                  <a:pt x="839037" y="1445288"/>
                  <a:pt x="760325" y="708408"/>
                  <a:pt x="813916" y="422030"/>
                </a:cubicBezTo>
                <a:cubicBezTo>
                  <a:pt x="867507" y="135652"/>
                  <a:pt x="986412" y="67826"/>
                  <a:pt x="1105318" y="0"/>
                </a:cubicBezTo>
              </a:path>
            </a:pathLst>
          </a:custGeom>
          <a:ln>
            <a:solidFill>
              <a:srgbClr val="FF00FF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44027" y="3647552"/>
            <a:ext cx="3644202" cy="494044"/>
          </a:xfrm>
          <a:custGeom>
            <a:avLst/>
            <a:gdLst>
              <a:gd name="connsiteX0" fmla="*/ 3644202 w 3644202"/>
              <a:gd name="connsiteY0" fmla="*/ 492369 h 494044"/>
              <a:gd name="connsiteX1" fmla="*/ 2227384 w 3644202"/>
              <a:gd name="connsiteY1" fmla="*/ 462224 h 494044"/>
              <a:gd name="connsiteX2" fmla="*/ 308149 w 3644202"/>
              <a:gd name="connsiteY2" fmla="*/ 301450 h 494044"/>
              <a:gd name="connsiteX3" fmla="*/ 378487 w 3644202"/>
              <a:gd name="connsiteY3" fmla="*/ 0 h 49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02" h="494044">
                <a:moveTo>
                  <a:pt x="3644202" y="492369"/>
                </a:moveTo>
                <a:cubicBezTo>
                  <a:pt x="3213797" y="493206"/>
                  <a:pt x="2783393" y="494044"/>
                  <a:pt x="2227384" y="462224"/>
                </a:cubicBezTo>
                <a:cubicBezTo>
                  <a:pt x="1671375" y="430404"/>
                  <a:pt x="616298" y="378487"/>
                  <a:pt x="308149" y="301450"/>
                </a:cubicBezTo>
                <a:cubicBezTo>
                  <a:pt x="0" y="224413"/>
                  <a:pt x="189243" y="112206"/>
                  <a:pt x="378487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16"/>
          <p:cNvGrpSpPr/>
          <p:nvPr/>
        </p:nvGrpSpPr>
        <p:grpSpPr>
          <a:xfrm>
            <a:off x="3714744" y="4643446"/>
            <a:ext cx="5000660" cy="857256"/>
            <a:chOff x="3714744" y="4643446"/>
            <a:chExt cx="5000660" cy="857256"/>
          </a:xfrm>
        </p:grpSpPr>
        <p:sp>
          <p:nvSpPr>
            <p:cNvPr id="13" name="矩形 12"/>
            <p:cNvSpPr/>
            <p:nvPr/>
          </p:nvSpPr>
          <p:spPr>
            <a:xfrm>
              <a:off x="5857884" y="4857760"/>
              <a:ext cx="2857520" cy="642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1 3 1 4 2        5 </a:t>
              </a:r>
              <a:endParaRPr lang="zh-CN" altLang="en-US" dirty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3372" y="4643446"/>
              <a:ext cx="928694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44" y="467196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656785" y="4903596"/>
              <a:ext cx="1205802" cy="221063"/>
            </a:xfrm>
            <a:custGeom>
              <a:avLst/>
              <a:gdLst>
                <a:gd name="connsiteX0" fmla="*/ 0 w 1205802"/>
                <a:gd name="connsiteY0" fmla="*/ 0 h 221063"/>
                <a:gd name="connsiteX1" fmla="*/ 542611 w 1205802"/>
                <a:gd name="connsiteY1" fmla="*/ 70338 h 221063"/>
                <a:gd name="connsiteX2" fmla="*/ 743578 w 1205802"/>
                <a:gd name="connsiteY2" fmla="*/ 221063 h 221063"/>
                <a:gd name="connsiteX3" fmla="*/ 1205802 w 1205802"/>
                <a:gd name="connsiteY3" fmla="*/ 70338 h 2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2" h="221063">
                  <a:moveTo>
                    <a:pt x="0" y="0"/>
                  </a:moveTo>
                  <a:cubicBezTo>
                    <a:pt x="209340" y="16747"/>
                    <a:pt x="418681" y="33494"/>
                    <a:pt x="542611" y="70338"/>
                  </a:cubicBezTo>
                  <a:cubicBezTo>
                    <a:pt x="666541" y="107182"/>
                    <a:pt x="633046" y="221063"/>
                    <a:pt x="743578" y="221063"/>
                  </a:cubicBezTo>
                  <a:cubicBezTo>
                    <a:pt x="854110" y="221063"/>
                    <a:pt x="1029956" y="145700"/>
                    <a:pt x="1205802" y="70338"/>
                  </a:cubicBezTo>
                </a:path>
              </a:pathLst>
            </a:cu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5720" y="542926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仍然是垃圾值，操作错误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6714" y="1105227"/>
            <a:ext cx="77057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(L)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造一个空的线性表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。实际上只需将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成员设置为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即可。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14414" y="2486344"/>
            <a:ext cx="6480175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分配存放线性表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的顺序表空间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&gt;length=0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5720" y="357166"/>
            <a:ext cx="3857652" cy="43088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、顺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表基本运算算法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89159" y="1714488"/>
            <a:ext cx="3997156" cy="1428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void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DestroyList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free(L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642910" y="357166"/>
            <a:ext cx="4462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释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放线性表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571472" y="3040278"/>
            <a:ext cx="3643340" cy="2401128"/>
            <a:chOff x="853852" y="3254592"/>
            <a:chExt cx="3643340" cy="2401128"/>
          </a:xfrm>
        </p:grpSpPr>
        <p:sp>
          <p:nvSpPr>
            <p:cNvPr id="10" name="TextBox 9"/>
            <p:cNvSpPr txBox="1"/>
            <p:nvPr/>
          </p:nvSpPr>
          <p:spPr>
            <a:xfrm>
              <a:off x="853852" y="402902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425357" y="5286388"/>
              <a:ext cx="30718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free(L)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释放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所指向的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空间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2782710" cy="10715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139604" y="4286256"/>
              <a:ext cx="432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2000232" y="3254592"/>
              <a:ext cx="142876" cy="78581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4786314" y="2171634"/>
            <a:ext cx="4286280" cy="2978204"/>
            <a:chOff x="4786314" y="2171634"/>
            <a:chExt cx="4286280" cy="2978204"/>
          </a:xfrm>
        </p:grpSpPr>
        <p:sp>
          <p:nvSpPr>
            <p:cNvPr id="12" name="TextBox 11"/>
            <p:cNvSpPr txBox="1"/>
            <p:nvPr/>
          </p:nvSpPr>
          <p:spPr>
            <a:xfrm>
              <a:off x="4786314" y="2171634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顺序表采用指针传递，有两个</a:t>
              </a:r>
              <a:r>
                <a:rPr lang="zh-CN" altLang="en-US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857752" y="2714620"/>
              <a:ext cx="4071966" cy="2435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500"/>
                </a:lnSpc>
                <a:buFontTx/>
                <a:buBlip>
                  <a:blip r:embed="rId2"/>
                </a:buBlip>
              </a:pP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更清楚看到顺序表创建和销毁过程（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malloc/free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）；</a:t>
              </a:r>
              <a:endPara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500"/>
                </a:lnSpc>
                <a:buFontTx/>
                <a:buBlip>
                  <a:blip r:embed="rId2"/>
                </a:buBlip>
              </a:pP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在算法的函数之间传递更加节省空间（在函数体内不必创建值形参即整个顺序表的副本）。</a:t>
              </a:r>
              <a:endPara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33471" y="2357430"/>
            <a:ext cx="4752975" cy="1473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ListEmpty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(SqList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return(L-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320116" cy="10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）判定是否为空表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回一个值表示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是否为空表。若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表，则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14414" y="2000240"/>
            <a:ext cx="4535487" cy="1428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ListLengt</a:t>
            </a:r>
            <a:r>
              <a:rPr kumimoji="1" lang="en-US" altLang="zh-CN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600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99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回顺序表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的长度。实际上只需返回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成员的值即可。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0065" y="638400"/>
            <a:ext cx="714376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(L)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运算当线性表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时，顺序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中各元素的值。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kumimoji="1" lang="zh-CN" altLang="en-US" sz="18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*L)</a:t>
            </a: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for (int i=0;i&lt;L-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length;i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printf("%d "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printf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28662" y="1428736"/>
            <a:ext cx="5805480" cy="253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bool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GetElem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&lt;1 ||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&gt;L-&gt;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length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e=L-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-1]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285720" y="357166"/>
            <a:ext cx="846299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）求某个数据元素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值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GetElem(L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 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err="1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）个元素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值，存放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285852" y="4457650"/>
            <a:ext cx="4968875" cy="1300286"/>
            <a:chOff x="1285852" y="4386212"/>
            <a:chExt cx="4968875" cy="1300286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体现顺序表的</a:t>
              </a:r>
              <a:r>
                <a:rPr lang="zh-CN" altLang="en-US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386212"/>
              <a:ext cx="49688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本算法的时间复杂度为</a:t>
              </a:r>
              <a:r>
                <a:rPr kumimoji="1"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 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线性表的逻辑表示为：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58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）表示第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逻辑位序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）个元素。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357290" y="3049305"/>
            <a:ext cx="3929090" cy="1420488"/>
            <a:chOff x="2000232" y="2834991"/>
            <a:chExt cx="3929090" cy="1420488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2834991"/>
              <a:ext cx="3929090" cy="928694"/>
              <a:chOff x="2000232" y="2071678"/>
              <a:chExt cx="3929090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00232" y="2071678"/>
                <a:ext cx="171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dirty="0" smtClean="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表头元素</a:t>
                </a:r>
                <a:endPara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43372" y="2071678"/>
                <a:ext cx="178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dirty="0" smtClean="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表尾元素</a:t>
                </a:r>
                <a:endPara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542088" y="2684972"/>
                <a:ext cx="559362" cy="71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rot="16200000" flipH="1">
                <a:off x="4845963" y="2688544"/>
                <a:ext cx="487924" cy="1071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587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 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302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LocateElem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int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while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&lt;L-&gt;length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&amp;&amp; 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L-&gt;data[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]!=e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&gt;=L-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length)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else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return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i+1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查找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LocateElem(L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序查找第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个值域与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相等的元素的逻辑位序。若这样的元素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存在，则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返回值为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54610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）插入数据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ListInsert(L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571472" y="1000108"/>
            <a:ext cx="7991475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(L)+1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）个位置上插入新的元素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590380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511281" y="2590380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71736" y="2590380"/>
            <a:ext cx="62230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243517" y="2552280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96002" y="2552280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78149" y="2552280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en-US" altLang="zh-CN" sz="1800" baseline="-2500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186087" y="3021006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en-US" altLang="zh-CN" sz="1800" baseline="-2500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1800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14587" y="4330693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708149" y="2552280"/>
            <a:ext cx="79216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590380"/>
            <a:ext cx="8747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1295 L -0.00173 -0.189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631001"/>
            <a:ext cx="8215338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length+1 || L-&gt;length==MaxSize)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(j=L-&gt;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length;j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..n]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元素后移一个位置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L-&gt;data[j]=L-&gt;data[j-1]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kumimoji="1" lang="en-US" altLang="zh-CN" sz="16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成功插入返回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1357290" y="4786322"/>
            <a:ext cx="5857916" cy="857256"/>
            <a:chOff x="1357290" y="5143512"/>
            <a:chExt cx="5857916" cy="85725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124597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802" y="514351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下弧形箭头 17"/>
          <p:cNvSpPr/>
          <p:nvPr/>
        </p:nvSpPr>
        <p:spPr>
          <a:xfrm>
            <a:off x="5715008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0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3286116" y="5786454"/>
            <a:ext cx="357190" cy="285752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28638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1820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024636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944692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altLang="zh-CN" sz="1800" i="1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500430" y="521495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75688" cy="7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移动的次数不仅与表长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length=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有关，而且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与插入位置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85720" y="185736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最好时间复杂度为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15"/>
          <p:cNvGrpSpPr/>
          <p:nvPr/>
        </p:nvGrpSpPr>
        <p:grpSpPr>
          <a:xfrm>
            <a:off x="3857620" y="2428868"/>
            <a:ext cx="3500462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算法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最坏时间复杂度为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535785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，达到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最大值。　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次数为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669894" y="115888"/>
            <a:ext cx="7107257" cy="9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a</a:t>
            </a:r>
            <a:r>
              <a:rPr kumimoji="1"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79536" y="1195389"/>
            <a:ext cx="6048375" cy="1162050"/>
            <a:chOff x="703" y="890"/>
            <a:chExt cx="3810" cy="732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1800" i="1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676218" y="3355303"/>
            <a:ext cx="71072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时需要将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1000101" y="5786454"/>
            <a:ext cx="485778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因此插入算法的平均时间复杂度为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685773" y="4046538"/>
            <a:ext cx="792961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的线性表中插入一个元素时所需移动元素的平均次数为： 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669894" y="2571744"/>
            <a:ext cx="6048375" cy="609600"/>
            <a:chOff x="669894" y="2571744"/>
            <a:chExt cx="6048375" cy="609600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669894" y="2676525"/>
              <a:ext cx="60483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buBlip>
                  <a:blip r:embed="rId2"/>
                </a:buBlip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在插入元素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sz="1800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5949" y="2571744"/>
              <a:ext cx="6191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7" y="4572008"/>
            <a:ext cx="3714776" cy="92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  <p:bldP spid="3000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）删除数据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ListDelete(L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47700" y="1000108"/>
            <a:ext cx="678182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运算删除顺序表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3933062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en-US" altLang="zh-CN" sz="1800" baseline="-2500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en-US" altLang="zh-CN" sz="1800" baseline="-2500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en-US" altLang="zh-CN" sz="1800" baseline="-25000">
              <a:solidFill>
                <a:srgbClr val="FF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1800" i="1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n-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9049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8629" y="642918"/>
            <a:ext cx="8501089" cy="414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&gt;L-&gt;length)	</a:t>
            </a: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参数错误时返回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将顺序表逻辑序号转化为物理序号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&lt;L-&gt;length-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..n-1]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元素前移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L-&gt;data[j]=L-&gt;data[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&gt;length--;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顺序表长度减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142976" y="5000636"/>
            <a:ext cx="5857916" cy="857256"/>
            <a:chOff x="1357290" y="5143512"/>
            <a:chExt cx="5857916" cy="85725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5729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9862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37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660066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9715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0402" y="5568968"/>
              <a:ext cx="74591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660066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5017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46781" y="5568968"/>
              <a:ext cx="13684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aseline="-25000">
                  <a:solidFill>
                    <a:srgbClr val="660066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00430" y="556896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1802" y="51435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上弧形箭头 15"/>
          <p:cNvSpPr/>
          <p:nvPr/>
        </p:nvSpPr>
        <p:spPr>
          <a:xfrm rot="10800000">
            <a:off x="3000364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80374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754518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+1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293730" y="542926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en-US" altLang="zh-CN" sz="18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上弧形箭头 20"/>
          <p:cNvSpPr/>
          <p:nvPr/>
        </p:nvSpPr>
        <p:spPr>
          <a:xfrm rot="10800000">
            <a:off x="3571868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上弧形箭头 21"/>
          <p:cNvSpPr/>
          <p:nvPr/>
        </p:nvSpPr>
        <p:spPr>
          <a:xfrm rot="10800000">
            <a:off x="4929191" y="6000768"/>
            <a:ext cx="428628" cy="285752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18488" cy="4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来说，元素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移动的次数也与表长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和删除元素的位置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4429156" cy="438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次数为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时，移动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次数为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642910" y="2214554"/>
            <a:ext cx="4319588" cy="1440902"/>
            <a:chOff x="785786" y="2357430"/>
            <a:chExt cx="4319588" cy="1440902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删除算法最好时间复杂度为</a:t>
              </a:r>
              <a:r>
                <a:rPr lang="en-US" altLang="zh-CN" sz="18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16"/>
          <p:cNvGrpSpPr/>
          <p:nvPr/>
        </p:nvGrpSpPr>
        <p:grpSpPr>
          <a:xfrm>
            <a:off x="4307589" y="2674935"/>
            <a:ext cx="4550691" cy="982130"/>
            <a:chOff x="4340896" y="2786058"/>
            <a:chExt cx="4550691" cy="982130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398856"/>
              <a:ext cx="43195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删除算法最坏时间复杂度为</a:t>
              </a:r>
              <a:r>
                <a:rPr lang="en-US" altLang="zh-CN" sz="18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lang="en-US" altLang="zh-CN" sz="1800" i="1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008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340896" y="2786058"/>
              <a:ext cx="150019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57158" y="117475"/>
            <a:ext cx="867568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57313" y="1320801"/>
            <a:ext cx="5472113" cy="1049338"/>
            <a:chOff x="855" y="832"/>
            <a:chExt cx="3447" cy="661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855" y="832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305" y="832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173" y="832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2700" y="832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3780" y="832"/>
              <a:ext cx="0" cy="181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945" y="1260"/>
              <a:ext cx="3357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在线性表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中共有</a:t>
              </a:r>
              <a:r>
                <a:rPr kumimoji="1" lang="en-US" altLang="zh-CN" sz="18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227" y="-337"/>
              <a:ext cx="186" cy="2919"/>
            </a:xfrm>
            <a:prstGeom prst="leftBrace">
              <a:avLst>
                <a:gd name="adj1" fmla="val 132986"/>
                <a:gd name="adj2" fmla="val 50000"/>
              </a:avLst>
            </a:prstGeom>
            <a:ln w="19050"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357158" y="3286124"/>
            <a:ext cx="8501089" cy="4770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要将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的元素均前移一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位置，共移动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1081" name="Text Box 25"/>
          <p:cNvSpPr txBox="1">
            <a:spLocks noChangeArrowheads="1"/>
          </p:cNvSpPr>
          <p:nvPr/>
        </p:nvSpPr>
        <p:spPr bwMode="auto">
          <a:xfrm>
            <a:off x="357158" y="3949706"/>
            <a:ext cx="81359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在长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的线性表中删除一个元素时所需移动元素的平均次数为： 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42910" y="5643578"/>
            <a:ext cx="510223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因此删除算法的平均时间复杂度为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O(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)</a:t>
            </a:r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357158" y="2524123"/>
            <a:ext cx="5500726" cy="600075"/>
            <a:chOff x="357158" y="2524123"/>
            <a:chExt cx="5500726" cy="600075"/>
          </a:xfrm>
        </p:grpSpPr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357158" y="2600325"/>
              <a:ext cx="5500726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在删除元素</a:t>
              </a:r>
              <a:r>
                <a:rPr kumimoji="1" lang="en-US" altLang="zh-CN" sz="1800" i="1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 i="1" baseline="-25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时，若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为等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概率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情况，则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kumimoji="1" lang="en-US" altLang="zh-CN" sz="1800" i="1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 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43517" y="2524123"/>
              <a:ext cx="2667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443426"/>
            <a:ext cx="3152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1" grpId="0"/>
      <p:bldP spid="3010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8579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将顺序表类型声明及其基本运算函数放在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sqlist.cpp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6715172" cy="3663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&lt;malloc.h&gt;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MaxSize 50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ElemType;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data[MaxSize];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存放顺序表元素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存放顺序表的长度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顺序表的类型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包含前面的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个基本运算函数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sym typeface="Wingdings"/>
              </a:rPr>
              <a:t> 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一个汽车线性表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sym typeface="Wingdings"/>
              </a:rPr>
              <a:t> 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一个小人线性表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华文中宋" pitchFamily="2" charset="-122"/>
                <a:ea typeface="华文中宋" pitchFamily="2" charset="-122"/>
              </a:rPr>
              <a:t>线性表是客观事物的抽象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5896293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+mj-ea"/>
                <a:ea typeface="+mj-ea"/>
                <a:cs typeface="Consolas" pitchFamily="49" charset="0"/>
                <a:sym typeface="Symbol"/>
              </a:rPr>
              <a:t>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不胜枚举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95111"/>
            <a:ext cx="7000924" cy="669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"sqlist.cpp"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包含顺序表基本运算算法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SqList *L;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L\n");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InitList(L);  printf("ListEmpty(L)=%d\n",ListEmpty(L));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1\n");  ListInsert(L,1,1);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3\n");  ListInsert(L,2,3);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1\n");  ListInsert(L,3,1);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4\n");  ListInsert(L,4,4);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2\n");  ListInsert(L,5,2);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printf("L: "); DispList(L);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printf("ListLength(L)=%d\n",ListLength(L));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printf("ListEmpty(L)=%d\n",ListEmpty(L));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GetElem(L,3,e);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:%d\n",e);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个值为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的元素的逻辑序号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:%d\n",LocateElem(L,1));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5\n");  ListInsert(L,4,5);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printf("L: "); DispList(L);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删除第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ListDelete(L,3,e);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printf("L: "); DispList(L);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L\n");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DestroyList(L);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928802"/>
            <a:ext cx="264320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3071802" y="1785926"/>
            <a:ext cx="714380" cy="314327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方正启体简体" pitchFamily="65" charset="-122"/>
                <a:ea typeface="方正启体简体" pitchFamily="65" charset="-122"/>
              </a:rPr>
              <a:t>顺序表存储结构特征</a:t>
            </a:r>
            <a:endParaRPr lang="zh-CN" altLang="en-US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4857752" y="1785926"/>
            <a:ext cx="714380" cy="314327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方正启体简体" pitchFamily="65" charset="-122"/>
                <a:ea typeface="方正启体简体" pitchFamily="65" charset="-122"/>
              </a:rPr>
              <a:t>顺序表元素操作方式</a:t>
            </a:r>
            <a:endParaRPr lang="zh-CN" altLang="en-US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0220" y="1071546"/>
            <a:ext cx="271464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个基本运算算法设计</a:t>
            </a:r>
            <a:endParaRPr lang="zh-CN" altLang="en-US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1785926"/>
            <a:ext cx="8001056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顺序表应用算法设计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：数据采用顺序表存储，利用顺序表的基本操作来完成求解任务。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42910" y="785794"/>
            <a:ext cx="3500462" cy="4839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、顺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表的应用示例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8153400" cy="129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2-3】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已知长度为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结构。设计一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、空间复杂度为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算法删除线性表中所有值为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的数据元素。</a:t>
            </a:r>
            <a:r>
              <a:rPr kumimoji="1"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84" y="242886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L=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1,2,1,2,3,2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），</a:t>
            </a: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=2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350043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L=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1,1,3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500430" y="2928934"/>
            <a:ext cx="214314" cy="428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78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一（重建法）：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所有值等于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元素后的顺序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，显然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中，为此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重用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空间。</a:t>
            </a:r>
          </a:p>
          <a:p>
            <a:pPr algn="l">
              <a:lnSpc>
                <a:spcPct val="140000"/>
              </a:lnSpc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采用整体创建顺序表的算法思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，重建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包含不等于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78552" y="2161752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43042" y="2161752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14480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6815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记录保留的元素个数，初值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161752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161752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161752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161752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&gt;length=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sz="1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714348" y="571480"/>
            <a:ext cx="5678496" cy="41683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54000" rIns="162000" bIns="54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删除顺序表中所有值为</a:t>
            </a:r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的元素（方法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）演示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50850"/>
            <a:ext cx="10557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4857760"/>
            <a:ext cx="194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728" y="557214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以整体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建立顺序表算法为基础！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279558" grpId="1"/>
      <p:bldP spid="279559" grpId="0"/>
      <p:bldP spid="279560" grpId="0"/>
      <p:bldP spid="279562" grpId="0"/>
      <p:bldP spid="279568" grpId="0"/>
      <p:bldP spid="279569" grpId="0" animBg="1"/>
      <p:bldP spid="279569" grpId="1" animBg="1"/>
      <p:bldP spid="279574" grpId="0" animBg="1"/>
      <p:bldP spid="279575" grpId="0"/>
      <p:bldP spid="279561" grpId="0" animBg="1"/>
      <p:bldP spid="279561" grpId="1" animBg="1"/>
      <p:bldP spid="23" grpId="0" animBg="1"/>
      <p:bldP spid="24" grpId="0" animBg="1"/>
      <p:bldP spid="25" grpId="0" animBg="1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714348" y="428604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579466" y="1000108"/>
            <a:ext cx="8064500" cy="3491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4400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delnode1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记录值不等于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i=0;i&lt;L-&gt;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16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若当前元素不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60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不等于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length=k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长度等于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458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解法二（前移法）：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个数，一边扫描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一边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统计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的元素前移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位置，最后修改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2090314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2090314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baseline="-25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删除所有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记录删除的元素个数，初值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2090314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2090314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2090314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2090314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=2</a:t>
            </a:r>
            <a:endParaRPr lang="en-US" altLang="zh-CN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，前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zh-CN" altLang="en-US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=3</a:t>
            </a:r>
            <a:endParaRPr lang="en-US" altLang="zh-CN" sz="1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743270"/>
            <a:ext cx="3240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顺序表长度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=6-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endParaRPr lang="en-US" altLang="zh-CN" sz="1800" baseline="-25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357158" y="500042"/>
            <a:ext cx="5821373" cy="41683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wrap="square" lIns="162000" tIns="54000" rIns="162000" bIns="54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删除顺序表中所有值为</a:t>
            </a:r>
            <a:r>
              <a:rPr lang="en-US" altLang="zh-CN" i="1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的元素（方法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）演示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179412"/>
            <a:ext cx="977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length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删除完成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  <p:bldP spid="281606" grpId="0"/>
      <p:bldP spid="281607" grpId="0"/>
      <p:bldP spid="281608" grpId="0" animBg="1"/>
      <p:bldP spid="281608" grpId="1" animBg="1"/>
      <p:bldP spid="281609" grpId="0"/>
      <p:bldP spid="281615" grpId="0" animBg="1"/>
      <p:bldP spid="281616" grpId="0" animBg="1"/>
      <p:bldP spid="281616" grpId="1" animBg="1"/>
      <p:bldP spid="281617" grpId="0" animBg="1"/>
      <p:bldP spid="281618" grpId="0" animBg="1"/>
      <p:bldP spid="281619" grpId="0" animBg="1"/>
      <p:bldP spid="281620" grpId="0" animBg="1"/>
      <p:bldP spid="281621" grpId="0" animBg="1"/>
      <p:bldP spid="281622" grpId="0"/>
      <p:bldP spid="281627" grpId="0" animBg="1"/>
      <p:bldP spid="2816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417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4303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delnode2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</a:t>
            </a:r>
          </a:p>
          <a:p>
            <a:pPr algn="l"/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记录值等于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/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i&lt;L-&gt;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length)</a:t>
            </a: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]==x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当前元素值为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k++;</a:t>
            </a: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当前元素不为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时将其前移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/>
            <a:r>
              <a:rPr kumimoji="1"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-k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= 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&gt;length-=k;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长度递减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24" y="2004191"/>
            <a:ext cx="8215370" cy="228335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(&amp;L)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构造一个空的线性表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销毁线性表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DestroyList(&amp;L)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释放线性表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占用的内存空间。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线性表是否为空表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ListEmpty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空表，则返回真，否则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求线性表的长度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ListLength(L)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85720" y="357166"/>
            <a:ext cx="5464183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4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2.1.2 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线</a:t>
            </a:r>
            <a:r>
              <a:rPr kumimoji="1" lang="zh-CN" altLang="en-US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性</a:t>
            </a:r>
            <a:r>
              <a:rPr kumimoji="1" lang="zh-CN" altLang="en-US" sz="2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表的抽象数据类型描述</a:t>
            </a:r>
            <a:endParaRPr lang="zh-CN" altLang="en-US" sz="2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个基本运算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71472" y="1260441"/>
            <a:ext cx="8137525" cy="20913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如果每删除一个值为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的元素都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移动，其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如果借助一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个新的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表，存放将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中所有不为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的元素，其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，空间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472" y="714356"/>
            <a:ext cx="561657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以下两种方法都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不满足要求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571480"/>
            <a:ext cx="7215238" cy="12902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已知一个整数线性表采用顺序表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存储。设计一个尽可能高效的算法删除其中所有值为负整数的元素（假设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中值为负整数的元素可能有多个）。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35743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采用整体创建顺序表的算法思路。从空表开始，将插入元素的条件设置为“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元素值</a:t>
            </a:r>
            <a:r>
              <a:rPr lang="zh-CN" altLang="en-US" sz="1800" smtClean="0">
                <a:solidFill>
                  <a:srgbClr val="C00000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”即可。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571472" y="285729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69828"/>
            <a:ext cx="7500990" cy="375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Deleteminus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i,k=0;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(i=0;i&lt;L-&gt;length;i++)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L-&gt;data[i]&gt;=0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将不为负数的元素插入到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L-&gt;data[k]=L-&gt;data[i];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k++;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L-&gt;length=k;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85786" y="571480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57158" y="714356"/>
            <a:ext cx="8458200" cy="121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2-4】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设有一个整数顺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第一个元素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分界线（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小于等于它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的元素移到该元素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前面，将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所有大于它的元素移到该元素的后面。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无序整数序列</a:t>
              </a:r>
              <a:endParaRPr lang="zh-CN" altLang="en-US" sz="18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958279" y="3644900"/>
            <a:ext cx="4654550" cy="1296988"/>
            <a:chOff x="1958279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58279" y="4437063"/>
              <a:ext cx="16557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+mn-ea"/>
                  <a:cs typeface="Consolas" pitchFamily="49" charset="0"/>
                </a:rPr>
                <a:t>≤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829942" y="4437063"/>
              <a:ext cx="36036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80804" y="4429125"/>
              <a:ext cx="22320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571472" y="2659063"/>
            <a:ext cx="1084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pivot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110032" cy="13261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=L-&gt;data[0]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（基准）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从后向前找</a:t>
            </a:r>
            <a:r>
              <a:rPr lang="zh-CN" altLang="en-US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&gt;pivot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786446" y="1714488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419863" y="1683296"/>
            <a:ext cx="1800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两者交换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285728"/>
            <a:ext cx="1428760" cy="525886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 法 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4" grpId="0" animBg="1"/>
      <p:bldP spid="166926" grpId="0" animBg="1"/>
      <p:bldP spid="166930" grpId="0" animBg="1"/>
      <p:bldP spid="166936" grpId="0" animBg="1"/>
      <p:bldP spid="166949" grpId="0" animBg="1"/>
      <p:bldP spid="1669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00034" y="1018246"/>
            <a:ext cx="8143932" cy="462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length-1;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pivot=L-&gt;data[0];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L-&gt;data[j]&gt;pivot)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从后向前扫描，找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个≤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(i&lt;j &amp;&amp; L-&gt;data[i]&lt;=pivot)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i++;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从前向后扫描，找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&gt;pivot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&gt;data[i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],L-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],L-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data[i]);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pivot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en-US" altLang="zh-CN" sz="1800">
              <a:solidFill>
                <a:srgbClr val="33993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1000108"/>
            <a:ext cx="5551482" cy="13261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=L-&gt;data[0]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（基准）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从后向前找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的元素：前移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的元素：后移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571472" y="259908"/>
            <a:ext cx="1357322" cy="525886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 法 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算法时间复杂度为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7" grpId="1" animBg="1"/>
      <p:bldP spid="274439" grpId="0" animBg="1"/>
      <p:bldP spid="274443" grpId="0" animBg="1"/>
      <p:bldP spid="274445" grpId="0" animBg="1"/>
      <p:bldP spid="274449" grpId="0" animBg="1"/>
      <p:bldP spid="27445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958202"/>
            <a:ext cx="8569325" cy="497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i=0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&gt;length-1;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pivot=L-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&gt;data[0];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L-&gt;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]&gt;pivot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向左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扫描，找≤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]=L-&gt;data[j];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L-&gt;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]&lt;=pivot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扫描，找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&gt;pivot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将其放入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]=pivot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放置基准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43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762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128586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箭头连接符 13"/>
          <p:cNvCxnSpPr>
            <a:stCxn id="3" idx="1"/>
            <a:endCxn id="13" idx="3"/>
          </p:cNvCxnSpPr>
          <p:nvPr/>
        </p:nvCxnSpPr>
        <p:spPr>
          <a:xfrm rot="10800000" flipV="1">
            <a:off x="2643174" y="1458384"/>
            <a:ext cx="500066" cy="1214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326004" y="1577591"/>
            <a:ext cx="1356528" cy="333271"/>
          </a:xfrm>
          <a:custGeom>
            <a:avLst/>
            <a:gdLst>
              <a:gd name="connsiteX0" fmla="*/ 1356528 w 1356528"/>
              <a:gd name="connsiteY0" fmla="*/ 0 h 333271"/>
              <a:gd name="connsiteX1" fmla="*/ 1205803 w 1356528"/>
              <a:gd name="connsiteY1" fmla="*/ 261257 h 333271"/>
              <a:gd name="connsiteX2" fmla="*/ 743578 w 1356528"/>
              <a:gd name="connsiteY2" fmla="*/ 331596 h 333271"/>
              <a:gd name="connsiteX3" fmla="*/ 200967 w 1356528"/>
              <a:gd name="connsiteY3" fmla="*/ 271306 h 333271"/>
              <a:gd name="connsiteX4" fmla="*/ 0 w 1356528"/>
              <a:gd name="connsiteY4" fmla="*/ 10049 h 33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528" h="333271">
                <a:moveTo>
                  <a:pt x="1356528" y="0"/>
                </a:moveTo>
                <a:cubicBezTo>
                  <a:pt x="1332244" y="102995"/>
                  <a:pt x="1307961" y="205991"/>
                  <a:pt x="1205803" y="261257"/>
                </a:cubicBezTo>
                <a:cubicBezTo>
                  <a:pt x="1103645" y="316523"/>
                  <a:pt x="911051" y="329921"/>
                  <a:pt x="743578" y="331596"/>
                </a:cubicBezTo>
                <a:cubicBezTo>
                  <a:pt x="576105" y="333271"/>
                  <a:pt x="324897" y="324897"/>
                  <a:pt x="200967" y="271306"/>
                </a:cubicBezTo>
                <a:cubicBezTo>
                  <a:pt x="77037" y="217715"/>
                  <a:pt x="38518" y="113882"/>
                  <a:pt x="0" y="10049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647552" y="2552281"/>
            <a:ext cx="1065125" cy="274656"/>
          </a:xfrm>
          <a:custGeom>
            <a:avLst/>
            <a:gdLst>
              <a:gd name="connsiteX0" fmla="*/ 0 w 1065125"/>
              <a:gd name="connsiteY0" fmla="*/ 20097 h 274656"/>
              <a:gd name="connsiteX1" fmla="*/ 190918 w 1065125"/>
              <a:gd name="connsiteY1" fmla="*/ 200967 h 274656"/>
              <a:gd name="connsiteX2" fmla="*/ 663191 w 1065125"/>
              <a:gd name="connsiteY2" fmla="*/ 241161 h 274656"/>
              <a:gd name="connsiteX3" fmla="*/ 1065125 w 1065125"/>
              <a:gd name="connsiteY3" fmla="*/ 0 h 27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125" h="274656">
                <a:moveTo>
                  <a:pt x="0" y="20097"/>
                </a:moveTo>
                <a:cubicBezTo>
                  <a:pt x="40193" y="92110"/>
                  <a:pt x="80386" y="164123"/>
                  <a:pt x="190918" y="200967"/>
                </a:cubicBezTo>
                <a:cubicBezTo>
                  <a:pt x="301450" y="237811"/>
                  <a:pt x="517490" y="274656"/>
                  <a:pt x="663191" y="241161"/>
                </a:cubicBezTo>
                <a:cubicBezTo>
                  <a:pt x="808892" y="207667"/>
                  <a:pt x="937008" y="103833"/>
                  <a:pt x="1065125" y="0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3143240" y="2000240"/>
            <a:ext cx="1357322" cy="642942"/>
            <a:chOff x="3143240" y="2000240"/>
            <a:chExt cx="1357322" cy="642942"/>
          </a:xfrm>
        </p:grpSpPr>
        <p:sp>
          <p:nvSpPr>
            <p:cNvPr id="17" name="TextBox 16"/>
            <p:cNvSpPr txBox="1"/>
            <p:nvPr/>
          </p:nvSpPr>
          <p:spPr>
            <a:xfrm>
              <a:off x="3143240" y="22738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0430" y="22738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22738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14810" y="22738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3929058" y="2000240"/>
              <a:ext cx="142876" cy="21431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30"/>
          <p:cNvGrpSpPr/>
          <p:nvPr/>
        </p:nvGrpSpPr>
        <p:grpSpPr>
          <a:xfrm>
            <a:off x="3143240" y="2877592"/>
            <a:ext cx="1714512" cy="634988"/>
            <a:chOff x="3143240" y="2877592"/>
            <a:chExt cx="1714512" cy="634988"/>
          </a:xfrm>
        </p:grpSpPr>
        <p:sp>
          <p:nvSpPr>
            <p:cNvPr id="23" name="TextBox 22"/>
            <p:cNvSpPr txBox="1"/>
            <p:nvPr/>
          </p:nvSpPr>
          <p:spPr>
            <a:xfrm>
              <a:off x="3143240" y="31432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31432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57620" y="31432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4810" y="31432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929058" y="2877592"/>
              <a:ext cx="142876" cy="21431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3637503" y="3386295"/>
            <a:ext cx="713433" cy="410307"/>
          </a:xfrm>
          <a:custGeom>
            <a:avLst/>
            <a:gdLst>
              <a:gd name="connsiteX0" fmla="*/ 713433 w 713433"/>
              <a:gd name="connsiteY0" fmla="*/ 120580 h 410307"/>
              <a:gd name="connsiteX1" fmla="*/ 572756 w 713433"/>
              <a:gd name="connsiteY1" fmla="*/ 351692 h 410307"/>
              <a:gd name="connsiteX2" fmla="*/ 130629 w 713433"/>
              <a:gd name="connsiteY2" fmla="*/ 351692 h 410307"/>
              <a:gd name="connsiteX3" fmla="*/ 0 w 713433"/>
              <a:gd name="connsiteY3" fmla="*/ 0 h 4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33" h="410307">
                <a:moveTo>
                  <a:pt x="713433" y="120580"/>
                </a:moveTo>
                <a:cubicBezTo>
                  <a:pt x="691661" y="216876"/>
                  <a:pt x="669890" y="313173"/>
                  <a:pt x="572756" y="351692"/>
                </a:cubicBezTo>
                <a:cubicBezTo>
                  <a:pt x="475622" y="390211"/>
                  <a:pt x="226088" y="410307"/>
                  <a:pt x="130629" y="351692"/>
                </a:cubicBezTo>
                <a:cubicBezTo>
                  <a:pt x="35170" y="293077"/>
                  <a:pt x="17585" y="146538"/>
                  <a:pt x="0" y="0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39"/>
          <p:cNvGrpSpPr/>
          <p:nvPr/>
        </p:nvGrpSpPr>
        <p:grpSpPr>
          <a:xfrm>
            <a:off x="3143240" y="3929066"/>
            <a:ext cx="1714512" cy="642942"/>
            <a:chOff x="3143240" y="3929066"/>
            <a:chExt cx="1714512" cy="642942"/>
          </a:xfrm>
        </p:grpSpPr>
        <p:sp>
          <p:nvSpPr>
            <p:cNvPr id="34" name="TextBox 33"/>
            <p:cNvSpPr txBox="1"/>
            <p:nvPr/>
          </p:nvSpPr>
          <p:spPr>
            <a:xfrm>
              <a:off x="3143240" y="42026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0430" y="42026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57620" y="42026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3929058" y="3929066"/>
              <a:ext cx="142876" cy="21431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42026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3979147" y="4431323"/>
            <a:ext cx="341644" cy="381838"/>
          </a:xfrm>
          <a:custGeom>
            <a:avLst/>
            <a:gdLst>
              <a:gd name="connsiteX0" fmla="*/ 0 w 341644"/>
              <a:gd name="connsiteY0" fmla="*/ 120580 h 381838"/>
              <a:gd name="connsiteX1" fmla="*/ 231112 w 341644"/>
              <a:gd name="connsiteY1" fmla="*/ 361741 h 381838"/>
              <a:gd name="connsiteX2" fmla="*/ 341644 w 341644"/>
              <a:gd name="connsiteY2" fmla="*/ 0 h 38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44" h="381838">
                <a:moveTo>
                  <a:pt x="0" y="120580"/>
                </a:moveTo>
                <a:cubicBezTo>
                  <a:pt x="87085" y="251209"/>
                  <a:pt x="174171" y="381838"/>
                  <a:pt x="231112" y="361741"/>
                </a:cubicBezTo>
                <a:cubicBezTo>
                  <a:pt x="288053" y="341644"/>
                  <a:pt x="314848" y="170822"/>
                  <a:pt x="341644" y="0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48"/>
          <p:cNvGrpSpPr/>
          <p:nvPr/>
        </p:nvGrpSpPr>
        <p:grpSpPr>
          <a:xfrm>
            <a:off x="3143240" y="4929198"/>
            <a:ext cx="1714512" cy="642942"/>
            <a:chOff x="3143240" y="4929198"/>
            <a:chExt cx="1714512" cy="642942"/>
          </a:xfrm>
        </p:grpSpPr>
        <p:sp>
          <p:nvSpPr>
            <p:cNvPr id="44" name="TextBox 43"/>
            <p:cNvSpPr txBox="1"/>
            <p:nvPr/>
          </p:nvSpPr>
          <p:spPr>
            <a:xfrm>
              <a:off x="3143240" y="520280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00430" y="520280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14810" y="520280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3929058" y="4929198"/>
              <a:ext cx="142876" cy="21431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520280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2357422" y="1714488"/>
            <a:ext cx="1685735" cy="4095779"/>
          </a:xfrm>
          <a:custGeom>
            <a:avLst/>
            <a:gdLst>
              <a:gd name="connsiteX0" fmla="*/ 23446 w 1661327"/>
              <a:gd name="connsiteY0" fmla="*/ 0 h 4051161"/>
              <a:gd name="connsiteX1" fmla="*/ 23446 w 1661327"/>
              <a:gd name="connsiteY1" fmla="*/ 1024932 h 4051161"/>
              <a:gd name="connsiteX2" fmla="*/ 164123 w 1661327"/>
              <a:gd name="connsiteY2" fmla="*/ 3205424 h 4051161"/>
              <a:gd name="connsiteX3" fmla="*/ 495718 w 1661327"/>
              <a:gd name="connsiteY3" fmla="*/ 3959051 h 4051161"/>
              <a:gd name="connsiteX4" fmla="*/ 1661327 w 1661327"/>
              <a:gd name="connsiteY4" fmla="*/ 3758084 h 4051161"/>
              <a:gd name="connsiteX0" fmla="*/ 26505 w 1664386"/>
              <a:gd name="connsiteY0" fmla="*/ 0 h 4145494"/>
              <a:gd name="connsiteX1" fmla="*/ 26505 w 1664386"/>
              <a:gd name="connsiteY1" fmla="*/ 1024932 h 4145494"/>
              <a:gd name="connsiteX2" fmla="*/ 185537 w 1664386"/>
              <a:gd name="connsiteY2" fmla="*/ 2639426 h 4145494"/>
              <a:gd name="connsiteX3" fmla="*/ 498777 w 1664386"/>
              <a:gd name="connsiteY3" fmla="*/ 3959051 h 4145494"/>
              <a:gd name="connsiteX4" fmla="*/ 1664386 w 1664386"/>
              <a:gd name="connsiteY4" fmla="*/ 3758084 h 4145494"/>
              <a:gd name="connsiteX0" fmla="*/ 26505 w 1664386"/>
              <a:gd name="connsiteY0" fmla="*/ 0 h 3904622"/>
              <a:gd name="connsiteX1" fmla="*/ 26505 w 1664386"/>
              <a:gd name="connsiteY1" fmla="*/ 1024932 h 3904622"/>
              <a:gd name="connsiteX2" fmla="*/ 185537 w 1664386"/>
              <a:gd name="connsiteY2" fmla="*/ 2639426 h 3904622"/>
              <a:gd name="connsiteX3" fmla="*/ 471289 w 1664386"/>
              <a:gd name="connsiteY3" fmla="*/ 3568119 h 3904622"/>
              <a:gd name="connsiteX4" fmla="*/ 1664386 w 1664386"/>
              <a:gd name="connsiteY4" fmla="*/ 3758084 h 3904622"/>
              <a:gd name="connsiteX0" fmla="*/ 26505 w 1664386"/>
              <a:gd name="connsiteY0" fmla="*/ 0 h 4040314"/>
              <a:gd name="connsiteX1" fmla="*/ 26505 w 1664386"/>
              <a:gd name="connsiteY1" fmla="*/ 1024932 h 4040314"/>
              <a:gd name="connsiteX2" fmla="*/ 185537 w 1664386"/>
              <a:gd name="connsiteY2" fmla="*/ 2639426 h 4040314"/>
              <a:gd name="connsiteX3" fmla="*/ 471289 w 1664386"/>
              <a:gd name="connsiteY3" fmla="*/ 3853871 h 4040314"/>
              <a:gd name="connsiteX4" fmla="*/ 1664386 w 1664386"/>
              <a:gd name="connsiteY4" fmla="*/ 3758084 h 4040314"/>
              <a:gd name="connsiteX0" fmla="*/ 26505 w 1670270"/>
              <a:gd name="connsiteY0" fmla="*/ 0 h 4091997"/>
              <a:gd name="connsiteX1" fmla="*/ 26505 w 1670270"/>
              <a:gd name="connsiteY1" fmla="*/ 1024932 h 4091997"/>
              <a:gd name="connsiteX2" fmla="*/ 185537 w 1670270"/>
              <a:gd name="connsiteY2" fmla="*/ 2639426 h 4091997"/>
              <a:gd name="connsiteX3" fmla="*/ 471289 w 1670270"/>
              <a:gd name="connsiteY3" fmla="*/ 3853871 h 4091997"/>
              <a:gd name="connsiteX4" fmla="*/ 1471421 w 1670270"/>
              <a:gd name="connsiteY4" fmla="*/ 4068185 h 4091997"/>
              <a:gd name="connsiteX5" fmla="*/ 1664386 w 1670270"/>
              <a:gd name="connsiteY5" fmla="*/ 3758084 h 4091997"/>
              <a:gd name="connsiteX0" fmla="*/ 26505 w 1685735"/>
              <a:gd name="connsiteY0" fmla="*/ 0 h 4091998"/>
              <a:gd name="connsiteX1" fmla="*/ 26505 w 1685735"/>
              <a:gd name="connsiteY1" fmla="*/ 1024932 h 4091998"/>
              <a:gd name="connsiteX2" fmla="*/ 185537 w 1685735"/>
              <a:gd name="connsiteY2" fmla="*/ 2639426 h 4091998"/>
              <a:gd name="connsiteX3" fmla="*/ 471289 w 1685735"/>
              <a:gd name="connsiteY3" fmla="*/ 3853871 h 4091998"/>
              <a:gd name="connsiteX4" fmla="*/ 1471421 w 1685735"/>
              <a:gd name="connsiteY4" fmla="*/ 4068185 h 4091998"/>
              <a:gd name="connsiteX5" fmla="*/ 1685735 w 1685735"/>
              <a:gd name="connsiteY5" fmla="*/ 3710995 h 4091998"/>
              <a:gd name="connsiteX0" fmla="*/ 26505 w 1685735"/>
              <a:gd name="connsiteY0" fmla="*/ 0 h 4095779"/>
              <a:gd name="connsiteX1" fmla="*/ 26505 w 1685735"/>
              <a:gd name="connsiteY1" fmla="*/ 1024932 h 4095779"/>
              <a:gd name="connsiteX2" fmla="*/ 185537 w 1685735"/>
              <a:gd name="connsiteY2" fmla="*/ 2639426 h 4095779"/>
              <a:gd name="connsiteX3" fmla="*/ 471289 w 1685735"/>
              <a:gd name="connsiteY3" fmla="*/ 3853871 h 4095779"/>
              <a:gd name="connsiteX4" fmla="*/ 1285884 w 1685735"/>
              <a:gd name="connsiteY4" fmla="*/ 4071966 h 4095779"/>
              <a:gd name="connsiteX5" fmla="*/ 1685735 w 1685735"/>
              <a:gd name="connsiteY5" fmla="*/ 3710995 h 409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5735" h="4095779">
                <a:moveTo>
                  <a:pt x="26505" y="0"/>
                </a:moveTo>
                <a:cubicBezTo>
                  <a:pt x="14782" y="245347"/>
                  <a:pt x="0" y="585028"/>
                  <a:pt x="26505" y="1024932"/>
                </a:cubicBezTo>
                <a:cubicBezTo>
                  <a:pt x="53010" y="1464836"/>
                  <a:pt x="111406" y="2167936"/>
                  <a:pt x="185537" y="2639426"/>
                </a:cubicBezTo>
                <a:cubicBezTo>
                  <a:pt x="259668" y="3110916"/>
                  <a:pt x="287898" y="3615114"/>
                  <a:pt x="471289" y="3853871"/>
                </a:cubicBezTo>
                <a:cubicBezTo>
                  <a:pt x="654680" y="4092628"/>
                  <a:pt x="1083476" y="4095779"/>
                  <a:pt x="1285884" y="4071966"/>
                </a:cubicBezTo>
                <a:cubicBezTo>
                  <a:pt x="1488292" y="4048153"/>
                  <a:pt x="1611506" y="3736482"/>
                  <a:pt x="1685735" y="3710995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57"/>
          <p:cNvGrpSpPr/>
          <p:nvPr/>
        </p:nvGrpSpPr>
        <p:grpSpPr>
          <a:xfrm>
            <a:off x="3143240" y="5857892"/>
            <a:ext cx="1714512" cy="655084"/>
            <a:chOff x="3143240" y="5857892"/>
            <a:chExt cx="1714512" cy="655084"/>
          </a:xfrm>
        </p:grpSpPr>
        <p:sp>
          <p:nvSpPr>
            <p:cNvPr id="52" name="TextBox 51"/>
            <p:cNvSpPr txBox="1"/>
            <p:nvPr/>
          </p:nvSpPr>
          <p:spPr>
            <a:xfrm>
              <a:off x="3143240" y="61436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0430" y="61436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4810" y="61436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3929058" y="5857892"/>
              <a:ext cx="142876" cy="21431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72000" y="61436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7620" y="61436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00034" y="28572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更好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0232" y="28572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解法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采用交换，一次交换为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32" grpId="0" animBg="1"/>
      <p:bldP spid="41" grpId="0" animBg="1"/>
      <p:bldP spid="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8579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合并整个过程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4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81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2737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043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92867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17737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endCxn id="14" idx="3"/>
          </p:cNvCxnSpPr>
          <p:nvPr/>
        </p:nvCxnSpPr>
        <p:spPr>
          <a:xfrm rot="5400000">
            <a:off x="2842664" y="1586436"/>
            <a:ext cx="386838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3305175" y="1628775"/>
            <a:ext cx="1450975" cy="541337"/>
          </a:xfrm>
          <a:custGeom>
            <a:avLst/>
            <a:gdLst>
              <a:gd name="connsiteX0" fmla="*/ 1419225 w 1450975"/>
              <a:gd name="connsiteY0" fmla="*/ 19050 h 541337"/>
              <a:gd name="connsiteX1" fmla="*/ 1352550 w 1450975"/>
              <a:gd name="connsiteY1" fmla="*/ 390525 h 541337"/>
              <a:gd name="connsiteX2" fmla="*/ 828675 w 1450975"/>
              <a:gd name="connsiteY2" fmla="*/ 533400 h 541337"/>
              <a:gd name="connsiteX3" fmla="*/ 361950 w 1450975"/>
              <a:gd name="connsiteY3" fmla="*/ 342900 h 541337"/>
              <a:gd name="connsiteX4" fmla="*/ 0 w 1450975"/>
              <a:gd name="connsiteY4" fmla="*/ 0 h 54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975" h="541337">
                <a:moveTo>
                  <a:pt x="1419225" y="19050"/>
                </a:moveTo>
                <a:cubicBezTo>
                  <a:pt x="1435100" y="161925"/>
                  <a:pt x="1450975" y="304800"/>
                  <a:pt x="1352550" y="390525"/>
                </a:cubicBezTo>
                <a:cubicBezTo>
                  <a:pt x="1254125" y="476250"/>
                  <a:pt x="993775" y="541337"/>
                  <a:pt x="828675" y="533400"/>
                </a:cubicBezTo>
                <a:cubicBezTo>
                  <a:pt x="663575" y="525463"/>
                  <a:pt x="500062" y="431800"/>
                  <a:pt x="361950" y="342900"/>
                </a:cubicBezTo>
                <a:cubicBezTo>
                  <a:pt x="223838" y="254000"/>
                  <a:pt x="111919" y="12700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648075" y="814388"/>
            <a:ext cx="1028700" cy="490537"/>
          </a:xfrm>
          <a:custGeom>
            <a:avLst/>
            <a:gdLst>
              <a:gd name="connsiteX0" fmla="*/ 0 w 1028700"/>
              <a:gd name="connsiteY0" fmla="*/ 471487 h 490537"/>
              <a:gd name="connsiteX1" fmla="*/ 171450 w 1028700"/>
              <a:gd name="connsiteY1" fmla="*/ 233362 h 490537"/>
              <a:gd name="connsiteX2" fmla="*/ 447675 w 1028700"/>
              <a:gd name="connsiteY2" fmla="*/ 23812 h 490537"/>
              <a:gd name="connsiteX3" fmla="*/ 847725 w 1028700"/>
              <a:gd name="connsiteY3" fmla="*/ 90487 h 490537"/>
              <a:gd name="connsiteX4" fmla="*/ 1028700 w 1028700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490537">
                <a:moveTo>
                  <a:pt x="0" y="471487"/>
                </a:moveTo>
                <a:cubicBezTo>
                  <a:pt x="48419" y="389730"/>
                  <a:pt x="96838" y="307974"/>
                  <a:pt x="171450" y="233362"/>
                </a:cubicBezTo>
                <a:cubicBezTo>
                  <a:pt x="246062" y="158750"/>
                  <a:pt x="334963" y="47624"/>
                  <a:pt x="447675" y="23812"/>
                </a:cubicBezTo>
                <a:cubicBezTo>
                  <a:pt x="560387" y="0"/>
                  <a:pt x="750888" y="12700"/>
                  <a:pt x="847725" y="90487"/>
                </a:cubicBezTo>
                <a:cubicBezTo>
                  <a:pt x="944562" y="168274"/>
                  <a:pt x="986631" y="329405"/>
                  <a:pt x="1028700" y="490537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705225" y="1638300"/>
            <a:ext cx="647700" cy="252412"/>
          </a:xfrm>
          <a:custGeom>
            <a:avLst/>
            <a:gdLst>
              <a:gd name="connsiteX0" fmla="*/ 647700 w 647700"/>
              <a:gd name="connsiteY0" fmla="*/ 9525 h 252412"/>
              <a:gd name="connsiteX1" fmla="*/ 561975 w 647700"/>
              <a:gd name="connsiteY1" fmla="*/ 219075 h 252412"/>
              <a:gd name="connsiteX2" fmla="*/ 152400 w 647700"/>
              <a:gd name="connsiteY2" fmla="*/ 209550 h 252412"/>
              <a:gd name="connsiteX3" fmla="*/ 0 w 647700"/>
              <a:gd name="connsiteY3" fmla="*/ 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252412">
                <a:moveTo>
                  <a:pt x="647700" y="9525"/>
                </a:moveTo>
                <a:cubicBezTo>
                  <a:pt x="646112" y="97631"/>
                  <a:pt x="644525" y="185738"/>
                  <a:pt x="561975" y="219075"/>
                </a:cubicBezTo>
                <a:cubicBezTo>
                  <a:pt x="479425" y="252412"/>
                  <a:pt x="246062" y="246062"/>
                  <a:pt x="152400" y="209550"/>
                </a:cubicBezTo>
                <a:cubicBezTo>
                  <a:pt x="58738" y="173038"/>
                  <a:pt x="29369" y="86519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990975" y="1114409"/>
            <a:ext cx="352425" cy="228616"/>
          </a:xfrm>
          <a:custGeom>
            <a:avLst/>
            <a:gdLst>
              <a:gd name="connsiteX0" fmla="*/ 0 w 352425"/>
              <a:gd name="connsiteY0" fmla="*/ 171450 h 190500"/>
              <a:gd name="connsiteX1" fmla="*/ 95250 w 352425"/>
              <a:gd name="connsiteY1" fmla="*/ 19050 h 190500"/>
              <a:gd name="connsiteX2" fmla="*/ 295275 w 352425"/>
              <a:gd name="connsiteY2" fmla="*/ 57150 h 190500"/>
              <a:gd name="connsiteX3" fmla="*/ 352425 w 352425"/>
              <a:gd name="connsiteY3" fmla="*/ 190500 h 190500"/>
              <a:gd name="connsiteX0" fmla="*/ 0 w 352425"/>
              <a:gd name="connsiteY0" fmla="*/ 209566 h 228616"/>
              <a:gd name="connsiteX1" fmla="*/ 95250 w 352425"/>
              <a:gd name="connsiteY1" fmla="*/ 57166 h 228616"/>
              <a:gd name="connsiteX2" fmla="*/ 295273 w 352425"/>
              <a:gd name="connsiteY2" fmla="*/ 28575 h 228616"/>
              <a:gd name="connsiteX3" fmla="*/ 352425 w 352425"/>
              <a:gd name="connsiteY3" fmla="*/ 228616 h 22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228616">
                <a:moveTo>
                  <a:pt x="0" y="209566"/>
                </a:moveTo>
                <a:cubicBezTo>
                  <a:pt x="23019" y="142891"/>
                  <a:pt x="46038" y="87331"/>
                  <a:pt x="95250" y="57166"/>
                </a:cubicBezTo>
                <a:cubicBezTo>
                  <a:pt x="144462" y="27001"/>
                  <a:pt x="252411" y="0"/>
                  <a:pt x="295273" y="28575"/>
                </a:cubicBezTo>
                <a:cubicBezTo>
                  <a:pt x="338135" y="57150"/>
                  <a:pt x="345281" y="176228"/>
                  <a:pt x="352425" y="228616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3143240" y="2357430"/>
            <a:ext cx="1714512" cy="785818"/>
            <a:chOff x="3143240" y="2357430"/>
            <a:chExt cx="1714512" cy="785818"/>
          </a:xfrm>
        </p:grpSpPr>
        <p:sp>
          <p:nvSpPr>
            <p:cNvPr id="21" name="TextBox 20"/>
            <p:cNvSpPr txBox="1"/>
            <p:nvPr/>
          </p:nvSpPr>
          <p:spPr>
            <a:xfrm>
              <a:off x="314324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043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1481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3929058" y="2357430"/>
              <a:ext cx="142876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803490" y="1617785"/>
            <a:ext cx="1165609" cy="673239"/>
          </a:xfrm>
          <a:custGeom>
            <a:avLst/>
            <a:gdLst>
              <a:gd name="connsiteX0" fmla="*/ 0 w 1165609"/>
              <a:gd name="connsiteY0" fmla="*/ 422030 h 673239"/>
              <a:gd name="connsiteX1" fmla="*/ 572756 w 1165609"/>
              <a:gd name="connsiteY1" fmla="*/ 602901 h 673239"/>
              <a:gd name="connsiteX2" fmla="*/ 1165609 w 1165609"/>
              <a:gd name="connsiteY2" fmla="*/ 0 h 67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609" h="673239">
                <a:moveTo>
                  <a:pt x="0" y="422030"/>
                </a:moveTo>
                <a:cubicBezTo>
                  <a:pt x="189244" y="547634"/>
                  <a:pt x="378488" y="673239"/>
                  <a:pt x="572756" y="602901"/>
                </a:cubicBezTo>
                <a:cubicBezTo>
                  <a:pt x="767024" y="532563"/>
                  <a:pt x="966316" y="266281"/>
                  <a:pt x="1165609" y="0"/>
                </a:cubicBezTo>
              </a:path>
            </a:pathLst>
          </a:cu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19" grpId="0" animBg="1"/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285784" y="571480"/>
            <a:ext cx="8358246" cy="430274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时，顺序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各结点的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中指定位置的某个数据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GetElem(L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：用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kumimoji="1"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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定位查找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LocateElem(L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中第一个值域与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相等的逻辑位序。若这样的元素不存在，则返回值为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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一个数据元素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(&amp;L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kumimoji="1" lang="en-US" altLang="zh-CN" sz="18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个元素之前插入新的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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数据元素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(&amp;L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kumimoji="1"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kumimoji="1" lang="en-US" altLang="zh-CN" sz="18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）个元素，并用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其值，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的长度减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5072066" y="1845222"/>
            <a:ext cx="642942" cy="12858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807248" y="1845222"/>
            <a:ext cx="642942" cy="12858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80268" y="20595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80268" y="26188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6284" y="20595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6284" y="26188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285728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类似的操作：交换</a:t>
            </a:r>
            <a:r>
              <a:rPr lang="en-US" altLang="zh-CN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lang="zh-CN" altLang="en-US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的所有元素</a:t>
            </a:r>
            <a:endParaRPr lang="zh-CN" altLang="en-US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0316" y="141659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66284" y="141659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08764" y="34882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4414" y="85723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两个两个交换：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2928926" y="4214818"/>
            <a:ext cx="2428892" cy="1012274"/>
            <a:chOff x="2928926" y="4214818"/>
            <a:chExt cx="2428892" cy="1012274"/>
          </a:xfrm>
        </p:grpSpPr>
        <p:sp>
          <p:nvSpPr>
            <p:cNvPr id="42" name="TextBox 41"/>
            <p:cNvSpPr txBox="1"/>
            <p:nvPr/>
          </p:nvSpPr>
          <p:spPr>
            <a:xfrm>
              <a:off x="2928926" y="485776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这个操作：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次移动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4000496" y="4214818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60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21235E-6 C 0.0007 0.02174 0.00365 0.10386 0.00469 0.13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278 C -0.02586 0.02267 -0.0434 0.0428 -0.07326 0.04812 C -0.10312 0.05344 -0.15781 0.04372 -0.1875 0.03493 C -0.21718 0.02614 -0.2342 0.01064 -0.25121 -0.004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5.66736E-7 C 0.03438 0.00023 0.06875 0.00046 0.09792 0.00879 C 0.12709 0.01712 0.14948 0.03886 0.17483 0.04974 C 0.20018 0.06061 0.22535 0.06755 0.25052 0.07472 " pathEditMode="relative" ptsTypes="aa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3.65024E-6 C -0.04166 -0.01203 -0.07934 -0.02429 -0.11944 -0.02475 C -0.15955 -0.02522 -0.22066 -0.00764 -0.24722 -0.0032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3741 C 0.01893 0.16008 0.03716 0.18321 0.09202 0.17534 C 0.14688 0.16748 0.30209 0.13347 0.33039 0.09068 C 0.35868 0.04789 0.27587 -0.05343 0.26181 -0.08188 C 0.24775 -0.11034 0.24966 -0.08073 0.24636 -0.0805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  <p:bldP spid="33" grpId="0"/>
      <p:bldP spid="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4348" y="714356"/>
            <a:ext cx="77867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2.5】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已知线性表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采用顺序表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存储，且每个元素都是互不相等的整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计一个将所有奇数移到所有的偶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算法（要求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间和辅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助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间尽可能最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少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61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928802"/>
            <a:ext cx="6072230" cy="201593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。循环：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从后向前找到奇数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L-&gt;data[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从前向后找到偶数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将两者交换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循环这个过程直到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Group 24"/>
          <p:cNvGraphicFramePr>
            <a:graphicFrameLocks noGrp="1"/>
          </p:cNvGraphicFramePr>
          <p:nvPr/>
        </p:nvGraphicFramePr>
        <p:xfrm>
          <a:off x="1408088" y="4286256"/>
          <a:ext cx="6096000" cy="4476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nsolas" pitchFamily="49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42976" y="4718055"/>
            <a:ext cx="5761037" cy="742950"/>
            <a:chOff x="793" y="572"/>
            <a:chExt cx="3629" cy="468"/>
          </a:xfrm>
        </p:grpSpPr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V="1">
              <a:off x="1718" y="572"/>
              <a:ext cx="0" cy="18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793" y="796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指向偶数：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463" y="583"/>
              <a:ext cx="0" cy="18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3379" y="807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：指向奇数</a:t>
              </a: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1837" y="572"/>
              <a:ext cx="0" cy="1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3386" y="576"/>
              <a:ext cx="0" cy="1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1837" y="754"/>
              <a:ext cx="154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364" y="754"/>
              <a:ext cx="4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</a:t>
              </a:r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500034" y="500042"/>
            <a:ext cx="3143272" cy="525886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（例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2.4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的解法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4414" y="135729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算法思路：</a:t>
            </a:r>
            <a:endParaRPr lang="zh-CN" altLang="en-US" sz="180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62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85786" y="1045776"/>
            <a:ext cx="7715304" cy="4240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&amp;L)</a:t>
            </a:r>
            <a:endParaRPr lang="nb-NO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i=0,j=L-&gt;length-1</a:t>
            </a:r>
            <a:r>
              <a:rPr lang="nb-NO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(i&lt;j &amp;&amp; L-&gt;data[j]%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j--;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从后向前找奇数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(i&lt;j &amp;&amp; L-&gt;data[i]%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从前向后找偶数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(L-&gt;data[i],L-&gt;data[j]);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交换这两元素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500042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63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571472" y="285728"/>
            <a:ext cx="2786082" cy="525886"/>
          </a:xfrm>
          <a:prstGeom prst="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区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间划分法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43240" y="2214554"/>
            <a:ext cx="535785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1        3        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2        4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5        6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endParaRPr kumimoji="0" lang="zh-CN" altLang="en-US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左大括号 4"/>
          <p:cNvSpPr/>
          <p:nvPr/>
        </p:nvSpPr>
        <p:spPr bwMode="auto">
          <a:xfrm rot="5400000">
            <a:off x="4146744" y="1515796"/>
            <a:ext cx="216000" cy="1080000"/>
          </a:xfrm>
          <a:prstGeom prst="leftBrace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7554" y="127471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data[0...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奇数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</a:p>
        </p:txBody>
      </p:sp>
      <p:sp>
        <p:nvSpPr>
          <p:cNvPr id="7" name="左大括号 6"/>
          <p:cNvSpPr/>
          <p:nvPr/>
        </p:nvSpPr>
        <p:spPr bwMode="auto">
          <a:xfrm rot="5400000">
            <a:off x="5654554" y="1515796"/>
            <a:ext cx="216000" cy="1080000"/>
          </a:xfrm>
          <a:prstGeom prst="leftBrace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628" y="127471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偶数区间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6786578" y="2762104"/>
            <a:ext cx="285752" cy="738334"/>
            <a:chOff x="5255134" y="2762104"/>
            <a:chExt cx="285752" cy="738334"/>
          </a:xfrm>
        </p:grpSpPr>
        <p:cxnSp>
          <p:nvCxnSpPr>
            <p:cNvPr id="10" name="直接箭头连接符 9"/>
            <p:cNvCxnSpPr/>
            <p:nvPr/>
          </p:nvCxnSpPr>
          <p:spPr bwMode="auto">
            <a:xfrm rot="5400000" flipH="1" flipV="1">
              <a:off x="5218010" y="2941310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255134" y="3071810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720" y="2928934"/>
            <a:ext cx="2714644" cy="20323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252000" indent="-252000" algn="l">
              <a:lnSpc>
                <a:spcPts val="2500"/>
              </a:lnSpc>
              <a:buBlip>
                <a:blip r:embed="rId2"/>
              </a:buBlip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为偶数：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252000" indent="-252000" algn="l">
              <a:lnSpc>
                <a:spcPts val="2500"/>
              </a:lnSpc>
              <a:buBlip>
                <a:blip r:embed="rId2"/>
              </a:buBlip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扩大“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奇数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区间”，将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13"/>
          <p:cNvGrpSpPr/>
          <p:nvPr/>
        </p:nvGrpSpPr>
        <p:grpSpPr>
          <a:xfrm>
            <a:off x="4511712" y="2762104"/>
            <a:ext cx="285752" cy="738334"/>
            <a:chOff x="5255134" y="2762104"/>
            <a:chExt cx="285752" cy="738334"/>
          </a:xfrm>
        </p:grpSpPr>
        <p:cxnSp>
          <p:nvCxnSpPr>
            <p:cNvPr id="15" name="直接箭头连接符 14"/>
            <p:cNvCxnSpPr/>
            <p:nvPr/>
          </p:nvCxnSpPr>
          <p:spPr bwMode="auto">
            <a:xfrm rot="5400000" flipH="1" flipV="1">
              <a:off x="5218010" y="2941310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255134" y="3071810"/>
              <a:ext cx="285752" cy="428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endParaRPr lang="zh-CN" altLang="en-US" sz="18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33"/>
          <p:cNvGrpSpPr/>
          <p:nvPr/>
        </p:nvGrpSpPr>
        <p:grpSpPr>
          <a:xfrm>
            <a:off x="3143240" y="3357562"/>
            <a:ext cx="5357850" cy="2857520"/>
            <a:chOff x="3143240" y="3357562"/>
            <a:chExt cx="5357850" cy="2857520"/>
          </a:xfrm>
        </p:grpSpPr>
        <p:sp>
          <p:nvSpPr>
            <p:cNvPr id="17" name="矩形 16"/>
            <p:cNvSpPr/>
            <p:nvPr/>
          </p:nvSpPr>
          <p:spPr bwMode="auto">
            <a:xfrm>
              <a:off x="3143240" y="4929198"/>
              <a:ext cx="5357850" cy="5000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1        3       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 4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 </a:t>
              </a:r>
              <a:r>
                <a:rPr lang="en-US" altLang="zh-CN" smtClean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6  </a:t>
              </a:r>
              <a:endParaRPr kumimoji="0" lang="zh-CN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 rot="5400000">
              <a:off x="4506744" y="3870440"/>
              <a:ext cx="216000" cy="1800000"/>
            </a:xfrm>
            <a:prstGeom prst="leftBrac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398935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data[0...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pPr>
                <a:spcBef>
                  <a:spcPts val="0"/>
                </a:spcBef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奇数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区间</a:t>
              </a:r>
            </a:p>
          </p:txBody>
        </p:sp>
        <p:sp>
          <p:nvSpPr>
            <p:cNvPr id="20" name="左大括号 19"/>
            <p:cNvSpPr/>
            <p:nvPr/>
          </p:nvSpPr>
          <p:spPr bwMode="auto">
            <a:xfrm rot="5400000">
              <a:off x="6440372" y="4230440"/>
              <a:ext cx="216000" cy="1080000"/>
            </a:xfrm>
            <a:prstGeom prst="leftBrac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6446" y="3989354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+1..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pPr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偶数区间</a:t>
              </a:r>
            </a:p>
          </p:txBody>
        </p:sp>
        <p:grpSp>
          <p:nvGrpSpPr>
            <p:cNvPr id="14" name="组合 21"/>
            <p:cNvGrpSpPr/>
            <p:nvPr/>
          </p:nvGrpSpPr>
          <p:grpSpPr>
            <a:xfrm>
              <a:off x="7572396" y="5476748"/>
              <a:ext cx="285752" cy="738334"/>
              <a:chOff x="5255134" y="2762104"/>
              <a:chExt cx="285752" cy="738334"/>
            </a:xfrm>
          </p:grpSpPr>
          <p:cxnSp>
            <p:nvCxnSpPr>
              <p:cNvPr id="23" name="直接箭头连接符 22"/>
              <p:cNvCxnSpPr/>
              <p:nvPr/>
            </p:nvCxnSpPr>
            <p:spPr bwMode="auto">
              <a:xfrm rot="5400000" flipH="1" flipV="1">
                <a:off x="5218010" y="2941310"/>
                <a:ext cx="360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5255134" y="3071810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j</a:t>
                </a:r>
                <a:endParaRPr lang="zh-CN" altLang="en-US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grpSp>
          <p:nvGrpSpPr>
            <p:cNvPr id="22" name="组合 24"/>
            <p:cNvGrpSpPr/>
            <p:nvPr/>
          </p:nvGrpSpPr>
          <p:grpSpPr>
            <a:xfrm>
              <a:off x="5306476" y="5476748"/>
              <a:ext cx="285752" cy="738334"/>
              <a:chOff x="5275230" y="2762104"/>
              <a:chExt cx="285752" cy="738334"/>
            </a:xfrm>
          </p:grpSpPr>
          <p:cxnSp>
            <p:nvCxnSpPr>
              <p:cNvPr id="26" name="直接箭头连接符 25"/>
              <p:cNvCxnSpPr/>
              <p:nvPr/>
            </p:nvCxnSpPr>
            <p:spPr bwMode="auto">
              <a:xfrm rot="5400000" flipH="1" flipV="1">
                <a:off x="5238106" y="2941310"/>
                <a:ext cx="3600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5275230" y="3071810"/>
                <a:ext cx="285752" cy="428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i</a:t>
                </a:r>
                <a:endParaRPr lang="zh-CN" altLang="en-US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5500694" y="335756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32"/>
          <p:cNvGrpSpPr/>
          <p:nvPr/>
        </p:nvGrpSpPr>
        <p:grpSpPr>
          <a:xfrm>
            <a:off x="5224990" y="2244698"/>
            <a:ext cx="1950024" cy="696142"/>
            <a:chOff x="5224990" y="2244698"/>
            <a:chExt cx="1950024" cy="696142"/>
          </a:xfrm>
        </p:grpSpPr>
        <p:sp>
          <p:nvSpPr>
            <p:cNvPr id="30" name="椭圆 29"/>
            <p:cNvSpPr/>
            <p:nvPr/>
          </p:nvSpPr>
          <p:spPr>
            <a:xfrm>
              <a:off x="5224990" y="2244698"/>
              <a:ext cx="428628" cy="428628"/>
            </a:xfrm>
            <a:prstGeom prst="ellipse">
              <a:avLst/>
            </a:prstGeom>
            <a:solidFill>
              <a:srgbClr val="6600CC">
                <a:alpha val="26000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746386" y="2254746"/>
              <a:ext cx="428628" cy="428628"/>
            </a:xfrm>
            <a:prstGeom prst="ellipse">
              <a:avLst/>
            </a:prstGeom>
            <a:solidFill>
              <a:srgbClr val="6600CC">
                <a:alpha val="26000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508848" y="2643182"/>
              <a:ext cx="1349168" cy="297658"/>
            </a:xfrm>
            <a:custGeom>
              <a:avLst/>
              <a:gdLst>
                <a:gd name="connsiteX0" fmla="*/ 0 w 813916"/>
                <a:gd name="connsiteY0" fmla="*/ 20097 h 236136"/>
                <a:gd name="connsiteX1" fmla="*/ 150725 w 813916"/>
                <a:gd name="connsiteY1" fmla="*/ 200967 h 236136"/>
                <a:gd name="connsiteX2" fmla="*/ 442127 w 813916"/>
                <a:gd name="connsiteY2" fmla="*/ 231112 h 236136"/>
                <a:gd name="connsiteX3" fmla="*/ 683288 w 813916"/>
                <a:gd name="connsiteY3" fmla="*/ 190919 h 236136"/>
                <a:gd name="connsiteX4" fmla="*/ 813916 w 813916"/>
                <a:gd name="connsiteY4" fmla="*/ 0 h 236136"/>
                <a:gd name="connsiteX0" fmla="*/ 0 w 1349168"/>
                <a:gd name="connsiteY0" fmla="*/ 38627 h 254666"/>
                <a:gd name="connsiteX1" fmla="*/ 150725 w 1349168"/>
                <a:gd name="connsiteY1" fmla="*/ 219497 h 254666"/>
                <a:gd name="connsiteX2" fmla="*/ 442127 w 1349168"/>
                <a:gd name="connsiteY2" fmla="*/ 249642 h 254666"/>
                <a:gd name="connsiteX3" fmla="*/ 683288 w 1349168"/>
                <a:gd name="connsiteY3" fmla="*/ 209449 h 254666"/>
                <a:gd name="connsiteX4" fmla="*/ 1349168 w 1349168"/>
                <a:gd name="connsiteY4" fmla="*/ 0 h 254666"/>
                <a:gd name="connsiteX0" fmla="*/ 0 w 1349168"/>
                <a:gd name="connsiteY0" fmla="*/ 38627 h 254666"/>
                <a:gd name="connsiteX1" fmla="*/ 150725 w 1349168"/>
                <a:gd name="connsiteY1" fmla="*/ 219497 h 254666"/>
                <a:gd name="connsiteX2" fmla="*/ 442127 w 1349168"/>
                <a:gd name="connsiteY2" fmla="*/ 249642 h 254666"/>
                <a:gd name="connsiteX3" fmla="*/ 683288 w 1349168"/>
                <a:gd name="connsiteY3" fmla="*/ 209449 h 254666"/>
                <a:gd name="connsiteX4" fmla="*/ 991978 w 1349168"/>
                <a:gd name="connsiteY4" fmla="*/ 214314 h 254666"/>
                <a:gd name="connsiteX5" fmla="*/ 1349168 w 1349168"/>
                <a:gd name="connsiteY5" fmla="*/ 0 h 254666"/>
                <a:gd name="connsiteX0" fmla="*/ 0 w 1349168"/>
                <a:gd name="connsiteY0" fmla="*/ 38627 h 291640"/>
                <a:gd name="connsiteX1" fmla="*/ 150725 w 1349168"/>
                <a:gd name="connsiteY1" fmla="*/ 219497 h 291640"/>
                <a:gd name="connsiteX2" fmla="*/ 442127 w 1349168"/>
                <a:gd name="connsiteY2" fmla="*/ 249642 h 291640"/>
                <a:gd name="connsiteX3" fmla="*/ 706226 w 1349168"/>
                <a:gd name="connsiteY3" fmla="*/ 285752 h 291640"/>
                <a:gd name="connsiteX4" fmla="*/ 991978 w 1349168"/>
                <a:gd name="connsiteY4" fmla="*/ 214314 h 291640"/>
                <a:gd name="connsiteX5" fmla="*/ 1349168 w 1349168"/>
                <a:gd name="connsiteY5" fmla="*/ 0 h 291640"/>
                <a:gd name="connsiteX0" fmla="*/ 0 w 1349168"/>
                <a:gd name="connsiteY0" fmla="*/ 38627 h 297658"/>
                <a:gd name="connsiteX1" fmla="*/ 150725 w 1349168"/>
                <a:gd name="connsiteY1" fmla="*/ 219497 h 297658"/>
                <a:gd name="connsiteX2" fmla="*/ 420474 w 1349168"/>
                <a:gd name="connsiteY2" fmla="*/ 285752 h 297658"/>
                <a:gd name="connsiteX3" fmla="*/ 706226 w 1349168"/>
                <a:gd name="connsiteY3" fmla="*/ 285752 h 297658"/>
                <a:gd name="connsiteX4" fmla="*/ 991978 w 1349168"/>
                <a:gd name="connsiteY4" fmla="*/ 214314 h 297658"/>
                <a:gd name="connsiteX5" fmla="*/ 1349168 w 1349168"/>
                <a:gd name="connsiteY5" fmla="*/ 0 h 29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168" h="297658">
                  <a:moveTo>
                    <a:pt x="0" y="38627"/>
                  </a:moveTo>
                  <a:cubicBezTo>
                    <a:pt x="38518" y="111477"/>
                    <a:pt x="80646" y="178310"/>
                    <a:pt x="150725" y="219497"/>
                  </a:cubicBezTo>
                  <a:cubicBezTo>
                    <a:pt x="220804" y="260684"/>
                    <a:pt x="327891" y="274710"/>
                    <a:pt x="420474" y="285752"/>
                  </a:cubicBezTo>
                  <a:cubicBezTo>
                    <a:pt x="513057" y="296794"/>
                    <a:pt x="610975" y="297658"/>
                    <a:pt x="706226" y="285752"/>
                  </a:cubicBezTo>
                  <a:cubicBezTo>
                    <a:pt x="801477" y="273846"/>
                    <a:pt x="884821" y="261939"/>
                    <a:pt x="991978" y="214314"/>
                  </a:cubicBezTo>
                  <a:cubicBezTo>
                    <a:pt x="1099135" y="166689"/>
                    <a:pt x="1277990" y="23368"/>
                    <a:pt x="1349168" y="0"/>
                  </a:cubicBezTo>
                </a:path>
              </a:pathLst>
            </a:cu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64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71546"/>
            <a:ext cx="7429552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i=-1,j;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(j=0;j&lt;=L-&gt;length-1;j++)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L-&gt;data[j]%2==1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指向奇数时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奇数区间个数增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	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，交换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(L-&gt;data[i],L-&gt;data[j]);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39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对应的算法如下：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492919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交换后元素个数不变！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65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328614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线性表的抽象数据类型：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6643734" cy="38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1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//ElemType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是自定义类型标识符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&gt;|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  <a:endParaRPr lang="en-US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个运算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基本运算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基本运算</a:t>
            </a: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428860" y="857232"/>
            <a:ext cx="142876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714884"/>
            <a:ext cx="6643734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程序员可以直接使用它来存放数据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Symbol"/>
              </a:rPr>
              <a:t>作为存放数据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的容器。</a:t>
            </a:r>
            <a:endParaRPr lang="en-US" altLang="zh-CN" sz="1800" smtClean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程序员可以直接使用它的基本运算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Symbol"/>
              </a:rPr>
              <a:t>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完成更复杂的功能。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28723"/>
            <a:ext cx="214314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52690"/>
            <a:ext cx="2143140" cy="43088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线性表的作用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6999" y="2071678"/>
            <a:ext cx="430887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spc="6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实现了的线性表</a:t>
            </a:r>
            <a:endParaRPr lang="zh-CN" altLang="en-US" sz="1600" spc="6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1504" y="357167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57148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一个整数线性表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L=(1,3,1,4,2)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500174"/>
            <a:ext cx="6000792" cy="2572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ListEmpty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e=1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LocateElem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L=(1,3,1,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5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,4,2)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(L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3)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L=(1,3,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5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,4,2)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4524</Words>
  <Application>Microsoft Office PowerPoint</Application>
  <PresentationFormat>全屏显示(4:3)</PresentationFormat>
  <Paragraphs>852</Paragraphs>
  <Slides>65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949</cp:revision>
  <dcterms:created xsi:type="dcterms:W3CDTF">2004-04-02T09:54:37Z</dcterms:created>
  <dcterms:modified xsi:type="dcterms:W3CDTF">2020-01-31T03:04:10Z</dcterms:modified>
</cp:coreProperties>
</file>