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87"/>
  </p:notesMasterIdLst>
  <p:sldIdLst>
    <p:sldId id="277" r:id="rId2"/>
    <p:sldId id="520" r:id="rId3"/>
    <p:sldId id="474" r:id="rId4"/>
    <p:sldId id="521" r:id="rId5"/>
    <p:sldId id="522" r:id="rId6"/>
    <p:sldId id="523" r:id="rId7"/>
    <p:sldId id="416" r:id="rId8"/>
    <p:sldId id="524" r:id="rId9"/>
    <p:sldId id="525" r:id="rId10"/>
    <p:sldId id="519"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559" r:id="rId45"/>
    <p:sldId id="560" r:id="rId46"/>
    <p:sldId id="561" r:id="rId47"/>
    <p:sldId id="562" r:id="rId48"/>
    <p:sldId id="563" r:id="rId49"/>
    <p:sldId id="564" r:id="rId50"/>
    <p:sldId id="565" r:id="rId51"/>
    <p:sldId id="566" r:id="rId52"/>
    <p:sldId id="567" r:id="rId53"/>
    <p:sldId id="568" r:id="rId54"/>
    <p:sldId id="569" r:id="rId55"/>
    <p:sldId id="570" r:id="rId56"/>
    <p:sldId id="571" r:id="rId57"/>
    <p:sldId id="572" r:id="rId58"/>
    <p:sldId id="573" r:id="rId59"/>
    <p:sldId id="574" r:id="rId60"/>
    <p:sldId id="575" r:id="rId61"/>
    <p:sldId id="576" r:id="rId62"/>
    <p:sldId id="577" r:id="rId63"/>
    <p:sldId id="578" r:id="rId64"/>
    <p:sldId id="579" r:id="rId65"/>
    <p:sldId id="580" r:id="rId66"/>
    <p:sldId id="581" r:id="rId67"/>
    <p:sldId id="582" r:id="rId68"/>
    <p:sldId id="583" r:id="rId69"/>
    <p:sldId id="584" r:id="rId70"/>
    <p:sldId id="585" r:id="rId71"/>
    <p:sldId id="586" r:id="rId72"/>
    <p:sldId id="587" r:id="rId73"/>
    <p:sldId id="588" r:id="rId74"/>
    <p:sldId id="589" r:id="rId75"/>
    <p:sldId id="590" r:id="rId76"/>
    <p:sldId id="591" r:id="rId77"/>
    <p:sldId id="592" r:id="rId78"/>
    <p:sldId id="593" r:id="rId79"/>
    <p:sldId id="594" r:id="rId80"/>
    <p:sldId id="595" r:id="rId81"/>
    <p:sldId id="596" r:id="rId82"/>
    <p:sldId id="597" r:id="rId83"/>
    <p:sldId id="598" r:id="rId84"/>
    <p:sldId id="599" r:id="rId85"/>
    <p:sldId id="600" r:id="rId86"/>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00000"/>
    <a:srgbClr val="FF3300"/>
    <a:srgbClr val="006600"/>
    <a:srgbClr val="33CC33"/>
    <a:srgbClr val="339933"/>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9" autoAdjust="0"/>
    <p:restoredTop sz="89442" autoAdjust="0"/>
  </p:normalViewPr>
  <p:slideViewPr>
    <p:cSldViewPr>
      <p:cViewPr varScale="1">
        <p:scale>
          <a:sx n="90" d="100"/>
          <a:sy n="90" d="100"/>
        </p:scale>
        <p:origin x="-108" y="-198"/>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C2B883-75C8-486B-AE8B-C51D5A1D15C1}" type="datetimeFigureOut">
              <a:rPr lang="zh-CN" altLang="en-US" smtClean="0"/>
              <a:pPr/>
              <a:t>2020/1/31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2B1C0E-066D-4A40-95E6-B6E6C0C47BE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23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25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26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27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28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29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30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31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33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34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pPr/>
              <a:t>39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pPr/>
              <a:t>40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pPr/>
              <a:t>41</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pPr/>
              <a:t>42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pPr/>
              <a:t>43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pPr/>
              <a:t>47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64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65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66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67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68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B56085A-D03B-4BA8-B349-8A4DE339B539}" type="slidenum">
              <a:rPr lang="zh-CN" altLang="en-US" smtClean="0"/>
              <a:pPr/>
              <a:t>69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E0B966-29F6-4592-A070-7B6888C90873}" type="slidenum">
              <a:rPr lang="zh-CN" altLang="en-US" smtClean="0"/>
              <a:pPr/>
              <a:t>77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BD3F3EC2-762F-4585-9ABE-3D0BD98F40C0}" type="slidenum">
              <a:rPr lang="en-US" altLang="zh-CN" smtClean="0"/>
              <a:pPr/>
              <a:t>‹#›</a:t>
            </a:fld>
            <a:r>
              <a:rPr lang="en-US" altLang="zh-CN" smtClean="0"/>
              <a:t>/85</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1071538" y="3571876"/>
            <a:ext cx="5891224" cy="359778"/>
          </a:xfrm>
          <a:prstGeom prst="rect">
            <a:avLst/>
          </a:prstGeom>
          <a:noFill/>
          <a:ln w="9525">
            <a:noFill/>
            <a:miter lim="800000"/>
            <a:headEnd/>
            <a:tailEnd/>
          </a:ln>
          <a:effectLst/>
        </p:spPr>
        <p:txBody>
          <a:bodyPr wrap="square">
            <a:spAutoFit/>
          </a:bodyPr>
          <a:lstStyle/>
          <a:p>
            <a:pPr algn="l">
              <a:lnSpc>
                <a:spcPct val="110000"/>
              </a:lnSpc>
              <a:spcBef>
                <a:spcPct val="50000"/>
              </a:spcBef>
            </a:pPr>
            <a:r>
              <a:rPr kumimoji="1" lang="zh-CN" altLang="en-US" sz="1800" dirty="0" smtClean="0">
                <a:latin typeface="楷体" pitchFamily="49" charset="-122"/>
                <a:ea typeface="楷体" pitchFamily="49" charset="-122"/>
              </a:rPr>
              <a:t>线性表</a:t>
            </a:r>
            <a:r>
              <a:rPr kumimoji="1" lang="zh-CN" altLang="en-US" sz="1800" smtClean="0">
                <a:latin typeface="楷体" pitchFamily="49" charset="-122"/>
                <a:ea typeface="楷体" pitchFamily="49" charset="-122"/>
              </a:rPr>
              <a:t>中每个元素有</a:t>
            </a:r>
            <a:r>
              <a:rPr kumimoji="1" lang="zh-CN" altLang="en-US" sz="1800" smtClean="0">
                <a:solidFill>
                  <a:srgbClr val="FF00FF"/>
                </a:solidFill>
                <a:latin typeface="楷体" pitchFamily="49" charset="-122"/>
                <a:ea typeface="楷体" pitchFamily="49" charset="-122"/>
              </a:rPr>
              <a:t>唯一</a:t>
            </a:r>
            <a:r>
              <a:rPr kumimoji="1" lang="zh-CN" altLang="en-US" sz="1800" smtClean="0">
                <a:latin typeface="楷体" pitchFamily="49" charset="-122"/>
                <a:ea typeface="楷体" pitchFamily="49" charset="-122"/>
              </a:rPr>
              <a:t>的前驱元素和后继元素。</a:t>
            </a:r>
            <a:endParaRPr kumimoji="1" lang="en-US" altLang="zh-CN" sz="1800" dirty="0" smtClean="0">
              <a:latin typeface="楷体" pitchFamily="49" charset="-122"/>
              <a:ea typeface="楷体" pitchFamily="49" charset="-122"/>
            </a:endParaRPr>
          </a:p>
        </p:txBody>
      </p:sp>
      <p:sp>
        <p:nvSpPr>
          <p:cNvPr id="25604" name="Text Box 4" descr="蓝色面巾纸"/>
          <p:cNvSpPr txBox="1">
            <a:spLocks noChangeArrowheads="1"/>
          </p:cNvSpPr>
          <p:nvPr/>
        </p:nvSpPr>
        <p:spPr bwMode="auto">
          <a:xfrm>
            <a:off x="500034" y="1571612"/>
            <a:ext cx="5143536" cy="498598"/>
          </a:xfrm>
          <a:prstGeom prst="rect">
            <a:avLst/>
          </a:prstGeom>
          <a:blipFill dpi="0" rotWithShape="1">
            <a:blip r:embed="rId3" cstate="print"/>
            <a:srcRec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ct val="50000"/>
              </a:spcBef>
            </a:pPr>
            <a:r>
              <a:rPr kumimoji="1"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2.3.1 </a:t>
            </a:r>
            <a:r>
              <a:rPr kumimoji="1" lang="en-US" altLang="zh-CN" spc="50" dirty="0" smtClean="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 </a:t>
            </a:r>
            <a:r>
              <a:rPr kumimoji="1" lang="zh-CN" altLang="en-US" spc="50" dirty="0" smtClean="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线性表</a:t>
            </a:r>
            <a:r>
              <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的链式存储</a:t>
            </a:r>
            <a:r>
              <a:rPr kumimoji="1"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a:t>
            </a:r>
            <a:r>
              <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链表</a:t>
            </a:r>
            <a:endPar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endParaRPr>
          </a:p>
        </p:txBody>
      </p:sp>
      <p:grpSp>
        <p:nvGrpSpPr>
          <p:cNvPr id="17" name="组合 16"/>
          <p:cNvGrpSpPr/>
          <p:nvPr/>
        </p:nvGrpSpPr>
        <p:grpSpPr>
          <a:xfrm>
            <a:off x="1428728" y="4500570"/>
            <a:ext cx="4508214" cy="500066"/>
            <a:chOff x="1285852" y="2788034"/>
            <a:chExt cx="4508214" cy="500066"/>
          </a:xfrm>
        </p:grpSpPr>
        <p:sp>
          <p:nvSpPr>
            <p:cNvPr id="5" name="椭圆 4"/>
            <p:cNvSpPr/>
            <p:nvPr/>
          </p:nvSpPr>
          <p:spPr>
            <a:xfrm>
              <a:off x="1285852"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285984"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 name="直接箭头连接符 7"/>
            <p:cNvCxnSpPr>
              <a:stCxn id="5" idx="6"/>
              <a:endCxn id="6" idx="2"/>
            </p:cNvCxnSpPr>
            <p:nvPr/>
          </p:nvCxnSpPr>
          <p:spPr>
            <a:xfrm>
              <a:off x="1785918" y="3038067"/>
              <a:ext cx="500066"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9" name="椭圆 8"/>
            <p:cNvSpPr/>
            <p:nvPr/>
          </p:nvSpPr>
          <p:spPr>
            <a:xfrm>
              <a:off x="3286116"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直接箭头连接符 9"/>
            <p:cNvCxnSpPr>
              <a:endCxn id="9" idx="2"/>
            </p:cNvCxnSpPr>
            <p:nvPr/>
          </p:nvCxnSpPr>
          <p:spPr>
            <a:xfrm>
              <a:off x="2786050" y="3038067"/>
              <a:ext cx="500066"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 name="椭圆 10"/>
            <p:cNvSpPr/>
            <p:nvPr/>
          </p:nvSpPr>
          <p:spPr>
            <a:xfrm>
              <a:off x="4286248"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a:endCxn id="11" idx="2"/>
            </p:cNvCxnSpPr>
            <p:nvPr/>
          </p:nvCxnSpPr>
          <p:spPr>
            <a:xfrm>
              <a:off x="3786182" y="3038067"/>
              <a:ext cx="500066"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椭圆 12"/>
            <p:cNvSpPr/>
            <p:nvPr/>
          </p:nvSpPr>
          <p:spPr>
            <a:xfrm>
              <a:off x="5294000"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 name="直接箭头连接符 13"/>
            <p:cNvCxnSpPr>
              <a:endCxn id="13" idx="2"/>
            </p:cNvCxnSpPr>
            <p:nvPr/>
          </p:nvCxnSpPr>
          <p:spPr>
            <a:xfrm>
              <a:off x="4793934" y="3038067"/>
              <a:ext cx="500066"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18" name="Text Box 1028" descr="纸莎草纸"/>
          <p:cNvSpPr txBox="1">
            <a:spLocks noChangeArrowheads="1"/>
          </p:cNvSpPr>
          <p:nvPr/>
        </p:nvSpPr>
        <p:spPr bwMode="auto">
          <a:xfrm>
            <a:off x="1928794" y="571480"/>
            <a:ext cx="4857784" cy="5147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4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2.3 </a:t>
            </a:r>
            <a:r>
              <a:rPr kumimoji="1" lang="zh-CN" altLang="en-US" sz="24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线性表的链式存储结构</a:t>
            </a:r>
            <a:endParaRPr kumimoji="1" lang="zh-CN" alt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6" name="TextBox 15"/>
          <p:cNvSpPr txBox="1"/>
          <p:nvPr/>
        </p:nvSpPr>
        <p:spPr>
          <a:xfrm>
            <a:off x="785786" y="2571744"/>
            <a:ext cx="185738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smtClean="0">
                <a:solidFill>
                  <a:schemeClr val="bg1"/>
                </a:solidFill>
                <a:latin typeface="Consolas" pitchFamily="49" charset="0"/>
                <a:ea typeface="微软雅黑" pitchFamily="34" charset="-122"/>
                <a:cs typeface="Consolas" pitchFamily="49" charset="0"/>
              </a:rPr>
              <a:t>1. </a:t>
            </a:r>
            <a:r>
              <a:rPr lang="zh-CN" altLang="en-US" sz="2000" smtClean="0">
                <a:solidFill>
                  <a:schemeClr val="bg1"/>
                </a:solidFill>
                <a:latin typeface="Consolas" pitchFamily="49" charset="0"/>
                <a:ea typeface="微软雅黑" pitchFamily="34" charset="-122"/>
                <a:cs typeface="Consolas" pitchFamily="49" charset="0"/>
              </a:rPr>
              <a:t>链表概述</a:t>
            </a:r>
            <a:endParaRPr lang="zh-CN" altLang="zh-CN" sz="2000" smtClean="0">
              <a:solidFill>
                <a:schemeClr val="bg1"/>
              </a:solidFill>
              <a:latin typeface="Consolas" pitchFamily="49" charset="0"/>
              <a:ea typeface="微软雅黑" pitchFamily="34" charset="-122"/>
              <a:cs typeface="Consolas" pitchFamily="49" charset="0"/>
            </a:endParaRPr>
          </a:p>
        </p:txBody>
      </p:sp>
      <p:sp>
        <p:nvSpPr>
          <p:cNvPr id="20" name="灯片编号占位符 19"/>
          <p:cNvSpPr>
            <a:spLocks noGrp="1"/>
          </p:cNvSpPr>
          <p:nvPr>
            <p:ph type="sldNum" sz="quarter" idx="12"/>
          </p:nvPr>
        </p:nvSpPr>
        <p:spPr/>
        <p:txBody>
          <a:bodyPr/>
          <a:lstStyle/>
          <a:p>
            <a:fld id="{BD3F3EC2-762F-4585-9ABE-3D0BD98F40C0}" type="slidenum">
              <a:rPr lang="en-US" altLang="zh-CN" smtClean="0"/>
              <a:pPr/>
              <a:t>1</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Rectangle 6"/>
          <p:cNvSpPr>
            <a:spLocks noChangeArrowheads="1"/>
          </p:cNvSpPr>
          <p:nvPr/>
        </p:nvSpPr>
        <p:spPr bwMode="auto">
          <a:xfrm>
            <a:off x="942938" y="107313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1484275" y="107313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0" name="Rectangle 28"/>
          <p:cNvSpPr>
            <a:spLocks noChangeArrowheads="1"/>
          </p:cNvSpPr>
          <p:nvPr/>
        </p:nvSpPr>
        <p:spPr bwMode="auto">
          <a:xfrm>
            <a:off x="2311363"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2852700"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2" name="Rectangle 30"/>
          <p:cNvSpPr>
            <a:spLocks noChangeArrowheads="1"/>
          </p:cNvSpPr>
          <p:nvPr/>
        </p:nvSpPr>
        <p:spPr bwMode="auto">
          <a:xfrm>
            <a:off x="3749638"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264223" name="Rectangle 31"/>
          <p:cNvSpPr>
            <a:spLocks noChangeArrowheads="1"/>
          </p:cNvSpPr>
          <p:nvPr/>
        </p:nvSpPr>
        <p:spPr bwMode="auto">
          <a:xfrm>
            <a:off x="4290975"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6630950"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7172288" y="1073131"/>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264226" name="Text Box 34"/>
          <p:cNvSpPr txBox="1">
            <a:spLocks noChangeArrowheads="1"/>
          </p:cNvSpPr>
          <p:nvPr/>
        </p:nvSpPr>
        <p:spPr bwMode="auto">
          <a:xfrm>
            <a:off x="5335550" y="95121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4229" name="Line 37"/>
          <p:cNvSpPr>
            <a:spLocks noChangeShapeType="1"/>
          </p:cNvSpPr>
          <p:nvPr/>
        </p:nvSpPr>
        <p:spPr bwMode="auto">
          <a:xfrm>
            <a:off x="1735100" y="1289031"/>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4230" name="Line 38"/>
          <p:cNvSpPr>
            <a:spLocks noChangeShapeType="1"/>
          </p:cNvSpPr>
          <p:nvPr/>
        </p:nvSpPr>
        <p:spPr bwMode="auto">
          <a:xfrm>
            <a:off x="3174963" y="128903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4231" name="Line 39"/>
          <p:cNvSpPr>
            <a:spLocks noChangeShapeType="1"/>
          </p:cNvSpPr>
          <p:nvPr/>
        </p:nvSpPr>
        <p:spPr bwMode="auto">
          <a:xfrm>
            <a:off x="4616413" y="1289031"/>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4232" name="Line 40"/>
          <p:cNvSpPr>
            <a:spLocks noChangeShapeType="1"/>
          </p:cNvSpPr>
          <p:nvPr/>
        </p:nvSpPr>
        <p:spPr bwMode="auto">
          <a:xfrm>
            <a:off x="6056275" y="1289031"/>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5" name="Text Box 7"/>
          <p:cNvSpPr txBox="1">
            <a:spLocks noChangeArrowheads="1"/>
          </p:cNvSpPr>
          <p:nvPr/>
        </p:nvSpPr>
        <p:spPr bwMode="auto">
          <a:xfrm>
            <a:off x="866805" y="3184378"/>
            <a:ext cx="7920037" cy="1637335"/>
          </a:xfrm>
          <a:prstGeom prst="rect">
            <a:avLst/>
          </a:prstGeom>
          <a:solidFill>
            <a:schemeClr val="bg1">
              <a:lumMod val="95000"/>
            </a:schemeClr>
          </a:solidFill>
          <a:ln>
            <a:headEnd/>
            <a:tailEnd/>
          </a:ln>
        </p:spPr>
        <p:style>
          <a:lnRef idx="1">
            <a:schemeClr val="accent1"/>
          </a:lnRef>
          <a:fillRef idx="2">
            <a:schemeClr val="accent1"/>
          </a:fillRef>
          <a:effectRef idx="1">
            <a:schemeClr val="accent1"/>
          </a:effectRef>
          <a:fontRef idx="minor">
            <a:schemeClr val="dk1"/>
          </a:fontRef>
        </p:style>
        <p:txBody>
          <a:bodyPr lIns="144000" tIns="144000" bIns="144000">
            <a:spAutoFit/>
          </a:bodyPr>
          <a:lstStyle/>
          <a:p>
            <a:pPr marL="457200" indent="-457200" algn="l">
              <a:lnSpc>
                <a:spcPts val="3500"/>
              </a:lnSpc>
              <a:buFontTx/>
              <a:buBlip>
                <a:blip r:embed="rId3"/>
              </a:buBlip>
            </a:pPr>
            <a:r>
              <a:rPr kumimoji="1" lang="zh-CN" altLang="en-US" sz="1800" smtClean="0">
                <a:solidFill>
                  <a:srgbClr val="FF00FF"/>
                </a:solidFill>
                <a:latin typeface="Consolas" pitchFamily="49" charset="0"/>
                <a:ea typeface="仿宋" pitchFamily="49" charset="-122"/>
                <a:cs typeface="Consolas" pitchFamily="49" charset="0"/>
              </a:rPr>
              <a:t>第一个结点的</a:t>
            </a:r>
            <a:r>
              <a:rPr kumimoji="1" lang="zh-CN" altLang="en-US" sz="1800" dirty="0" smtClean="0">
                <a:solidFill>
                  <a:srgbClr val="FF00FF"/>
                </a:solidFill>
                <a:latin typeface="Consolas" pitchFamily="49" charset="0"/>
                <a:ea typeface="仿宋" pitchFamily="49" charset="-122"/>
                <a:cs typeface="Consolas" pitchFamily="49" charset="0"/>
              </a:rPr>
              <a:t>操作和表</a:t>
            </a:r>
            <a:r>
              <a:rPr kumimoji="1" lang="zh-CN" altLang="en-US" sz="1800" smtClean="0">
                <a:solidFill>
                  <a:srgbClr val="FF00FF"/>
                </a:solidFill>
                <a:latin typeface="Consolas" pitchFamily="49" charset="0"/>
                <a:ea typeface="仿宋" pitchFamily="49" charset="-122"/>
                <a:cs typeface="Consolas" pitchFamily="49" charset="0"/>
              </a:rPr>
              <a:t>中其他结点的</a:t>
            </a:r>
            <a:r>
              <a:rPr kumimoji="1" lang="zh-CN" altLang="en-US" sz="1800" dirty="0" smtClean="0">
                <a:solidFill>
                  <a:srgbClr val="FF00FF"/>
                </a:solidFill>
                <a:latin typeface="Consolas" pitchFamily="49" charset="0"/>
                <a:ea typeface="仿宋" pitchFamily="49" charset="-122"/>
                <a:cs typeface="Consolas" pitchFamily="49" charset="0"/>
              </a:rPr>
              <a:t>操作</a:t>
            </a:r>
            <a:r>
              <a:rPr kumimoji="1" lang="zh-CN" altLang="en-US" sz="1800" smtClean="0">
                <a:solidFill>
                  <a:srgbClr val="FF00FF"/>
                </a:solidFill>
                <a:latin typeface="Consolas" pitchFamily="49" charset="0"/>
                <a:ea typeface="仿宋" pitchFamily="49" charset="-122"/>
                <a:cs typeface="Consolas" pitchFamily="49" charset="0"/>
              </a:rPr>
              <a:t>相一致</a:t>
            </a:r>
            <a:r>
              <a:rPr kumimoji="1" lang="zh-CN" altLang="en-US" sz="1800" smtClean="0">
                <a:latin typeface="Consolas" pitchFamily="49" charset="0"/>
                <a:ea typeface="仿宋" pitchFamily="49" charset="-122"/>
                <a:cs typeface="Consolas" pitchFamily="49" charset="0"/>
              </a:rPr>
              <a:t>，无需</a:t>
            </a:r>
            <a:r>
              <a:rPr kumimoji="1" lang="zh-CN" altLang="en-US" sz="1800" dirty="0">
                <a:latin typeface="Consolas" pitchFamily="49" charset="0"/>
                <a:ea typeface="仿宋" pitchFamily="49" charset="-122"/>
                <a:cs typeface="Consolas" pitchFamily="49" charset="0"/>
              </a:rPr>
              <a:t>进行特殊</a:t>
            </a:r>
            <a:r>
              <a:rPr kumimoji="1" lang="zh-CN" altLang="en-US" sz="1800">
                <a:latin typeface="Consolas" pitchFamily="49" charset="0"/>
                <a:ea typeface="仿宋" pitchFamily="49" charset="-122"/>
                <a:cs typeface="Consolas" pitchFamily="49" charset="0"/>
              </a:rPr>
              <a:t>处</a:t>
            </a:r>
            <a:r>
              <a:rPr kumimoji="1" lang="zh-CN" altLang="en-US" sz="1800" smtClean="0">
                <a:latin typeface="Consolas" pitchFamily="49" charset="0"/>
                <a:ea typeface="仿宋" pitchFamily="49" charset="-122"/>
                <a:cs typeface="Consolas" pitchFamily="49" charset="0"/>
              </a:rPr>
              <a:t>理。</a:t>
            </a:r>
            <a:endParaRPr kumimoji="1" lang="zh-CN" altLang="en-US" sz="1800" dirty="0">
              <a:latin typeface="Consolas" pitchFamily="49" charset="0"/>
              <a:ea typeface="仿宋" pitchFamily="49" charset="-122"/>
              <a:cs typeface="Consolas" pitchFamily="49" charset="0"/>
            </a:endParaRPr>
          </a:p>
          <a:p>
            <a:pPr marL="457200" indent="-457200" algn="l">
              <a:lnSpc>
                <a:spcPts val="3500"/>
              </a:lnSpc>
              <a:buFontTx/>
              <a:buBlip>
                <a:blip r:embed="rId3"/>
              </a:buBlip>
            </a:pPr>
            <a:r>
              <a:rPr kumimoji="1" lang="zh-CN" altLang="en-US" sz="1800" dirty="0">
                <a:latin typeface="Consolas" pitchFamily="49" charset="0"/>
                <a:ea typeface="仿宋" pitchFamily="49" charset="-122"/>
                <a:cs typeface="Consolas" pitchFamily="49" charset="0"/>
              </a:rPr>
              <a:t>无论链表是否</a:t>
            </a:r>
            <a:r>
              <a:rPr kumimoji="1" lang="zh-CN" altLang="en-US" sz="1800">
                <a:latin typeface="Consolas" pitchFamily="49" charset="0"/>
                <a:ea typeface="仿宋" pitchFamily="49" charset="-122"/>
                <a:cs typeface="Consolas" pitchFamily="49" charset="0"/>
              </a:rPr>
              <a:t>为</a:t>
            </a:r>
            <a:r>
              <a:rPr kumimoji="1" lang="zh-CN" altLang="en-US" sz="1800" smtClean="0">
                <a:latin typeface="Consolas" pitchFamily="49" charset="0"/>
                <a:ea typeface="仿宋" pitchFamily="49" charset="-122"/>
                <a:cs typeface="Consolas" pitchFamily="49" charset="0"/>
              </a:rPr>
              <a:t>空，都</a:t>
            </a:r>
            <a:r>
              <a:rPr kumimoji="1" lang="zh-CN" altLang="en-US" sz="1800" dirty="0" smtClean="0">
                <a:latin typeface="Consolas" pitchFamily="49" charset="0"/>
                <a:ea typeface="仿宋" pitchFamily="49" charset="-122"/>
                <a:cs typeface="Consolas" pitchFamily="49" charset="0"/>
              </a:rPr>
              <a:t>有</a:t>
            </a:r>
            <a:r>
              <a:rPr kumimoji="1" lang="zh-CN" altLang="en-US" sz="1800" smtClean="0">
                <a:latin typeface="Consolas" pitchFamily="49" charset="0"/>
                <a:ea typeface="仿宋" pitchFamily="49" charset="-122"/>
                <a:cs typeface="Consolas" pitchFamily="49" charset="0"/>
              </a:rPr>
              <a:t>一个头结点，因此</a:t>
            </a:r>
            <a:r>
              <a:rPr kumimoji="1" lang="zh-CN" altLang="en-US" sz="1800" dirty="0">
                <a:solidFill>
                  <a:srgbClr val="FF00FF"/>
                </a:solidFill>
                <a:latin typeface="Consolas" pitchFamily="49" charset="0"/>
                <a:ea typeface="仿宋" pitchFamily="49" charset="-122"/>
                <a:cs typeface="Consolas" pitchFamily="49" charset="0"/>
              </a:rPr>
              <a:t>空表和非空表的处理也就统一</a:t>
            </a:r>
            <a:r>
              <a:rPr kumimoji="1" lang="zh-CN" altLang="en-US" sz="1800" dirty="0">
                <a:latin typeface="Consolas" pitchFamily="49" charset="0"/>
                <a:ea typeface="仿宋" pitchFamily="49" charset="-122"/>
                <a:cs typeface="Consolas" pitchFamily="49" charset="0"/>
              </a:rPr>
              <a:t>了。</a:t>
            </a:r>
          </a:p>
        </p:txBody>
      </p:sp>
      <p:sp>
        <p:nvSpPr>
          <p:cNvPr id="26" name="Text Box 8"/>
          <p:cNvSpPr txBox="1">
            <a:spLocks noChangeArrowheads="1"/>
          </p:cNvSpPr>
          <p:nvPr/>
        </p:nvSpPr>
        <p:spPr bwMode="auto">
          <a:xfrm>
            <a:off x="866805" y="2500306"/>
            <a:ext cx="4968875" cy="369332"/>
          </a:xfrm>
          <a:prstGeom prst="rect">
            <a:avLst/>
          </a:prstGeom>
          <a:noFill/>
          <a:ln w="38100" algn="ctr">
            <a:noFill/>
            <a:miter lim="800000"/>
            <a:headEnd/>
            <a:tailEnd/>
          </a:ln>
          <a:effectLst/>
        </p:spPr>
        <p:txBody>
          <a:bodyPr>
            <a:spAutoFit/>
          </a:bodyPr>
          <a:lstStyle/>
          <a:p>
            <a:pPr algn="l"/>
            <a:r>
              <a:rPr kumimoji="1" lang="zh-CN" altLang="en-US" sz="1800" dirty="0" smtClean="0">
                <a:latin typeface="华文中宋" pitchFamily="2" charset="-122"/>
                <a:ea typeface="华文中宋" pitchFamily="2" charset="-122"/>
                <a:cs typeface="Consolas" pitchFamily="49" charset="0"/>
              </a:rPr>
              <a:t>单链表</a:t>
            </a:r>
            <a:r>
              <a:rPr kumimoji="1" lang="zh-CN" altLang="en-US" sz="1800" dirty="0">
                <a:latin typeface="华文中宋" pitchFamily="2" charset="-122"/>
                <a:ea typeface="华文中宋" pitchFamily="2" charset="-122"/>
                <a:cs typeface="Consolas" pitchFamily="49" charset="0"/>
              </a:rPr>
              <a:t>增加</a:t>
            </a:r>
            <a:r>
              <a:rPr kumimoji="1" lang="zh-CN" altLang="en-US" sz="1800">
                <a:latin typeface="华文中宋" pitchFamily="2" charset="-122"/>
                <a:ea typeface="华文中宋" pitchFamily="2" charset="-122"/>
                <a:cs typeface="Consolas" pitchFamily="49" charset="0"/>
              </a:rPr>
              <a:t>一</a:t>
            </a:r>
            <a:r>
              <a:rPr kumimoji="1" lang="zh-CN" altLang="en-US" sz="1800" smtClean="0">
                <a:latin typeface="华文中宋" pitchFamily="2" charset="-122"/>
                <a:ea typeface="华文中宋" pitchFamily="2" charset="-122"/>
                <a:cs typeface="Consolas" pitchFamily="49" charset="0"/>
              </a:rPr>
              <a:t>个头结点的</a:t>
            </a:r>
            <a:r>
              <a:rPr kumimoji="1" lang="zh-CN" altLang="en-US" sz="1800">
                <a:latin typeface="华文中宋" pitchFamily="2" charset="-122"/>
                <a:ea typeface="华文中宋" pitchFamily="2" charset="-122"/>
                <a:cs typeface="Consolas" pitchFamily="49" charset="0"/>
              </a:rPr>
              <a:t>优</a:t>
            </a:r>
            <a:r>
              <a:rPr kumimoji="1" lang="zh-CN" altLang="en-US" sz="1800" smtClean="0">
                <a:latin typeface="华文中宋" pitchFamily="2" charset="-122"/>
                <a:ea typeface="华文中宋" pitchFamily="2" charset="-122"/>
                <a:cs typeface="Consolas" pitchFamily="49" charset="0"/>
              </a:rPr>
              <a:t>点：</a:t>
            </a:r>
            <a:endParaRPr lang="zh-CN" altLang="en-US" sz="1800" dirty="0">
              <a:latin typeface="华文中宋" pitchFamily="2" charset="-122"/>
              <a:ea typeface="华文中宋" pitchFamily="2" charset="-122"/>
              <a:cs typeface="Consolas" pitchFamily="49" charset="0"/>
            </a:endParaRPr>
          </a:p>
        </p:txBody>
      </p:sp>
      <p:sp>
        <p:nvSpPr>
          <p:cNvPr id="20" name="Text Box 41"/>
          <p:cNvSpPr txBox="1">
            <a:spLocks noChangeArrowheads="1"/>
          </p:cNvSpPr>
          <p:nvPr/>
        </p:nvSpPr>
        <p:spPr bwMode="auto">
          <a:xfrm>
            <a:off x="1500166" y="428604"/>
            <a:ext cx="2428892"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楷体" pitchFamily="49" charset="-122"/>
                <a:cs typeface="Consolas" pitchFamily="49" charset="0"/>
              </a:rPr>
              <a:t>带头结点单链表</a:t>
            </a:r>
            <a:endParaRPr kumimoji="1" lang="zh-CN" altLang="en-US" sz="1800" dirty="0">
              <a:latin typeface="Consolas" pitchFamily="49" charset="0"/>
              <a:ea typeface="楷体" pitchFamily="49" charset="-122"/>
              <a:cs typeface="Consolas" pitchFamily="49" charset="0"/>
            </a:endParaRPr>
          </a:p>
        </p:txBody>
      </p:sp>
      <p:sp>
        <p:nvSpPr>
          <p:cNvPr id="21" name="弧形 20"/>
          <p:cNvSpPr/>
          <p:nvPr/>
        </p:nvSpPr>
        <p:spPr>
          <a:xfrm>
            <a:off x="571472" y="642918"/>
            <a:ext cx="714380" cy="857256"/>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1071538" y="1643050"/>
            <a:ext cx="857256" cy="369332"/>
          </a:xfrm>
          <a:prstGeom prst="rect">
            <a:avLst/>
          </a:prstGeom>
          <a:noFill/>
        </p:spPr>
        <p:txBody>
          <a:bodyPr wrap="square" lIns="0" rIns="0" rtlCol="0">
            <a:spAutoFit/>
          </a:bodyPr>
          <a:lstStyle/>
          <a:p>
            <a:r>
              <a:rPr lang="zh-CN" altLang="en-US" sz="1800" smtClean="0">
                <a:latin typeface="仿宋" pitchFamily="49" charset="-122"/>
                <a:ea typeface="仿宋" pitchFamily="49" charset="-122"/>
              </a:rPr>
              <a:t>头结点</a:t>
            </a:r>
            <a:endParaRPr lang="zh-CN" altLang="en-US" sz="1800">
              <a:latin typeface="仿宋" pitchFamily="49" charset="-122"/>
              <a:ea typeface="仿宋" pitchFamily="49" charset="-122"/>
            </a:endParaRPr>
          </a:p>
        </p:txBody>
      </p:sp>
      <p:sp>
        <p:nvSpPr>
          <p:cNvPr id="24" name="TextBox 23"/>
          <p:cNvSpPr txBox="1"/>
          <p:nvPr/>
        </p:nvSpPr>
        <p:spPr>
          <a:xfrm>
            <a:off x="2428860" y="1630908"/>
            <a:ext cx="857256" cy="369332"/>
          </a:xfrm>
          <a:prstGeom prst="rect">
            <a:avLst/>
          </a:prstGeom>
          <a:noFill/>
        </p:spPr>
        <p:txBody>
          <a:bodyPr wrap="square" lIns="0" rIns="0" rtlCol="0">
            <a:spAutoFit/>
          </a:bodyPr>
          <a:lstStyle/>
          <a:p>
            <a:r>
              <a:rPr lang="zh-CN" altLang="en-US" sz="1800" smtClean="0">
                <a:latin typeface="仿宋" pitchFamily="49" charset="-122"/>
                <a:ea typeface="仿宋" pitchFamily="49" charset="-122"/>
              </a:rPr>
              <a:t>首结点</a:t>
            </a:r>
            <a:endParaRPr lang="zh-CN" altLang="en-US" sz="1800">
              <a:latin typeface="仿宋" pitchFamily="49" charset="-122"/>
              <a:ea typeface="仿宋" pitchFamily="49" charset="-122"/>
            </a:endParaRPr>
          </a:p>
        </p:txBody>
      </p:sp>
      <p:sp>
        <p:nvSpPr>
          <p:cNvPr id="27" name="TextBox 26"/>
          <p:cNvSpPr txBox="1"/>
          <p:nvPr/>
        </p:nvSpPr>
        <p:spPr>
          <a:xfrm>
            <a:off x="6786578" y="1630908"/>
            <a:ext cx="857256" cy="369332"/>
          </a:xfrm>
          <a:prstGeom prst="rect">
            <a:avLst/>
          </a:prstGeom>
          <a:noFill/>
        </p:spPr>
        <p:txBody>
          <a:bodyPr wrap="square" lIns="0" rIns="0" rtlCol="0">
            <a:spAutoFit/>
          </a:bodyPr>
          <a:lstStyle/>
          <a:p>
            <a:r>
              <a:rPr lang="zh-CN" altLang="en-US" sz="1800" smtClean="0">
                <a:latin typeface="仿宋" pitchFamily="49" charset="-122"/>
                <a:ea typeface="仿宋" pitchFamily="49" charset="-122"/>
              </a:rPr>
              <a:t>尾结点</a:t>
            </a:r>
            <a:endParaRPr lang="zh-CN" altLang="en-US" sz="1800">
              <a:latin typeface="仿宋" pitchFamily="49" charset="-122"/>
              <a:ea typeface="仿宋" pitchFamily="49" charset="-122"/>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pPr/>
              <a:t>10</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500034" y="1214422"/>
            <a:ext cx="8515352" cy="452432"/>
          </a:xfrm>
          <a:prstGeom prst="rect">
            <a:avLst/>
          </a:prstGeom>
          <a:noFill/>
          <a:ln w="9525">
            <a:noFill/>
            <a:miter lim="800000"/>
            <a:headEnd/>
            <a:tailEnd/>
          </a:ln>
          <a:effectLst/>
        </p:spPr>
        <p:txBody>
          <a:bodyPr wrap="square">
            <a:spAutoFit/>
          </a:bodyPr>
          <a:lstStyle/>
          <a:p>
            <a:pPr algn="just">
              <a:lnSpc>
                <a:spcPct val="130000"/>
              </a:lnSpc>
              <a:spcBef>
                <a:spcPct val="50000"/>
              </a:spcBef>
            </a:pPr>
            <a:r>
              <a:rPr kumimoji="1" lang="zh-CN" altLang="en-US" sz="1800" smtClean="0">
                <a:latin typeface="Consolas" pitchFamily="49" charset="0"/>
                <a:ea typeface="楷体" pitchFamily="49" charset="-122"/>
                <a:cs typeface="Consolas" pitchFamily="49" charset="0"/>
              </a:rPr>
              <a:t>当</a:t>
            </a:r>
            <a:r>
              <a:rPr kumimoji="1" lang="zh-CN" altLang="en-US" sz="1800" dirty="0">
                <a:latin typeface="Consolas" pitchFamily="49" charset="0"/>
                <a:ea typeface="楷体" pitchFamily="49" charset="-122"/>
                <a:cs typeface="Consolas" pitchFamily="49" charset="0"/>
              </a:rPr>
              <a:t>访问过</a:t>
            </a:r>
            <a:r>
              <a:rPr kumimoji="1" lang="zh-CN" altLang="en-US" sz="1800">
                <a:latin typeface="Consolas" pitchFamily="49" charset="0"/>
                <a:ea typeface="楷体" pitchFamily="49" charset="-122"/>
                <a:cs typeface="Consolas" pitchFamily="49" charset="0"/>
              </a:rPr>
              <a:t>一</a:t>
            </a:r>
            <a:r>
              <a:rPr kumimoji="1" lang="zh-CN" altLang="en-US" sz="1800" smtClean="0">
                <a:latin typeface="Consolas" pitchFamily="49" charset="0"/>
                <a:ea typeface="楷体" pitchFamily="49" charset="-122"/>
                <a:cs typeface="Consolas" pitchFamily="49" charset="0"/>
              </a:rPr>
              <a:t>个结点后，只能</a:t>
            </a:r>
            <a:r>
              <a:rPr kumimoji="1" lang="zh-CN" altLang="en-US" sz="1800" dirty="0">
                <a:latin typeface="Consolas" pitchFamily="49" charset="0"/>
                <a:ea typeface="楷体" pitchFamily="49" charset="-122"/>
                <a:cs typeface="Consolas" pitchFamily="49" charset="0"/>
              </a:rPr>
              <a:t>接着访问它</a:t>
            </a:r>
            <a:r>
              <a:rPr kumimoji="1" lang="zh-CN" altLang="en-US" sz="1800">
                <a:latin typeface="Consolas" pitchFamily="49" charset="0"/>
                <a:ea typeface="楷体" pitchFamily="49" charset="-122"/>
                <a:cs typeface="Consolas" pitchFamily="49" charset="0"/>
              </a:rPr>
              <a:t>的</a:t>
            </a:r>
            <a:r>
              <a:rPr kumimoji="1" lang="zh-CN" altLang="en-US" sz="1800" smtClean="0">
                <a:latin typeface="Consolas" pitchFamily="49" charset="0"/>
                <a:ea typeface="楷体" pitchFamily="49" charset="-122"/>
                <a:cs typeface="Consolas" pitchFamily="49" charset="0"/>
              </a:rPr>
              <a:t>后继结点，而</a:t>
            </a:r>
            <a:r>
              <a:rPr kumimoji="1" lang="zh-CN" altLang="en-US" sz="1800" dirty="0">
                <a:latin typeface="Consolas" pitchFamily="49" charset="0"/>
                <a:ea typeface="楷体" pitchFamily="49" charset="-122"/>
                <a:cs typeface="Consolas" pitchFamily="49" charset="0"/>
              </a:rPr>
              <a:t>无法访问</a:t>
            </a:r>
            <a:r>
              <a:rPr kumimoji="1" lang="zh-CN" altLang="en-US" sz="1800">
                <a:latin typeface="Consolas" pitchFamily="49" charset="0"/>
                <a:ea typeface="楷体" pitchFamily="49" charset="-122"/>
                <a:cs typeface="Consolas" pitchFamily="49" charset="0"/>
              </a:rPr>
              <a:t>它</a:t>
            </a:r>
            <a:r>
              <a:rPr kumimoji="1" lang="zh-CN" altLang="en-US" sz="1800" smtClean="0">
                <a:latin typeface="Consolas" pitchFamily="49" charset="0"/>
                <a:ea typeface="楷体" pitchFamily="49" charset="-122"/>
                <a:cs typeface="Consolas" pitchFamily="49" charset="0"/>
              </a:rPr>
              <a:t>的前驱结点。  </a:t>
            </a:r>
            <a:endParaRPr kumimoji="1" lang="zh-CN" altLang="en-US" sz="1800" dirty="0">
              <a:latin typeface="Consolas" pitchFamily="49" charset="0"/>
              <a:ea typeface="楷体" pitchFamily="49" charset="-122"/>
              <a:cs typeface="Consolas" pitchFamily="49" charset="0"/>
            </a:endParaRPr>
          </a:p>
        </p:txBody>
      </p:sp>
      <p:sp>
        <p:nvSpPr>
          <p:cNvPr id="4" name="TextBox 3"/>
          <p:cNvSpPr txBox="1"/>
          <p:nvPr/>
        </p:nvSpPr>
        <p:spPr>
          <a:xfrm>
            <a:off x="428596" y="642918"/>
            <a:ext cx="2500330" cy="400110"/>
          </a:xfrm>
          <a:prstGeom prst="rect">
            <a:avLst/>
          </a:prstGeom>
          <a:noFill/>
        </p:spPr>
        <p:txBody>
          <a:bodyPr wrap="square" rtlCol="0">
            <a:spAutoFit/>
          </a:bodyPr>
          <a:lstStyle/>
          <a:p>
            <a:pPr algn="l"/>
            <a:r>
              <a:rPr kumimoji="1" lang="zh-CN" altLang="en-US" sz="2000" smtClean="0">
                <a:solidFill>
                  <a:srgbClr val="FF0000"/>
                </a:solidFill>
                <a:latin typeface="Consolas" pitchFamily="49" charset="0"/>
                <a:ea typeface="微软雅黑" pitchFamily="34" charset="-122"/>
                <a:cs typeface="Consolas" pitchFamily="49" charset="0"/>
              </a:rPr>
              <a:t>单链表的特点</a:t>
            </a:r>
          </a:p>
        </p:txBody>
      </p:sp>
      <p:sp>
        <p:nvSpPr>
          <p:cNvPr id="5" name="Rectangle 7"/>
          <p:cNvSpPr>
            <a:spLocks noChangeArrowheads="1"/>
          </p:cNvSpPr>
          <p:nvPr/>
        </p:nvSpPr>
        <p:spPr bwMode="auto">
          <a:xfrm>
            <a:off x="2824179"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6" name="Rectangle 8"/>
          <p:cNvSpPr>
            <a:spLocks noChangeArrowheads="1"/>
          </p:cNvSpPr>
          <p:nvPr/>
        </p:nvSpPr>
        <p:spPr bwMode="auto">
          <a:xfrm>
            <a:off x="3365517"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Rectangle 9"/>
          <p:cNvSpPr>
            <a:spLocks noChangeArrowheads="1"/>
          </p:cNvSpPr>
          <p:nvPr/>
        </p:nvSpPr>
        <p:spPr bwMode="auto">
          <a:xfrm>
            <a:off x="4805379"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endParaRPr lang="en-US" altLang="zh-CN" sz="2000" baseline="-25000" dirty="0">
              <a:solidFill>
                <a:srgbClr val="3333FF"/>
              </a:solidFill>
              <a:latin typeface="Consolas" pitchFamily="49" charset="0"/>
              <a:cs typeface="Consolas" pitchFamily="49" charset="0"/>
            </a:endParaRPr>
          </a:p>
        </p:txBody>
      </p:sp>
      <p:sp>
        <p:nvSpPr>
          <p:cNvPr id="8" name="Rectangle 10"/>
          <p:cNvSpPr>
            <a:spLocks noChangeArrowheads="1"/>
          </p:cNvSpPr>
          <p:nvPr/>
        </p:nvSpPr>
        <p:spPr bwMode="auto">
          <a:xfrm>
            <a:off x="5346717"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9" name="Text Box 13"/>
          <p:cNvSpPr txBox="1">
            <a:spLocks noChangeArrowheads="1"/>
          </p:cNvSpPr>
          <p:nvPr/>
        </p:nvSpPr>
        <p:spPr bwMode="auto">
          <a:xfrm>
            <a:off x="6353192" y="3048946"/>
            <a:ext cx="576262"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grpSp>
        <p:nvGrpSpPr>
          <p:cNvPr id="2" name="组合 15"/>
          <p:cNvGrpSpPr/>
          <p:nvPr/>
        </p:nvGrpSpPr>
        <p:grpSpPr>
          <a:xfrm>
            <a:off x="2568564" y="2488164"/>
            <a:ext cx="544540" cy="659842"/>
            <a:chOff x="2443135" y="1202280"/>
            <a:chExt cx="544540" cy="659842"/>
          </a:xfrm>
        </p:grpSpPr>
        <p:sp>
          <p:nvSpPr>
            <p:cNvPr id="10" name="Arc 14"/>
            <p:cNvSpPr>
              <a:spLocks/>
            </p:cNvSpPr>
            <p:nvPr/>
          </p:nvSpPr>
          <p:spPr bwMode="auto">
            <a:xfrm>
              <a:off x="2627313" y="150334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1" name="Text Box 15"/>
            <p:cNvSpPr txBox="1">
              <a:spLocks noChangeArrowheads="1"/>
            </p:cNvSpPr>
            <p:nvPr/>
          </p:nvSpPr>
          <p:spPr bwMode="auto">
            <a:xfrm>
              <a:off x="2443135" y="1202280"/>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grpSp>
      <p:sp>
        <p:nvSpPr>
          <p:cNvPr id="12" name="Freeform 17"/>
          <p:cNvSpPr>
            <a:spLocks/>
          </p:cNvSpPr>
          <p:nvPr/>
        </p:nvSpPr>
        <p:spPr bwMode="auto">
          <a:xfrm>
            <a:off x="3697304" y="3362318"/>
            <a:ext cx="1123950" cy="0"/>
          </a:xfrm>
          <a:custGeom>
            <a:avLst/>
            <a:gdLst/>
            <a:ahLst/>
            <a:cxnLst>
              <a:cxn ang="0">
                <a:pos x="0" y="6"/>
              </a:cxn>
              <a:cxn ang="0">
                <a:pos x="708" y="0"/>
              </a:cxn>
            </a:cxnLst>
            <a:rect l="0" t="0" r="r" b="b"/>
            <a:pathLst>
              <a:path w="708" h="6">
                <a:moveTo>
                  <a:pt x="0" y="6"/>
                </a:moveTo>
                <a:lnTo>
                  <a:pt x="708" y="0"/>
                </a:lnTo>
              </a:path>
            </a:pathLst>
          </a:cu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3" name="Line 18"/>
          <p:cNvSpPr>
            <a:spLocks noChangeShapeType="1"/>
          </p:cNvSpPr>
          <p:nvPr/>
        </p:nvSpPr>
        <p:spPr bwMode="auto">
          <a:xfrm>
            <a:off x="5672154" y="3363906"/>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4" name="Text Box 20"/>
          <p:cNvSpPr txBox="1">
            <a:spLocks noChangeArrowheads="1"/>
          </p:cNvSpPr>
          <p:nvPr/>
        </p:nvSpPr>
        <p:spPr bwMode="auto">
          <a:xfrm>
            <a:off x="1528779" y="3087046"/>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5" name="Line 21"/>
          <p:cNvSpPr>
            <a:spLocks noChangeShapeType="1"/>
          </p:cNvSpPr>
          <p:nvPr/>
        </p:nvSpPr>
        <p:spPr bwMode="auto">
          <a:xfrm>
            <a:off x="2249504" y="3363906"/>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TextBox 17"/>
          <p:cNvSpPr txBox="1"/>
          <p:nvPr/>
        </p:nvSpPr>
        <p:spPr>
          <a:xfrm>
            <a:off x="1071538" y="4572008"/>
            <a:ext cx="6858048" cy="369332"/>
          </a:xfrm>
          <a:prstGeom prst="rect">
            <a:avLst/>
          </a:prstGeom>
          <a:noFill/>
        </p:spPr>
        <p:txBody>
          <a:bodyPr wrap="square" rtlCol="0">
            <a:spAutoFit/>
          </a:bodyPr>
          <a:lstStyle/>
          <a:p>
            <a:pPr algn="l"/>
            <a:r>
              <a:rPr lang="en-US" altLang="zh-CN" sz="1800" i="1" smtClean="0">
                <a:solidFill>
                  <a:srgbClr val="006600"/>
                </a:solidFill>
                <a:latin typeface="Consolas" pitchFamily="49" charset="0"/>
                <a:ea typeface="方正启体简体" pitchFamily="65" charset="-122"/>
                <a:cs typeface="Consolas" pitchFamily="49" charset="0"/>
              </a:rPr>
              <a:t>p</a:t>
            </a:r>
            <a:r>
              <a:rPr lang="zh-CN" altLang="en-US" sz="1800" smtClean="0">
                <a:solidFill>
                  <a:srgbClr val="006600"/>
                </a:solidFill>
                <a:latin typeface="Consolas" pitchFamily="49" charset="0"/>
                <a:ea typeface="方正启体简体" pitchFamily="65" charset="-122"/>
                <a:cs typeface="Consolas" pitchFamily="49" charset="0"/>
              </a:rPr>
              <a:t>是指针，</a:t>
            </a:r>
            <a:r>
              <a:rPr lang="en-US" altLang="zh-CN" sz="1800" smtClean="0">
                <a:solidFill>
                  <a:srgbClr val="006600"/>
                </a:solidFill>
                <a:latin typeface="Consolas" pitchFamily="49" charset="0"/>
                <a:ea typeface="方正启体简体" pitchFamily="65" charset="-122"/>
                <a:cs typeface="Consolas" pitchFamily="49" charset="0"/>
              </a:rPr>
              <a:t>*</a:t>
            </a:r>
            <a:r>
              <a:rPr lang="en-US" altLang="zh-CN" sz="1800" i="1" smtClean="0">
                <a:solidFill>
                  <a:srgbClr val="006600"/>
                </a:solidFill>
                <a:latin typeface="Consolas" pitchFamily="49" charset="0"/>
                <a:ea typeface="方正启体简体" pitchFamily="65" charset="-122"/>
                <a:cs typeface="Consolas" pitchFamily="49" charset="0"/>
              </a:rPr>
              <a:t>p</a:t>
            </a:r>
            <a:r>
              <a:rPr lang="zh-CN" altLang="en-US" sz="1800" smtClean="0">
                <a:solidFill>
                  <a:srgbClr val="006600"/>
                </a:solidFill>
                <a:latin typeface="Consolas" pitchFamily="49" charset="0"/>
                <a:ea typeface="方正启体简体" pitchFamily="65" charset="-122"/>
                <a:cs typeface="Consolas" pitchFamily="49" charset="0"/>
              </a:rPr>
              <a:t>是</a:t>
            </a:r>
            <a:r>
              <a:rPr lang="en-US" altLang="zh-CN" sz="1800" i="1" smtClean="0">
                <a:solidFill>
                  <a:srgbClr val="006600"/>
                </a:solidFill>
                <a:latin typeface="Consolas" pitchFamily="49" charset="0"/>
                <a:ea typeface="方正启体简体" pitchFamily="65" charset="-122"/>
                <a:cs typeface="Consolas" pitchFamily="49" charset="0"/>
              </a:rPr>
              <a:t>p</a:t>
            </a:r>
            <a:r>
              <a:rPr lang="zh-CN" altLang="en-US" sz="1800" smtClean="0">
                <a:solidFill>
                  <a:srgbClr val="006600"/>
                </a:solidFill>
                <a:latin typeface="Consolas" pitchFamily="49" charset="0"/>
                <a:ea typeface="方正启体简体" pitchFamily="65" charset="-122"/>
                <a:cs typeface="Consolas" pitchFamily="49" charset="0"/>
              </a:rPr>
              <a:t>指向的结点，为了简单，称</a:t>
            </a:r>
            <a:r>
              <a:rPr lang="en-US" altLang="zh-CN" sz="1800" i="1" smtClean="0">
                <a:solidFill>
                  <a:srgbClr val="006600"/>
                </a:solidFill>
                <a:latin typeface="Consolas" pitchFamily="49" charset="0"/>
                <a:ea typeface="方正启体简体" pitchFamily="65" charset="-122"/>
                <a:cs typeface="Consolas" pitchFamily="49" charset="0"/>
              </a:rPr>
              <a:t>p</a:t>
            </a:r>
            <a:r>
              <a:rPr lang="zh-CN" altLang="en-US" sz="1800" smtClean="0">
                <a:solidFill>
                  <a:srgbClr val="006600"/>
                </a:solidFill>
                <a:latin typeface="Consolas" pitchFamily="49" charset="0"/>
                <a:ea typeface="方正启体简体" pitchFamily="65" charset="-122"/>
                <a:cs typeface="Consolas" pitchFamily="49" charset="0"/>
              </a:rPr>
              <a:t>指向的结点为</a:t>
            </a:r>
            <a:r>
              <a:rPr lang="en-US" altLang="zh-CN" sz="1800" i="1" smtClean="0">
                <a:solidFill>
                  <a:srgbClr val="FF0000"/>
                </a:solidFill>
                <a:latin typeface="Consolas" pitchFamily="49" charset="0"/>
                <a:ea typeface="方正启体简体" pitchFamily="65" charset="-122"/>
                <a:cs typeface="Consolas" pitchFamily="49" charset="0"/>
              </a:rPr>
              <a:t>p</a:t>
            </a:r>
            <a:r>
              <a:rPr lang="zh-CN" altLang="en-US" sz="1800" smtClean="0">
                <a:solidFill>
                  <a:srgbClr val="FF0000"/>
                </a:solidFill>
                <a:latin typeface="Consolas" pitchFamily="49" charset="0"/>
                <a:ea typeface="方正启体简体" pitchFamily="65" charset="-122"/>
                <a:cs typeface="Consolas" pitchFamily="49" charset="0"/>
              </a:rPr>
              <a:t>结点</a:t>
            </a:r>
            <a:endParaRPr lang="zh-CN" altLang="en-US" sz="1800">
              <a:solidFill>
                <a:srgbClr val="FF0000"/>
              </a:solidFill>
              <a:latin typeface="Consolas" pitchFamily="49" charset="0"/>
              <a:ea typeface="方正启体简体" pitchFamily="65" charset="-122"/>
              <a:cs typeface="Consolas" pitchFamily="49" charset="0"/>
            </a:endParaRPr>
          </a:p>
        </p:txBody>
      </p:sp>
      <p:sp>
        <p:nvSpPr>
          <p:cNvPr id="19" name="灯片编号占位符 18"/>
          <p:cNvSpPr>
            <a:spLocks noGrp="1"/>
          </p:cNvSpPr>
          <p:nvPr>
            <p:ph type="sldNum" sz="quarter" idx="12"/>
          </p:nvPr>
        </p:nvSpPr>
        <p:spPr/>
        <p:txBody>
          <a:bodyPr/>
          <a:lstStyle/>
          <a:p>
            <a:fld id="{BD3F3EC2-762F-4585-9ABE-3D0BD98F40C0}" type="slidenum">
              <a:rPr lang="en-US" altLang="zh-CN" smtClean="0"/>
              <a:pPr/>
              <a:t>11</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ptsTypes="AA">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1011266" y="2500306"/>
            <a:ext cx="5892811" cy="396904"/>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1800" smtClean="0">
                <a:solidFill>
                  <a:srgbClr val="FF00FF"/>
                </a:solidFill>
                <a:latin typeface="Consolas" pitchFamily="49" charset="0"/>
                <a:ea typeface="楷体" pitchFamily="49" charset="-122"/>
                <a:cs typeface="Consolas" pitchFamily="49" charset="0"/>
              </a:rPr>
              <a:t>插入操作：</a:t>
            </a:r>
            <a:r>
              <a:rPr kumimoji="1" lang="zh-CN" altLang="en-US" sz="1800" smtClean="0">
                <a:latin typeface="Consolas" pitchFamily="49" charset="0"/>
                <a:ea typeface="仿宋" pitchFamily="49" charset="-122"/>
                <a:cs typeface="Consolas" pitchFamily="49" charset="0"/>
              </a:rPr>
              <a:t>将</a:t>
            </a:r>
            <a:r>
              <a:rPr kumimoji="1" lang="zh-CN" altLang="en-US" sz="1800" dirty="0">
                <a:latin typeface="Consolas" pitchFamily="49" charset="0"/>
                <a:ea typeface="仿宋" pitchFamily="49" charset="-122"/>
                <a:cs typeface="Consolas" pitchFamily="49" charset="0"/>
              </a:rPr>
              <a:t>值为</a:t>
            </a:r>
            <a:r>
              <a:rPr kumimoji="1" lang="en-US" altLang="zh-CN" sz="1800" i="1" dirty="0">
                <a:latin typeface="Consolas" pitchFamily="49" charset="0"/>
                <a:ea typeface="仿宋" pitchFamily="49" charset="-122"/>
                <a:cs typeface="Consolas" pitchFamily="49" charset="0"/>
              </a:rPr>
              <a:t>x</a:t>
            </a:r>
            <a:r>
              <a:rPr kumimoji="1" lang="zh-CN" altLang="en-US" sz="1800">
                <a:latin typeface="Consolas" pitchFamily="49" charset="0"/>
                <a:ea typeface="仿宋" pitchFamily="49" charset="-122"/>
                <a:cs typeface="Consolas" pitchFamily="49" charset="0"/>
              </a:rPr>
              <a:t>的</a:t>
            </a:r>
            <a:r>
              <a:rPr kumimoji="1" lang="zh-CN" altLang="en-US" sz="1800" smtClean="0">
                <a:latin typeface="Consolas" pitchFamily="49" charset="0"/>
                <a:ea typeface="仿宋" pitchFamily="49" charset="-122"/>
                <a:cs typeface="Consolas" pitchFamily="49" charset="0"/>
              </a:rPr>
              <a:t>新结点</a:t>
            </a:r>
            <a:r>
              <a:rPr kumimoji="1" lang="en-US" altLang="zh-CN" sz="1800" i="1" smtClean="0">
                <a:latin typeface="Consolas" pitchFamily="49" charset="0"/>
                <a:ea typeface="仿宋" pitchFamily="49" charset="-122"/>
                <a:cs typeface="Consolas" pitchFamily="49" charset="0"/>
              </a:rPr>
              <a:t>s</a:t>
            </a:r>
            <a:r>
              <a:rPr kumimoji="1" lang="zh-CN" altLang="en-US" sz="1800" smtClean="0">
                <a:latin typeface="Consolas" pitchFamily="49" charset="0"/>
                <a:ea typeface="仿宋" pitchFamily="49" charset="-122"/>
                <a:cs typeface="Consolas" pitchFamily="49" charset="0"/>
              </a:rPr>
              <a:t>插入到</a:t>
            </a:r>
            <a:r>
              <a:rPr kumimoji="1" lang="en-US" altLang="zh-CN" sz="1800" i="1" smtClean="0">
                <a:latin typeface="Consolas" pitchFamily="49" charset="0"/>
                <a:ea typeface="仿宋" pitchFamily="49" charset="-122"/>
                <a:cs typeface="Consolas" pitchFamily="49" charset="0"/>
              </a:rPr>
              <a:t>p</a:t>
            </a:r>
            <a:r>
              <a:rPr kumimoji="1" lang="zh-CN" altLang="en-US" sz="1800" smtClean="0">
                <a:latin typeface="Consolas" pitchFamily="49" charset="0"/>
                <a:ea typeface="仿宋" pitchFamily="49" charset="-122"/>
                <a:cs typeface="Consolas" pitchFamily="49" charset="0"/>
              </a:rPr>
              <a:t>结点之后</a:t>
            </a:r>
            <a:r>
              <a:rPr kumimoji="1" lang="zh-CN" altLang="en-US" sz="1800" dirty="0" smtClean="0">
                <a:latin typeface="Consolas" pitchFamily="49" charset="0"/>
                <a:ea typeface="仿宋" pitchFamily="49" charset="-122"/>
                <a:cs typeface="Consolas" pitchFamily="49" charset="0"/>
              </a:rPr>
              <a:t>。     </a:t>
            </a:r>
            <a:endParaRPr kumimoji="1" lang="zh-CN" altLang="en-US" sz="1800" dirty="0">
              <a:latin typeface="Consolas" pitchFamily="49" charset="0"/>
              <a:ea typeface="仿宋" pitchFamily="49" charset="-122"/>
              <a:cs typeface="Consolas" pitchFamily="49" charset="0"/>
            </a:endParaRPr>
          </a:p>
        </p:txBody>
      </p:sp>
      <p:sp>
        <p:nvSpPr>
          <p:cNvPr id="196612" name="Text Box 4"/>
          <p:cNvSpPr txBox="1">
            <a:spLocks noChangeArrowheads="1"/>
          </p:cNvSpPr>
          <p:nvPr/>
        </p:nvSpPr>
        <p:spPr bwMode="auto">
          <a:xfrm>
            <a:off x="571472" y="571480"/>
            <a:ext cx="3714776" cy="453183"/>
          </a:xfrm>
          <a:prstGeom prst="rect">
            <a:avLst/>
          </a:prstGeom>
          <a:blipFill>
            <a:blip r:embed="rId3" cstate="print"/>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square" tIns="72000" bIns="72000">
            <a:spAutoFit/>
          </a:bodyPr>
          <a:lstStyle/>
          <a:p>
            <a:pPr>
              <a:spcBef>
                <a:spcPts val="0"/>
              </a:spcBef>
            </a:pPr>
            <a:r>
              <a:rPr kumimoji="1" lang="en-US" altLang="zh-CN" sz="2000" dirty="0" smtClean="0">
                <a:solidFill>
                  <a:srgbClr val="FF0000"/>
                </a:solidFill>
                <a:latin typeface="Consolas" pitchFamily="49" charset="0"/>
                <a:ea typeface="微软雅黑" pitchFamily="34" charset="-122"/>
                <a:cs typeface="Consolas" pitchFamily="49" charset="0"/>
              </a:rPr>
              <a:t>1</a:t>
            </a:r>
            <a:r>
              <a:rPr kumimoji="1" lang="zh-CN" altLang="en-US" sz="2000" smtClean="0">
                <a:solidFill>
                  <a:srgbClr val="FF0000"/>
                </a:solidFill>
                <a:latin typeface="Consolas" pitchFamily="49" charset="0"/>
                <a:ea typeface="微软雅黑" pitchFamily="34" charset="-122"/>
                <a:cs typeface="Consolas" pitchFamily="49" charset="0"/>
              </a:rPr>
              <a:t>、插入结点和删除结点操作</a:t>
            </a:r>
            <a:endParaRPr lang="zh-CN" altLang="en-US" sz="2000" dirty="0">
              <a:solidFill>
                <a:srgbClr val="FF0000"/>
              </a:solidFill>
              <a:latin typeface="Consolas" pitchFamily="49" charset="0"/>
              <a:ea typeface="微软雅黑" pitchFamily="34" charset="-122"/>
              <a:cs typeface="Consolas" pitchFamily="49" charset="0"/>
            </a:endParaRPr>
          </a:p>
        </p:txBody>
      </p:sp>
      <p:sp>
        <p:nvSpPr>
          <p:cNvPr id="196613" name="Text Box 5"/>
          <p:cNvSpPr txBox="1">
            <a:spLocks noChangeArrowheads="1"/>
          </p:cNvSpPr>
          <p:nvPr/>
        </p:nvSpPr>
        <p:spPr bwMode="auto">
          <a:xfrm>
            <a:off x="1011266" y="3100328"/>
            <a:ext cx="5918188" cy="369332"/>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FF00FF"/>
                </a:solidFill>
                <a:latin typeface="Consolas" pitchFamily="49" charset="0"/>
                <a:ea typeface="楷体" pitchFamily="49" charset="-122"/>
                <a:cs typeface="Consolas" pitchFamily="49" charset="0"/>
              </a:rPr>
              <a:t>特点：</a:t>
            </a:r>
            <a:r>
              <a:rPr lang="zh-CN" altLang="en-US" sz="1800" dirty="0">
                <a:latin typeface="仿宋" pitchFamily="49" charset="-122"/>
                <a:ea typeface="仿宋" pitchFamily="49" charset="-122"/>
                <a:cs typeface="Consolas" pitchFamily="49" charset="0"/>
              </a:rPr>
              <a:t>只需</a:t>
            </a:r>
            <a:r>
              <a:rPr lang="zh-CN" altLang="en-US" sz="1800">
                <a:latin typeface="仿宋" pitchFamily="49" charset="-122"/>
                <a:ea typeface="仿宋" pitchFamily="49" charset="-122"/>
                <a:cs typeface="Consolas" pitchFamily="49" charset="0"/>
              </a:rPr>
              <a:t>修改</a:t>
            </a:r>
            <a:r>
              <a:rPr lang="zh-CN" altLang="en-US" sz="1800" smtClean="0">
                <a:latin typeface="仿宋" pitchFamily="49" charset="-122"/>
                <a:ea typeface="仿宋" pitchFamily="49" charset="-122"/>
                <a:cs typeface="Consolas" pitchFamily="49" charset="0"/>
              </a:rPr>
              <a:t>相关结点的</a:t>
            </a:r>
            <a:r>
              <a:rPr lang="zh-CN" altLang="en-US" sz="1800">
                <a:latin typeface="仿宋" pitchFamily="49" charset="-122"/>
                <a:ea typeface="仿宋" pitchFamily="49" charset="-122"/>
                <a:cs typeface="Consolas" pitchFamily="49" charset="0"/>
              </a:rPr>
              <a:t>指针</a:t>
            </a:r>
            <a:r>
              <a:rPr lang="zh-CN" altLang="en-US" sz="1800" smtClean="0">
                <a:latin typeface="仿宋" pitchFamily="49" charset="-122"/>
                <a:ea typeface="仿宋" pitchFamily="49" charset="-122"/>
                <a:cs typeface="Consolas" pitchFamily="49" charset="0"/>
              </a:rPr>
              <a:t>域，不</a:t>
            </a:r>
            <a:r>
              <a:rPr lang="zh-CN" altLang="en-US" sz="1800">
                <a:latin typeface="仿宋" pitchFamily="49" charset="-122"/>
                <a:ea typeface="仿宋" pitchFamily="49" charset="-122"/>
                <a:cs typeface="Consolas" pitchFamily="49" charset="0"/>
              </a:rPr>
              <a:t>需要</a:t>
            </a:r>
            <a:r>
              <a:rPr lang="zh-CN" altLang="en-US" sz="1800" smtClean="0">
                <a:latin typeface="仿宋" pitchFamily="49" charset="-122"/>
                <a:ea typeface="仿宋" pitchFamily="49" charset="-122"/>
                <a:cs typeface="Consolas" pitchFamily="49" charset="0"/>
              </a:rPr>
              <a:t>移动结点。</a:t>
            </a:r>
            <a:endParaRPr lang="zh-CN" altLang="en-US" sz="1800" dirty="0">
              <a:latin typeface="仿宋" pitchFamily="49" charset="-122"/>
              <a:ea typeface="仿宋" pitchFamily="49" charset="-122"/>
              <a:cs typeface="Consolas" pitchFamily="49" charset="0"/>
            </a:endParaRPr>
          </a:p>
        </p:txBody>
      </p:sp>
      <p:sp>
        <p:nvSpPr>
          <p:cNvPr id="5" name="Text Box 24"/>
          <p:cNvSpPr txBox="1">
            <a:spLocks noChangeArrowheads="1"/>
          </p:cNvSpPr>
          <p:nvPr/>
        </p:nvSpPr>
        <p:spPr bwMode="auto">
          <a:xfrm>
            <a:off x="714348" y="1571612"/>
            <a:ext cx="2571768" cy="45318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72000" bIns="72000">
            <a:spAutoFit/>
          </a:bodyPr>
          <a:lstStyle/>
          <a:p>
            <a:r>
              <a:rPr kumimoji="1" lang="zh-CN" altLang="en-US" sz="2000" dirty="0">
                <a:solidFill>
                  <a:srgbClr val="FF3300"/>
                </a:solidFill>
                <a:latin typeface="Consolas" pitchFamily="49" charset="0"/>
                <a:ea typeface="华文中宋" pitchFamily="2" charset="-122"/>
                <a:cs typeface="Consolas" pitchFamily="49" charset="0"/>
              </a:rPr>
              <a:t>（</a:t>
            </a:r>
            <a:r>
              <a:rPr kumimoji="1" lang="en-US" altLang="zh-CN" sz="2000">
                <a:solidFill>
                  <a:srgbClr val="FF3300"/>
                </a:solidFill>
                <a:latin typeface="Consolas" pitchFamily="49" charset="0"/>
                <a:ea typeface="华文中宋" pitchFamily="2" charset="-122"/>
                <a:cs typeface="Consolas" pitchFamily="49" charset="0"/>
              </a:rPr>
              <a:t>1</a:t>
            </a:r>
            <a:r>
              <a:rPr kumimoji="1" lang="zh-CN" altLang="en-US" sz="2000" smtClean="0">
                <a:solidFill>
                  <a:srgbClr val="FF3300"/>
                </a:solidFill>
                <a:latin typeface="Consolas" pitchFamily="49" charset="0"/>
                <a:ea typeface="华文中宋" pitchFamily="2" charset="-122"/>
                <a:cs typeface="Consolas" pitchFamily="49" charset="0"/>
              </a:rPr>
              <a:t>）插入结点操作</a:t>
            </a:r>
            <a:endParaRPr lang="zh-CN" altLang="en-US" sz="2000" dirty="0">
              <a:latin typeface="Consolas" pitchFamily="49" charset="0"/>
              <a:ea typeface="华文中宋" pitchFamily="2" charset="-122"/>
              <a:cs typeface="Consolas" pitchFamily="49" charset="0"/>
            </a:endParaRPr>
          </a:p>
        </p:txBody>
      </p:sp>
      <p:sp>
        <p:nvSpPr>
          <p:cNvPr id="7" name="灯片编号占位符 6"/>
          <p:cNvSpPr>
            <a:spLocks noGrp="1"/>
          </p:cNvSpPr>
          <p:nvPr>
            <p:ph type="sldNum" sz="quarter" idx="12"/>
          </p:nvPr>
        </p:nvSpPr>
        <p:spPr/>
        <p:txBody>
          <a:bodyPr/>
          <a:lstStyle/>
          <a:p>
            <a:fld id="{BD3F3EC2-762F-4585-9ABE-3D0BD98F40C0}" type="slidenum">
              <a:rPr lang="en-US" altLang="zh-CN" smtClean="0"/>
              <a:pPr/>
              <a:t>12</a:t>
            </a:fld>
            <a:r>
              <a:rPr lang="en-US" altLang="zh-CN" smtClean="0"/>
              <a:t>/85</a:t>
            </a:r>
            <a:endParaRPr lang="en-US" altLang="zh-CN"/>
          </a:p>
        </p:txBody>
      </p:sp>
      <p:sp>
        <p:nvSpPr>
          <p:cNvPr id="8" name="矩形 7"/>
          <p:cNvSpPr/>
          <p:nvPr/>
        </p:nvSpPr>
        <p:spPr>
          <a:xfrm>
            <a:off x="857224" y="2377750"/>
            <a:ext cx="6143668" cy="1285884"/>
          </a:xfrm>
          <a:prstGeom prst="rect">
            <a:avLst/>
          </a:prstGeom>
          <a:solidFill>
            <a:schemeClr val="accent1">
              <a:alpha val="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3" name="Rectangle 7"/>
          <p:cNvSpPr>
            <a:spLocks noChangeArrowheads="1"/>
          </p:cNvSpPr>
          <p:nvPr/>
        </p:nvSpPr>
        <p:spPr bwMode="auto">
          <a:xfrm>
            <a:off x="2698750" y="174783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270344" name="Rectangle 8"/>
          <p:cNvSpPr>
            <a:spLocks noChangeArrowheads="1"/>
          </p:cNvSpPr>
          <p:nvPr/>
        </p:nvSpPr>
        <p:spPr bwMode="auto">
          <a:xfrm>
            <a:off x="3240088" y="174783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0345" name="Rectangle 9"/>
          <p:cNvSpPr>
            <a:spLocks noChangeArrowheads="1"/>
          </p:cNvSpPr>
          <p:nvPr/>
        </p:nvSpPr>
        <p:spPr bwMode="auto">
          <a:xfrm>
            <a:off x="4679950" y="174783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endParaRPr lang="en-US" altLang="zh-CN" sz="2000" baseline="-25000" dirty="0">
              <a:solidFill>
                <a:srgbClr val="3333FF"/>
              </a:solidFill>
              <a:latin typeface="Consolas" pitchFamily="49" charset="0"/>
              <a:cs typeface="Consolas" pitchFamily="49" charset="0"/>
            </a:endParaRPr>
          </a:p>
        </p:txBody>
      </p:sp>
      <p:sp>
        <p:nvSpPr>
          <p:cNvPr id="270346" name="Rectangle 10"/>
          <p:cNvSpPr>
            <a:spLocks noChangeArrowheads="1"/>
          </p:cNvSpPr>
          <p:nvPr/>
        </p:nvSpPr>
        <p:spPr bwMode="auto">
          <a:xfrm>
            <a:off x="5221288" y="1747838"/>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0347" name="Rectangle 11"/>
          <p:cNvSpPr>
            <a:spLocks noChangeArrowheads="1"/>
          </p:cNvSpPr>
          <p:nvPr/>
        </p:nvSpPr>
        <p:spPr bwMode="auto">
          <a:xfrm>
            <a:off x="3779838" y="3357563"/>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x</a:t>
            </a:r>
            <a:endParaRPr lang="en-US" altLang="zh-CN" sz="2000" i="1" baseline="-25000" dirty="0">
              <a:solidFill>
                <a:srgbClr val="3333FF"/>
              </a:solidFill>
              <a:latin typeface="Consolas" pitchFamily="49" charset="0"/>
              <a:cs typeface="Consolas" pitchFamily="49" charset="0"/>
            </a:endParaRPr>
          </a:p>
        </p:txBody>
      </p:sp>
      <p:sp>
        <p:nvSpPr>
          <p:cNvPr id="270348" name="Rectangle 12"/>
          <p:cNvSpPr>
            <a:spLocks noChangeArrowheads="1"/>
          </p:cNvSpPr>
          <p:nvPr/>
        </p:nvSpPr>
        <p:spPr bwMode="auto">
          <a:xfrm>
            <a:off x="4321175" y="3357563"/>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0349" name="Text Box 13"/>
          <p:cNvSpPr txBox="1">
            <a:spLocks noChangeArrowheads="1"/>
          </p:cNvSpPr>
          <p:nvPr/>
        </p:nvSpPr>
        <p:spPr bwMode="auto">
          <a:xfrm>
            <a:off x="6227763" y="1689418"/>
            <a:ext cx="576262"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0351" name="Text Box 15"/>
          <p:cNvSpPr txBox="1">
            <a:spLocks noChangeArrowheads="1"/>
          </p:cNvSpPr>
          <p:nvPr/>
        </p:nvSpPr>
        <p:spPr bwMode="auto">
          <a:xfrm>
            <a:off x="2428860" y="1028700"/>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70353" name="Freeform 17"/>
          <p:cNvSpPr>
            <a:spLocks/>
          </p:cNvSpPr>
          <p:nvPr/>
        </p:nvSpPr>
        <p:spPr bwMode="auto">
          <a:xfrm>
            <a:off x="3571875" y="1962150"/>
            <a:ext cx="1123950" cy="9525"/>
          </a:xfrm>
          <a:custGeom>
            <a:avLst/>
            <a:gdLst/>
            <a:ahLst/>
            <a:cxnLst>
              <a:cxn ang="0">
                <a:pos x="0" y="6"/>
              </a:cxn>
              <a:cxn ang="0">
                <a:pos x="708" y="0"/>
              </a:cxn>
            </a:cxnLst>
            <a:rect l="0" t="0" r="r" b="b"/>
            <a:pathLst>
              <a:path w="708" h="6">
                <a:moveTo>
                  <a:pt x="0" y="6"/>
                </a:moveTo>
                <a:lnTo>
                  <a:pt x="708"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0354" name="Line 18"/>
          <p:cNvSpPr>
            <a:spLocks noChangeShapeType="1"/>
          </p:cNvSpPr>
          <p:nvPr/>
        </p:nvSpPr>
        <p:spPr bwMode="auto">
          <a:xfrm>
            <a:off x="5546725" y="1963738"/>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0356" name="Text Box 20"/>
          <p:cNvSpPr txBox="1">
            <a:spLocks noChangeArrowheads="1"/>
          </p:cNvSpPr>
          <p:nvPr/>
        </p:nvSpPr>
        <p:spPr bwMode="auto">
          <a:xfrm>
            <a:off x="1403350" y="172751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0357" name="Line 21"/>
          <p:cNvSpPr>
            <a:spLocks noChangeShapeType="1"/>
          </p:cNvSpPr>
          <p:nvPr/>
        </p:nvSpPr>
        <p:spPr bwMode="auto">
          <a:xfrm>
            <a:off x="2124075" y="1963738"/>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0360" name="Text Box 24"/>
          <p:cNvSpPr txBox="1">
            <a:spLocks noChangeArrowheads="1"/>
          </p:cNvSpPr>
          <p:nvPr/>
        </p:nvSpPr>
        <p:spPr bwMode="auto">
          <a:xfrm>
            <a:off x="3089275" y="3309938"/>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cs typeface="Consolas" pitchFamily="49" charset="0"/>
              </a:rPr>
              <a:t>s</a:t>
            </a:r>
          </a:p>
        </p:txBody>
      </p:sp>
      <p:sp>
        <p:nvSpPr>
          <p:cNvPr id="270362" name="Line 26"/>
          <p:cNvSpPr>
            <a:spLocks noChangeShapeType="1"/>
          </p:cNvSpPr>
          <p:nvPr/>
        </p:nvSpPr>
        <p:spPr bwMode="auto">
          <a:xfrm>
            <a:off x="3394075" y="3568700"/>
            <a:ext cx="3603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grpSp>
        <p:nvGrpSpPr>
          <p:cNvPr id="2" name="Group 36"/>
          <p:cNvGrpSpPr>
            <a:grpSpLocks/>
          </p:cNvGrpSpPr>
          <p:nvPr/>
        </p:nvGrpSpPr>
        <p:grpSpPr bwMode="auto">
          <a:xfrm>
            <a:off x="4643438" y="2184400"/>
            <a:ext cx="3101975" cy="1389063"/>
            <a:chOff x="2925" y="1376"/>
            <a:chExt cx="1954" cy="875"/>
          </a:xfrm>
        </p:grpSpPr>
        <p:sp>
          <p:nvSpPr>
            <p:cNvPr id="270361" name="Freeform 25"/>
            <p:cNvSpPr>
              <a:spLocks/>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0365" name="Text Box 29"/>
            <p:cNvSpPr txBox="1">
              <a:spLocks noChangeArrowheads="1"/>
            </p:cNvSpPr>
            <p:nvPr/>
          </p:nvSpPr>
          <p:spPr bwMode="auto">
            <a:xfrm>
              <a:off x="3107" y="1621"/>
              <a:ext cx="17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cs typeface="Consolas" pitchFamily="49" charset="0"/>
                  <a:sym typeface="Wingdings"/>
                </a:rPr>
                <a:t> </a:t>
              </a:r>
              <a:r>
                <a:rPr lang="en-US" altLang="zh-CN" sz="1800" smtClean="0">
                  <a:latin typeface="Consolas" pitchFamily="49" charset="0"/>
                  <a:cs typeface="Consolas" pitchFamily="49" charset="0"/>
                </a:rPr>
                <a:t>s</a:t>
              </a:r>
              <a:r>
                <a:rPr lang="en-US" altLang="zh-CN" sz="1800" smtClean="0">
                  <a:latin typeface="Consolas" pitchFamily="49" charset="0"/>
                  <a:ea typeface="+mn-ea"/>
                  <a:cs typeface="Consolas" pitchFamily="49" charset="0"/>
                </a:rPr>
                <a:t>-</a:t>
              </a:r>
              <a:r>
                <a:rPr lang="en-US" altLang="zh-CN" sz="1800" dirty="0">
                  <a:latin typeface="Consolas" pitchFamily="49" charset="0"/>
                  <a:cs typeface="Consolas" pitchFamily="49" charset="0"/>
                </a:rPr>
                <a:t>&gt;next=p</a:t>
              </a:r>
              <a:r>
                <a:rPr lang="en-US" altLang="zh-CN" sz="1800" dirty="0">
                  <a:latin typeface="Consolas" pitchFamily="49" charset="0"/>
                  <a:ea typeface="宋体" pitchFamily="2" charset="-122"/>
                  <a:cs typeface="Consolas" pitchFamily="49" charset="0"/>
                </a:rPr>
                <a:t>-</a:t>
              </a:r>
              <a:r>
                <a:rPr lang="en-US" altLang="zh-CN" sz="1800" dirty="0">
                  <a:latin typeface="Consolas" pitchFamily="49" charset="0"/>
                  <a:cs typeface="Consolas" pitchFamily="49" charset="0"/>
                </a:rPr>
                <a:t>&gt;next</a:t>
              </a:r>
            </a:p>
          </p:txBody>
        </p:sp>
      </p:grpSp>
      <p:grpSp>
        <p:nvGrpSpPr>
          <p:cNvPr id="3" name="Group 37"/>
          <p:cNvGrpSpPr>
            <a:grpSpLocks/>
          </p:cNvGrpSpPr>
          <p:nvPr/>
        </p:nvGrpSpPr>
        <p:grpSpPr bwMode="auto">
          <a:xfrm>
            <a:off x="1979613" y="1971675"/>
            <a:ext cx="2016125" cy="1384300"/>
            <a:chOff x="1247" y="1242"/>
            <a:chExt cx="1270" cy="872"/>
          </a:xfrm>
        </p:grpSpPr>
        <p:sp>
          <p:nvSpPr>
            <p:cNvPr id="270363" name="Freeform 27"/>
            <p:cNvSpPr>
              <a:spLocks/>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0366" name="Text Box 30"/>
            <p:cNvSpPr txBox="1">
              <a:spLocks noChangeArrowheads="1"/>
            </p:cNvSpPr>
            <p:nvPr/>
          </p:nvSpPr>
          <p:spPr bwMode="auto">
            <a:xfrm>
              <a:off x="1247" y="1616"/>
              <a:ext cx="1190"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cs typeface="Consolas" pitchFamily="49" charset="0"/>
                  <a:sym typeface="Wingdings"/>
                </a:rPr>
                <a:t> </a:t>
              </a:r>
              <a:r>
                <a:rPr lang="en-US" altLang="zh-CN" sz="1800" smtClean="0">
                  <a:latin typeface="Consolas" pitchFamily="49" charset="0"/>
                  <a:cs typeface="Consolas" pitchFamily="49" charset="0"/>
                </a:rPr>
                <a:t>p</a:t>
              </a:r>
              <a:r>
                <a:rPr lang="en-US" altLang="zh-CN" sz="1800" smtClean="0">
                  <a:latin typeface="Consolas" pitchFamily="49" charset="0"/>
                  <a:ea typeface="+mj-ea"/>
                  <a:cs typeface="Consolas" pitchFamily="49" charset="0"/>
                </a:rPr>
                <a:t>-</a:t>
              </a:r>
              <a:r>
                <a:rPr lang="en-US" altLang="zh-CN" sz="1800" dirty="0">
                  <a:latin typeface="Consolas" pitchFamily="49" charset="0"/>
                  <a:cs typeface="Consolas" pitchFamily="49" charset="0"/>
                </a:rPr>
                <a:t>&gt;next=s</a:t>
              </a:r>
            </a:p>
          </p:txBody>
        </p:sp>
      </p:grpSp>
      <p:sp>
        <p:nvSpPr>
          <p:cNvPr id="270369" name="Text Box 33"/>
          <p:cNvSpPr txBox="1">
            <a:spLocks noChangeArrowheads="1"/>
          </p:cNvSpPr>
          <p:nvPr/>
        </p:nvSpPr>
        <p:spPr bwMode="auto">
          <a:xfrm>
            <a:off x="2555875" y="4292600"/>
            <a:ext cx="3887788" cy="1231106"/>
          </a:xfrm>
          <a:prstGeom prst="rect">
            <a:avLst/>
          </a:prstGeom>
          <a:noFill/>
          <a:ln w="9525">
            <a:noFill/>
            <a:miter lim="800000"/>
            <a:headEnd/>
            <a:tailEnd/>
          </a:ln>
          <a:effectLst/>
        </p:spPr>
        <p:txBody>
          <a:bodyPr>
            <a:spAutoFit/>
          </a:bodyPr>
          <a:lstStyle/>
          <a:p>
            <a:pPr algn="l">
              <a:spcBef>
                <a:spcPts val="1200"/>
              </a:spcBef>
            </a:pPr>
            <a:r>
              <a:rPr lang="zh-CN" altLang="en-US" sz="1800" dirty="0">
                <a:latin typeface="Consolas" pitchFamily="49" charset="0"/>
                <a:ea typeface="楷体" pitchFamily="49" charset="-122"/>
                <a:cs typeface="Consolas" pitchFamily="49" charset="0"/>
              </a:rPr>
              <a:t>插入操作语句描述如下：</a:t>
            </a:r>
          </a:p>
          <a:p>
            <a:pPr algn="l">
              <a:spcBef>
                <a:spcPts val="1200"/>
              </a:spcBef>
            </a:pPr>
            <a:r>
              <a:rPr lang="zh-CN" altLang="en-US" sz="1800" smtClean="0">
                <a:solidFill>
                  <a:srgbClr val="FF00FF"/>
                </a:solidFill>
                <a:latin typeface="Consolas" pitchFamily="49" charset="0"/>
                <a:ea typeface="楷体" pitchFamily="49" charset="-122"/>
                <a:cs typeface="Consolas" pitchFamily="49" charset="0"/>
                <a:sym typeface="Wingdings"/>
              </a:rPr>
              <a:t></a:t>
            </a:r>
            <a:r>
              <a:rPr lang="zh-CN" altLang="en-US" sz="1800" smtClean="0">
                <a:solidFill>
                  <a:srgbClr val="FF00FF"/>
                </a:solidFill>
                <a:latin typeface="Consolas" pitchFamily="49" charset="0"/>
                <a:ea typeface="楷体" pitchFamily="49" charset="-122"/>
                <a:cs typeface="Consolas" pitchFamily="49" charset="0"/>
                <a:sym typeface="Wingdings 2" pitchFamily="18" charset="2"/>
              </a:rPr>
              <a:t> </a:t>
            </a:r>
            <a:r>
              <a:rPr lang="en-US" altLang="zh-CN" sz="1800" dirty="0">
                <a:solidFill>
                  <a:srgbClr val="FF00FF"/>
                </a:solidFill>
                <a:latin typeface="Consolas" pitchFamily="49" charset="0"/>
                <a:ea typeface="楷体" pitchFamily="49" charset="-122"/>
                <a:cs typeface="Consolas" pitchFamily="49" charset="0"/>
              </a:rPr>
              <a:t>s</a:t>
            </a:r>
            <a:r>
              <a:rPr lang="en-US" altLang="zh-CN" sz="1800" dirty="0">
                <a:solidFill>
                  <a:srgbClr val="FF00FF"/>
                </a:solidFill>
                <a:latin typeface="Consolas" pitchFamily="49" charset="0"/>
                <a:ea typeface="+mj-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next = p</a:t>
            </a:r>
            <a:r>
              <a:rPr lang="en-US" altLang="zh-CN" sz="1800" smtClean="0">
                <a:solidFill>
                  <a:srgbClr val="FF00FF"/>
                </a:solidFill>
                <a:latin typeface="Consolas" pitchFamily="49" charset="0"/>
                <a:ea typeface="+mj-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&gt;next;</a:t>
            </a:r>
          </a:p>
          <a:p>
            <a:pPr algn="l">
              <a:spcBef>
                <a:spcPts val="1200"/>
              </a:spcBef>
            </a:pPr>
            <a:r>
              <a:rPr lang="zh-CN" altLang="en-US" sz="1800" smtClean="0">
                <a:solidFill>
                  <a:srgbClr val="FF00FF"/>
                </a:solidFill>
                <a:latin typeface="Consolas" pitchFamily="49" charset="0"/>
                <a:ea typeface="楷体" pitchFamily="49" charset="-122"/>
                <a:cs typeface="Consolas" pitchFamily="49" charset="0"/>
                <a:sym typeface="Wingdings"/>
              </a:rPr>
              <a:t></a:t>
            </a:r>
            <a:r>
              <a:rPr lang="en-US" altLang="zh-CN" sz="1800" smtClean="0">
                <a:solidFill>
                  <a:srgbClr val="FF00FF"/>
                </a:solidFill>
                <a:latin typeface="Consolas" pitchFamily="49" charset="0"/>
                <a:ea typeface="楷体" pitchFamily="49" charset="-122"/>
                <a:cs typeface="Consolas" pitchFamily="49" charset="0"/>
                <a:sym typeface="Wingdings 2" pitchFamily="18" charset="2"/>
              </a:rPr>
              <a:t> </a:t>
            </a:r>
            <a:r>
              <a:rPr lang="en-US" altLang="zh-CN" sz="1800" dirty="0">
                <a:solidFill>
                  <a:srgbClr val="FF00FF"/>
                </a:solidFill>
                <a:latin typeface="Consolas" pitchFamily="49" charset="0"/>
                <a:ea typeface="楷体" pitchFamily="49" charset="-122"/>
                <a:cs typeface="Consolas" pitchFamily="49" charset="0"/>
              </a:rPr>
              <a:t>p</a:t>
            </a:r>
            <a:r>
              <a:rPr lang="en-US" altLang="zh-CN" sz="1800" dirty="0">
                <a:solidFill>
                  <a:srgbClr val="FF00FF"/>
                </a:solidFill>
                <a:latin typeface="Consolas" pitchFamily="49" charset="0"/>
                <a:ea typeface="+mn-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next = s</a:t>
            </a:r>
            <a:r>
              <a:rPr lang="en-US" altLang="zh-CN" sz="1800" dirty="0">
                <a:solidFill>
                  <a:srgbClr val="FF00FF"/>
                </a:solidFill>
                <a:latin typeface="Consolas" pitchFamily="49" charset="0"/>
                <a:ea typeface="楷体" pitchFamily="49" charset="-122"/>
                <a:cs typeface="Consolas" pitchFamily="49" charset="0"/>
              </a:rPr>
              <a:t>;</a:t>
            </a:r>
          </a:p>
        </p:txBody>
      </p:sp>
      <p:sp>
        <p:nvSpPr>
          <p:cNvPr id="270371" name="Text Box 35"/>
          <p:cNvSpPr txBox="1">
            <a:spLocks noChangeArrowheads="1"/>
          </p:cNvSpPr>
          <p:nvPr/>
        </p:nvSpPr>
        <p:spPr bwMode="auto">
          <a:xfrm>
            <a:off x="857224" y="285729"/>
            <a:ext cx="2857520" cy="453183"/>
          </a:xfrm>
          <a:prstGeom prst="rect">
            <a:avLst/>
          </a:prstGeom>
          <a:solidFill>
            <a:srgbClr val="6600CC"/>
          </a:solidFill>
          <a:ln w="28575"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72000" tIns="72000" rIns="72000" bIns="72000">
            <a:spAutoFit/>
          </a:bodyPr>
          <a:lstStyle/>
          <a:p>
            <a:r>
              <a:rPr lang="zh-CN" altLang="en-US" sz="2000" dirty="0">
                <a:solidFill>
                  <a:schemeClr val="bg1"/>
                </a:solidFill>
                <a:latin typeface="华文中宋" pitchFamily="2" charset="-122"/>
                <a:ea typeface="华文中宋" pitchFamily="2" charset="-122"/>
                <a:cs typeface="Consolas" pitchFamily="49" charset="0"/>
              </a:rPr>
              <a:t>单</a:t>
            </a:r>
            <a:r>
              <a:rPr lang="zh-CN" altLang="en-US" sz="2000">
                <a:solidFill>
                  <a:schemeClr val="bg1"/>
                </a:solidFill>
                <a:latin typeface="华文中宋" pitchFamily="2" charset="-122"/>
                <a:ea typeface="华文中宋" pitchFamily="2" charset="-122"/>
                <a:cs typeface="Consolas" pitchFamily="49" charset="0"/>
              </a:rPr>
              <a:t>链表</a:t>
            </a:r>
            <a:r>
              <a:rPr lang="zh-CN" altLang="en-US" sz="2000" smtClean="0">
                <a:solidFill>
                  <a:schemeClr val="bg1"/>
                </a:solidFill>
                <a:latin typeface="华文中宋" pitchFamily="2" charset="-122"/>
                <a:ea typeface="华文中宋" pitchFamily="2" charset="-122"/>
                <a:cs typeface="Consolas" pitchFamily="49" charset="0"/>
              </a:rPr>
              <a:t>插入结点演示</a:t>
            </a:r>
            <a:endParaRPr lang="zh-CN" altLang="en-US" sz="2000" dirty="0">
              <a:latin typeface="华文中宋" pitchFamily="2" charset="-122"/>
              <a:ea typeface="华文中宋" pitchFamily="2" charset="-122"/>
              <a:cs typeface="Consolas" pitchFamily="49" charset="0"/>
            </a:endParaRPr>
          </a:p>
        </p:txBody>
      </p:sp>
      <p:grpSp>
        <p:nvGrpSpPr>
          <p:cNvPr id="4" name="组合 25"/>
          <p:cNvGrpSpPr/>
          <p:nvPr/>
        </p:nvGrpSpPr>
        <p:grpSpPr>
          <a:xfrm>
            <a:off x="3714744" y="853843"/>
            <a:ext cx="2449524" cy="860645"/>
            <a:chOff x="3765550" y="1622677"/>
            <a:chExt cx="2449524" cy="860645"/>
          </a:xfrm>
        </p:grpSpPr>
        <p:sp>
          <p:nvSpPr>
            <p:cNvPr id="28" name="TextBox 27"/>
            <p:cNvSpPr txBox="1"/>
            <p:nvPr/>
          </p:nvSpPr>
          <p:spPr>
            <a:xfrm>
              <a:off x="3786182" y="1622677"/>
              <a:ext cx="2428892" cy="646331"/>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p</a:t>
              </a:r>
              <a:r>
                <a:rPr lang="zh-CN" altLang="en-US" sz="1800" smtClean="0">
                  <a:latin typeface="Consolas" pitchFamily="49" charset="0"/>
                  <a:ea typeface="仿宋" pitchFamily="49" charset="-122"/>
                  <a:cs typeface="Consolas" pitchFamily="49" charset="0"/>
                </a:rPr>
                <a:t>结点</a:t>
              </a:r>
              <a:r>
                <a:rPr lang="en-US" altLang="zh-CN" sz="1800" smtClean="0">
                  <a:latin typeface="Consolas" pitchFamily="49" charset="0"/>
                  <a:ea typeface="仿宋" pitchFamily="49" charset="-122"/>
                  <a:cs typeface="Consolas" pitchFamily="49" charset="0"/>
                </a:rPr>
                <a:t>next</a:t>
              </a:r>
              <a:r>
                <a:rPr lang="zh-CN" altLang="en-US" sz="1800" smtClean="0">
                  <a:latin typeface="Consolas" pitchFamily="49" charset="0"/>
                  <a:ea typeface="仿宋" pitchFamily="49" charset="-122"/>
                  <a:cs typeface="Consolas" pitchFamily="49" charset="0"/>
                </a:rPr>
                <a:t>的修改尽可能放在后面执行</a:t>
              </a:r>
              <a:endParaRPr lang="zh-CN" altLang="en-US" sz="1800">
                <a:latin typeface="Consolas" pitchFamily="49" charset="0"/>
                <a:ea typeface="仿宋" pitchFamily="49" charset="-122"/>
                <a:cs typeface="Consolas" pitchFamily="49" charset="0"/>
              </a:endParaRPr>
            </a:p>
          </p:txBody>
        </p:sp>
        <p:cxnSp>
          <p:nvCxnSpPr>
            <p:cNvPr id="29" name="直接箭头连接符 28"/>
            <p:cNvCxnSpPr/>
            <p:nvPr/>
          </p:nvCxnSpPr>
          <p:spPr>
            <a:xfrm rot="5400000">
              <a:off x="3622674" y="2126132"/>
              <a:ext cx="500066"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cxnSp>
        <p:nvCxnSpPr>
          <p:cNvPr id="31" name="直接箭头连接符 30"/>
          <p:cNvCxnSpPr>
            <a:endCxn id="270343" idx="0"/>
          </p:cNvCxnSpPr>
          <p:nvPr/>
        </p:nvCxnSpPr>
        <p:spPr>
          <a:xfrm rot="16200000" flipH="1">
            <a:off x="2682067" y="1461280"/>
            <a:ext cx="390540" cy="1825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2" name="灯片编号占位符 31"/>
          <p:cNvSpPr>
            <a:spLocks noGrp="1"/>
          </p:cNvSpPr>
          <p:nvPr>
            <p:ph type="sldNum" sz="quarter" idx="12"/>
          </p:nvPr>
        </p:nvSpPr>
        <p:spPr/>
        <p:txBody>
          <a:bodyPr/>
          <a:lstStyle/>
          <a:p>
            <a:fld id="{BD3F3EC2-762F-4585-9ABE-3D0BD98F40C0}" type="slidenum">
              <a:rPr lang="en-US" altLang="zh-CN" smtClean="0"/>
              <a:pPr/>
              <a:t>13</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0353"/>
                                        </p:tgtEl>
                                      </p:cBhvr>
                                    </p:animEffect>
                                    <p:set>
                                      <p:cBhvr>
                                        <p:cTn id="12" dur="1" fill="hold">
                                          <p:stCondLst>
                                            <p:cond delay="499"/>
                                          </p:stCondLst>
                                        </p:cTn>
                                        <p:tgtEl>
                                          <p:spTgt spid="270353"/>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369"/>
                                        </p:tgtEl>
                                        <p:attrNameLst>
                                          <p:attrName>style.visibility</p:attrName>
                                        </p:attrNameLst>
                                      </p:cBhvr>
                                      <p:to>
                                        <p:strVal val="visible"/>
                                      </p:to>
                                    </p:set>
                                    <p:animEffect transition="in" filter="wipe(up)">
                                      <p:cBhvr>
                                        <p:cTn id="21" dur="500"/>
                                        <p:tgtEl>
                                          <p:spTgt spid="27036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3" grpId="0" animBg="1"/>
      <p:bldP spid="2703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00100" y="2030964"/>
            <a:ext cx="6357982" cy="424732"/>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zh-CN" altLang="en-US" sz="1800" smtClean="0">
                <a:solidFill>
                  <a:srgbClr val="FF00FF"/>
                </a:solidFill>
                <a:latin typeface="Consolas" pitchFamily="49" charset="0"/>
                <a:ea typeface="仿宋" pitchFamily="49" charset="-122"/>
                <a:cs typeface="Consolas" pitchFamily="49" charset="0"/>
              </a:rPr>
              <a:t>删除操作：</a:t>
            </a:r>
            <a:r>
              <a:rPr kumimoji="1" lang="zh-CN" altLang="en-US" sz="1800" smtClean="0">
                <a:latin typeface="Consolas" pitchFamily="49" charset="0"/>
                <a:ea typeface="仿宋" pitchFamily="49" charset="-122"/>
                <a:cs typeface="Consolas" pitchFamily="49" charset="0"/>
              </a:rPr>
              <a:t>删除</a:t>
            </a:r>
            <a:r>
              <a:rPr kumimoji="1" lang="en-US" altLang="zh-CN" sz="1800" smtClean="0">
                <a:latin typeface="Consolas" pitchFamily="49" charset="0"/>
                <a:ea typeface="仿宋" pitchFamily="49" charset="-122"/>
                <a:cs typeface="Consolas" pitchFamily="49" charset="0"/>
              </a:rPr>
              <a:t>p</a:t>
            </a:r>
            <a:r>
              <a:rPr kumimoji="1" lang="zh-CN" altLang="en-US" sz="1800" smtClean="0">
                <a:latin typeface="Consolas" pitchFamily="49" charset="0"/>
                <a:ea typeface="仿宋" pitchFamily="49" charset="-122"/>
                <a:cs typeface="Consolas" pitchFamily="49" charset="0"/>
              </a:rPr>
              <a:t>结点之后</a:t>
            </a:r>
            <a:r>
              <a:rPr kumimoji="1" lang="zh-CN" altLang="en-US" sz="1800" dirty="0" smtClean="0">
                <a:latin typeface="Consolas" pitchFamily="49" charset="0"/>
                <a:ea typeface="仿宋" pitchFamily="49" charset="-122"/>
                <a:cs typeface="Consolas" pitchFamily="49" charset="0"/>
              </a:rPr>
              <a:t>的</a:t>
            </a:r>
            <a:r>
              <a:rPr kumimoji="1" lang="zh-CN" altLang="en-US" sz="1800" smtClean="0">
                <a:latin typeface="Consolas" pitchFamily="49" charset="0"/>
                <a:ea typeface="仿宋" pitchFamily="49" charset="-122"/>
                <a:cs typeface="Consolas" pitchFamily="49" charset="0"/>
              </a:rPr>
              <a:t>一个结点。</a:t>
            </a:r>
            <a:endParaRPr kumimoji="1" lang="zh-CN" altLang="en-US" sz="1800" dirty="0">
              <a:latin typeface="Consolas" pitchFamily="49" charset="0"/>
              <a:ea typeface="仿宋" pitchFamily="49" charset="-122"/>
              <a:cs typeface="Consolas" pitchFamily="49" charset="0"/>
            </a:endParaRPr>
          </a:p>
        </p:txBody>
      </p:sp>
      <p:sp>
        <p:nvSpPr>
          <p:cNvPr id="198659" name="Text Box 3"/>
          <p:cNvSpPr txBox="1">
            <a:spLocks noChangeArrowheads="1"/>
          </p:cNvSpPr>
          <p:nvPr/>
        </p:nvSpPr>
        <p:spPr bwMode="auto">
          <a:xfrm>
            <a:off x="1000100" y="2571744"/>
            <a:ext cx="5857916" cy="369332"/>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FF00FF"/>
                </a:solidFill>
                <a:latin typeface="Consolas" pitchFamily="49" charset="0"/>
                <a:ea typeface="仿宋" pitchFamily="49" charset="-122"/>
                <a:cs typeface="Consolas" pitchFamily="49" charset="0"/>
              </a:rPr>
              <a:t>特点：</a:t>
            </a:r>
            <a:r>
              <a:rPr lang="zh-CN" altLang="en-US" sz="1800" dirty="0">
                <a:latin typeface="Consolas" pitchFamily="49" charset="0"/>
                <a:ea typeface="仿宋" pitchFamily="49" charset="-122"/>
                <a:cs typeface="Consolas" pitchFamily="49" charset="0"/>
              </a:rPr>
              <a:t>只需</a:t>
            </a:r>
            <a:r>
              <a:rPr lang="zh-CN" altLang="en-US" sz="1800">
                <a:latin typeface="Consolas" pitchFamily="49" charset="0"/>
                <a:ea typeface="仿宋" pitchFamily="49" charset="-122"/>
                <a:cs typeface="Consolas" pitchFamily="49" charset="0"/>
              </a:rPr>
              <a:t>修改</a:t>
            </a:r>
            <a:r>
              <a:rPr lang="zh-CN" altLang="en-US" sz="1800" smtClean="0">
                <a:latin typeface="Consolas" pitchFamily="49" charset="0"/>
                <a:ea typeface="仿宋" pitchFamily="49" charset="-122"/>
                <a:cs typeface="Consolas" pitchFamily="49" charset="0"/>
              </a:rPr>
              <a:t>相关结点的</a:t>
            </a:r>
            <a:r>
              <a:rPr lang="zh-CN" altLang="en-US" sz="1800">
                <a:latin typeface="Consolas" pitchFamily="49" charset="0"/>
                <a:ea typeface="仿宋" pitchFamily="49" charset="-122"/>
                <a:cs typeface="Consolas" pitchFamily="49" charset="0"/>
              </a:rPr>
              <a:t>指针</a:t>
            </a:r>
            <a:r>
              <a:rPr lang="zh-CN" altLang="en-US" sz="1800" smtClean="0">
                <a:latin typeface="Consolas" pitchFamily="49" charset="0"/>
                <a:ea typeface="仿宋" pitchFamily="49" charset="-122"/>
                <a:cs typeface="Consolas" pitchFamily="49" charset="0"/>
              </a:rPr>
              <a:t>域，不</a:t>
            </a:r>
            <a:r>
              <a:rPr lang="zh-CN" altLang="en-US" sz="1800">
                <a:latin typeface="Consolas" pitchFamily="49" charset="0"/>
                <a:ea typeface="仿宋" pitchFamily="49" charset="-122"/>
                <a:cs typeface="Consolas" pitchFamily="49" charset="0"/>
              </a:rPr>
              <a:t>需要</a:t>
            </a:r>
            <a:r>
              <a:rPr lang="zh-CN" altLang="en-US" sz="1800" smtClean="0">
                <a:latin typeface="Consolas" pitchFamily="49" charset="0"/>
                <a:ea typeface="仿宋" pitchFamily="49" charset="-122"/>
                <a:cs typeface="Consolas" pitchFamily="49" charset="0"/>
              </a:rPr>
              <a:t>移动结点。</a:t>
            </a:r>
            <a:endParaRPr lang="zh-CN" altLang="en-US" sz="1800" dirty="0">
              <a:latin typeface="Consolas" pitchFamily="49" charset="0"/>
              <a:ea typeface="仿宋" pitchFamily="49" charset="-122"/>
              <a:cs typeface="Consolas" pitchFamily="49" charset="0"/>
            </a:endParaRPr>
          </a:p>
        </p:txBody>
      </p:sp>
      <p:sp>
        <p:nvSpPr>
          <p:cNvPr id="4" name="Text Box 24"/>
          <p:cNvSpPr txBox="1">
            <a:spLocks noChangeArrowheads="1"/>
          </p:cNvSpPr>
          <p:nvPr/>
        </p:nvSpPr>
        <p:spPr bwMode="auto">
          <a:xfrm>
            <a:off x="857224" y="967071"/>
            <a:ext cx="2571768" cy="45318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tIns="72000" bIns="72000">
            <a:spAutoFit/>
          </a:bodyPr>
          <a:lstStyle/>
          <a:p>
            <a:r>
              <a:rPr kumimoji="1" lang="zh-CN" altLang="en-US" sz="2000" smtClean="0">
                <a:solidFill>
                  <a:srgbClr val="FF3300"/>
                </a:solidFill>
                <a:latin typeface="Consolas" pitchFamily="49" charset="0"/>
                <a:ea typeface="华文中宋" pitchFamily="2" charset="-122"/>
                <a:cs typeface="Consolas" pitchFamily="49" charset="0"/>
              </a:rPr>
              <a:t>（</a:t>
            </a:r>
            <a:r>
              <a:rPr kumimoji="1" lang="en-US" altLang="zh-CN" sz="2000" smtClean="0">
                <a:solidFill>
                  <a:srgbClr val="FF3300"/>
                </a:solidFill>
                <a:latin typeface="Consolas" pitchFamily="49" charset="0"/>
                <a:ea typeface="华文中宋" pitchFamily="2" charset="-122"/>
                <a:cs typeface="Consolas" pitchFamily="49" charset="0"/>
              </a:rPr>
              <a:t>2</a:t>
            </a:r>
            <a:r>
              <a:rPr kumimoji="1" lang="zh-CN" altLang="en-US" sz="2000" smtClean="0">
                <a:solidFill>
                  <a:srgbClr val="FF3300"/>
                </a:solidFill>
                <a:latin typeface="Consolas" pitchFamily="49" charset="0"/>
                <a:ea typeface="华文中宋" pitchFamily="2" charset="-122"/>
                <a:cs typeface="Consolas" pitchFamily="49" charset="0"/>
              </a:rPr>
              <a:t>）删除结点操作</a:t>
            </a:r>
            <a:endParaRPr lang="zh-CN" altLang="en-US" sz="2000" dirty="0">
              <a:latin typeface="Consolas" pitchFamily="49" charset="0"/>
              <a:ea typeface="华文中宋" pitchFamily="2" charset="-122"/>
              <a:cs typeface="Consolas" pitchFamily="49" charset="0"/>
            </a:endParaRPr>
          </a:p>
        </p:txBody>
      </p:sp>
      <p:sp>
        <p:nvSpPr>
          <p:cNvPr id="6" name="灯片编号占位符 5"/>
          <p:cNvSpPr>
            <a:spLocks noGrp="1"/>
          </p:cNvSpPr>
          <p:nvPr>
            <p:ph type="sldNum" sz="quarter" idx="12"/>
          </p:nvPr>
        </p:nvSpPr>
        <p:spPr/>
        <p:txBody>
          <a:bodyPr/>
          <a:lstStyle/>
          <a:p>
            <a:fld id="{BD3F3EC2-762F-4585-9ABE-3D0BD98F40C0}" type="slidenum">
              <a:rPr lang="en-US" altLang="zh-CN" smtClean="0"/>
              <a:pPr/>
              <a:t>14</a:t>
            </a:fld>
            <a:r>
              <a:rPr lang="en-US" altLang="zh-CN" smtClean="0"/>
              <a:t>/85</a:t>
            </a:r>
            <a:endParaRPr lang="en-US" altLang="zh-CN"/>
          </a:p>
        </p:txBody>
      </p:sp>
      <p:sp>
        <p:nvSpPr>
          <p:cNvPr id="7" name="矩形 6"/>
          <p:cNvSpPr/>
          <p:nvPr/>
        </p:nvSpPr>
        <p:spPr>
          <a:xfrm>
            <a:off x="857224" y="1857364"/>
            <a:ext cx="6143668" cy="1285884"/>
          </a:xfrm>
          <a:prstGeom prst="rect">
            <a:avLst/>
          </a:prstGeom>
          <a:solidFill>
            <a:schemeClr val="accent1">
              <a:alpha val="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1979613" y="218914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endParaRPr lang="en-US" altLang="zh-CN" sz="1800" baseline="-25000" dirty="0">
              <a:solidFill>
                <a:srgbClr val="3333FF"/>
              </a:solidFill>
              <a:latin typeface="Consolas" pitchFamily="49" charset="0"/>
              <a:cs typeface="Consolas" pitchFamily="49" charset="0"/>
            </a:endParaRPr>
          </a:p>
        </p:txBody>
      </p:sp>
      <p:sp>
        <p:nvSpPr>
          <p:cNvPr id="271365" name="Rectangle 5"/>
          <p:cNvSpPr>
            <a:spLocks noChangeArrowheads="1"/>
          </p:cNvSpPr>
          <p:nvPr/>
        </p:nvSpPr>
        <p:spPr bwMode="auto">
          <a:xfrm>
            <a:off x="2520950" y="218914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grpSp>
        <p:nvGrpSpPr>
          <p:cNvPr id="2" name="Group 36"/>
          <p:cNvGrpSpPr>
            <a:grpSpLocks/>
          </p:cNvGrpSpPr>
          <p:nvPr/>
        </p:nvGrpSpPr>
        <p:grpSpPr bwMode="auto">
          <a:xfrm>
            <a:off x="3417888" y="2189147"/>
            <a:ext cx="1081087" cy="431800"/>
            <a:chOff x="2153" y="1571"/>
            <a:chExt cx="681" cy="272"/>
          </a:xfrm>
        </p:grpSpPr>
        <p:sp>
          <p:nvSpPr>
            <p:cNvPr id="271366" name="Rectangle 6"/>
            <p:cNvSpPr>
              <a:spLocks noChangeArrowheads="1"/>
            </p:cNvSpPr>
            <p:nvPr/>
          </p:nvSpPr>
          <p:spPr bwMode="auto">
            <a:xfrm>
              <a:off x="2153" y="1571"/>
              <a:ext cx="340"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b</a:t>
              </a:r>
              <a:endParaRPr lang="en-US" altLang="zh-CN" sz="1800" baseline="-25000" dirty="0">
                <a:solidFill>
                  <a:srgbClr val="3333FF"/>
                </a:solidFill>
                <a:latin typeface="Consolas" pitchFamily="49" charset="0"/>
                <a:cs typeface="Consolas" pitchFamily="49" charset="0"/>
              </a:endParaRPr>
            </a:p>
          </p:txBody>
        </p:sp>
        <p:sp>
          <p:nvSpPr>
            <p:cNvPr id="271367" name="Rectangle 7"/>
            <p:cNvSpPr>
              <a:spLocks noChangeArrowheads="1"/>
            </p:cNvSpPr>
            <p:nvPr/>
          </p:nvSpPr>
          <p:spPr bwMode="auto">
            <a:xfrm>
              <a:off x="2494" y="1571"/>
              <a:ext cx="340"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grpSp>
      <p:sp>
        <p:nvSpPr>
          <p:cNvPr id="271368" name="Rectangle 8"/>
          <p:cNvSpPr>
            <a:spLocks noChangeArrowheads="1"/>
          </p:cNvSpPr>
          <p:nvPr/>
        </p:nvSpPr>
        <p:spPr bwMode="auto">
          <a:xfrm>
            <a:off x="4918075" y="218914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3333FF"/>
                </a:solidFill>
                <a:latin typeface="Consolas" pitchFamily="49" charset="0"/>
                <a:cs typeface="Consolas" pitchFamily="49" charset="0"/>
              </a:rPr>
              <a:t>x</a:t>
            </a:r>
            <a:endParaRPr lang="en-US" altLang="zh-CN" sz="1800" i="1" baseline="-25000" dirty="0">
              <a:solidFill>
                <a:srgbClr val="3333FF"/>
              </a:solidFill>
              <a:latin typeface="Consolas" pitchFamily="49" charset="0"/>
              <a:cs typeface="Consolas" pitchFamily="49" charset="0"/>
            </a:endParaRPr>
          </a:p>
        </p:txBody>
      </p:sp>
      <p:sp>
        <p:nvSpPr>
          <p:cNvPr id="271369" name="Rectangle 9"/>
          <p:cNvSpPr>
            <a:spLocks noChangeArrowheads="1"/>
          </p:cNvSpPr>
          <p:nvPr/>
        </p:nvSpPr>
        <p:spPr bwMode="auto">
          <a:xfrm>
            <a:off x="5459413" y="218914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1370" name="Text Box 10"/>
          <p:cNvSpPr txBox="1">
            <a:spLocks noChangeArrowheads="1"/>
          </p:cNvSpPr>
          <p:nvPr/>
        </p:nvSpPr>
        <p:spPr bwMode="auto">
          <a:xfrm>
            <a:off x="6300788" y="2140887"/>
            <a:ext cx="576262"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1372" name="Text Box 12"/>
          <p:cNvSpPr txBox="1">
            <a:spLocks noChangeArrowheads="1"/>
          </p:cNvSpPr>
          <p:nvPr/>
        </p:nvSpPr>
        <p:spPr bwMode="auto">
          <a:xfrm>
            <a:off x="1664776" y="1643050"/>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cs typeface="Consolas" pitchFamily="49" charset="0"/>
              </a:rPr>
              <a:t>p</a:t>
            </a:r>
          </a:p>
        </p:txBody>
      </p:sp>
      <p:sp>
        <p:nvSpPr>
          <p:cNvPr id="271373" name="Line 13"/>
          <p:cNvSpPr>
            <a:spLocks noChangeShapeType="1"/>
          </p:cNvSpPr>
          <p:nvPr/>
        </p:nvSpPr>
        <p:spPr bwMode="auto">
          <a:xfrm>
            <a:off x="2843213" y="240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1374" name="Line 14"/>
          <p:cNvSpPr>
            <a:spLocks noChangeShapeType="1"/>
          </p:cNvSpPr>
          <p:nvPr/>
        </p:nvSpPr>
        <p:spPr bwMode="auto">
          <a:xfrm>
            <a:off x="4284663" y="240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1375" name="Text Box 15"/>
          <p:cNvSpPr txBox="1">
            <a:spLocks noChangeArrowheads="1"/>
          </p:cNvSpPr>
          <p:nvPr/>
        </p:nvSpPr>
        <p:spPr bwMode="auto">
          <a:xfrm>
            <a:off x="684213" y="2178987"/>
            <a:ext cx="576262"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1376" name="Line 16"/>
          <p:cNvSpPr>
            <a:spLocks noChangeShapeType="1"/>
          </p:cNvSpPr>
          <p:nvPr/>
        </p:nvSpPr>
        <p:spPr bwMode="auto">
          <a:xfrm>
            <a:off x="1404938" y="240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1387" name="Line 27"/>
          <p:cNvSpPr>
            <a:spLocks noChangeShapeType="1"/>
          </p:cNvSpPr>
          <p:nvPr/>
        </p:nvSpPr>
        <p:spPr bwMode="auto">
          <a:xfrm>
            <a:off x="5711825" y="240504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grpSp>
        <p:nvGrpSpPr>
          <p:cNvPr id="3" name="Group 37"/>
          <p:cNvGrpSpPr>
            <a:grpSpLocks/>
          </p:cNvGrpSpPr>
          <p:nvPr/>
        </p:nvGrpSpPr>
        <p:grpSpPr bwMode="auto">
          <a:xfrm>
            <a:off x="2486024" y="1273160"/>
            <a:ext cx="3014663" cy="1104900"/>
            <a:chOff x="1566" y="994"/>
            <a:chExt cx="1899" cy="696"/>
          </a:xfrm>
        </p:grpSpPr>
        <p:sp>
          <p:nvSpPr>
            <p:cNvPr id="271383" name="Text Box 23"/>
            <p:cNvSpPr txBox="1">
              <a:spLocks noChangeArrowheads="1"/>
            </p:cNvSpPr>
            <p:nvPr/>
          </p:nvSpPr>
          <p:spPr bwMode="auto">
            <a:xfrm>
              <a:off x="1566" y="994"/>
              <a:ext cx="1899" cy="233"/>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cs typeface="Consolas" pitchFamily="49" charset="0"/>
                </a:rPr>
                <a:t>p</a:t>
              </a:r>
              <a:r>
                <a:rPr lang="en-US" altLang="zh-CN" sz="1800" dirty="0">
                  <a:latin typeface="Consolas" pitchFamily="49" charset="0"/>
                  <a:ea typeface="+mn-ea"/>
                  <a:cs typeface="Consolas" pitchFamily="49" charset="0"/>
                </a:rPr>
                <a:t>-</a:t>
              </a:r>
              <a:r>
                <a:rPr lang="en-US" altLang="zh-CN" sz="1800" dirty="0">
                  <a:latin typeface="Consolas" pitchFamily="49" charset="0"/>
                  <a:cs typeface="Consolas" pitchFamily="49" charset="0"/>
                </a:rPr>
                <a:t>&gt;next=p</a:t>
              </a:r>
              <a:r>
                <a:rPr lang="en-US" altLang="zh-CN" sz="1800" dirty="0">
                  <a:latin typeface="Consolas" pitchFamily="49" charset="0"/>
                  <a:ea typeface="+mj-ea"/>
                  <a:cs typeface="Consolas" pitchFamily="49" charset="0"/>
                </a:rPr>
                <a:t>-</a:t>
              </a:r>
              <a:r>
                <a:rPr lang="en-US" altLang="zh-CN" sz="1800" dirty="0">
                  <a:latin typeface="Consolas" pitchFamily="49" charset="0"/>
                  <a:cs typeface="Consolas" pitchFamily="49" charset="0"/>
                </a:rPr>
                <a:t>&gt;next</a:t>
              </a:r>
              <a:r>
                <a:rPr lang="en-US" altLang="zh-CN" sz="1800" dirty="0">
                  <a:latin typeface="Consolas" pitchFamily="49" charset="0"/>
                  <a:ea typeface="+mj-ea"/>
                  <a:cs typeface="Consolas" pitchFamily="49" charset="0"/>
                </a:rPr>
                <a:t>-</a:t>
              </a:r>
              <a:r>
                <a:rPr lang="en-US" altLang="zh-CN" sz="1800" dirty="0">
                  <a:latin typeface="Consolas" pitchFamily="49" charset="0"/>
                  <a:cs typeface="Consolas" pitchFamily="49" charset="0"/>
                </a:rPr>
                <a:t>&gt;next</a:t>
              </a:r>
            </a:p>
          </p:txBody>
        </p:sp>
        <p:sp>
          <p:nvSpPr>
            <p:cNvPr id="271389" name="Line 29"/>
            <p:cNvSpPr>
              <a:spLocks noChangeShapeType="1"/>
            </p:cNvSpPr>
            <p:nvPr/>
          </p:nvSpPr>
          <p:spPr bwMode="auto">
            <a:xfrm flipV="1">
              <a:off x="1746" y="1282"/>
              <a:ext cx="0" cy="40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1390" name="Line 30"/>
            <p:cNvSpPr>
              <a:spLocks noChangeShapeType="1"/>
            </p:cNvSpPr>
            <p:nvPr/>
          </p:nvSpPr>
          <p:spPr bwMode="auto">
            <a:xfrm>
              <a:off x="3243" y="1277"/>
              <a:ext cx="0" cy="29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1391" name="Line 31"/>
            <p:cNvSpPr>
              <a:spLocks noChangeShapeType="1"/>
            </p:cNvSpPr>
            <p:nvPr/>
          </p:nvSpPr>
          <p:spPr bwMode="auto">
            <a:xfrm>
              <a:off x="1746" y="1282"/>
              <a:ext cx="1497"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271393" name="Text Box 33"/>
          <p:cNvSpPr txBox="1">
            <a:spLocks noChangeArrowheads="1"/>
          </p:cNvSpPr>
          <p:nvPr/>
        </p:nvSpPr>
        <p:spPr bwMode="auto">
          <a:xfrm>
            <a:off x="1835150" y="3195622"/>
            <a:ext cx="4897438" cy="923330"/>
          </a:xfrm>
          <a:prstGeom prst="rect">
            <a:avLst/>
          </a:prstGeom>
          <a:noFill/>
          <a:ln w="9525">
            <a:noFill/>
            <a:miter lim="800000"/>
            <a:headEnd/>
            <a:tailEnd/>
          </a:ln>
          <a:effectLst/>
        </p:spPr>
        <p:txBody>
          <a:bodyPr>
            <a:spAutoFit/>
          </a:bodyPr>
          <a:lstStyle/>
          <a:p>
            <a:pPr algn="l">
              <a:lnSpc>
                <a:spcPct val="150000"/>
              </a:lnSpc>
            </a:pPr>
            <a:r>
              <a:rPr lang="zh-CN" altLang="en-US" sz="1800" dirty="0">
                <a:latin typeface="Consolas" pitchFamily="49" charset="0"/>
                <a:ea typeface="楷体" pitchFamily="49" charset="-122"/>
                <a:cs typeface="Consolas" pitchFamily="49" charset="0"/>
              </a:rPr>
              <a:t>删除操作语句描述如下：</a:t>
            </a:r>
          </a:p>
          <a:p>
            <a:pPr algn="l">
              <a:lnSpc>
                <a:spcPct val="150000"/>
              </a:lnSpc>
            </a:pPr>
            <a:r>
              <a:rPr lang="zh-CN" altLang="en-US" sz="1800" dirty="0">
                <a:latin typeface="Consolas" pitchFamily="49" charset="0"/>
                <a:ea typeface="楷体" pitchFamily="49" charset="-122"/>
                <a:cs typeface="Consolas" pitchFamily="49" charset="0"/>
              </a:rPr>
              <a:t>　　</a:t>
            </a:r>
            <a:r>
              <a:rPr lang="en-US" altLang="zh-CN" sz="1800" dirty="0">
                <a:solidFill>
                  <a:srgbClr val="FF00FF"/>
                </a:solidFill>
                <a:latin typeface="Consolas" pitchFamily="49" charset="0"/>
                <a:ea typeface="楷体" pitchFamily="49" charset="-122"/>
                <a:cs typeface="Consolas" pitchFamily="49" charset="0"/>
              </a:rPr>
              <a:t>p</a:t>
            </a:r>
            <a:r>
              <a:rPr lang="en-US" altLang="zh-CN" sz="1800" dirty="0">
                <a:solidFill>
                  <a:srgbClr val="FF00FF"/>
                </a:solidFill>
                <a:latin typeface="Consolas" pitchFamily="49" charset="0"/>
                <a:ea typeface="+mn-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next = p</a:t>
            </a:r>
            <a:r>
              <a:rPr lang="en-US" altLang="zh-CN" sz="1800" smtClean="0">
                <a:solidFill>
                  <a:srgbClr val="FF00FF"/>
                </a:solidFill>
                <a:latin typeface="Consolas" pitchFamily="49" charset="0"/>
                <a:ea typeface="+mn-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&gt;next</a:t>
            </a:r>
            <a:r>
              <a:rPr lang="en-US" altLang="zh-CN" sz="1800" dirty="0">
                <a:solidFill>
                  <a:srgbClr val="FF00FF"/>
                </a:solidFill>
                <a:latin typeface="Consolas" pitchFamily="49" charset="0"/>
                <a:ea typeface="+mj-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a:t>
            </a:r>
            <a:r>
              <a:rPr lang="en-US" altLang="zh-CN" sz="1800">
                <a:solidFill>
                  <a:srgbClr val="FF00FF"/>
                </a:solidFill>
                <a:latin typeface="Consolas" pitchFamily="49" charset="0"/>
                <a:ea typeface="楷体" pitchFamily="49" charset="-122"/>
                <a:cs typeface="Consolas" pitchFamily="49" charset="0"/>
              </a:rPr>
              <a:t>next</a:t>
            </a:r>
            <a:r>
              <a:rPr lang="en-US" altLang="zh-CN" sz="1800" smtClean="0">
                <a:solidFill>
                  <a:srgbClr val="FF00FF"/>
                </a:solidFill>
                <a:latin typeface="Consolas" pitchFamily="49" charset="0"/>
                <a:ea typeface="楷体" pitchFamily="49" charset="-122"/>
                <a:cs typeface="Consolas" pitchFamily="49" charset="0"/>
              </a:rPr>
              <a:t>;</a:t>
            </a:r>
          </a:p>
        </p:txBody>
      </p:sp>
      <p:sp>
        <p:nvSpPr>
          <p:cNvPr id="271395" name="Text Box 35"/>
          <p:cNvSpPr txBox="1">
            <a:spLocks noChangeArrowheads="1"/>
          </p:cNvSpPr>
          <p:nvPr/>
        </p:nvSpPr>
        <p:spPr bwMode="auto">
          <a:xfrm>
            <a:off x="896940" y="476250"/>
            <a:ext cx="2960680" cy="453183"/>
          </a:xfrm>
          <a:prstGeom prst="rect">
            <a:avLst/>
          </a:prstGeom>
          <a:solidFill>
            <a:srgbClr val="6600CC"/>
          </a:solidFill>
          <a:ln w="28575"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62000" tIns="72000" rIns="162000" bIns="72000">
            <a:spAutoFit/>
          </a:bodyPr>
          <a:lstStyle/>
          <a:p>
            <a:r>
              <a:rPr lang="zh-CN" altLang="en-US" sz="2000" dirty="0">
                <a:solidFill>
                  <a:schemeClr val="bg1"/>
                </a:solidFill>
                <a:latin typeface="华文中宋" pitchFamily="2" charset="-122"/>
                <a:ea typeface="华文中宋" pitchFamily="2" charset="-122"/>
                <a:cs typeface="Consolas" pitchFamily="49" charset="0"/>
              </a:rPr>
              <a:t>单</a:t>
            </a:r>
            <a:r>
              <a:rPr lang="zh-CN" altLang="en-US" sz="2000">
                <a:solidFill>
                  <a:schemeClr val="bg1"/>
                </a:solidFill>
                <a:latin typeface="华文中宋" pitchFamily="2" charset="-122"/>
                <a:ea typeface="华文中宋" pitchFamily="2" charset="-122"/>
                <a:cs typeface="Consolas" pitchFamily="49" charset="0"/>
              </a:rPr>
              <a:t>链表</a:t>
            </a:r>
            <a:r>
              <a:rPr lang="zh-CN" altLang="en-US" sz="2000" smtClean="0">
                <a:solidFill>
                  <a:schemeClr val="bg1"/>
                </a:solidFill>
                <a:latin typeface="华文中宋" pitchFamily="2" charset="-122"/>
                <a:ea typeface="华文中宋" pitchFamily="2" charset="-122"/>
                <a:cs typeface="Consolas" pitchFamily="49" charset="0"/>
              </a:rPr>
              <a:t>删除结点演示</a:t>
            </a:r>
            <a:endParaRPr lang="zh-CN" altLang="en-US" sz="2000" dirty="0">
              <a:latin typeface="华文中宋" pitchFamily="2" charset="-122"/>
              <a:ea typeface="华文中宋" pitchFamily="2" charset="-122"/>
              <a:cs typeface="Consolas" pitchFamily="49" charset="0"/>
            </a:endParaRPr>
          </a:p>
        </p:txBody>
      </p:sp>
      <p:sp>
        <p:nvSpPr>
          <p:cNvPr id="25" name="Text Box 33"/>
          <p:cNvSpPr txBox="1">
            <a:spLocks noChangeArrowheads="1"/>
          </p:cNvSpPr>
          <p:nvPr/>
        </p:nvSpPr>
        <p:spPr bwMode="auto">
          <a:xfrm>
            <a:off x="1817702" y="4481506"/>
            <a:ext cx="4897438" cy="1754326"/>
          </a:xfrm>
          <a:prstGeom prst="rect">
            <a:avLst/>
          </a:prstGeom>
          <a:noFill/>
          <a:ln w="9525">
            <a:noFill/>
            <a:miter lim="800000"/>
            <a:headEnd/>
            <a:tailEnd/>
          </a:ln>
          <a:effectLst/>
        </p:spPr>
        <p:txBody>
          <a:bodyPr>
            <a:spAutoFit/>
          </a:bodyPr>
          <a:lstStyle/>
          <a:p>
            <a:pPr algn="l">
              <a:lnSpc>
                <a:spcPct val="150000"/>
              </a:lnSpc>
            </a:pPr>
            <a:r>
              <a:rPr lang="zh-CN" altLang="en-US" sz="1800" smtClean="0">
                <a:latin typeface="Consolas" pitchFamily="49" charset="0"/>
                <a:ea typeface="楷体" pitchFamily="49" charset="-122"/>
                <a:cs typeface="Consolas" pitchFamily="49" charset="0"/>
              </a:rPr>
              <a:t>为了释放被删除结点，操</a:t>
            </a:r>
            <a:r>
              <a:rPr lang="zh-CN" altLang="en-US" sz="1800" dirty="0">
                <a:latin typeface="Consolas" pitchFamily="49" charset="0"/>
                <a:ea typeface="楷体" pitchFamily="49" charset="-122"/>
                <a:cs typeface="Consolas" pitchFamily="49" charset="0"/>
              </a:rPr>
              <a:t>作语句描述如下：</a:t>
            </a:r>
          </a:p>
          <a:p>
            <a:pPr algn="l">
              <a:lnSpc>
                <a:spcPct val="150000"/>
              </a:lnSpc>
            </a:pPr>
            <a:r>
              <a:rPr lang="zh-CN" altLang="en-US" sz="1800">
                <a:latin typeface="Consolas" pitchFamily="49" charset="0"/>
                <a:ea typeface="楷体" pitchFamily="49" charset="-122"/>
                <a:cs typeface="Consolas" pitchFamily="49" charset="0"/>
              </a:rPr>
              <a:t>　</a:t>
            </a:r>
            <a:r>
              <a:rPr lang="zh-CN" altLang="en-US" sz="1800" smtClean="0">
                <a:latin typeface="Consolas" pitchFamily="49" charset="0"/>
                <a:ea typeface="楷体" pitchFamily="49" charset="-122"/>
                <a:cs typeface="Consolas" pitchFamily="49" charset="0"/>
              </a:rPr>
              <a:t> </a:t>
            </a:r>
            <a:r>
              <a:rPr lang="en-US" altLang="zh-CN" sz="1800" smtClean="0">
                <a:solidFill>
                  <a:srgbClr val="FF00FF"/>
                </a:solidFill>
                <a:latin typeface="Consolas" pitchFamily="49" charset="0"/>
                <a:ea typeface="楷体" pitchFamily="49" charset="-122"/>
                <a:cs typeface="Consolas" pitchFamily="49" charset="0"/>
              </a:rPr>
              <a:t>q=p-</a:t>
            </a:r>
            <a:r>
              <a:rPr lang="en-US" altLang="zh-CN" sz="1800" smtClean="0">
                <a:solidFill>
                  <a:srgbClr val="FF00FF"/>
                </a:solidFill>
                <a:latin typeface="Consolas" pitchFamily="49" charset="0"/>
                <a:ea typeface="楷体" pitchFamily="49" charset="-122"/>
                <a:cs typeface="Consolas" pitchFamily="49" charset="0"/>
              </a:rPr>
              <a:t>&gt;next;</a:t>
            </a:r>
          </a:p>
          <a:p>
            <a:pPr algn="l">
              <a:lnSpc>
                <a:spcPct val="150000"/>
              </a:lnSpc>
            </a:pPr>
            <a:r>
              <a:rPr lang="en-US" altLang="zh-CN" sz="1800" smtClean="0">
                <a:solidFill>
                  <a:srgbClr val="FF00FF"/>
                </a:solidFill>
                <a:latin typeface="Consolas" pitchFamily="49" charset="0"/>
                <a:ea typeface="楷体" pitchFamily="49" charset="-122"/>
                <a:cs typeface="Consolas" pitchFamily="49" charset="0"/>
              </a:rPr>
              <a:t>  </a:t>
            </a:r>
            <a:r>
              <a:rPr lang="en-US" altLang="zh-CN" sz="1800" smtClean="0">
                <a:solidFill>
                  <a:srgbClr val="FF00FF"/>
                </a:solidFill>
                <a:latin typeface="Consolas" pitchFamily="49" charset="0"/>
                <a:ea typeface="楷体" pitchFamily="49" charset="-122"/>
                <a:cs typeface="Consolas" pitchFamily="49" charset="0"/>
              </a:rPr>
              <a:t> </a:t>
            </a:r>
            <a:r>
              <a:rPr lang="en-US" altLang="zh-CN" sz="1800" smtClean="0">
                <a:solidFill>
                  <a:srgbClr val="FF00FF"/>
                </a:solidFill>
                <a:latin typeface="Consolas" pitchFamily="49" charset="0"/>
                <a:ea typeface="楷体" pitchFamily="49" charset="-122"/>
                <a:cs typeface="Consolas" pitchFamily="49" charset="0"/>
              </a:rPr>
              <a:t>p</a:t>
            </a:r>
            <a:r>
              <a:rPr lang="en-US" altLang="zh-CN" sz="1800" smtClean="0">
                <a:solidFill>
                  <a:srgbClr val="FF00FF"/>
                </a:solidFill>
                <a:latin typeface="Consolas" pitchFamily="49" charset="0"/>
                <a:ea typeface="+mn-ea"/>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&gt;next = q-&gt;next;</a:t>
            </a:r>
          </a:p>
          <a:p>
            <a:pPr algn="l">
              <a:lnSpc>
                <a:spcPct val="150000"/>
              </a:lnSpc>
            </a:pPr>
            <a:r>
              <a:rPr lang="en-US" altLang="zh-CN" sz="1800" smtClean="0">
                <a:solidFill>
                  <a:srgbClr val="FF00FF"/>
                </a:solidFill>
                <a:latin typeface="Consolas" pitchFamily="49" charset="0"/>
                <a:ea typeface="楷体" pitchFamily="49" charset="-122"/>
                <a:cs typeface="Consolas" pitchFamily="49" charset="0"/>
              </a:rPr>
              <a:t>   </a:t>
            </a:r>
            <a:r>
              <a:rPr lang="en-US" altLang="zh-CN" sz="1800" smtClean="0">
                <a:solidFill>
                  <a:srgbClr val="FF00FF"/>
                </a:solidFill>
                <a:latin typeface="Consolas" pitchFamily="49" charset="0"/>
                <a:ea typeface="楷体" pitchFamily="49" charset="-122"/>
                <a:cs typeface="Consolas" pitchFamily="49" charset="0"/>
              </a:rPr>
              <a:t>free(q</a:t>
            </a:r>
            <a:r>
              <a:rPr lang="en-US" altLang="zh-CN" sz="1800" smtClean="0">
                <a:solidFill>
                  <a:srgbClr val="FF00FF"/>
                </a:solidFill>
                <a:latin typeface="Consolas" pitchFamily="49" charset="0"/>
                <a:ea typeface="楷体" pitchFamily="49" charset="-122"/>
                <a:cs typeface="Consolas" pitchFamily="49" charset="0"/>
              </a:rPr>
              <a:t>);</a:t>
            </a:r>
          </a:p>
        </p:txBody>
      </p:sp>
      <p:cxnSp>
        <p:nvCxnSpPr>
          <p:cNvPr id="28" name="直接箭头连接符 27"/>
          <p:cNvCxnSpPr>
            <a:endCxn id="271364" idx="0"/>
          </p:cNvCxnSpPr>
          <p:nvPr/>
        </p:nvCxnSpPr>
        <p:spPr>
          <a:xfrm rot="16200000" flipH="1">
            <a:off x="1958971" y="1898629"/>
            <a:ext cx="331781" cy="24925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0" name="灯片编号占位符 29"/>
          <p:cNvSpPr>
            <a:spLocks noGrp="1"/>
          </p:cNvSpPr>
          <p:nvPr>
            <p:ph type="sldNum" sz="quarter" idx="12"/>
          </p:nvPr>
        </p:nvSpPr>
        <p:spPr/>
        <p:txBody>
          <a:bodyPr/>
          <a:lstStyle/>
          <a:p>
            <a:fld id="{BD3F3EC2-762F-4585-9ABE-3D0BD98F40C0}" type="slidenum">
              <a:rPr lang="en-US" altLang="zh-CN" smtClean="0"/>
              <a:pPr/>
              <a:t>15</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71373"/>
                                        </p:tgtEl>
                                      </p:cBhvr>
                                    </p:animEffect>
                                    <p:set>
                                      <p:cBhvr>
                                        <p:cTn id="11" dur="1" fill="hold">
                                          <p:stCondLst>
                                            <p:cond delay="499"/>
                                          </p:stCondLst>
                                        </p:cTn>
                                        <p:tgtEl>
                                          <p:spTgt spid="271373"/>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1393"/>
                                        </p:tgtEl>
                                        <p:attrNameLst>
                                          <p:attrName>style.visibility</p:attrName>
                                        </p:attrNameLst>
                                      </p:cBhvr>
                                      <p:to>
                                        <p:strVal val="visible"/>
                                      </p:to>
                                    </p:set>
                                    <p:animEffect transition="in" filter="wipe(up)">
                                      <p:cBhvr>
                                        <p:cTn id="20" dur="500"/>
                                        <p:tgtEl>
                                          <p:spTgt spid="2713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animBg="1"/>
      <p:bldP spid="27139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85786" y="1357298"/>
            <a:ext cx="4319588" cy="507831"/>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zh-CN" altLang="en-US" sz="1800" smtClean="0">
                <a:latin typeface="Consolas" pitchFamily="49" charset="0"/>
                <a:ea typeface="楷体" pitchFamily="49" charset="-122"/>
                <a:cs typeface="Consolas" pitchFamily="49" charset="0"/>
              </a:rPr>
              <a:t>先</a:t>
            </a:r>
            <a:r>
              <a:rPr kumimoji="1" lang="zh-CN" altLang="en-US" sz="1800" dirty="0">
                <a:latin typeface="Consolas" pitchFamily="49" charset="0"/>
                <a:ea typeface="楷体" pitchFamily="49" charset="-122"/>
                <a:cs typeface="Consolas" pitchFamily="49" charset="0"/>
              </a:rPr>
              <a:t>考虑</a:t>
            </a:r>
            <a:r>
              <a:rPr kumimoji="1" lang="zh-CN" altLang="en-US" sz="1800" dirty="0" smtClean="0">
                <a:latin typeface="Consolas" pitchFamily="49" charset="0"/>
                <a:ea typeface="楷体" pitchFamily="49" charset="-122"/>
                <a:cs typeface="Consolas" pitchFamily="49" charset="0"/>
              </a:rPr>
              <a:t>如何</a:t>
            </a:r>
            <a:r>
              <a:rPr kumimoji="1" lang="zh-CN" altLang="en-US" sz="1800" dirty="0" smtClean="0">
                <a:solidFill>
                  <a:srgbClr val="FF00FF"/>
                </a:solidFill>
                <a:latin typeface="Consolas" pitchFamily="49" charset="0"/>
                <a:ea typeface="楷体" pitchFamily="49" charset="-122"/>
                <a:cs typeface="Consolas" pitchFamily="49" charset="0"/>
              </a:rPr>
              <a:t>整体建立</a:t>
            </a:r>
            <a:r>
              <a:rPr kumimoji="1" lang="zh-CN" altLang="en-US" sz="1800" dirty="0">
                <a:solidFill>
                  <a:srgbClr val="FF00FF"/>
                </a:solidFill>
                <a:latin typeface="Consolas" pitchFamily="49" charset="0"/>
                <a:ea typeface="楷体" pitchFamily="49" charset="-122"/>
                <a:cs typeface="Consolas" pitchFamily="49" charset="0"/>
              </a:rPr>
              <a:t>单</a:t>
            </a:r>
            <a:r>
              <a:rPr kumimoji="1" lang="zh-CN" altLang="en-US" sz="1800">
                <a:solidFill>
                  <a:srgbClr val="FF00FF"/>
                </a:solidFill>
                <a:latin typeface="Consolas" pitchFamily="49" charset="0"/>
                <a:ea typeface="楷体" pitchFamily="49" charset="-122"/>
                <a:cs typeface="Consolas" pitchFamily="49" charset="0"/>
              </a:rPr>
              <a:t>链表</a:t>
            </a:r>
            <a:r>
              <a:rPr kumimoji="1" lang="zh-CN" altLang="en-US" sz="1800" smtClean="0">
                <a:latin typeface="Consolas" pitchFamily="49" charset="0"/>
                <a:ea typeface="楷体" pitchFamily="49" charset="-122"/>
                <a:cs typeface="Consolas" pitchFamily="49" charset="0"/>
              </a:rPr>
              <a:t>。</a:t>
            </a:r>
            <a:r>
              <a:rPr kumimoji="1" lang="zh-CN" altLang="en-US" sz="1800">
                <a:latin typeface="Consolas" pitchFamily="49" charset="0"/>
                <a:ea typeface="楷体" pitchFamily="49" charset="-122"/>
                <a:cs typeface="Consolas" pitchFamily="49" charset="0"/>
              </a:rPr>
              <a:t>　</a:t>
            </a:r>
            <a:endParaRPr kumimoji="1" lang="en-US" altLang="zh-CN" sz="1800" smtClean="0">
              <a:latin typeface="Consolas" pitchFamily="49" charset="0"/>
              <a:ea typeface="楷体" pitchFamily="49" charset="-122"/>
              <a:cs typeface="Consolas" pitchFamily="49" charset="0"/>
            </a:endParaRPr>
          </a:p>
        </p:txBody>
      </p:sp>
      <p:sp>
        <p:nvSpPr>
          <p:cNvPr id="30747" name="Text Box 27"/>
          <p:cNvSpPr txBox="1">
            <a:spLocks noChangeArrowheads="1"/>
          </p:cNvSpPr>
          <p:nvPr/>
        </p:nvSpPr>
        <p:spPr bwMode="auto">
          <a:xfrm>
            <a:off x="823916" y="393139"/>
            <a:ext cx="2819390" cy="551671"/>
          </a:xfrm>
          <a:prstGeom prst="rect">
            <a:avLst/>
          </a:prstGeom>
          <a:blipFill>
            <a:blip r:embed="rId2"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wrap="square" tIns="72000" bIns="72000">
            <a:spAutoFit/>
          </a:bodyPr>
          <a:lstStyle/>
          <a:p>
            <a:pPr>
              <a:lnSpc>
                <a:spcPct val="120000"/>
              </a:lnSpc>
              <a:spcBef>
                <a:spcPct val="50000"/>
              </a:spcBef>
            </a:pPr>
            <a:r>
              <a:rPr kumimoji="1" lang="en-US" altLang="zh-CN" sz="2200" smtClean="0">
                <a:solidFill>
                  <a:srgbClr val="FF0000"/>
                </a:solidFill>
                <a:latin typeface="Consolas" pitchFamily="49" charset="0"/>
                <a:ea typeface="黑体" pitchFamily="49" charset="-122"/>
                <a:cs typeface="Consolas" pitchFamily="49" charset="0"/>
              </a:rPr>
              <a:t>2</a:t>
            </a:r>
            <a:r>
              <a:rPr kumimoji="1" lang="zh-CN" altLang="en-US" sz="2200" smtClean="0">
                <a:solidFill>
                  <a:srgbClr val="FF0000"/>
                </a:solidFill>
                <a:latin typeface="Consolas" pitchFamily="49" charset="0"/>
                <a:ea typeface="黑体" pitchFamily="49" charset="-122"/>
                <a:cs typeface="Consolas" pitchFamily="49" charset="0"/>
              </a:rPr>
              <a:t>、整体建</a:t>
            </a:r>
            <a:r>
              <a:rPr kumimoji="1" lang="zh-CN" altLang="en-US" sz="2200" dirty="0" smtClean="0">
                <a:solidFill>
                  <a:srgbClr val="FF0000"/>
                </a:solidFill>
                <a:latin typeface="Consolas" pitchFamily="49" charset="0"/>
                <a:ea typeface="黑体" pitchFamily="49" charset="-122"/>
                <a:cs typeface="Consolas" pitchFamily="49" charset="0"/>
              </a:rPr>
              <a:t>立</a:t>
            </a:r>
            <a:r>
              <a:rPr kumimoji="1" lang="zh-CN" altLang="en-US" sz="2200" dirty="0">
                <a:solidFill>
                  <a:srgbClr val="FF0000"/>
                </a:solidFill>
                <a:latin typeface="Consolas" pitchFamily="49" charset="0"/>
                <a:ea typeface="黑体" pitchFamily="49" charset="-122"/>
                <a:cs typeface="Consolas" pitchFamily="49" charset="0"/>
              </a:rPr>
              <a:t>单链表</a:t>
            </a:r>
            <a:endParaRPr lang="zh-CN" altLang="en-US" sz="2200" dirty="0">
              <a:solidFill>
                <a:srgbClr val="FF0000"/>
              </a:solidFill>
              <a:latin typeface="Consolas" pitchFamily="49" charset="0"/>
              <a:ea typeface="黑体" pitchFamily="49" charset="-122"/>
              <a:cs typeface="Consolas" pitchFamily="49" charset="0"/>
            </a:endParaRPr>
          </a:p>
        </p:txBody>
      </p:sp>
      <p:sp>
        <p:nvSpPr>
          <p:cNvPr id="4" name="矩形 3"/>
          <p:cNvSpPr/>
          <p:nvPr/>
        </p:nvSpPr>
        <p:spPr>
          <a:xfrm>
            <a:off x="1643042" y="2285992"/>
            <a:ext cx="1714512" cy="857256"/>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dirty="0" smtClean="0">
                <a:solidFill>
                  <a:srgbClr val="0000FF"/>
                </a:solidFill>
                <a:latin typeface="Consolas" pitchFamily="49" charset="0"/>
                <a:ea typeface="仿宋" pitchFamily="49" charset="-122"/>
                <a:cs typeface="Consolas" pitchFamily="49" charset="0"/>
              </a:rPr>
              <a:t>a</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0..</a:t>
            </a:r>
            <a:r>
              <a:rPr lang="en-US" altLang="zh-CN" sz="1800" i="1" dirty="0" err="1" smtClean="0">
                <a:solidFill>
                  <a:srgbClr val="0000FF"/>
                </a:solidFill>
                <a:latin typeface="Consolas" pitchFamily="49" charset="0"/>
                <a:ea typeface="仿宋" pitchFamily="49" charset="-122"/>
                <a:cs typeface="Consolas" pitchFamily="49" charset="0"/>
              </a:rPr>
              <a:t>n</a:t>
            </a: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5" name="矩形 4"/>
          <p:cNvSpPr/>
          <p:nvPr/>
        </p:nvSpPr>
        <p:spPr>
          <a:xfrm>
            <a:off x="5072066" y="2285992"/>
            <a:ext cx="1714512" cy="857256"/>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800" smtClean="0">
                <a:solidFill>
                  <a:srgbClr val="0000FF"/>
                </a:solidFill>
                <a:latin typeface="Consolas" pitchFamily="49" charset="0"/>
                <a:ea typeface="仿宋" pitchFamily="49" charset="-122"/>
                <a:cs typeface="Consolas" pitchFamily="49" charset="0"/>
              </a:rPr>
              <a:t>带头结点的</a:t>
            </a:r>
            <a:r>
              <a:rPr lang="zh-CN" altLang="en-US" sz="1800" dirty="0" smtClean="0">
                <a:solidFill>
                  <a:srgbClr val="0000FF"/>
                </a:solidFill>
                <a:latin typeface="Consolas" pitchFamily="49" charset="0"/>
                <a:ea typeface="仿宋" pitchFamily="49" charset="-122"/>
                <a:cs typeface="Consolas" pitchFamily="49" charset="0"/>
              </a:rPr>
              <a:t>单链表</a:t>
            </a:r>
            <a:r>
              <a:rPr lang="en-US" altLang="zh-CN" sz="1800" dirty="0" smtClean="0">
                <a:solidFill>
                  <a:srgbClr val="0000FF"/>
                </a:solidFill>
                <a:latin typeface="Consolas" pitchFamily="49" charset="0"/>
                <a:ea typeface="仿宋" pitchFamily="49" charset="-122"/>
                <a:cs typeface="Consolas" pitchFamily="49" charset="0"/>
              </a:rPr>
              <a:t>L</a:t>
            </a:r>
            <a:endParaRPr lang="zh-CN" altLang="en-US" sz="1800" dirty="0">
              <a:solidFill>
                <a:srgbClr val="0000FF"/>
              </a:solidFill>
              <a:latin typeface="Consolas" pitchFamily="49" charset="0"/>
              <a:ea typeface="仿宋" pitchFamily="49" charset="-122"/>
              <a:cs typeface="Consolas" pitchFamily="49" charset="0"/>
            </a:endParaRPr>
          </a:p>
        </p:txBody>
      </p:sp>
      <p:sp>
        <p:nvSpPr>
          <p:cNvPr id="6" name="右箭头 5"/>
          <p:cNvSpPr/>
          <p:nvPr/>
        </p:nvSpPr>
        <p:spPr>
          <a:xfrm>
            <a:off x="3500430" y="2786058"/>
            <a:ext cx="1428760" cy="14287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7" name="TextBox 6"/>
          <p:cNvSpPr txBox="1"/>
          <p:nvPr/>
        </p:nvSpPr>
        <p:spPr>
          <a:xfrm>
            <a:off x="3571868" y="2314510"/>
            <a:ext cx="1285884"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整体创建</a:t>
            </a:r>
            <a:endParaRPr lang="zh-CN" altLang="en-US" sz="1800" dirty="0">
              <a:latin typeface="仿宋" pitchFamily="49" charset="-122"/>
              <a:ea typeface="仿宋" pitchFamily="49" charset="-122"/>
              <a:cs typeface="Consolas" pitchFamily="49" charset="0"/>
            </a:endParaRPr>
          </a:p>
        </p:txBody>
      </p:sp>
      <p:sp>
        <p:nvSpPr>
          <p:cNvPr id="9" name="TextBox 8"/>
          <p:cNvSpPr txBox="1"/>
          <p:nvPr/>
        </p:nvSpPr>
        <p:spPr>
          <a:xfrm>
            <a:off x="785786" y="3714752"/>
            <a:ext cx="4572032" cy="369332"/>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1800" smtClean="0">
                <a:latin typeface="Consolas" pitchFamily="49" charset="0"/>
                <a:ea typeface="楷体" pitchFamily="49" charset="-122"/>
                <a:cs typeface="Consolas" pitchFamily="49" charset="0"/>
              </a:rPr>
              <a:t>建立单链表的常用方法有两种。</a:t>
            </a:r>
            <a:endParaRPr lang="zh-CN" altLang="en-US" sz="1800">
              <a:latin typeface="Consolas" pitchFamily="49" charset="0"/>
              <a:cs typeface="Consolas" pitchFamily="49" charset="0"/>
            </a:endParaRPr>
          </a:p>
        </p:txBody>
      </p:sp>
      <p:sp>
        <p:nvSpPr>
          <p:cNvPr id="11" name="灯片编号占位符 10"/>
          <p:cNvSpPr>
            <a:spLocks noGrp="1"/>
          </p:cNvSpPr>
          <p:nvPr>
            <p:ph type="sldNum" sz="quarter" idx="12"/>
          </p:nvPr>
        </p:nvSpPr>
        <p:spPr/>
        <p:txBody>
          <a:bodyPr/>
          <a:lstStyle/>
          <a:p>
            <a:fld id="{BD3F3EC2-762F-4585-9ABE-3D0BD98F40C0}" type="slidenum">
              <a:rPr lang="en-US" altLang="zh-CN" smtClean="0"/>
              <a:pPr/>
              <a:t>16</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214422"/>
            <a:ext cx="7250133" cy="132343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ts val="3200"/>
              </a:lnSpc>
              <a:buBlip>
                <a:blip r:embed="rId2"/>
              </a:buBlip>
            </a:pPr>
            <a:r>
              <a:rPr kumimoji="1" lang="zh-CN" altLang="en-US" sz="1800" smtClean="0">
                <a:solidFill>
                  <a:srgbClr val="0000FF"/>
                </a:solidFill>
                <a:latin typeface="Consolas" pitchFamily="49" charset="0"/>
                <a:ea typeface="仿宋" pitchFamily="49" charset="-122"/>
                <a:cs typeface="Consolas" pitchFamily="49" charset="0"/>
              </a:rPr>
              <a:t>从</a:t>
            </a:r>
            <a:r>
              <a:rPr kumimoji="1" lang="zh-CN" altLang="en-US" sz="1800" dirty="0">
                <a:solidFill>
                  <a:srgbClr val="0000FF"/>
                </a:solidFill>
                <a:latin typeface="Consolas" pitchFamily="49" charset="0"/>
                <a:ea typeface="仿宋" pitchFamily="49" charset="-122"/>
                <a:cs typeface="Consolas" pitchFamily="49" charset="0"/>
              </a:rPr>
              <a:t>一个空</a:t>
            </a:r>
            <a:r>
              <a:rPr kumimoji="1" lang="zh-CN" altLang="en-US" sz="1800">
                <a:solidFill>
                  <a:srgbClr val="0000FF"/>
                </a:solidFill>
                <a:latin typeface="Consolas" pitchFamily="49" charset="0"/>
                <a:ea typeface="仿宋" pitchFamily="49" charset="-122"/>
                <a:cs typeface="Consolas" pitchFamily="49" charset="0"/>
              </a:rPr>
              <a:t>表</a:t>
            </a:r>
            <a:r>
              <a:rPr kumimoji="1" lang="zh-CN" altLang="en-US" sz="1800" smtClean="0">
                <a:solidFill>
                  <a:srgbClr val="0000FF"/>
                </a:solidFill>
                <a:latin typeface="Consolas" pitchFamily="49" charset="0"/>
                <a:ea typeface="仿宋" pitchFamily="49" charset="-122"/>
                <a:cs typeface="Consolas" pitchFamily="49" charset="0"/>
              </a:rPr>
              <a:t>开始，创建一个头结点。</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1800" smtClean="0">
                <a:solidFill>
                  <a:srgbClr val="0000FF"/>
                </a:solidFill>
                <a:latin typeface="Consolas" pitchFamily="49" charset="0"/>
                <a:ea typeface="仿宋" pitchFamily="49" charset="-122"/>
                <a:cs typeface="Consolas" pitchFamily="49" charset="0"/>
              </a:rPr>
              <a:t>依次读取</a:t>
            </a:r>
            <a:r>
              <a:rPr kumimoji="1" lang="zh-CN" altLang="en-US" sz="1800" dirty="0">
                <a:solidFill>
                  <a:srgbClr val="0000FF"/>
                </a:solidFill>
                <a:latin typeface="Consolas" pitchFamily="49" charset="0"/>
                <a:ea typeface="仿宋" pitchFamily="49" charset="-122"/>
                <a:cs typeface="Consolas" pitchFamily="49" charset="0"/>
              </a:rPr>
              <a:t>字符数组</a:t>
            </a:r>
            <a:r>
              <a:rPr kumimoji="1" lang="en-US" altLang="zh-CN" sz="1800" i="1" dirty="0">
                <a:solidFill>
                  <a:srgbClr val="0000FF"/>
                </a:solidFill>
                <a:latin typeface="Consolas" pitchFamily="49" charset="0"/>
                <a:ea typeface="仿宋" pitchFamily="49" charset="-122"/>
                <a:cs typeface="Consolas" pitchFamily="49" charset="0"/>
              </a:rPr>
              <a:t>a</a:t>
            </a:r>
            <a:r>
              <a:rPr kumimoji="1" lang="zh-CN" altLang="en-US" sz="1800" dirty="0">
                <a:solidFill>
                  <a:srgbClr val="0000FF"/>
                </a:solidFill>
                <a:latin typeface="Consolas" pitchFamily="49" charset="0"/>
                <a:ea typeface="仿宋" pitchFamily="49" charset="-122"/>
                <a:cs typeface="Consolas" pitchFamily="49" charset="0"/>
              </a:rPr>
              <a:t>中</a:t>
            </a:r>
            <a:r>
              <a:rPr kumimoji="1" lang="zh-CN" altLang="en-US" sz="1800" smtClean="0">
                <a:solidFill>
                  <a:srgbClr val="0000FF"/>
                </a:solidFill>
                <a:latin typeface="Consolas" pitchFamily="49" charset="0"/>
                <a:ea typeface="仿宋" pitchFamily="49" charset="-122"/>
                <a:cs typeface="Consolas" pitchFamily="49" charset="0"/>
              </a:rPr>
              <a:t>的元素，生成新结点</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1800" smtClean="0">
                <a:solidFill>
                  <a:srgbClr val="0000FF"/>
                </a:solidFill>
                <a:latin typeface="Consolas" pitchFamily="49" charset="0"/>
                <a:ea typeface="仿宋" pitchFamily="49" charset="-122"/>
                <a:cs typeface="Consolas" pitchFamily="49" charset="0"/>
              </a:rPr>
              <a:t>将新结点插入</a:t>
            </a:r>
            <a:r>
              <a:rPr kumimoji="1" lang="zh-CN" altLang="en-US" sz="1800" dirty="0">
                <a:solidFill>
                  <a:srgbClr val="0000FF"/>
                </a:solidFill>
                <a:latin typeface="Consolas" pitchFamily="49" charset="0"/>
                <a:ea typeface="仿宋" pitchFamily="49" charset="-122"/>
                <a:cs typeface="Consolas" pitchFamily="49" charset="0"/>
              </a:rPr>
              <a:t>到当前链表的表</a:t>
            </a:r>
            <a:r>
              <a:rPr kumimoji="1" lang="zh-CN" altLang="en-US" sz="1800">
                <a:solidFill>
                  <a:srgbClr val="0000FF"/>
                </a:solidFill>
                <a:latin typeface="Consolas" pitchFamily="49" charset="0"/>
                <a:ea typeface="仿宋" pitchFamily="49" charset="-122"/>
                <a:cs typeface="Consolas" pitchFamily="49" charset="0"/>
              </a:rPr>
              <a:t>头</a:t>
            </a:r>
            <a:r>
              <a:rPr kumimoji="1" lang="zh-CN" altLang="en-US" sz="1800" smtClean="0">
                <a:solidFill>
                  <a:srgbClr val="0000FF"/>
                </a:solidFill>
                <a:latin typeface="Consolas" pitchFamily="49" charset="0"/>
                <a:ea typeface="仿宋" pitchFamily="49" charset="-122"/>
                <a:cs typeface="Consolas" pitchFamily="49" charset="0"/>
              </a:rPr>
              <a:t>上，直到</a:t>
            </a:r>
            <a:r>
              <a:rPr kumimoji="1" lang="zh-CN" altLang="en-US" sz="1800" dirty="0">
                <a:solidFill>
                  <a:srgbClr val="0000FF"/>
                </a:solidFill>
                <a:latin typeface="Consolas" pitchFamily="49" charset="0"/>
                <a:ea typeface="仿宋" pitchFamily="49" charset="-122"/>
                <a:cs typeface="Consolas" pitchFamily="49" charset="0"/>
              </a:rPr>
              <a:t>结束为止。</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2" name="组合 23"/>
          <p:cNvGrpSpPr/>
          <p:nvPr/>
        </p:nvGrpSpPr>
        <p:grpSpPr>
          <a:xfrm>
            <a:off x="781027" y="2857496"/>
            <a:ext cx="7297761" cy="1512888"/>
            <a:chOff x="781027" y="2708275"/>
            <a:chExt cx="7297761" cy="1512888"/>
          </a:xfrm>
        </p:grpSpPr>
        <p:sp>
          <p:nvSpPr>
            <p:cNvPr id="277526" name="Oval 22"/>
            <p:cNvSpPr>
              <a:spLocks noChangeArrowheads="1"/>
            </p:cNvSpPr>
            <p:nvPr/>
          </p:nvSpPr>
          <p:spPr bwMode="auto">
            <a:xfrm>
              <a:off x="6567488" y="2708275"/>
              <a:ext cx="1511300" cy="1512888"/>
            </a:xfrm>
            <a:prstGeom prst="ellipse">
              <a:avLst/>
            </a:prstGeom>
            <a:solidFill>
              <a:schemeClr val="accent1">
                <a:alpha val="0"/>
              </a:schemeClr>
            </a:solidFill>
            <a:ln w="9525">
              <a:solidFill>
                <a:schemeClr val="tx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77509" name="Rectangle 5"/>
            <p:cNvSpPr>
              <a:spLocks noChangeArrowheads="1"/>
            </p:cNvSpPr>
            <p:nvPr/>
          </p:nvSpPr>
          <p:spPr bwMode="auto">
            <a:xfrm>
              <a:off x="1330325" y="2997200"/>
              <a:ext cx="5762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0" name="Rectangle 6"/>
            <p:cNvSpPr>
              <a:spLocks noChangeArrowheads="1"/>
            </p:cNvSpPr>
            <p:nvPr/>
          </p:nvSpPr>
          <p:spPr bwMode="auto">
            <a:xfrm>
              <a:off x="1906588" y="2997200"/>
              <a:ext cx="5762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1" name="Line 7"/>
            <p:cNvSpPr>
              <a:spLocks noChangeShapeType="1"/>
            </p:cNvSpPr>
            <p:nvPr/>
          </p:nvSpPr>
          <p:spPr bwMode="auto">
            <a:xfrm>
              <a:off x="1041400" y="3140075"/>
              <a:ext cx="288925"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7512" name="Text Box 8"/>
            <p:cNvSpPr txBox="1">
              <a:spLocks noChangeArrowheads="1"/>
            </p:cNvSpPr>
            <p:nvPr/>
          </p:nvSpPr>
          <p:spPr bwMode="auto">
            <a:xfrm>
              <a:off x="781027" y="2852738"/>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277513" name="Rectangle 9"/>
            <p:cNvSpPr>
              <a:spLocks noChangeArrowheads="1"/>
            </p:cNvSpPr>
            <p:nvPr/>
          </p:nvSpPr>
          <p:spPr bwMode="auto">
            <a:xfrm>
              <a:off x="3275013" y="3009900"/>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4" name="Rectangle 10"/>
            <p:cNvSpPr>
              <a:spLocks noChangeArrowheads="1"/>
            </p:cNvSpPr>
            <p:nvPr/>
          </p:nvSpPr>
          <p:spPr bwMode="auto">
            <a:xfrm>
              <a:off x="2693988" y="3009900"/>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i</a:t>
              </a:r>
              <a:r>
                <a:rPr lang="en-US" altLang="zh-CN" sz="1800" baseline="-25000" smtClean="0">
                  <a:solidFill>
                    <a:srgbClr val="0000FF"/>
                  </a:solidFill>
                  <a:latin typeface="Consolas" pitchFamily="49" charset="0"/>
                  <a:cs typeface="Consolas" pitchFamily="49" charset="0"/>
                </a:rPr>
                <a:t>-1</a:t>
              </a:r>
              <a:endParaRPr lang="en-US" altLang="zh-CN" sz="1800" baseline="-25000" dirty="0">
                <a:solidFill>
                  <a:srgbClr val="0000FF"/>
                </a:solidFill>
                <a:latin typeface="Consolas" pitchFamily="49" charset="0"/>
                <a:cs typeface="Consolas" pitchFamily="49" charset="0"/>
              </a:endParaRPr>
            </a:p>
          </p:txBody>
        </p:sp>
        <p:sp>
          <p:nvSpPr>
            <p:cNvPr id="277515" name="Line 11"/>
            <p:cNvSpPr>
              <a:spLocks noChangeShapeType="1"/>
            </p:cNvSpPr>
            <p:nvPr/>
          </p:nvSpPr>
          <p:spPr bwMode="auto">
            <a:xfrm>
              <a:off x="2362200" y="3190875"/>
              <a:ext cx="288925"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7516" name="Line 12"/>
            <p:cNvSpPr>
              <a:spLocks noChangeShapeType="1"/>
            </p:cNvSpPr>
            <p:nvPr/>
          </p:nvSpPr>
          <p:spPr bwMode="auto">
            <a:xfrm>
              <a:off x="4878070" y="3178175"/>
              <a:ext cx="288925"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7517" name="Line 13"/>
            <p:cNvSpPr>
              <a:spLocks noChangeShapeType="1"/>
            </p:cNvSpPr>
            <p:nvPr/>
          </p:nvSpPr>
          <p:spPr bwMode="auto">
            <a:xfrm>
              <a:off x="3756025" y="3190875"/>
              <a:ext cx="288925"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7518" name="Rectangle 14"/>
            <p:cNvSpPr>
              <a:spLocks noChangeArrowheads="1"/>
            </p:cNvSpPr>
            <p:nvPr/>
          </p:nvSpPr>
          <p:spPr bwMode="auto">
            <a:xfrm>
              <a:off x="5768975" y="29972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9" name="Rectangle 15"/>
            <p:cNvSpPr>
              <a:spLocks noChangeArrowheads="1"/>
            </p:cNvSpPr>
            <p:nvPr/>
          </p:nvSpPr>
          <p:spPr bwMode="auto">
            <a:xfrm>
              <a:off x="5187950" y="29972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en-US" altLang="zh-CN" sz="1800" baseline="-25000">
                <a:solidFill>
                  <a:srgbClr val="0000FF"/>
                </a:solidFill>
                <a:latin typeface="Consolas" pitchFamily="49" charset="0"/>
                <a:cs typeface="Consolas" pitchFamily="49" charset="0"/>
              </a:endParaRPr>
            </a:p>
          </p:txBody>
        </p:sp>
        <p:sp>
          <p:nvSpPr>
            <p:cNvPr id="277520" name="Text Box 16"/>
            <p:cNvSpPr txBox="1">
              <a:spLocks noChangeArrowheads="1"/>
            </p:cNvSpPr>
            <p:nvPr/>
          </p:nvSpPr>
          <p:spPr bwMode="auto">
            <a:xfrm>
              <a:off x="4176713" y="2965455"/>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mj-ea"/>
                  <a:ea typeface="+mj-ea"/>
                  <a:cs typeface="Consolas" pitchFamily="49" charset="0"/>
                </a:rPr>
                <a:t>…</a:t>
              </a:r>
            </a:p>
          </p:txBody>
        </p:sp>
        <p:sp>
          <p:nvSpPr>
            <p:cNvPr id="277521" name="Rectangle 17"/>
            <p:cNvSpPr>
              <a:spLocks noChangeArrowheads="1"/>
            </p:cNvSpPr>
            <p:nvPr/>
          </p:nvSpPr>
          <p:spPr bwMode="auto">
            <a:xfrm>
              <a:off x="7312025" y="34290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22" name="Rectangle 18"/>
            <p:cNvSpPr>
              <a:spLocks noChangeArrowheads="1"/>
            </p:cNvSpPr>
            <p:nvPr/>
          </p:nvSpPr>
          <p:spPr bwMode="auto">
            <a:xfrm>
              <a:off x="6731000" y="34290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dirty="0" err="1">
                  <a:solidFill>
                    <a:srgbClr val="0000FF"/>
                  </a:solidFill>
                  <a:latin typeface="Consolas" pitchFamily="49" charset="0"/>
                  <a:cs typeface="Consolas" pitchFamily="49" charset="0"/>
                </a:rPr>
                <a:t>a</a:t>
              </a:r>
              <a:r>
                <a:rPr lang="en-US" altLang="zh-CN" sz="1800" i="1" baseline="-25000" dirty="0" err="1">
                  <a:solidFill>
                    <a:srgbClr val="0000FF"/>
                  </a:solidFill>
                  <a:latin typeface="Consolas" pitchFamily="49" charset="0"/>
                  <a:cs typeface="Consolas" pitchFamily="49" charset="0"/>
                </a:rPr>
                <a:t>i</a:t>
              </a:r>
              <a:endParaRPr lang="en-US" altLang="zh-CN" sz="1800" i="1" baseline="-25000" dirty="0">
                <a:solidFill>
                  <a:srgbClr val="0000FF"/>
                </a:solidFill>
                <a:latin typeface="Consolas" pitchFamily="49" charset="0"/>
                <a:cs typeface="Consolas" pitchFamily="49" charset="0"/>
              </a:endParaRPr>
            </a:p>
          </p:txBody>
        </p:sp>
        <p:sp>
          <p:nvSpPr>
            <p:cNvPr id="277523" name="Line 19"/>
            <p:cNvSpPr>
              <a:spLocks noChangeShapeType="1"/>
            </p:cNvSpPr>
            <p:nvPr/>
          </p:nvSpPr>
          <p:spPr bwMode="auto">
            <a:xfrm>
              <a:off x="7019925" y="3068638"/>
              <a:ext cx="0" cy="360362"/>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7524" name="Text Box 20"/>
            <p:cNvSpPr txBox="1">
              <a:spLocks noChangeArrowheads="1"/>
            </p:cNvSpPr>
            <p:nvPr/>
          </p:nvSpPr>
          <p:spPr bwMode="auto">
            <a:xfrm>
              <a:off x="7019925" y="2708275"/>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s</a:t>
              </a:r>
            </a:p>
          </p:txBody>
        </p:sp>
        <p:sp>
          <p:nvSpPr>
            <p:cNvPr id="277525" name="Line 21"/>
            <p:cNvSpPr>
              <a:spLocks noChangeShapeType="1"/>
            </p:cNvSpPr>
            <p:nvPr/>
          </p:nvSpPr>
          <p:spPr bwMode="auto">
            <a:xfrm flipV="1">
              <a:off x="2627313" y="3429000"/>
              <a:ext cx="0" cy="503238"/>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27" name="Line 23"/>
            <p:cNvSpPr>
              <a:spLocks noChangeShapeType="1"/>
            </p:cNvSpPr>
            <p:nvPr/>
          </p:nvSpPr>
          <p:spPr bwMode="auto">
            <a:xfrm>
              <a:off x="2627313" y="3932238"/>
              <a:ext cx="4103687" cy="0"/>
            </a:xfrm>
            <a:prstGeom prst="line">
              <a:avLst/>
            </a:prstGeom>
            <a:noFill/>
            <a:ln w="28575">
              <a:solidFill>
                <a:srgbClr val="FF3300"/>
              </a:solidFill>
              <a:miter lim="800000"/>
              <a:headEnd/>
              <a:tailEnd/>
            </a:ln>
            <a:effectLst/>
          </p:spPr>
          <p:txBody>
            <a:bodyPr wrap="none"/>
            <a:lstStyle/>
            <a:p>
              <a:endParaRPr lang="zh-CN" altLang="en-US">
                <a:latin typeface="Consolas" pitchFamily="49" charset="0"/>
                <a:cs typeface="Consolas" pitchFamily="49" charset="0"/>
              </a:endParaRPr>
            </a:p>
          </p:txBody>
        </p:sp>
      </p:grpSp>
      <p:sp>
        <p:nvSpPr>
          <p:cNvPr id="277528" name="Text Box 24"/>
          <p:cNvSpPr txBox="1">
            <a:spLocks noChangeArrowheads="1"/>
          </p:cNvSpPr>
          <p:nvPr/>
        </p:nvSpPr>
        <p:spPr bwMode="auto">
          <a:xfrm>
            <a:off x="395288" y="404813"/>
            <a:ext cx="2747952" cy="4839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tIns="72000" bIns="72000">
            <a:spAutoFit/>
          </a:bodyPr>
          <a:lstStyle/>
          <a:p>
            <a:r>
              <a:rPr kumimoji="1" lang="zh-CN" altLang="en-US" sz="2200" dirty="0">
                <a:solidFill>
                  <a:srgbClr val="FF3300"/>
                </a:solidFill>
                <a:latin typeface="Consolas" pitchFamily="49" charset="0"/>
                <a:ea typeface="微软雅黑" pitchFamily="34" charset="-122"/>
                <a:cs typeface="Consolas" pitchFamily="49" charset="0"/>
              </a:rPr>
              <a:t>（</a:t>
            </a:r>
            <a:r>
              <a:rPr kumimoji="1" lang="en-US" altLang="zh-CN" sz="2200" dirty="0">
                <a:solidFill>
                  <a:srgbClr val="FF3300"/>
                </a:solidFill>
                <a:latin typeface="Consolas" pitchFamily="49" charset="0"/>
                <a:ea typeface="微软雅黑" pitchFamily="34" charset="-122"/>
                <a:cs typeface="Consolas" pitchFamily="49" charset="0"/>
              </a:rPr>
              <a:t>1</a:t>
            </a:r>
            <a:r>
              <a:rPr kumimoji="1" lang="zh-CN" altLang="en-US" sz="2200" dirty="0">
                <a:solidFill>
                  <a:srgbClr val="FF3300"/>
                </a:solidFill>
                <a:latin typeface="Consolas" pitchFamily="49" charset="0"/>
                <a:ea typeface="微软雅黑" pitchFamily="34" charset="-122"/>
                <a:cs typeface="Consolas" pitchFamily="49" charset="0"/>
              </a:rPr>
              <a:t>）头插法建表</a:t>
            </a:r>
            <a:endParaRPr lang="zh-CN" altLang="en-US" sz="2200" dirty="0">
              <a:latin typeface="Consolas" pitchFamily="49" charset="0"/>
              <a:ea typeface="微软雅黑" pitchFamily="34" charset="-122"/>
              <a:cs typeface="Consolas" pitchFamily="49" charset="0"/>
            </a:endParaRPr>
          </a:p>
        </p:txBody>
      </p:sp>
      <p:sp>
        <p:nvSpPr>
          <p:cNvPr id="277529" name="Text Box 25"/>
          <p:cNvSpPr txBox="1">
            <a:spLocks noChangeArrowheads="1"/>
          </p:cNvSpPr>
          <p:nvPr/>
        </p:nvSpPr>
        <p:spPr bwMode="auto">
          <a:xfrm>
            <a:off x="1428728" y="4786322"/>
            <a:ext cx="6192838" cy="369332"/>
          </a:xfrm>
          <a:prstGeom prst="rect">
            <a:avLst/>
          </a:prstGeom>
          <a:noFill/>
          <a:ln w="9525">
            <a:noFill/>
            <a:miter lim="800000"/>
            <a:headEnd/>
            <a:tailEnd/>
          </a:ln>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1800" dirty="0">
                <a:solidFill>
                  <a:srgbClr val="FF0000"/>
                </a:solidFill>
                <a:latin typeface="Consolas" pitchFamily="49" charset="0"/>
                <a:ea typeface="方正启体简体" pitchFamily="65" charset="-122"/>
                <a:cs typeface="Consolas" pitchFamily="49" charset="0"/>
              </a:rPr>
              <a:t>注意：</a:t>
            </a:r>
            <a:r>
              <a:rPr lang="zh-CN" altLang="en-US" sz="1800">
                <a:latin typeface="Consolas" pitchFamily="49" charset="0"/>
                <a:ea typeface="方正启体简体" pitchFamily="65" charset="-122"/>
                <a:cs typeface="Consolas" pitchFamily="49" charset="0"/>
              </a:rPr>
              <a:t>链表</a:t>
            </a:r>
            <a:r>
              <a:rPr lang="zh-CN" altLang="en-US" sz="1800" smtClean="0">
                <a:latin typeface="Consolas" pitchFamily="49" charset="0"/>
                <a:ea typeface="方正启体简体" pitchFamily="65" charset="-122"/>
                <a:cs typeface="Consolas" pitchFamily="49" charset="0"/>
              </a:rPr>
              <a:t>的结点顺序</a:t>
            </a:r>
            <a:r>
              <a:rPr lang="zh-CN" altLang="en-US" sz="1800" dirty="0">
                <a:latin typeface="Consolas" pitchFamily="49" charset="0"/>
                <a:ea typeface="方正启体简体" pitchFamily="65" charset="-122"/>
                <a:cs typeface="Consolas" pitchFamily="49" charset="0"/>
              </a:rPr>
              <a:t>与逻辑次序</a:t>
            </a:r>
            <a:r>
              <a:rPr lang="zh-CN" altLang="en-US" sz="1800" dirty="0">
                <a:solidFill>
                  <a:srgbClr val="FF00FF"/>
                </a:solidFill>
                <a:latin typeface="Consolas" pitchFamily="49" charset="0"/>
                <a:ea typeface="方正启体简体" pitchFamily="65" charset="-122"/>
                <a:cs typeface="Consolas" pitchFamily="49" charset="0"/>
              </a:rPr>
              <a:t>相反</a:t>
            </a:r>
            <a:r>
              <a:rPr lang="zh-CN" altLang="en-US" sz="1800" dirty="0">
                <a:latin typeface="Consolas" pitchFamily="49" charset="0"/>
                <a:ea typeface="方正启体简体" pitchFamily="65" charset="-122"/>
                <a:cs typeface="Consolas" pitchFamily="49" charset="0"/>
              </a:rPr>
              <a:t>。</a:t>
            </a:r>
          </a:p>
        </p:txBody>
      </p:sp>
      <p:sp>
        <p:nvSpPr>
          <p:cNvPr id="26" name="灯片编号占位符 25"/>
          <p:cNvSpPr>
            <a:spLocks noGrp="1"/>
          </p:cNvSpPr>
          <p:nvPr>
            <p:ph type="sldNum" sz="quarter" idx="12"/>
          </p:nvPr>
        </p:nvSpPr>
        <p:spPr/>
        <p:txBody>
          <a:bodyPr/>
          <a:lstStyle/>
          <a:p>
            <a:fld id="{BD3F3EC2-762F-4585-9ABE-3D0BD98F40C0}" type="slidenum">
              <a:rPr lang="en-US" altLang="zh-CN" smtClean="0"/>
              <a:pPr/>
              <a:t>17</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90" y="1142984"/>
            <a:ext cx="8429652" cy="195342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216000" tIns="216000" rIns="144000" bIns="216000">
            <a:spAutoFit/>
          </a:bodyPr>
          <a:lstStyle/>
          <a:p>
            <a:pPr algn="l">
              <a:lnSpc>
                <a:spcPts val="2400"/>
              </a:lnSpc>
            </a:pPr>
            <a:r>
              <a:rPr kumimoji="1" lang="en-US" altLang="zh-CN" sz="1600">
                <a:solidFill>
                  <a:srgbClr val="0000FF"/>
                </a:solidFill>
                <a:latin typeface="Consolas" pitchFamily="49" charset="0"/>
                <a:ea typeface="仿宋" pitchFamily="49" charset="-122"/>
                <a:cs typeface="Consolas" pitchFamily="49" charset="0"/>
              </a:rPr>
              <a:t>void</a:t>
            </a: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rgbClr val="FF3300"/>
                </a:solidFill>
                <a:latin typeface="Consolas" pitchFamily="49" charset="0"/>
                <a:ea typeface="仿宋" pitchFamily="49" charset="-122"/>
                <a:cs typeface="Consolas" pitchFamily="49" charset="0"/>
              </a:rPr>
              <a:t>CreateListF</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a:solidFill>
                  <a:srgbClr val="0000FF"/>
                </a:solidFill>
                <a:latin typeface="Consolas" pitchFamily="49" charset="0"/>
                <a:ea typeface="仿宋" pitchFamily="49" charset="-122"/>
                <a:cs typeface="Consolas" pitchFamily="49" charset="0"/>
              </a:rPr>
              <a:t>*&amp;</a:t>
            </a:r>
            <a:r>
              <a:rPr kumimoji="1" lang="en-US" altLang="zh-CN" sz="1600" smtClean="0">
                <a:solidFill>
                  <a:srgbClr val="0000FF"/>
                </a:solidFill>
                <a:latin typeface="Consolas" pitchFamily="49" charset="0"/>
                <a:ea typeface="仿宋" pitchFamily="49" charset="-122"/>
                <a:cs typeface="Consolas" pitchFamily="49" charset="0"/>
              </a:rPr>
              <a:t>L</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ElemType </a:t>
            </a:r>
            <a:r>
              <a:rPr kumimoji="1" lang="en-US" altLang="zh-CN" sz="1600">
                <a:solidFill>
                  <a:srgbClr val="0000FF"/>
                </a:solidFill>
                <a:latin typeface="Consolas" pitchFamily="49" charset="0"/>
                <a:ea typeface="仿宋" pitchFamily="49" charset="-122"/>
                <a:cs typeface="Consolas" pitchFamily="49" charset="0"/>
              </a:rPr>
              <a:t>a</a:t>
            </a:r>
            <a:r>
              <a:rPr kumimoji="1" lang="en-US" altLang="zh-CN" sz="1600" smtClean="0">
                <a:solidFill>
                  <a:srgbClr val="0000FF"/>
                </a:solidFill>
                <a:latin typeface="Consolas" pitchFamily="49" charset="0"/>
                <a:ea typeface="仿宋" pitchFamily="49" charset="-122"/>
                <a:cs typeface="Consolas" pitchFamily="49" charset="0"/>
              </a:rPr>
              <a:t>[]</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int </a:t>
            </a:r>
            <a:r>
              <a:rPr kumimoji="1" lang="en-US" altLang="zh-CN" sz="1600" dirty="0">
                <a:solidFill>
                  <a:srgbClr val="0000FF"/>
                </a:solidFill>
                <a:latin typeface="Consolas" pitchFamily="49" charset="0"/>
                <a:ea typeface="仿宋" pitchFamily="49" charset="-122"/>
                <a:cs typeface="Consolas" pitchFamily="49" charset="0"/>
              </a:rPr>
              <a:t>n)</a:t>
            </a:r>
          </a:p>
          <a:p>
            <a:pPr algn="l">
              <a:lnSpc>
                <a:spcPts val="2400"/>
              </a:lnSpc>
            </a:pPr>
            <a:r>
              <a:rPr kumimoji="1" lang="en-US" altLang="zh-CN" sz="1600" smtClean="0">
                <a:solidFill>
                  <a:srgbClr val="0000FF"/>
                </a:solidFill>
                <a:latin typeface="Consolas" pitchFamily="49" charset="0"/>
                <a:ea typeface="仿宋" pitchFamily="49" charset="-122"/>
                <a:cs typeface="Consolas" pitchFamily="49" charset="0"/>
              </a:rPr>
              <a:t>{  LinkNode </a:t>
            </a:r>
            <a:r>
              <a:rPr kumimoji="1" lang="en-US" altLang="zh-CN" sz="1600" dirty="0">
                <a:solidFill>
                  <a:srgbClr val="0000FF"/>
                </a:solidFill>
                <a:latin typeface="Consolas" pitchFamily="49" charset="0"/>
                <a:ea typeface="仿宋" pitchFamily="49" charset="-122"/>
                <a:cs typeface="Consolas" pitchFamily="49" charset="0"/>
              </a:rPr>
              <a:t>*s;</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int </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L=(LinkNode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malloc(sizeof(LinkNode));</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L-</a:t>
            </a:r>
            <a:r>
              <a:rPr kumimoji="1" lang="en-US" altLang="zh-CN" sz="1600" dirty="0">
                <a:solidFill>
                  <a:srgbClr val="FF00FF"/>
                </a:solidFill>
                <a:latin typeface="Consolas" pitchFamily="49" charset="0"/>
                <a:ea typeface="仿宋" pitchFamily="49" charset="-122"/>
                <a:cs typeface="Consolas" pitchFamily="49" charset="0"/>
              </a:rPr>
              <a:t>&gt;next=NULL</a:t>
            </a:r>
            <a:r>
              <a:rPr kumimoji="1" lang="en-US" altLang="zh-CN" sz="1600" dirty="0">
                <a:solidFill>
                  <a:schemeClr val="tx2"/>
                </a:solidFill>
                <a:latin typeface="Consolas" pitchFamily="49" charset="0"/>
                <a:ea typeface="仿宋" pitchFamily="49" charset="-122"/>
                <a:cs typeface="Consolas" pitchFamily="49" charset="0"/>
              </a:rPr>
              <a:t>;	</a:t>
            </a:r>
            <a:r>
              <a:rPr kumimoji="1" lang="en-US" altLang="zh-CN" sz="1600" dirty="0" smtClean="0">
                <a:solidFill>
                  <a:schemeClr val="tx2"/>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a:solidFill>
                  <a:srgbClr val="00B0F0"/>
                </a:solidFill>
                <a:latin typeface="Consolas" pitchFamily="49" charset="0"/>
                <a:ea typeface="仿宋" pitchFamily="49" charset="-122"/>
                <a:cs typeface="Consolas" pitchFamily="49" charset="0"/>
              </a:rPr>
              <a:t>创建</a:t>
            </a:r>
            <a:r>
              <a:rPr kumimoji="1" lang="zh-CN" altLang="en-US" sz="1600" smtClean="0">
                <a:solidFill>
                  <a:srgbClr val="00B0F0"/>
                </a:solidFill>
                <a:latin typeface="Consolas" pitchFamily="49" charset="0"/>
                <a:ea typeface="仿宋" pitchFamily="49" charset="-122"/>
                <a:cs typeface="Consolas" pitchFamily="49" charset="0"/>
              </a:rPr>
              <a:t>头结点，其</a:t>
            </a:r>
            <a:r>
              <a:rPr kumimoji="1" lang="en-US" altLang="zh-CN" sz="1600" dirty="0">
                <a:solidFill>
                  <a:srgbClr val="00B0F0"/>
                </a:solidFill>
                <a:latin typeface="Consolas" pitchFamily="49" charset="0"/>
                <a:ea typeface="仿宋" pitchFamily="49" charset="-122"/>
                <a:cs typeface="Consolas" pitchFamily="49" charset="0"/>
              </a:rPr>
              <a:t>next</a:t>
            </a:r>
            <a:r>
              <a:rPr kumimoji="1" lang="zh-CN" altLang="en-US" sz="1600" dirty="0">
                <a:solidFill>
                  <a:srgbClr val="00B0F0"/>
                </a:solidFill>
                <a:latin typeface="Consolas" pitchFamily="49" charset="0"/>
                <a:ea typeface="仿宋" pitchFamily="49" charset="-122"/>
                <a:cs typeface="Consolas" pitchFamily="49" charset="0"/>
              </a:rPr>
              <a:t>域置为</a:t>
            </a:r>
            <a:r>
              <a:rPr kumimoji="1" lang="en-US" altLang="zh-CN" sz="1600" dirty="0" smtClean="0">
                <a:solidFill>
                  <a:srgbClr val="00B0F0"/>
                </a:solidFill>
                <a:latin typeface="Consolas" pitchFamily="49" charset="0"/>
                <a:ea typeface="仿宋" pitchFamily="49" charset="-122"/>
                <a:cs typeface="Consolas" pitchFamily="49" charset="0"/>
              </a:rPr>
              <a:t>NULL</a:t>
            </a:r>
            <a:endParaRPr kumimoji="1" lang="en-US" altLang="zh-CN" sz="1600" dirty="0">
              <a:solidFill>
                <a:srgbClr val="00B0F0"/>
              </a:solidFill>
              <a:latin typeface="Consolas" pitchFamily="49" charset="0"/>
              <a:ea typeface="仿宋" pitchFamily="49" charset="-122"/>
              <a:cs typeface="Consolas" pitchFamily="49" charset="0"/>
            </a:endParaRPr>
          </a:p>
        </p:txBody>
      </p:sp>
      <p:sp>
        <p:nvSpPr>
          <p:cNvPr id="3" name="TextBox 2"/>
          <p:cNvSpPr txBox="1"/>
          <p:nvPr/>
        </p:nvSpPr>
        <p:spPr>
          <a:xfrm>
            <a:off x="428596" y="500042"/>
            <a:ext cx="5143536" cy="369332"/>
          </a:xfrm>
          <a:prstGeom prst="rect">
            <a:avLst/>
          </a:prstGeom>
          <a:noFill/>
        </p:spPr>
        <p:txBody>
          <a:bodyPr wrap="square" rtlCol="0">
            <a:spAutoFit/>
          </a:bodyPr>
          <a:lstStyle/>
          <a:p>
            <a:pPr algn="l"/>
            <a:r>
              <a:rPr kumimoji="1" lang="zh-CN" altLang="en-US" sz="1800" dirty="0" smtClean="0">
                <a:latin typeface="楷体" pitchFamily="49" charset="-122"/>
                <a:ea typeface="楷体" pitchFamily="49" charset="-122"/>
              </a:rPr>
              <a:t>头插法建表算法如下：</a:t>
            </a:r>
            <a:endParaRPr lang="zh-CN" altLang="en-US" sz="1800" dirty="0"/>
          </a:p>
        </p:txBody>
      </p:sp>
      <p:grpSp>
        <p:nvGrpSpPr>
          <p:cNvPr id="2" name="组合 8"/>
          <p:cNvGrpSpPr/>
          <p:nvPr/>
        </p:nvGrpSpPr>
        <p:grpSpPr>
          <a:xfrm>
            <a:off x="1983734" y="3214686"/>
            <a:ext cx="1731010" cy="1285884"/>
            <a:chOff x="1983734" y="3000372"/>
            <a:chExt cx="1731010" cy="1285884"/>
          </a:xfrm>
        </p:grpSpPr>
        <p:sp>
          <p:nvSpPr>
            <p:cNvPr id="4" name="Rectangle 5"/>
            <p:cNvSpPr>
              <a:spLocks noChangeArrowheads="1"/>
            </p:cNvSpPr>
            <p:nvPr/>
          </p:nvSpPr>
          <p:spPr bwMode="auto">
            <a:xfrm>
              <a:off x="2562219" y="3925893"/>
              <a:ext cx="5762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5" name="Rectangle 6"/>
            <p:cNvSpPr>
              <a:spLocks noChangeArrowheads="1"/>
            </p:cNvSpPr>
            <p:nvPr/>
          </p:nvSpPr>
          <p:spPr bwMode="auto">
            <a:xfrm>
              <a:off x="3138482" y="3925893"/>
              <a:ext cx="5762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Times New Roman" pitchFamily="18" charset="0"/>
                  <a:cs typeface="Times New Roman" pitchFamily="18" charset="0"/>
                </a:rPr>
                <a:t>∧</a:t>
              </a:r>
              <a:endParaRPr lang="zh-CN" altLang="en-US" sz="2000" dirty="0">
                <a:solidFill>
                  <a:srgbClr val="0000FF"/>
                </a:solidFill>
                <a:latin typeface="Times New Roman" pitchFamily="18" charset="0"/>
                <a:cs typeface="Times New Roman" pitchFamily="18" charset="0"/>
              </a:endParaRPr>
            </a:p>
          </p:txBody>
        </p:sp>
        <p:sp>
          <p:nvSpPr>
            <p:cNvPr id="6" name="Line 7"/>
            <p:cNvSpPr>
              <a:spLocks noChangeShapeType="1"/>
            </p:cNvSpPr>
            <p:nvPr/>
          </p:nvSpPr>
          <p:spPr bwMode="auto">
            <a:xfrm>
              <a:off x="2273294" y="4068768"/>
              <a:ext cx="288925"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p>
          </p:txBody>
        </p:sp>
        <p:sp>
          <p:nvSpPr>
            <p:cNvPr id="7" name="Text Box 8"/>
            <p:cNvSpPr txBox="1">
              <a:spLocks noChangeArrowheads="1"/>
            </p:cNvSpPr>
            <p:nvPr/>
          </p:nvSpPr>
          <p:spPr bwMode="auto">
            <a:xfrm>
              <a:off x="1983734" y="3781431"/>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8" name="下箭头 7"/>
            <p:cNvSpPr/>
            <p:nvPr/>
          </p:nvSpPr>
          <p:spPr>
            <a:xfrm>
              <a:off x="2857488" y="3000372"/>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1" name="灯片编号占位符 10"/>
          <p:cNvSpPr>
            <a:spLocks noGrp="1"/>
          </p:cNvSpPr>
          <p:nvPr>
            <p:ph type="sldNum" sz="quarter" idx="12"/>
          </p:nvPr>
        </p:nvSpPr>
        <p:spPr/>
        <p:txBody>
          <a:bodyPr/>
          <a:lstStyle/>
          <a:p>
            <a:fld id="{BD3F3EC2-762F-4585-9ABE-3D0BD98F40C0}" type="slidenum">
              <a:rPr lang="en-US" altLang="zh-CN" smtClean="0"/>
              <a:pPr/>
              <a:t>18</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53537"/>
            <a:ext cx="8429652" cy="2500383"/>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216000" tIns="180000" rIns="144000" bIns="180000">
            <a:spAutoFit/>
          </a:bodyPr>
          <a:lstStyle/>
          <a:p>
            <a:pPr algn="l">
              <a:lnSpc>
                <a:spcPts val="2400"/>
              </a:lnSpc>
            </a:pPr>
            <a:r>
              <a:rPr kumimoji="1" lang="en-US" altLang="zh-CN" sz="1600" smtClean="0">
                <a:solidFill>
                  <a:srgbClr val="0000FF"/>
                </a:solidFill>
                <a:latin typeface="Consolas" pitchFamily="49" charset="0"/>
                <a:ea typeface="仿宋" pitchFamily="49" charset="-122"/>
                <a:cs typeface="Consolas" pitchFamily="49" charset="0"/>
              </a:rPr>
              <a:t>  for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0;i</a:t>
            </a:r>
            <a:r>
              <a:rPr kumimoji="1" lang="en-US" altLang="zh-CN" sz="1600" dirty="0">
                <a:solidFill>
                  <a:srgbClr val="0000FF"/>
                </a:solidFill>
                <a:latin typeface="Consolas" pitchFamily="49" charset="0"/>
                <a:ea typeface="仿宋" pitchFamily="49" charset="-122"/>
                <a:cs typeface="Consolas" pitchFamily="49" charset="0"/>
              </a:rPr>
              <a:t>&lt;</a:t>
            </a:r>
            <a:r>
              <a:rPr kumimoji="1" lang="en-US" altLang="zh-CN" sz="1600" dirty="0" err="1">
                <a:solidFill>
                  <a:srgbClr val="0000FF"/>
                </a:solidFill>
                <a:latin typeface="Consolas" pitchFamily="49" charset="0"/>
                <a:ea typeface="仿宋" pitchFamily="49" charset="-122"/>
                <a:cs typeface="Consolas" pitchFamily="49" charset="0"/>
              </a:rPr>
              <a:t>n;i</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循环</a:t>
            </a:r>
            <a:r>
              <a:rPr kumimoji="1" lang="zh-CN" altLang="en-US" sz="1600">
                <a:solidFill>
                  <a:srgbClr val="00B0F0"/>
                </a:solidFill>
                <a:latin typeface="Consolas" pitchFamily="49" charset="0"/>
                <a:ea typeface="仿宋" pitchFamily="49" charset="-122"/>
                <a:cs typeface="Consolas" pitchFamily="49" charset="0"/>
              </a:rPr>
              <a:t>建立</a:t>
            </a:r>
            <a:r>
              <a:rPr kumimoji="1" lang="zh-CN" altLang="en-US" sz="1600" smtClean="0">
                <a:solidFill>
                  <a:srgbClr val="00B0F0"/>
                </a:solidFill>
                <a:latin typeface="Consolas" pitchFamily="49" charset="0"/>
                <a:ea typeface="仿宋" pitchFamily="49" charset="-122"/>
                <a:cs typeface="Consolas" pitchFamily="49" charset="0"/>
              </a:rPr>
              <a:t>数据结点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s=(LinkNode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malloc(sizeof(LinkNode));</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s-</a:t>
            </a:r>
            <a:r>
              <a:rPr kumimoji="1" lang="en-US" altLang="zh-CN" sz="1600" dirty="0">
                <a:solidFill>
                  <a:srgbClr val="0000FF"/>
                </a:solidFill>
                <a:latin typeface="Consolas" pitchFamily="49" charset="0"/>
                <a:ea typeface="仿宋" pitchFamily="49" charset="-122"/>
                <a:cs typeface="Consolas" pitchFamily="49" charset="0"/>
              </a:rPr>
              <a:t>&gt;data=a[</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a:solidFill>
                  <a:srgbClr val="00B0F0"/>
                </a:solidFill>
                <a:latin typeface="Consolas" pitchFamily="49" charset="0"/>
                <a:ea typeface="仿宋" pitchFamily="49" charset="-122"/>
                <a:cs typeface="Consolas" pitchFamily="49" charset="0"/>
              </a:rPr>
              <a:t>创建</a:t>
            </a:r>
            <a:r>
              <a:rPr kumimoji="1" lang="zh-CN" altLang="en-US" sz="1600" smtClean="0">
                <a:solidFill>
                  <a:srgbClr val="00B0F0"/>
                </a:solidFill>
                <a:latin typeface="Consolas" pitchFamily="49" charset="0"/>
                <a:ea typeface="仿宋" pitchFamily="49" charset="-122"/>
                <a:cs typeface="Consolas" pitchFamily="49" charset="0"/>
              </a:rPr>
              <a:t>数据结点</a:t>
            </a:r>
            <a:r>
              <a:rPr kumimoji="1" lang="en-US" altLang="zh-CN" sz="1600" smtClean="0">
                <a:solidFill>
                  <a:srgbClr val="00B0F0"/>
                </a:solidFill>
                <a:latin typeface="Consolas" pitchFamily="49" charset="0"/>
                <a:ea typeface="仿宋" pitchFamily="49" charset="-122"/>
                <a:cs typeface="Consolas" pitchFamily="49" charset="0"/>
              </a:rPr>
              <a:t>s</a:t>
            </a:r>
            <a:endParaRPr kumimoji="1" lang="en-US" altLang="zh-CN" sz="1600" dirty="0">
              <a:solidFill>
                <a:srgbClr val="00B0F0"/>
              </a:solidFill>
              <a:latin typeface="Consolas" pitchFamily="49" charset="0"/>
              <a:ea typeface="仿宋" pitchFamily="49" charset="-122"/>
              <a:cs typeface="Consolas" pitchFamily="49" charset="0"/>
            </a:endParaRPr>
          </a:p>
          <a:p>
            <a:pPr algn="l">
              <a:lnSpc>
                <a:spcPts val="2400"/>
              </a:lnSpc>
            </a:pP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chemeClr val="tx2"/>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s-</a:t>
            </a:r>
            <a:r>
              <a:rPr kumimoji="1" lang="en-US" altLang="zh-CN" sz="1600" dirty="0">
                <a:solidFill>
                  <a:srgbClr val="FF00FF"/>
                </a:solidFill>
                <a:latin typeface="Consolas" pitchFamily="49" charset="0"/>
                <a:ea typeface="仿宋" pitchFamily="49" charset="-122"/>
                <a:cs typeface="Consolas" pitchFamily="49" charset="0"/>
              </a:rPr>
              <a:t>&gt;next=L-&gt;next;</a:t>
            </a:r>
            <a:r>
              <a:rPr kumimoji="1" lang="en-US" altLang="zh-CN" sz="1600">
                <a:solidFill>
                  <a:srgbClr val="FF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将</a:t>
            </a:r>
            <a:r>
              <a:rPr kumimoji="1" lang="en-US" altLang="zh-CN" sz="1600" smtClean="0">
                <a:solidFill>
                  <a:srgbClr val="00B0F0"/>
                </a:solidFill>
                <a:latin typeface="Consolas" pitchFamily="49" charset="0"/>
                <a:ea typeface="仿宋" pitchFamily="49" charset="-122"/>
                <a:cs typeface="Consolas" pitchFamily="49" charset="0"/>
              </a:rPr>
              <a:t>s</a:t>
            </a:r>
            <a:r>
              <a:rPr kumimoji="1" lang="zh-CN" altLang="en-US" sz="1600" dirty="0">
                <a:solidFill>
                  <a:srgbClr val="00B0F0"/>
                </a:solidFill>
                <a:latin typeface="Consolas" pitchFamily="49" charset="0"/>
                <a:ea typeface="仿宋" pitchFamily="49" charset="-122"/>
                <a:cs typeface="Consolas" pitchFamily="49" charset="0"/>
              </a:rPr>
              <a:t>插在</a:t>
            </a:r>
            <a:r>
              <a:rPr kumimoji="1" lang="zh-CN" altLang="en-US" sz="1600">
                <a:solidFill>
                  <a:srgbClr val="00B0F0"/>
                </a:solidFill>
                <a:latin typeface="Consolas" pitchFamily="49" charset="0"/>
                <a:ea typeface="仿宋" pitchFamily="49" charset="-122"/>
                <a:cs typeface="Consolas" pitchFamily="49" charset="0"/>
              </a:rPr>
              <a:t>原</a:t>
            </a:r>
            <a:r>
              <a:rPr kumimoji="1" lang="zh-CN" altLang="en-US" sz="1600" smtClean="0">
                <a:solidFill>
                  <a:srgbClr val="00B0F0"/>
                </a:solidFill>
                <a:latin typeface="Consolas" pitchFamily="49" charset="0"/>
                <a:ea typeface="仿宋" pitchFamily="49" charset="-122"/>
                <a:cs typeface="Consolas" pitchFamily="49" charset="0"/>
              </a:rPr>
              <a:t>开始结点之前，头结点之后</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smtClean="0">
                <a:solidFill>
                  <a:srgbClr val="FF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L-</a:t>
            </a:r>
            <a:r>
              <a:rPr kumimoji="1" lang="en-US" altLang="zh-CN" sz="1600" dirty="0">
                <a:solidFill>
                  <a:srgbClr val="FF00FF"/>
                </a:solidFill>
                <a:latin typeface="Consolas" pitchFamily="49" charset="0"/>
                <a:ea typeface="仿宋" pitchFamily="49" charset="-122"/>
                <a:cs typeface="Consolas" pitchFamily="49" charset="0"/>
              </a:rPr>
              <a:t>&gt;next=s;</a:t>
            </a:r>
          </a:p>
          <a:p>
            <a:pPr algn="l">
              <a:lnSpc>
                <a:spcPts val="2400"/>
              </a:lnSpc>
            </a:pP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25"/>
          <p:cNvGrpSpPr/>
          <p:nvPr/>
        </p:nvGrpSpPr>
        <p:grpSpPr>
          <a:xfrm>
            <a:off x="852465" y="3061927"/>
            <a:ext cx="7291435" cy="2224461"/>
            <a:chOff x="677787" y="2643182"/>
            <a:chExt cx="7291435" cy="2224461"/>
          </a:xfrm>
        </p:grpSpPr>
        <p:sp>
          <p:nvSpPr>
            <p:cNvPr id="4" name="Oval 22"/>
            <p:cNvSpPr>
              <a:spLocks noChangeArrowheads="1"/>
            </p:cNvSpPr>
            <p:nvPr/>
          </p:nvSpPr>
          <p:spPr bwMode="auto">
            <a:xfrm>
              <a:off x="6457922" y="2922738"/>
              <a:ext cx="1511300" cy="1512888"/>
            </a:xfrm>
            <a:prstGeom prst="ellipse">
              <a:avLst/>
            </a:prstGeom>
            <a:solidFill>
              <a:schemeClr val="accent1">
                <a:alpha val="0"/>
              </a:schemeClr>
            </a:solidFill>
            <a:ln w="9525">
              <a:solidFill>
                <a:schemeClr val="tx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5" name="Rectangle 5"/>
            <p:cNvSpPr>
              <a:spLocks noChangeArrowheads="1"/>
            </p:cNvSpPr>
            <p:nvPr/>
          </p:nvSpPr>
          <p:spPr bwMode="auto">
            <a:xfrm>
              <a:off x="1220759" y="3211663"/>
              <a:ext cx="5762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6" name="Rectangle 6"/>
            <p:cNvSpPr>
              <a:spLocks noChangeArrowheads="1"/>
            </p:cNvSpPr>
            <p:nvPr/>
          </p:nvSpPr>
          <p:spPr bwMode="auto">
            <a:xfrm>
              <a:off x="1797022" y="3211663"/>
              <a:ext cx="5762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 name="Line 7"/>
            <p:cNvSpPr>
              <a:spLocks noChangeShapeType="1"/>
            </p:cNvSpPr>
            <p:nvPr/>
          </p:nvSpPr>
          <p:spPr bwMode="auto">
            <a:xfrm>
              <a:off x="931834" y="3354538"/>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8" name="Text Box 8"/>
            <p:cNvSpPr txBox="1">
              <a:spLocks noChangeArrowheads="1"/>
            </p:cNvSpPr>
            <p:nvPr/>
          </p:nvSpPr>
          <p:spPr bwMode="auto">
            <a:xfrm>
              <a:off x="677787" y="3067201"/>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9" name="Rectangle 9"/>
            <p:cNvSpPr>
              <a:spLocks noChangeArrowheads="1"/>
            </p:cNvSpPr>
            <p:nvPr/>
          </p:nvSpPr>
          <p:spPr bwMode="auto">
            <a:xfrm>
              <a:off x="3165447" y="3224363"/>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0" name="Rectangle 10"/>
            <p:cNvSpPr>
              <a:spLocks noChangeArrowheads="1"/>
            </p:cNvSpPr>
            <p:nvPr/>
          </p:nvSpPr>
          <p:spPr bwMode="auto">
            <a:xfrm>
              <a:off x="2584422" y="3224363"/>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i-</a:t>
              </a:r>
              <a:r>
                <a:rPr lang="en-US" altLang="zh-CN" sz="1800" baseline="-25000" smtClean="0">
                  <a:solidFill>
                    <a:srgbClr val="0000FF"/>
                  </a:solidFill>
                  <a:latin typeface="Consolas" pitchFamily="49" charset="0"/>
                  <a:cs typeface="Consolas" pitchFamily="49" charset="0"/>
                </a:rPr>
                <a:t>1</a:t>
              </a:r>
              <a:endParaRPr lang="en-US" altLang="zh-CN" sz="1800" baseline="-25000" dirty="0">
                <a:solidFill>
                  <a:srgbClr val="0000FF"/>
                </a:solidFill>
                <a:latin typeface="Consolas" pitchFamily="49" charset="0"/>
                <a:cs typeface="Consolas" pitchFamily="49" charset="0"/>
              </a:endParaRPr>
            </a:p>
          </p:txBody>
        </p:sp>
        <p:sp>
          <p:nvSpPr>
            <p:cNvPr id="11" name="Line 11"/>
            <p:cNvSpPr>
              <a:spLocks noChangeShapeType="1"/>
            </p:cNvSpPr>
            <p:nvPr/>
          </p:nvSpPr>
          <p:spPr bwMode="auto">
            <a:xfrm>
              <a:off x="2252634" y="3405338"/>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12" name="Line 12"/>
            <p:cNvSpPr>
              <a:spLocks noChangeShapeType="1"/>
            </p:cNvSpPr>
            <p:nvPr/>
          </p:nvSpPr>
          <p:spPr bwMode="auto">
            <a:xfrm>
              <a:off x="4778664" y="3392638"/>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13" name="Line 13"/>
            <p:cNvSpPr>
              <a:spLocks noChangeShapeType="1"/>
            </p:cNvSpPr>
            <p:nvPr/>
          </p:nvSpPr>
          <p:spPr bwMode="auto">
            <a:xfrm>
              <a:off x="3646459" y="3405338"/>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14" name="Rectangle 14"/>
            <p:cNvSpPr>
              <a:spLocks noChangeArrowheads="1"/>
            </p:cNvSpPr>
            <p:nvPr/>
          </p:nvSpPr>
          <p:spPr bwMode="auto">
            <a:xfrm>
              <a:off x="5659409" y="32116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5" name="Rectangle 15"/>
            <p:cNvSpPr>
              <a:spLocks noChangeArrowheads="1"/>
            </p:cNvSpPr>
            <p:nvPr/>
          </p:nvSpPr>
          <p:spPr bwMode="auto">
            <a:xfrm>
              <a:off x="5078384" y="32116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en-US" altLang="zh-CN" sz="1800" baseline="-25000">
                <a:solidFill>
                  <a:srgbClr val="0000FF"/>
                </a:solidFill>
                <a:latin typeface="Consolas" pitchFamily="49" charset="0"/>
                <a:cs typeface="Consolas" pitchFamily="49" charset="0"/>
              </a:endParaRPr>
            </a:p>
          </p:txBody>
        </p:sp>
        <p:sp>
          <p:nvSpPr>
            <p:cNvPr id="16" name="Text Box 16"/>
            <p:cNvSpPr txBox="1">
              <a:spLocks noChangeArrowheads="1"/>
            </p:cNvSpPr>
            <p:nvPr/>
          </p:nvSpPr>
          <p:spPr bwMode="auto">
            <a:xfrm>
              <a:off x="4249687" y="3071963"/>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17" name="Rectangle 17"/>
            <p:cNvSpPr>
              <a:spLocks noChangeArrowheads="1"/>
            </p:cNvSpPr>
            <p:nvPr/>
          </p:nvSpPr>
          <p:spPr bwMode="auto">
            <a:xfrm>
              <a:off x="7202459" y="36434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8" name="Rectangle 18"/>
            <p:cNvSpPr>
              <a:spLocks noChangeArrowheads="1"/>
            </p:cNvSpPr>
            <p:nvPr/>
          </p:nvSpPr>
          <p:spPr bwMode="auto">
            <a:xfrm>
              <a:off x="6621434" y="36434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a:solidFill>
                    <a:srgbClr val="0000FF"/>
                  </a:solidFill>
                  <a:latin typeface="Consolas" pitchFamily="49" charset="0"/>
                  <a:cs typeface="Consolas" pitchFamily="49" charset="0"/>
                </a:rPr>
                <a:t>a</a:t>
              </a:r>
              <a:r>
                <a:rPr lang="en-US" altLang="zh-CN" sz="1800" i="1" baseline="-25000">
                  <a:solidFill>
                    <a:srgbClr val="0000FF"/>
                  </a:solidFill>
                  <a:latin typeface="Consolas" pitchFamily="49" charset="0"/>
                  <a:cs typeface="Consolas" pitchFamily="49" charset="0"/>
                </a:rPr>
                <a:t>i</a:t>
              </a:r>
            </a:p>
          </p:txBody>
        </p:sp>
        <p:sp>
          <p:nvSpPr>
            <p:cNvPr id="19" name="Line 19"/>
            <p:cNvSpPr>
              <a:spLocks noChangeShapeType="1"/>
            </p:cNvSpPr>
            <p:nvPr/>
          </p:nvSpPr>
          <p:spPr bwMode="auto">
            <a:xfrm>
              <a:off x="6910359" y="3283101"/>
              <a:ext cx="0" cy="36036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Text Box 20"/>
            <p:cNvSpPr txBox="1">
              <a:spLocks noChangeArrowheads="1"/>
            </p:cNvSpPr>
            <p:nvPr/>
          </p:nvSpPr>
          <p:spPr bwMode="auto">
            <a:xfrm>
              <a:off x="6910359" y="2922738"/>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s</a:t>
              </a:r>
            </a:p>
          </p:txBody>
        </p:sp>
        <p:sp>
          <p:nvSpPr>
            <p:cNvPr id="21" name="Line 21"/>
            <p:cNvSpPr>
              <a:spLocks noChangeShapeType="1"/>
            </p:cNvSpPr>
            <p:nvPr/>
          </p:nvSpPr>
          <p:spPr bwMode="auto">
            <a:xfrm flipV="1">
              <a:off x="2517747" y="3643463"/>
              <a:ext cx="0" cy="503238"/>
            </a:xfrm>
            <a:prstGeom prst="line">
              <a:avLst/>
            </a:prstGeom>
            <a:noFill/>
            <a:ln w="38100">
              <a:solidFill>
                <a:srgbClr val="FF3300"/>
              </a:solidFill>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2517747" y="4146701"/>
              <a:ext cx="4103687" cy="0"/>
            </a:xfrm>
            <a:prstGeom prst="line">
              <a:avLst/>
            </a:prstGeom>
            <a:noFill/>
            <a:ln w="38100">
              <a:solidFill>
                <a:srgbClr val="FF3300"/>
              </a:solidFill>
              <a:miter lim="800000"/>
              <a:headEnd/>
              <a:tailEnd/>
            </a:ln>
            <a:effectLst/>
          </p:spPr>
          <p:txBody>
            <a:bodyPr wrap="none"/>
            <a:lstStyle/>
            <a:p>
              <a:endParaRPr lang="zh-CN" altLang="en-US">
                <a:latin typeface="Consolas" pitchFamily="49" charset="0"/>
                <a:cs typeface="Consolas" pitchFamily="49" charset="0"/>
              </a:endParaRPr>
            </a:p>
          </p:txBody>
        </p:sp>
        <p:sp>
          <p:nvSpPr>
            <p:cNvPr id="23" name="下箭头 22"/>
            <p:cNvSpPr/>
            <p:nvPr/>
          </p:nvSpPr>
          <p:spPr>
            <a:xfrm>
              <a:off x="4143372" y="2643182"/>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4" name="TextBox 23"/>
            <p:cNvSpPr txBox="1"/>
            <p:nvPr/>
          </p:nvSpPr>
          <p:spPr>
            <a:xfrm>
              <a:off x="3071802" y="4221312"/>
              <a:ext cx="2928958" cy="646331"/>
            </a:xfrm>
            <a:prstGeom prst="rect">
              <a:avLst/>
            </a:prstGeom>
            <a:noFill/>
          </p:spPr>
          <p:txBody>
            <a:bodyPr wrap="square" rtlCol="0">
              <a:spAutoFit/>
            </a:bodyPr>
            <a:lstStyle/>
            <a:p>
              <a:pPr algn="l"/>
              <a:r>
                <a:rPr lang="en-US" altLang="zh-CN" sz="1800" dirty="0" smtClean="0">
                  <a:latin typeface="Consolas" pitchFamily="49" charset="0"/>
                  <a:cs typeface="Consolas" pitchFamily="49" charset="0"/>
                </a:rPr>
                <a:t>s</a:t>
              </a:r>
              <a:r>
                <a:rPr lang="en-US" altLang="zh-CN" sz="1800" dirty="0" smtClean="0">
                  <a:latin typeface="Consolas" pitchFamily="49" charset="0"/>
                  <a:ea typeface="+mj-ea"/>
                  <a:cs typeface="Consolas" pitchFamily="49" charset="0"/>
                </a:rPr>
                <a:t>-</a:t>
              </a:r>
              <a:r>
                <a:rPr lang="en-US" altLang="zh-CN" sz="1800" dirty="0" smtClean="0">
                  <a:latin typeface="Consolas" pitchFamily="49" charset="0"/>
                  <a:cs typeface="Consolas" pitchFamily="49" charset="0"/>
                </a:rPr>
                <a:t>&gt;next=L</a:t>
              </a:r>
              <a:r>
                <a:rPr lang="en-US" altLang="zh-CN" sz="1800" dirty="0" smtClean="0">
                  <a:latin typeface="Consolas" pitchFamily="49" charset="0"/>
                  <a:ea typeface="+mj-ea"/>
                  <a:cs typeface="Consolas" pitchFamily="49" charset="0"/>
                </a:rPr>
                <a:t>-</a:t>
              </a:r>
              <a:r>
                <a:rPr lang="en-US" altLang="zh-CN" sz="1800" dirty="0" smtClean="0">
                  <a:latin typeface="Consolas" pitchFamily="49" charset="0"/>
                  <a:cs typeface="Consolas" pitchFamily="49" charset="0"/>
                </a:rPr>
                <a:t>&gt;next;</a:t>
              </a:r>
            </a:p>
            <a:p>
              <a:pPr algn="l"/>
              <a:r>
                <a:rPr lang="en-US" altLang="zh-CN" sz="1800" dirty="0" smtClean="0">
                  <a:latin typeface="Consolas" pitchFamily="49" charset="0"/>
                  <a:cs typeface="Consolas" pitchFamily="49" charset="0"/>
                </a:rPr>
                <a:t>L</a:t>
              </a:r>
              <a:r>
                <a:rPr lang="en-US" altLang="zh-CN" sz="1800" dirty="0" smtClean="0">
                  <a:latin typeface="Consolas" pitchFamily="49" charset="0"/>
                  <a:ea typeface="+mn-ea"/>
                  <a:cs typeface="Consolas" pitchFamily="49" charset="0"/>
                </a:rPr>
                <a:t>-</a:t>
              </a:r>
              <a:r>
                <a:rPr lang="en-US" altLang="zh-CN" sz="1800" dirty="0" smtClean="0">
                  <a:latin typeface="Consolas" pitchFamily="49" charset="0"/>
                  <a:cs typeface="Consolas" pitchFamily="49" charset="0"/>
                </a:rPr>
                <a:t>&gt;next=s;</a:t>
              </a:r>
              <a:endParaRPr lang="zh-CN" altLang="en-US" sz="1800" dirty="0">
                <a:latin typeface="Consolas" pitchFamily="49" charset="0"/>
                <a:cs typeface="Consolas" pitchFamily="49" charset="0"/>
              </a:endParaRPr>
            </a:p>
          </p:txBody>
        </p:sp>
      </p:grpSp>
      <p:sp>
        <p:nvSpPr>
          <p:cNvPr id="26" name="灯片编号占位符 25"/>
          <p:cNvSpPr>
            <a:spLocks noGrp="1"/>
          </p:cNvSpPr>
          <p:nvPr>
            <p:ph type="sldNum" sz="quarter" idx="12"/>
          </p:nvPr>
        </p:nvSpPr>
        <p:spPr/>
        <p:txBody>
          <a:bodyPr/>
          <a:lstStyle/>
          <a:p>
            <a:fld id="{BD3F3EC2-762F-4585-9ABE-3D0BD98F40C0}" type="slidenum">
              <a:rPr lang="en-US" altLang="zh-CN" smtClean="0"/>
              <a:pPr/>
              <a:t>19</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714356"/>
            <a:ext cx="8358246" cy="772006"/>
          </a:xfrm>
          <a:prstGeom prst="rect">
            <a:avLst/>
          </a:prstGeom>
          <a:noFill/>
        </p:spPr>
        <p:txBody>
          <a:bodyPr wrap="square" rtlCol="0">
            <a:spAutoFit/>
          </a:bodyPr>
          <a:lstStyle/>
          <a:p>
            <a:pPr algn="l">
              <a:lnSpc>
                <a:spcPts val="2800"/>
              </a:lnSpc>
            </a:pPr>
            <a:r>
              <a:rPr kumimoji="1" lang="zh-CN" altLang="en-US" sz="1800" dirty="0" smtClean="0">
                <a:ea typeface="楷体" pitchFamily="49" charset="-122"/>
                <a:cs typeface="Times New Roman" pitchFamily="18" charset="0"/>
              </a:rPr>
              <a:t>         设计链式存储</a:t>
            </a:r>
            <a:r>
              <a:rPr kumimoji="1" lang="zh-CN" altLang="en-US" sz="1800" smtClean="0">
                <a:ea typeface="楷体" pitchFamily="49" charset="-122"/>
                <a:cs typeface="Times New Roman" pitchFamily="18" charset="0"/>
              </a:rPr>
              <a:t>结构时，每个逻辑元素用一个结点单独存储，为了</a:t>
            </a:r>
            <a:r>
              <a:rPr kumimoji="1" lang="zh-CN" altLang="en-US" sz="1800" dirty="0" smtClean="0">
                <a:ea typeface="楷体" pitchFamily="49" charset="-122"/>
                <a:cs typeface="Times New Roman" pitchFamily="18" charset="0"/>
              </a:rPr>
              <a:t>表示</a:t>
            </a:r>
            <a:r>
              <a:rPr kumimoji="1" lang="zh-CN" altLang="en-US" sz="1800" smtClean="0">
                <a:ea typeface="楷体" pitchFamily="49" charset="-122"/>
                <a:cs typeface="Times New Roman" pitchFamily="18" charset="0"/>
              </a:rPr>
              <a:t>逻辑关系，增加</a:t>
            </a:r>
            <a:r>
              <a:rPr kumimoji="1" lang="zh-CN" altLang="en-US" sz="1800" dirty="0" smtClean="0">
                <a:solidFill>
                  <a:srgbClr val="FF00FF"/>
                </a:solidFill>
                <a:ea typeface="楷体" pitchFamily="49" charset="-122"/>
                <a:cs typeface="Times New Roman" pitchFamily="18" charset="0"/>
              </a:rPr>
              <a:t>指针域。</a:t>
            </a:r>
            <a:r>
              <a:rPr kumimoji="1" lang="zh-CN" altLang="en-US" sz="1800" dirty="0" smtClean="0">
                <a:ea typeface="楷体" pitchFamily="49" charset="-122"/>
                <a:cs typeface="Times New Roman" pitchFamily="18" charset="0"/>
              </a:rPr>
              <a:t>   </a:t>
            </a:r>
            <a:endParaRPr lang="zh-CN" altLang="en-US" sz="1800" dirty="0">
              <a:ea typeface="楷体" pitchFamily="49" charset="-122"/>
              <a:cs typeface="Times New Roman" pitchFamily="18" charset="0"/>
            </a:endParaRPr>
          </a:p>
        </p:txBody>
      </p:sp>
      <p:sp>
        <p:nvSpPr>
          <p:cNvPr id="15" name="TextBox 14"/>
          <p:cNvSpPr txBox="1"/>
          <p:nvPr/>
        </p:nvSpPr>
        <p:spPr>
          <a:xfrm>
            <a:off x="785786" y="1928802"/>
            <a:ext cx="8001056" cy="14855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08000" rtlCol="0">
            <a:spAutoFit/>
          </a:bodyPr>
          <a:lstStyle/>
          <a:p>
            <a:pPr marL="457200" indent="-457200" algn="l">
              <a:lnSpc>
                <a:spcPts val="3200"/>
              </a:lnSpc>
              <a:buBlip>
                <a:blip r:embed="rId3"/>
              </a:buBlip>
            </a:pPr>
            <a:r>
              <a:rPr lang="zh-CN" altLang="en-US" sz="1800" smtClean="0">
                <a:solidFill>
                  <a:srgbClr val="0000FF"/>
                </a:solidFill>
                <a:latin typeface="Consolas" pitchFamily="49" charset="0"/>
                <a:ea typeface="仿宋" pitchFamily="49" charset="-122"/>
                <a:cs typeface="Consolas" pitchFamily="49" charset="0"/>
              </a:rPr>
              <a:t>每个物理结点增加</a:t>
            </a:r>
            <a:r>
              <a:rPr lang="zh-CN" altLang="en-US" sz="1800" dirty="0" smtClean="0">
                <a:solidFill>
                  <a:srgbClr val="0000FF"/>
                </a:solidFill>
                <a:latin typeface="Consolas" pitchFamily="49" charset="0"/>
                <a:ea typeface="仿宋" pitchFamily="49" charset="-122"/>
                <a:cs typeface="Consolas" pitchFamily="49" charset="0"/>
              </a:rPr>
              <a:t>一个</a:t>
            </a:r>
            <a:r>
              <a:rPr lang="zh-CN" altLang="en-US" sz="1800" smtClean="0">
                <a:solidFill>
                  <a:srgbClr val="0000FF"/>
                </a:solidFill>
                <a:latin typeface="Consolas" pitchFamily="49" charset="0"/>
                <a:ea typeface="仿宋" pitchFamily="49" charset="-122"/>
                <a:cs typeface="Consolas" pitchFamily="49" charset="0"/>
              </a:rPr>
              <a:t>指向后继</a:t>
            </a:r>
            <a:r>
              <a:rPr kumimoji="1" lang="zh-CN" altLang="en-US" sz="1800" smtClean="0">
                <a:solidFill>
                  <a:srgbClr val="0000FF"/>
                </a:solidFill>
                <a:latin typeface="Consolas" pitchFamily="49" charset="0"/>
                <a:ea typeface="仿宋" pitchFamily="49" charset="-122"/>
                <a:cs typeface="Consolas" pitchFamily="49" charset="0"/>
              </a:rPr>
              <a:t>结点的</a:t>
            </a:r>
            <a:r>
              <a:rPr kumimoji="1" lang="zh-CN" altLang="en-US" sz="1800" dirty="0" smtClean="0">
                <a:solidFill>
                  <a:srgbClr val="0000FF"/>
                </a:solidFill>
                <a:latin typeface="Consolas" pitchFamily="49" charset="0"/>
                <a:ea typeface="仿宋" pitchFamily="49" charset="-122"/>
                <a:cs typeface="Consolas" pitchFamily="49" charset="0"/>
              </a:rPr>
              <a:t>指针域 </a:t>
            </a:r>
            <a:r>
              <a:rPr kumimoji="1" lang="en-US" altLang="zh-CN" sz="1800" dirty="0" smtClean="0">
                <a:solidFill>
                  <a:srgbClr val="0000FF"/>
                </a:solidFill>
                <a:latin typeface="Consolas" pitchFamily="49" charset="0"/>
                <a:ea typeface="仿宋" pitchFamily="49" charset="-122"/>
                <a:cs typeface="Consolas" pitchFamily="49" charset="0"/>
                <a:sym typeface="Wingdings"/>
              </a:rPr>
              <a:t> </a:t>
            </a:r>
            <a:r>
              <a:rPr kumimoji="1" lang="zh-CN" altLang="en-US" sz="1800" spc="50" dirty="0" smtClean="0">
                <a:ln w="11430"/>
                <a:solidFill>
                  <a:srgbClr val="FF0000"/>
                </a:solidFill>
                <a:latin typeface="方正启体简体" pitchFamily="65" charset="-122"/>
                <a:ea typeface="方正启体简体" pitchFamily="65" charset="-122"/>
                <a:cs typeface="Consolas" pitchFamily="49" charset="0"/>
              </a:rPr>
              <a:t>单链表</a:t>
            </a:r>
            <a:r>
              <a:rPr kumimoji="1" lang="zh-CN" altLang="en-US" sz="1800" spc="50" dirty="0" smtClean="0">
                <a:ln w="11430"/>
                <a:solidFill>
                  <a:srgbClr val="0000FF"/>
                </a:soli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endParaRPr kumimoji="1" lang="en-US" altLang="zh-CN" sz="1800" spc="50" dirty="0" smtClean="0">
              <a:ln w="11430"/>
              <a:solidFill>
                <a:srgbClr val="0000FF"/>
              </a:soli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endParaRPr>
          </a:p>
          <a:p>
            <a:pPr marL="457200" indent="-457200" algn="l">
              <a:lnSpc>
                <a:spcPts val="3200"/>
              </a:lnSpc>
              <a:buBlip>
                <a:blip r:embed="rId3"/>
              </a:buBlip>
            </a:pPr>
            <a:r>
              <a:rPr lang="zh-CN" altLang="en-US" sz="1800" smtClean="0">
                <a:solidFill>
                  <a:srgbClr val="0000FF"/>
                </a:solidFill>
                <a:latin typeface="Consolas" pitchFamily="49" charset="0"/>
                <a:ea typeface="仿宋" pitchFamily="49" charset="-122"/>
                <a:cs typeface="Consolas" pitchFamily="49" charset="0"/>
              </a:rPr>
              <a:t>每个物理结点增加</a:t>
            </a:r>
            <a:r>
              <a:rPr lang="zh-CN" altLang="en-US" sz="1800" dirty="0" smtClean="0">
                <a:solidFill>
                  <a:srgbClr val="0000FF"/>
                </a:solidFill>
                <a:latin typeface="Consolas" pitchFamily="49" charset="0"/>
                <a:ea typeface="仿宋" pitchFamily="49" charset="-122"/>
                <a:cs typeface="Consolas" pitchFamily="49" charset="0"/>
              </a:rPr>
              <a:t>一个</a:t>
            </a:r>
            <a:r>
              <a:rPr lang="zh-CN" altLang="en-US" sz="1800" smtClean="0">
                <a:solidFill>
                  <a:srgbClr val="0000FF"/>
                </a:solidFill>
                <a:latin typeface="Consolas" pitchFamily="49" charset="0"/>
                <a:ea typeface="仿宋" pitchFamily="49" charset="-122"/>
                <a:cs typeface="Consolas" pitchFamily="49" charset="0"/>
              </a:rPr>
              <a:t>指向后继</a:t>
            </a:r>
            <a:r>
              <a:rPr kumimoji="1" lang="zh-CN" altLang="en-US" sz="1800" smtClean="0">
                <a:solidFill>
                  <a:srgbClr val="0000FF"/>
                </a:solidFill>
                <a:latin typeface="Consolas" pitchFamily="49" charset="0"/>
                <a:ea typeface="仿宋" pitchFamily="49" charset="-122"/>
                <a:cs typeface="Consolas" pitchFamily="49" charset="0"/>
              </a:rPr>
              <a:t>结点的</a:t>
            </a:r>
            <a:r>
              <a:rPr kumimoji="1" lang="zh-CN" altLang="en-US" sz="1800" dirty="0" smtClean="0">
                <a:solidFill>
                  <a:srgbClr val="0000FF"/>
                </a:solidFill>
                <a:latin typeface="Consolas" pitchFamily="49" charset="0"/>
                <a:ea typeface="仿宋" pitchFamily="49" charset="-122"/>
                <a:cs typeface="Consolas" pitchFamily="49" charset="0"/>
              </a:rPr>
              <a:t>指针域和一</a:t>
            </a:r>
            <a:r>
              <a:rPr kumimoji="1" lang="zh-CN" altLang="en-US" sz="1800" smtClean="0">
                <a:solidFill>
                  <a:srgbClr val="0000FF"/>
                </a:solidFill>
                <a:latin typeface="Consolas" pitchFamily="49" charset="0"/>
                <a:ea typeface="仿宋" pitchFamily="49" charset="-122"/>
                <a:cs typeface="Consolas" pitchFamily="49" charset="0"/>
              </a:rPr>
              <a:t>个指向前驱结点的</a:t>
            </a:r>
            <a:r>
              <a:rPr kumimoji="1" lang="zh-CN" altLang="en-US" sz="1800" dirty="0" smtClean="0">
                <a:solidFill>
                  <a:srgbClr val="0000FF"/>
                </a:solidFill>
                <a:latin typeface="Consolas" pitchFamily="49" charset="0"/>
                <a:ea typeface="仿宋" pitchFamily="49" charset="-122"/>
                <a:cs typeface="Consolas" pitchFamily="49" charset="0"/>
              </a:rPr>
              <a:t>指针</a:t>
            </a:r>
            <a:r>
              <a:rPr kumimoji="1" lang="zh-CN" altLang="en-US" sz="1800" smtClean="0">
                <a:solidFill>
                  <a:srgbClr val="0000FF"/>
                </a:solidFill>
                <a:latin typeface="Consolas" pitchFamily="49" charset="0"/>
                <a:ea typeface="仿宋" pitchFamily="49" charset="-122"/>
                <a:cs typeface="Consolas" pitchFamily="49" charset="0"/>
              </a:rPr>
              <a:t>域 </a:t>
            </a:r>
            <a:r>
              <a:rPr kumimoji="1" lang="en-US" altLang="zh-CN" sz="1800" smtClean="0">
                <a:solidFill>
                  <a:srgbClr val="0000FF"/>
                </a:solidFill>
                <a:latin typeface="Consolas" pitchFamily="49" charset="0"/>
                <a:ea typeface="仿宋" pitchFamily="49" charset="-122"/>
                <a:cs typeface="Consolas" pitchFamily="49" charset="0"/>
                <a:sym typeface="Wingdings"/>
              </a:rPr>
              <a:t> </a:t>
            </a:r>
            <a:r>
              <a:rPr kumimoji="1" lang="zh-CN" altLang="en-US" sz="1800" spc="50" smtClean="0">
                <a:ln w="11430"/>
                <a:solidFill>
                  <a:srgbClr val="FF0000"/>
                </a:solidFill>
                <a:latin typeface="方正启体简体" pitchFamily="65" charset="-122"/>
                <a:ea typeface="方正启体简体" pitchFamily="65" charset="-122"/>
                <a:cs typeface="Consolas" pitchFamily="49" charset="0"/>
              </a:rPr>
              <a:t>双</a:t>
            </a:r>
            <a:r>
              <a:rPr kumimoji="1" lang="zh-CN" altLang="en-US" sz="1800" spc="50" dirty="0" smtClean="0">
                <a:ln w="11430"/>
                <a:solidFill>
                  <a:srgbClr val="FF0000"/>
                </a:solidFill>
                <a:latin typeface="方正启体简体" pitchFamily="65" charset="-122"/>
                <a:ea typeface="方正启体简体" pitchFamily="65" charset="-122"/>
                <a:cs typeface="Consolas" pitchFamily="49" charset="0"/>
              </a:rPr>
              <a:t>链表</a:t>
            </a:r>
            <a:r>
              <a:rPr kumimoji="1" lang="zh-CN" altLang="en-US" sz="1800" spc="50" dirty="0" smtClean="0">
                <a:ln w="11430"/>
                <a:solidFill>
                  <a:srgbClr val="0000FF"/>
                </a:soli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2</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7"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852465" y="2571744"/>
            <a:ext cx="7350121" cy="1512887"/>
            <a:chOff x="722341" y="2500306"/>
            <a:chExt cx="7350121" cy="1512887"/>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9525">
              <a:solidFill>
                <a:srgbClr val="C00000"/>
              </a:solidFill>
              <a:miter lim="800000"/>
              <a:headEnd/>
              <a:tailEnd/>
            </a:ln>
            <a:effectLst/>
          </p:spPr>
          <p:txBody>
            <a:bodyPr wrap="none" anchor="ctr"/>
            <a:lstStyle/>
            <a:p>
              <a:endParaRPr lang="zh-CN" altLang="en-US"/>
            </a:p>
          </p:txBody>
        </p:sp>
        <p:sp>
          <p:nvSpPr>
            <p:cNvPr id="32771" name="Rectangle 3"/>
            <p:cNvSpPr>
              <a:spLocks noChangeArrowheads="1"/>
            </p:cNvSpPr>
            <p:nvPr/>
          </p:nvSpPr>
          <p:spPr bwMode="auto">
            <a:xfrm>
              <a:off x="1304949" y="2789231"/>
              <a:ext cx="576263"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2" name="Rectangle 4"/>
            <p:cNvSpPr>
              <a:spLocks noChangeArrowheads="1"/>
            </p:cNvSpPr>
            <p:nvPr/>
          </p:nvSpPr>
          <p:spPr bwMode="auto">
            <a:xfrm>
              <a:off x="1881212" y="2789231"/>
              <a:ext cx="576262"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3" name="Line 5"/>
            <p:cNvSpPr>
              <a:spLocks noChangeShapeType="1"/>
            </p:cNvSpPr>
            <p:nvPr/>
          </p:nvSpPr>
          <p:spPr bwMode="auto">
            <a:xfrm>
              <a:off x="1016024" y="2932106"/>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2774" name="Text Box 6"/>
            <p:cNvSpPr txBox="1">
              <a:spLocks noChangeArrowheads="1"/>
            </p:cNvSpPr>
            <p:nvPr/>
          </p:nvSpPr>
          <p:spPr bwMode="auto">
            <a:xfrm>
              <a:off x="722341" y="2644768"/>
              <a:ext cx="361949" cy="369332"/>
            </a:xfrm>
            <a:prstGeom prst="rect">
              <a:avLst/>
            </a:prstGeom>
            <a:noFill/>
            <a:ln w="9525">
              <a:noFill/>
              <a:miter lim="800000"/>
              <a:headEnd/>
              <a:tailEnd/>
            </a:ln>
            <a:effectLst/>
          </p:spPr>
          <p:txBody>
            <a:bodyPr wrap="square">
              <a:spAutoFit/>
            </a:bodyPr>
            <a:lstStyle/>
            <a:p>
              <a:pPr algn="l">
                <a:spcBef>
                  <a:spcPct val="50000"/>
                </a:spcBef>
              </a:pPr>
              <a:r>
                <a:rPr lang="en-US" altLang="zh-CN" sz="1800">
                  <a:latin typeface="Consolas" pitchFamily="49" charset="0"/>
                  <a:cs typeface="Consolas" pitchFamily="49" charset="0"/>
                </a:rPr>
                <a:t>L</a:t>
              </a:r>
            </a:p>
          </p:txBody>
        </p:sp>
        <p:sp>
          <p:nvSpPr>
            <p:cNvPr id="32775" name="Rectangle 7"/>
            <p:cNvSpPr>
              <a:spLocks noChangeArrowheads="1"/>
            </p:cNvSpPr>
            <p:nvPr/>
          </p:nvSpPr>
          <p:spPr bwMode="auto">
            <a:xfrm>
              <a:off x="3249637" y="2801931"/>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76" name="Rectangle 8"/>
            <p:cNvSpPr>
              <a:spLocks noChangeArrowheads="1"/>
            </p:cNvSpPr>
            <p:nvPr/>
          </p:nvSpPr>
          <p:spPr bwMode="auto">
            <a:xfrm>
              <a:off x="2668612" y="2801931"/>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dirty="0" err="1">
                  <a:solidFill>
                    <a:srgbClr val="0000FF"/>
                  </a:solidFill>
                  <a:latin typeface="Consolas" pitchFamily="49" charset="0"/>
                  <a:cs typeface="Consolas" pitchFamily="49" charset="0"/>
                </a:rPr>
                <a:t>a</a:t>
              </a:r>
              <a:r>
                <a:rPr lang="en-US" altLang="zh-CN" sz="1800" baseline="-25000" dirty="0" err="1">
                  <a:solidFill>
                    <a:srgbClr val="0000FF"/>
                  </a:solidFill>
                  <a:latin typeface="Consolas" pitchFamily="49" charset="0"/>
                  <a:cs typeface="Consolas" pitchFamily="49" charset="0"/>
                </a:rPr>
                <a:t>1</a:t>
              </a:r>
              <a:endParaRPr lang="en-US" altLang="zh-CN" sz="1800" baseline="-25000" dirty="0">
                <a:solidFill>
                  <a:srgbClr val="0000FF"/>
                </a:solidFill>
                <a:latin typeface="Consolas" pitchFamily="49" charset="0"/>
                <a:cs typeface="Consolas" pitchFamily="49" charset="0"/>
              </a:endParaRPr>
            </a:p>
          </p:txBody>
        </p:sp>
        <p:sp>
          <p:nvSpPr>
            <p:cNvPr id="32777" name="Line 9"/>
            <p:cNvSpPr>
              <a:spLocks noChangeShapeType="1"/>
            </p:cNvSpPr>
            <p:nvPr/>
          </p:nvSpPr>
          <p:spPr bwMode="auto">
            <a:xfrm>
              <a:off x="2367304" y="2982906"/>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2778" name="Line 10"/>
            <p:cNvSpPr>
              <a:spLocks noChangeShapeType="1"/>
            </p:cNvSpPr>
            <p:nvPr/>
          </p:nvSpPr>
          <p:spPr bwMode="auto">
            <a:xfrm>
              <a:off x="4832374" y="2970206"/>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2779" name="Line 11"/>
            <p:cNvSpPr>
              <a:spLocks noChangeShapeType="1"/>
            </p:cNvSpPr>
            <p:nvPr/>
          </p:nvSpPr>
          <p:spPr bwMode="auto">
            <a:xfrm>
              <a:off x="3730649" y="2982906"/>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2780" name="Rectangle 12"/>
            <p:cNvSpPr>
              <a:spLocks noChangeArrowheads="1"/>
            </p:cNvSpPr>
            <p:nvPr/>
          </p:nvSpPr>
          <p:spPr bwMode="auto">
            <a:xfrm>
              <a:off x="5743599" y="27892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1" name="Rectangle 13"/>
            <p:cNvSpPr>
              <a:spLocks noChangeArrowheads="1"/>
            </p:cNvSpPr>
            <p:nvPr/>
          </p:nvSpPr>
          <p:spPr bwMode="auto">
            <a:xfrm>
              <a:off x="5162574" y="27892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dirty="0" err="1">
                  <a:solidFill>
                    <a:srgbClr val="0000FF"/>
                  </a:solidFill>
                  <a:latin typeface="Consolas" pitchFamily="49" charset="0"/>
                  <a:cs typeface="Consolas" pitchFamily="49" charset="0"/>
                </a:rPr>
                <a:t>a</a:t>
              </a:r>
              <a:r>
                <a:rPr lang="en-US" altLang="zh-CN" sz="1800" i="1" baseline="-25000" dirty="0" err="1">
                  <a:solidFill>
                    <a:srgbClr val="0000FF"/>
                  </a:solidFill>
                  <a:latin typeface="Consolas" pitchFamily="49" charset="0"/>
                  <a:cs typeface="Consolas" pitchFamily="49" charset="0"/>
                </a:rPr>
                <a:t>j</a:t>
              </a:r>
              <a:endParaRPr lang="en-US" altLang="zh-CN" sz="1800" i="1" baseline="-25000" dirty="0">
                <a:solidFill>
                  <a:srgbClr val="0000FF"/>
                </a:solidFill>
                <a:latin typeface="Consolas" pitchFamily="49" charset="0"/>
                <a:cs typeface="Consolas" pitchFamily="49" charset="0"/>
              </a:endParaRPr>
            </a:p>
          </p:txBody>
        </p:sp>
        <p:sp>
          <p:nvSpPr>
            <p:cNvPr id="32782" name="Text Box 14"/>
            <p:cNvSpPr txBox="1">
              <a:spLocks noChangeArrowheads="1"/>
            </p:cNvSpPr>
            <p:nvPr/>
          </p:nvSpPr>
          <p:spPr bwMode="auto">
            <a:xfrm>
              <a:off x="4207560" y="2649531"/>
              <a:ext cx="504825" cy="457200"/>
            </a:xfrm>
            <a:prstGeom prst="rect">
              <a:avLst/>
            </a:prstGeom>
            <a:noFill/>
            <a:ln w="9525">
              <a:noFill/>
              <a:miter lim="800000"/>
              <a:headEnd/>
              <a:tailEnd/>
            </a:ln>
            <a:effectLst/>
          </p:spPr>
          <p:txBody>
            <a:bodyPr>
              <a:spAutoFit/>
            </a:bodyPr>
            <a:lstStyle/>
            <a:p>
              <a:pPr algn="l">
                <a:spcBef>
                  <a:spcPct val="50000"/>
                </a:spcBef>
              </a:pPr>
              <a:r>
                <a:rPr lang="en-US" altLang="zh-CN">
                  <a:cs typeface="Times New Roman" pitchFamily="18" charset="0"/>
                </a:rPr>
                <a:t>…</a:t>
              </a:r>
            </a:p>
          </p:txBody>
        </p:sp>
        <p:sp>
          <p:nvSpPr>
            <p:cNvPr id="32783" name="Rectangle 15"/>
            <p:cNvSpPr>
              <a:spLocks noChangeArrowheads="1"/>
            </p:cNvSpPr>
            <p:nvPr/>
          </p:nvSpPr>
          <p:spPr bwMode="auto">
            <a:xfrm>
              <a:off x="7286649" y="32210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4" name="Rectangle 16"/>
            <p:cNvSpPr>
              <a:spLocks noChangeArrowheads="1"/>
            </p:cNvSpPr>
            <p:nvPr/>
          </p:nvSpPr>
          <p:spPr bwMode="auto">
            <a:xfrm>
              <a:off x="6705624" y="32210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dirty="0" err="1">
                  <a:solidFill>
                    <a:srgbClr val="0000FF"/>
                  </a:solidFill>
                  <a:latin typeface="Consolas" pitchFamily="49" charset="0"/>
                  <a:cs typeface="Consolas" pitchFamily="49" charset="0"/>
                </a:rPr>
                <a:t>a</a:t>
              </a:r>
              <a:r>
                <a:rPr lang="en-US" altLang="zh-CN" sz="1800" i="1" baseline="-25000" dirty="0" err="1">
                  <a:solidFill>
                    <a:srgbClr val="0000FF"/>
                  </a:solidFill>
                  <a:latin typeface="Consolas" pitchFamily="49" charset="0"/>
                  <a:cs typeface="Consolas" pitchFamily="49" charset="0"/>
                </a:rPr>
                <a:t>i</a:t>
              </a:r>
              <a:endParaRPr lang="en-US" altLang="zh-CN" sz="1800" i="1" baseline="-25000" dirty="0">
                <a:solidFill>
                  <a:srgbClr val="0000FF"/>
                </a:solidFill>
                <a:latin typeface="Consolas" pitchFamily="49" charset="0"/>
                <a:cs typeface="Consolas" pitchFamily="49" charset="0"/>
              </a:endParaRPr>
            </a:p>
          </p:txBody>
        </p:sp>
        <p:sp>
          <p:nvSpPr>
            <p:cNvPr id="32785" name="Line 17"/>
            <p:cNvSpPr>
              <a:spLocks noChangeShapeType="1"/>
            </p:cNvSpPr>
            <p:nvPr/>
          </p:nvSpPr>
          <p:spPr bwMode="auto">
            <a:xfrm flipV="1">
              <a:off x="5689633" y="3149593"/>
              <a:ext cx="0" cy="431800"/>
            </a:xfrm>
            <a:prstGeom prst="line">
              <a:avLst/>
            </a:prstGeom>
            <a:noFill/>
            <a:ln w="19050">
              <a:solidFill>
                <a:schemeClr val="tx1"/>
              </a:solidFill>
              <a:miter lim="800000"/>
              <a:headEnd type="none" w="med" len="med"/>
              <a:tailEnd type="arrow" w="med" len="med"/>
            </a:ln>
            <a:effectLst/>
          </p:spPr>
          <p:txBody>
            <a:bodyPr wrap="none"/>
            <a:lstStyle/>
            <a:p>
              <a:endParaRPr lang="zh-CN" altLang="en-US"/>
            </a:p>
          </p:txBody>
        </p:sp>
        <p:sp>
          <p:nvSpPr>
            <p:cNvPr id="32786" name="Line 18"/>
            <p:cNvSpPr>
              <a:spLocks noChangeShapeType="1"/>
            </p:cNvSpPr>
            <p:nvPr/>
          </p:nvSpPr>
          <p:spPr bwMode="auto">
            <a:xfrm>
              <a:off x="6994549" y="2860668"/>
              <a:ext cx="0" cy="360363"/>
            </a:xfrm>
            <a:prstGeom prst="line">
              <a:avLst/>
            </a:prstGeom>
            <a:noFill/>
            <a:ln w="19050">
              <a:solidFill>
                <a:schemeClr val="tx1"/>
              </a:solidFill>
              <a:miter lim="800000"/>
              <a:headEnd type="none" w="med" len="med"/>
              <a:tailEnd type="arrow" w="med" len="med"/>
            </a:ln>
            <a:effectLst/>
          </p:spPr>
          <p:txBody>
            <a:bodyPr wrap="none"/>
            <a:lstStyle/>
            <a:p>
              <a:endParaRPr lang="zh-CN" altLang="en-US"/>
            </a:p>
          </p:txBody>
        </p:sp>
        <p:sp>
          <p:nvSpPr>
            <p:cNvPr id="32787" name="Text Box 19"/>
            <p:cNvSpPr txBox="1">
              <a:spLocks noChangeArrowheads="1"/>
            </p:cNvSpPr>
            <p:nvPr/>
          </p:nvSpPr>
          <p:spPr bwMode="auto">
            <a:xfrm>
              <a:off x="6819650" y="2500306"/>
              <a:ext cx="574675" cy="369332"/>
            </a:xfrm>
            <a:prstGeom prst="rect">
              <a:avLst/>
            </a:prstGeom>
            <a:noFill/>
            <a:ln w="9525">
              <a:noFill/>
              <a:miter lim="800000"/>
              <a:headEnd/>
              <a:tailEnd/>
            </a:ln>
            <a:effectLst/>
          </p:spPr>
          <p:txBody>
            <a:bodyPr>
              <a:spAutoFit/>
            </a:bodyPr>
            <a:lstStyle/>
            <a:p>
              <a:pPr algn="l">
                <a:spcBef>
                  <a:spcPct val="50000"/>
                </a:spcBef>
              </a:pPr>
              <a:r>
                <a:rPr lang="en-US" altLang="zh-CN" sz="1800" i="1" dirty="0" smtClean="0">
                  <a:latin typeface="Consolas" pitchFamily="49" charset="0"/>
                  <a:cs typeface="Consolas" pitchFamily="49" charset="0"/>
                </a:rPr>
                <a:t>s</a:t>
              </a:r>
              <a:endParaRPr lang="en-US" altLang="zh-CN" sz="1800" i="1" dirty="0">
                <a:latin typeface="Consolas" pitchFamily="49" charset="0"/>
                <a:cs typeface="Consolas" pitchFamily="49" charset="0"/>
              </a:endParaRPr>
            </a:p>
          </p:txBody>
        </p:sp>
        <p:sp>
          <p:nvSpPr>
            <p:cNvPr id="32788" name="Text Box 20"/>
            <p:cNvSpPr txBox="1">
              <a:spLocks noChangeArrowheads="1"/>
            </p:cNvSpPr>
            <p:nvPr/>
          </p:nvSpPr>
          <p:spPr bwMode="auto">
            <a:xfrm>
              <a:off x="5513446" y="3559734"/>
              <a:ext cx="360361" cy="36933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a:latin typeface="Consolas" pitchFamily="49" charset="0"/>
                  <a:cs typeface="Consolas" pitchFamily="49" charset="0"/>
                </a:rPr>
                <a:t>r</a:t>
              </a:r>
            </a:p>
          </p:txBody>
        </p:sp>
        <p:sp>
          <p:nvSpPr>
            <p:cNvPr id="32789" name="Freeform 21"/>
            <p:cNvSpPr>
              <a:spLocks/>
            </p:cNvSpPr>
            <p:nvPr/>
          </p:nvSpPr>
          <p:spPr bwMode="auto">
            <a:xfrm>
              <a:off x="6203974" y="3221031"/>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grpSp>
      <p:sp>
        <p:nvSpPr>
          <p:cNvPr id="32792" name="Text Box 24"/>
          <p:cNvSpPr txBox="1">
            <a:spLocks noChangeArrowheads="1"/>
          </p:cNvSpPr>
          <p:nvPr/>
        </p:nvSpPr>
        <p:spPr bwMode="auto">
          <a:xfrm>
            <a:off x="468313" y="285728"/>
            <a:ext cx="2817804" cy="4839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tIns="72000" bIns="72000">
            <a:spAutoFit/>
          </a:bodyPr>
          <a:lstStyle/>
          <a:p>
            <a:pPr>
              <a:spcBef>
                <a:spcPct val="50000"/>
              </a:spcBef>
            </a:pPr>
            <a:r>
              <a:rPr kumimoji="1" lang="en-US" altLang="zh-CN" sz="2200" dirty="0">
                <a:latin typeface="Consolas" pitchFamily="49" charset="0"/>
                <a:ea typeface="微软雅黑" pitchFamily="34" charset="-122"/>
                <a:cs typeface="Consolas" pitchFamily="49" charset="0"/>
              </a:rPr>
              <a:t> </a:t>
            </a:r>
            <a:r>
              <a:rPr kumimoji="1" lang="zh-CN" altLang="en-US" sz="2200" dirty="0">
                <a:solidFill>
                  <a:srgbClr val="FF3300"/>
                </a:solidFill>
                <a:latin typeface="Consolas" pitchFamily="49" charset="0"/>
                <a:ea typeface="微软雅黑" pitchFamily="34" charset="-122"/>
                <a:cs typeface="Consolas" pitchFamily="49" charset="0"/>
              </a:rPr>
              <a:t>（</a:t>
            </a:r>
            <a:r>
              <a:rPr kumimoji="1" lang="en-US" altLang="zh-CN" sz="2200" dirty="0">
                <a:solidFill>
                  <a:srgbClr val="FF3300"/>
                </a:solidFill>
                <a:latin typeface="Consolas" pitchFamily="49" charset="0"/>
                <a:ea typeface="微软雅黑" pitchFamily="34" charset="-122"/>
                <a:cs typeface="Consolas" pitchFamily="49" charset="0"/>
              </a:rPr>
              <a:t>2</a:t>
            </a:r>
            <a:r>
              <a:rPr kumimoji="1" lang="zh-CN" altLang="en-US" sz="2200" dirty="0">
                <a:solidFill>
                  <a:srgbClr val="FF3300"/>
                </a:solidFill>
                <a:latin typeface="Consolas" pitchFamily="49" charset="0"/>
                <a:ea typeface="微软雅黑" pitchFamily="34" charset="-122"/>
                <a:cs typeface="Consolas" pitchFamily="49" charset="0"/>
              </a:rPr>
              <a:t>）尾插法建表</a:t>
            </a:r>
            <a:endParaRPr lang="zh-CN" altLang="en-US" sz="2200" dirty="0">
              <a:latin typeface="Consolas" pitchFamily="49" charset="0"/>
              <a:ea typeface="微软雅黑" pitchFamily="34" charset="-122"/>
              <a:cs typeface="Consolas" pitchFamily="49" charset="0"/>
            </a:endParaRPr>
          </a:p>
        </p:txBody>
      </p:sp>
      <p:sp>
        <p:nvSpPr>
          <p:cNvPr id="32793" name="Text Box 25"/>
          <p:cNvSpPr txBox="1">
            <a:spLocks noChangeArrowheads="1"/>
          </p:cNvSpPr>
          <p:nvPr/>
        </p:nvSpPr>
        <p:spPr bwMode="auto">
          <a:xfrm>
            <a:off x="1500166" y="5000636"/>
            <a:ext cx="6192838" cy="369332"/>
          </a:xfrm>
          <a:prstGeom prst="rect">
            <a:avLst/>
          </a:prstGeom>
          <a:noFill/>
          <a:ln w="9525">
            <a:noFill/>
            <a:miter lim="800000"/>
            <a:headEnd/>
            <a:tailEnd/>
          </a:ln>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1800" dirty="0">
                <a:solidFill>
                  <a:srgbClr val="FF3300"/>
                </a:solidFill>
                <a:latin typeface="Consolas" pitchFamily="49" charset="0"/>
                <a:ea typeface="方正启体简体" pitchFamily="65" charset="-122"/>
                <a:cs typeface="Consolas" pitchFamily="49" charset="0"/>
              </a:rPr>
              <a:t>注意：</a:t>
            </a:r>
            <a:r>
              <a:rPr lang="zh-CN" altLang="en-US" sz="1800">
                <a:latin typeface="Consolas" pitchFamily="49" charset="0"/>
                <a:ea typeface="方正启体简体" pitchFamily="65" charset="-122"/>
                <a:cs typeface="Consolas" pitchFamily="49" charset="0"/>
              </a:rPr>
              <a:t>链表</a:t>
            </a:r>
            <a:r>
              <a:rPr lang="zh-CN" altLang="en-US" sz="1800" smtClean="0">
                <a:latin typeface="Consolas" pitchFamily="49" charset="0"/>
                <a:ea typeface="方正启体简体" pitchFamily="65" charset="-122"/>
                <a:cs typeface="Consolas" pitchFamily="49" charset="0"/>
              </a:rPr>
              <a:t>的结点顺序</a:t>
            </a:r>
            <a:r>
              <a:rPr lang="zh-CN" altLang="en-US" sz="1800" dirty="0">
                <a:latin typeface="Consolas" pitchFamily="49" charset="0"/>
                <a:ea typeface="方正启体简体" pitchFamily="65" charset="-122"/>
                <a:cs typeface="Consolas" pitchFamily="49" charset="0"/>
              </a:rPr>
              <a:t>与逻辑次序</a:t>
            </a:r>
            <a:r>
              <a:rPr lang="zh-CN" altLang="en-US" sz="1800" dirty="0">
                <a:solidFill>
                  <a:srgbClr val="FF00FF"/>
                </a:solidFill>
                <a:latin typeface="Consolas" pitchFamily="49" charset="0"/>
                <a:ea typeface="方正启体简体" pitchFamily="65" charset="-122"/>
                <a:cs typeface="Consolas" pitchFamily="49" charset="0"/>
              </a:rPr>
              <a:t>相同</a:t>
            </a:r>
            <a:r>
              <a:rPr lang="zh-CN" altLang="en-US" sz="1800" dirty="0">
                <a:latin typeface="Consolas" pitchFamily="49" charset="0"/>
                <a:ea typeface="方正启体简体" pitchFamily="65" charset="-122"/>
                <a:cs typeface="Consolas" pitchFamily="49" charset="0"/>
              </a:rPr>
              <a:t>。</a:t>
            </a:r>
          </a:p>
        </p:txBody>
      </p:sp>
      <p:sp>
        <p:nvSpPr>
          <p:cNvPr id="27" name="Text Box 4"/>
          <p:cNvSpPr txBox="1">
            <a:spLocks noChangeArrowheads="1"/>
          </p:cNvSpPr>
          <p:nvPr/>
        </p:nvSpPr>
        <p:spPr bwMode="auto">
          <a:xfrm>
            <a:off x="500035" y="952462"/>
            <a:ext cx="6858048" cy="132343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ts val="3200"/>
              </a:lnSpc>
              <a:buBlip>
                <a:blip r:embed="rId2"/>
              </a:buBlip>
            </a:pPr>
            <a:r>
              <a:rPr kumimoji="1" lang="zh-CN" altLang="en-US" sz="1800" smtClean="0">
                <a:solidFill>
                  <a:srgbClr val="0000FF"/>
                </a:solidFill>
                <a:latin typeface="Consolas" pitchFamily="49" charset="0"/>
                <a:ea typeface="仿宋" pitchFamily="49" charset="-122"/>
                <a:cs typeface="Consolas" pitchFamily="49" charset="0"/>
              </a:rPr>
              <a:t>从</a:t>
            </a:r>
            <a:r>
              <a:rPr kumimoji="1" lang="zh-CN" altLang="en-US" sz="1800" dirty="0">
                <a:solidFill>
                  <a:srgbClr val="0000FF"/>
                </a:solidFill>
                <a:latin typeface="Consolas" pitchFamily="49" charset="0"/>
                <a:ea typeface="仿宋" pitchFamily="49" charset="-122"/>
                <a:cs typeface="Consolas" pitchFamily="49" charset="0"/>
              </a:rPr>
              <a:t>一个空</a:t>
            </a:r>
            <a:r>
              <a:rPr kumimoji="1" lang="zh-CN" altLang="en-US" sz="1800">
                <a:solidFill>
                  <a:srgbClr val="0000FF"/>
                </a:solidFill>
                <a:latin typeface="Consolas" pitchFamily="49" charset="0"/>
                <a:ea typeface="仿宋" pitchFamily="49" charset="-122"/>
                <a:cs typeface="Consolas" pitchFamily="49" charset="0"/>
              </a:rPr>
              <a:t>表</a:t>
            </a:r>
            <a:r>
              <a:rPr kumimoji="1" lang="zh-CN" altLang="en-US" sz="1800" smtClean="0">
                <a:solidFill>
                  <a:srgbClr val="0000FF"/>
                </a:solidFill>
                <a:latin typeface="Consolas" pitchFamily="49" charset="0"/>
                <a:ea typeface="仿宋" pitchFamily="49" charset="-122"/>
                <a:cs typeface="Consolas" pitchFamily="49" charset="0"/>
              </a:rPr>
              <a:t>开始，创建一个头结点。</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1800" smtClean="0">
                <a:solidFill>
                  <a:srgbClr val="0000FF"/>
                </a:solidFill>
                <a:latin typeface="Consolas" pitchFamily="49" charset="0"/>
                <a:ea typeface="仿宋" pitchFamily="49" charset="-122"/>
                <a:cs typeface="Consolas" pitchFamily="49" charset="0"/>
              </a:rPr>
              <a:t>依次读取</a:t>
            </a:r>
            <a:r>
              <a:rPr kumimoji="1" lang="zh-CN" altLang="en-US" sz="1800" dirty="0">
                <a:solidFill>
                  <a:srgbClr val="0000FF"/>
                </a:solidFill>
                <a:latin typeface="Consolas" pitchFamily="49" charset="0"/>
                <a:ea typeface="仿宋" pitchFamily="49" charset="-122"/>
                <a:cs typeface="Consolas" pitchFamily="49" charset="0"/>
              </a:rPr>
              <a:t>字符数组</a:t>
            </a:r>
            <a:r>
              <a:rPr kumimoji="1" lang="en-US" altLang="zh-CN" sz="1800" i="1" dirty="0">
                <a:solidFill>
                  <a:srgbClr val="0000FF"/>
                </a:solidFill>
                <a:latin typeface="Consolas" pitchFamily="49" charset="0"/>
                <a:ea typeface="仿宋" pitchFamily="49" charset="-122"/>
                <a:cs typeface="Consolas" pitchFamily="49" charset="0"/>
              </a:rPr>
              <a:t>a</a:t>
            </a:r>
            <a:r>
              <a:rPr kumimoji="1" lang="zh-CN" altLang="en-US" sz="1800" dirty="0">
                <a:solidFill>
                  <a:srgbClr val="0000FF"/>
                </a:solidFill>
                <a:latin typeface="Consolas" pitchFamily="49" charset="0"/>
                <a:ea typeface="仿宋" pitchFamily="49" charset="-122"/>
                <a:cs typeface="Consolas" pitchFamily="49" charset="0"/>
              </a:rPr>
              <a:t>中</a:t>
            </a:r>
            <a:r>
              <a:rPr kumimoji="1" lang="zh-CN" altLang="en-US" sz="1800" smtClean="0">
                <a:solidFill>
                  <a:srgbClr val="0000FF"/>
                </a:solidFill>
                <a:latin typeface="Consolas" pitchFamily="49" charset="0"/>
                <a:ea typeface="仿宋" pitchFamily="49" charset="-122"/>
                <a:cs typeface="Consolas" pitchFamily="49" charset="0"/>
              </a:rPr>
              <a:t>的元素，生成新结点</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1800" smtClean="0">
                <a:solidFill>
                  <a:srgbClr val="0000FF"/>
                </a:solidFill>
                <a:latin typeface="Consolas" pitchFamily="49" charset="0"/>
                <a:ea typeface="仿宋" pitchFamily="49" charset="-122"/>
                <a:cs typeface="Consolas" pitchFamily="49" charset="0"/>
              </a:rPr>
              <a:t>将新结点插入</a:t>
            </a:r>
            <a:r>
              <a:rPr kumimoji="1" lang="zh-CN" altLang="en-US" sz="1800" dirty="0">
                <a:solidFill>
                  <a:srgbClr val="0000FF"/>
                </a:solidFill>
                <a:latin typeface="Consolas" pitchFamily="49" charset="0"/>
                <a:ea typeface="仿宋" pitchFamily="49" charset="-122"/>
                <a:cs typeface="Consolas" pitchFamily="49" charset="0"/>
              </a:rPr>
              <a:t>到当前链表</a:t>
            </a:r>
            <a:r>
              <a:rPr kumimoji="1" lang="zh-CN" altLang="en-US" sz="1800">
                <a:solidFill>
                  <a:srgbClr val="0000FF"/>
                </a:solidFill>
                <a:latin typeface="Consolas" pitchFamily="49" charset="0"/>
                <a:ea typeface="仿宋" pitchFamily="49" charset="-122"/>
                <a:cs typeface="Consolas" pitchFamily="49" charset="0"/>
              </a:rPr>
              <a:t>的</a:t>
            </a:r>
            <a:r>
              <a:rPr kumimoji="1" lang="zh-CN" altLang="en-US" sz="1800" smtClean="0">
                <a:solidFill>
                  <a:srgbClr val="0000FF"/>
                </a:solidFill>
                <a:latin typeface="Consolas" pitchFamily="49" charset="0"/>
                <a:ea typeface="仿宋" pitchFamily="49" charset="-122"/>
                <a:cs typeface="Consolas" pitchFamily="49" charset="0"/>
              </a:rPr>
              <a:t>表尾上，直到</a:t>
            </a:r>
            <a:r>
              <a:rPr kumimoji="1" lang="zh-CN" altLang="en-US" sz="1800" dirty="0">
                <a:solidFill>
                  <a:srgbClr val="0000FF"/>
                </a:solidFill>
                <a:latin typeface="Consolas" pitchFamily="49" charset="0"/>
                <a:ea typeface="仿宋" pitchFamily="49" charset="-122"/>
                <a:cs typeface="Consolas" pitchFamily="49" charset="0"/>
              </a:rPr>
              <a:t>结束为止。</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3" name="组合 30"/>
          <p:cNvGrpSpPr/>
          <p:nvPr/>
        </p:nvGrpSpPr>
        <p:grpSpPr>
          <a:xfrm>
            <a:off x="1928794" y="3429000"/>
            <a:ext cx="6143668" cy="1094348"/>
            <a:chOff x="1928794" y="3429000"/>
            <a:chExt cx="6143668" cy="1094348"/>
          </a:xfrm>
        </p:grpSpPr>
        <p:sp>
          <p:nvSpPr>
            <p:cNvPr id="32770" name="Text Box 2"/>
            <p:cNvSpPr txBox="1">
              <a:spLocks noChangeArrowheads="1"/>
            </p:cNvSpPr>
            <p:nvPr/>
          </p:nvSpPr>
          <p:spPr bwMode="auto">
            <a:xfrm>
              <a:off x="1928794" y="4071942"/>
              <a:ext cx="6143668" cy="451406"/>
            </a:xfrm>
            <a:prstGeom prst="rect">
              <a:avLst/>
            </a:prstGeom>
            <a:noFill/>
            <a:ln w="9525">
              <a:noFill/>
              <a:miter lim="800000"/>
              <a:headEnd/>
              <a:tailEnd/>
            </a:ln>
            <a:effectLst/>
          </p:spPr>
          <p:txBody>
            <a:bodyPr wrap="square">
              <a:spAutoFit/>
            </a:bodyPr>
            <a:lstStyle/>
            <a:p>
              <a:pPr algn="just">
                <a:lnSpc>
                  <a:spcPts val="3200"/>
                </a:lnSpc>
                <a:spcBef>
                  <a:spcPct val="50000"/>
                </a:spcBef>
              </a:pPr>
              <a:r>
                <a:rPr kumimoji="1" lang="zh-CN" altLang="en-US" sz="1800" smtClean="0">
                  <a:latin typeface="Consolas" pitchFamily="49" charset="0"/>
                  <a:ea typeface="仿宋" pitchFamily="49" charset="-122"/>
                  <a:cs typeface="Consolas" pitchFamily="49" charset="0"/>
                </a:rPr>
                <a:t>增加</a:t>
              </a:r>
              <a:r>
                <a:rPr kumimoji="1" lang="zh-CN" altLang="en-US" sz="1800" dirty="0">
                  <a:latin typeface="Consolas" pitchFamily="49" charset="0"/>
                  <a:ea typeface="仿宋" pitchFamily="49" charset="-122"/>
                  <a:cs typeface="Consolas" pitchFamily="49" charset="0"/>
                </a:rPr>
                <a:t>一个尾</a:t>
              </a:r>
              <a:r>
                <a:rPr kumimoji="1" lang="zh-CN" altLang="en-US" sz="1800">
                  <a:latin typeface="Consolas" pitchFamily="49" charset="0"/>
                  <a:ea typeface="仿宋" pitchFamily="49" charset="-122"/>
                  <a:cs typeface="Consolas" pitchFamily="49" charset="0"/>
                </a:rPr>
                <a:t>指针</a:t>
              </a:r>
              <a:r>
                <a:rPr kumimoji="1" lang="en-US" altLang="zh-CN" sz="1800" i="1" smtClean="0">
                  <a:solidFill>
                    <a:srgbClr val="FF00FF"/>
                  </a:solidFill>
                  <a:latin typeface="Consolas" pitchFamily="49" charset="0"/>
                  <a:ea typeface="仿宋" pitchFamily="49" charset="-122"/>
                  <a:cs typeface="Consolas" pitchFamily="49" charset="0"/>
                </a:rPr>
                <a:t>r</a:t>
              </a:r>
              <a:r>
                <a:rPr kumimoji="1" lang="zh-CN" altLang="en-US" sz="1800" smtClean="0">
                  <a:latin typeface="Consolas" pitchFamily="49" charset="0"/>
                  <a:ea typeface="仿宋" pitchFamily="49" charset="-122"/>
                  <a:cs typeface="Consolas" pitchFamily="49" charset="0"/>
                </a:rPr>
                <a:t>，使</a:t>
              </a:r>
              <a:r>
                <a:rPr kumimoji="1" lang="zh-CN" altLang="en-US" sz="1800" dirty="0">
                  <a:latin typeface="Consolas" pitchFamily="49" charset="0"/>
                  <a:ea typeface="仿宋" pitchFamily="49" charset="-122"/>
                  <a:cs typeface="Consolas" pitchFamily="49" charset="0"/>
                </a:rPr>
                <a:t>其始终指向当前链表</a:t>
              </a:r>
              <a:r>
                <a:rPr kumimoji="1" lang="zh-CN" altLang="en-US" sz="1800">
                  <a:latin typeface="Consolas" pitchFamily="49" charset="0"/>
                  <a:ea typeface="仿宋" pitchFamily="49" charset="-122"/>
                  <a:cs typeface="Consolas" pitchFamily="49" charset="0"/>
                </a:rPr>
                <a:t>的</a:t>
              </a:r>
              <a:r>
                <a:rPr kumimoji="1" lang="zh-CN" altLang="en-US" sz="1800" smtClean="0">
                  <a:latin typeface="Consolas" pitchFamily="49" charset="0"/>
                  <a:ea typeface="仿宋" pitchFamily="49" charset="-122"/>
                  <a:cs typeface="Consolas" pitchFamily="49" charset="0"/>
                </a:rPr>
                <a:t>尾结点</a:t>
              </a:r>
              <a:endParaRPr kumimoji="1" lang="zh-CN" altLang="en-US" sz="1800" dirty="0">
                <a:latin typeface="Consolas" pitchFamily="49" charset="0"/>
                <a:ea typeface="仿宋" pitchFamily="49" charset="-122"/>
                <a:cs typeface="Consolas" pitchFamily="49" charset="0"/>
              </a:endParaRPr>
            </a:p>
          </p:txBody>
        </p:sp>
        <p:cxnSp>
          <p:nvCxnSpPr>
            <p:cNvPr id="30" name="直接箭头连接符 29"/>
            <p:cNvCxnSpPr/>
            <p:nvPr/>
          </p:nvCxnSpPr>
          <p:spPr>
            <a:xfrm rot="5400000" flipH="1" flipV="1">
              <a:off x="4893471" y="3536157"/>
              <a:ext cx="642942" cy="42862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2" name="灯片编号占位符 31"/>
          <p:cNvSpPr>
            <a:spLocks noGrp="1"/>
          </p:cNvSpPr>
          <p:nvPr>
            <p:ph type="sldNum" sz="quarter" idx="12"/>
          </p:nvPr>
        </p:nvSpPr>
        <p:spPr/>
        <p:txBody>
          <a:bodyPr/>
          <a:lstStyle/>
          <a:p>
            <a:fld id="{BD3F3EC2-762F-4585-9ABE-3D0BD98F40C0}" type="slidenum">
              <a:rPr lang="en-US" altLang="zh-CN" smtClean="0"/>
              <a:pPr/>
              <a:t>20</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93"/>
                                        </p:tgtEl>
                                        <p:attrNameLst>
                                          <p:attrName>style.visibility</p:attrName>
                                        </p:attrNameLst>
                                      </p:cBhvr>
                                      <p:to>
                                        <p:strVal val="visible"/>
                                      </p:to>
                                    </p:set>
                                    <p:anim calcmode="discrete" valueType="clr">
                                      <p:cBhvr override="childStyle">
                                        <p:cTn id="14"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2793"/>
                                        </p:tgtEl>
                                        <p:attrNameLst>
                                          <p:attrName>fillcolor</p:attrName>
                                        </p:attrNameLst>
                                      </p:cBhvr>
                                      <p:tavLst>
                                        <p:tav tm="0">
                                          <p:val>
                                            <p:clrVal>
                                              <a:schemeClr val="accent2"/>
                                            </p:clrVal>
                                          </p:val>
                                        </p:tav>
                                        <p:tav tm="50000">
                                          <p:val>
                                            <p:clrVal>
                                              <a:schemeClr val="hlink"/>
                                            </p:clrVal>
                                          </p:val>
                                        </p:tav>
                                      </p:tavLst>
                                    </p:anim>
                                    <p:set>
                                      <p:cBhvr>
                                        <p:cTn id="16"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71472" y="928670"/>
            <a:ext cx="7715304" cy="1975102"/>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216000" rIns="144000" bIns="216000">
            <a:spAutoFit/>
          </a:bodyPr>
          <a:lstStyle/>
          <a:p>
            <a:pPr algn="l">
              <a:lnSpc>
                <a:spcPts val="2400"/>
              </a:lnSpc>
            </a:pPr>
            <a:r>
              <a:rPr kumimoji="1" lang="en-US" altLang="zh-CN" sz="1600">
                <a:solidFill>
                  <a:srgbClr val="0000FF"/>
                </a:solidFill>
                <a:latin typeface="Consolas" pitchFamily="49" charset="0"/>
                <a:ea typeface="仿宋" pitchFamily="49" charset="-122"/>
                <a:cs typeface="Consolas" pitchFamily="49" charset="0"/>
              </a:rPr>
              <a:t>void </a:t>
            </a:r>
            <a:r>
              <a:rPr kumimoji="1" lang="en-US" altLang="zh-CN" sz="1600" smtClean="0">
                <a:solidFill>
                  <a:srgbClr val="FF3300"/>
                </a:solidFill>
                <a:latin typeface="Consolas" pitchFamily="49" charset="0"/>
                <a:ea typeface="仿宋" pitchFamily="49" charset="-122"/>
                <a:cs typeface="Consolas" pitchFamily="49" charset="0"/>
              </a:rPr>
              <a:t>CreateListR</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a:solidFill>
                  <a:srgbClr val="0000FF"/>
                </a:solidFill>
                <a:latin typeface="Consolas" pitchFamily="49" charset="0"/>
                <a:ea typeface="仿宋" pitchFamily="49" charset="-122"/>
                <a:cs typeface="Consolas" pitchFamily="49" charset="0"/>
              </a:rPr>
              <a:t>*&amp;</a:t>
            </a:r>
            <a:r>
              <a:rPr kumimoji="1" lang="en-US" altLang="zh-CN" sz="1600" smtClean="0">
                <a:solidFill>
                  <a:srgbClr val="0000FF"/>
                </a:solidFill>
                <a:latin typeface="Consolas" pitchFamily="49" charset="0"/>
                <a:ea typeface="仿宋" pitchFamily="49" charset="-122"/>
                <a:cs typeface="Consolas" pitchFamily="49" charset="0"/>
              </a:rPr>
              <a:t>L</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ElemType </a:t>
            </a:r>
            <a:r>
              <a:rPr kumimoji="1" lang="en-US" altLang="zh-CN" sz="1600">
                <a:solidFill>
                  <a:srgbClr val="0000FF"/>
                </a:solidFill>
                <a:latin typeface="Consolas" pitchFamily="49" charset="0"/>
                <a:ea typeface="仿宋" pitchFamily="49" charset="-122"/>
                <a:cs typeface="Consolas" pitchFamily="49" charset="0"/>
              </a:rPr>
              <a:t>a</a:t>
            </a:r>
            <a:r>
              <a:rPr kumimoji="1" lang="en-US" altLang="zh-CN" sz="1600" smtClean="0">
                <a:solidFill>
                  <a:srgbClr val="0000FF"/>
                </a:solidFill>
                <a:latin typeface="Consolas" pitchFamily="49" charset="0"/>
                <a:ea typeface="仿宋" pitchFamily="49" charset="-122"/>
                <a:cs typeface="Consolas" pitchFamily="49" charset="0"/>
              </a:rPr>
              <a:t>[]</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int </a:t>
            </a:r>
            <a:r>
              <a:rPr kumimoji="1" lang="en-US" altLang="zh-CN" sz="1600" dirty="0">
                <a:solidFill>
                  <a:srgbClr val="0000FF"/>
                </a:solidFill>
                <a:latin typeface="Consolas" pitchFamily="49" charset="0"/>
                <a:ea typeface="仿宋" pitchFamily="49" charset="-122"/>
                <a:cs typeface="Consolas" pitchFamily="49" charset="0"/>
              </a:rPr>
              <a:t>n)</a:t>
            </a:r>
          </a:p>
          <a:p>
            <a:pPr algn="l">
              <a:lnSpc>
                <a:spcPts val="2400"/>
              </a:lnSpc>
            </a:pPr>
            <a:r>
              <a:rPr kumimoji="1" lang="en-US" altLang="zh-CN" sz="1600" smtClean="0">
                <a:solidFill>
                  <a:schemeClr val="tx2"/>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s</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r;</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int </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L=(LinkNode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malloc(sizeof(LinkNode));  </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a:solidFill>
                  <a:srgbClr val="00B0F0"/>
                </a:solidFill>
                <a:latin typeface="Consolas" pitchFamily="49" charset="0"/>
                <a:ea typeface="仿宋" pitchFamily="49" charset="-122"/>
                <a:cs typeface="Consolas" pitchFamily="49" charset="0"/>
              </a:rPr>
              <a:t>创建</a:t>
            </a:r>
            <a:r>
              <a:rPr kumimoji="1" lang="zh-CN" altLang="en-US" sz="1600" smtClean="0">
                <a:solidFill>
                  <a:srgbClr val="00B0F0"/>
                </a:solidFill>
                <a:latin typeface="Consolas" pitchFamily="49" charset="0"/>
                <a:ea typeface="仿宋" pitchFamily="49" charset="-122"/>
                <a:cs typeface="Consolas" pitchFamily="49" charset="0"/>
              </a:rPr>
              <a:t>头结点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a:solidFill>
                  <a:schemeClr val="tx2"/>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r=L</a:t>
            </a:r>
            <a:r>
              <a:rPr kumimoji="1" lang="en-US" altLang="zh-CN" sz="1600" dirty="0">
                <a:solidFill>
                  <a:srgbClr val="FF00FF"/>
                </a:solidFill>
                <a:latin typeface="Consolas" pitchFamily="49" charset="0"/>
                <a:ea typeface="仿宋" pitchFamily="49" charset="-122"/>
                <a:cs typeface="Consolas" pitchFamily="49" charset="0"/>
              </a:rPr>
              <a:t>;</a:t>
            </a:r>
            <a:r>
              <a:rPr kumimoji="1" lang="en-US" altLang="zh-CN" sz="1600" dirty="0">
                <a:solidFill>
                  <a:schemeClr val="tx2"/>
                </a:solidFill>
                <a:latin typeface="Consolas" pitchFamily="49" charset="0"/>
                <a:ea typeface="仿宋" pitchFamily="49" charset="-122"/>
                <a:cs typeface="Consolas" pitchFamily="49" charset="0"/>
              </a:rPr>
              <a:t>			</a:t>
            </a:r>
            <a:r>
              <a:rPr kumimoji="1" lang="en-US" altLang="zh-CN" sz="1600" dirty="0">
                <a:solidFill>
                  <a:srgbClr val="00B0F0"/>
                </a:solidFill>
                <a:latin typeface="Consolas" pitchFamily="49" charset="0"/>
                <a:ea typeface="仿宋" pitchFamily="49" charset="-122"/>
                <a:cs typeface="Consolas" pitchFamily="49" charset="0"/>
              </a:rPr>
              <a:t>//r</a:t>
            </a:r>
            <a:r>
              <a:rPr kumimoji="1" lang="zh-CN" altLang="en-US" sz="1600" dirty="0">
                <a:solidFill>
                  <a:srgbClr val="00B0F0"/>
                </a:solidFill>
                <a:latin typeface="Consolas" pitchFamily="49" charset="0"/>
                <a:ea typeface="仿宋" pitchFamily="49" charset="-122"/>
                <a:cs typeface="Consolas" pitchFamily="49" charset="0"/>
              </a:rPr>
              <a:t>始终</a:t>
            </a:r>
            <a:r>
              <a:rPr kumimoji="1" lang="zh-CN" altLang="en-US" sz="1600">
                <a:solidFill>
                  <a:srgbClr val="00B0F0"/>
                </a:solidFill>
                <a:latin typeface="Consolas" pitchFamily="49" charset="0"/>
                <a:ea typeface="仿宋" pitchFamily="49" charset="-122"/>
                <a:cs typeface="Consolas" pitchFamily="49" charset="0"/>
              </a:rPr>
              <a:t>指向</a:t>
            </a:r>
            <a:r>
              <a:rPr kumimoji="1" lang="zh-CN" altLang="en-US" sz="1600" smtClean="0">
                <a:solidFill>
                  <a:srgbClr val="00B0F0"/>
                </a:solidFill>
                <a:latin typeface="Consolas" pitchFamily="49" charset="0"/>
                <a:ea typeface="仿宋" pitchFamily="49" charset="-122"/>
                <a:cs typeface="Consolas" pitchFamily="49" charset="0"/>
              </a:rPr>
              <a:t>尾结点，开始</a:t>
            </a:r>
            <a:r>
              <a:rPr kumimoji="1" lang="zh-CN" altLang="en-US" sz="1600" dirty="0">
                <a:solidFill>
                  <a:srgbClr val="00B0F0"/>
                </a:solidFill>
                <a:latin typeface="Consolas" pitchFamily="49" charset="0"/>
                <a:ea typeface="仿宋" pitchFamily="49" charset="-122"/>
                <a:cs typeface="Consolas" pitchFamily="49" charset="0"/>
              </a:rPr>
              <a:t>时</a:t>
            </a:r>
            <a:r>
              <a:rPr kumimoji="1" lang="zh-CN" altLang="en-US" sz="1600">
                <a:solidFill>
                  <a:srgbClr val="00B0F0"/>
                </a:solidFill>
                <a:latin typeface="Consolas" pitchFamily="49" charset="0"/>
                <a:ea typeface="仿宋" pitchFamily="49" charset="-122"/>
                <a:cs typeface="Consolas" pitchFamily="49" charset="0"/>
              </a:rPr>
              <a:t>指向</a:t>
            </a:r>
            <a:r>
              <a:rPr kumimoji="1" lang="zh-CN" altLang="en-US" sz="1600" smtClean="0">
                <a:solidFill>
                  <a:srgbClr val="00B0F0"/>
                </a:solidFill>
                <a:latin typeface="Consolas" pitchFamily="49" charset="0"/>
                <a:ea typeface="仿宋" pitchFamily="49" charset="-122"/>
                <a:cs typeface="Consolas" pitchFamily="49" charset="0"/>
              </a:rPr>
              <a:t>头结点</a:t>
            </a:r>
            <a:r>
              <a:rPr kumimoji="1" lang="zh-CN" altLang="en-US" sz="1600" smtClean="0">
                <a:solidFill>
                  <a:srgbClr val="0070C0"/>
                </a:solidFill>
                <a:latin typeface="Consolas" pitchFamily="49" charset="0"/>
                <a:ea typeface="仿宋" pitchFamily="49" charset="-122"/>
                <a:cs typeface="Consolas" pitchFamily="49" charset="0"/>
              </a:rPr>
              <a:t> </a:t>
            </a:r>
            <a:r>
              <a:rPr kumimoji="1" lang="zh-CN" altLang="en-US" sz="1600" smtClean="0">
                <a:solidFill>
                  <a:srgbClr val="0000FF"/>
                </a:solidFill>
                <a:latin typeface="Consolas" pitchFamily="49" charset="0"/>
                <a:ea typeface="仿宋" pitchFamily="49" charset="-122"/>
                <a:cs typeface="Consolas" pitchFamily="49" charset="0"/>
              </a:rPr>
              <a:t> </a:t>
            </a:r>
            <a:r>
              <a:rPr kumimoji="1" lang="zh-CN" altLang="en-US" sz="1600" smtClean="0">
                <a:solidFill>
                  <a:schemeClr val="tx2"/>
                </a:solidFill>
                <a:latin typeface="Consolas" pitchFamily="49" charset="0"/>
                <a:ea typeface="仿宋" pitchFamily="49" charset="-122"/>
                <a:cs typeface="Consolas" pitchFamily="49" charset="0"/>
              </a:rPr>
              <a:t> </a:t>
            </a:r>
            <a:endParaRPr kumimoji="1" lang="en-US" altLang="zh-CN" sz="1600" dirty="0">
              <a:solidFill>
                <a:schemeClr val="tx2"/>
              </a:solidFill>
              <a:latin typeface="Consolas" pitchFamily="49" charset="0"/>
              <a:ea typeface="仿宋" pitchFamily="49" charset="-122"/>
              <a:cs typeface="Consolas" pitchFamily="49" charset="0"/>
            </a:endParaRPr>
          </a:p>
        </p:txBody>
      </p:sp>
      <p:sp>
        <p:nvSpPr>
          <p:cNvPr id="3" name="TextBox 2"/>
          <p:cNvSpPr txBox="1"/>
          <p:nvPr/>
        </p:nvSpPr>
        <p:spPr>
          <a:xfrm>
            <a:off x="642910" y="428604"/>
            <a:ext cx="3571900" cy="369332"/>
          </a:xfrm>
          <a:prstGeom prst="rect">
            <a:avLst/>
          </a:prstGeom>
          <a:noFill/>
        </p:spPr>
        <p:txBody>
          <a:bodyPr wrap="square" rtlCol="0">
            <a:spAutoFit/>
          </a:bodyPr>
          <a:lstStyle/>
          <a:p>
            <a:pPr algn="l"/>
            <a:r>
              <a:rPr kumimoji="1" lang="zh-CN" altLang="en-US" sz="1800" dirty="0" smtClean="0">
                <a:latin typeface="Consolas" pitchFamily="49" charset="0"/>
                <a:ea typeface="楷体" pitchFamily="49" charset="-122"/>
                <a:cs typeface="Consolas" pitchFamily="49" charset="0"/>
              </a:rPr>
              <a:t>尾插法建表算法如下：</a:t>
            </a:r>
            <a:endParaRPr lang="zh-CN" altLang="en-US" sz="1800" dirty="0">
              <a:latin typeface="Consolas" pitchFamily="49" charset="0"/>
              <a:cs typeface="Consolas" pitchFamily="49" charset="0"/>
            </a:endParaRPr>
          </a:p>
        </p:txBody>
      </p:sp>
      <p:grpSp>
        <p:nvGrpSpPr>
          <p:cNvPr id="2" name="组合 15"/>
          <p:cNvGrpSpPr/>
          <p:nvPr/>
        </p:nvGrpSpPr>
        <p:grpSpPr>
          <a:xfrm>
            <a:off x="2143108" y="3000372"/>
            <a:ext cx="1957388" cy="1730384"/>
            <a:chOff x="2143108" y="3000372"/>
            <a:chExt cx="1957388" cy="1730384"/>
          </a:xfrm>
        </p:grpSpPr>
        <p:sp>
          <p:nvSpPr>
            <p:cNvPr id="4" name="Rectangle 16"/>
            <p:cNvSpPr>
              <a:spLocks noChangeArrowheads="1"/>
            </p:cNvSpPr>
            <p:nvPr/>
          </p:nvSpPr>
          <p:spPr bwMode="auto">
            <a:xfrm>
              <a:off x="3560746" y="4298956"/>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1800" dirty="0" smtClean="0">
                  <a:solidFill>
                    <a:srgbClr val="0000FF"/>
                  </a:solidFill>
                  <a:latin typeface="Consolas" pitchFamily="49" charset="0"/>
                  <a:cs typeface="Consolas" pitchFamily="49" charset="0"/>
                </a:rPr>
                <a:t>∧</a:t>
              </a:r>
              <a:endParaRPr lang="zh-CN" altLang="zh-CN" sz="1800" dirty="0">
                <a:solidFill>
                  <a:srgbClr val="0000FF"/>
                </a:solidFill>
                <a:latin typeface="Consolas" pitchFamily="49" charset="0"/>
                <a:cs typeface="Consolas" pitchFamily="49" charset="0"/>
              </a:endParaRPr>
            </a:p>
          </p:txBody>
        </p:sp>
        <p:sp>
          <p:nvSpPr>
            <p:cNvPr id="5" name="Rectangle 17"/>
            <p:cNvSpPr>
              <a:spLocks noChangeArrowheads="1"/>
            </p:cNvSpPr>
            <p:nvPr/>
          </p:nvSpPr>
          <p:spPr bwMode="auto">
            <a:xfrm>
              <a:off x="3019408" y="4298956"/>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Line 18"/>
            <p:cNvSpPr>
              <a:spLocks noChangeShapeType="1"/>
            </p:cNvSpPr>
            <p:nvPr/>
          </p:nvSpPr>
          <p:spPr bwMode="auto">
            <a:xfrm>
              <a:off x="2430446" y="4503743"/>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7" name="Text Box 19"/>
            <p:cNvSpPr txBox="1">
              <a:spLocks noChangeArrowheads="1"/>
            </p:cNvSpPr>
            <p:nvPr/>
          </p:nvSpPr>
          <p:spPr bwMode="auto">
            <a:xfrm>
              <a:off x="2143108" y="4214818"/>
              <a:ext cx="431800" cy="276999"/>
            </a:xfrm>
            <a:prstGeom prst="rect">
              <a:avLst/>
            </a:prstGeom>
            <a:noFill/>
            <a:ln w="9525">
              <a:noFill/>
              <a:miter lim="800000"/>
              <a:headEnd/>
              <a:tailEnd/>
            </a:ln>
            <a:effectLst/>
          </p:spPr>
          <p:txBody>
            <a:bodyPr lIns="0" tIns="0" rIns="0" bIns="0">
              <a:spAutoFit/>
            </a:bodyPr>
            <a:lstStyle/>
            <a:p>
              <a:pPr algn="l">
                <a:spcBef>
                  <a:spcPct val="50000"/>
                </a:spcBef>
              </a:pPr>
              <a:r>
                <a:rPr lang="en-US" altLang="zh-CN" sz="1800">
                  <a:latin typeface="Consolas" pitchFamily="49" charset="0"/>
                  <a:cs typeface="Consolas" pitchFamily="49" charset="0"/>
                </a:rPr>
                <a:t>L</a:t>
              </a:r>
            </a:p>
          </p:txBody>
        </p:sp>
        <p:grpSp>
          <p:nvGrpSpPr>
            <p:cNvPr id="8" name="Group 31"/>
            <p:cNvGrpSpPr>
              <a:grpSpLocks/>
            </p:cNvGrpSpPr>
            <p:nvPr/>
          </p:nvGrpSpPr>
          <p:grpSpPr bwMode="auto">
            <a:xfrm>
              <a:off x="2905117" y="3646493"/>
              <a:ext cx="523875" cy="639763"/>
              <a:chOff x="2015" y="845"/>
              <a:chExt cx="330" cy="403"/>
            </a:xfrm>
          </p:grpSpPr>
          <p:sp>
            <p:nvSpPr>
              <p:cNvPr id="13" name="Arc 32"/>
              <p:cNvSpPr>
                <a:spLocks/>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type="none" w="med" len="med"/>
                <a:tailEnd type="arrow" w="med" len="med"/>
              </a:ln>
              <a:effectLst/>
            </p:spPr>
            <p:txBody>
              <a:bodyPr wrap="none" anchor="ctr"/>
              <a:lstStyle/>
              <a:p>
                <a:endParaRPr lang="zh-CN" altLang="en-US">
                  <a:latin typeface="Consolas" pitchFamily="49" charset="0"/>
                  <a:cs typeface="Consolas" pitchFamily="49" charset="0"/>
                </a:endParaRPr>
              </a:p>
            </p:txBody>
          </p:sp>
          <p:sp>
            <p:nvSpPr>
              <p:cNvPr id="14" name="Text Box 33"/>
              <p:cNvSpPr txBox="1">
                <a:spLocks noChangeArrowheads="1"/>
              </p:cNvSpPr>
              <p:nvPr/>
            </p:nvSpPr>
            <p:spPr bwMode="auto">
              <a:xfrm>
                <a:off x="2015" y="845"/>
                <a:ext cx="272" cy="174"/>
              </a:xfrm>
              <a:prstGeom prst="rect">
                <a:avLst/>
              </a:prstGeom>
              <a:noFill/>
              <a:ln w="9525">
                <a:noFill/>
                <a:miter lim="800000"/>
                <a:headEnd/>
                <a:tailEnd/>
              </a:ln>
              <a:effectLst/>
            </p:spPr>
            <p:txBody>
              <a:bodyPr lIns="0" tIns="0" rIns="0" bIns="0">
                <a:spAutoFit/>
              </a:bodyPr>
              <a:lstStyle/>
              <a:p>
                <a:pPr algn="l">
                  <a:spcBef>
                    <a:spcPct val="50000"/>
                  </a:spcBef>
                </a:pPr>
                <a:r>
                  <a:rPr lang="en-US" altLang="zh-CN" sz="1800" dirty="0">
                    <a:latin typeface="Consolas" pitchFamily="49" charset="0"/>
                    <a:cs typeface="Consolas" pitchFamily="49" charset="0"/>
                  </a:rPr>
                  <a:t>r</a:t>
                </a:r>
              </a:p>
            </p:txBody>
          </p:sp>
        </p:grpSp>
        <p:sp>
          <p:nvSpPr>
            <p:cNvPr id="15" name="下箭头 14"/>
            <p:cNvSpPr/>
            <p:nvPr/>
          </p:nvSpPr>
          <p:spPr>
            <a:xfrm>
              <a:off x="2857488" y="3000372"/>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6" name="灯片编号占位符 15"/>
          <p:cNvSpPr>
            <a:spLocks noGrp="1"/>
          </p:cNvSpPr>
          <p:nvPr>
            <p:ph type="sldNum" sz="quarter" idx="12"/>
          </p:nvPr>
        </p:nvSpPr>
        <p:spPr/>
        <p:txBody>
          <a:bodyPr/>
          <a:lstStyle/>
          <a:p>
            <a:fld id="{BD3F3EC2-762F-4585-9ABE-3D0BD98F40C0}" type="slidenum">
              <a:rPr lang="en-US" altLang="zh-CN" smtClean="0"/>
              <a:pPr/>
              <a:t>21</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14348" y="563006"/>
            <a:ext cx="7358114" cy="2880862"/>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216000" tIns="216000" rIns="144000" bIns="216000">
            <a:spAutoFit/>
          </a:bodyPr>
          <a:lstStyle/>
          <a:p>
            <a:pPr algn="l">
              <a:lnSpc>
                <a:spcPts val="2400"/>
              </a:lnSpc>
            </a:pPr>
            <a:r>
              <a:rPr kumimoji="1" lang="en-US" altLang="zh-CN" sz="1600" smtClean="0">
                <a:solidFill>
                  <a:srgbClr val="0000FF"/>
                </a:solidFill>
                <a:latin typeface="Consolas" pitchFamily="49" charset="0"/>
                <a:ea typeface="仿宋" pitchFamily="49" charset="-122"/>
                <a:cs typeface="Consolas" pitchFamily="49" charset="0"/>
              </a:rPr>
              <a:t>   for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0;i</a:t>
            </a:r>
            <a:r>
              <a:rPr kumimoji="1" lang="en-US" altLang="zh-CN" sz="1600" dirty="0">
                <a:solidFill>
                  <a:srgbClr val="0000FF"/>
                </a:solidFill>
                <a:latin typeface="Consolas" pitchFamily="49" charset="0"/>
                <a:ea typeface="仿宋" pitchFamily="49" charset="-122"/>
                <a:cs typeface="Consolas" pitchFamily="49" charset="0"/>
              </a:rPr>
              <a:t>&lt;</a:t>
            </a:r>
            <a:r>
              <a:rPr kumimoji="1" lang="en-US" altLang="zh-CN" sz="1600" dirty="0" err="1">
                <a:solidFill>
                  <a:srgbClr val="0000FF"/>
                </a:solidFill>
                <a:latin typeface="Consolas" pitchFamily="49" charset="0"/>
                <a:ea typeface="仿宋" pitchFamily="49" charset="-122"/>
                <a:cs typeface="Consolas" pitchFamily="49" charset="0"/>
              </a:rPr>
              <a:t>n;i</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循环</a:t>
            </a:r>
            <a:r>
              <a:rPr kumimoji="1" lang="zh-CN" altLang="en-US" sz="1600">
                <a:solidFill>
                  <a:srgbClr val="00B0F0"/>
                </a:solidFill>
                <a:latin typeface="Consolas" pitchFamily="49" charset="0"/>
                <a:ea typeface="仿宋" pitchFamily="49" charset="-122"/>
                <a:cs typeface="Consolas" pitchFamily="49" charset="0"/>
              </a:rPr>
              <a:t>建立</a:t>
            </a:r>
            <a:r>
              <a:rPr kumimoji="1" lang="zh-CN" altLang="en-US" sz="1600" smtClean="0">
                <a:solidFill>
                  <a:srgbClr val="00B0F0"/>
                </a:solidFill>
                <a:latin typeface="Consolas" pitchFamily="49" charset="0"/>
                <a:ea typeface="仿宋" pitchFamily="49" charset="-122"/>
                <a:cs typeface="Consolas" pitchFamily="49" charset="0"/>
              </a:rPr>
              <a:t>数据结点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s</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malloc(sizeof(LinkNode));</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dirty="0">
                <a:solidFill>
                  <a:srgbClr val="0000FF"/>
                </a:solidFill>
                <a:latin typeface="Consolas" pitchFamily="49" charset="0"/>
                <a:ea typeface="仿宋" pitchFamily="49" charset="-122"/>
                <a:cs typeface="Consolas" pitchFamily="49" charset="0"/>
              </a:rPr>
              <a:t>	s-&gt;data=a[</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a:solidFill>
                  <a:srgbClr val="00B0F0"/>
                </a:solidFill>
                <a:latin typeface="Consolas" pitchFamily="49" charset="0"/>
                <a:ea typeface="仿宋" pitchFamily="49" charset="-122"/>
                <a:cs typeface="Consolas" pitchFamily="49" charset="0"/>
              </a:rPr>
              <a:t>创建</a:t>
            </a:r>
            <a:r>
              <a:rPr kumimoji="1" lang="zh-CN" altLang="en-US" sz="1600" smtClean="0">
                <a:solidFill>
                  <a:srgbClr val="00B0F0"/>
                </a:solidFill>
                <a:latin typeface="Consolas" pitchFamily="49" charset="0"/>
                <a:ea typeface="仿宋" pitchFamily="49" charset="-122"/>
                <a:cs typeface="Consolas" pitchFamily="49" charset="0"/>
              </a:rPr>
              <a:t>数据结点</a:t>
            </a:r>
            <a:r>
              <a:rPr kumimoji="1" lang="en-US" altLang="zh-CN" sz="1600" smtClean="0">
                <a:solidFill>
                  <a:srgbClr val="00B0F0"/>
                </a:solidFill>
                <a:latin typeface="Consolas" pitchFamily="49" charset="0"/>
                <a:ea typeface="仿宋" pitchFamily="49" charset="-122"/>
                <a:cs typeface="Consolas" pitchFamily="49" charset="0"/>
              </a:rPr>
              <a:t>s</a:t>
            </a:r>
            <a:endParaRPr kumimoji="1" lang="en-US" altLang="zh-CN" sz="1600" dirty="0">
              <a:solidFill>
                <a:srgbClr val="00B0F0"/>
              </a:solidFill>
              <a:latin typeface="Consolas" pitchFamily="49" charset="0"/>
              <a:ea typeface="仿宋" pitchFamily="49" charset="-122"/>
              <a:cs typeface="Consolas" pitchFamily="49" charset="0"/>
            </a:endParaRPr>
          </a:p>
          <a:p>
            <a:pPr algn="l">
              <a:lnSpc>
                <a:spcPts val="2400"/>
              </a:lnSpc>
            </a:pPr>
            <a:r>
              <a:rPr kumimoji="1" lang="en-US" altLang="zh-CN" sz="1600" dirty="0">
                <a:solidFill>
                  <a:schemeClr val="tx2"/>
                </a:solidFill>
                <a:latin typeface="Consolas" pitchFamily="49" charset="0"/>
                <a:ea typeface="仿宋" pitchFamily="49" charset="-122"/>
                <a:cs typeface="Consolas" pitchFamily="49" charset="0"/>
              </a:rPr>
              <a:t>	</a:t>
            </a:r>
            <a:r>
              <a:rPr kumimoji="1" lang="en-US" altLang="zh-CN" sz="1600" dirty="0">
                <a:solidFill>
                  <a:srgbClr val="FF00FF"/>
                </a:solidFill>
                <a:latin typeface="Consolas" pitchFamily="49" charset="0"/>
                <a:ea typeface="仿宋" pitchFamily="49" charset="-122"/>
                <a:cs typeface="Consolas" pitchFamily="49" charset="0"/>
              </a:rPr>
              <a:t>r-&gt;next=s;</a:t>
            </a:r>
            <a:r>
              <a:rPr kumimoji="1" lang="en-US" altLang="zh-CN" sz="1600">
                <a:solidFill>
                  <a:srgbClr val="FF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将</a:t>
            </a:r>
            <a:r>
              <a:rPr kumimoji="1" lang="en-US" altLang="zh-CN" sz="1600" smtClean="0">
                <a:solidFill>
                  <a:srgbClr val="00B0F0"/>
                </a:solidFill>
                <a:latin typeface="Consolas" pitchFamily="49" charset="0"/>
                <a:ea typeface="仿宋" pitchFamily="49" charset="-122"/>
                <a:cs typeface="Consolas" pitchFamily="49" charset="0"/>
              </a:rPr>
              <a:t>s</a:t>
            </a:r>
            <a:r>
              <a:rPr kumimoji="1" lang="zh-CN" altLang="en-US" sz="1600" smtClean="0">
                <a:solidFill>
                  <a:srgbClr val="00B0F0"/>
                </a:solidFill>
                <a:latin typeface="Consolas" pitchFamily="49" charset="0"/>
                <a:ea typeface="仿宋" pitchFamily="49" charset="-122"/>
                <a:cs typeface="Consolas" pitchFamily="49" charset="0"/>
              </a:rPr>
              <a:t>插入</a:t>
            </a:r>
            <a:r>
              <a:rPr kumimoji="1" lang="en-US" altLang="zh-CN" sz="1600" smtClean="0">
                <a:solidFill>
                  <a:srgbClr val="00B0F0"/>
                </a:solidFill>
                <a:latin typeface="Consolas" pitchFamily="49" charset="0"/>
                <a:ea typeface="仿宋" pitchFamily="49" charset="-122"/>
                <a:cs typeface="Consolas" pitchFamily="49" charset="0"/>
              </a:rPr>
              <a:t>r</a:t>
            </a:r>
            <a:r>
              <a:rPr kumimoji="1" lang="zh-CN" altLang="en-US" sz="1600" dirty="0">
                <a:solidFill>
                  <a:srgbClr val="00B0F0"/>
                </a:solidFill>
                <a:latin typeface="Consolas" pitchFamily="49" charset="0"/>
                <a:ea typeface="仿宋" pitchFamily="49" charset="-122"/>
                <a:cs typeface="Consolas" pitchFamily="49" charset="0"/>
              </a:rPr>
              <a:t>之后</a:t>
            </a:r>
          </a:p>
          <a:p>
            <a:pPr algn="l">
              <a:lnSpc>
                <a:spcPts val="2400"/>
              </a:lnSpc>
            </a:pPr>
            <a:r>
              <a:rPr kumimoji="1" lang="zh-CN" altLang="en-US" sz="1600" dirty="0">
                <a:solidFill>
                  <a:srgbClr val="FF00FF"/>
                </a:solidFill>
                <a:latin typeface="Consolas" pitchFamily="49" charset="0"/>
                <a:ea typeface="仿宋" pitchFamily="49" charset="-122"/>
                <a:cs typeface="Consolas" pitchFamily="49" charset="0"/>
              </a:rPr>
              <a:t>	</a:t>
            </a:r>
            <a:r>
              <a:rPr kumimoji="1" lang="en-US" altLang="zh-CN" sz="1600" dirty="0">
                <a:solidFill>
                  <a:srgbClr val="FF00FF"/>
                </a:solidFill>
                <a:latin typeface="Consolas" pitchFamily="49" charset="0"/>
                <a:ea typeface="仿宋" pitchFamily="49" charset="-122"/>
                <a:cs typeface="Consolas" pitchFamily="49" charset="0"/>
              </a:rPr>
              <a:t>r=s;</a:t>
            </a:r>
          </a:p>
          <a:p>
            <a:pPr algn="l">
              <a:lnSpc>
                <a:spcPts val="2400"/>
              </a:lnSpc>
            </a:pP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r-</a:t>
            </a:r>
            <a:r>
              <a:rPr kumimoji="1" lang="en-US" altLang="zh-CN" sz="1600" dirty="0">
                <a:solidFill>
                  <a:srgbClr val="FF00FF"/>
                </a:solidFill>
                <a:latin typeface="Consolas" pitchFamily="49" charset="0"/>
                <a:ea typeface="仿宋" pitchFamily="49" charset="-122"/>
                <a:cs typeface="Consolas" pitchFamily="49" charset="0"/>
              </a:rPr>
              <a:t>&gt;next=NULL;</a:t>
            </a: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chemeClr val="tx2"/>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尾结点</a:t>
            </a:r>
            <a:r>
              <a:rPr kumimoji="1" lang="en-US" altLang="zh-CN" sz="1600" smtClean="0">
                <a:solidFill>
                  <a:srgbClr val="00B0F0"/>
                </a:solidFill>
                <a:latin typeface="Consolas" pitchFamily="49" charset="0"/>
                <a:ea typeface="仿宋" pitchFamily="49" charset="-122"/>
                <a:cs typeface="Consolas" pitchFamily="49" charset="0"/>
              </a:rPr>
              <a:t>next</a:t>
            </a:r>
            <a:r>
              <a:rPr kumimoji="1" lang="zh-CN" altLang="en-US" sz="1600" dirty="0">
                <a:solidFill>
                  <a:srgbClr val="00B0F0"/>
                </a:solidFill>
                <a:latin typeface="Consolas" pitchFamily="49" charset="0"/>
                <a:ea typeface="仿宋" pitchFamily="49" charset="-122"/>
                <a:cs typeface="Consolas" pitchFamily="49" charset="0"/>
              </a:rPr>
              <a:t>域置为</a:t>
            </a:r>
            <a:r>
              <a:rPr kumimoji="1" lang="en-US" altLang="zh-CN" sz="1600" dirty="0">
                <a:solidFill>
                  <a:srgbClr val="00B0F0"/>
                </a:solidFill>
                <a:latin typeface="Consolas" pitchFamily="49" charset="0"/>
                <a:ea typeface="仿宋" pitchFamily="49" charset="-122"/>
                <a:cs typeface="Consolas" pitchFamily="49" charset="0"/>
              </a:rPr>
              <a:t>NULL</a:t>
            </a:r>
          </a:p>
          <a:p>
            <a:pPr algn="l">
              <a:lnSpc>
                <a:spcPts val="2400"/>
              </a:lnSpc>
            </a:pPr>
            <a:r>
              <a:rPr kumimoji="1"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27"/>
          <p:cNvGrpSpPr/>
          <p:nvPr/>
        </p:nvGrpSpPr>
        <p:grpSpPr>
          <a:xfrm>
            <a:off x="727100" y="3500438"/>
            <a:ext cx="7488238" cy="1969486"/>
            <a:chOff x="655662" y="3214686"/>
            <a:chExt cx="7488238" cy="1969486"/>
          </a:xfrm>
        </p:grpSpPr>
        <p:sp>
          <p:nvSpPr>
            <p:cNvPr id="23" name="Text Box 20"/>
            <p:cNvSpPr txBox="1">
              <a:spLocks noChangeArrowheads="1"/>
            </p:cNvSpPr>
            <p:nvPr/>
          </p:nvSpPr>
          <p:spPr bwMode="auto">
            <a:xfrm>
              <a:off x="5286380" y="3273982"/>
              <a:ext cx="574675" cy="36933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r</a:t>
              </a:r>
            </a:p>
          </p:txBody>
        </p:sp>
        <p:sp>
          <p:nvSpPr>
            <p:cNvPr id="4" name="下箭头 3"/>
            <p:cNvSpPr/>
            <p:nvPr/>
          </p:nvSpPr>
          <p:spPr>
            <a:xfrm>
              <a:off x="4286248" y="321468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Oval 22"/>
            <p:cNvSpPr>
              <a:spLocks noChangeArrowheads="1"/>
            </p:cNvSpPr>
            <p:nvPr/>
          </p:nvSpPr>
          <p:spPr bwMode="auto">
            <a:xfrm>
              <a:off x="6632600" y="3587705"/>
              <a:ext cx="1511300" cy="1512887"/>
            </a:xfrm>
            <a:prstGeom prst="ellipse">
              <a:avLst/>
            </a:prstGeom>
            <a:solidFill>
              <a:schemeClr val="accent1">
                <a:alpha val="0"/>
              </a:schemeClr>
            </a:solidFill>
            <a:ln w="9525">
              <a:solidFill>
                <a:srgbClr val="C00000"/>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6" name="Rectangle 3"/>
            <p:cNvSpPr>
              <a:spLocks noChangeArrowheads="1"/>
            </p:cNvSpPr>
            <p:nvPr/>
          </p:nvSpPr>
          <p:spPr bwMode="auto">
            <a:xfrm>
              <a:off x="1376387" y="3876630"/>
              <a:ext cx="576263"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 name="Rectangle 4"/>
            <p:cNvSpPr>
              <a:spLocks noChangeArrowheads="1"/>
            </p:cNvSpPr>
            <p:nvPr/>
          </p:nvSpPr>
          <p:spPr bwMode="auto">
            <a:xfrm>
              <a:off x="1952650" y="3876630"/>
              <a:ext cx="576262"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 name="Line 5"/>
            <p:cNvSpPr>
              <a:spLocks noChangeShapeType="1"/>
            </p:cNvSpPr>
            <p:nvPr/>
          </p:nvSpPr>
          <p:spPr bwMode="auto">
            <a:xfrm>
              <a:off x="1087462" y="4019505"/>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9" name="Text Box 6"/>
            <p:cNvSpPr txBox="1">
              <a:spLocks noChangeArrowheads="1"/>
            </p:cNvSpPr>
            <p:nvPr/>
          </p:nvSpPr>
          <p:spPr bwMode="auto">
            <a:xfrm>
              <a:off x="655662" y="3732167"/>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L</a:t>
              </a:r>
            </a:p>
          </p:txBody>
        </p:sp>
        <p:sp>
          <p:nvSpPr>
            <p:cNvPr id="10" name="Rectangle 7"/>
            <p:cNvSpPr>
              <a:spLocks noChangeArrowheads="1"/>
            </p:cNvSpPr>
            <p:nvPr/>
          </p:nvSpPr>
          <p:spPr bwMode="auto">
            <a:xfrm>
              <a:off x="3321075" y="3889330"/>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1" name="Rectangle 8"/>
            <p:cNvSpPr>
              <a:spLocks noChangeArrowheads="1"/>
            </p:cNvSpPr>
            <p:nvPr/>
          </p:nvSpPr>
          <p:spPr bwMode="auto">
            <a:xfrm>
              <a:off x="2740050" y="3889330"/>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dirty="0" err="1">
                  <a:solidFill>
                    <a:srgbClr val="0000FF"/>
                  </a:solidFill>
                  <a:latin typeface="Consolas" pitchFamily="49" charset="0"/>
                  <a:cs typeface="Consolas" pitchFamily="49" charset="0"/>
                </a:rPr>
                <a:t>a</a:t>
              </a:r>
              <a:r>
                <a:rPr lang="en-US" altLang="zh-CN" sz="1800" baseline="-25000" dirty="0" err="1">
                  <a:solidFill>
                    <a:srgbClr val="0000FF"/>
                  </a:solidFill>
                  <a:latin typeface="Consolas" pitchFamily="49" charset="0"/>
                  <a:cs typeface="Consolas" pitchFamily="49" charset="0"/>
                </a:rPr>
                <a:t>1</a:t>
              </a:r>
              <a:endParaRPr lang="en-US" altLang="zh-CN" sz="1800" baseline="-25000" dirty="0">
                <a:solidFill>
                  <a:srgbClr val="0000FF"/>
                </a:solidFill>
                <a:latin typeface="Consolas" pitchFamily="49" charset="0"/>
                <a:cs typeface="Consolas" pitchFamily="49" charset="0"/>
              </a:endParaRPr>
            </a:p>
          </p:txBody>
        </p:sp>
        <p:sp>
          <p:nvSpPr>
            <p:cNvPr id="12" name="Line 9"/>
            <p:cNvSpPr>
              <a:spLocks noChangeShapeType="1"/>
            </p:cNvSpPr>
            <p:nvPr/>
          </p:nvSpPr>
          <p:spPr bwMode="auto">
            <a:xfrm>
              <a:off x="2448902" y="4070305"/>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13" name="Line 10"/>
            <p:cNvSpPr>
              <a:spLocks noChangeShapeType="1"/>
            </p:cNvSpPr>
            <p:nvPr/>
          </p:nvSpPr>
          <p:spPr bwMode="auto">
            <a:xfrm>
              <a:off x="4903812" y="4057605"/>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14" name="Line 11"/>
            <p:cNvSpPr>
              <a:spLocks noChangeShapeType="1"/>
            </p:cNvSpPr>
            <p:nvPr/>
          </p:nvSpPr>
          <p:spPr bwMode="auto">
            <a:xfrm>
              <a:off x="3802087" y="4070305"/>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15" name="Rectangle 12"/>
            <p:cNvSpPr>
              <a:spLocks noChangeArrowheads="1"/>
            </p:cNvSpPr>
            <p:nvPr/>
          </p:nvSpPr>
          <p:spPr bwMode="auto">
            <a:xfrm>
              <a:off x="5815037" y="38766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6" name="Rectangle 13"/>
            <p:cNvSpPr>
              <a:spLocks noChangeArrowheads="1"/>
            </p:cNvSpPr>
            <p:nvPr/>
          </p:nvSpPr>
          <p:spPr bwMode="auto">
            <a:xfrm>
              <a:off x="5234012" y="38766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i</a:t>
              </a:r>
              <a:r>
                <a:rPr lang="en-US" altLang="zh-CN" sz="1800" baseline="-25000" smtClean="0">
                  <a:solidFill>
                    <a:srgbClr val="0000FF"/>
                  </a:solidFill>
                  <a:latin typeface="Consolas" pitchFamily="49" charset="0"/>
                  <a:cs typeface="Consolas" pitchFamily="49" charset="0"/>
                </a:rPr>
                <a:t>-1</a:t>
              </a:r>
              <a:endParaRPr lang="en-US" altLang="zh-CN" sz="1800" baseline="-25000" dirty="0">
                <a:solidFill>
                  <a:srgbClr val="0000FF"/>
                </a:solidFill>
                <a:latin typeface="Consolas" pitchFamily="49" charset="0"/>
                <a:cs typeface="Consolas" pitchFamily="49" charset="0"/>
              </a:endParaRPr>
            </a:p>
          </p:txBody>
        </p:sp>
        <p:sp>
          <p:nvSpPr>
            <p:cNvPr id="17" name="Text Box 14"/>
            <p:cNvSpPr txBox="1">
              <a:spLocks noChangeArrowheads="1"/>
            </p:cNvSpPr>
            <p:nvPr/>
          </p:nvSpPr>
          <p:spPr bwMode="auto">
            <a:xfrm>
              <a:off x="4352927" y="3736930"/>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18" name="Rectangle 15"/>
            <p:cNvSpPr>
              <a:spLocks noChangeArrowheads="1"/>
            </p:cNvSpPr>
            <p:nvPr/>
          </p:nvSpPr>
          <p:spPr bwMode="auto">
            <a:xfrm>
              <a:off x="7358087" y="43084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9" name="Rectangle 16"/>
            <p:cNvSpPr>
              <a:spLocks noChangeArrowheads="1"/>
            </p:cNvSpPr>
            <p:nvPr/>
          </p:nvSpPr>
          <p:spPr bwMode="auto">
            <a:xfrm>
              <a:off x="6777062" y="43084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ts val="1800"/>
                </a:lnSpc>
              </a:pPr>
              <a:r>
                <a:rPr lang="en-US" altLang="zh-CN" sz="2000" i="1" dirty="0" err="1">
                  <a:solidFill>
                    <a:srgbClr val="0000FF"/>
                  </a:solidFill>
                  <a:latin typeface="Consolas" pitchFamily="49" charset="0"/>
                  <a:cs typeface="Consolas" pitchFamily="49" charset="0"/>
                </a:rPr>
                <a:t>a</a:t>
              </a:r>
              <a:r>
                <a:rPr lang="en-US" altLang="zh-CN" sz="2000" i="1" baseline="-25000" dirty="0" err="1">
                  <a:solidFill>
                    <a:srgbClr val="0000FF"/>
                  </a:solidFill>
                  <a:latin typeface="Consolas" pitchFamily="49" charset="0"/>
                  <a:cs typeface="Consolas" pitchFamily="49" charset="0"/>
                </a:rPr>
                <a:t>i</a:t>
              </a:r>
              <a:endParaRPr lang="en-US" altLang="zh-CN" sz="2000" i="1" baseline="-25000" dirty="0">
                <a:solidFill>
                  <a:srgbClr val="0000FF"/>
                </a:solidFill>
                <a:latin typeface="Consolas" pitchFamily="49" charset="0"/>
                <a:cs typeface="Consolas" pitchFamily="49" charset="0"/>
              </a:endParaRPr>
            </a:p>
          </p:txBody>
        </p:sp>
        <p:sp>
          <p:nvSpPr>
            <p:cNvPr id="20" name="Line 17"/>
            <p:cNvSpPr>
              <a:spLocks noChangeShapeType="1"/>
            </p:cNvSpPr>
            <p:nvPr/>
          </p:nvSpPr>
          <p:spPr bwMode="auto">
            <a:xfrm flipV="1">
              <a:off x="5629300" y="3430534"/>
              <a:ext cx="0" cy="431800"/>
            </a:xfrm>
            <a:prstGeom prst="line">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Line 18"/>
            <p:cNvSpPr>
              <a:spLocks noChangeShapeType="1"/>
            </p:cNvSpPr>
            <p:nvPr/>
          </p:nvSpPr>
          <p:spPr bwMode="auto">
            <a:xfrm>
              <a:off x="7065987" y="3948067"/>
              <a:ext cx="0" cy="36036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Text Box 19"/>
            <p:cNvSpPr txBox="1">
              <a:spLocks noChangeArrowheads="1"/>
            </p:cNvSpPr>
            <p:nvPr/>
          </p:nvSpPr>
          <p:spPr bwMode="auto">
            <a:xfrm>
              <a:off x="7065987" y="3587705"/>
              <a:ext cx="574675" cy="36933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s</a:t>
              </a:r>
            </a:p>
          </p:txBody>
        </p:sp>
        <p:sp>
          <p:nvSpPr>
            <p:cNvPr id="24" name="Freeform 21"/>
            <p:cNvSpPr>
              <a:spLocks/>
            </p:cNvSpPr>
            <p:nvPr/>
          </p:nvSpPr>
          <p:spPr bwMode="auto">
            <a:xfrm>
              <a:off x="6275412" y="4308430"/>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5" name="TextBox 24"/>
            <p:cNvSpPr txBox="1"/>
            <p:nvPr/>
          </p:nvSpPr>
          <p:spPr>
            <a:xfrm>
              <a:off x="5143504" y="4814840"/>
              <a:ext cx="1500198" cy="369332"/>
            </a:xfrm>
            <a:prstGeom prst="rect">
              <a:avLst/>
            </a:prstGeom>
            <a:noFill/>
          </p:spPr>
          <p:txBody>
            <a:bodyPr wrap="square" rtlCol="0">
              <a:spAutoFit/>
            </a:bodyPr>
            <a:lstStyle/>
            <a:p>
              <a:pPr algn="l"/>
              <a:r>
                <a:rPr lang="en-US" altLang="zh-CN" sz="1800" dirty="0" smtClean="0">
                  <a:latin typeface="Consolas" pitchFamily="49" charset="0"/>
                  <a:cs typeface="Consolas" pitchFamily="49" charset="0"/>
                </a:rPr>
                <a:t>r</a:t>
              </a:r>
              <a:r>
                <a:rPr lang="en-US" altLang="zh-CN" sz="1800" dirty="0" smtClean="0">
                  <a:latin typeface="Consolas" pitchFamily="49" charset="0"/>
                  <a:ea typeface="+mj-ea"/>
                  <a:cs typeface="Consolas" pitchFamily="49" charset="0"/>
                </a:rPr>
                <a:t>-</a:t>
              </a:r>
              <a:r>
                <a:rPr lang="en-US" altLang="zh-CN" sz="1800" dirty="0" smtClean="0">
                  <a:latin typeface="Consolas" pitchFamily="49" charset="0"/>
                  <a:cs typeface="Consolas" pitchFamily="49" charset="0"/>
                </a:rPr>
                <a:t>&gt;next=s</a:t>
              </a:r>
              <a:endParaRPr lang="zh-CN" altLang="en-US" sz="1800" dirty="0">
                <a:latin typeface="Consolas" pitchFamily="49" charset="0"/>
                <a:cs typeface="Consolas" pitchFamily="49" charset="0"/>
              </a:endParaRPr>
            </a:p>
          </p:txBody>
        </p:sp>
      </p:grpSp>
      <p:sp>
        <p:nvSpPr>
          <p:cNvPr id="27" name="灯片编号占位符 26"/>
          <p:cNvSpPr>
            <a:spLocks noGrp="1"/>
          </p:cNvSpPr>
          <p:nvPr>
            <p:ph type="sldNum" sz="quarter" idx="12"/>
          </p:nvPr>
        </p:nvSpPr>
        <p:spPr/>
        <p:txBody>
          <a:bodyPr/>
          <a:lstStyle/>
          <a:p>
            <a:fld id="{BD3F3EC2-762F-4585-9ABE-3D0BD98F40C0}" type="slidenum">
              <a:rPr lang="en-US" altLang="zh-CN" smtClean="0"/>
              <a:pPr/>
              <a:t>22</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57158" y="500042"/>
            <a:ext cx="5357850" cy="483960"/>
          </a:xfrm>
          <a:prstGeom prst="rect">
            <a:avLst/>
          </a:prstGeom>
          <a:blipFill>
            <a:blip r:embed="rId3"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wrap="square" tIns="72000" bIns="72000">
            <a:spAutoFit/>
          </a:bodyPr>
          <a:lstStyle/>
          <a:p>
            <a:pPr algn="l">
              <a:spcBef>
                <a:spcPct val="50000"/>
              </a:spcBef>
            </a:pPr>
            <a:r>
              <a:rPr kumimoji="1" lang="en-US" altLang="zh-CN" sz="2200" smtClean="0">
                <a:solidFill>
                  <a:srgbClr val="FF0000"/>
                </a:solidFill>
                <a:latin typeface="Consolas" pitchFamily="49" charset="0"/>
                <a:ea typeface="黑体" pitchFamily="49" charset="-122"/>
                <a:cs typeface="Consolas" pitchFamily="49" charset="0"/>
              </a:rPr>
              <a:t> 3</a:t>
            </a:r>
            <a:r>
              <a:rPr kumimoji="1" lang="zh-CN" altLang="en-US" sz="2200" dirty="0" smtClean="0">
                <a:solidFill>
                  <a:srgbClr val="FF0000"/>
                </a:solidFill>
                <a:latin typeface="Consolas" pitchFamily="49" charset="0"/>
                <a:ea typeface="黑体" pitchFamily="49" charset="-122"/>
                <a:cs typeface="Consolas" pitchFamily="49" charset="0"/>
              </a:rPr>
              <a:t>、线性表</a:t>
            </a:r>
            <a:r>
              <a:rPr kumimoji="1" lang="zh-CN" altLang="en-US" sz="2200" dirty="0">
                <a:solidFill>
                  <a:srgbClr val="FF0000"/>
                </a:solidFill>
                <a:latin typeface="Consolas" pitchFamily="49" charset="0"/>
                <a:ea typeface="黑体" pitchFamily="49" charset="-122"/>
                <a:cs typeface="Consolas" pitchFamily="49" charset="0"/>
              </a:rPr>
              <a:t>基本运算在单链表上的实现      </a:t>
            </a:r>
          </a:p>
        </p:txBody>
      </p:sp>
      <p:sp>
        <p:nvSpPr>
          <p:cNvPr id="38916" name="Rectangle 4"/>
          <p:cNvSpPr>
            <a:spLocks noChangeArrowheads="1"/>
          </p:cNvSpPr>
          <p:nvPr/>
        </p:nvSpPr>
        <p:spPr bwMode="auto">
          <a:xfrm>
            <a:off x="3856038" y="3716338"/>
            <a:ext cx="428625" cy="533400"/>
          </a:xfrm>
          <a:prstGeom prst="rect">
            <a:avLst/>
          </a:prstGeom>
          <a:noFill/>
          <a:ln w="9525">
            <a:noFill/>
            <a:miter lim="800000"/>
            <a:headEnd/>
            <a:tailEnd/>
          </a:ln>
          <a:effectLst/>
        </p:spPr>
        <p:txBody>
          <a:bodyPr/>
          <a:lstStyle/>
          <a:p>
            <a:pPr algn="l">
              <a:spcBef>
                <a:spcPct val="20000"/>
              </a:spcBef>
            </a:pPr>
            <a:endParaRPr lang="zh-CN" altLang="zh-CN" sz="2800" b="0">
              <a:solidFill>
                <a:schemeClr val="tx1"/>
              </a:solidFill>
              <a:latin typeface="Consolas" pitchFamily="49" charset="0"/>
              <a:ea typeface="宋体" pitchFamily="2" charset="-122"/>
              <a:cs typeface="Consolas" pitchFamily="49" charset="0"/>
            </a:endParaRPr>
          </a:p>
        </p:txBody>
      </p:sp>
      <p:sp>
        <p:nvSpPr>
          <p:cNvPr id="38926" name="Text Box 14"/>
          <p:cNvSpPr txBox="1">
            <a:spLocks noChangeArrowheads="1"/>
          </p:cNvSpPr>
          <p:nvPr/>
        </p:nvSpPr>
        <p:spPr bwMode="auto">
          <a:xfrm>
            <a:off x="323850" y="1265240"/>
            <a:ext cx="8351838" cy="964367"/>
          </a:xfrm>
          <a:prstGeom prst="rect">
            <a:avLst/>
          </a:prstGeom>
          <a:noFill/>
          <a:ln w="9525">
            <a:noFill/>
            <a:miter lim="800000"/>
            <a:headEnd/>
            <a:tailEnd/>
          </a:ln>
          <a:effectLst/>
        </p:spPr>
        <p:txBody>
          <a:bodyPr>
            <a:spAutoFit/>
          </a:bodyPr>
          <a:lstStyle/>
          <a:p>
            <a:pPr algn="l">
              <a:lnSpc>
                <a:spcPts val="2800"/>
              </a:lnSpc>
              <a:spcBef>
                <a:spcPts val="1200"/>
              </a:spcBef>
            </a:pP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1</a:t>
            </a:r>
            <a:r>
              <a:rPr kumimoji="1" lang="zh-CN" altLang="en-US" sz="2000" dirty="0">
                <a:solidFill>
                  <a:srgbClr val="FF3300"/>
                </a:solidFill>
                <a:latin typeface="Consolas" pitchFamily="49" charset="0"/>
                <a:ea typeface="微软雅黑" pitchFamily="34" charset="-122"/>
                <a:cs typeface="Consolas" pitchFamily="49" charset="0"/>
              </a:rPr>
              <a:t>）初始化线性表</a:t>
            </a:r>
            <a:r>
              <a:rPr kumimoji="1" lang="en-US" altLang="zh-CN" sz="2000" err="1">
                <a:solidFill>
                  <a:srgbClr val="FF3300"/>
                </a:solidFill>
                <a:latin typeface="Consolas" pitchFamily="49" charset="0"/>
                <a:ea typeface="微软雅黑" pitchFamily="34" charset="-122"/>
                <a:cs typeface="Consolas" pitchFamily="49" charset="0"/>
              </a:rPr>
              <a:t>InitList</a:t>
            </a:r>
            <a:r>
              <a:rPr kumimoji="1" lang="en-US" altLang="zh-CN" sz="2000" smtClean="0">
                <a:solidFill>
                  <a:srgbClr val="FF3300"/>
                </a:solidFill>
                <a:latin typeface="Consolas" pitchFamily="49" charset="0"/>
                <a:ea typeface="微软雅黑" pitchFamily="34" charset="-122"/>
                <a:cs typeface="Consolas" pitchFamily="49" charset="0"/>
              </a:rPr>
              <a:t>(&amp;L</a:t>
            </a:r>
            <a:r>
              <a:rPr kumimoji="1" lang="en-US" altLang="zh-CN" sz="2000" dirty="0">
                <a:solidFill>
                  <a:srgbClr val="FF3300"/>
                </a:solidFill>
                <a:latin typeface="Consolas" pitchFamily="49" charset="0"/>
                <a:ea typeface="微软雅黑" pitchFamily="34" charset="-122"/>
                <a:cs typeface="Consolas" pitchFamily="49" charset="0"/>
              </a:rPr>
              <a:t>)</a:t>
            </a:r>
          </a:p>
          <a:p>
            <a:pPr algn="l">
              <a:lnSpc>
                <a:spcPts val="2800"/>
              </a:lnSpc>
              <a:spcBef>
                <a:spcPts val="1200"/>
              </a:spcBef>
            </a:pPr>
            <a:r>
              <a:rPr kumimoji="1" lang="en-US" altLang="zh-CN" sz="1800">
                <a:latin typeface="Consolas" pitchFamily="49" charset="0"/>
                <a:ea typeface="楷体" pitchFamily="49" charset="-122"/>
                <a:cs typeface="Consolas" pitchFamily="49" charset="0"/>
              </a:rPr>
              <a:t>  </a:t>
            </a:r>
            <a:r>
              <a:rPr kumimoji="1" lang="en-US" altLang="zh-CN" sz="1800" smtClean="0">
                <a:latin typeface="Consolas" pitchFamily="49" charset="0"/>
                <a:ea typeface="楷体" pitchFamily="49" charset="-122"/>
                <a:cs typeface="Consolas" pitchFamily="49" charset="0"/>
              </a:rPr>
              <a:t> </a:t>
            </a:r>
            <a:r>
              <a:rPr kumimoji="1" lang="zh-CN" altLang="en-US" sz="1800" dirty="0">
                <a:latin typeface="仿宋" pitchFamily="49" charset="-122"/>
                <a:ea typeface="仿宋" pitchFamily="49" charset="-122"/>
                <a:cs typeface="Consolas" pitchFamily="49" charset="0"/>
              </a:rPr>
              <a:t>该运算建立一个空的</a:t>
            </a:r>
            <a:r>
              <a:rPr kumimoji="1" lang="zh-CN" altLang="en-US" sz="1800">
                <a:latin typeface="仿宋" pitchFamily="49" charset="-122"/>
                <a:ea typeface="仿宋" pitchFamily="49" charset="-122"/>
                <a:cs typeface="Consolas" pitchFamily="49" charset="0"/>
              </a:rPr>
              <a:t>单</a:t>
            </a:r>
            <a:r>
              <a:rPr kumimoji="1" lang="zh-CN" altLang="en-US" sz="1800" smtClean="0">
                <a:latin typeface="仿宋" pitchFamily="49" charset="-122"/>
                <a:ea typeface="仿宋" pitchFamily="49" charset="-122"/>
                <a:cs typeface="Consolas" pitchFamily="49" charset="0"/>
              </a:rPr>
              <a:t>链表，即</a:t>
            </a:r>
            <a:r>
              <a:rPr kumimoji="1" lang="zh-CN" altLang="en-US" sz="1800" dirty="0">
                <a:latin typeface="仿宋" pitchFamily="49" charset="-122"/>
                <a:ea typeface="仿宋" pitchFamily="49" charset="-122"/>
                <a:cs typeface="Consolas" pitchFamily="49" charset="0"/>
              </a:rPr>
              <a:t>创建</a:t>
            </a:r>
            <a:r>
              <a:rPr kumimoji="1" lang="zh-CN" altLang="en-US" sz="1800">
                <a:latin typeface="仿宋" pitchFamily="49" charset="-122"/>
                <a:ea typeface="仿宋" pitchFamily="49" charset="-122"/>
                <a:cs typeface="Consolas" pitchFamily="49" charset="0"/>
              </a:rPr>
              <a:t>一</a:t>
            </a:r>
            <a:r>
              <a:rPr kumimoji="1" lang="zh-CN" altLang="en-US" sz="1800" smtClean="0">
                <a:latin typeface="仿宋" pitchFamily="49" charset="-122"/>
                <a:ea typeface="仿宋" pitchFamily="49" charset="-122"/>
                <a:cs typeface="Consolas" pitchFamily="49" charset="0"/>
              </a:rPr>
              <a:t>个头结点。</a:t>
            </a:r>
            <a:endParaRPr kumimoji="1" lang="zh-CN" altLang="en-US" sz="1800" dirty="0">
              <a:latin typeface="仿宋" pitchFamily="49" charset="-122"/>
              <a:ea typeface="仿宋" pitchFamily="49" charset="-122"/>
              <a:cs typeface="Consolas" pitchFamily="49" charset="0"/>
            </a:endParaRPr>
          </a:p>
        </p:txBody>
      </p:sp>
      <p:sp>
        <p:nvSpPr>
          <p:cNvPr id="38927" name="Text Box 15"/>
          <p:cNvSpPr txBox="1">
            <a:spLocks noChangeArrowheads="1"/>
          </p:cNvSpPr>
          <p:nvPr/>
        </p:nvSpPr>
        <p:spPr bwMode="auto">
          <a:xfrm>
            <a:off x="642910" y="2500306"/>
            <a:ext cx="7845428" cy="169543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algn="l">
              <a:lnSpc>
                <a:spcPct val="120000"/>
              </a:lnSpc>
            </a:pP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void </a:t>
            </a:r>
            <a:r>
              <a:rPr kumimoji="1" lang="en-US" altLang="zh-CN" sz="1600" smtClean="0">
                <a:solidFill>
                  <a:srgbClr val="FF0000"/>
                </a:solidFill>
                <a:latin typeface="Consolas" pitchFamily="49" charset="0"/>
                <a:ea typeface="仿宋" pitchFamily="49" charset="-122"/>
                <a:cs typeface="Consolas" pitchFamily="49" charset="0"/>
              </a:rPr>
              <a:t>InitList</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dirty="0">
                <a:solidFill>
                  <a:srgbClr val="0000FF"/>
                </a:solidFill>
                <a:latin typeface="Consolas" pitchFamily="49" charset="0"/>
                <a:ea typeface="仿宋" pitchFamily="49" charset="-122"/>
                <a:cs typeface="Consolas" pitchFamily="49" charset="0"/>
              </a:rPr>
              <a:t>*&amp;L)</a:t>
            </a:r>
          </a:p>
          <a:p>
            <a:pPr algn="l">
              <a:lnSpc>
                <a:spcPct val="120000"/>
              </a:lnSpc>
            </a:pP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a:t>
            </a:r>
          </a:p>
          <a:p>
            <a:pPr algn="l">
              <a:lnSpc>
                <a:spcPct val="120000"/>
              </a:lnSpc>
            </a:pPr>
            <a:r>
              <a:rPr kumimoji="1" lang="en-US" altLang="zh-CN" sz="1600" smtClean="0">
                <a:solidFill>
                  <a:srgbClr val="0000FF"/>
                </a:solidFill>
                <a:latin typeface="Consolas" pitchFamily="49" charset="0"/>
                <a:ea typeface="仿宋" pitchFamily="49" charset="-122"/>
                <a:cs typeface="Consolas" pitchFamily="49" charset="0"/>
              </a:rPr>
              <a:t>    L=(LinkNode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malloc(sizeof(LinkNode));   </a:t>
            </a:r>
            <a:r>
              <a:rPr kumimoji="1" lang="en-US" altLang="zh-CN" sz="1600" smtClean="0">
                <a:solidFill>
                  <a:srgbClr val="0070C0"/>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a:solidFill>
                  <a:srgbClr val="00B0F0"/>
                </a:solidFill>
                <a:latin typeface="Consolas" pitchFamily="49" charset="0"/>
                <a:ea typeface="仿宋" pitchFamily="49" charset="-122"/>
                <a:cs typeface="Consolas" pitchFamily="49" charset="0"/>
              </a:rPr>
              <a:t>创建</a:t>
            </a:r>
            <a:r>
              <a:rPr kumimoji="1" lang="zh-CN" altLang="en-US" sz="1600" smtClean="0">
                <a:solidFill>
                  <a:srgbClr val="00B0F0"/>
                </a:solidFill>
                <a:latin typeface="Consolas" pitchFamily="49" charset="0"/>
                <a:ea typeface="仿宋" pitchFamily="49" charset="-122"/>
                <a:cs typeface="Consolas" pitchFamily="49" charset="0"/>
              </a:rPr>
              <a:t>头结点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ct val="1200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L-</a:t>
            </a:r>
            <a:r>
              <a:rPr kumimoji="1" lang="en-US" altLang="zh-CN" sz="1600" dirty="0">
                <a:solidFill>
                  <a:srgbClr val="0000FF"/>
                </a:solidFill>
                <a:latin typeface="Consolas" pitchFamily="49" charset="0"/>
                <a:ea typeface="仿宋" pitchFamily="49" charset="-122"/>
                <a:cs typeface="Consolas" pitchFamily="49" charset="0"/>
              </a:rPr>
              <a:t>&gt;next=NULL;</a:t>
            </a:r>
          </a:p>
          <a:p>
            <a:pPr algn="l">
              <a:lnSpc>
                <a:spcPct val="120000"/>
              </a:lnSpc>
            </a:pPr>
            <a:r>
              <a:rPr kumimoji="1" lang="en-US" altLang="zh-CN" sz="1600" dirty="0">
                <a:solidFill>
                  <a:srgbClr val="0000FF"/>
                </a:solidFill>
                <a:latin typeface="Consolas" pitchFamily="49" charset="0"/>
                <a:ea typeface="仿宋" pitchFamily="49" charset="-122"/>
                <a:cs typeface="Consolas" pitchFamily="49" charset="0"/>
              </a:rPr>
              <a:t> }</a:t>
            </a:r>
            <a:endParaRPr lang="en-US" altLang="zh-CN" sz="1600" dirty="0">
              <a:solidFill>
                <a:srgbClr val="0000FF"/>
              </a:solidFill>
              <a:latin typeface="Consolas" pitchFamily="49" charset="0"/>
              <a:ea typeface="仿宋" pitchFamily="49" charset="-122"/>
              <a:cs typeface="Consolas" pitchFamily="49" charset="0"/>
            </a:endParaRPr>
          </a:p>
        </p:txBody>
      </p:sp>
      <p:grpSp>
        <p:nvGrpSpPr>
          <p:cNvPr id="2" name="组合 14"/>
          <p:cNvGrpSpPr/>
          <p:nvPr/>
        </p:nvGrpSpPr>
        <p:grpSpPr>
          <a:xfrm>
            <a:off x="2614612" y="4643446"/>
            <a:ext cx="1957388" cy="1285884"/>
            <a:chOff x="2614612" y="4286256"/>
            <a:chExt cx="1957388" cy="1285884"/>
          </a:xfrm>
        </p:grpSpPr>
        <p:sp>
          <p:nvSpPr>
            <p:cNvPr id="11" name="Rectangle 16"/>
            <p:cNvSpPr>
              <a:spLocks noChangeArrowheads="1"/>
            </p:cNvSpPr>
            <p:nvPr/>
          </p:nvSpPr>
          <p:spPr bwMode="auto">
            <a:xfrm>
              <a:off x="4032250" y="51403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12" name="Rectangle 17"/>
            <p:cNvSpPr>
              <a:spLocks noChangeArrowheads="1"/>
            </p:cNvSpPr>
            <p:nvPr/>
          </p:nvSpPr>
          <p:spPr bwMode="auto">
            <a:xfrm>
              <a:off x="3490912" y="51403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3" name="Line 18"/>
            <p:cNvSpPr>
              <a:spLocks noChangeShapeType="1"/>
            </p:cNvSpPr>
            <p:nvPr/>
          </p:nvSpPr>
          <p:spPr bwMode="auto">
            <a:xfrm>
              <a:off x="2901950" y="5345127"/>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4" name="Text Box 19"/>
            <p:cNvSpPr txBox="1">
              <a:spLocks noChangeArrowheads="1"/>
            </p:cNvSpPr>
            <p:nvPr/>
          </p:nvSpPr>
          <p:spPr bwMode="auto">
            <a:xfrm>
              <a:off x="2614612" y="5056202"/>
              <a:ext cx="431800" cy="307777"/>
            </a:xfrm>
            <a:prstGeom prst="rect">
              <a:avLst/>
            </a:prstGeom>
            <a:noFill/>
            <a:ln w="9525">
              <a:noFill/>
              <a:miter lim="800000"/>
              <a:headEnd/>
              <a:tailEnd/>
            </a:ln>
            <a:effectLst/>
          </p:spPr>
          <p:txBody>
            <a:bodyPr lIns="0" tIns="0" rIns="0" bIns="0">
              <a:spAutoFit/>
            </a:bodyPr>
            <a:lstStyle/>
            <a:p>
              <a:pPr algn="l">
                <a:spcBef>
                  <a:spcPct val="50000"/>
                </a:spcBef>
              </a:pPr>
              <a:r>
                <a:rPr lang="en-US" altLang="zh-CN" sz="2000">
                  <a:latin typeface="Consolas" pitchFamily="49" charset="0"/>
                  <a:cs typeface="Consolas" pitchFamily="49" charset="0"/>
                </a:rPr>
                <a:t>L</a:t>
              </a:r>
            </a:p>
          </p:txBody>
        </p:sp>
        <p:sp>
          <p:nvSpPr>
            <p:cNvPr id="10" name="下箭头 9"/>
            <p:cNvSpPr/>
            <p:nvPr/>
          </p:nvSpPr>
          <p:spPr>
            <a:xfrm>
              <a:off x="4000496" y="428625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5" name="灯片编号占位符 14"/>
          <p:cNvSpPr>
            <a:spLocks noGrp="1"/>
          </p:cNvSpPr>
          <p:nvPr>
            <p:ph type="sldNum" sz="quarter" idx="12"/>
          </p:nvPr>
        </p:nvSpPr>
        <p:spPr/>
        <p:txBody>
          <a:bodyPr/>
          <a:lstStyle/>
          <a:p>
            <a:fld id="{BD3F3EC2-762F-4585-9ABE-3D0BD98F40C0}" type="slidenum">
              <a:rPr lang="en-US" altLang="zh-CN" smtClean="0"/>
              <a:pPr/>
              <a:t>23</a:t>
            </a:fld>
            <a:r>
              <a:rPr lang="en-US" altLang="zh-CN" smtClean="0"/>
              <a:t>/85</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27">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188913"/>
            <a:ext cx="8643998" cy="861774"/>
          </a:xfrm>
          <a:prstGeom prst="rect">
            <a:avLst/>
          </a:prstGeom>
          <a:noFill/>
          <a:ln w="9525">
            <a:noFill/>
            <a:miter lim="800000"/>
            <a:headEnd/>
            <a:tailEnd/>
          </a:ln>
          <a:effectLst/>
        </p:spPr>
        <p:txBody>
          <a:bodyPr wrap="square">
            <a:spAutoFit/>
          </a:bodyPr>
          <a:lstStyle/>
          <a:p>
            <a:pPr algn="just">
              <a:spcBef>
                <a:spcPct val="50000"/>
              </a:spcBef>
            </a:pPr>
            <a:r>
              <a:rPr kumimoji="1" lang="en-US" altLang="zh-CN" sz="2000">
                <a:solidFill>
                  <a:srgbClr val="FF3300"/>
                </a:solidFill>
                <a:latin typeface="Consolas" pitchFamily="49" charset="0"/>
                <a:ea typeface="微软雅黑" pitchFamily="34" charset="-122"/>
                <a:cs typeface="Consolas" pitchFamily="49" charset="0"/>
              </a:rPr>
              <a:t> </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2</a:t>
            </a:r>
            <a:r>
              <a:rPr kumimoji="1" lang="zh-CN" altLang="en-US" sz="2000" dirty="0">
                <a:solidFill>
                  <a:srgbClr val="FF3300"/>
                </a:solidFill>
                <a:latin typeface="Consolas" pitchFamily="49" charset="0"/>
                <a:ea typeface="微软雅黑" pitchFamily="34" charset="-122"/>
                <a:cs typeface="Consolas" pitchFamily="49" charset="0"/>
              </a:rPr>
              <a:t>）销毁线性表</a:t>
            </a:r>
            <a:r>
              <a:rPr kumimoji="1" lang="en-US" altLang="zh-CN" sz="2000" err="1">
                <a:solidFill>
                  <a:srgbClr val="FF3300"/>
                </a:solidFill>
                <a:latin typeface="Consolas" pitchFamily="49" charset="0"/>
                <a:ea typeface="微软雅黑" pitchFamily="34" charset="-122"/>
                <a:cs typeface="Consolas" pitchFamily="49" charset="0"/>
              </a:rPr>
              <a:t>DestroyList</a:t>
            </a:r>
            <a:r>
              <a:rPr kumimoji="1" lang="en-US" altLang="zh-CN" sz="2000" smtClean="0">
                <a:solidFill>
                  <a:srgbClr val="FF3300"/>
                </a:solidFill>
                <a:latin typeface="Consolas" pitchFamily="49" charset="0"/>
                <a:ea typeface="微软雅黑" pitchFamily="34" charset="-122"/>
                <a:cs typeface="Consolas" pitchFamily="49" charset="0"/>
              </a:rPr>
              <a:t>(&amp;L</a:t>
            </a:r>
            <a:r>
              <a:rPr kumimoji="1" lang="en-US" altLang="zh-CN" sz="2000" dirty="0">
                <a:solidFill>
                  <a:srgbClr val="FF3300"/>
                </a:solidFill>
                <a:latin typeface="Consolas" pitchFamily="49" charset="0"/>
                <a:ea typeface="微软雅黑" pitchFamily="34" charset="-122"/>
                <a:cs typeface="Consolas" pitchFamily="49" charset="0"/>
              </a:rPr>
              <a:t>)</a:t>
            </a:r>
          </a:p>
          <a:p>
            <a:pPr algn="just">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en-US" altLang="zh-CN" sz="2000" smtClean="0">
                <a:solidFill>
                  <a:srgbClr val="FF3300"/>
                </a:solidFill>
                <a:latin typeface="Consolas" pitchFamily="49" charset="0"/>
                <a:ea typeface="楷体"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释</a:t>
            </a:r>
            <a:r>
              <a:rPr kumimoji="1" lang="zh-CN" altLang="en-US" sz="1800" dirty="0">
                <a:latin typeface="Consolas" pitchFamily="49" charset="0"/>
                <a:ea typeface="仿宋" pitchFamily="49" charset="-122"/>
                <a:cs typeface="Consolas" pitchFamily="49" charset="0"/>
              </a:rPr>
              <a:t>放单链表</a:t>
            </a:r>
            <a:r>
              <a:rPr kumimoji="1" lang="en-US" altLang="zh-CN" sz="1800" dirty="0">
                <a:latin typeface="Consolas" pitchFamily="49" charset="0"/>
                <a:ea typeface="仿宋" pitchFamily="49" charset="-122"/>
                <a:cs typeface="Consolas" pitchFamily="49" charset="0"/>
              </a:rPr>
              <a:t>L</a:t>
            </a:r>
            <a:r>
              <a:rPr kumimoji="1" lang="zh-CN" altLang="en-US" sz="1800" dirty="0">
                <a:latin typeface="Consolas" pitchFamily="49" charset="0"/>
                <a:ea typeface="仿宋" pitchFamily="49" charset="-122"/>
                <a:cs typeface="Consolas" pitchFamily="49" charset="0"/>
              </a:rPr>
              <a:t>占用的内存空间。即逐一</a:t>
            </a:r>
            <a:r>
              <a:rPr kumimoji="1" lang="zh-CN" altLang="en-US" sz="1800">
                <a:latin typeface="Consolas" pitchFamily="49" charset="0"/>
                <a:ea typeface="仿宋" pitchFamily="49" charset="-122"/>
                <a:cs typeface="Consolas" pitchFamily="49" charset="0"/>
              </a:rPr>
              <a:t>释放</a:t>
            </a:r>
            <a:r>
              <a:rPr kumimoji="1" lang="zh-CN" altLang="en-US" sz="1800" smtClean="0">
                <a:latin typeface="Consolas" pitchFamily="49" charset="0"/>
                <a:ea typeface="仿宋" pitchFamily="49" charset="-122"/>
                <a:cs typeface="Consolas" pitchFamily="49" charset="0"/>
              </a:rPr>
              <a:t>全部结点的</a:t>
            </a:r>
            <a:r>
              <a:rPr kumimoji="1" lang="zh-CN" altLang="en-US" sz="1800" dirty="0">
                <a:latin typeface="Consolas" pitchFamily="49" charset="0"/>
                <a:ea typeface="仿宋" pitchFamily="49" charset="-122"/>
                <a:cs typeface="Consolas" pitchFamily="49" charset="0"/>
              </a:rPr>
              <a:t>空间。</a:t>
            </a:r>
            <a:r>
              <a:rPr kumimoji="1" lang="zh-CN" altLang="en-US" sz="1800" dirty="0">
                <a:solidFill>
                  <a:srgbClr val="FF3300"/>
                </a:solidFill>
                <a:latin typeface="Consolas" pitchFamily="49" charset="0"/>
                <a:ea typeface="楷体" pitchFamily="49" charset="-122"/>
                <a:cs typeface="Consolas" pitchFamily="49" charset="0"/>
              </a:rPr>
              <a:t>    </a:t>
            </a:r>
            <a:endParaRPr kumimoji="1" lang="zh-CN" altLang="en-US" sz="1800" dirty="0">
              <a:latin typeface="Consolas" pitchFamily="49" charset="0"/>
              <a:ea typeface="楷体" pitchFamily="49" charset="-122"/>
              <a:cs typeface="Consolas" pitchFamily="49" charset="0"/>
            </a:endParaRPr>
          </a:p>
        </p:txBody>
      </p:sp>
      <p:sp>
        <p:nvSpPr>
          <p:cNvPr id="40067" name="Text Box 131"/>
          <p:cNvSpPr txBox="1">
            <a:spLocks noChangeArrowheads="1"/>
          </p:cNvSpPr>
          <p:nvPr/>
        </p:nvSpPr>
        <p:spPr bwMode="auto">
          <a:xfrm>
            <a:off x="714349" y="1428736"/>
            <a:ext cx="7358114" cy="120299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algn="l"/>
            <a:r>
              <a:rPr kumimoji="1" lang="en-US" altLang="zh-CN" sz="1600">
                <a:solidFill>
                  <a:srgbClr val="0000FF"/>
                </a:solidFill>
                <a:latin typeface="Consolas" pitchFamily="49" charset="0"/>
                <a:ea typeface="仿宋" pitchFamily="49" charset="-122"/>
                <a:cs typeface="Consolas" pitchFamily="49" charset="0"/>
              </a:rPr>
              <a:t>void </a:t>
            </a:r>
            <a:r>
              <a:rPr kumimoji="1" lang="en-US" altLang="zh-CN" sz="1600" smtClean="0">
                <a:solidFill>
                  <a:srgbClr val="FF0000"/>
                </a:solidFill>
                <a:latin typeface="Consolas" pitchFamily="49" charset="0"/>
                <a:ea typeface="仿宋" pitchFamily="49" charset="-122"/>
                <a:cs typeface="Consolas" pitchFamily="49" charset="0"/>
              </a:rPr>
              <a:t>DestroyList</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dirty="0">
                <a:solidFill>
                  <a:srgbClr val="0000FF"/>
                </a:solidFill>
                <a:latin typeface="Consolas" pitchFamily="49" charset="0"/>
                <a:ea typeface="仿宋" pitchFamily="49" charset="-122"/>
                <a:cs typeface="Consolas" pitchFamily="49" charset="0"/>
              </a:rPr>
              <a:t>*&amp;L)</a:t>
            </a:r>
          </a:p>
          <a:p>
            <a:pPr algn="l"/>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a:t>
            </a:r>
          </a:p>
          <a:p>
            <a:pPr algn="l"/>
            <a:r>
              <a:rPr kumimoji="1" lang="en-US" altLang="zh-CN" sz="1600" smtClean="0">
                <a:solidFill>
                  <a:srgbClr val="0000FF"/>
                </a:solidFill>
                <a:latin typeface="Consolas" pitchFamily="49" charset="0"/>
                <a:ea typeface="仿宋" pitchFamily="49" charset="-122"/>
                <a:cs typeface="Consolas" pitchFamily="49" charset="0"/>
              </a:rPr>
              <a:t>   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pre=L</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p=L-&gt;next;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70C0"/>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en-US" altLang="zh-CN" sz="1600">
                <a:solidFill>
                  <a:srgbClr val="00B0F0"/>
                </a:solidFill>
                <a:latin typeface="Consolas" pitchFamily="49" charset="0"/>
                <a:ea typeface="仿宋" pitchFamily="49" charset="-122"/>
                <a:cs typeface="Consolas" pitchFamily="49" charset="0"/>
              </a:rPr>
              <a:t>pre</a:t>
            </a:r>
            <a:r>
              <a:rPr kumimoji="1" lang="zh-CN" altLang="en-US" sz="1600" smtClean="0">
                <a:solidFill>
                  <a:srgbClr val="00B0F0"/>
                </a:solidFill>
                <a:latin typeface="Consolas" pitchFamily="49" charset="0"/>
                <a:ea typeface="仿宋" pitchFamily="49" charset="-122"/>
                <a:cs typeface="Consolas" pitchFamily="49" charset="0"/>
              </a:rPr>
              <a:t>指向</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smtClean="0">
                <a:solidFill>
                  <a:srgbClr val="00B0F0"/>
                </a:solidFill>
                <a:latin typeface="Consolas" pitchFamily="49" charset="0"/>
                <a:ea typeface="仿宋" pitchFamily="49" charset="-122"/>
                <a:cs typeface="Consolas" pitchFamily="49" charset="0"/>
              </a:rPr>
              <a:t>的前驱结点</a:t>
            </a:r>
            <a:endParaRPr kumimoji="1" lang="zh-CN" altLang="en-US" sz="1600" dirty="0">
              <a:solidFill>
                <a:srgbClr val="00B0F0"/>
              </a:solidFill>
              <a:latin typeface="Consolas" pitchFamily="49" charset="0"/>
              <a:ea typeface="仿宋" pitchFamily="49" charset="-122"/>
              <a:cs typeface="Consolas" pitchFamily="49" charset="0"/>
            </a:endParaRPr>
          </a:p>
          <a:p>
            <a:pPr algn="l"/>
            <a:r>
              <a:rPr kumimoji="1" lang="zh-CN" altLang="en-US" sz="1600" dirty="0">
                <a:solidFill>
                  <a:srgbClr val="0000FF"/>
                </a:solidFill>
                <a:latin typeface="Consolas" pitchFamily="49" charset="0"/>
                <a:ea typeface="仿宋" pitchFamily="49" charset="-122"/>
                <a:cs typeface="Consolas" pitchFamily="49" charset="0"/>
              </a:rPr>
              <a:t>   </a:t>
            </a:r>
            <a:r>
              <a:rPr kumimoji="1" lang="zh-CN" altLang="en-US" sz="1600" dirty="0" smtClean="0">
                <a:solidFill>
                  <a:srgbClr val="0000FF"/>
                </a:solidFill>
                <a:latin typeface="Consolas" pitchFamily="49" charset="0"/>
                <a:ea typeface="仿宋" pitchFamily="49" charset="-122"/>
                <a:cs typeface="Consolas" pitchFamily="49" charset="0"/>
              </a:rPr>
              <a:t>  </a:t>
            </a:r>
            <a:endParaRPr lang="en-US" altLang="zh-CN" sz="1600" dirty="0">
              <a:solidFill>
                <a:srgbClr val="0000FF"/>
              </a:solidFill>
              <a:latin typeface="Consolas" pitchFamily="49" charset="0"/>
              <a:ea typeface="仿宋" pitchFamily="49" charset="-122"/>
              <a:cs typeface="Consolas" pitchFamily="49" charset="0"/>
            </a:endParaRPr>
          </a:p>
        </p:txBody>
      </p:sp>
      <p:grpSp>
        <p:nvGrpSpPr>
          <p:cNvPr id="2" name="组合 24"/>
          <p:cNvGrpSpPr/>
          <p:nvPr/>
        </p:nvGrpSpPr>
        <p:grpSpPr>
          <a:xfrm>
            <a:off x="1089049" y="3000372"/>
            <a:ext cx="6345219" cy="1928826"/>
            <a:chOff x="1089049" y="3000372"/>
            <a:chExt cx="6345219" cy="1928826"/>
          </a:xfrm>
        </p:grpSpPr>
        <p:sp>
          <p:nvSpPr>
            <p:cNvPr id="39986" name="Text Box 50"/>
            <p:cNvSpPr txBox="1">
              <a:spLocks noChangeArrowheads="1"/>
            </p:cNvSpPr>
            <p:nvPr/>
          </p:nvSpPr>
          <p:spPr bwMode="auto">
            <a:xfrm>
              <a:off x="1089049" y="3881439"/>
              <a:ext cx="1008063"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初始时</a:t>
              </a:r>
            </a:p>
          </p:txBody>
        </p:sp>
        <p:sp>
          <p:nvSpPr>
            <p:cNvPr id="40029" name="Rectangle 93"/>
            <p:cNvSpPr>
              <a:spLocks noChangeArrowheads="1"/>
            </p:cNvSpPr>
            <p:nvPr/>
          </p:nvSpPr>
          <p:spPr bwMode="auto">
            <a:xfrm>
              <a:off x="2743224" y="3879851"/>
              <a:ext cx="3603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0" name="Rectangle 94"/>
            <p:cNvSpPr>
              <a:spLocks noChangeArrowheads="1"/>
            </p:cNvSpPr>
            <p:nvPr/>
          </p:nvSpPr>
          <p:spPr bwMode="auto">
            <a:xfrm>
              <a:off x="3103587" y="3879851"/>
              <a:ext cx="3603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1" name="Line 95"/>
            <p:cNvSpPr>
              <a:spLocks noChangeShapeType="1"/>
            </p:cNvSpPr>
            <p:nvPr/>
          </p:nvSpPr>
          <p:spPr bwMode="auto">
            <a:xfrm>
              <a:off x="2395562" y="4059239"/>
              <a:ext cx="360362"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0032" name="Text Box 96"/>
            <p:cNvSpPr txBox="1">
              <a:spLocks noChangeArrowheads="1"/>
            </p:cNvSpPr>
            <p:nvPr/>
          </p:nvSpPr>
          <p:spPr bwMode="auto">
            <a:xfrm>
              <a:off x="2024087" y="3879851"/>
              <a:ext cx="360362"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a:t>
              </a:r>
            </a:p>
          </p:txBody>
        </p:sp>
        <p:sp>
          <p:nvSpPr>
            <p:cNvPr id="40033" name="Rectangle 97"/>
            <p:cNvSpPr>
              <a:spLocks noChangeArrowheads="1"/>
            </p:cNvSpPr>
            <p:nvPr/>
          </p:nvSpPr>
          <p:spPr bwMode="auto">
            <a:xfrm>
              <a:off x="3822724"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4" name="Rectangle 98"/>
            <p:cNvSpPr>
              <a:spLocks noChangeArrowheads="1"/>
            </p:cNvSpPr>
            <p:nvPr/>
          </p:nvSpPr>
          <p:spPr bwMode="auto">
            <a:xfrm>
              <a:off x="4183087"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5" name="Freeform 99"/>
            <p:cNvSpPr>
              <a:spLocks/>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0036" name="Rectangle 100"/>
            <p:cNvSpPr>
              <a:spLocks noChangeArrowheads="1"/>
            </p:cNvSpPr>
            <p:nvPr/>
          </p:nvSpPr>
          <p:spPr bwMode="auto">
            <a:xfrm>
              <a:off x="5705480"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7" name="Rectangle 101"/>
            <p:cNvSpPr>
              <a:spLocks noChangeArrowheads="1"/>
            </p:cNvSpPr>
            <p:nvPr/>
          </p:nvSpPr>
          <p:spPr bwMode="auto">
            <a:xfrm>
              <a:off x="6065843"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8" name="Line 102"/>
            <p:cNvSpPr>
              <a:spLocks noChangeShapeType="1"/>
            </p:cNvSpPr>
            <p:nvPr/>
          </p:nvSpPr>
          <p:spPr bwMode="auto">
            <a:xfrm>
              <a:off x="5357818" y="4059239"/>
              <a:ext cx="360362"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0039" name="Rectangle 103"/>
            <p:cNvSpPr>
              <a:spLocks noChangeArrowheads="1"/>
            </p:cNvSpPr>
            <p:nvPr/>
          </p:nvSpPr>
          <p:spPr bwMode="auto">
            <a:xfrm>
              <a:off x="6713543"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40" name="Rectangle 104"/>
            <p:cNvSpPr>
              <a:spLocks noChangeArrowheads="1"/>
            </p:cNvSpPr>
            <p:nvPr/>
          </p:nvSpPr>
          <p:spPr bwMode="auto">
            <a:xfrm>
              <a:off x="7073905"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0041" name="Freeform 105"/>
            <p:cNvSpPr>
              <a:spLocks/>
            </p:cNvSpPr>
            <p:nvPr/>
          </p:nvSpPr>
          <p:spPr bwMode="auto">
            <a:xfrm>
              <a:off x="6238880" y="405765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0042" name="Freeform 106"/>
            <p:cNvSpPr>
              <a:spLocks/>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0043" name="Text Box 107"/>
            <p:cNvSpPr txBox="1">
              <a:spLocks noChangeArrowheads="1"/>
            </p:cNvSpPr>
            <p:nvPr/>
          </p:nvSpPr>
          <p:spPr bwMode="auto">
            <a:xfrm>
              <a:off x="4929190" y="3744914"/>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40044" name="Text Box 108"/>
            <p:cNvSpPr txBox="1">
              <a:spLocks noChangeArrowheads="1"/>
            </p:cNvSpPr>
            <p:nvPr/>
          </p:nvSpPr>
          <p:spPr bwMode="auto">
            <a:xfrm>
              <a:off x="2779705" y="4562485"/>
              <a:ext cx="720725"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cs typeface="Consolas" pitchFamily="49" charset="0"/>
                </a:rPr>
                <a:t>pre</a:t>
              </a:r>
            </a:p>
          </p:txBody>
        </p:sp>
        <p:sp>
          <p:nvSpPr>
            <p:cNvPr id="40045" name="Line 109"/>
            <p:cNvSpPr>
              <a:spLocks noChangeShapeType="1"/>
            </p:cNvSpPr>
            <p:nvPr/>
          </p:nvSpPr>
          <p:spPr bwMode="auto">
            <a:xfrm flipV="1">
              <a:off x="3032149" y="4240214"/>
              <a:ext cx="0" cy="360362"/>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0046" name="Text Box 110"/>
            <p:cNvSpPr txBox="1">
              <a:spLocks noChangeArrowheads="1"/>
            </p:cNvSpPr>
            <p:nvPr/>
          </p:nvSpPr>
          <p:spPr bwMode="auto">
            <a:xfrm>
              <a:off x="3944936" y="4500570"/>
              <a:ext cx="341312"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cs typeface="Consolas" pitchFamily="49" charset="0"/>
                </a:rPr>
                <a:t>p</a:t>
              </a:r>
            </a:p>
          </p:txBody>
        </p:sp>
        <p:sp>
          <p:nvSpPr>
            <p:cNvPr id="40047" name="Line 111"/>
            <p:cNvSpPr>
              <a:spLocks noChangeShapeType="1"/>
            </p:cNvSpPr>
            <p:nvPr/>
          </p:nvSpPr>
          <p:spPr bwMode="auto">
            <a:xfrm flipV="1">
              <a:off x="4111649" y="4240214"/>
              <a:ext cx="0" cy="360362"/>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3" name="下箭头 42"/>
            <p:cNvSpPr/>
            <p:nvPr/>
          </p:nvSpPr>
          <p:spPr>
            <a:xfrm>
              <a:off x="3714744" y="3000372"/>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7" name="灯片编号占位符 26"/>
          <p:cNvSpPr>
            <a:spLocks noGrp="1"/>
          </p:cNvSpPr>
          <p:nvPr>
            <p:ph type="sldNum" sz="quarter" idx="12"/>
          </p:nvPr>
        </p:nvSpPr>
        <p:spPr/>
        <p:txBody>
          <a:bodyPr/>
          <a:lstStyle/>
          <a:p>
            <a:fld id="{BD3F3EC2-762F-4585-9ABE-3D0BD98F40C0}" type="slidenum">
              <a:rPr lang="en-US" altLang="zh-CN" smtClean="0"/>
              <a:pPr/>
              <a:t>24</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67" name="Text Box 131"/>
          <p:cNvSpPr txBox="1">
            <a:spLocks noChangeArrowheads="1"/>
          </p:cNvSpPr>
          <p:nvPr/>
        </p:nvSpPr>
        <p:spPr bwMode="auto">
          <a:xfrm>
            <a:off x="571472" y="704834"/>
            <a:ext cx="7889902" cy="237254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44000" bIns="108000">
            <a:spAutoFit/>
          </a:bodyPr>
          <a:lstStyle/>
          <a:p>
            <a:pPr algn="l">
              <a:lnSpc>
                <a:spcPts val="2400"/>
              </a:lnSpc>
            </a:pPr>
            <a:r>
              <a:rPr kumimoji="1" lang="en-US" altLang="zh-CN" sz="1600" smtClean="0">
                <a:solidFill>
                  <a:srgbClr val="0000FF"/>
                </a:solidFill>
                <a:latin typeface="Consolas" pitchFamily="49" charset="0"/>
                <a:ea typeface="仿宋" pitchFamily="49" charset="-122"/>
                <a:cs typeface="Consolas" pitchFamily="49" charset="0"/>
              </a:rPr>
              <a:t>   while </a:t>
            </a:r>
            <a:r>
              <a:rPr kumimoji="1" lang="en-US" altLang="zh-CN" sz="1600" dirty="0">
                <a:solidFill>
                  <a:srgbClr val="0000FF"/>
                </a:solidFill>
                <a:latin typeface="Consolas" pitchFamily="49" charset="0"/>
                <a:ea typeface="仿宋" pitchFamily="49" charset="-122"/>
                <a:cs typeface="Consolas" pitchFamily="49" charset="0"/>
              </a:rPr>
              <a:t>(p!=NULL)	</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扫描单链表</a:t>
            </a:r>
            <a:r>
              <a:rPr kumimoji="1" lang="en-US" altLang="zh-CN" sz="1600" dirty="0">
                <a:solidFill>
                  <a:srgbClr val="00B0F0"/>
                </a:solidFill>
                <a:latin typeface="Consolas" pitchFamily="49" charset="0"/>
                <a:ea typeface="仿宋" pitchFamily="49" charset="-122"/>
                <a:cs typeface="Consolas" pitchFamily="49" charset="0"/>
              </a:rPr>
              <a:t>L</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  </a:t>
            </a:r>
            <a:r>
              <a:rPr kumimoji="1" lang="en-US" altLang="zh-CN" sz="1600" smtClean="0">
                <a:solidFill>
                  <a:srgbClr val="C00000"/>
                </a:solidFill>
                <a:latin typeface="Consolas" pitchFamily="49" charset="0"/>
                <a:ea typeface="仿宋" pitchFamily="49" charset="-122"/>
                <a:cs typeface="Consolas" pitchFamily="49" charset="0"/>
              </a:rPr>
              <a:t>free(pre</a:t>
            </a:r>
            <a:r>
              <a:rPr kumimoji="1" lang="en-US" altLang="zh-CN" sz="1600" dirty="0">
                <a:solidFill>
                  <a:srgbClr val="C00000"/>
                </a:solidFill>
                <a:latin typeface="Consolas" pitchFamily="49" charset="0"/>
                <a:ea typeface="仿宋" pitchFamily="49" charset="-122"/>
                <a:cs typeface="Consolas" pitchFamily="49" charset="0"/>
              </a:rPr>
              <a:t>);</a:t>
            </a:r>
            <a:r>
              <a:rPr kumimoji="1" lang="en-US" altLang="zh-CN" sz="1600">
                <a:solidFill>
                  <a:srgbClr val="C00000"/>
                </a:solidFill>
                <a:latin typeface="Consolas" pitchFamily="49" charset="0"/>
                <a:ea typeface="仿宋" pitchFamily="49" charset="-122"/>
                <a:cs typeface="Consolas" pitchFamily="49" charset="0"/>
              </a:rPr>
              <a:t>	</a:t>
            </a:r>
            <a:r>
              <a:rPr kumimoji="1" lang="en-US" altLang="zh-CN" sz="1600" smtClean="0">
                <a:solidFill>
                  <a:srgbClr val="C00000"/>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释放</a:t>
            </a:r>
            <a:r>
              <a:rPr kumimoji="1" lang="en-US" altLang="zh-CN" sz="1600" smtClean="0">
                <a:solidFill>
                  <a:srgbClr val="00B0F0"/>
                </a:solidFill>
                <a:latin typeface="Consolas" pitchFamily="49" charset="0"/>
                <a:ea typeface="仿宋" pitchFamily="49" charset="-122"/>
                <a:cs typeface="Consolas" pitchFamily="49" charset="0"/>
              </a:rPr>
              <a:t>pre</a:t>
            </a:r>
            <a:r>
              <a:rPr kumimoji="1" lang="zh-CN" altLang="en-US" sz="1600" smtClean="0">
                <a:solidFill>
                  <a:srgbClr val="00B0F0"/>
                </a:solidFill>
                <a:latin typeface="Consolas" pitchFamily="49" charset="0"/>
                <a:ea typeface="仿宋" pitchFamily="49" charset="-122"/>
                <a:cs typeface="Consolas" pitchFamily="49" charset="0"/>
              </a:rPr>
              <a:t>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pre=p</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a:solidFill>
                  <a:srgbClr val="00B0F0"/>
                </a:solidFill>
                <a:latin typeface="Consolas" pitchFamily="49" charset="0"/>
                <a:ea typeface="仿宋" pitchFamily="49" charset="-122"/>
                <a:cs typeface="Consolas" pitchFamily="49" charset="0"/>
              </a:rPr>
              <a:t>//pre</a:t>
            </a:r>
            <a:r>
              <a:rPr kumimoji="1" lang="zh-CN" altLang="en-US" sz="1600" dirty="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p</a:t>
            </a:r>
            <a:r>
              <a:rPr kumimoji="1" lang="zh-CN" altLang="en-US" sz="1600" dirty="0">
                <a:solidFill>
                  <a:srgbClr val="00B0F0"/>
                </a:solidFill>
                <a:latin typeface="Consolas" pitchFamily="49" charset="0"/>
                <a:ea typeface="仿宋" pitchFamily="49" charset="-122"/>
                <a:cs typeface="Consolas" pitchFamily="49" charset="0"/>
              </a:rPr>
              <a:t>同步后移</a:t>
            </a:r>
            <a:r>
              <a:rPr kumimoji="1" lang="zh-CN" altLang="en-US" sz="1600">
                <a:solidFill>
                  <a:srgbClr val="00B0F0"/>
                </a:solidFill>
                <a:latin typeface="Consolas" pitchFamily="49" charset="0"/>
                <a:ea typeface="仿宋" pitchFamily="49" charset="-122"/>
                <a:cs typeface="Consolas" pitchFamily="49" charset="0"/>
              </a:rPr>
              <a:t>一</a:t>
            </a:r>
            <a:r>
              <a:rPr kumimoji="1" lang="zh-CN" altLang="en-US" sz="1600" smtClean="0">
                <a:solidFill>
                  <a:srgbClr val="00B0F0"/>
                </a:solidFill>
                <a:latin typeface="Consolas" pitchFamily="49" charset="0"/>
                <a:ea typeface="仿宋" pitchFamily="49" charset="-122"/>
                <a:cs typeface="Consolas" pitchFamily="49" charset="0"/>
              </a:rPr>
              <a:t>个结点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p=pre-</a:t>
            </a:r>
            <a:r>
              <a:rPr kumimoji="1" lang="en-US" altLang="zh-CN" sz="1600" dirty="0">
                <a:solidFill>
                  <a:srgbClr val="0000FF"/>
                </a:solidFill>
                <a:latin typeface="Consolas" pitchFamily="49" charset="0"/>
                <a:ea typeface="仿宋" pitchFamily="49" charset="-122"/>
                <a:cs typeface="Consolas" pitchFamily="49" charset="0"/>
              </a:rPr>
              <a:t>&gt;next;</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C00000"/>
                </a:solidFill>
                <a:latin typeface="Consolas" pitchFamily="49" charset="0"/>
                <a:ea typeface="仿宋" pitchFamily="49" charset="-122"/>
                <a:cs typeface="Consolas" pitchFamily="49" charset="0"/>
              </a:rPr>
              <a:t>free(pre</a:t>
            </a:r>
            <a:r>
              <a:rPr kumimoji="1" lang="en-US" altLang="zh-CN" sz="1600">
                <a:solidFill>
                  <a:srgbClr val="C00000"/>
                </a:solidFill>
                <a:latin typeface="Consolas" pitchFamily="49" charset="0"/>
                <a:ea typeface="仿宋" pitchFamily="49" charset="-122"/>
                <a:cs typeface="Consolas" pitchFamily="49" charset="0"/>
              </a:rPr>
              <a:t>); </a:t>
            </a:r>
            <a:r>
              <a:rPr kumimoji="1" lang="en-US" altLang="zh-CN" sz="1600" smtClean="0">
                <a:solidFill>
                  <a:srgbClr val="C00000"/>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循环</a:t>
            </a:r>
            <a:r>
              <a:rPr kumimoji="1" lang="zh-CN" altLang="en-US" sz="1600">
                <a:solidFill>
                  <a:srgbClr val="00B0F0"/>
                </a:solidFill>
                <a:latin typeface="Consolas" pitchFamily="49" charset="0"/>
                <a:ea typeface="仿宋" pitchFamily="49" charset="-122"/>
                <a:cs typeface="Consolas" pitchFamily="49" charset="0"/>
              </a:rPr>
              <a:t>结束</a:t>
            </a:r>
            <a:r>
              <a:rPr kumimoji="1" lang="zh-CN" altLang="en-US" sz="1600" smtClean="0">
                <a:solidFill>
                  <a:srgbClr val="00B0F0"/>
                </a:solidFill>
                <a:latin typeface="Consolas" pitchFamily="49" charset="0"/>
                <a:ea typeface="仿宋" pitchFamily="49" charset="-122"/>
                <a:cs typeface="Consolas" pitchFamily="49" charset="0"/>
              </a:rPr>
              <a:t>时，</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a:solidFill>
                  <a:srgbClr val="00B0F0"/>
                </a:solidFill>
                <a:latin typeface="Consolas" pitchFamily="49" charset="0"/>
                <a:ea typeface="仿宋" pitchFamily="49" charset="-122"/>
                <a:cs typeface="Consolas" pitchFamily="49" charset="0"/>
              </a:rPr>
              <a:t>为</a:t>
            </a:r>
            <a:r>
              <a:rPr kumimoji="1" lang="en-US" altLang="zh-CN" sz="1600" smtClean="0">
                <a:solidFill>
                  <a:srgbClr val="00B0F0"/>
                </a:solidFill>
                <a:latin typeface="Consolas" pitchFamily="49" charset="0"/>
                <a:ea typeface="仿宋" pitchFamily="49" charset="-122"/>
                <a:cs typeface="Consolas" pitchFamily="49" charset="0"/>
              </a:rPr>
              <a:t>NULL</a:t>
            </a:r>
            <a:r>
              <a:rPr kumimoji="1" lang="zh-CN" altLang="en-US" sz="1600" smtClean="0">
                <a:solidFill>
                  <a:srgbClr val="00B0F0"/>
                </a:solidFill>
                <a:latin typeface="Consolas" pitchFamily="49" charset="0"/>
                <a:ea typeface="仿宋" pitchFamily="49" charset="-122"/>
                <a:cs typeface="Consolas" pitchFamily="49" charset="0"/>
              </a:rPr>
              <a:t>，</a:t>
            </a:r>
            <a:r>
              <a:rPr kumimoji="1" lang="en-US" altLang="zh-CN" sz="1600" smtClean="0">
                <a:solidFill>
                  <a:srgbClr val="00B0F0"/>
                </a:solidFill>
                <a:latin typeface="Consolas" pitchFamily="49" charset="0"/>
                <a:ea typeface="仿宋" pitchFamily="49" charset="-122"/>
                <a:cs typeface="Consolas" pitchFamily="49" charset="0"/>
              </a:rPr>
              <a:t>pre</a:t>
            </a:r>
            <a:r>
              <a:rPr kumimoji="1" lang="zh-CN" altLang="en-US" sz="1600">
                <a:solidFill>
                  <a:srgbClr val="00B0F0"/>
                </a:solidFill>
                <a:latin typeface="Consolas" pitchFamily="49" charset="0"/>
                <a:ea typeface="仿宋" pitchFamily="49" charset="-122"/>
                <a:cs typeface="Consolas" pitchFamily="49" charset="0"/>
              </a:rPr>
              <a:t>指向</a:t>
            </a:r>
            <a:r>
              <a:rPr kumimoji="1" lang="zh-CN" altLang="en-US" sz="1600" smtClean="0">
                <a:solidFill>
                  <a:srgbClr val="00B0F0"/>
                </a:solidFill>
                <a:latin typeface="Consolas" pitchFamily="49" charset="0"/>
                <a:ea typeface="仿宋" pitchFamily="49" charset="-122"/>
                <a:cs typeface="Consolas" pitchFamily="49" charset="0"/>
              </a:rPr>
              <a:t>尾结点，释放</a:t>
            </a:r>
            <a:r>
              <a:rPr kumimoji="1" lang="zh-CN" altLang="en-US" sz="1600" dirty="0">
                <a:solidFill>
                  <a:srgbClr val="00B0F0"/>
                </a:solidFill>
                <a:latin typeface="Consolas" pitchFamily="49" charset="0"/>
                <a:ea typeface="仿宋" pitchFamily="49" charset="-122"/>
                <a:cs typeface="Consolas" pitchFamily="49" charset="0"/>
              </a:rPr>
              <a:t>它</a:t>
            </a:r>
          </a:p>
          <a:p>
            <a:pPr algn="l">
              <a:lnSpc>
                <a:spcPts val="2400"/>
              </a:lnSpc>
            </a:pPr>
            <a:r>
              <a:rPr kumimoji="1" lang="en-US" altLang="zh-CN" sz="1600" dirty="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p:txBody>
      </p:sp>
      <p:grpSp>
        <p:nvGrpSpPr>
          <p:cNvPr id="2" name="组合 23"/>
          <p:cNvGrpSpPr/>
          <p:nvPr/>
        </p:nvGrpSpPr>
        <p:grpSpPr>
          <a:xfrm>
            <a:off x="504856" y="3419478"/>
            <a:ext cx="7853358" cy="1938348"/>
            <a:chOff x="290542" y="4143380"/>
            <a:chExt cx="7853358" cy="1938348"/>
          </a:xfrm>
        </p:grpSpPr>
        <p:sp>
          <p:nvSpPr>
            <p:cNvPr id="40028" name="Text Box 92"/>
            <p:cNvSpPr txBox="1">
              <a:spLocks noChangeArrowheads="1"/>
            </p:cNvSpPr>
            <p:nvPr/>
          </p:nvSpPr>
          <p:spPr bwMode="auto">
            <a:xfrm>
              <a:off x="290542" y="5078417"/>
              <a:ext cx="1512888" cy="36671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仿宋" pitchFamily="49" charset="-122"/>
                  <a:cs typeface="Consolas" pitchFamily="49" charset="0"/>
                </a:rPr>
                <a:t>循环结束时</a:t>
              </a:r>
            </a:p>
          </p:txBody>
        </p:sp>
        <p:sp>
          <p:nvSpPr>
            <p:cNvPr id="40048" name="Rectangle 112"/>
            <p:cNvSpPr>
              <a:spLocks noChangeArrowheads="1"/>
            </p:cNvSpPr>
            <p:nvPr/>
          </p:nvSpPr>
          <p:spPr bwMode="auto">
            <a:xfrm>
              <a:off x="2233642" y="5065730"/>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49" name="Rectangle 113"/>
            <p:cNvSpPr>
              <a:spLocks noChangeArrowheads="1"/>
            </p:cNvSpPr>
            <p:nvPr/>
          </p:nvSpPr>
          <p:spPr bwMode="auto">
            <a:xfrm>
              <a:off x="2594005" y="5065730"/>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0" name="Line 114"/>
            <p:cNvSpPr>
              <a:spLocks noChangeShapeType="1"/>
            </p:cNvSpPr>
            <p:nvPr/>
          </p:nvSpPr>
          <p:spPr bwMode="auto">
            <a:xfrm>
              <a:off x="1885980" y="5245117"/>
              <a:ext cx="360362" cy="0"/>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51" name="Text Box 115"/>
            <p:cNvSpPr txBox="1">
              <a:spLocks noChangeArrowheads="1"/>
            </p:cNvSpPr>
            <p:nvPr/>
          </p:nvSpPr>
          <p:spPr bwMode="auto">
            <a:xfrm>
              <a:off x="1606580" y="5065730"/>
              <a:ext cx="26828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仿宋" pitchFamily="49" charset="-122"/>
                  <a:cs typeface="Consolas" pitchFamily="49" charset="0"/>
                </a:rPr>
                <a:t>L</a:t>
              </a:r>
            </a:p>
          </p:txBody>
        </p:sp>
        <p:sp>
          <p:nvSpPr>
            <p:cNvPr id="40052" name="Rectangle 116"/>
            <p:cNvSpPr>
              <a:spLocks noChangeArrowheads="1"/>
            </p:cNvSpPr>
            <p:nvPr/>
          </p:nvSpPr>
          <p:spPr bwMode="auto">
            <a:xfrm>
              <a:off x="3313142" y="506573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3" name="Rectangle 117"/>
            <p:cNvSpPr>
              <a:spLocks noChangeArrowheads="1"/>
            </p:cNvSpPr>
            <p:nvPr/>
          </p:nvSpPr>
          <p:spPr bwMode="auto">
            <a:xfrm>
              <a:off x="3673505" y="506573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4" name="Freeform 118"/>
            <p:cNvSpPr>
              <a:spLocks/>
            </p:cNvSpPr>
            <p:nvPr/>
          </p:nvSpPr>
          <p:spPr bwMode="auto">
            <a:xfrm>
              <a:off x="2773392" y="524353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ea typeface="仿宋" pitchFamily="49" charset="-122"/>
                <a:cs typeface="Consolas" pitchFamily="49" charset="0"/>
              </a:endParaRPr>
            </a:p>
          </p:txBody>
        </p:sp>
        <p:sp>
          <p:nvSpPr>
            <p:cNvPr id="40055" name="Rectangle 119"/>
            <p:cNvSpPr>
              <a:spLocks noChangeArrowheads="1"/>
            </p:cNvSpPr>
            <p:nvPr/>
          </p:nvSpPr>
          <p:spPr bwMode="auto">
            <a:xfrm>
              <a:off x="5419728" y="506573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6" name="Rectangle 120"/>
            <p:cNvSpPr>
              <a:spLocks noChangeArrowheads="1"/>
            </p:cNvSpPr>
            <p:nvPr/>
          </p:nvSpPr>
          <p:spPr bwMode="auto">
            <a:xfrm>
              <a:off x="5780091" y="506573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7" name="Line 121"/>
            <p:cNvSpPr>
              <a:spLocks noChangeShapeType="1"/>
            </p:cNvSpPr>
            <p:nvPr/>
          </p:nvSpPr>
          <p:spPr bwMode="auto">
            <a:xfrm>
              <a:off x="5072066" y="5245117"/>
              <a:ext cx="360362"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ea typeface="仿宋" pitchFamily="49" charset="-122"/>
                <a:cs typeface="Consolas" pitchFamily="49" charset="0"/>
              </a:endParaRPr>
            </a:p>
          </p:txBody>
        </p:sp>
        <p:sp>
          <p:nvSpPr>
            <p:cNvPr id="40058" name="Rectangle 122"/>
            <p:cNvSpPr>
              <a:spLocks noChangeArrowheads="1"/>
            </p:cNvSpPr>
            <p:nvPr/>
          </p:nvSpPr>
          <p:spPr bwMode="auto">
            <a:xfrm>
              <a:off x="6427791" y="506573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9" name="Rectangle 123"/>
            <p:cNvSpPr>
              <a:spLocks noChangeArrowheads="1"/>
            </p:cNvSpPr>
            <p:nvPr/>
          </p:nvSpPr>
          <p:spPr bwMode="auto">
            <a:xfrm>
              <a:off x="6788153" y="506573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仿宋" pitchFamily="49" charset="-122"/>
                  <a:cs typeface="Consolas" pitchFamily="49" charset="0"/>
                </a:rPr>
                <a:t>∧</a:t>
              </a:r>
            </a:p>
          </p:txBody>
        </p:sp>
        <p:sp>
          <p:nvSpPr>
            <p:cNvPr id="40060" name="Freeform 124"/>
            <p:cNvSpPr>
              <a:spLocks/>
            </p:cNvSpPr>
            <p:nvPr/>
          </p:nvSpPr>
          <p:spPr bwMode="auto">
            <a:xfrm>
              <a:off x="5953128" y="5243530"/>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ea typeface="仿宋" pitchFamily="49" charset="-122"/>
                <a:cs typeface="Consolas" pitchFamily="49" charset="0"/>
              </a:endParaRPr>
            </a:p>
          </p:txBody>
        </p:sp>
        <p:sp>
          <p:nvSpPr>
            <p:cNvPr id="40061" name="Freeform 125"/>
            <p:cNvSpPr>
              <a:spLocks/>
            </p:cNvSpPr>
            <p:nvPr/>
          </p:nvSpPr>
          <p:spPr bwMode="auto">
            <a:xfrm>
              <a:off x="3841780" y="5241942"/>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ea typeface="仿宋" pitchFamily="49" charset="-122"/>
                <a:cs typeface="Consolas" pitchFamily="49" charset="0"/>
              </a:endParaRPr>
            </a:p>
          </p:txBody>
        </p:sp>
        <p:sp>
          <p:nvSpPr>
            <p:cNvPr id="40062" name="Text Box 126"/>
            <p:cNvSpPr txBox="1">
              <a:spLocks noChangeArrowheads="1"/>
            </p:cNvSpPr>
            <p:nvPr/>
          </p:nvSpPr>
          <p:spPr bwMode="auto">
            <a:xfrm>
              <a:off x="6316656" y="5715016"/>
              <a:ext cx="627062"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仿宋" pitchFamily="49" charset="-122"/>
                  <a:cs typeface="Consolas" pitchFamily="49" charset="0"/>
                </a:rPr>
                <a:t>pre</a:t>
              </a:r>
            </a:p>
          </p:txBody>
        </p:sp>
        <p:sp>
          <p:nvSpPr>
            <p:cNvPr id="40063" name="Line 127"/>
            <p:cNvSpPr>
              <a:spLocks noChangeShapeType="1"/>
            </p:cNvSpPr>
            <p:nvPr/>
          </p:nvSpPr>
          <p:spPr bwMode="auto">
            <a:xfrm flipV="1">
              <a:off x="6696078" y="5426092"/>
              <a:ext cx="0" cy="360363"/>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64" name="Text Box 128"/>
            <p:cNvSpPr txBox="1">
              <a:spLocks noChangeArrowheads="1"/>
            </p:cNvSpPr>
            <p:nvPr/>
          </p:nvSpPr>
          <p:spPr bwMode="auto">
            <a:xfrm>
              <a:off x="7148516" y="5705494"/>
              <a:ext cx="995384" cy="366712"/>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ea typeface="仿宋" pitchFamily="49" charset="-122"/>
                  <a:cs typeface="Consolas" pitchFamily="49" charset="0"/>
                </a:rPr>
                <a:t>p=NULL</a:t>
              </a:r>
            </a:p>
          </p:txBody>
        </p:sp>
        <p:sp>
          <p:nvSpPr>
            <p:cNvPr id="40066" name="Text Box 130"/>
            <p:cNvSpPr txBox="1">
              <a:spLocks noChangeArrowheads="1"/>
            </p:cNvSpPr>
            <p:nvPr/>
          </p:nvSpPr>
          <p:spPr bwMode="auto">
            <a:xfrm>
              <a:off x="4518690" y="4846655"/>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仿宋" pitchFamily="49" charset="-122"/>
                  <a:cs typeface="Consolas" pitchFamily="49" charset="0"/>
                </a:rPr>
                <a:t>…</a:t>
              </a:r>
            </a:p>
          </p:txBody>
        </p:sp>
        <p:sp>
          <p:nvSpPr>
            <p:cNvPr id="43" name="下箭头 42"/>
            <p:cNvSpPr/>
            <p:nvPr/>
          </p:nvSpPr>
          <p:spPr>
            <a:xfrm>
              <a:off x="3897336" y="4143380"/>
              <a:ext cx="246036"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grpSp>
      <p:sp>
        <p:nvSpPr>
          <p:cNvPr id="26" name="灯片编号占位符 25"/>
          <p:cNvSpPr>
            <a:spLocks noGrp="1"/>
          </p:cNvSpPr>
          <p:nvPr>
            <p:ph type="sldNum" sz="quarter" idx="12"/>
          </p:nvPr>
        </p:nvSpPr>
        <p:spPr/>
        <p:txBody>
          <a:bodyPr/>
          <a:lstStyle/>
          <a:p>
            <a:fld id="{BD3F3EC2-762F-4585-9ABE-3D0BD98F40C0}" type="slidenum">
              <a:rPr lang="en-US" altLang="zh-CN" smtClean="0"/>
              <a:pPr/>
              <a:t>25</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0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5720" y="357166"/>
            <a:ext cx="8382000" cy="861774"/>
          </a:xfrm>
          <a:prstGeom prst="rect">
            <a:avLst/>
          </a:prstGeom>
          <a:noFill/>
          <a:ln w="9525">
            <a:noFill/>
            <a:miter lim="800000"/>
            <a:headEnd/>
            <a:tailEnd/>
          </a:ln>
          <a:effectLst/>
        </p:spPr>
        <p:txBody>
          <a:bodyPr>
            <a:spAutoFit/>
          </a:bodyPr>
          <a:lstStyle/>
          <a:p>
            <a:pPr algn="just">
              <a:spcBef>
                <a:spcPct val="50000"/>
              </a:spcBef>
            </a:pPr>
            <a:r>
              <a:rPr kumimoji="1" lang="en-US" altLang="zh-CN" sz="2000">
                <a:solidFill>
                  <a:srgbClr val="FF3300"/>
                </a:solidFill>
                <a:latin typeface="Consolas" pitchFamily="49" charset="0"/>
                <a:ea typeface="微软雅黑" pitchFamily="34" charset="-122"/>
                <a:cs typeface="Consolas" pitchFamily="49" charset="0"/>
              </a:rPr>
              <a:t> </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3</a:t>
            </a:r>
            <a:r>
              <a:rPr kumimoji="1" lang="zh-CN" altLang="en-US" sz="2000" dirty="0">
                <a:solidFill>
                  <a:srgbClr val="FF3300"/>
                </a:solidFill>
                <a:latin typeface="Consolas" pitchFamily="49" charset="0"/>
                <a:ea typeface="微软雅黑" pitchFamily="34" charset="-122"/>
                <a:cs typeface="Consolas" pitchFamily="49" charset="0"/>
              </a:rPr>
              <a:t>）判线性表是否为空表</a:t>
            </a:r>
            <a:r>
              <a:rPr kumimoji="1" lang="en-US" altLang="zh-CN" sz="2000" dirty="0" err="1">
                <a:solidFill>
                  <a:srgbClr val="FF3300"/>
                </a:solidFill>
                <a:latin typeface="Consolas" pitchFamily="49" charset="0"/>
                <a:ea typeface="微软雅黑" pitchFamily="34" charset="-122"/>
                <a:cs typeface="Consolas" pitchFamily="49" charset="0"/>
              </a:rPr>
              <a:t>ListEmpty</a:t>
            </a:r>
            <a:r>
              <a:rPr kumimoji="1" lang="en-US" altLang="zh-CN" sz="2000"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若</a:t>
            </a:r>
            <a:r>
              <a:rPr kumimoji="1" lang="zh-CN" altLang="en-US" sz="1800" dirty="0">
                <a:latin typeface="Consolas" pitchFamily="49" charset="0"/>
                <a:ea typeface="仿宋" pitchFamily="49" charset="-122"/>
                <a:cs typeface="Consolas" pitchFamily="49" charset="0"/>
              </a:rPr>
              <a:t>单链表</a:t>
            </a:r>
            <a:r>
              <a:rPr kumimoji="1" lang="en-US" altLang="zh-CN" sz="1800" dirty="0">
                <a:latin typeface="Consolas" pitchFamily="49" charset="0"/>
                <a:ea typeface="仿宋" pitchFamily="49" charset="-122"/>
                <a:cs typeface="Consolas" pitchFamily="49" charset="0"/>
              </a:rPr>
              <a:t>L</a:t>
            </a:r>
            <a:r>
              <a:rPr kumimoji="1" lang="zh-CN" altLang="en-US" sz="1800">
                <a:latin typeface="Consolas" pitchFamily="49" charset="0"/>
                <a:ea typeface="仿宋" pitchFamily="49" charset="-122"/>
                <a:cs typeface="Consolas" pitchFamily="49" charset="0"/>
              </a:rPr>
              <a:t>没有</a:t>
            </a:r>
            <a:r>
              <a:rPr kumimoji="1" lang="zh-CN" altLang="en-US" sz="1800" smtClean="0">
                <a:latin typeface="Consolas" pitchFamily="49" charset="0"/>
                <a:ea typeface="仿宋" pitchFamily="49" charset="-122"/>
                <a:cs typeface="Consolas" pitchFamily="49" charset="0"/>
              </a:rPr>
              <a:t>数据结点，则</a:t>
            </a:r>
            <a:r>
              <a:rPr kumimoji="1" lang="zh-CN" altLang="en-US" sz="1800">
                <a:latin typeface="Consolas" pitchFamily="49" charset="0"/>
                <a:ea typeface="仿宋" pitchFamily="49" charset="-122"/>
                <a:cs typeface="Consolas" pitchFamily="49" charset="0"/>
              </a:rPr>
              <a:t>返回</a:t>
            </a:r>
            <a:r>
              <a:rPr kumimoji="1" lang="zh-CN" altLang="en-US" sz="1800" smtClean="0">
                <a:latin typeface="Consolas" pitchFamily="49" charset="0"/>
                <a:ea typeface="仿宋" pitchFamily="49" charset="-122"/>
                <a:cs typeface="Consolas" pitchFamily="49" charset="0"/>
              </a:rPr>
              <a:t>真，否则</a:t>
            </a:r>
            <a:r>
              <a:rPr kumimoji="1" lang="zh-CN" altLang="en-US" sz="1800" dirty="0">
                <a:latin typeface="Consolas" pitchFamily="49" charset="0"/>
                <a:ea typeface="仿宋" pitchFamily="49" charset="-122"/>
                <a:cs typeface="Consolas" pitchFamily="49" charset="0"/>
              </a:rPr>
              <a:t>返回假。</a:t>
            </a:r>
            <a:r>
              <a:rPr kumimoji="1" lang="zh-CN" altLang="en-US" sz="1800" dirty="0">
                <a:solidFill>
                  <a:srgbClr val="FF3300"/>
                </a:solidFill>
                <a:latin typeface="Consolas" pitchFamily="49" charset="0"/>
                <a:ea typeface="仿宋" pitchFamily="49" charset="-122"/>
                <a:cs typeface="Consolas" pitchFamily="49" charset="0"/>
              </a:rPr>
              <a:t>      </a:t>
            </a:r>
          </a:p>
        </p:txBody>
      </p:sp>
      <p:sp>
        <p:nvSpPr>
          <p:cNvPr id="40963" name="Text Box 3"/>
          <p:cNvSpPr txBox="1">
            <a:spLocks noChangeArrowheads="1"/>
          </p:cNvSpPr>
          <p:nvPr/>
        </p:nvSpPr>
        <p:spPr bwMode="auto">
          <a:xfrm>
            <a:off x="900113" y="1700213"/>
            <a:ext cx="5029209" cy="127569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rIns="144000" bIns="144000">
            <a:spAutoFit/>
          </a:bodyPr>
          <a:lstStyle/>
          <a:p>
            <a:pPr algn="l"/>
            <a:r>
              <a:rPr lang="en-US" altLang="zh-CN" sz="1600" err="1">
                <a:solidFill>
                  <a:srgbClr val="0000FF"/>
                </a:solidFill>
                <a:latin typeface="Consolas" pitchFamily="49" charset="0"/>
                <a:cs typeface="Consolas" pitchFamily="49" charset="0"/>
              </a:rPr>
              <a:t>bool</a:t>
            </a:r>
            <a:r>
              <a:rPr lang="en-US" altLang="zh-CN" sz="1600">
                <a:solidFill>
                  <a:srgbClr val="0000FF"/>
                </a:solidFill>
                <a:latin typeface="Consolas" pitchFamily="49" charset="0"/>
                <a:cs typeface="Consolas" pitchFamily="49" charset="0"/>
              </a:rPr>
              <a:t> </a:t>
            </a:r>
            <a:r>
              <a:rPr lang="en-US" altLang="zh-CN" sz="1600" smtClean="0">
                <a:solidFill>
                  <a:srgbClr val="FF0000"/>
                </a:solidFill>
                <a:latin typeface="Consolas" pitchFamily="49" charset="0"/>
                <a:cs typeface="Consolas" pitchFamily="49" charset="0"/>
              </a:rPr>
              <a:t>ListEmpty</a:t>
            </a:r>
            <a:r>
              <a:rPr lang="en-US" altLang="zh-CN" sz="1600" smtClean="0">
                <a:solidFill>
                  <a:srgbClr val="0000FF"/>
                </a:solidFill>
                <a:latin typeface="Consolas" pitchFamily="49" charset="0"/>
                <a:cs typeface="Consolas" pitchFamily="49" charset="0"/>
              </a:rPr>
              <a:t>(LinkNode </a:t>
            </a:r>
            <a:r>
              <a:rPr lang="en-US" altLang="zh-CN" sz="1600" dirty="0">
                <a:solidFill>
                  <a:srgbClr val="0000FF"/>
                </a:solidFill>
                <a:latin typeface="Consolas" pitchFamily="49" charset="0"/>
                <a:cs typeface="Consolas" pitchFamily="49" charset="0"/>
              </a:rPr>
              <a:t>*L)</a:t>
            </a:r>
          </a:p>
          <a:p>
            <a:pPr algn="l"/>
            <a:r>
              <a:rPr lang="en-US" altLang="zh-CN" sz="1600" dirty="0">
                <a:solidFill>
                  <a:srgbClr val="0000FF"/>
                </a:solidFill>
                <a:latin typeface="Consolas" pitchFamily="49" charset="0"/>
                <a:cs typeface="Consolas" pitchFamily="49" charset="0"/>
              </a:rPr>
              <a:t>{</a:t>
            </a:r>
          </a:p>
          <a:p>
            <a:pPr algn="l"/>
            <a:r>
              <a:rPr lang="zh-CN" altLang="en-US" sz="1600" dirty="0">
                <a:solidFill>
                  <a:srgbClr val="0000FF"/>
                </a:solidFill>
                <a:latin typeface="Consolas" pitchFamily="49" charset="0"/>
                <a:cs typeface="Consolas" pitchFamily="49" charset="0"/>
              </a:rPr>
              <a:t>　　</a:t>
            </a:r>
            <a:r>
              <a:rPr lang="en-US" altLang="zh-CN" sz="1600" dirty="0">
                <a:solidFill>
                  <a:srgbClr val="0000FF"/>
                </a:solidFill>
                <a:latin typeface="Consolas" pitchFamily="49" charset="0"/>
                <a:cs typeface="Consolas" pitchFamily="49" charset="0"/>
              </a:rPr>
              <a:t>return(L-&gt;next==NULL);</a:t>
            </a:r>
          </a:p>
          <a:p>
            <a:pPr algn="l"/>
            <a:r>
              <a:rPr lang="en-US" altLang="zh-CN" sz="1600" dirty="0">
                <a:solidFill>
                  <a:srgbClr val="0000FF"/>
                </a:solidFill>
                <a:latin typeface="Consolas" pitchFamily="49" charset="0"/>
                <a:cs typeface="Consolas" pitchFamily="49" charset="0"/>
              </a:rPr>
              <a:t>}</a:t>
            </a:r>
          </a:p>
        </p:txBody>
      </p:sp>
      <p:grpSp>
        <p:nvGrpSpPr>
          <p:cNvPr id="2" name="组合 9"/>
          <p:cNvGrpSpPr/>
          <p:nvPr/>
        </p:nvGrpSpPr>
        <p:grpSpPr>
          <a:xfrm>
            <a:off x="2185984" y="3627442"/>
            <a:ext cx="2243140" cy="1099584"/>
            <a:chOff x="2185984" y="3627442"/>
            <a:chExt cx="2243140" cy="1099584"/>
          </a:xfrm>
        </p:grpSpPr>
        <p:grpSp>
          <p:nvGrpSpPr>
            <p:cNvPr id="3"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5" name="Rectangle 17"/>
              <p:cNvSpPr>
                <a:spLocks noChangeArrowheads="1"/>
              </p:cNvSpPr>
              <p:nvPr/>
            </p:nvSpPr>
            <p:spPr bwMode="auto">
              <a:xfrm>
                <a:off x="3062284" y="371158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7" name="Text Box 19"/>
              <p:cNvSpPr txBox="1">
                <a:spLocks noChangeArrowheads="1"/>
              </p:cNvSpPr>
              <p:nvPr/>
            </p:nvSpPr>
            <p:spPr bwMode="auto">
              <a:xfrm>
                <a:off x="2185984" y="3627442"/>
                <a:ext cx="431800" cy="307777"/>
              </a:xfrm>
              <a:prstGeom prst="rect">
                <a:avLst/>
              </a:prstGeom>
              <a:noFill/>
              <a:ln w="9525">
                <a:noFill/>
                <a:miter lim="800000"/>
                <a:headEnd/>
                <a:tailEnd/>
              </a:ln>
              <a:effectLst/>
            </p:spPr>
            <p:txBody>
              <a:bodyPr lIns="0" tIns="0" rIns="0" bIns="0">
                <a:spAutoFit/>
              </a:bodyPr>
              <a:lstStyle/>
              <a:p>
                <a:pPr algn="l">
                  <a:spcBef>
                    <a:spcPct val="50000"/>
                  </a:spcBef>
                </a:pPr>
                <a:r>
                  <a:rPr lang="en-US" altLang="zh-CN" sz="2000">
                    <a:latin typeface="Consolas" pitchFamily="49" charset="0"/>
                    <a:cs typeface="Consolas" pitchFamily="49" charset="0"/>
                  </a:rPr>
                  <a:t>L</a:t>
                </a:r>
              </a:p>
            </p:txBody>
          </p:sp>
        </p:grpSp>
        <p:sp>
          <p:nvSpPr>
            <p:cNvPr id="9" name="TextBox 8"/>
            <p:cNvSpPr txBox="1"/>
            <p:nvPr/>
          </p:nvSpPr>
          <p:spPr>
            <a:xfrm>
              <a:off x="2357422" y="4357694"/>
              <a:ext cx="2071702"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空表的情况</a:t>
              </a:r>
              <a:endParaRPr lang="zh-CN" altLang="en-US" sz="1800" dirty="0">
                <a:latin typeface="仿宋" pitchFamily="49" charset="-122"/>
                <a:ea typeface="仿宋" pitchFamily="49" charset="-122"/>
                <a:cs typeface="Consolas" pitchFamily="49" charset="0"/>
              </a:endParaRPr>
            </a:p>
          </p:txBody>
        </p:sp>
      </p:grpSp>
      <p:sp>
        <p:nvSpPr>
          <p:cNvPr id="12" name="灯片编号占位符 11"/>
          <p:cNvSpPr>
            <a:spLocks noGrp="1"/>
          </p:cNvSpPr>
          <p:nvPr>
            <p:ph type="sldNum" sz="quarter" idx="12"/>
          </p:nvPr>
        </p:nvSpPr>
        <p:spPr/>
        <p:txBody>
          <a:bodyPr/>
          <a:lstStyle/>
          <a:p>
            <a:fld id="{BD3F3EC2-762F-4585-9ABE-3D0BD98F40C0}" type="slidenum">
              <a:rPr lang="en-US" altLang="zh-CN" smtClean="0"/>
              <a:pPr/>
              <a:t>26</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57158" y="285728"/>
            <a:ext cx="7772400" cy="964367"/>
          </a:xfrm>
          <a:prstGeom prst="rect">
            <a:avLst/>
          </a:prstGeom>
          <a:noFill/>
          <a:ln w="9525">
            <a:noFill/>
            <a:miter lim="800000"/>
            <a:headEnd/>
            <a:tailEnd/>
          </a:ln>
          <a:effectLst/>
        </p:spPr>
        <p:txBody>
          <a:bodyPr>
            <a:spAutoFit/>
          </a:bodyPr>
          <a:lstStyle/>
          <a:p>
            <a:pPr algn="just">
              <a:lnSpc>
                <a:spcPts val="2800"/>
              </a:lnSpc>
              <a:spcBef>
                <a:spcPct val="50000"/>
              </a:spcBef>
            </a:pP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4</a:t>
            </a:r>
            <a:r>
              <a:rPr kumimoji="1" lang="zh-CN" altLang="en-US" sz="2000" dirty="0">
                <a:solidFill>
                  <a:srgbClr val="FF3300"/>
                </a:solidFill>
                <a:latin typeface="Consolas" pitchFamily="49" charset="0"/>
                <a:ea typeface="微软雅黑" pitchFamily="34" charset="-122"/>
                <a:cs typeface="Consolas" pitchFamily="49" charset="0"/>
              </a:rPr>
              <a:t>）求线性表的长度</a:t>
            </a:r>
            <a:r>
              <a:rPr kumimoji="1" lang="en-US" altLang="zh-CN" sz="2000" dirty="0" err="1">
                <a:solidFill>
                  <a:srgbClr val="FF3300"/>
                </a:solidFill>
                <a:latin typeface="Consolas" pitchFamily="49" charset="0"/>
                <a:ea typeface="微软雅黑" pitchFamily="34" charset="-122"/>
                <a:cs typeface="Consolas" pitchFamily="49" charset="0"/>
              </a:rPr>
              <a:t>ListLength</a:t>
            </a:r>
            <a:r>
              <a:rPr kumimoji="1" lang="en-US" altLang="zh-CN" sz="2000" dirty="0">
                <a:solidFill>
                  <a:srgbClr val="FF3300"/>
                </a:solidFill>
                <a:latin typeface="Consolas" pitchFamily="49" charset="0"/>
                <a:ea typeface="微软雅黑" pitchFamily="34" charset="-122"/>
                <a:cs typeface="Consolas" pitchFamily="49" charset="0"/>
              </a:rPr>
              <a:t>(L)</a:t>
            </a:r>
          </a:p>
          <a:p>
            <a:pPr algn="just">
              <a:lnSpc>
                <a:spcPts val="2800"/>
              </a:lnSpc>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zh-CN" altLang="en-US" sz="1800" dirty="0">
                <a:latin typeface="Consolas" pitchFamily="49" charset="0"/>
                <a:ea typeface="仿宋" pitchFamily="49" charset="-122"/>
                <a:cs typeface="Consolas" pitchFamily="49" charset="0"/>
              </a:rPr>
              <a:t>返回单链表</a:t>
            </a:r>
            <a:r>
              <a:rPr kumimoji="1" lang="en-US" altLang="zh-CN" sz="1800" dirty="0">
                <a:latin typeface="Consolas" pitchFamily="49" charset="0"/>
                <a:ea typeface="仿宋" pitchFamily="49" charset="-122"/>
                <a:cs typeface="Consolas" pitchFamily="49" charset="0"/>
              </a:rPr>
              <a:t>L</a:t>
            </a:r>
            <a:r>
              <a:rPr kumimoji="1" lang="zh-CN" altLang="en-US" sz="1800">
                <a:latin typeface="Consolas" pitchFamily="49" charset="0"/>
                <a:ea typeface="仿宋" pitchFamily="49" charset="-122"/>
                <a:cs typeface="Consolas" pitchFamily="49" charset="0"/>
              </a:rPr>
              <a:t>中</a:t>
            </a:r>
            <a:r>
              <a:rPr kumimoji="1" lang="zh-CN" altLang="en-US" sz="1800" smtClean="0">
                <a:latin typeface="Consolas" pitchFamily="49" charset="0"/>
                <a:ea typeface="仿宋" pitchFamily="49" charset="-122"/>
                <a:cs typeface="Consolas" pitchFamily="49" charset="0"/>
              </a:rPr>
              <a:t>数据结点的</a:t>
            </a:r>
            <a:r>
              <a:rPr kumimoji="1" lang="zh-CN" altLang="en-US" sz="1800" dirty="0">
                <a:latin typeface="Consolas" pitchFamily="49" charset="0"/>
                <a:ea typeface="仿宋" pitchFamily="49" charset="-122"/>
                <a:cs typeface="Consolas" pitchFamily="49" charset="0"/>
              </a:rPr>
              <a:t>个数。</a:t>
            </a:r>
            <a:r>
              <a:rPr kumimoji="1" lang="zh-CN" altLang="en-US" sz="1800" dirty="0">
                <a:solidFill>
                  <a:srgbClr val="FF3300"/>
                </a:solidFill>
                <a:latin typeface="Consolas" pitchFamily="49" charset="0"/>
                <a:ea typeface="仿宋" pitchFamily="49" charset="-122"/>
                <a:cs typeface="Consolas" pitchFamily="49" charset="0"/>
              </a:rPr>
              <a:t>    </a:t>
            </a:r>
          </a:p>
        </p:txBody>
      </p:sp>
      <p:sp>
        <p:nvSpPr>
          <p:cNvPr id="42026" name="Text Box 42"/>
          <p:cNvSpPr txBox="1">
            <a:spLocks noChangeArrowheads="1"/>
          </p:cNvSpPr>
          <p:nvPr/>
        </p:nvSpPr>
        <p:spPr bwMode="auto">
          <a:xfrm>
            <a:off x="468313" y="1462477"/>
            <a:ext cx="7818463" cy="188483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80000" bIns="180000">
            <a:spAutoFit/>
          </a:bodyPr>
          <a:lstStyle/>
          <a:p>
            <a:pPr algn="l">
              <a:lnSpc>
                <a:spcPts val="2400"/>
              </a:lnSpc>
            </a:pPr>
            <a:r>
              <a:rPr lang="en-US" altLang="zh-CN" sz="1600" err="1">
                <a:solidFill>
                  <a:srgbClr val="0000FF"/>
                </a:solidFill>
                <a:latin typeface="Consolas" pitchFamily="49" charset="0"/>
                <a:ea typeface="仿宋" pitchFamily="49" charset="-122"/>
                <a:cs typeface="Consolas" pitchFamily="49" charset="0"/>
              </a:rPr>
              <a:t>int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ListLength</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dirty="0">
                <a:solidFill>
                  <a:srgbClr val="0000FF"/>
                </a:solidFill>
                <a:latin typeface="Consolas" pitchFamily="49" charset="0"/>
                <a:ea typeface="仿宋" pitchFamily="49" charset="-122"/>
                <a:cs typeface="Consolas" pitchFamily="49" charset="0"/>
              </a:rPr>
              <a:t>*L)</a:t>
            </a:r>
          </a:p>
          <a:p>
            <a:pPr algn="l">
              <a:lnSpc>
                <a:spcPts val="2400"/>
              </a:lnSpc>
            </a:pPr>
            <a:r>
              <a:rPr lang="en-US" altLang="zh-CN" sz="1600" dirty="0" smtClean="0">
                <a:solidFill>
                  <a:srgbClr val="0000FF"/>
                </a:solidFill>
                <a:latin typeface="Consolas" pitchFamily="49" charset="0"/>
                <a:ea typeface="仿宋" pitchFamily="49" charset="-122"/>
                <a:cs typeface="Consolas" pitchFamily="49" charset="0"/>
              </a:rPr>
              <a:t>{</a:t>
            </a:r>
          </a:p>
          <a:p>
            <a:pPr algn="l">
              <a:lnSpc>
                <a:spcPts val="2400"/>
              </a:lnSpc>
            </a:pPr>
            <a:r>
              <a:rPr lang="en-US" altLang="zh-CN" sz="1600" dirty="0" smtClean="0">
                <a:solidFill>
                  <a:srgbClr val="0000FF"/>
                </a:solidFill>
                <a:latin typeface="Consolas" pitchFamily="49" charset="0"/>
                <a:ea typeface="仿宋" pitchFamily="49" charset="-122"/>
                <a:cs typeface="Consolas" pitchFamily="49" charset="0"/>
              </a:rPr>
              <a:t>  </a:t>
            </a:r>
            <a:r>
              <a:rPr lang="zh-CN" altLang="en-US"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int</a:t>
            </a:r>
            <a:r>
              <a:rPr lang="en-US" altLang="zh-CN" sz="1600" dirty="0">
                <a:solidFill>
                  <a:srgbClr val="0000FF"/>
                </a:solidFill>
                <a:latin typeface="Consolas" pitchFamily="49" charset="0"/>
                <a:ea typeface="仿宋" pitchFamily="49" charset="-122"/>
                <a:cs typeface="Consolas" pitchFamily="49" charset="0"/>
              </a:rPr>
              <a:t> n=0;</a:t>
            </a:r>
          </a:p>
          <a:p>
            <a:pPr algn="l">
              <a:lnSpc>
                <a:spcPts val="2400"/>
              </a:lnSpc>
            </a:pPr>
            <a:r>
              <a:rPr lang="zh-CN" altLang="en-US" sz="1600" dirty="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dirty="0">
                <a:solidFill>
                  <a:srgbClr val="0000FF"/>
                </a:solidFill>
                <a:latin typeface="Consolas" pitchFamily="49" charset="0"/>
                <a:ea typeface="仿宋" pitchFamily="49" charset="-122"/>
                <a:cs typeface="Consolas" pitchFamily="49" charset="0"/>
              </a:rPr>
              <a:t>*p=L;	</a:t>
            </a:r>
            <a:r>
              <a:rPr lang="en-US" altLang="zh-CN" sz="1600" dirty="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头结点，</a:t>
            </a:r>
            <a:r>
              <a:rPr lang="en-US" altLang="zh-CN" sz="1600" smtClean="0">
                <a:solidFill>
                  <a:srgbClr val="00B0F0"/>
                </a:solidFill>
                <a:latin typeface="Consolas" pitchFamily="49" charset="0"/>
                <a:ea typeface="仿宋" pitchFamily="49" charset="-122"/>
                <a:cs typeface="Consolas" pitchFamily="49" charset="0"/>
              </a:rPr>
              <a:t>n</a:t>
            </a:r>
            <a:r>
              <a:rPr lang="zh-CN" altLang="en-US" sz="1600" dirty="0">
                <a:solidFill>
                  <a:srgbClr val="00B0F0"/>
                </a:solidFill>
                <a:latin typeface="Consolas" pitchFamily="49" charset="0"/>
                <a:ea typeface="仿宋" pitchFamily="49" charset="-122"/>
                <a:cs typeface="Consolas" pitchFamily="49" charset="0"/>
              </a:rPr>
              <a:t>置为</a:t>
            </a:r>
            <a:r>
              <a:rPr lang="en-US" altLang="zh-CN" sz="1600" dirty="0" smtClean="0">
                <a:solidFill>
                  <a:srgbClr val="00B0F0"/>
                </a:solidFill>
                <a:latin typeface="Consolas" pitchFamily="49" charset="0"/>
                <a:ea typeface="仿宋" pitchFamily="49" charset="-122"/>
                <a:cs typeface="Consolas" pitchFamily="49" charset="0"/>
              </a:rPr>
              <a:t>0</a:t>
            </a:r>
            <a:r>
              <a:rPr lang="zh-CN" altLang="en-US" sz="1600" dirty="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即头结点的</a:t>
            </a:r>
            <a:r>
              <a:rPr lang="zh-CN" altLang="en-US" sz="1600" dirty="0">
                <a:solidFill>
                  <a:srgbClr val="00B0F0"/>
                </a:solidFill>
                <a:latin typeface="Consolas" pitchFamily="49" charset="0"/>
                <a:ea typeface="仿宋" pitchFamily="49" charset="-122"/>
                <a:cs typeface="Consolas" pitchFamily="49" charset="0"/>
              </a:rPr>
              <a:t>序号为</a:t>
            </a:r>
            <a:r>
              <a:rPr lang="en-US" altLang="zh-CN" sz="1600" dirty="0" smtClean="0">
                <a:solidFill>
                  <a:srgbClr val="00B0F0"/>
                </a:solidFill>
                <a:latin typeface="Consolas" pitchFamily="49" charset="0"/>
                <a:ea typeface="仿宋" pitchFamily="49" charset="-122"/>
                <a:cs typeface="Consolas" pitchFamily="49" charset="0"/>
              </a:rPr>
              <a:t>0</a:t>
            </a:r>
            <a:r>
              <a:rPr lang="zh-CN" altLang="en-US" sz="1600" dirty="0" smtClean="0">
                <a:solidFill>
                  <a:srgbClr val="00B0F0"/>
                </a:solidFill>
                <a:latin typeface="Consolas" pitchFamily="49" charset="0"/>
                <a:ea typeface="仿宋" pitchFamily="49" charset="-122"/>
                <a:cs typeface="Consolas" pitchFamily="49" charset="0"/>
              </a:rPr>
              <a:t>）</a:t>
            </a:r>
            <a:endParaRPr lang="en-US" altLang="zh-CN" sz="1600" dirty="0">
              <a:solidFill>
                <a:srgbClr val="00B0F0"/>
              </a:solidFill>
              <a:latin typeface="Consolas" pitchFamily="49" charset="0"/>
              <a:ea typeface="仿宋" pitchFamily="49" charset="-122"/>
              <a:cs typeface="Consolas" pitchFamily="49" charset="0"/>
            </a:endParaRPr>
          </a:p>
          <a:p>
            <a:pPr algn="l">
              <a:lnSpc>
                <a:spcPts val="2400"/>
              </a:lnSpc>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smtClean="0">
                <a:solidFill>
                  <a:srgbClr val="0000FF"/>
                </a:solidFill>
                <a:latin typeface="Consolas" pitchFamily="49" charset="0"/>
                <a:ea typeface="仿宋" pitchFamily="49" charset="-122"/>
                <a:cs typeface="Consolas" pitchFamily="49" charset="0"/>
              </a:rPr>
              <a:t>   </a:t>
            </a:r>
            <a:endParaRPr lang="en-US" altLang="zh-CN" sz="1600" dirty="0">
              <a:solidFill>
                <a:srgbClr val="0000FF"/>
              </a:solidFill>
              <a:latin typeface="Consolas" pitchFamily="49" charset="0"/>
              <a:ea typeface="仿宋" pitchFamily="49" charset="-122"/>
              <a:cs typeface="Consolas" pitchFamily="49" charset="0"/>
            </a:endParaRPr>
          </a:p>
        </p:txBody>
      </p:sp>
      <p:grpSp>
        <p:nvGrpSpPr>
          <p:cNvPr id="2" name="组合 22"/>
          <p:cNvGrpSpPr/>
          <p:nvPr/>
        </p:nvGrpSpPr>
        <p:grpSpPr>
          <a:xfrm>
            <a:off x="1071538" y="3522321"/>
            <a:ext cx="6434168" cy="2121257"/>
            <a:chOff x="1071538" y="3143248"/>
            <a:chExt cx="6434168" cy="2121257"/>
          </a:xfrm>
        </p:grpSpPr>
        <p:sp>
          <p:nvSpPr>
            <p:cNvPr id="41987" name="Text Box 3"/>
            <p:cNvSpPr txBox="1">
              <a:spLocks noChangeArrowheads="1"/>
            </p:cNvSpPr>
            <p:nvPr/>
          </p:nvSpPr>
          <p:spPr bwMode="auto">
            <a:xfrm>
              <a:off x="1071538" y="3995747"/>
              <a:ext cx="1008062" cy="366713"/>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初始时</a:t>
              </a:r>
            </a:p>
          </p:txBody>
        </p:sp>
        <p:sp>
          <p:nvSpPr>
            <p:cNvPr id="41989" name="Rectangle 5"/>
            <p:cNvSpPr>
              <a:spLocks noChangeArrowheads="1"/>
            </p:cNvSpPr>
            <p:nvPr/>
          </p:nvSpPr>
          <p:spPr bwMode="auto">
            <a:xfrm>
              <a:off x="2725713" y="3994160"/>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0" name="Rectangle 6"/>
            <p:cNvSpPr>
              <a:spLocks noChangeArrowheads="1"/>
            </p:cNvSpPr>
            <p:nvPr/>
          </p:nvSpPr>
          <p:spPr bwMode="auto">
            <a:xfrm>
              <a:off x="3086075" y="3994160"/>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1" name="Line 7"/>
            <p:cNvSpPr>
              <a:spLocks noChangeShapeType="1"/>
            </p:cNvSpPr>
            <p:nvPr/>
          </p:nvSpPr>
          <p:spPr bwMode="auto">
            <a:xfrm>
              <a:off x="2378050" y="4173547"/>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1992" name="Text Box 8"/>
            <p:cNvSpPr txBox="1">
              <a:spLocks noChangeArrowheads="1"/>
            </p:cNvSpPr>
            <p:nvPr/>
          </p:nvSpPr>
          <p:spPr bwMode="auto">
            <a:xfrm>
              <a:off x="2098650" y="3994160"/>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1993" name="Rectangle 9"/>
            <p:cNvSpPr>
              <a:spLocks noChangeArrowheads="1"/>
            </p:cNvSpPr>
            <p:nvPr/>
          </p:nvSpPr>
          <p:spPr bwMode="auto">
            <a:xfrm>
              <a:off x="3805213" y="399416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4" name="Rectangle 10"/>
            <p:cNvSpPr>
              <a:spLocks noChangeArrowheads="1"/>
            </p:cNvSpPr>
            <p:nvPr/>
          </p:nvSpPr>
          <p:spPr bwMode="auto">
            <a:xfrm>
              <a:off x="4165575" y="399416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5" name="Freeform 11"/>
            <p:cNvSpPr>
              <a:spLocks/>
            </p:cNvSpPr>
            <p:nvPr/>
          </p:nvSpPr>
          <p:spPr bwMode="auto">
            <a:xfrm>
              <a:off x="3265463" y="417196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1996" name="Rectangle 12"/>
            <p:cNvSpPr>
              <a:spLocks noChangeArrowheads="1"/>
            </p:cNvSpPr>
            <p:nvPr/>
          </p:nvSpPr>
          <p:spPr bwMode="auto">
            <a:xfrm>
              <a:off x="5776919" y="399416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7" name="Rectangle 13"/>
            <p:cNvSpPr>
              <a:spLocks noChangeArrowheads="1"/>
            </p:cNvSpPr>
            <p:nvPr/>
          </p:nvSpPr>
          <p:spPr bwMode="auto">
            <a:xfrm>
              <a:off x="6137281" y="399416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8" name="Line 14"/>
            <p:cNvSpPr>
              <a:spLocks noChangeShapeType="1"/>
            </p:cNvSpPr>
            <p:nvPr/>
          </p:nvSpPr>
          <p:spPr bwMode="auto">
            <a:xfrm>
              <a:off x="5429256" y="4173547"/>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1999" name="Rectangle 15"/>
            <p:cNvSpPr>
              <a:spLocks noChangeArrowheads="1"/>
            </p:cNvSpPr>
            <p:nvPr/>
          </p:nvSpPr>
          <p:spPr bwMode="auto">
            <a:xfrm>
              <a:off x="6784981" y="399416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00" name="Rectangle 16"/>
            <p:cNvSpPr>
              <a:spLocks noChangeArrowheads="1"/>
            </p:cNvSpPr>
            <p:nvPr/>
          </p:nvSpPr>
          <p:spPr bwMode="auto">
            <a:xfrm>
              <a:off x="7145344" y="399416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2001" name="Freeform 17"/>
            <p:cNvSpPr>
              <a:spLocks/>
            </p:cNvSpPr>
            <p:nvPr/>
          </p:nvSpPr>
          <p:spPr bwMode="auto">
            <a:xfrm>
              <a:off x="6310319" y="4171960"/>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2002" name="Freeform 18"/>
            <p:cNvSpPr>
              <a:spLocks/>
            </p:cNvSpPr>
            <p:nvPr/>
          </p:nvSpPr>
          <p:spPr bwMode="auto">
            <a:xfrm>
              <a:off x="4333850" y="4170372"/>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2003" name="Text Box 19"/>
            <p:cNvSpPr txBox="1">
              <a:spLocks noChangeArrowheads="1"/>
            </p:cNvSpPr>
            <p:nvPr/>
          </p:nvSpPr>
          <p:spPr bwMode="auto">
            <a:xfrm>
              <a:off x="5000628" y="3859222"/>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42004" name="Text Box 20"/>
            <p:cNvSpPr txBox="1">
              <a:spLocks noChangeArrowheads="1"/>
            </p:cNvSpPr>
            <p:nvPr/>
          </p:nvSpPr>
          <p:spPr bwMode="auto">
            <a:xfrm>
              <a:off x="3000364" y="4572008"/>
              <a:ext cx="844550" cy="692497"/>
            </a:xfrm>
            <a:prstGeom prst="rect">
              <a:avLst/>
            </a:prstGeom>
            <a:noFill/>
            <a:ln w="9525">
              <a:noFill/>
              <a:miter lim="800000"/>
              <a:headEnd/>
              <a:tailEnd/>
            </a:ln>
            <a:effectLst/>
          </p:spPr>
          <p:txBody>
            <a:bodyPr>
              <a:spAutoFit/>
            </a:bodyPr>
            <a:lstStyle/>
            <a:p>
              <a:pPr algn="l">
                <a:lnSpc>
                  <a:spcPts val="1800"/>
                </a:lnSpc>
                <a:spcBef>
                  <a:spcPct val="50000"/>
                </a:spcBef>
              </a:pPr>
              <a:r>
                <a:rPr lang="en-US" altLang="zh-CN" sz="1800" i="1" dirty="0" smtClean="0">
                  <a:latin typeface="Consolas" pitchFamily="49" charset="0"/>
                  <a:cs typeface="Consolas" pitchFamily="49" charset="0"/>
                </a:rPr>
                <a:t>p</a:t>
              </a:r>
            </a:p>
            <a:p>
              <a:pPr algn="l">
                <a:lnSpc>
                  <a:spcPts val="1800"/>
                </a:lnSpc>
                <a:spcBef>
                  <a:spcPct val="50000"/>
                </a:spcBef>
              </a:pPr>
              <a:r>
                <a:rPr lang="en-US" altLang="zh-CN" sz="1800" i="1" dirty="0" smtClean="0">
                  <a:latin typeface="Consolas" pitchFamily="49" charset="0"/>
                  <a:cs typeface="Consolas" pitchFamily="49" charset="0"/>
                </a:rPr>
                <a:t>n</a:t>
              </a:r>
              <a:r>
                <a:rPr lang="en-US" altLang="zh-CN" sz="1800" dirty="0" smtClean="0">
                  <a:latin typeface="Consolas" pitchFamily="49" charset="0"/>
                  <a:cs typeface="Consolas" pitchFamily="49" charset="0"/>
                </a:rPr>
                <a:t>=0</a:t>
              </a:r>
              <a:endParaRPr lang="en-US" altLang="zh-CN" sz="1800" dirty="0">
                <a:latin typeface="Consolas" pitchFamily="49" charset="0"/>
                <a:cs typeface="Consolas" pitchFamily="49" charset="0"/>
              </a:endParaRPr>
            </a:p>
          </p:txBody>
        </p:sp>
        <p:sp>
          <p:nvSpPr>
            <p:cNvPr id="42005" name="Line 21"/>
            <p:cNvSpPr>
              <a:spLocks noChangeShapeType="1"/>
            </p:cNvSpPr>
            <p:nvPr/>
          </p:nvSpPr>
          <p:spPr bwMode="auto">
            <a:xfrm flipV="1">
              <a:off x="3014638" y="4354522"/>
              <a:ext cx="0" cy="360363"/>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0" name="下箭头 39"/>
            <p:cNvSpPr/>
            <p:nvPr/>
          </p:nvSpPr>
          <p:spPr>
            <a:xfrm>
              <a:off x="3714744" y="3143248"/>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5" name="灯片编号占位符 24"/>
          <p:cNvSpPr>
            <a:spLocks noGrp="1"/>
          </p:cNvSpPr>
          <p:nvPr>
            <p:ph type="sldNum" sz="quarter" idx="12"/>
          </p:nvPr>
        </p:nvSpPr>
        <p:spPr/>
        <p:txBody>
          <a:bodyPr/>
          <a:lstStyle/>
          <a:p>
            <a:fld id="{BD3F3EC2-762F-4585-9ABE-3D0BD98F40C0}" type="slidenum">
              <a:rPr lang="en-US" altLang="zh-CN" smtClean="0"/>
              <a:pPr/>
              <a:t>27</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6" name="Text Box 42"/>
          <p:cNvSpPr txBox="1">
            <a:spLocks noChangeArrowheads="1"/>
          </p:cNvSpPr>
          <p:nvPr/>
        </p:nvSpPr>
        <p:spPr bwMode="auto">
          <a:xfrm>
            <a:off x="428596" y="642918"/>
            <a:ext cx="8281987" cy="204720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rIns="144000" bIns="108000">
            <a:spAutoFit/>
          </a:bodyPr>
          <a:lstStyle/>
          <a:p>
            <a:pPr algn="l">
              <a:lnSpc>
                <a:spcPts val="2400"/>
              </a:lnSpc>
            </a:pPr>
            <a:r>
              <a:rPr lang="en-US" altLang="zh-CN" sz="1600" smtClean="0">
                <a:solidFill>
                  <a:srgbClr val="0000FF"/>
                </a:solidFill>
                <a:latin typeface="Consolas" pitchFamily="49" charset="0"/>
                <a:ea typeface="仿宋" pitchFamily="49" charset="-122"/>
                <a:cs typeface="Consolas" pitchFamily="49" charset="0"/>
              </a:rPr>
              <a:t>   while </a:t>
            </a:r>
            <a:r>
              <a:rPr lang="en-US" altLang="zh-CN" sz="1600" dirty="0">
                <a:solidFill>
                  <a:srgbClr val="0000FF"/>
                </a:solidFill>
                <a:latin typeface="Consolas" pitchFamily="49" charset="0"/>
                <a:ea typeface="仿宋" pitchFamily="49" charset="-122"/>
                <a:cs typeface="Consolas" pitchFamily="49" charset="0"/>
              </a:rPr>
              <a:t>(p-&gt;next!=NULL)</a:t>
            </a: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	n++;</a:t>
            </a:r>
          </a:p>
          <a:p>
            <a:pPr algn="l">
              <a:lnSpc>
                <a:spcPts val="2400"/>
              </a:lnSpc>
            </a:pPr>
            <a:r>
              <a:rPr lang="en-US" altLang="zh-CN" sz="1600" dirty="0">
                <a:solidFill>
                  <a:srgbClr val="0000FF"/>
                </a:solidFill>
                <a:latin typeface="Consolas" pitchFamily="49" charset="0"/>
                <a:ea typeface="仿宋" pitchFamily="49" charset="-122"/>
                <a:cs typeface="Consolas" pitchFamily="49" charset="0"/>
              </a:rPr>
              <a:t>	p=p-&gt;next;</a:t>
            </a: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return(n</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B0F0"/>
                </a:solidFill>
                <a:latin typeface="Consolas" pitchFamily="49" charset="0"/>
                <a:ea typeface="仿宋" pitchFamily="49" charset="-122"/>
                <a:cs typeface="Consolas" pitchFamily="49" charset="0"/>
              </a:rPr>
              <a:t>//</a:t>
            </a:r>
            <a:r>
              <a:rPr lang="zh-CN" altLang="en-US" sz="1600">
                <a:solidFill>
                  <a:srgbClr val="00B0F0"/>
                </a:solidFill>
                <a:latin typeface="Consolas" pitchFamily="49" charset="0"/>
                <a:ea typeface="仿宋" pitchFamily="49" charset="-122"/>
                <a:cs typeface="Consolas" pitchFamily="49" charset="0"/>
              </a:rPr>
              <a:t>循环</a:t>
            </a:r>
            <a:r>
              <a:rPr lang="zh-CN" altLang="en-US" sz="1600" smtClean="0">
                <a:solidFill>
                  <a:srgbClr val="00B0F0"/>
                </a:solidFill>
                <a:latin typeface="Consolas" pitchFamily="49" charset="0"/>
                <a:ea typeface="仿宋" pitchFamily="49" charset="-122"/>
                <a:cs typeface="Consolas" pitchFamily="49" charset="0"/>
              </a:rPr>
              <a:t>结束，</a:t>
            </a:r>
            <a:r>
              <a:rPr lang="en-US" altLang="zh-CN" sz="1600" smtClean="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尾结点，其</a:t>
            </a:r>
            <a:r>
              <a:rPr lang="zh-CN" altLang="en-US" sz="1600" dirty="0">
                <a:solidFill>
                  <a:srgbClr val="00B0F0"/>
                </a:solidFill>
                <a:latin typeface="Consolas" pitchFamily="49" charset="0"/>
                <a:ea typeface="仿宋" pitchFamily="49" charset="-122"/>
                <a:cs typeface="Consolas" pitchFamily="49" charset="0"/>
              </a:rPr>
              <a:t>序号</a:t>
            </a:r>
            <a:r>
              <a:rPr lang="en-US" altLang="zh-CN" sz="1600">
                <a:solidFill>
                  <a:srgbClr val="00B0F0"/>
                </a:solidFill>
                <a:latin typeface="Consolas" pitchFamily="49" charset="0"/>
                <a:ea typeface="仿宋" pitchFamily="49" charset="-122"/>
                <a:cs typeface="Consolas" pitchFamily="49" charset="0"/>
              </a:rPr>
              <a:t>n</a:t>
            </a:r>
            <a:r>
              <a:rPr lang="zh-CN" altLang="en-US" sz="1600" smtClean="0">
                <a:solidFill>
                  <a:srgbClr val="00B0F0"/>
                </a:solidFill>
                <a:latin typeface="Consolas" pitchFamily="49" charset="0"/>
                <a:ea typeface="仿宋" pitchFamily="49" charset="-122"/>
                <a:cs typeface="Consolas" pitchFamily="49" charset="0"/>
              </a:rPr>
              <a:t>为结点个数</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22"/>
          <p:cNvGrpSpPr/>
          <p:nvPr/>
        </p:nvGrpSpPr>
        <p:grpSpPr>
          <a:xfrm>
            <a:off x="609602" y="2857496"/>
            <a:ext cx="8034364" cy="1979369"/>
            <a:chOff x="395288" y="4429132"/>
            <a:chExt cx="8034364" cy="1979369"/>
          </a:xfrm>
        </p:grpSpPr>
        <p:sp>
          <p:nvSpPr>
            <p:cNvPr id="41988" name="Text Box 4"/>
            <p:cNvSpPr txBox="1">
              <a:spLocks noChangeArrowheads="1"/>
            </p:cNvSpPr>
            <p:nvPr/>
          </p:nvSpPr>
          <p:spPr bwMode="auto">
            <a:xfrm>
              <a:off x="395288" y="5178425"/>
              <a:ext cx="1512887" cy="366713"/>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循环结束时</a:t>
              </a:r>
            </a:p>
          </p:txBody>
        </p:sp>
        <p:sp>
          <p:nvSpPr>
            <p:cNvPr id="42008" name="Rectangle 24"/>
            <p:cNvSpPr>
              <a:spLocks noChangeArrowheads="1"/>
            </p:cNvSpPr>
            <p:nvPr/>
          </p:nvSpPr>
          <p:spPr bwMode="auto">
            <a:xfrm>
              <a:off x="2338388" y="5178425"/>
              <a:ext cx="3603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09" name="Rectangle 25"/>
            <p:cNvSpPr>
              <a:spLocks noChangeArrowheads="1"/>
            </p:cNvSpPr>
            <p:nvPr/>
          </p:nvSpPr>
          <p:spPr bwMode="auto">
            <a:xfrm>
              <a:off x="2698750" y="5178425"/>
              <a:ext cx="3603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0" name="Line 26"/>
            <p:cNvSpPr>
              <a:spLocks noChangeShapeType="1"/>
            </p:cNvSpPr>
            <p:nvPr/>
          </p:nvSpPr>
          <p:spPr bwMode="auto">
            <a:xfrm>
              <a:off x="1990725" y="5357813"/>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2011" name="Text Box 27"/>
            <p:cNvSpPr txBox="1">
              <a:spLocks noChangeArrowheads="1"/>
            </p:cNvSpPr>
            <p:nvPr/>
          </p:nvSpPr>
          <p:spPr bwMode="auto">
            <a:xfrm>
              <a:off x="1711325" y="5178425"/>
              <a:ext cx="268288" cy="366713"/>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2012" name="Rectangle 28"/>
            <p:cNvSpPr>
              <a:spLocks noChangeArrowheads="1"/>
            </p:cNvSpPr>
            <p:nvPr/>
          </p:nvSpPr>
          <p:spPr bwMode="auto">
            <a:xfrm>
              <a:off x="3417888" y="5178425"/>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3" name="Rectangle 29"/>
            <p:cNvSpPr>
              <a:spLocks noChangeArrowheads="1"/>
            </p:cNvSpPr>
            <p:nvPr/>
          </p:nvSpPr>
          <p:spPr bwMode="auto">
            <a:xfrm>
              <a:off x="3778250" y="5178425"/>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4" name="Freeform 30"/>
            <p:cNvSpPr>
              <a:spLocks/>
            </p:cNvSpPr>
            <p:nvPr/>
          </p:nvSpPr>
          <p:spPr bwMode="auto">
            <a:xfrm>
              <a:off x="2878138" y="5356225"/>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2015" name="Rectangle 31"/>
            <p:cNvSpPr>
              <a:spLocks noChangeArrowheads="1"/>
            </p:cNvSpPr>
            <p:nvPr/>
          </p:nvSpPr>
          <p:spPr bwMode="auto">
            <a:xfrm>
              <a:off x="5491167" y="5178425"/>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6" name="Rectangle 32"/>
            <p:cNvSpPr>
              <a:spLocks noChangeArrowheads="1"/>
            </p:cNvSpPr>
            <p:nvPr/>
          </p:nvSpPr>
          <p:spPr bwMode="auto">
            <a:xfrm>
              <a:off x="5851529" y="5178425"/>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7" name="Line 33"/>
            <p:cNvSpPr>
              <a:spLocks noChangeShapeType="1"/>
            </p:cNvSpPr>
            <p:nvPr/>
          </p:nvSpPr>
          <p:spPr bwMode="auto">
            <a:xfrm>
              <a:off x="5143504" y="5357813"/>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2018" name="Rectangle 34"/>
            <p:cNvSpPr>
              <a:spLocks noChangeArrowheads="1"/>
            </p:cNvSpPr>
            <p:nvPr/>
          </p:nvSpPr>
          <p:spPr bwMode="auto">
            <a:xfrm>
              <a:off x="6499229" y="5178425"/>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9" name="Rectangle 35"/>
            <p:cNvSpPr>
              <a:spLocks noChangeArrowheads="1"/>
            </p:cNvSpPr>
            <p:nvPr/>
          </p:nvSpPr>
          <p:spPr bwMode="auto">
            <a:xfrm>
              <a:off x="6859592" y="5178425"/>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2020" name="Freeform 36"/>
            <p:cNvSpPr>
              <a:spLocks/>
            </p:cNvSpPr>
            <p:nvPr/>
          </p:nvSpPr>
          <p:spPr bwMode="auto">
            <a:xfrm>
              <a:off x="6024567" y="5356225"/>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2021" name="Freeform 37"/>
            <p:cNvSpPr>
              <a:spLocks/>
            </p:cNvSpPr>
            <p:nvPr/>
          </p:nvSpPr>
          <p:spPr bwMode="auto">
            <a:xfrm>
              <a:off x="3946525" y="5354638"/>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2022" name="Text Box 38"/>
            <p:cNvSpPr txBox="1">
              <a:spLocks noChangeArrowheads="1"/>
            </p:cNvSpPr>
            <p:nvPr/>
          </p:nvSpPr>
          <p:spPr bwMode="auto">
            <a:xfrm>
              <a:off x="6767535" y="5716004"/>
              <a:ext cx="1662117" cy="692497"/>
            </a:xfrm>
            <a:prstGeom prst="rect">
              <a:avLst/>
            </a:prstGeom>
            <a:noFill/>
            <a:ln w="9525">
              <a:noFill/>
              <a:miter lim="800000"/>
              <a:headEnd/>
              <a:tailEnd/>
            </a:ln>
            <a:effectLst/>
          </p:spPr>
          <p:txBody>
            <a:bodyPr wrap="square">
              <a:spAutoFit/>
            </a:bodyPr>
            <a:lstStyle/>
            <a:p>
              <a:pPr algn="l">
                <a:lnSpc>
                  <a:spcPts val="1800"/>
                </a:lnSpc>
                <a:spcBef>
                  <a:spcPct val="50000"/>
                </a:spcBef>
              </a:pPr>
              <a:r>
                <a:rPr lang="en-US" altLang="zh-CN" sz="1800" i="1" dirty="0" smtClean="0">
                  <a:latin typeface="Consolas" pitchFamily="49" charset="0"/>
                  <a:ea typeface="楷体" pitchFamily="49" charset="-122"/>
                  <a:cs typeface="Consolas" pitchFamily="49" charset="0"/>
                </a:rPr>
                <a:t>p</a:t>
              </a:r>
            </a:p>
            <a:p>
              <a:pPr algn="l">
                <a:lnSpc>
                  <a:spcPts val="1800"/>
                </a:lnSpc>
                <a:spcBef>
                  <a:spcPct val="50000"/>
                </a:spcBef>
              </a:pPr>
              <a:r>
                <a:rPr lang="en-US" altLang="zh-CN" sz="1800" i="1" smtClean="0">
                  <a:latin typeface="Consolas" pitchFamily="49" charset="0"/>
                  <a:ea typeface="楷体" pitchFamily="49" charset="-122"/>
                  <a:cs typeface="Consolas" pitchFamily="49" charset="0"/>
                </a:rPr>
                <a:t>n</a:t>
              </a:r>
              <a:r>
                <a:rPr lang="zh-CN" altLang="en-US" sz="1800" smtClean="0">
                  <a:latin typeface="Consolas" pitchFamily="49" charset="0"/>
                  <a:ea typeface="楷体" pitchFamily="49" charset="-122"/>
                  <a:cs typeface="Consolas" pitchFamily="49" charset="0"/>
                </a:rPr>
                <a:t>为结点个数</a:t>
              </a:r>
              <a:endParaRPr lang="zh-CN" altLang="en-US" sz="1800" dirty="0">
                <a:latin typeface="Consolas" pitchFamily="49" charset="0"/>
                <a:ea typeface="楷体" pitchFamily="49" charset="-122"/>
                <a:cs typeface="Consolas" pitchFamily="49" charset="0"/>
              </a:endParaRPr>
            </a:p>
          </p:txBody>
        </p:sp>
        <p:sp>
          <p:nvSpPr>
            <p:cNvPr id="42023" name="Line 39"/>
            <p:cNvSpPr>
              <a:spLocks noChangeShapeType="1"/>
            </p:cNvSpPr>
            <p:nvPr/>
          </p:nvSpPr>
          <p:spPr bwMode="auto">
            <a:xfrm flipV="1">
              <a:off x="6767517" y="5538788"/>
              <a:ext cx="0" cy="360362"/>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2025" name="Text Box 41"/>
            <p:cNvSpPr txBox="1">
              <a:spLocks noChangeArrowheads="1"/>
            </p:cNvSpPr>
            <p:nvPr/>
          </p:nvSpPr>
          <p:spPr bwMode="auto">
            <a:xfrm>
              <a:off x="4613275" y="4959350"/>
              <a:ext cx="720725" cy="579438"/>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41" name="下箭头 40"/>
            <p:cNvSpPr/>
            <p:nvPr/>
          </p:nvSpPr>
          <p:spPr>
            <a:xfrm>
              <a:off x="3643306" y="4429132"/>
              <a:ext cx="285752"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5" name="灯片编号占位符 24"/>
          <p:cNvSpPr>
            <a:spLocks noGrp="1"/>
          </p:cNvSpPr>
          <p:nvPr>
            <p:ph type="sldNum" sz="quarter" idx="12"/>
          </p:nvPr>
        </p:nvSpPr>
        <p:spPr/>
        <p:txBody>
          <a:bodyPr/>
          <a:lstStyle/>
          <a:p>
            <a:fld id="{BD3F3EC2-762F-4585-9ABE-3D0BD98F40C0}" type="slidenum">
              <a:rPr lang="en-US" altLang="zh-CN" smtClean="0"/>
              <a:pPr/>
              <a:t>28</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0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0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0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0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352648"/>
            <a:ext cx="8458200" cy="861774"/>
          </a:xfrm>
          <a:prstGeom prst="rect">
            <a:avLst/>
          </a:prstGeom>
          <a:noFill/>
          <a:ln w="9525">
            <a:noFill/>
            <a:miter lim="800000"/>
            <a:headEnd/>
            <a:tailEnd/>
          </a:ln>
          <a:effectLst/>
        </p:spPr>
        <p:txBody>
          <a:bodyPr>
            <a:spAutoFit/>
          </a:bodyPr>
          <a:lstStyle/>
          <a:p>
            <a:pPr algn="just">
              <a:spcBef>
                <a:spcPct val="50000"/>
              </a:spcBef>
            </a:pPr>
            <a:r>
              <a:rPr kumimoji="1" lang="en-US" altLang="zh-CN" sz="2000">
                <a:solidFill>
                  <a:srgbClr val="FF3300"/>
                </a:solidFill>
                <a:latin typeface="Consolas" pitchFamily="49" charset="0"/>
                <a:ea typeface="微软雅黑" pitchFamily="34" charset="-122"/>
                <a:cs typeface="Consolas" pitchFamily="49" charset="0"/>
              </a:rPr>
              <a:t> </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5</a:t>
            </a:r>
            <a:r>
              <a:rPr kumimoji="1" lang="zh-CN" altLang="en-US" sz="2000" dirty="0">
                <a:solidFill>
                  <a:srgbClr val="FF3300"/>
                </a:solidFill>
                <a:latin typeface="Consolas" pitchFamily="49" charset="0"/>
                <a:ea typeface="微软雅黑" pitchFamily="34" charset="-122"/>
                <a:cs typeface="Consolas" pitchFamily="49" charset="0"/>
              </a:rPr>
              <a:t>）输出线性表</a:t>
            </a:r>
            <a:r>
              <a:rPr kumimoji="1" lang="en-US" altLang="zh-CN" sz="2000" dirty="0" err="1">
                <a:solidFill>
                  <a:srgbClr val="FF3300"/>
                </a:solidFill>
                <a:latin typeface="Consolas" pitchFamily="49" charset="0"/>
                <a:ea typeface="微软雅黑" pitchFamily="34" charset="-122"/>
                <a:cs typeface="Consolas" pitchFamily="49" charset="0"/>
              </a:rPr>
              <a:t>DispList</a:t>
            </a:r>
            <a:r>
              <a:rPr kumimoji="1" lang="en-US" altLang="zh-CN" sz="2000"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en-US" altLang="zh-CN" sz="2000" smtClean="0">
                <a:solidFill>
                  <a:srgbClr val="FF3300"/>
                </a:solidFill>
                <a:latin typeface="Consolas" pitchFamily="49" charset="0"/>
                <a:ea typeface="楷体" pitchFamily="49" charset="-122"/>
                <a:cs typeface="Consolas" pitchFamily="49" charset="0"/>
              </a:rPr>
              <a:t> </a:t>
            </a:r>
            <a:r>
              <a:rPr kumimoji="1" lang="zh-CN" altLang="en-US" sz="1800" dirty="0">
                <a:latin typeface="Consolas" pitchFamily="49" charset="0"/>
                <a:ea typeface="仿宋" pitchFamily="49" charset="-122"/>
                <a:cs typeface="Consolas" pitchFamily="49" charset="0"/>
              </a:rPr>
              <a:t>逐一扫描单链表</a:t>
            </a:r>
            <a:r>
              <a:rPr kumimoji="1" lang="en-US" altLang="zh-CN" sz="1800" dirty="0">
                <a:latin typeface="Consolas" pitchFamily="49" charset="0"/>
                <a:ea typeface="仿宋" pitchFamily="49" charset="-122"/>
                <a:cs typeface="Consolas" pitchFamily="49" charset="0"/>
              </a:rPr>
              <a:t>L</a:t>
            </a:r>
            <a:r>
              <a:rPr kumimoji="1" lang="zh-CN" altLang="en-US" sz="1800" dirty="0">
                <a:latin typeface="Consolas" pitchFamily="49" charset="0"/>
                <a:ea typeface="仿宋" pitchFamily="49" charset="-122"/>
                <a:cs typeface="Consolas" pitchFamily="49" charset="0"/>
              </a:rPr>
              <a:t>的</a:t>
            </a:r>
            <a:r>
              <a:rPr kumimoji="1" lang="zh-CN" altLang="en-US" sz="1800">
                <a:latin typeface="Consolas" pitchFamily="49" charset="0"/>
                <a:ea typeface="仿宋" pitchFamily="49" charset="-122"/>
                <a:cs typeface="Consolas" pitchFamily="49" charset="0"/>
              </a:rPr>
              <a:t>每个</a:t>
            </a:r>
            <a:r>
              <a:rPr kumimoji="1" lang="zh-CN" altLang="en-US" sz="1800" smtClean="0">
                <a:latin typeface="Consolas" pitchFamily="49" charset="0"/>
                <a:ea typeface="仿宋" pitchFamily="49" charset="-122"/>
                <a:cs typeface="Consolas" pitchFamily="49" charset="0"/>
              </a:rPr>
              <a:t>数据结点，并</a:t>
            </a:r>
            <a:r>
              <a:rPr kumimoji="1" lang="zh-CN" altLang="en-US" sz="1800">
                <a:latin typeface="Consolas" pitchFamily="49" charset="0"/>
                <a:ea typeface="仿宋" pitchFamily="49" charset="-122"/>
                <a:cs typeface="Consolas" pitchFamily="49" charset="0"/>
              </a:rPr>
              <a:t>显示</a:t>
            </a:r>
            <a:r>
              <a:rPr kumimoji="1" lang="zh-CN" altLang="en-US" sz="1800" smtClean="0">
                <a:latin typeface="Consolas" pitchFamily="49" charset="0"/>
                <a:ea typeface="仿宋" pitchFamily="49" charset="-122"/>
                <a:cs typeface="Consolas" pitchFamily="49" charset="0"/>
              </a:rPr>
              <a:t>各结点的</a:t>
            </a:r>
            <a:r>
              <a:rPr kumimoji="1" lang="en-US" altLang="zh-CN" sz="1800" dirty="0">
                <a:latin typeface="Consolas" pitchFamily="49" charset="0"/>
                <a:ea typeface="仿宋" pitchFamily="49" charset="-122"/>
                <a:cs typeface="Consolas" pitchFamily="49" charset="0"/>
              </a:rPr>
              <a:t>data</a:t>
            </a:r>
            <a:r>
              <a:rPr kumimoji="1" lang="zh-CN" altLang="en-US" sz="1800" dirty="0">
                <a:latin typeface="Consolas" pitchFamily="49" charset="0"/>
                <a:ea typeface="仿宋" pitchFamily="49" charset="-122"/>
                <a:cs typeface="Consolas" pitchFamily="49" charset="0"/>
              </a:rPr>
              <a:t>域值。</a:t>
            </a:r>
            <a:r>
              <a:rPr kumimoji="1" lang="zh-CN" altLang="en-US" sz="1800" dirty="0">
                <a:solidFill>
                  <a:srgbClr val="FF3300"/>
                </a:solidFill>
                <a:latin typeface="Consolas" pitchFamily="49" charset="0"/>
                <a:ea typeface="仿宋" pitchFamily="49" charset="-122"/>
                <a:cs typeface="Consolas" pitchFamily="49" charset="0"/>
              </a:rPr>
              <a:t>    </a:t>
            </a:r>
          </a:p>
        </p:txBody>
      </p:sp>
      <p:sp>
        <p:nvSpPr>
          <p:cNvPr id="43011" name="Text Box 3"/>
          <p:cNvSpPr txBox="1">
            <a:spLocks noChangeArrowheads="1"/>
          </p:cNvSpPr>
          <p:nvPr/>
        </p:nvSpPr>
        <p:spPr bwMode="auto">
          <a:xfrm>
            <a:off x="611188" y="1643050"/>
            <a:ext cx="8137525" cy="297053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lnSpc>
                <a:spcPts val="2400"/>
              </a:lnSpc>
            </a:pPr>
            <a:r>
              <a:rPr lang="en-US" altLang="zh-CN" sz="1600">
                <a:solidFill>
                  <a:srgbClr val="0000FF"/>
                </a:solidFill>
                <a:latin typeface="Consolas" pitchFamily="49" charset="0"/>
                <a:ea typeface="仿宋" pitchFamily="49" charset="-122"/>
                <a:cs typeface="Consolas" pitchFamily="49" charset="0"/>
              </a:rPr>
              <a:t>void </a:t>
            </a:r>
            <a:r>
              <a:rPr lang="en-US" altLang="zh-CN" sz="1600" smtClean="0">
                <a:solidFill>
                  <a:srgbClr val="FF3300"/>
                </a:solidFill>
                <a:latin typeface="Consolas" pitchFamily="49" charset="0"/>
                <a:ea typeface="仿宋" pitchFamily="49" charset="-122"/>
                <a:cs typeface="Consolas" pitchFamily="49" charset="0"/>
              </a:rPr>
              <a:t>DispList</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dirty="0">
                <a:solidFill>
                  <a:srgbClr val="0000FF"/>
                </a:solidFill>
                <a:latin typeface="Consolas" pitchFamily="49" charset="0"/>
                <a:ea typeface="仿宋" pitchFamily="49" charset="-122"/>
                <a:cs typeface="Consolas" pitchFamily="49" charset="0"/>
              </a:rPr>
              <a:t>*L)</a:t>
            </a:r>
          </a:p>
          <a:p>
            <a:pPr algn="l">
              <a:lnSpc>
                <a:spcPts val="2400"/>
              </a:lnSpc>
            </a:pPr>
            <a:r>
              <a:rPr lang="en-US" altLang="zh-CN" sz="1600" dirty="0" smtClean="0">
                <a:solidFill>
                  <a:srgbClr val="0000FF"/>
                </a:solidFill>
                <a:latin typeface="Consolas" pitchFamily="49" charset="0"/>
                <a:ea typeface="仿宋" pitchFamily="49" charset="-122"/>
                <a:cs typeface="Consolas" pitchFamily="49" charset="0"/>
              </a:rPr>
              <a:t>{</a:t>
            </a:r>
          </a:p>
          <a:p>
            <a:pPr algn="l">
              <a:lnSpc>
                <a:spcPts val="2400"/>
              </a:lnSpc>
            </a:pPr>
            <a:r>
              <a:rPr lang="en-US" altLang="zh-CN" sz="1600" smtClean="0">
                <a:solidFill>
                  <a:srgbClr val="0000FF"/>
                </a:solidFill>
                <a:latin typeface="Consolas" pitchFamily="49" charset="0"/>
                <a:ea typeface="仿宋" pitchFamily="49" charset="-122"/>
                <a:cs typeface="Consolas" pitchFamily="49" charset="0"/>
              </a:rPr>
              <a:t>   LinkNode </a:t>
            </a:r>
            <a:r>
              <a:rPr lang="en-US" altLang="zh-CN" sz="1600" dirty="0">
                <a:solidFill>
                  <a:srgbClr val="0000FF"/>
                </a:solidFill>
                <a:latin typeface="Consolas" pitchFamily="49" charset="0"/>
                <a:ea typeface="仿宋" pitchFamily="49" charset="-122"/>
                <a:cs typeface="Consolas" pitchFamily="49" charset="0"/>
              </a:rPr>
              <a:t>*p=L-&gt;next;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开始结点</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while </a:t>
            </a:r>
            <a:r>
              <a:rPr lang="en-US" altLang="zh-CN" sz="1600" dirty="0">
                <a:solidFill>
                  <a:srgbClr val="0000FF"/>
                </a:solidFill>
                <a:latin typeface="Consolas" pitchFamily="49" charset="0"/>
                <a:ea typeface="仿宋" pitchFamily="49" charset="-122"/>
                <a:cs typeface="Consolas" pitchFamily="49" charset="0"/>
              </a:rPr>
              <a:t>(p!=NULL)	</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dirty="0">
                <a:solidFill>
                  <a:srgbClr val="00B0F0"/>
                </a:solidFill>
                <a:latin typeface="Consolas" pitchFamily="49" charset="0"/>
                <a:ea typeface="仿宋" pitchFamily="49" charset="-122"/>
                <a:cs typeface="Consolas" pitchFamily="49" charset="0"/>
              </a:rPr>
              <a:t>不</a:t>
            </a:r>
            <a:r>
              <a:rPr lang="zh-CN" altLang="en-US" sz="1600">
                <a:solidFill>
                  <a:srgbClr val="00B0F0"/>
                </a:solidFill>
                <a:latin typeface="Consolas" pitchFamily="49" charset="0"/>
                <a:ea typeface="仿宋" pitchFamily="49" charset="-122"/>
                <a:cs typeface="Consolas" pitchFamily="49" charset="0"/>
              </a:rPr>
              <a:t>为</a:t>
            </a:r>
            <a:r>
              <a:rPr lang="en-US" altLang="zh-CN" sz="1600" smtClean="0">
                <a:solidFill>
                  <a:srgbClr val="00B0F0"/>
                </a:solidFill>
                <a:latin typeface="Consolas" pitchFamily="49" charset="0"/>
                <a:ea typeface="仿宋" pitchFamily="49" charset="-122"/>
                <a:cs typeface="Consolas" pitchFamily="49" charset="0"/>
              </a:rPr>
              <a:t>NULL</a:t>
            </a:r>
            <a:r>
              <a:rPr lang="zh-CN" altLang="en-US" sz="1600" smtClean="0">
                <a:solidFill>
                  <a:srgbClr val="00B0F0"/>
                </a:solidFill>
                <a:latin typeface="Consolas" pitchFamily="49" charset="0"/>
                <a:ea typeface="仿宋" pitchFamily="49" charset="-122"/>
                <a:cs typeface="Consolas" pitchFamily="49" charset="0"/>
              </a:rPr>
              <a:t>，输出</a:t>
            </a:r>
            <a:r>
              <a:rPr lang="en-US" altLang="zh-CN" sz="1600" smtClean="0">
                <a:solidFill>
                  <a:srgbClr val="00B0F0"/>
                </a:solidFill>
                <a:latin typeface="Consolas" pitchFamily="49" charset="0"/>
                <a:ea typeface="仿宋" pitchFamily="49" charset="-122"/>
                <a:cs typeface="Consolas" pitchFamily="49" charset="0"/>
              </a:rPr>
              <a:t>p</a:t>
            </a:r>
            <a:r>
              <a:rPr lang="zh-CN" altLang="en-US" sz="1600" smtClean="0">
                <a:solidFill>
                  <a:srgbClr val="00B0F0"/>
                </a:solidFill>
                <a:latin typeface="Consolas" pitchFamily="49" charset="0"/>
                <a:ea typeface="仿宋" pitchFamily="49" charset="-122"/>
                <a:cs typeface="Consolas" pitchFamily="49" charset="0"/>
              </a:rPr>
              <a:t>结点的</a:t>
            </a:r>
            <a:r>
              <a:rPr lang="en-US" altLang="zh-CN" sz="1600" dirty="0">
                <a:solidFill>
                  <a:srgbClr val="00B0F0"/>
                </a:solidFill>
                <a:latin typeface="Consolas" pitchFamily="49" charset="0"/>
                <a:ea typeface="仿宋" pitchFamily="49" charset="-122"/>
                <a:cs typeface="Consolas" pitchFamily="49" charset="0"/>
              </a:rPr>
              <a:t>data</a:t>
            </a:r>
            <a:r>
              <a:rPr lang="zh-CN" altLang="en-US" sz="1600" dirty="0">
                <a:solidFill>
                  <a:srgbClr val="00B0F0"/>
                </a:solidFill>
                <a:latin typeface="Consolas" pitchFamily="49" charset="0"/>
                <a:ea typeface="仿宋" pitchFamily="49" charset="-122"/>
                <a:cs typeface="Consolas" pitchFamily="49" charset="0"/>
              </a:rPr>
              <a:t>域</a:t>
            </a:r>
          </a:p>
          <a:p>
            <a:pPr algn="l">
              <a:lnSpc>
                <a:spcPts val="24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printf</a:t>
            </a:r>
            <a:r>
              <a:rPr lang="en-US" altLang="zh-CN" sz="1600" dirty="0">
                <a:solidFill>
                  <a:srgbClr val="0000FF"/>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d </a:t>
            </a:r>
            <a:r>
              <a:rPr lang="en-US" altLang="zh-CN" sz="1600" smtClean="0">
                <a:solidFill>
                  <a:srgbClr val="0000FF"/>
                </a:solidFill>
                <a:latin typeface="Consolas" pitchFamily="49" charset="0"/>
                <a:ea typeface="仿宋" pitchFamily="49" charset="-122"/>
                <a:cs typeface="Consolas" pitchFamily="49" charset="0"/>
              </a:rPr>
              <a:t>"</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a:t>
            </a:r>
            <a:r>
              <a:rPr lang="en-US" altLang="zh-CN" sz="1600" dirty="0">
                <a:solidFill>
                  <a:srgbClr val="0000FF"/>
                </a:solidFill>
                <a:latin typeface="Consolas" pitchFamily="49" charset="0"/>
                <a:ea typeface="仿宋" pitchFamily="49" charset="-122"/>
                <a:cs typeface="Consolas" pitchFamily="49" charset="0"/>
              </a:rPr>
              <a:t>&gt;data);</a:t>
            </a: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p=p-</a:t>
            </a:r>
            <a:r>
              <a:rPr lang="en-US" altLang="zh-CN" sz="1600" dirty="0">
                <a:solidFill>
                  <a:srgbClr val="0000FF"/>
                </a:solidFill>
                <a:latin typeface="Consolas" pitchFamily="49" charset="0"/>
                <a:ea typeface="仿宋" pitchFamily="49" charset="-122"/>
                <a:cs typeface="Consolas" pitchFamily="49" charset="0"/>
              </a:rPr>
              <a:t>&gt;next;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dirty="0">
                <a:solidFill>
                  <a:srgbClr val="00B0F0"/>
                </a:solidFill>
                <a:latin typeface="Consolas" pitchFamily="49" charset="0"/>
                <a:ea typeface="仿宋" pitchFamily="49" charset="-122"/>
                <a:cs typeface="Consolas" pitchFamily="49" charset="0"/>
              </a:rPr>
              <a:t>移向下</a:t>
            </a:r>
            <a:r>
              <a:rPr lang="zh-CN" altLang="en-US" sz="1600">
                <a:solidFill>
                  <a:srgbClr val="00B0F0"/>
                </a:solidFill>
                <a:latin typeface="Consolas" pitchFamily="49" charset="0"/>
                <a:ea typeface="仿宋" pitchFamily="49" charset="-122"/>
                <a:cs typeface="Consolas" pitchFamily="49" charset="0"/>
              </a:rPr>
              <a:t>一</a:t>
            </a:r>
            <a:r>
              <a:rPr lang="zh-CN" altLang="en-US" sz="1600" smtClean="0">
                <a:solidFill>
                  <a:srgbClr val="00B0F0"/>
                </a:solidFill>
                <a:latin typeface="Consolas" pitchFamily="49" charset="0"/>
                <a:ea typeface="仿宋" pitchFamily="49" charset="-122"/>
                <a:cs typeface="Consolas" pitchFamily="49" charset="0"/>
              </a:rPr>
              <a:t>个结点</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printf</a:t>
            </a:r>
            <a:r>
              <a:rPr lang="en-US" altLang="zh-CN" sz="1600" dirty="0">
                <a:solidFill>
                  <a:srgbClr val="0000FF"/>
                </a:solidFill>
                <a:latin typeface="Consolas" pitchFamily="49" charset="0"/>
                <a:ea typeface="仿宋" pitchFamily="49" charset="-122"/>
                <a:cs typeface="Consolas" pitchFamily="49" charset="0"/>
              </a:rPr>
              <a:t>("\n");</a:t>
            </a:r>
          </a:p>
          <a:p>
            <a:pPr algn="l">
              <a:lnSpc>
                <a:spcPts val="2400"/>
              </a:lnSpc>
            </a:pPr>
            <a:r>
              <a:rPr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21"/>
          <p:cNvGrpSpPr/>
          <p:nvPr/>
        </p:nvGrpSpPr>
        <p:grpSpPr>
          <a:xfrm>
            <a:off x="854101" y="4714884"/>
            <a:ext cx="5437159" cy="1428760"/>
            <a:chOff x="854101" y="4714884"/>
            <a:chExt cx="5437159" cy="1428760"/>
          </a:xfrm>
        </p:grpSpPr>
        <p:sp>
          <p:nvSpPr>
            <p:cNvPr id="4" name="Rectangle 24"/>
            <p:cNvSpPr>
              <a:spLocks noChangeArrowheads="1"/>
            </p:cNvSpPr>
            <p:nvPr/>
          </p:nvSpPr>
          <p:spPr bwMode="auto">
            <a:xfrm>
              <a:off x="1481164" y="5219711"/>
              <a:ext cx="3603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25"/>
            <p:cNvSpPr>
              <a:spLocks noChangeArrowheads="1"/>
            </p:cNvSpPr>
            <p:nvPr/>
          </p:nvSpPr>
          <p:spPr bwMode="auto">
            <a:xfrm>
              <a:off x="1841526" y="5219711"/>
              <a:ext cx="3603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 name="Line 26"/>
            <p:cNvSpPr>
              <a:spLocks noChangeShapeType="1"/>
            </p:cNvSpPr>
            <p:nvPr/>
          </p:nvSpPr>
          <p:spPr bwMode="auto">
            <a:xfrm>
              <a:off x="1133501" y="5399099"/>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7" name="Text Box 27"/>
            <p:cNvSpPr txBox="1">
              <a:spLocks noChangeArrowheads="1"/>
            </p:cNvSpPr>
            <p:nvPr/>
          </p:nvSpPr>
          <p:spPr bwMode="auto">
            <a:xfrm>
              <a:off x="854101" y="5219711"/>
              <a:ext cx="268288" cy="366713"/>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28"/>
            <p:cNvSpPr>
              <a:spLocks noChangeArrowheads="1"/>
            </p:cNvSpPr>
            <p:nvPr/>
          </p:nvSpPr>
          <p:spPr bwMode="auto">
            <a:xfrm>
              <a:off x="2560664"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9" name="Rectangle 29"/>
            <p:cNvSpPr>
              <a:spLocks noChangeArrowheads="1"/>
            </p:cNvSpPr>
            <p:nvPr/>
          </p:nvSpPr>
          <p:spPr bwMode="auto">
            <a:xfrm>
              <a:off x="2921026"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Freeform 30"/>
            <p:cNvSpPr>
              <a:spLocks/>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1" name="Rectangle 31"/>
            <p:cNvSpPr>
              <a:spLocks noChangeArrowheads="1"/>
            </p:cNvSpPr>
            <p:nvPr/>
          </p:nvSpPr>
          <p:spPr bwMode="auto">
            <a:xfrm>
              <a:off x="4562473"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32"/>
            <p:cNvSpPr>
              <a:spLocks noChangeArrowheads="1"/>
            </p:cNvSpPr>
            <p:nvPr/>
          </p:nvSpPr>
          <p:spPr bwMode="auto">
            <a:xfrm>
              <a:off x="4922835"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33"/>
            <p:cNvSpPr>
              <a:spLocks noChangeShapeType="1"/>
            </p:cNvSpPr>
            <p:nvPr/>
          </p:nvSpPr>
          <p:spPr bwMode="auto">
            <a:xfrm>
              <a:off x="4214810" y="5399099"/>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4" name="Rectangle 34"/>
            <p:cNvSpPr>
              <a:spLocks noChangeArrowheads="1"/>
            </p:cNvSpPr>
            <p:nvPr/>
          </p:nvSpPr>
          <p:spPr bwMode="auto">
            <a:xfrm>
              <a:off x="5570535"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5" name="Rectangle 35"/>
            <p:cNvSpPr>
              <a:spLocks noChangeArrowheads="1"/>
            </p:cNvSpPr>
            <p:nvPr/>
          </p:nvSpPr>
          <p:spPr bwMode="auto">
            <a:xfrm>
              <a:off x="5930898"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36"/>
            <p:cNvSpPr>
              <a:spLocks/>
            </p:cNvSpPr>
            <p:nvPr/>
          </p:nvSpPr>
          <p:spPr bwMode="auto">
            <a:xfrm>
              <a:off x="5095873" y="5397511"/>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Freeform 37"/>
            <p:cNvSpPr>
              <a:spLocks/>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Text Box 38"/>
            <p:cNvSpPr txBox="1">
              <a:spLocks noChangeArrowheads="1"/>
            </p:cNvSpPr>
            <p:nvPr/>
          </p:nvSpPr>
          <p:spPr bwMode="auto">
            <a:xfrm>
              <a:off x="2714612" y="5776931"/>
              <a:ext cx="387340" cy="366713"/>
            </a:xfrm>
            <a:prstGeom prst="rect">
              <a:avLst/>
            </a:prstGeom>
            <a:noFill/>
            <a:ln w="9525">
              <a:noFill/>
              <a:miter lim="800000"/>
              <a:headEnd/>
              <a:tailEnd/>
            </a:ln>
            <a:effectLst/>
          </p:spPr>
          <p:txBody>
            <a:bodyPr wrap="square">
              <a:spAutoFit/>
            </a:bodyPr>
            <a:lstStyle/>
            <a:p>
              <a:pPr algn="l">
                <a:spcBef>
                  <a:spcPct val="50000"/>
                </a:spcBef>
              </a:pPr>
              <a:r>
                <a:rPr lang="en-US" altLang="zh-CN" sz="1800" i="1" dirty="0" smtClean="0">
                  <a:latin typeface="Consolas" pitchFamily="49" charset="0"/>
                  <a:ea typeface="楷体" pitchFamily="49" charset="-122"/>
                  <a:cs typeface="Consolas" pitchFamily="49" charset="0"/>
                </a:rPr>
                <a:t>p</a:t>
              </a:r>
              <a:endParaRPr lang="zh-CN" altLang="en-US" sz="1800" i="1" dirty="0">
                <a:latin typeface="Consolas" pitchFamily="49" charset="0"/>
                <a:ea typeface="楷体" pitchFamily="49" charset="-122"/>
                <a:cs typeface="Consolas" pitchFamily="49"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 name="Text Box 41"/>
            <p:cNvSpPr txBox="1">
              <a:spLocks noChangeArrowheads="1"/>
            </p:cNvSpPr>
            <p:nvPr/>
          </p:nvSpPr>
          <p:spPr bwMode="auto">
            <a:xfrm>
              <a:off x="3714744" y="5089536"/>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21" name="下箭头 20"/>
            <p:cNvSpPr/>
            <p:nvPr/>
          </p:nvSpPr>
          <p:spPr>
            <a:xfrm>
              <a:off x="3500430" y="4714884"/>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4" name="灯片编号占位符 23"/>
          <p:cNvSpPr>
            <a:spLocks noGrp="1"/>
          </p:cNvSpPr>
          <p:nvPr>
            <p:ph type="sldNum" sz="quarter" idx="12"/>
          </p:nvPr>
        </p:nvSpPr>
        <p:spPr/>
        <p:txBody>
          <a:bodyPr/>
          <a:lstStyle/>
          <a:p>
            <a:fld id="{BD3F3EC2-762F-4585-9ABE-3D0BD98F40C0}" type="slidenum">
              <a:rPr lang="en-US" altLang="zh-CN" smtClean="0"/>
              <a:pPr/>
              <a:t>29</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4195" name="Rectangle 3"/>
          <p:cNvSpPr>
            <a:spLocks noChangeArrowheads="1"/>
          </p:cNvSpPr>
          <p:nvPr/>
        </p:nvSpPr>
        <p:spPr bwMode="auto">
          <a:xfrm>
            <a:off x="3598831" y="1000108"/>
            <a:ext cx="2665413" cy="9366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1800" dirty="0">
                <a:solidFill>
                  <a:srgbClr val="FF00FF"/>
                </a:solidFill>
                <a:latin typeface="Consolas" pitchFamily="49" charset="0"/>
                <a:ea typeface="楷体" pitchFamily="49" charset="-122"/>
                <a:cs typeface="Consolas" pitchFamily="49" charset="0"/>
              </a:rPr>
              <a:t>线性表</a:t>
            </a:r>
          </a:p>
          <a:p>
            <a:r>
              <a:rPr kumimoji="1" lang="en-US" altLang="zh-CN" sz="1800">
                <a:solidFill>
                  <a:srgbClr val="3333FF"/>
                </a:solidFill>
                <a:latin typeface="Consolas" pitchFamily="49" charset="0"/>
                <a:ea typeface="楷体" pitchFamily="49" charset="-122"/>
                <a:cs typeface="Consolas" pitchFamily="49" charset="0"/>
              </a:rPr>
              <a:t>(</a:t>
            </a:r>
            <a:r>
              <a:rPr kumimoji="1" lang="en-US" altLang="zh-CN" sz="1800" i="1" smtClean="0">
                <a:solidFill>
                  <a:srgbClr val="3333FF"/>
                </a:solidFill>
                <a:latin typeface="Consolas" pitchFamily="49" charset="0"/>
                <a:ea typeface="楷体" pitchFamily="49" charset="-122"/>
                <a:cs typeface="Consolas" pitchFamily="49" charset="0"/>
              </a:rPr>
              <a:t>a</a:t>
            </a:r>
            <a:r>
              <a:rPr kumimoji="1" lang="en-US" altLang="zh-CN" sz="1800" baseline="-25000" smtClean="0">
                <a:solidFill>
                  <a:srgbClr val="3333FF"/>
                </a:solidFill>
                <a:latin typeface="Consolas" pitchFamily="49" charset="0"/>
                <a:ea typeface="楷体" pitchFamily="49" charset="-122"/>
                <a:cs typeface="Consolas" pitchFamily="49" charset="0"/>
              </a:rPr>
              <a:t>0</a:t>
            </a:r>
            <a:r>
              <a:rPr kumimoji="1" lang="en-US" altLang="zh-CN" sz="1800" smtClean="0">
                <a:solidFill>
                  <a:srgbClr val="3333FF"/>
                </a:solidFill>
                <a:latin typeface="Consolas" pitchFamily="49" charset="0"/>
                <a:ea typeface="楷体" pitchFamily="49" charset="-122"/>
                <a:cs typeface="Consolas" pitchFamily="49" charset="0"/>
              </a:rPr>
              <a:t>,</a:t>
            </a:r>
            <a:r>
              <a:rPr kumimoji="1" lang="en-US" altLang="zh-CN" sz="1800" i="1" smtClean="0">
                <a:solidFill>
                  <a:srgbClr val="3333FF"/>
                </a:solidFill>
                <a:latin typeface="Consolas" pitchFamily="49" charset="0"/>
                <a:ea typeface="楷体" pitchFamily="49" charset="-122"/>
                <a:cs typeface="Consolas" pitchFamily="49" charset="0"/>
              </a:rPr>
              <a:t>a</a:t>
            </a:r>
            <a:r>
              <a:rPr kumimoji="1" lang="en-US" altLang="zh-CN" sz="1800" baseline="-25000" smtClean="0">
                <a:solidFill>
                  <a:srgbClr val="3333FF"/>
                </a:solidFill>
                <a:latin typeface="Consolas" pitchFamily="49" charset="0"/>
                <a:ea typeface="楷体" pitchFamily="49" charset="-122"/>
                <a:cs typeface="Consolas" pitchFamily="49" charset="0"/>
              </a:rPr>
              <a:t>1</a:t>
            </a:r>
            <a:r>
              <a:rPr kumimoji="1" lang="en-US" altLang="zh-CN" sz="1800" smtClean="0">
                <a:solidFill>
                  <a:srgbClr val="3333FF"/>
                </a:solidFill>
                <a:latin typeface="Consolas" pitchFamily="49" charset="0"/>
                <a:ea typeface="楷体" pitchFamily="49" charset="-122"/>
                <a:cs typeface="Consolas" pitchFamily="49" charset="0"/>
              </a:rPr>
              <a:t>,…,</a:t>
            </a:r>
            <a:r>
              <a:rPr kumimoji="1" lang="en-US" altLang="zh-CN" sz="1800" i="1" smtClean="0">
                <a:solidFill>
                  <a:srgbClr val="3333FF"/>
                </a:solidFill>
                <a:latin typeface="Consolas" pitchFamily="49" charset="0"/>
                <a:ea typeface="楷体" pitchFamily="49" charset="-122"/>
                <a:cs typeface="Consolas" pitchFamily="49" charset="0"/>
              </a:rPr>
              <a:t>a</a:t>
            </a:r>
            <a:r>
              <a:rPr kumimoji="1" lang="en-US" altLang="zh-CN" sz="1800" i="1" baseline="-25000" smtClean="0">
                <a:solidFill>
                  <a:srgbClr val="3333FF"/>
                </a:solidFill>
                <a:latin typeface="Consolas" pitchFamily="49" charset="0"/>
                <a:ea typeface="楷体" pitchFamily="49" charset="-122"/>
                <a:cs typeface="Consolas" pitchFamily="49" charset="0"/>
              </a:rPr>
              <a:t>i</a:t>
            </a:r>
            <a:r>
              <a:rPr kumimoji="1" lang="en-US" altLang="zh-CN" sz="1800" smtClean="0">
                <a:solidFill>
                  <a:srgbClr val="3333FF"/>
                </a:solidFill>
                <a:latin typeface="Consolas" pitchFamily="49" charset="0"/>
                <a:ea typeface="楷体" pitchFamily="49" charset="-122"/>
                <a:cs typeface="Consolas" pitchFamily="49" charset="0"/>
              </a:rPr>
              <a:t>,…,</a:t>
            </a:r>
            <a:r>
              <a:rPr kumimoji="1" lang="en-US" altLang="zh-CN" sz="1800" i="1" smtClean="0">
                <a:solidFill>
                  <a:srgbClr val="3333FF"/>
                </a:solidFill>
                <a:latin typeface="Consolas" pitchFamily="49" charset="0"/>
                <a:ea typeface="楷体" pitchFamily="49" charset="-122"/>
                <a:cs typeface="Consolas" pitchFamily="49" charset="0"/>
              </a:rPr>
              <a:t>a</a:t>
            </a:r>
            <a:r>
              <a:rPr kumimoji="1" lang="en-US" altLang="zh-CN" sz="1800" i="1" baseline="-25000" smtClean="0">
                <a:solidFill>
                  <a:srgbClr val="3333FF"/>
                </a:solidFill>
                <a:latin typeface="Consolas" pitchFamily="49" charset="0"/>
                <a:ea typeface="楷体" pitchFamily="49" charset="-122"/>
                <a:cs typeface="Consolas" pitchFamily="49" charset="0"/>
              </a:rPr>
              <a:t>n</a:t>
            </a:r>
            <a:r>
              <a:rPr kumimoji="1" lang="en-US" altLang="zh-CN" sz="1800" baseline="-25000" smtClean="0">
                <a:solidFill>
                  <a:srgbClr val="3333FF"/>
                </a:solidFill>
                <a:latin typeface="Consolas" pitchFamily="49" charset="0"/>
                <a:ea typeface="楷体" pitchFamily="49" charset="-122"/>
                <a:cs typeface="Consolas" pitchFamily="49" charset="0"/>
              </a:rPr>
              <a:t>-1</a:t>
            </a:r>
            <a:r>
              <a:rPr kumimoji="1" lang="en-US" altLang="zh-CN" sz="1800" i="1" baseline="-25000" smtClean="0">
                <a:solidFill>
                  <a:srgbClr val="3333FF"/>
                </a:solidFill>
                <a:latin typeface="Consolas" pitchFamily="49" charset="0"/>
                <a:ea typeface="楷体" pitchFamily="49" charset="-122"/>
                <a:cs typeface="Consolas" pitchFamily="49" charset="0"/>
              </a:rPr>
              <a:t> </a:t>
            </a:r>
            <a:r>
              <a:rPr kumimoji="1" lang="en-US" altLang="zh-CN" sz="1800" dirty="0">
                <a:solidFill>
                  <a:srgbClr val="3333FF"/>
                </a:solidFill>
                <a:latin typeface="Consolas" pitchFamily="49" charset="0"/>
                <a:ea typeface="楷体" pitchFamily="49" charset="-122"/>
                <a:cs typeface="Consolas" pitchFamily="49" charset="0"/>
              </a:rPr>
              <a:t>)</a:t>
            </a: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4197" name="Text Box 5"/>
          <p:cNvSpPr txBox="1">
            <a:spLocks noChangeArrowheads="1"/>
          </p:cNvSpPr>
          <p:nvPr/>
        </p:nvSpPr>
        <p:spPr bwMode="auto">
          <a:xfrm>
            <a:off x="5256182" y="2295508"/>
            <a:ext cx="993788"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3333FF"/>
                </a:solidFill>
                <a:latin typeface="仿宋" pitchFamily="49" charset="-122"/>
                <a:ea typeface="仿宋" pitchFamily="49" charset="-122"/>
                <a:cs typeface="Consolas" pitchFamily="49" charset="0"/>
              </a:rPr>
              <a:t>映射</a:t>
            </a:r>
          </a:p>
        </p:txBody>
      </p:sp>
      <p:sp>
        <p:nvSpPr>
          <p:cNvPr id="264217" name="Text Box 25"/>
          <p:cNvSpPr txBox="1">
            <a:spLocks noChangeArrowheads="1"/>
          </p:cNvSpPr>
          <p:nvPr/>
        </p:nvSpPr>
        <p:spPr bwMode="auto">
          <a:xfrm>
            <a:off x="142844" y="1428736"/>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华文中宋" pitchFamily="2" charset="-122"/>
                <a:ea typeface="华文中宋" pitchFamily="2" charset="-122"/>
                <a:cs typeface="Consolas" pitchFamily="49" charset="0"/>
              </a:rPr>
              <a:t>逻辑结构</a:t>
            </a:r>
          </a:p>
        </p:txBody>
      </p:sp>
      <p:sp>
        <p:nvSpPr>
          <p:cNvPr id="264218" name="Text Box 26"/>
          <p:cNvSpPr txBox="1">
            <a:spLocks noChangeArrowheads="1"/>
          </p:cNvSpPr>
          <p:nvPr/>
        </p:nvSpPr>
        <p:spPr bwMode="auto">
          <a:xfrm>
            <a:off x="142844" y="3282950"/>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a:solidFill>
                  <a:srgbClr val="3333FF"/>
                </a:solidFill>
                <a:latin typeface="华文中宋" pitchFamily="2" charset="-122"/>
                <a:ea typeface="华文中宋" pitchFamily="2" charset="-122"/>
                <a:cs typeface="Consolas" pitchFamily="49" charset="0"/>
              </a:rPr>
              <a:t>存储结构</a:t>
            </a:r>
          </a:p>
        </p:txBody>
      </p:sp>
      <p:sp>
        <p:nvSpPr>
          <p:cNvPr id="264219" name="AutoShape 27"/>
          <p:cNvSpPr>
            <a:spLocks noChangeArrowheads="1"/>
          </p:cNvSpPr>
          <p:nvPr/>
        </p:nvSpPr>
        <p:spPr bwMode="auto">
          <a:xfrm>
            <a:off x="861981" y="2071678"/>
            <a:ext cx="215900" cy="935037"/>
          </a:xfrm>
          <a:prstGeom prst="downArrow">
            <a:avLst>
              <a:gd name="adj1" fmla="val 50000"/>
              <a:gd name="adj2" fmla="val 108272"/>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660066"/>
              </a:solidFill>
              <a:latin typeface="Consolas" pitchFamily="49" charset="0"/>
              <a:cs typeface="Consolas" pitchFamily="49" charset="0"/>
            </a:endParaRPr>
          </a:p>
        </p:txBody>
      </p:sp>
      <p:sp>
        <p:nvSpPr>
          <p:cNvPr id="264233" name="Text Box 41"/>
          <p:cNvSpPr txBox="1">
            <a:spLocks noChangeArrowheads="1"/>
          </p:cNvSpPr>
          <p:nvPr/>
        </p:nvSpPr>
        <p:spPr bwMode="auto">
          <a:xfrm>
            <a:off x="3286116" y="4075113"/>
            <a:ext cx="3352800" cy="369332"/>
          </a:xfrm>
          <a:prstGeom prst="rect">
            <a:avLst/>
          </a:prstGeom>
          <a:noFill/>
          <a:ln w="9525">
            <a:noFill/>
            <a:miter lim="800000"/>
            <a:headEnd/>
            <a:tailEnd/>
          </a:ln>
          <a:effectLst/>
        </p:spPr>
        <p:txBody>
          <a:bodyPr>
            <a:spAutoFit/>
          </a:bodyPr>
          <a:lstStyle/>
          <a:p>
            <a:pPr>
              <a:spcBef>
                <a:spcPct val="50000"/>
              </a:spcBef>
            </a:pPr>
            <a:r>
              <a:rPr kumimoji="1" lang="zh-CN" altLang="en-US" sz="1800" smtClean="0">
                <a:latin typeface="Consolas" pitchFamily="49" charset="0"/>
                <a:ea typeface="仿宋" pitchFamily="49" charset="-122"/>
                <a:cs typeface="Consolas" pitchFamily="49" charset="0"/>
              </a:rPr>
              <a:t>带头结点</a:t>
            </a:r>
            <a:r>
              <a:rPr kumimoji="1" lang="zh-CN" altLang="en-US" sz="1800" smtClean="0">
                <a:solidFill>
                  <a:srgbClr val="FF00FF"/>
                </a:solidFill>
                <a:latin typeface="Consolas" pitchFamily="49" charset="0"/>
                <a:ea typeface="仿宋" pitchFamily="49" charset="-122"/>
                <a:cs typeface="Consolas" pitchFamily="49" charset="0"/>
              </a:rPr>
              <a:t>单</a:t>
            </a:r>
            <a:r>
              <a:rPr kumimoji="1" lang="zh-CN" altLang="en-US" sz="1800" dirty="0">
                <a:solidFill>
                  <a:srgbClr val="FF00FF"/>
                </a:solidFill>
                <a:latin typeface="Consolas" pitchFamily="49" charset="0"/>
                <a:ea typeface="仿宋" pitchFamily="49" charset="-122"/>
                <a:cs typeface="Consolas" pitchFamily="49" charset="0"/>
              </a:rPr>
              <a:t>链表</a:t>
            </a:r>
            <a:r>
              <a:rPr kumimoji="1" lang="zh-CN" altLang="en-US" sz="1800" dirty="0">
                <a:latin typeface="Consolas" pitchFamily="49" charset="0"/>
                <a:ea typeface="仿宋" pitchFamily="49" charset="-122"/>
                <a:cs typeface="Consolas" pitchFamily="49" charset="0"/>
              </a:rPr>
              <a:t>示意图</a:t>
            </a:r>
          </a:p>
        </p:txBody>
      </p:sp>
      <p:grpSp>
        <p:nvGrpSpPr>
          <p:cNvPr id="26" name="组合 25"/>
          <p:cNvGrpSpPr/>
          <p:nvPr/>
        </p:nvGrpSpPr>
        <p:grpSpPr>
          <a:xfrm>
            <a:off x="1785918" y="2686048"/>
            <a:ext cx="6799299" cy="1104899"/>
            <a:chOff x="1785918" y="2686048"/>
            <a:chExt cx="6799299" cy="1104899"/>
          </a:xfrm>
        </p:grpSpPr>
        <p:sp>
          <p:nvSpPr>
            <p:cNvPr id="264198" name="Rectangle 6"/>
            <p:cNvSpPr>
              <a:spLocks noChangeArrowheads="1"/>
            </p:cNvSpPr>
            <p:nvPr/>
          </p:nvSpPr>
          <p:spPr bwMode="auto">
            <a:xfrm>
              <a:off x="2089119" y="335914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2630456" y="335914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0" name="Rectangle 28"/>
            <p:cNvSpPr>
              <a:spLocks noChangeArrowheads="1"/>
            </p:cNvSpPr>
            <p:nvPr/>
          </p:nvSpPr>
          <p:spPr bwMode="auto">
            <a:xfrm>
              <a:off x="3457544"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3998881"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2" name="Rectangle 30"/>
            <p:cNvSpPr>
              <a:spLocks noChangeArrowheads="1"/>
            </p:cNvSpPr>
            <p:nvPr/>
          </p:nvSpPr>
          <p:spPr bwMode="auto">
            <a:xfrm>
              <a:off x="4895819"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264223" name="Rectangle 31"/>
            <p:cNvSpPr>
              <a:spLocks noChangeArrowheads="1"/>
            </p:cNvSpPr>
            <p:nvPr/>
          </p:nvSpPr>
          <p:spPr bwMode="auto">
            <a:xfrm>
              <a:off x="5437156"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7504129"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8045467"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264226" name="Text Box 34"/>
            <p:cNvSpPr txBox="1">
              <a:spLocks noChangeArrowheads="1"/>
            </p:cNvSpPr>
            <p:nvPr/>
          </p:nvSpPr>
          <p:spPr bwMode="auto">
            <a:xfrm>
              <a:off x="6357950" y="3267707"/>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4228" name="Text Box 36"/>
            <p:cNvSpPr txBox="1">
              <a:spLocks noChangeArrowheads="1"/>
            </p:cNvSpPr>
            <p:nvPr/>
          </p:nvSpPr>
          <p:spPr bwMode="auto">
            <a:xfrm>
              <a:off x="1854184" y="2686048"/>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264229" name="Line 37"/>
            <p:cNvSpPr>
              <a:spLocks noChangeShapeType="1"/>
            </p:cNvSpPr>
            <p:nvPr/>
          </p:nvSpPr>
          <p:spPr bwMode="auto">
            <a:xfrm>
              <a:off x="2881281" y="357504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64230" name="Line 38"/>
            <p:cNvSpPr>
              <a:spLocks noChangeShapeType="1"/>
            </p:cNvSpPr>
            <p:nvPr/>
          </p:nvSpPr>
          <p:spPr bwMode="auto">
            <a:xfrm>
              <a:off x="4321144" y="357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64231" name="Line 39"/>
            <p:cNvSpPr>
              <a:spLocks noChangeShapeType="1"/>
            </p:cNvSpPr>
            <p:nvPr/>
          </p:nvSpPr>
          <p:spPr bwMode="auto">
            <a:xfrm>
              <a:off x="5762594" y="357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64232" name="Line 40"/>
            <p:cNvSpPr>
              <a:spLocks noChangeShapeType="1"/>
            </p:cNvSpPr>
            <p:nvPr/>
          </p:nvSpPr>
          <p:spPr bwMode="auto">
            <a:xfrm>
              <a:off x="6929454" y="357504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7" name="弧形 26"/>
            <p:cNvSpPr/>
            <p:nvPr/>
          </p:nvSpPr>
          <p:spPr>
            <a:xfrm>
              <a:off x="1785918" y="2928934"/>
              <a:ext cx="714380" cy="857256"/>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9" name="灯片编号占位符 28"/>
          <p:cNvSpPr>
            <a:spLocks noGrp="1"/>
          </p:cNvSpPr>
          <p:nvPr>
            <p:ph type="sldNum" sz="quarter" idx="12"/>
          </p:nvPr>
        </p:nvSpPr>
        <p:spPr/>
        <p:txBody>
          <a:bodyPr/>
          <a:lstStyle/>
          <a:p>
            <a:fld id="{BD3F3EC2-762F-4585-9ABE-3D0BD98F40C0}" type="slidenum">
              <a:rPr lang="en-US" altLang="zh-CN" smtClean="0"/>
              <a:pPr/>
              <a:t>3</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57158" y="571480"/>
            <a:ext cx="8501122" cy="1400383"/>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en-US" altLang="zh-CN" sz="2000" smtClean="0">
                <a:solidFill>
                  <a:srgbClr val="FF3300"/>
                </a:solidFill>
                <a:latin typeface="Consolas" pitchFamily="49" charset="0"/>
                <a:ea typeface="楷体" pitchFamily="49" charset="-122"/>
                <a:cs typeface="Consolas" pitchFamily="49" charset="0"/>
              </a:rPr>
              <a:t> </a:t>
            </a: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6</a:t>
            </a:r>
            <a:r>
              <a:rPr kumimoji="1" lang="zh-CN" altLang="en-US" sz="2000" dirty="0">
                <a:solidFill>
                  <a:srgbClr val="FF3300"/>
                </a:solidFill>
                <a:latin typeface="Consolas" pitchFamily="49" charset="0"/>
                <a:ea typeface="微软雅黑" pitchFamily="34" charset="-122"/>
                <a:cs typeface="Consolas" pitchFamily="49" charset="0"/>
              </a:rPr>
              <a:t>）求线性表</a:t>
            </a:r>
            <a:r>
              <a:rPr kumimoji="1" lang="en-US" altLang="zh-CN" sz="2000">
                <a:solidFill>
                  <a:srgbClr val="FF3300"/>
                </a:solidFill>
                <a:latin typeface="Consolas" pitchFamily="49" charset="0"/>
                <a:ea typeface="微软雅黑" pitchFamily="34" charset="-122"/>
                <a:cs typeface="Consolas" pitchFamily="49" charset="0"/>
              </a:rPr>
              <a:t>L</a:t>
            </a:r>
            <a:r>
              <a:rPr kumimoji="1" lang="zh-CN" altLang="en-US" sz="2000" smtClean="0">
                <a:solidFill>
                  <a:srgbClr val="FF3300"/>
                </a:solidFill>
                <a:latin typeface="Consolas" pitchFamily="49" charset="0"/>
                <a:ea typeface="微软雅黑" pitchFamily="34" charset="-122"/>
                <a:cs typeface="Consolas" pitchFamily="49" charset="0"/>
              </a:rPr>
              <a:t>中位置</a:t>
            </a:r>
            <a:r>
              <a:rPr kumimoji="1" lang="en-US" altLang="zh-CN" sz="2000" i="1" smtClean="0">
                <a:solidFill>
                  <a:srgbClr val="FF3300"/>
                </a:solidFill>
                <a:latin typeface="Consolas" pitchFamily="49" charset="0"/>
                <a:ea typeface="微软雅黑" pitchFamily="34" charset="-122"/>
                <a:cs typeface="Consolas" pitchFamily="49" charset="0"/>
              </a:rPr>
              <a:t>i</a:t>
            </a:r>
            <a:r>
              <a:rPr kumimoji="1" lang="zh-CN" altLang="en-US" sz="2000" smtClean="0">
                <a:solidFill>
                  <a:srgbClr val="FF3300"/>
                </a:solidFill>
                <a:latin typeface="Consolas" pitchFamily="49" charset="0"/>
                <a:ea typeface="微软雅黑" pitchFamily="34" charset="-122"/>
                <a:cs typeface="Consolas" pitchFamily="49" charset="0"/>
              </a:rPr>
              <a:t>的数据</a:t>
            </a:r>
            <a:r>
              <a:rPr kumimoji="1" lang="zh-CN" altLang="en-US" sz="2000">
                <a:solidFill>
                  <a:srgbClr val="FF3300"/>
                </a:solidFill>
                <a:latin typeface="Consolas" pitchFamily="49" charset="0"/>
                <a:ea typeface="微软雅黑" pitchFamily="34" charset="-122"/>
                <a:cs typeface="Consolas" pitchFamily="49" charset="0"/>
              </a:rPr>
              <a:t>元素</a:t>
            </a:r>
            <a:r>
              <a:rPr kumimoji="1" lang="en-US" altLang="zh-CN" sz="2000" smtClean="0">
                <a:solidFill>
                  <a:srgbClr val="FF3300"/>
                </a:solidFill>
                <a:latin typeface="Consolas" pitchFamily="49" charset="0"/>
                <a:ea typeface="微软雅黑" pitchFamily="34" charset="-122"/>
                <a:cs typeface="Consolas" pitchFamily="49" charset="0"/>
              </a:rPr>
              <a:t>GetElem(L</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smtClean="0">
                <a:solidFill>
                  <a:srgbClr val="FF3300"/>
                </a:solidFill>
                <a:latin typeface="Consolas" pitchFamily="49" charset="0"/>
                <a:ea typeface="微软雅黑" pitchFamily="34" charset="-122"/>
                <a:cs typeface="Consolas" pitchFamily="49" charset="0"/>
              </a:rPr>
              <a:t>i</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smtClean="0">
                <a:solidFill>
                  <a:srgbClr val="FF3300"/>
                </a:solidFill>
                <a:latin typeface="Consolas" pitchFamily="49" charset="0"/>
                <a:ea typeface="微软雅黑" pitchFamily="34" charset="-122"/>
                <a:cs typeface="Consolas" pitchFamily="49" charset="0"/>
              </a:rPr>
              <a:t>&amp;</a:t>
            </a:r>
            <a:r>
              <a:rPr kumimoji="1" lang="en-US" altLang="zh-CN" sz="2000" dirty="0" err="1">
                <a:solidFill>
                  <a:srgbClr val="FF3300"/>
                </a:solidFill>
                <a:latin typeface="Consolas" pitchFamily="49" charset="0"/>
                <a:ea typeface="微软雅黑" pitchFamily="34" charset="-122"/>
                <a:cs typeface="Consolas" pitchFamily="49" charset="0"/>
              </a:rPr>
              <a:t>e</a:t>
            </a:r>
            <a:r>
              <a:rPr kumimoji="1" lang="en-US" altLang="zh-CN" sz="2000" dirty="0">
                <a:solidFill>
                  <a:srgbClr val="FF3300"/>
                </a:solidFill>
                <a:latin typeface="Consolas" pitchFamily="49" charset="0"/>
                <a:ea typeface="微软雅黑" pitchFamily="34" charset="-122"/>
                <a:cs typeface="Consolas" pitchFamily="49" charset="0"/>
              </a:rPr>
              <a:t>)</a:t>
            </a:r>
          </a:p>
          <a:p>
            <a:pPr algn="just">
              <a:lnSpc>
                <a:spcPts val="3000"/>
              </a:lnSpc>
              <a:spcBef>
                <a:spcPct val="50000"/>
              </a:spcBef>
            </a:pPr>
            <a:r>
              <a:rPr kumimoji="1" lang="en-US" altLang="zh-CN" sz="2000" smtClean="0">
                <a:solidFill>
                  <a:srgbClr val="FF3300"/>
                </a:solidFill>
                <a:latin typeface="Consolas" pitchFamily="49" charset="0"/>
                <a:ea typeface="楷体"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在</a:t>
            </a:r>
            <a:r>
              <a:rPr kumimoji="1" lang="zh-CN" altLang="en-US" sz="1800" dirty="0">
                <a:latin typeface="Consolas" pitchFamily="49" charset="0"/>
                <a:ea typeface="仿宋" pitchFamily="49" charset="-122"/>
                <a:cs typeface="Consolas" pitchFamily="49" charset="0"/>
              </a:rPr>
              <a:t>单链表</a:t>
            </a:r>
            <a:r>
              <a:rPr kumimoji="1" lang="en-US" altLang="zh-CN" sz="1800" dirty="0">
                <a:latin typeface="Consolas" pitchFamily="49" charset="0"/>
                <a:ea typeface="仿宋" pitchFamily="49" charset="-122"/>
                <a:cs typeface="Consolas" pitchFamily="49" charset="0"/>
              </a:rPr>
              <a:t>L</a:t>
            </a:r>
            <a:r>
              <a:rPr kumimoji="1" lang="zh-CN" altLang="en-US" sz="1800" dirty="0">
                <a:latin typeface="Consolas" pitchFamily="49" charset="0"/>
                <a:ea typeface="仿宋" pitchFamily="49" charset="-122"/>
                <a:cs typeface="Consolas" pitchFamily="49" charset="0"/>
              </a:rPr>
              <a:t>中从头开始找到第</a:t>
            </a:r>
            <a:r>
              <a:rPr kumimoji="1" lang="en-US" altLang="zh-CN" sz="1800" i="1" err="1">
                <a:latin typeface="Consolas" pitchFamily="49" charset="0"/>
                <a:ea typeface="仿宋" pitchFamily="49" charset="-122"/>
                <a:cs typeface="Consolas" pitchFamily="49" charset="0"/>
              </a:rPr>
              <a:t>i</a:t>
            </a:r>
            <a:r>
              <a:rPr kumimoji="1" lang="zh-CN" altLang="en-US" sz="1800" smtClean="0">
                <a:latin typeface="Consolas" pitchFamily="49" charset="0"/>
                <a:ea typeface="仿宋" pitchFamily="49" charset="-122"/>
                <a:cs typeface="Consolas" pitchFamily="49" charset="0"/>
              </a:rPr>
              <a:t>个结点，若</a:t>
            </a:r>
            <a:r>
              <a:rPr kumimoji="1" lang="zh-CN" altLang="en-US" sz="1800" dirty="0">
                <a:latin typeface="Consolas" pitchFamily="49" charset="0"/>
                <a:ea typeface="仿宋" pitchFamily="49" charset="-122"/>
                <a:cs typeface="Consolas" pitchFamily="49" charset="0"/>
              </a:rPr>
              <a:t>存在第</a:t>
            </a:r>
            <a:r>
              <a:rPr kumimoji="1" lang="en-US" altLang="zh-CN" sz="1800" i="1" dirty="0" err="1">
                <a:latin typeface="Consolas" pitchFamily="49" charset="0"/>
                <a:ea typeface="仿宋" pitchFamily="49" charset="-122"/>
                <a:cs typeface="Consolas" pitchFamily="49" charset="0"/>
              </a:rPr>
              <a:t>i</a:t>
            </a:r>
            <a:r>
              <a:rPr kumimoji="1" lang="zh-CN" altLang="en-US" sz="1800">
                <a:latin typeface="Consolas" pitchFamily="49" charset="0"/>
                <a:ea typeface="仿宋" pitchFamily="49" charset="-122"/>
                <a:cs typeface="Consolas" pitchFamily="49" charset="0"/>
              </a:rPr>
              <a:t>个</a:t>
            </a:r>
            <a:r>
              <a:rPr kumimoji="1" lang="zh-CN" altLang="en-US" sz="1800" smtClean="0">
                <a:latin typeface="Consolas" pitchFamily="49" charset="0"/>
                <a:ea typeface="仿宋" pitchFamily="49" charset="-122"/>
                <a:cs typeface="Consolas" pitchFamily="49" charset="0"/>
              </a:rPr>
              <a:t>数据结点，则</a:t>
            </a:r>
            <a:r>
              <a:rPr kumimoji="1" lang="zh-CN" altLang="en-US" sz="1800" dirty="0">
                <a:latin typeface="Consolas" pitchFamily="49" charset="0"/>
                <a:ea typeface="仿宋" pitchFamily="49" charset="-122"/>
                <a:cs typeface="Consolas" pitchFamily="49" charset="0"/>
              </a:rPr>
              <a:t>将其</a:t>
            </a:r>
            <a:r>
              <a:rPr kumimoji="1" lang="en-US" altLang="zh-CN" sz="1800" dirty="0">
                <a:latin typeface="Consolas" pitchFamily="49" charset="0"/>
                <a:ea typeface="仿宋" pitchFamily="49" charset="-122"/>
                <a:cs typeface="Consolas" pitchFamily="49" charset="0"/>
              </a:rPr>
              <a:t>data</a:t>
            </a:r>
            <a:r>
              <a:rPr kumimoji="1" lang="zh-CN" altLang="en-US" sz="1800" dirty="0">
                <a:latin typeface="Consolas" pitchFamily="49" charset="0"/>
                <a:ea typeface="仿宋" pitchFamily="49" charset="-122"/>
                <a:cs typeface="Consolas" pitchFamily="49" charset="0"/>
              </a:rPr>
              <a:t>域值赋给变量</a:t>
            </a:r>
            <a:r>
              <a:rPr kumimoji="1" lang="en-US" altLang="zh-CN" sz="1800" i="1" dirty="0">
                <a:latin typeface="Consolas" pitchFamily="49" charset="0"/>
                <a:ea typeface="仿宋" pitchFamily="49" charset="-122"/>
                <a:cs typeface="Consolas" pitchFamily="49" charset="0"/>
              </a:rPr>
              <a:t>e</a:t>
            </a:r>
            <a:r>
              <a:rPr kumimoji="1" lang="zh-CN" altLang="en-US" sz="1800" dirty="0">
                <a:latin typeface="Consolas" pitchFamily="49" charset="0"/>
                <a:ea typeface="仿宋" pitchFamily="49" charset="-122"/>
                <a:cs typeface="Consolas" pitchFamily="49" charset="0"/>
              </a:rPr>
              <a:t>。</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30</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212733"/>
            <a:ext cx="8472518" cy="268032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algn="l"/>
            <a:r>
              <a:rPr kumimoji="1" lang="en-US" altLang="zh-CN" sz="1600" err="1">
                <a:solidFill>
                  <a:srgbClr val="0000FF"/>
                </a:solidFill>
                <a:latin typeface="Consolas" pitchFamily="49" charset="0"/>
                <a:ea typeface="仿宋" pitchFamily="49" charset="-122"/>
                <a:cs typeface="Consolas" pitchFamily="49" charset="0"/>
              </a:rPr>
              <a:t>bool</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FF0000"/>
                </a:solidFill>
                <a:latin typeface="Consolas" pitchFamily="49" charset="0"/>
                <a:ea typeface="仿宋" pitchFamily="49" charset="-122"/>
                <a:cs typeface="Consolas" pitchFamily="49" charset="0"/>
              </a:rPr>
              <a:t>GetElem</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L</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int i</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ElemType </a:t>
            </a:r>
            <a:r>
              <a:rPr kumimoji="1" lang="en-US" altLang="zh-CN" sz="1600" dirty="0">
                <a:solidFill>
                  <a:srgbClr val="0000FF"/>
                </a:solidFill>
                <a:latin typeface="Consolas" pitchFamily="49" charset="0"/>
                <a:ea typeface="仿宋" pitchFamily="49" charset="-122"/>
                <a:cs typeface="Consolas" pitchFamily="49" charset="0"/>
              </a:rPr>
              <a:t>&amp;e)</a:t>
            </a:r>
          </a:p>
          <a:p>
            <a:pPr algn="l"/>
            <a:r>
              <a:rPr kumimoji="1" lang="en-US" altLang="zh-CN" sz="1600" dirty="0">
                <a:solidFill>
                  <a:srgbClr val="0000FF"/>
                </a:solidFill>
                <a:latin typeface="Consolas" pitchFamily="49" charset="0"/>
                <a:ea typeface="仿宋" pitchFamily="49" charset="-122"/>
                <a:cs typeface="Consolas" pitchFamily="49" charset="0"/>
              </a:rPr>
              <a:t>{  </a:t>
            </a:r>
            <a:endParaRPr kumimoji="1" lang="en-US" altLang="zh-CN" sz="1600" dirty="0" smtClean="0">
              <a:solidFill>
                <a:srgbClr val="0000FF"/>
              </a:solidFill>
              <a:latin typeface="Consolas" pitchFamily="49" charset="0"/>
              <a:ea typeface="仿宋" pitchFamily="49" charset="-122"/>
              <a:cs typeface="Consolas" pitchFamily="49" charset="0"/>
            </a:endParaRPr>
          </a:p>
          <a:p>
            <a:pPr algn="l"/>
            <a:r>
              <a:rPr kumimoji="1" lang="en-US" altLang="zh-CN" sz="1600" smtClean="0">
                <a:solidFill>
                  <a:srgbClr val="0000FF"/>
                </a:solidFill>
                <a:latin typeface="Consolas" pitchFamily="49" charset="0"/>
                <a:ea typeface="仿宋" pitchFamily="49" charset="-122"/>
                <a:cs typeface="Consolas" pitchFamily="49" charset="0"/>
              </a:rPr>
              <a:t>   int </a:t>
            </a:r>
            <a:r>
              <a:rPr kumimoji="1" lang="en-US" altLang="zh-CN" sz="1600" dirty="0">
                <a:solidFill>
                  <a:srgbClr val="0000FF"/>
                </a:solidFill>
                <a:latin typeface="Consolas" pitchFamily="49" charset="0"/>
                <a:ea typeface="仿宋" pitchFamily="49" charset="-122"/>
                <a:cs typeface="Consolas" pitchFamily="49" charset="0"/>
              </a:rPr>
              <a:t>j=0;</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smtClean="0">
                <a:solidFill>
                  <a:srgbClr val="0000FF"/>
                </a:solidFill>
                <a:latin typeface="Consolas" pitchFamily="49" charset="0"/>
                <a:ea typeface="仿宋" pitchFamily="49" charset="-122"/>
                <a:cs typeface="Consolas" pitchFamily="49" charset="0"/>
              </a:rPr>
              <a:t>p=L;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p</a:t>
            </a:r>
            <a:r>
              <a:rPr kumimoji="1" lang="zh-CN" altLang="en-US" sz="1600">
                <a:solidFill>
                  <a:srgbClr val="00B0F0"/>
                </a:solidFill>
                <a:latin typeface="Consolas" pitchFamily="49" charset="0"/>
                <a:ea typeface="仿宋" pitchFamily="49" charset="-122"/>
                <a:cs typeface="Consolas" pitchFamily="49" charset="0"/>
              </a:rPr>
              <a:t>指向</a:t>
            </a:r>
            <a:r>
              <a:rPr kumimoji="1" lang="zh-CN" altLang="en-US" sz="1600" smtClean="0">
                <a:solidFill>
                  <a:srgbClr val="00B0F0"/>
                </a:solidFill>
                <a:latin typeface="Consolas" pitchFamily="49" charset="0"/>
                <a:ea typeface="仿宋" pitchFamily="49" charset="-122"/>
                <a:cs typeface="Consolas" pitchFamily="49" charset="0"/>
              </a:rPr>
              <a:t>头结点，</a:t>
            </a:r>
            <a:r>
              <a:rPr kumimoji="1" lang="en-US" altLang="zh-CN" sz="1600" smtClean="0">
                <a:solidFill>
                  <a:srgbClr val="00B0F0"/>
                </a:solidFill>
                <a:latin typeface="Consolas" pitchFamily="49" charset="0"/>
                <a:ea typeface="仿宋" pitchFamily="49" charset="-122"/>
                <a:cs typeface="Consolas" pitchFamily="49" charset="0"/>
              </a:rPr>
              <a:t>j</a:t>
            </a:r>
            <a:r>
              <a:rPr kumimoji="1" lang="zh-CN" altLang="en-US" sz="1600" dirty="0">
                <a:solidFill>
                  <a:srgbClr val="00B0F0"/>
                </a:solidFill>
                <a:latin typeface="Consolas" pitchFamily="49" charset="0"/>
                <a:ea typeface="仿宋" pitchFamily="49" charset="-122"/>
                <a:cs typeface="Consolas" pitchFamily="49" charset="0"/>
              </a:rPr>
              <a:t>置为</a:t>
            </a:r>
            <a:r>
              <a:rPr kumimoji="1" lang="en-US" altLang="zh-CN" sz="1600" dirty="0" smtClean="0">
                <a:solidFill>
                  <a:srgbClr val="00B0F0"/>
                </a:solidFill>
                <a:latin typeface="Consolas" pitchFamily="49" charset="0"/>
                <a:ea typeface="仿宋" pitchFamily="49" charset="-122"/>
                <a:cs typeface="Consolas" pitchFamily="49" charset="0"/>
              </a:rPr>
              <a:t>0</a:t>
            </a:r>
            <a:r>
              <a:rPr kumimoji="1" lang="zh-CN" altLang="en-US" sz="1600" dirty="0" smtClean="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即头结点的</a:t>
            </a:r>
            <a:r>
              <a:rPr kumimoji="1" lang="zh-CN" altLang="en-US" sz="1600" dirty="0">
                <a:solidFill>
                  <a:srgbClr val="00B0F0"/>
                </a:solidFill>
                <a:latin typeface="Consolas" pitchFamily="49" charset="0"/>
                <a:ea typeface="仿宋" pitchFamily="49" charset="-122"/>
                <a:cs typeface="Consolas" pitchFamily="49" charset="0"/>
              </a:rPr>
              <a:t>序号为</a:t>
            </a:r>
            <a:r>
              <a:rPr kumimoji="1" lang="en-US" altLang="zh-CN" sz="1600" dirty="0" smtClean="0">
                <a:solidFill>
                  <a:srgbClr val="00B0F0"/>
                </a:solidFill>
                <a:latin typeface="Consolas" pitchFamily="49" charset="0"/>
                <a:ea typeface="仿宋" pitchFamily="49" charset="-122"/>
                <a:cs typeface="Consolas" pitchFamily="49" charset="0"/>
              </a:rPr>
              <a:t>0</a:t>
            </a:r>
            <a:r>
              <a:rPr kumimoji="1" lang="zh-CN" altLang="en-US" sz="1600" dirty="0" smtClean="0">
                <a:solidFill>
                  <a:srgbClr val="0070C0"/>
                </a:solidFill>
                <a:latin typeface="Consolas" pitchFamily="49" charset="0"/>
                <a:ea typeface="仿宋" pitchFamily="49" charset="-122"/>
                <a:cs typeface="Consolas" pitchFamily="49" charset="0"/>
              </a:rPr>
              <a:t>）</a:t>
            </a:r>
            <a:endParaRPr kumimoji="1" lang="en-US" altLang="zh-CN" sz="1600" dirty="0" smtClean="0">
              <a:solidFill>
                <a:srgbClr val="0070C0"/>
              </a:solidFill>
              <a:latin typeface="Consolas" pitchFamily="49" charset="0"/>
              <a:ea typeface="仿宋" pitchFamily="49" charset="-122"/>
              <a:cs typeface="Consolas" pitchFamily="49" charset="0"/>
            </a:endParaRPr>
          </a:p>
          <a:p>
            <a:pPr algn="l"/>
            <a:endParaRPr kumimoji="1" lang="en-US" altLang="zh-CN" sz="1600" dirty="0">
              <a:solidFill>
                <a:srgbClr val="0000FF"/>
              </a:solidFill>
              <a:latin typeface="Consolas" pitchFamily="49" charset="0"/>
              <a:ea typeface="仿宋" pitchFamily="49" charset="-122"/>
              <a:cs typeface="Consolas" pitchFamily="49" charset="0"/>
            </a:endParaRP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while </a:t>
            </a:r>
            <a:r>
              <a:rPr kumimoji="1" lang="en-US" altLang="zh-CN" sz="1600" dirty="0">
                <a:solidFill>
                  <a:srgbClr val="0000FF"/>
                </a:solidFill>
                <a:latin typeface="Consolas" pitchFamily="49" charset="0"/>
                <a:ea typeface="仿宋" pitchFamily="49" charset="-122"/>
                <a:cs typeface="Consolas" pitchFamily="49" charset="0"/>
              </a:rPr>
              <a:t>(j&lt;</a:t>
            </a:r>
            <a:r>
              <a:rPr kumimoji="1" lang="en-US" altLang="zh-CN" sz="1600" dirty="0" err="1">
                <a:solidFill>
                  <a:srgbClr val="0000FF"/>
                </a:solidFill>
                <a:latin typeface="Consolas" pitchFamily="49" charset="0"/>
                <a:ea typeface="仿宋" pitchFamily="49" charset="-122"/>
                <a:cs typeface="Consolas" pitchFamily="49" charset="0"/>
              </a:rPr>
              <a:t>i</a:t>
            </a:r>
            <a:r>
              <a:rPr kumimoji="1" lang="en-US" altLang="zh-CN" sz="1600" dirty="0">
                <a:solidFill>
                  <a:srgbClr val="0000FF"/>
                </a:solidFill>
                <a:latin typeface="Consolas" pitchFamily="49" charset="0"/>
                <a:ea typeface="仿宋" pitchFamily="49" charset="-122"/>
                <a:cs typeface="Consolas" pitchFamily="49" charset="0"/>
              </a:rPr>
              <a:t> &amp;&amp; p!=NULL</a:t>
            </a:r>
            <a:r>
              <a:rPr kumimoji="1" lang="en-US" altLang="zh-CN" sz="1600" dirty="0" smtClean="0">
                <a:solidFill>
                  <a:srgbClr val="0000FF"/>
                </a:solidFill>
                <a:latin typeface="Consolas" pitchFamily="49" charset="0"/>
                <a:ea typeface="仿宋" pitchFamily="49" charset="-122"/>
                <a:cs typeface="Consolas" pitchFamily="49" charset="0"/>
              </a:rPr>
              <a:t>)</a:t>
            </a:r>
            <a:endParaRPr kumimoji="1" lang="zh-CN" altLang="en-US" sz="1600" dirty="0">
              <a:solidFill>
                <a:srgbClr val="0000FF"/>
              </a:solidFill>
              <a:latin typeface="Consolas" pitchFamily="49" charset="0"/>
              <a:ea typeface="仿宋" pitchFamily="49" charset="-122"/>
              <a:cs typeface="Consolas" pitchFamily="49" charset="0"/>
            </a:endParaRPr>
          </a:p>
          <a:p>
            <a:pPr algn="l"/>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	j++;</a:t>
            </a:r>
          </a:p>
          <a:p>
            <a:pPr algn="l"/>
            <a:r>
              <a:rPr kumimoji="1" lang="en-US" altLang="zh-CN" sz="1600" dirty="0">
                <a:solidFill>
                  <a:srgbClr val="0000FF"/>
                </a:solidFill>
                <a:latin typeface="Consolas" pitchFamily="49" charset="0"/>
                <a:ea typeface="仿宋" pitchFamily="49" charset="-122"/>
                <a:cs typeface="Consolas" pitchFamily="49" charset="0"/>
              </a:rPr>
              <a:t>	p=p-&gt;next;</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smtClean="0">
              <a:solidFill>
                <a:srgbClr val="0000FF"/>
              </a:solidFill>
              <a:latin typeface="Consolas" pitchFamily="49" charset="0"/>
              <a:ea typeface="仿宋" pitchFamily="49" charset="-122"/>
              <a:cs typeface="Consolas" pitchFamily="49" charset="0"/>
            </a:endParaRPr>
          </a:p>
          <a:p>
            <a:pPr algn="l"/>
            <a:endParaRPr kumimoji="1" lang="en-US" altLang="zh-CN" sz="1600" dirty="0">
              <a:solidFill>
                <a:srgbClr val="0000FF"/>
              </a:solidFill>
              <a:latin typeface="Consolas" pitchFamily="49" charset="0"/>
              <a:ea typeface="仿宋" pitchFamily="49" charset="-122"/>
              <a:cs typeface="Consolas" pitchFamily="49" charset="0"/>
            </a:endParaRPr>
          </a:p>
        </p:txBody>
      </p:sp>
      <p:grpSp>
        <p:nvGrpSpPr>
          <p:cNvPr id="2" name="组合 29"/>
          <p:cNvGrpSpPr/>
          <p:nvPr/>
        </p:nvGrpSpPr>
        <p:grpSpPr>
          <a:xfrm>
            <a:off x="785786" y="1454694"/>
            <a:ext cx="3429024" cy="2188620"/>
            <a:chOff x="642910" y="1466836"/>
            <a:chExt cx="3429024" cy="2188620"/>
          </a:xfrm>
        </p:grpSpPr>
        <p:sp>
          <p:nvSpPr>
            <p:cNvPr id="25" name="TextBox 24"/>
            <p:cNvSpPr txBox="1"/>
            <p:nvPr/>
          </p:nvSpPr>
          <p:spPr>
            <a:xfrm>
              <a:off x="1323952" y="3286124"/>
              <a:ext cx="2071702" cy="369332"/>
            </a:xfrm>
            <a:prstGeom prst="rect">
              <a:avLst/>
            </a:prstGeom>
            <a:noFill/>
          </p:spPr>
          <p:txBody>
            <a:bodyPr wrap="square" rtlCol="0">
              <a:spAutoFit/>
            </a:bodyPr>
            <a:lstStyle/>
            <a:p>
              <a:pPr algn="l"/>
              <a:r>
                <a:rPr kumimoji="1" lang="zh-CN" altLang="en-US" sz="1800" dirty="0" smtClean="0">
                  <a:latin typeface="Consolas" pitchFamily="49" charset="0"/>
                  <a:ea typeface="楷体" pitchFamily="49" charset="-122"/>
                  <a:cs typeface="Consolas" pitchFamily="49" charset="0"/>
                </a:rPr>
                <a:t>找第</a:t>
              </a:r>
              <a:r>
                <a:rPr kumimoji="1" lang="en-US" altLang="zh-CN" sz="1800" i="1" err="1" smtClean="0">
                  <a:latin typeface="Consolas" pitchFamily="49" charset="0"/>
                  <a:ea typeface="楷体" pitchFamily="49" charset="-122"/>
                  <a:cs typeface="Consolas" pitchFamily="49" charset="0"/>
                </a:rPr>
                <a:t>i</a:t>
              </a:r>
              <a:r>
                <a:rPr kumimoji="1" lang="zh-CN" altLang="en-US" sz="1800" smtClean="0">
                  <a:latin typeface="Consolas" pitchFamily="49" charset="0"/>
                  <a:ea typeface="楷体" pitchFamily="49" charset="-122"/>
                  <a:cs typeface="Consolas" pitchFamily="49" charset="0"/>
                </a:rPr>
                <a:t>个结点</a:t>
              </a:r>
              <a:r>
                <a:rPr kumimoji="1" lang="en-US" altLang="zh-CN" sz="1800" smtClean="0">
                  <a:latin typeface="Consolas" pitchFamily="49" charset="0"/>
                  <a:ea typeface="楷体" pitchFamily="49" charset="-122"/>
                  <a:cs typeface="Consolas" pitchFamily="49" charset="0"/>
                </a:rPr>
                <a:t>p</a:t>
              </a:r>
              <a:endParaRPr lang="zh-CN" altLang="en-US" sz="1800" dirty="0">
                <a:latin typeface="Consolas" pitchFamily="49" charset="0"/>
                <a:cs typeface="Consolas" pitchFamily="49" charset="0"/>
              </a:endParaRPr>
            </a:p>
          </p:txBody>
        </p:sp>
        <p:sp>
          <p:nvSpPr>
            <p:cNvPr id="26" name="矩形 25"/>
            <p:cNvSpPr/>
            <p:nvPr/>
          </p:nvSpPr>
          <p:spPr>
            <a:xfrm>
              <a:off x="642910" y="1466836"/>
              <a:ext cx="3429024" cy="1285884"/>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28" name="直接连接符 27"/>
            <p:cNvCxnSpPr>
              <a:stCxn id="26" idx="2"/>
            </p:cNvCxnSpPr>
            <p:nvPr/>
          </p:nvCxnSpPr>
          <p:spPr>
            <a:xfrm rot="16200000" flipH="1">
              <a:off x="2072860" y="3037281"/>
              <a:ext cx="571504" cy="2381"/>
            </a:xfrm>
            <a:prstGeom prst="line">
              <a:avLst/>
            </a:prstGeom>
            <a:ln w="19050">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3" name="组合 30"/>
          <p:cNvGrpSpPr/>
          <p:nvPr/>
        </p:nvGrpSpPr>
        <p:grpSpPr>
          <a:xfrm>
            <a:off x="395288" y="3429000"/>
            <a:ext cx="7891488" cy="2152662"/>
            <a:chOff x="395288" y="3429000"/>
            <a:chExt cx="7891488" cy="2152662"/>
          </a:xfrm>
        </p:grpSpPr>
        <p:sp>
          <p:nvSpPr>
            <p:cNvPr id="45059" name="Text Box 3"/>
            <p:cNvSpPr txBox="1">
              <a:spLocks noChangeArrowheads="1"/>
            </p:cNvSpPr>
            <p:nvPr/>
          </p:nvSpPr>
          <p:spPr bwMode="auto">
            <a:xfrm>
              <a:off x="395288" y="4503741"/>
              <a:ext cx="1512887"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循环结束时</a:t>
              </a:r>
            </a:p>
          </p:txBody>
        </p:sp>
        <p:sp>
          <p:nvSpPr>
            <p:cNvPr id="45060" name="Rectangle 4"/>
            <p:cNvSpPr>
              <a:spLocks noChangeArrowheads="1"/>
            </p:cNvSpPr>
            <p:nvPr/>
          </p:nvSpPr>
          <p:spPr bwMode="auto">
            <a:xfrm>
              <a:off x="2338388" y="4503741"/>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5061" name="Rectangle 5"/>
            <p:cNvSpPr>
              <a:spLocks noChangeArrowheads="1"/>
            </p:cNvSpPr>
            <p:nvPr/>
          </p:nvSpPr>
          <p:spPr bwMode="auto">
            <a:xfrm>
              <a:off x="2698750" y="4503741"/>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5062" name="Line 6"/>
            <p:cNvSpPr>
              <a:spLocks noChangeShapeType="1"/>
            </p:cNvSpPr>
            <p:nvPr/>
          </p:nvSpPr>
          <p:spPr bwMode="auto">
            <a:xfrm>
              <a:off x="1990725" y="4683128"/>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63" name="Text Box 7"/>
            <p:cNvSpPr txBox="1">
              <a:spLocks noChangeArrowheads="1"/>
            </p:cNvSpPr>
            <p:nvPr/>
          </p:nvSpPr>
          <p:spPr bwMode="auto">
            <a:xfrm>
              <a:off x="1711325" y="4503741"/>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rPr>
                <a:t>L</a:t>
              </a:r>
              <a:endParaRPr lang="en-US" altLang="zh-CN" sz="1800" dirty="0">
                <a:latin typeface="Consolas" pitchFamily="49" charset="0"/>
                <a:ea typeface="宋体" pitchFamily="2" charset="-122"/>
                <a:cs typeface="Consolas" pitchFamily="49" charset="0"/>
              </a:endParaRPr>
            </a:p>
          </p:txBody>
        </p:sp>
        <p:sp>
          <p:nvSpPr>
            <p:cNvPr id="45064" name="Rectangle 8"/>
            <p:cNvSpPr>
              <a:spLocks noChangeArrowheads="1"/>
            </p:cNvSpPr>
            <p:nvPr/>
          </p:nvSpPr>
          <p:spPr bwMode="auto">
            <a:xfrm>
              <a:off x="450596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5" name="Rectangle 9"/>
            <p:cNvSpPr>
              <a:spLocks noChangeArrowheads="1"/>
            </p:cNvSpPr>
            <p:nvPr/>
          </p:nvSpPr>
          <p:spPr bwMode="auto">
            <a:xfrm>
              <a:off x="4866323"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6" name="Freeform 10"/>
            <p:cNvSpPr>
              <a:spLocks/>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67" name="Rectangle 11"/>
            <p:cNvSpPr>
              <a:spLocks noChangeArrowheads="1"/>
            </p:cNvSpPr>
            <p:nvPr/>
          </p:nvSpPr>
          <p:spPr bwMode="auto">
            <a:xfrm>
              <a:off x="5614988"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5068" name="Rectangle 12"/>
            <p:cNvSpPr>
              <a:spLocks noChangeArrowheads="1"/>
            </p:cNvSpPr>
            <p:nvPr/>
          </p:nvSpPr>
          <p:spPr bwMode="auto">
            <a:xfrm>
              <a:off x="597535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9" name="Line 13"/>
            <p:cNvSpPr>
              <a:spLocks noChangeShapeType="1"/>
            </p:cNvSpPr>
            <p:nvPr/>
          </p:nvSpPr>
          <p:spPr bwMode="auto">
            <a:xfrm>
              <a:off x="5072066" y="4683128"/>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70" name="Rectangle 14"/>
            <p:cNvSpPr>
              <a:spLocks noChangeArrowheads="1"/>
            </p:cNvSpPr>
            <p:nvPr/>
          </p:nvSpPr>
          <p:spPr bwMode="auto">
            <a:xfrm>
              <a:off x="7566051"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p>
          </p:txBody>
        </p:sp>
        <p:sp>
          <p:nvSpPr>
            <p:cNvPr id="45071" name="Rectangle 15"/>
            <p:cNvSpPr>
              <a:spLocks noChangeArrowheads="1"/>
            </p:cNvSpPr>
            <p:nvPr/>
          </p:nvSpPr>
          <p:spPr bwMode="auto">
            <a:xfrm>
              <a:off x="7926413"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itchFamily="49" charset="0"/>
                  <a:ea typeface="宋体" pitchFamily="2" charset="-122"/>
                  <a:cs typeface="Consolas" pitchFamily="49" charset="0"/>
                </a:rPr>
                <a:t>∧</a:t>
              </a:r>
            </a:p>
          </p:txBody>
        </p:sp>
        <p:sp>
          <p:nvSpPr>
            <p:cNvPr id="45072" name="Freeform 16"/>
            <p:cNvSpPr>
              <a:spLocks/>
            </p:cNvSpPr>
            <p:nvPr/>
          </p:nvSpPr>
          <p:spPr bwMode="auto">
            <a:xfrm>
              <a:off x="7091388" y="468154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73" name="Freeform 17"/>
            <p:cNvSpPr>
              <a:spLocks/>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76" name="Text Box 20"/>
            <p:cNvSpPr txBox="1">
              <a:spLocks noChangeArrowheads="1"/>
            </p:cNvSpPr>
            <p:nvPr/>
          </p:nvSpPr>
          <p:spPr bwMode="auto">
            <a:xfrm>
              <a:off x="3494085" y="4284983"/>
              <a:ext cx="720725" cy="579438"/>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45077" name="Line 21"/>
            <p:cNvSpPr>
              <a:spLocks noChangeShapeType="1"/>
            </p:cNvSpPr>
            <p:nvPr/>
          </p:nvSpPr>
          <p:spPr bwMode="auto">
            <a:xfrm>
              <a:off x="5724525" y="4144966"/>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78" name="Text Box 22"/>
            <p:cNvSpPr txBox="1">
              <a:spLocks noChangeArrowheads="1"/>
            </p:cNvSpPr>
            <p:nvPr/>
          </p:nvSpPr>
          <p:spPr bwMode="auto">
            <a:xfrm>
              <a:off x="5724525" y="3929066"/>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cs typeface="Consolas" pitchFamily="49" charset="0"/>
                </a:rPr>
                <a:t>i</a:t>
              </a:r>
              <a:endParaRPr lang="en-US" altLang="zh-CN" sz="1800" i="1" dirty="0">
                <a:latin typeface="Consolas" pitchFamily="49" charset="0"/>
                <a:cs typeface="Consolas" pitchFamily="49" charset="0"/>
              </a:endParaRPr>
            </a:p>
          </p:txBody>
        </p:sp>
        <p:sp>
          <p:nvSpPr>
            <p:cNvPr id="45079" name="Freeform 23"/>
            <p:cNvSpPr>
              <a:spLocks/>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80" name="Text Box 24"/>
            <p:cNvSpPr txBox="1">
              <a:spLocks noChangeArrowheads="1"/>
            </p:cNvSpPr>
            <p:nvPr/>
          </p:nvSpPr>
          <p:spPr bwMode="auto">
            <a:xfrm>
              <a:off x="6610668" y="4262441"/>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solidFill>
                    <a:schemeClr val="tx1"/>
                  </a:solidFill>
                  <a:latin typeface="Consolas" pitchFamily="49" charset="0"/>
                  <a:ea typeface="宋体" pitchFamily="2" charset="-122"/>
                  <a:cs typeface="Consolas" pitchFamily="49" charset="0"/>
                </a:rPr>
                <a:t>…</a:t>
              </a:r>
            </a:p>
          </p:txBody>
        </p:sp>
        <p:sp>
          <p:nvSpPr>
            <p:cNvPr id="45081" name="Line 25"/>
            <p:cNvSpPr>
              <a:spLocks noChangeShapeType="1"/>
            </p:cNvSpPr>
            <p:nvPr/>
          </p:nvSpPr>
          <p:spPr bwMode="auto">
            <a:xfrm flipV="1">
              <a:off x="5724525" y="4864103"/>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82" name="Text Box 26"/>
            <p:cNvSpPr txBox="1">
              <a:spLocks noChangeArrowheads="1"/>
            </p:cNvSpPr>
            <p:nvPr/>
          </p:nvSpPr>
          <p:spPr bwMode="auto">
            <a:xfrm>
              <a:off x="5572132" y="521495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9" name="下箭头 28"/>
            <p:cNvSpPr/>
            <p:nvPr/>
          </p:nvSpPr>
          <p:spPr>
            <a:xfrm>
              <a:off x="3786182" y="3429000"/>
              <a:ext cx="357190" cy="78581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3" name="灯片编号占位符 32"/>
          <p:cNvSpPr>
            <a:spLocks noGrp="1"/>
          </p:cNvSpPr>
          <p:nvPr>
            <p:ph type="sldNum" sz="quarter" idx="12"/>
          </p:nvPr>
        </p:nvSpPr>
        <p:spPr/>
        <p:txBody>
          <a:bodyPr/>
          <a:lstStyle/>
          <a:p>
            <a:fld id="{BD3F3EC2-762F-4585-9ABE-3D0BD98F40C0}" type="slidenum">
              <a:rPr lang="en-US" altLang="zh-CN" smtClean="0"/>
              <a:pPr/>
              <a:t>31</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96413"/>
            <a:ext cx="8218488" cy="250038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tIns="180000" bIns="180000">
            <a:spAutoFit/>
          </a:bodyPr>
          <a:lstStyle/>
          <a:p>
            <a:pPr algn="l">
              <a:lnSpc>
                <a:spcPts val="2400"/>
              </a:lnSpc>
            </a:pPr>
            <a:r>
              <a:rPr kumimoji="1" lang="en-US" altLang="zh-CN" sz="1600" smtClean="0">
                <a:solidFill>
                  <a:srgbClr val="0000FF"/>
                </a:solidFill>
                <a:latin typeface="Consolas" pitchFamily="49" charset="0"/>
                <a:ea typeface="仿宋" pitchFamily="49" charset="-122"/>
                <a:cs typeface="Consolas" pitchFamily="49" charset="0"/>
              </a:rPr>
              <a:t>   if </a:t>
            </a:r>
            <a:r>
              <a:rPr kumimoji="1" lang="en-US" altLang="zh-CN" sz="1600" dirty="0">
                <a:solidFill>
                  <a:srgbClr val="0000FF"/>
                </a:solidFill>
                <a:latin typeface="Consolas" pitchFamily="49" charset="0"/>
                <a:ea typeface="仿宋" pitchFamily="49" charset="-122"/>
                <a:cs typeface="Consolas" pitchFamily="49" charset="0"/>
              </a:rPr>
              <a:t>(p==NULL)</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不存在第</a:t>
            </a:r>
            <a:r>
              <a:rPr kumimoji="1" lang="en-US" altLang="zh-CN" sz="1600" i="1" dirty="0" err="1">
                <a:solidFill>
                  <a:srgbClr val="00B0F0"/>
                </a:solidFill>
                <a:latin typeface="Consolas" pitchFamily="49" charset="0"/>
                <a:ea typeface="仿宋" pitchFamily="49" charset="-122"/>
                <a:cs typeface="Consolas" pitchFamily="49" charset="0"/>
              </a:rPr>
              <a:t>i</a:t>
            </a:r>
            <a:r>
              <a:rPr kumimoji="1" lang="zh-CN" altLang="en-US" sz="1600">
                <a:solidFill>
                  <a:srgbClr val="00B0F0"/>
                </a:solidFill>
                <a:latin typeface="Consolas" pitchFamily="49" charset="0"/>
                <a:ea typeface="仿宋" pitchFamily="49" charset="-122"/>
                <a:cs typeface="Consolas" pitchFamily="49" charset="0"/>
              </a:rPr>
              <a:t>个</a:t>
            </a:r>
            <a:r>
              <a:rPr kumimoji="1" lang="zh-CN" altLang="en-US" sz="1600" smtClean="0">
                <a:solidFill>
                  <a:srgbClr val="00B0F0"/>
                </a:solidFill>
                <a:latin typeface="Consolas" pitchFamily="49" charset="0"/>
                <a:ea typeface="仿宋" pitchFamily="49" charset="-122"/>
                <a:cs typeface="Consolas" pitchFamily="49" charset="0"/>
              </a:rPr>
              <a:t>数据结点，返回</a:t>
            </a:r>
            <a:r>
              <a:rPr kumimoji="1" lang="en-US" altLang="zh-CN" sz="1600" dirty="0">
                <a:solidFill>
                  <a:srgbClr val="00B0F0"/>
                </a:solidFill>
                <a:latin typeface="Consolas" pitchFamily="49" charset="0"/>
                <a:ea typeface="仿宋" pitchFamily="49" charset="-122"/>
                <a:cs typeface="Consolas" pitchFamily="49" charset="0"/>
              </a:rPr>
              <a:t>false</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return </a:t>
            </a:r>
            <a:r>
              <a:rPr kumimoji="1" lang="en-US" altLang="zh-CN" sz="1600" dirty="0">
                <a:solidFill>
                  <a:srgbClr val="0000FF"/>
                </a:solidFill>
                <a:latin typeface="Consolas" pitchFamily="49" charset="0"/>
                <a:ea typeface="仿宋" pitchFamily="49" charset="-122"/>
                <a:cs typeface="Consolas" pitchFamily="49" charset="0"/>
              </a:rPr>
              <a:t>false;</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else</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存在第</a:t>
            </a:r>
            <a:r>
              <a:rPr kumimoji="1" lang="en-US" altLang="zh-CN" sz="1600" i="1" dirty="0" err="1">
                <a:solidFill>
                  <a:srgbClr val="00B0F0"/>
                </a:solidFill>
                <a:latin typeface="Consolas" pitchFamily="49" charset="0"/>
                <a:ea typeface="仿宋" pitchFamily="49" charset="-122"/>
                <a:cs typeface="Consolas" pitchFamily="49" charset="0"/>
              </a:rPr>
              <a:t>i</a:t>
            </a:r>
            <a:r>
              <a:rPr kumimoji="1" lang="zh-CN" altLang="en-US" sz="1600">
                <a:solidFill>
                  <a:srgbClr val="00B0F0"/>
                </a:solidFill>
                <a:latin typeface="Consolas" pitchFamily="49" charset="0"/>
                <a:ea typeface="仿宋" pitchFamily="49" charset="-122"/>
                <a:cs typeface="Consolas" pitchFamily="49" charset="0"/>
              </a:rPr>
              <a:t>个</a:t>
            </a:r>
            <a:r>
              <a:rPr kumimoji="1" lang="zh-CN" altLang="en-US" sz="1600" smtClean="0">
                <a:solidFill>
                  <a:srgbClr val="00B0F0"/>
                </a:solidFill>
                <a:latin typeface="Consolas" pitchFamily="49" charset="0"/>
                <a:ea typeface="仿宋" pitchFamily="49" charset="-122"/>
                <a:cs typeface="Consolas" pitchFamily="49" charset="0"/>
              </a:rPr>
              <a:t>数据结点，返回</a:t>
            </a:r>
            <a:r>
              <a:rPr kumimoji="1" lang="en-US" altLang="zh-CN" sz="1600" dirty="0">
                <a:solidFill>
                  <a:srgbClr val="00B0F0"/>
                </a:solidFill>
                <a:latin typeface="Consolas" pitchFamily="49" charset="0"/>
                <a:ea typeface="仿宋" pitchFamily="49" charset="-122"/>
                <a:cs typeface="Consolas" pitchFamily="49" charset="0"/>
              </a:rPr>
              <a:t>true</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e=p-</a:t>
            </a:r>
            <a:r>
              <a:rPr kumimoji="1" lang="en-US" altLang="zh-CN" sz="1600" dirty="0">
                <a:solidFill>
                  <a:srgbClr val="0000FF"/>
                </a:solidFill>
                <a:latin typeface="Consolas" pitchFamily="49" charset="0"/>
                <a:ea typeface="仿宋" pitchFamily="49" charset="-122"/>
                <a:cs typeface="Consolas" pitchFamily="49" charset="0"/>
              </a:rPr>
              <a:t>&gt;data;</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return </a:t>
            </a:r>
            <a:r>
              <a:rPr kumimoji="1" lang="en-US" altLang="zh-CN" sz="1600" dirty="0">
                <a:solidFill>
                  <a:srgbClr val="0000FF"/>
                </a:solidFill>
                <a:latin typeface="Consolas" pitchFamily="49" charset="0"/>
                <a:ea typeface="仿宋" pitchFamily="49" charset="-122"/>
                <a:cs typeface="Consolas" pitchFamily="49" charset="0"/>
              </a:rPr>
              <a:t>true;</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25"/>
          <p:cNvGrpSpPr/>
          <p:nvPr/>
        </p:nvGrpSpPr>
        <p:grpSpPr>
          <a:xfrm>
            <a:off x="1142976" y="3354391"/>
            <a:ext cx="6500858" cy="1289055"/>
            <a:chOff x="1214414" y="2925763"/>
            <a:chExt cx="6500858" cy="1289055"/>
          </a:xfrm>
        </p:grpSpPr>
        <p:sp>
          <p:nvSpPr>
            <p:cNvPr id="45060" name="Rectangle 4"/>
            <p:cNvSpPr>
              <a:spLocks noChangeArrowheads="1"/>
            </p:cNvSpPr>
            <p:nvPr/>
          </p:nvSpPr>
          <p:spPr bwMode="auto">
            <a:xfrm>
              <a:off x="1841477" y="3343281"/>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5061" name="Rectangle 5"/>
            <p:cNvSpPr>
              <a:spLocks noChangeArrowheads="1"/>
            </p:cNvSpPr>
            <p:nvPr/>
          </p:nvSpPr>
          <p:spPr bwMode="auto">
            <a:xfrm>
              <a:off x="2201839" y="3343281"/>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5062" name="Line 6"/>
            <p:cNvSpPr>
              <a:spLocks noChangeShapeType="1"/>
            </p:cNvSpPr>
            <p:nvPr/>
          </p:nvSpPr>
          <p:spPr bwMode="auto">
            <a:xfrm>
              <a:off x="1493814" y="3522668"/>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63" name="Text Box 7"/>
            <p:cNvSpPr txBox="1">
              <a:spLocks noChangeArrowheads="1"/>
            </p:cNvSpPr>
            <p:nvPr/>
          </p:nvSpPr>
          <p:spPr bwMode="auto">
            <a:xfrm>
              <a:off x="1214414" y="3343281"/>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b="0" dirty="0">
                  <a:latin typeface="Consolas" pitchFamily="49" charset="0"/>
                  <a:ea typeface="宋体" pitchFamily="2" charset="-122"/>
                  <a:cs typeface="Consolas" pitchFamily="49" charset="0"/>
                </a:rPr>
                <a:t>L</a:t>
              </a:r>
            </a:p>
          </p:txBody>
        </p:sp>
        <p:sp>
          <p:nvSpPr>
            <p:cNvPr id="45064" name="Rectangle 8"/>
            <p:cNvSpPr>
              <a:spLocks noChangeArrowheads="1"/>
            </p:cNvSpPr>
            <p:nvPr/>
          </p:nvSpPr>
          <p:spPr bwMode="auto">
            <a:xfrm>
              <a:off x="4049689" y="334328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5" name="Rectangle 9"/>
            <p:cNvSpPr>
              <a:spLocks noChangeArrowheads="1"/>
            </p:cNvSpPr>
            <p:nvPr/>
          </p:nvSpPr>
          <p:spPr bwMode="auto">
            <a:xfrm>
              <a:off x="4410052" y="334328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6" name="Freeform 10"/>
            <p:cNvSpPr>
              <a:spLocks/>
            </p:cNvSpPr>
            <p:nvPr/>
          </p:nvSpPr>
          <p:spPr bwMode="auto">
            <a:xfrm>
              <a:off x="2381227" y="352108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67" name="Rectangle 11"/>
            <p:cNvSpPr>
              <a:spLocks noChangeArrowheads="1"/>
            </p:cNvSpPr>
            <p:nvPr/>
          </p:nvSpPr>
          <p:spPr bwMode="auto">
            <a:xfrm>
              <a:off x="5118077" y="334328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5068" name="Rectangle 12"/>
            <p:cNvSpPr>
              <a:spLocks noChangeArrowheads="1"/>
            </p:cNvSpPr>
            <p:nvPr/>
          </p:nvSpPr>
          <p:spPr bwMode="auto">
            <a:xfrm>
              <a:off x="5478439" y="334328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9" name="Line 13"/>
            <p:cNvSpPr>
              <a:spLocks noChangeShapeType="1"/>
            </p:cNvSpPr>
            <p:nvPr/>
          </p:nvSpPr>
          <p:spPr bwMode="auto">
            <a:xfrm>
              <a:off x="4598546" y="3522668"/>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70" name="Rectangle 14"/>
            <p:cNvSpPr>
              <a:spLocks noChangeArrowheads="1"/>
            </p:cNvSpPr>
            <p:nvPr/>
          </p:nvSpPr>
          <p:spPr bwMode="auto">
            <a:xfrm>
              <a:off x="6994547" y="334328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p>
          </p:txBody>
        </p:sp>
        <p:sp>
          <p:nvSpPr>
            <p:cNvPr id="45071" name="Rectangle 15"/>
            <p:cNvSpPr>
              <a:spLocks noChangeArrowheads="1"/>
            </p:cNvSpPr>
            <p:nvPr/>
          </p:nvSpPr>
          <p:spPr bwMode="auto">
            <a:xfrm>
              <a:off x="7354909" y="334328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itchFamily="49" charset="0"/>
                  <a:ea typeface="宋体" pitchFamily="2" charset="-122"/>
                  <a:cs typeface="Consolas" pitchFamily="49" charset="0"/>
                </a:rPr>
                <a:t>∧</a:t>
              </a:r>
            </a:p>
          </p:txBody>
        </p:sp>
        <p:sp>
          <p:nvSpPr>
            <p:cNvPr id="45072" name="Freeform 16"/>
            <p:cNvSpPr>
              <a:spLocks/>
            </p:cNvSpPr>
            <p:nvPr/>
          </p:nvSpPr>
          <p:spPr bwMode="auto">
            <a:xfrm>
              <a:off x="6519884" y="352108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73" name="Freeform 17"/>
            <p:cNvSpPr>
              <a:spLocks/>
            </p:cNvSpPr>
            <p:nvPr/>
          </p:nvSpPr>
          <p:spPr bwMode="auto">
            <a:xfrm>
              <a:off x="3490254" y="3519493"/>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76" name="Text Box 20"/>
            <p:cNvSpPr txBox="1">
              <a:spLocks noChangeArrowheads="1"/>
            </p:cNvSpPr>
            <p:nvPr/>
          </p:nvSpPr>
          <p:spPr bwMode="auto">
            <a:xfrm>
              <a:off x="3056867" y="3195643"/>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45077" name="Line 21"/>
            <p:cNvSpPr>
              <a:spLocks noChangeShapeType="1"/>
            </p:cNvSpPr>
            <p:nvPr/>
          </p:nvSpPr>
          <p:spPr bwMode="auto">
            <a:xfrm>
              <a:off x="5227614" y="2998787"/>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78" name="Text Box 22"/>
            <p:cNvSpPr txBox="1">
              <a:spLocks noChangeArrowheads="1"/>
            </p:cNvSpPr>
            <p:nvPr/>
          </p:nvSpPr>
          <p:spPr bwMode="auto">
            <a:xfrm>
              <a:off x="5227614" y="2925763"/>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cs typeface="Consolas" pitchFamily="49" charset="0"/>
                </a:rPr>
                <a:t>i</a:t>
              </a:r>
              <a:endParaRPr lang="en-US" altLang="zh-CN" sz="1800" i="1" dirty="0">
                <a:latin typeface="Consolas" pitchFamily="49" charset="0"/>
                <a:cs typeface="Consolas" pitchFamily="49" charset="0"/>
              </a:endParaRPr>
            </a:p>
          </p:txBody>
        </p:sp>
        <p:sp>
          <p:nvSpPr>
            <p:cNvPr id="45079" name="Freeform 23"/>
            <p:cNvSpPr>
              <a:spLocks/>
            </p:cNvSpPr>
            <p:nvPr/>
          </p:nvSpPr>
          <p:spPr bwMode="auto">
            <a:xfrm>
              <a:off x="5587977" y="3522668"/>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5080" name="Text Box 24"/>
            <p:cNvSpPr txBox="1">
              <a:spLocks noChangeArrowheads="1"/>
            </p:cNvSpPr>
            <p:nvPr/>
          </p:nvSpPr>
          <p:spPr bwMode="auto">
            <a:xfrm>
              <a:off x="6072198" y="323406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solidFill>
                    <a:schemeClr val="tx1"/>
                  </a:solidFill>
                  <a:latin typeface="Consolas" pitchFamily="49" charset="0"/>
                  <a:ea typeface="宋体" pitchFamily="2" charset="-122"/>
                  <a:cs typeface="Consolas" pitchFamily="49" charset="0"/>
                </a:rPr>
                <a:t>…</a:t>
              </a:r>
            </a:p>
          </p:txBody>
        </p:sp>
        <p:sp>
          <p:nvSpPr>
            <p:cNvPr id="45081" name="Line 25"/>
            <p:cNvSpPr>
              <a:spLocks noChangeShapeType="1"/>
            </p:cNvSpPr>
            <p:nvPr/>
          </p:nvSpPr>
          <p:spPr bwMode="auto">
            <a:xfrm flipV="1">
              <a:off x="5227614" y="3703643"/>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5082" name="Text Box 26"/>
            <p:cNvSpPr txBox="1">
              <a:spLocks noChangeArrowheads="1"/>
            </p:cNvSpPr>
            <p:nvPr/>
          </p:nvSpPr>
          <p:spPr bwMode="auto">
            <a:xfrm>
              <a:off x="5227614" y="3848106"/>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grpSp>
      <p:sp>
        <p:nvSpPr>
          <p:cNvPr id="27" name="TextBox 26"/>
          <p:cNvSpPr txBox="1"/>
          <p:nvPr/>
        </p:nvSpPr>
        <p:spPr>
          <a:xfrm>
            <a:off x="857224" y="4857760"/>
            <a:ext cx="7000924" cy="369332"/>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1800" smtClean="0">
                <a:latin typeface="Consolas" pitchFamily="49" charset="0"/>
                <a:ea typeface="楷体" pitchFamily="49" charset="-122"/>
                <a:cs typeface="Consolas" pitchFamily="49" charset="0"/>
              </a:rPr>
              <a:t>算法的时间复杂度为</a:t>
            </a:r>
            <a:r>
              <a:rPr lang="en-US" altLang="zh-CN" sz="1800" smtClean="0">
                <a:latin typeface="Consolas" pitchFamily="49" charset="0"/>
                <a:ea typeface="楷体" pitchFamily="49" charset="-122"/>
                <a:cs typeface="Consolas" pitchFamily="49" charset="0"/>
              </a:rPr>
              <a:t>O(</a:t>
            </a:r>
            <a:r>
              <a:rPr lang="en-US" altLang="zh-CN" sz="1800" i="1" smtClean="0">
                <a:latin typeface="Consolas" pitchFamily="49" charset="0"/>
                <a:ea typeface="楷体" pitchFamily="49" charset="-122"/>
                <a:cs typeface="Consolas" pitchFamily="49" charset="0"/>
              </a:rPr>
              <a:t>n</a:t>
            </a:r>
            <a:r>
              <a:rPr lang="en-US" altLang="zh-CN" sz="1800" smtClean="0">
                <a:latin typeface="Consolas" pitchFamily="49" charset="0"/>
                <a:ea typeface="楷体" pitchFamily="49" charset="-122"/>
                <a:cs typeface="Consolas" pitchFamily="49" charset="0"/>
              </a:rPr>
              <a:t>) </a:t>
            </a:r>
            <a:r>
              <a:rPr lang="en-US" altLang="zh-CN" sz="1800" smtClean="0">
                <a:latin typeface="Consolas" pitchFamily="49" charset="0"/>
                <a:ea typeface="楷体" pitchFamily="49" charset="-122"/>
                <a:cs typeface="Consolas" pitchFamily="49" charset="0"/>
                <a:sym typeface="Wingdings"/>
              </a:rPr>
              <a:t>  </a:t>
            </a:r>
            <a:r>
              <a:rPr lang="zh-CN" altLang="en-US" sz="1800" smtClean="0">
                <a:solidFill>
                  <a:srgbClr val="006600"/>
                </a:solidFill>
                <a:latin typeface="方正启体简体" pitchFamily="65" charset="-122"/>
                <a:ea typeface="方正启体简体" pitchFamily="65" charset="-122"/>
                <a:cs typeface="Consolas" pitchFamily="49" charset="0"/>
                <a:sym typeface="Wingdings"/>
              </a:rPr>
              <a:t>不具有随机存取特性</a:t>
            </a:r>
            <a:endParaRPr lang="zh-CN" altLang="en-US" sz="1800">
              <a:solidFill>
                <a:srgbClr val="006600"/>
              </a:solidFill>
              <a:latin typeface="方正启体简体" pitchFamily="65" charset="-122"/>
              <a:ea typeface="方正启体简体" pitchFamily="65" charset="-122"/>
              <a:cs typeface="Consolas" pitchFamily="49" charset="0"/>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pPr/>
              <a:t>32</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7"/>
                                        </p:tgtEl>
                                        <p:attrNameLst>
                                          <p:attrName>style.visibility</p:attrName>
                                        </p:attrNameLst>
                                      </p:cBhvr>
                                      <p:to>
                                        <p:strVal val="visible"/>
                                      </p:to>
                                    </p:set>
                                    <p:anim calcmode="discrete" valueType="clr">
                                      <p:cBhvr override="childStyle">
                                        <p:cTn id="26"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7"/>
                                        </p:tgtEl>
                                        <p:attrNameLst>
                                          <p:attrName>fillcolor</p:attrName>
                                        </p:attrNameLst>
                                      </p:cBhvr>
                                      <p:tavLst>
                                        <p:tav tm="0">
                                          <p:val>
                                            <p:clrVal>
                                              <a:schemeClr val="accent2"/>
                                            </p:clrVal>
                                          </p:val>
                                        </p:tav>
                                        <p:tav tm="50000">
                                          <p:val>
                                            <p:clrVal>
                                              <a:schemeClr val="hlink"/>
                                            </p:clrVal>
                                          </p:val>
                                        </p:tav>
                                      </p:tavLst>
                                    </p:anim>
                                    <p:set>
                                      <p:cBhvr>
                                        <p:cTn id="28" dur="8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71414"/>
            <a:ext cx="8839200" cy="1308050"/>
          </a:xfrm>
          <a:prstGeom prst="rect">
            <a:avLst/>
          </a:prstGeom>
          <a:noFill/>
          <a:ln w="9525">
            <a:noFill/>
            <a:miter lim="800000"/>
            <a:headEnd/>
            <a:tailEnd/>
          </a:ln>
          <a:effectLst/>
        </p:spPr>
        <p:txBody>
          <a:bodyPr>
            <a:spAutoFit/>
          </a:bodyPr>
          <a:lstStyle/>
          <a:p>
            <a:pPr algn="just">
              <a:lnSpc>
                <a:spcPts val="2800"/>
              </a:lnSpc>
              <a:spcBef>
                <a:spcPct val="50000"/>
              </a:spcBef>
            </a:pP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7</a:t>
            </a:r>
            <a:r>
              <a:rPr kumimoji="1" lang="zh-CN" altLang="en-US" sz="2000" dirty="0">
                <a:solidFill>
                  <a:srgbClr val="FF3300"/>
                </a:solidFill>
                <a:latin typeface="Consolas" pitchFamily="49" charset="0"/>
                <a:ea typeface="微软雅黑" pitchFamily="34" charset="-122"/>
                <a:cs typeface="Consolas" pitchFamily="49" charset="0"/>
              </a:rPr>
              <a:t>）按元素值</a:t>
            </a:r>
            <a:r>
              <a:rPr kumimoji="1" lang="zh-CN" altLang="en-US" sz="2000">
                <a:solidFill>
                  <a:srgbClr val="FF3300"/>
                </a:solidFill>
                <a:latin typeface="Consolas" pitchFamily="49" charset="0"/>
                <a:ea typeface="微软雅黑" pitchFamily="34" charset="-122"/>
                <a:cs typeface="Consolas" pitchFamily="49" charset="0"/>
              </a:rPr>
              <a:t>查找</a:t>
            </a:r>
            <a:r>
              <a:rPr kumimoji="1" lang="en-US" altLang="zh-CN" sz="2000" smtClean="0">
                <a:solidFill>
                  <a:srgbClr val="FF3300"/>
                </a:solidFill>
                <a:latin typeface="Consolas" pitchFamily="49" charset="0"/>
                <a:ea typeface="微软雅黑" pitchFamily="34" charset="-122"/>
                <a:cs typeface="Consolas" pitchFamily="49" charset="0"/>
              </a:rPr>
              <a:t>LocateElem(L</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smtClean="0">
                <a:solidFill>
                  <a:srgbClr val="FF3300"/>
                </a:solidFill>
                <a:latin typeface="Consolas" pitchFamily="49" charset="0"/>
                <a:ea typeface="微软雅黑" pitchFamily="34" charset="-122"/>
                <a:cs typeface="Consolas" pitchFamily="49" charset="0"/>
              </a:rPr>
              <a:t>e</a:t>
            </a:r>
            <a:r>
              <a:rPr kumimoji="1" lang="en-US" altLang="zh-CN" sz="2000" dirty="0">
                <a:solidFill>
                  <a:srgbClr val="FF3300"/>
                </a:solidFill>
                <a:latin typeface="Consolas" pitchFamily="49" charset="0"/>
                <a:ea typeface="微软雅黑" pitchFamily="34" charset="-122"/>
                <a:cs typeface="Consolas" pitchFamily="49" charset="0"/>
              </a:rPr>
              <a:t>)</a:t>
            </a:r>
          </a:p>
          <a:p>
            <a:pPr algn="just">
              <a:lnSpc>
                <a:spcPts val="2800"/>
              </a:lnSpc>
              <a:spcBef>
                <a:spcPct val="50000"/>
              </a:spcBef>
            </a:pPr>
            <a:r>
              <a:rPr kumimoji="1" lang="en-US" altLang="zh-CN" sz="1800" smtClean="0">
                <a:solidFill>
                  <a:srgbClr val="FF3300"/>
                </a:solidFill>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在</a:t>
            </a:r>
            <a:r>
              <a:rPr kumimoji="1" lang="zh-CN" altLang="en-US" sz="1800" dirty="0">
                <a:latin typeface="Consolas" pitchFamily="49" charset="0"/>
                <a:ea typeface="仿宋" pitchFamily="49" charset="-122"/>
                <a:cs typeface="Consolas" pitchFamily="49" charset="0"/>
              </a:rPr>
              <a:t>单链表</a:t>
            </a:r>
            <a:r>
              <a:rPr kumimoji="1" lang="en-US" altLang="zh-CN" sz="1800" dirty="0">
                <a:latin typeface="Consolas" pitchFamily="49" charset="0"/>
                <a:ea typeface="仿宋" pitchFamily="49" charset="-122"/>
                <a:cs typeface="Consolas" pitchFamily="49" charset="0"/>
              </a:rPr>
              <a:t>L</a:t>
            </a:r>
            <a:r>
              <a:rPr kumimoji="1" lang="zh-CN" altLang="en-US" sz="1800" dirty="0">
                <a:latin typeface="Consolas" pitchFamily="49" charset="0"/>
                <a:ea typeface="仿宋" pitchFamily="49" charset="-122"/>
                <a:cs typeface="Consolas" pitchFamily="49" charset="0"/>
              </a:rPr>
              <a:t>中从头开始</a:t>
            </a:r>
            <a:r>
              <a:rPr kumimoji="1" lang="zh-CN" altLang="en-US" sz="1800">
                <a:latin typeface="Consolas" pitchFamily="49" charset="0"/>
                <a:ea typeface="仿宋" pitchFamily="49" charset="-122"/>
                <a:cs typeface="Consolas" pitchFamily="49" charset="0"/>
              </a:rPr>
              <a:t>找</a:t>
            </a:r>
            <a:r>
              <a:rPr kumimoji="1" lang="zh-CN" altLang="en-US" sz="1800" smtClean="0">
                <a:latin typeface="Consolas" pitchFamily="49" charset="0"/>
                <a:ea typeface="仿宋" pitchFamily="49" charset="-122"/>
                <a:cs typeface="Consolas" pitchFamily="49" charset="0"/>
              </a:rPr>
              <a:t>第一个</a:t>
            </a:r>
            <a:r>
              <a:rPr kumimoji="1" lang="zh-CN" altLang="en-US" sz="1800" dirty="0">
                <a:latin typeface="Consolas" pitchFamily="49" charset="0"/>
                <a:ea typeface="仿宋" pitchFamily="49" charset="-122"/>
                <a:cs typeface="Consolas" pitchFamily="49" charset="0"/>
              </a:rPr>
              <a:t>值域与</a:t>
            </a:r>
            <a:r>
              <a:rPr kumimoji="1" lang="en-US" altLang="zh-CN" sz="1800" i="1" dirty="0">
                <a:latin typeface="Consolas" pitchFamily="49" charset="0"/>
                <a:ea typeface="仿宋" pitchFamily="49" charset="-122"/>
                <a:cs typeface="Consolas" pitchFamily="49" charset="0"/>
              </a:rPr>
              <a:t>e</a:t>
            </a:r>
            <a:r>
              <a:rPr kumimoji="1" lang="zh-CN" altLang="en-US" sz="1800">
                <a:latin typeface="Consolas" pitchFamily="49" charset="0"/>
                <a:ea typeface="仿宋" pitchFamily="49" charset="-122"/>
                <a:cs typeface="Consolas" pitchFamily="49" charset="0"/>
              </a:rPr>
              <a:t>相等</a:t>
            </a:r>
            <a:r>
              <a:rPr kumimoji="1" lang="zh-CN" altLang="en-US" sz="1800" smtClean="0">
                <a:latin typeface="Consolas" pitchFamily="49" charset="0"/>
                <a:ea typeface="仿宋" pitchFamily="49" charset="-122"/>
                <a:cs typeface="Consolas" pitchFamily="49" charset="0"/>
              </a:rPr>
              <a:t>的结点，若</a:t>
            </a:r>
            <a:r>
              <a:rPr kumimoji="1" lang="zh-CN" altLang="en-US" sz="1800" dirty="0">
                <a:latin typeface="Consolas" pitchFamily="49" charset="0"/>
                <a:ea typeface="仿宋" pitchFamily="49" charset="-122"/>
                <a:cs typeface="Consolas" pitchFamily="49" charset="0"/>
              </a:rPr>
              <a:t>存在</a:t>
            </a:r>
            <a:r>
              <a:rPr kumimoji="1" lang="zh-CN" altLang="en-US" sz="1800">
                <a:latin typeface="Consolas" pitchFamily="49" charset="0"/>
                <a:ea typeface="仿宋" pitchFamily="49" charset="-122"/>
                <a:cs typeface="Consolas" pitchFamily="49" charset="0"/>
              </a:rPr>
              <a:t>这样</a:t>
            </a:r>
            <a:r>
              <a:rPr kumimoji="1" lang="zh-CN" altLang="en-US" sz="1800" smtClean="0">
                <a:latin typeface="Consolas" pitchFamily="49" charset="0"/>
                <a:ea typeface="仿宋" pitchFamily="49" charset="-122"/>
                <a:cs typeface="Consolas" pitchFamily="49" charset="0"/>
              </a:rPr>
              <a:t>的结点，则</a:t>
            </a:r>
            <a:r>
              <a:rPr kumimoji="1" lang="zh-CN" altLang="en-US" sz="1800">
                <a:latin typeface="Consolas" pitchFamily="49" charset="0"/>
                <a:ea typeface="仿宋" pitchFamily="49" charset="-122"/>
                <a:cs typeface="Consolas" pitchFamily="49" charset="0"/>
              </a:rPr>
              <a:t>返回</a:t>
            </a:r>
            <a:r>
              <a:rPr kumimoji="1" lang="zh-CN" altLang="en-US" sz="1800" smtClean="0">
                <a:latin typeface="Consolas" pitchFamily="49" charset="0"/>
                <a:ea typeface="仿宋" pitchFamily="49" charset="-122"/>
                <a:cs typeface="Consolas" pitchFamily="49" charset="0"/>
              </a:rPr>
              <a:t>位置，否则</a:t>
            </a:r>
            <a:r>
              <a:rPr kumimoji="1" lang="zh-CN" altLang="en-US" sz="1800" dirty="0">
                <a:latin typeface="Consolas" pitchFamily="49" charset="0"/>
                <a:ea typeface="仿宋" pitchFamily="49" charset="-122"/>
                <a:cs typeface="Consolas" pitchFamily="49" charset="0"/>
              </a:rPr>
              <a:t>返回</a:t>
            </a:r>
            <a:r>
              <a:rPr kumimoji="1" lang="en-US" altLang="zh-CN" sz="1800" dirty="0">
                <a:latin typeface="Consolas" pitchFamily="49" charset="0"/>
                <a:ea typeface="仿宋" pitchFamily="49" charset="-122"/>
                <a:cs typeface="Consolas" pitchFamily="49" charset="0"/>
              </a:rPr>
              <a:t>0</a:t>
            </a:r>
            <a:r>
              <a:rPr kumimoji="1" lang="zh-CN" altLang="en-US" sz="1800" dirty="0">
                <a:latin typeface="Consolas" pitchFamily="49" charset="0"/>
                <a:ea typeface="仿宋" pitchFamily="49" charset="-122"/>
                <a:cs typeface="Consolas" pitchFamily="49" charset="0"/>
              </a:rPr>
              <a:t>。</a:t>
            </a:r>
            <a:r>
              <a:rPr kumimoji="1" lang="zh-CN" altLang="en-US" sz="1800" dirty="0">
                <a:solidFill>
                  <a:srgbClr val="FF3300"/>
                </a:solidFill>
                <a:latin typeface="Consolas" pitchFamily="49" charset="0"/>
                <a:ea typeface="仿宋" pitchFamily="49" charset="-122"/>
                <a:cs typeface="Consolas" pitchFamily="49" charset="0"/>
              </a:rPr>
              <a:t>   </a:t>
            </a:r>
          </a:p>
        </p:txBody>
      </p:sp>
      <p:sp>
        <p:nvSpPr>
          <p:cNvPr id="46133" name="Text Box 53"/>
          <p:cNvSpPr txBox="1">
            <a:spLocks noChangeArrowheads="1"/>
          </p:cNvSpPr>
          <p:nvPr/>
        </p:nvSpPr>
        <p:spPr bwMode="auto">
          <a:xfrm>
            <a:off x="509615" y="1590668"/>
            <a:ext cx="7991475" cy="2680322"/>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600" err="1">
                <a:solidFill>
                  <a:srgbClr val="0000FF"/>
                </a:solidFill>
                <a:latin typeface="Consolas" pitchFamily="49" charset="0"/>
                <a:ea typeface="仿宋" pitchFamily="49" charset="-122"/>
                <a:cs typeface="Consolas" pitchFamily="49" charset="0"/>
              </a:rPr>
              <a:t>int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3300"/>
                </a:solidFill>
                <a:latin typeface="Consolas" pitchFamily="49" charset="0"/>
                <a:ea typeface="仿宋" pitchFamily="49" charset="-122"/>
                <a:cs typeface="Consolas" pitchFamily="49" charset="0"/>
              </a:rPr>
              <a:t>LocateElem</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ElemType </a:t>
            </a:r>
            <a:r>
              <a:rPr lang="en-US" altLang="zh-CN" sz="1600" dirty="0">
                <a:solidFill>
                  <a:srgbClr val="0000FF"/>
                </a:solidFill>
                <a:latin typeface="Consolas" pitchFamily="49" charset="0"/>
                <a:ea typeface="仿宋" pitchFamily="49" charset="-122"/>
                <a:cs typeface="Consolas" pitchFamily="49" charset="0"/>
              </a:rPr>
              <a:t>e)</a:t>
            </a:r>
          </a:p>
          <a:p>
            <a:pPr algn="l"/>
            <a:r>
              <a:rPr lang="en-US" altLang="zh-CN" sz="1600" dirty="0" smtClean="0">
                <a:solidFill>
                  <a:srgbClr val="0000FF"/>
                </a:solidFill>
                <a:latin typeface="Consolas" pitchFamily="49" charset="0"/>
                <a:ea typeface="仿宋" pitchFamily="49" charset="-122"/>
                <a:cs typeface="Consolas" pitchFamily="49" charset="0"/>
              </a:rPr>
              <a:t>{</a:t>
            </a:r>
          </a:p>
          <a:p>
            <a:pPr algn="l"/>
            <a:r>
              <a:rPr lang="en-US" altLang="zh-CN" sz="1600" smtClean="0">
                <a:solidFill>
                  <a:srgbClr val="0000FF"/>
                </a:solidFill>
                <a:latin typeface="Consolas" pitchFamily="49" charset="0"/>
                <a:ea typeface="仿宋" pitchFamily="49" charset="-122"/>
                <a:cs typeface="Consolas" pitchFamily="49" charset="0"/>
              </a:rPr>
              <a:t>   int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=1;</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dirty="0">
                <a:solidFill>
                  <a:srgbClr val="0000FF"/>
                </a:solidFill>
                <a:latin typeface="Consolas" pitchFamily="49" charset="0"/>
                <a:ea typeface="仿宋" pitchFamily="49" charset="-122"/>
                <a:cs typeface="Consolas" pitchFamily="49" charset="0"/>
              </a:rPr>
              <a:t>*p=L-&gt;next;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开始结点，</a:t>
            </a:r>
            <a:r>
              <a:rPr lang="en-US" altLang="zh-CN" sz="1600" smtClean="0">
                <a:solidFill>
                  <a:srgbClr val="00B0F0"/>
                </a:solidFill>
                <a:latin typeface="Consolas" pitchFamily="49" charset="0"/>
                <a:ea typeface="仿宋" pitchFamily="49" charset="-122"/>
                <a:cs typeface="Consolas" pitchFamily="49" charset="0"/>
              </a:rPr>
              <a:t>i</a:t>
            </a:r>
            <a:r>
              <a:rPr lang="zh-CN" altLang="en-US" sz="1600" dirty="0">
                <a:solidFill>
                  <a:srgbClr val="00B0F0"/>
                </a:solidFill>
                <a:latin typeface="Consolas" pitchFamily="49" charset="0"/>
                <a:ea typeface="仿宋" pitchFamily="49" charset="-122"/>
                <a:cs typeface="Consolas" pitchFamily="49" charset="0"/>
              </a:rPr>
              <a:t>置为</a:t>
            </a:r>
            <a:r>
              <a:rPr lang="en-US" altLang="zh-CN" sz="1600" dirty="0">
                <a:solidFill>
                  <a:srgbClr val="00B0F0"/>
                </a:solidFill>
                <a:latin typeface="Consolas" pitchFamily="49" charset="0"/>
                <a:ea typeface="仿宋" pitchFamily="49" charset="-122"/>
                <a:cs typeface="Consolas" pitchFamily="49" charset="0"/>
              </a:rPr>
              <a:t>1  </a:t>
            </a:r>
            <a:endParaRPr lang="en-US" altLang="zh-CN" sz="1600" dirty="0" smtClean="0">
              <a:solidFill>
                <a:srgbClr val="00B0F0"/>
              </a:solidFill>
              <a:latin typeface="Consolas" pitchFamily="49" charset="0"/>
              <a:ea typeface="仿宋" pitchFamily="49" charset="-122"/>
              <a:cs typeface="Consolas" pitchFamily="49" charset="0"/>
            </a:endParaRPr>
          </a:p>
          <a:p>
            <a:pPr algn="l"/>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while </a:t>
            </a:r>
            <a:r>
              <a:rPr lang="en-US" altLang="zh-CN" sz="1600" dirty="0">
                <a:solidFill>
                  <a:srgbClr val="0000FF"/>
                </a:solidFill>
                <a:latin typeface="Consolas" pitchFamily="49" charset="0"/>
                <a:ea typeface="仿宋" pitchFamily="49" charset="-122"/>
                <a:cs typeface="Consolas" pitchFamily="49" charset="0"/>
              </a:rPr>
              <a:t>(p!=NULL &amp;&amp; p-&gt;data!=e) </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p=p-</a:t>
            </a:r>
            <a:r>
              <a:rPr lang="en-US" altLang="zh-CN" sz="1600" dirty="0">
                <a:solidFill>
                  <a:srgbClr val="0000FF"/>
                </a:solidFill>
                <a:latin typeface="Consolas" pitchFamily="49" charset="0"/>
                <a:ea typeface="仿宋" pitchFamily="49" charset="-122"/>
                <a:cs typeface="Consolas" pitchFamily="49" charset="0"/>
              </a:rPr>
              <a:t>&gt;next;  </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查找</a:t>
            </a:r>
            <a:r>
              <a:rPr lang="en-US" altLang="zh-CN" sz="1600" dirty="0">
                <a:solidFill>
                  <a:srgbClr val="00B0F0"/>
                </a:solidFill>
                <a:latin typeface="Consolas" pitchFamily="49" charset="0"/>
                <a:ea typeface="仿宋" pitchFamily="49" charset="-122"/>
                <a:cs typeface="Consolas" pitchFamily="49" charset="0"/>
              </a:rPr>
              <a:t>data</a:t>
            </a:r>
            <a:r>
              <a:rPr lang="zh-CN" altLang="en-US" sz="1600" dirty="0">
                <a:solidFill>
                  <a:srgbClr val="00B0F0"/>
                </a:solidFill>
                <a:latin typeface="Consolas" pitchFamily="49" charset="0"/>
                <a:ea typeface="仿宋" pitchFamily="49" charset="-122"/>
                <a:cs typeface="Consolas" pitchFamily="49" charset="0"/>
              </a:rPr>
              <a:t>值为</a:t>
            </a:r>
            <a:r>
              <a:rPr lang="en-US" altLang="zh-CN" sz="1600" i="1">
                <a:solidFill>
                  <a:srgbClr val="00B0F0"/>
                </a:solidFill>
                <a:latin typeface="Consolas" pitchFamily="49" charset="0"/>
                <a:ea typeface="仿宋" pitchFamily="49" charset="-122"/>
                <a:cs typeface="Consolas" pitchFamily="49" charset="0"/>
              </a:rPr>
              <a:t>e</a:t>
            </a:r>
            <a:r>
              <a:rPr lang="zh-CN" altLang="en-US" sz="1600" smtClean="0">
                <a:solidFill>
                  <a:srgbClr val="00B0F0"/>
                </a:solidFill>
                <a:latin typeface="Consolas" pitchFamily="49" charset="0"/>
                <a:ea typeface="仿宋" pitchFamily="49" charset="-122"/>
                <a:cs typeface="Consolas" pitchFamily="49" charset="0"/>
              </a:rPr>
              <a:t>的结点，其</a:t>
            </a:r>
            <a:r>
              <a:rPr lang="zh-CN" altLang="en-US" sz="1600" dirty="0">
                <a:solidFill>
                  <a:srgbClr val="00B0F0"/>
                </a:solidFill>
                <a:latin typeface="Consolas" pitchFamily="49" charset="0"/>
                <a:ea typeface="仿宋" pitchFamily="49" charset="-122"/>
                <a:cs typeface="Consolas" pitchFamily="49" charset="0"/>
              </a:rPr>
              <a:t>序号</a:t>
            </a:r>
            <a:r>
              <a:rPr lang="zh-CN" altLang="en-US" sz="1600" dirty="0" smtClean="0">
                <a:solidFill>
                  <a:srgbClr val="00B0F0"/>
                </a:solidFill>
                <a:latin typeface="Consolas" pitchFamily="49" charset="0"/>
                <a:ea typeface="仿宋" pitchFamily="49" charset="-122"/>
                <a:cs typeface="Consolas" pitchFamily="49" charset="0"/>
              </a:rPr>
              <a:t>为</a:t>
            </a:r>
            <a:r>
              <a:rPr lang="en-US" altLang="zh-CN" sz="1600" i="1" dirty="0" err="1" smtClean="0">
                <a:solidFill>
                  <a:srgbClr val="00B0F0"/>
                </a:solidFill>
                <a:latin typeface="Consolas" pitchFamily="49" charset="0"/>
                <a:ea typeface="仿宋" pitchFamily="49" charset="-122"/>
                <a:cs typeface="Consolas" pitchFamily="49" charset="0"/>
              </a:rPr>
              <a:t>i</a:t>
            </a:r>
            <a:endParaRPr lang="en-US" altLang="zh-CN" sz="1600" i="1" dirty="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a:t>
            </a:r>
            <a:r>
              <a:rPr lang="en-US" altLang="zh-CN" sz="1600" dirty="0">
                <a:solidFill>
                  <a:srgbClr val="0000FF"/>
                </a:solidFill>
                <a:latin typeface="Consolas" pitchFamily="49" charset="0"/>
                <a:ea typeface="仿宋" pitchFamily="49" charset="-122"/>
                <a:cs typeface="Consolas" pitchFamily="49" charset="0"/>
              </a:rPr>
              <a:t>++;</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endParaRPr lang="en-US" altLang="zh-CN" sz="1600" dirty="0" smtClean="0">
              <a:solidFill>
                <a:srgbClr val="0000FF"/>
              </a:solidFill>
              <a:latin typeface="Consolas" pitchFamily="49" charset="0"/>
              <a:ea typeface="仿宋" pitchFamily="49" charset="-122"/>
              <a:cs typeface="Consolas" pitchFamily="49" charset="0"/>
            </a:endParaRPr>
          </a:p>
          <a:p>
            <a:pPr algn="l"/>
            <a:r>
              <a:rPr lang="en-US" altLang="zh-CN" sz="1600" dirty="0" smtClean="0">
                <a:solidFill>
                  <a:srgbClr val="0000FF"/>
                </a:solidFill>
                <a:latin typeface="Consolas" pitchFamily="49" charset="0"/>
                <a:ea typeface="仿宋" pitchFamily="49" charset="-122"/>
                <a:cs typeface="Consolas" pitchFamily="49" charset="0"/>
              </a:rPr>
              <a:t>     </a:t>
            </a:r>
            <a:endParaRPr lang="en-US" altLang="zh-CN" sz="1600" dirty="0">
              <a:solidFill>
                <a:srgbClr val="0000FF"/>
              </a:solidFill>
              <a:latin typeface="Consolas" pitchFamily="49" charset="0"/>
              <a:ea typeface="仿宋" pitchFamily="49" charset="-122"/>
              <a:cs typeface="Consolas" pitchFamily="49" charset="0"/>
            </a:endParaRPr>
          </a:p>
        </p:txBody>
      </p:sp>
      <p:grpSp>
        <p:nvGrpSpPr>
          <p:cNvPr id="2" name="组合 30"/>
          <p:cNvGrpSpPr/>
          <p:nvPr/>
        </p:nvGrpSpPr>
        <p:grpSpPr>
          <a:xfrm>
            <a:off x="398461" y="2857496"/>
            <a:ext cx="7858180" cy="3429024"/>
            <a:chOff x="428596" y="2860675"/>
            <a:chExt cx="7858180" cy="3429024"/>
          </a:xfrm>
        </p:grpSpPr>
        <p:sp>
          <p:nvSpPr>
            <p:cNvPr id="46111" name="Text Box 31"/>
            <p:cNvSpPr txBox="1">
              <a:spLocks noChangeArrowheads="1"/>
            </p:cNvSpPr>
            <p:nvPr/>
          </p:nvSpPr>
          <p:spPr bwMode="auto">
            <a:xfrm>
              <a:off x="428596" y="5214950"/>
              <a:ext cx="1512887"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循环结束时</a:t>
              </a:r>
            </a:p>
          </p:txBody>
        </p:sp>
        <p:sp>
          <p:nvSpPr>
            <p:cNvPr id="46112" name="Rectangle 32"/>
            <p:cNvSpPr>
              <a:spLocks noChangeArrowheads="1"/>
            </p:cNvSpPr>
            <p:nvPr/>
          </p:nvSpPr>
          <p:spPr bwMode="auto">
            <a:xfrm>
              <a:off x="2371696" y="523715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3" name="Rectangle 33"/>
            <p:cNvSpPr>
              <a:spLocks noChangeArrowheads="1"/>
            </p:cNvSpPr>
            <p:nvPr/>
          </p:nvSpPr>
          <p:spPr bwMode="auto">
            <a:xfrm>
              <a:off x="2732058" y="523715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4" name="Line 34"/>
            <p:cNvSpPr>
              <a:spLocks noChangeShapeType="1"/>
            </p:cNvSpPr>
            <p:nvPr/>
          </p:nvSpPr>
          <p:spPr bwMode="auto">
            <a:xfrm>
              <a:off x="2024033" y="5416543"/>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15" name="Text Box 35"/>
            <p:cNvSpPr txBox="1">
              <a:spLocks noChangeArrowheads="1"/>
            </p:cNvSpPr>
            <p:nvPr/>
          </p:nvSpPr>
          <p:spPr bwMode="auto">
            <a:xfrm>
              <a:off x="1744633" y="523715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6116" name="Rectangle 36"/>
            <p:cNvSpPr>
              <a:spLocks noChangeArrowheads="1"/>
            </p:cNvSpPr>
            <p:nvPr/>
          </p:nvSpPr>
          <p:spPr bwMode="auto">
            <a:xfrm>
              <a:off x="4500562" y="52371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7" name="Rectangle 37"/>
            <p:cNvSpPr>
              <a:spLocks noChangeArrowheads="1"/>
            </p:cNvSpPr>
            <p:nvPr/>
          </p:nvSpPr>
          <p:spPr bwMode="auto">
            <a:xfrm>
              <a:off x="4860925" y="52371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8" name="Freeform 38"/>
            <p:cNvSpPr>
              <a:spLocks/>
            </p:cNvSpPr>
            <p:nvPr/>
          </p:nvSpPr>
          <p:spPr bwMode="auto">
            <a:xfrm>
              <a:off x="2911446" y="5414956"/>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19" name="Rectangle 39"/>
            <p:cNvSpPr>
              <a:spLocks noChangeArrowheads="1"/>
            </p:cNvSpPr>
            <p:nvPr/>
          </p:nvSpPr>
          <p:spPr bwMode="auto">
            <a:xfrm>
              <a:off x="5648296" y="52371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6120" name="Rectangle 40"/>
            <p:cNvSpPr>
              <a:spLocks noChangeArrowheads="1"/>
            </p:cNvSpPr>
            <p:nvPr/>
          </p:nvSpPr>
          <p:spPr bwMode="auto">
            <a:xfrm>
              <a:off x="6008658" y="52371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21" name="Line 41"/>
            <p:cNvSpPr>
              <a:spLocks noChangeShapeType="1"/>
            </p:cNvSpPr>
            <p:nvPr/>
          </p:nvSpPr>
          <p:spPr bwMode="auto">
            <a:xfrm>
              <a:off x="5139570" y="5416543"/>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22" name="Rectangle 42"/>
            <p:cNvSpPr>
              <a:spLocks noChangeArrowheads="1"/>
            </p:cNvSpPr>
            <p:nvPr/>
          </p:nvSpPr>
          <p:spPr bwMode="auto">
            <a:xfrm>
              <a:off x="7475555" y="52371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23" name="Rectangle 43"/>
            <p:cNvSpPr>
              <a:spLocks noChangeArrowheads="1"/>
            </p:cNvSpPr>
            <p:nvPr/>
          </p:nvSpPr>
          <p:spPr bwMode="auto">
            <a:xfrm>
              <a:off x="7835917" y="52371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6124" name="Freeform 44"/>
            <p:cNvSpPr>
              <a:spLocks/>
            </p:cNvSpPr>
            <p:nvPr/>
          </p:nvSpPr>
          <p:spPr bwMode="auto">
            <a:xfrm>
              <a:off x="7000892" y="5414956"/>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25" name="Freeform 45"/>
            <p:cNvSpPr>
              <a:spLocks/>
            </p:cNvSpPr>
            <p:nvPr/>
          </p:nvSpPr>
          <p:spPr bwMode="auto">
            <a:xfrm>
              <a:off x="3949353" y="5413368"/>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26" name="Text Box 46"/>
            <p:cNvSpPr txBox="1">
              <a:spLocks noChangeArrowheads="1"/>
            </p:cNvSpPr>
            <p:nvPr/>
          </p:nvSpPr>
          <p:spPr bwMode="auto">
            <a:xfrm>
              <a:off x="3533746" y="5086343"/>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46127" name="Line 47"/>
            <p:cNvSpPr>
              <a:spLocks noChangeShapeType="1"/>
            </p:cNvSpPr>
            <p:nvPr/>
          </p:nvSpPr>
          <p:spPr bwMode="auto">
            <a:xfrm>
              <a:off x="5757833" y="4811706"/>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28" name="Text Box 48"/>
            <p:cNvSpPr txBox="1">
              <a:spLocks noChangeArrowheads="1"/>
            </p:cNvSpPr>
            <p:nvPr/>
          </p:nvSpPr>
          <p:spPr bwMode="auto">
            <a:xfrm>
              <a:off x="5816581" y="471488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endParaRPr lang="en-US" altLang="zh-CN" sz="1800" i="1" dirty="0">
                <a:latin typeface="Consolas" pitchFamily="49" charset="0"/>
                <a:ea typeface="宋体" pitchFamily="2" charset="-122"/>
                <a:cs typeface="Consolas" pitchFamily="49" charset="0"/>
              </a:endParaRPr>
            </a:p>
          </p:txBody>
        </p:sp>
        <p:sp>
          <p:nvSpPr>
            <p:cNvPr id="46129" name="Freeform 49"/>
            <p:cNvSpPr>
              <a:spLocks/>
            </p:cNvSpPr>
            <p:nvPr/>
          </p:nvSpPr>
          <p:spPr bwMode="auto">
            <a:xfrm>
              <a:off x="6118196" y="5416543"/>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30" name="Text Box 50"/>
            <p:cNvSpPr txBox="1">
              <a:spLocks noChangeArrowheads="1"/>
            </p:cNvSpPr>
            <p:nvPr/>
          </p:nvSpPr>
          <p:spPr bwMode="auto">
            <a:xfrm>
              <a:off x="6602744" y="511460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4" name="Line 25"/>
            <p:cNvSpPr>
              <a:spLocks noChangeShapeType="1"/>
            </p:cNvSpPr>
            <p:nvPr/>
          </p:nvSpPr>
          <p:spPr bwMode="auto">
            <a:xfrm flipV="1">
              <a:off x="5757833" y="5640405"/>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5" name="Text Box 26"/>
            <p:cNvSpPr txBox="1">
              <a:spLocks noChangeArrowheads="1"/>
            </p:cNvSpPr>
            <p:nvPr/>
          </p:nvSpPr>
          <p:spPr bwMode="auto">
            <a:xfrm>
              <a:off x="5605440" y="5922987"/>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6" name="矩形 25"/>
            <p:cNvSpPr/>
            <p:nvPr/>
          </p:nvSpPr>
          <p:spPr>
            <a:xfrm>
              <a:off x="747656" y="2860675"/>
              <a:ext cx="7539120" cy="1285884"/>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a:off x="3857620" y="4146559"/>
              <a:ext cx="214314" cy="714380"/>
            </a:xfrm>
            <a:prstGeom prst="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1" name="灯片编号占位符 30"/>
          <p:cNvSpPr>
            <a:spLocks noGrp="1"/>
          </p:cNvSpPr>
          <p:nvPr>
            <p:ph type="sldNum" sz="quarter" idx="12"/>
          </p:nvPr>
        </p:nvSpPr>
        <p:spPr/>
        <p:txBody>
          <a:bodyPr/>
          <a:lstStyle/>
          <a:p>
            <a:fld id="{BD3F3EC2-762F-4585-9ABE-3D0BD98F40C0}" type="slidenum">
              <a:rPr lang="en-US" altLang="zh-CN" smtClean="0"/>
              <a:pPr/>
              <a:t>33</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3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33">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p:cNvGrpSpPr/>
          <p:nvPr/>
        </p:nvGrpSpPr>
        <p:grpSpPr>
          <a:xfrm>
            <a:off x="928662" y="2532078"/>
            <a:ext cx="6481800" cy="876622"/>
            <a:chOff x="928662" y="2337634"/>
            <a:chExt cx="6481800" cy="876622"/>
          </a:xfrm>
        </p:grpSpPr>
        <p:sp>
          <p:nvSpPr>
            <p:cNvPr id="46112" name="Rectangle 32"/>
            <p:cNvSpPr>
              <a:spLocks noChangeArrowheads="1"/>
            </p:cNvSpPr>
            <p:nvPr/>
          </p:nvSpPr>
          <p:spPr bwMode="auto">
            <a:xfrm>
              <a:off x="1555725" y="279640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3" name="Rectangle 33"/>
            <p:cNvSpPr>
              <a:spLocks noChangeArrowheads="1"/>
            </p:cNvSpPr>
            <p:nvPr/>
          </p:nvSpPr>
          <p:spPr bwMode="auto">
            <a:xfrm>
              <a:off x="1916087" y="279640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4" name="Line 34"/>
            <p:cNvSpPr>
              <a:spLocks noChangeShapeType="1"/>
            </p:cNvSpPr>
            <p:nvPr/>
          </p:nvSpPr>
          <p:spPr bwMode="auto">
            <a:xfrm>
              <a:off x="1208062" y="2975793"/>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15" name="Text Box 35"/>
            <p:cNvSpPr txBox="1">
              <a:spLocks noChangeArrowheads="1"/>
            </p:cNvSpPr>
            <p:nvPr/>
          </p:nvSpPr>
          <p:spPr bwMode="auto">
            <a:xfrm>
              <a:off x="928662" y="279640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6116" name="Rectangle 36"/>
            <p:cNvSpPr>
              <a:spLocks noChangeArrowheads="1"/>
            </p:cNvSpPr>
            <p:nvPr/>
          </p:nvSpPr>
          <p:spPr bwMode="auto">
            <a:xfrm>
              <a:off x="3714744" y="279640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7" name="Rectangle 37"/>
            <p:cNvSpPr>
              <a:spLocks noChangeArrowheads="1"/>
            </p:cNvSpPr>
            <p:nvPr/>
          </p:nvSpPr>
          <p:spPr bwMode="auto">
            <a:xfrm>
              <a:off x="4075107" y="279640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8" name="Freeform 38"/>
            <p:cNvSpPr>
              <a:spLocks/>
            </p:cNvSpPr>
            <p:nvPr/>
          </p:nvSpPr>
          <p:spPr bwMode="auto">
            <a:xfrm>
              <a:off x="2095475" y="2974206"/>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19" name="Rectangle 39"/>
            <p:cNvSpPr>
              <a:spLocks noChangeArrowheads="1"/>
            </p:cNvSpPr>
            <p:nvPr/>
          </p:nvSpPr>
          <p:spPr bwMode="auto">
            <a:xfrm>
              <a:off x="4832325" y="279640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6120" name="Rectangle 40"/>
            <p:cNvSpPr>
              <a:spLocks noChangeArrowheads="1"/>
            </p:cNvSpPr>
            <p:nvPr/>
          </p:nvSpPr>
          <p:spPr bwMode="auto">
            <a:xfrm>
              <a:off x="5192687" y="279640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21" name="Line 41"/>
            <p:cNvSpPr>
              <a:spLocks noChangeShapeType="1"/>
            </p:cNvSpPr>
            <p:nvPr/>
          </p:nvSpPr>
          <p:spPr bwMode="auto">
            <a:xfrm>
              <a:off x="4316728" y="2975793"/>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22" name="Rectangle 42"/>
            <p:cNvSpPr>
              <a:spLocks noChangeArrowheads="1"/>
            </p:cNvSpPr>
            <p:nvPr/>
          </p:nvSpPr>
          <p:spPr bwMode="auto">
            <a:xfrm>
              <a:off x="6689737" y="279640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23" name="Rectangle 43"/>
            <p:cNvSpPr>
              <a:spLocks noChangeArrowheads="1"/>
            </p:cNvSpPr>
            <p:nvPr/>
          </p:nvSpPr>
          <p:spPr bwMode="auto">
            <a:xfrm>
              <a:off x="7050099" y="279640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6124" name="Freeform 44"/>
            <p:cNvSpPr>
              <a:spLocks/>
            </p:cNvSpPr>
            <p:nvPr/>
          </p:nvSpPr>
          <p:spPr bwMode="auto">
            <a:xfrm>
              <a:off x="6215074" y="2974206"/>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25" name="Freeform 45"/>
            <p:cNvSpPr>
              <a:spLocks/>
            </p:cNvSpPr>
            <p:nvPr/>
          </p:nvSpPr>
          <p:spPr bwMode="auto">
            <a:xfrm>
              <a:off x="3163862" y="2972618"/>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26" name="Text Box 46"/>
            <p:cNvSpPr txBox="1">
              <a:spLocks noChangeArrowheads="1"/>
            </p:cNvSpPr>
            <p:nvPr/>
          </p:nvSpPr>
          <p:spPr bwMode="auto">
            <a:xfrm>
              <a:off x="2710155" y="2734493"/>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mn-ea"/>
                  <a:ea typeface="+mn-ea"/>
                  <a:cs typeface="Consolas" pitchFamily="49" charset="0"/>
                </a:rPr>
                <a:t>…</a:t>
              </a:r>
            </a:p>
          </p:txBody>
        </p:sp>
        <p:sp>
          <p:nvSpPr>
            <p:cNvPr id="46127" name="Line 47"/>
            <p:cNvSpPr>
              <a:spLocks noChangeShapeType="1"/>
            </p:cNvSpPr>
            <p:nvPr/>
          </p:nvSpPr>
          <p:spPr bwMode="auto">
            <a:xfrm>
              <a:off x="5081583" y="2434456"/>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46128" name="Text Box 48"/>
            <p:cNvSpPr txBox="1">
              <a:spLocks noChangeArrowheads="1"/>
            </p:cNvSpPr>
            <p:nvPr/>
          </p:nvSpPr>
          <p:spPr bwMode="auto">
            <a:xfrm>
              <a:off x="5140331" y="233763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endParaRPr lang="en-US" altLang="zh-CN" sz="1800" i="1" dirty="0">
                <a:latin typeface="Consolas" pitchFamily="49" charset="0"/>
                <a:ea typeface="宋体" pitchFamily="2" charset="-122"/>
                <a:cs typeface="Consolas" pitchFamily="49" charset="0"/>
              </a:endParaRPr>
            </a:p>
          </p:txBody>
        </p:sp>
        <p:sp>
          <p:nvSpPr>
            <p:cNvPr id="46129" name="Freeform 49"/>
            <p:cNvSpPr>
              <a:spLocks/>
            </p:cNvSpPr>
            <p:nvPr/>
          </p:nvSpPr>
          <p:spPr bwMode="auto">
            <a:xfrm>
              <a:off x="5302225" y="2975793"/>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130" name="Text Box 50"/>
            <p:cNvSpPr txBox="1">
              <a:spLocks noChangeArrowheads="1"/>
            </p:cNvSpPr>
            <p:nvPr/>
          </p:nvSpPr>
          <p:spPr bwMode="auto">
            <a:xfrm>
              <a:off x="5796924" y="275259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mn-ea"/>
                  <a:ea typeface="+mn-ea"/>
                  <a:cs typeface="Consolas" pitchFamily="49" charset="0"/>
                </a:rPr>
                <a:t>…</a:t>
              </a:r>
            </a:p>
          </p:txBody>
        </p:sp>
      </p:grpSp>
      <p:sp>
        <p:nvSpPr>
          <p:cNvPr id="46133" name="Text Box 53"/>
          <p:cNvSpPr txBox="1">
            <a:spLocks noChangeArrowheads="1"/>
          </p:cNvSpPr>
          <p:nvPr/>
        </p:nvSpPr>
        <p:spPr bwMode="auto">
          <a:xfrm>
            <a:off x="571472" y="428604"/>
            <a:ext cx="7991475" cy="170367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216000" tIns="216000" rIns="144000" bIns="252000">
            <a:spAutoFit/>
          </a:bodyPr>
          <a:lstStyle/>
          <a:p>
            <a:pPr algn="l"/>
            <a:r>
              <a:rPr lang="en-US" altLang="zh-CN" sz="1600" smtClean="0">
                <a:solidFill>
                  <a:srgbClr val="0000FF"/>
                </a:solidFill>
                <a:latin typeface="Consolas" pitchFamily="49" charset="0"/>
                <a:ea typeface="仿宋" pitchFamily="49" charset="-122"/>
                <a:cs typeface="Consolas" pitchFamily="49" charset="0"/>
              </a:rPr>
              <a:t>   if </a:t>
            </a:r>
            <a:r>
              <a:rPr lang="en-US" altLang="zh-CN" sz="1600" dirty="0">
                <a:solidFill>
                  <a:srgbClr val="0000FF"/>
                </a:solidFill>
                <a:latin typeface="Consolas" pitchFamily="49" charset="0"/>
                <a:ea typeface="仿宋" pitchFamily="49" charset="-122"/>
                <a:cs typeface="Consolas" pitchFamily="49" charset="0"/>
              </a:rPr>
              <a:t>(p==NULL)</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不存在元素值为</a:t>
            </a:r>
            <a:r>
              <a:rPr lang="en-US" altLang="zh-CN" sz="1600" i="1">
                <a:solidFill>
                  <a:srgbClr val="00B0F0"/>
                </a:solidFill>
                <a:latin typeface="Consolas" pitchFamily="49" charset="0"/>
                <a:ea typeface="仿宋" pitchFamily="49" charset="-122"/>
                <a:cs typeface="Consolas" pitchFamily="49" charset="0"/>
              </a:rPr>
              <a:t>e</a:t>
            </a:r>
            <a:r>
              <a:rPr lang="zh-CN" altLang="en-US" sz="1600" smtClean="0">
                <a:solidFill>
                  <a:srgbClr val="00B0F0"/>
                </a:solidFill>
                <a:latin typeface="Consolas" pitchFamily="49" charset="0"/>
                <a:ea typeface="仿宋" pitchFamily="49" charset="-122"/>
                <a:cs typeface="Consolas" pitchFamily="49" charset="0"/>
              </a:rPr>
              <a:t>的结点，返回</a:t>
            </a:r>
            <a:r>
              <a:rPr lang="en-US" altLang="zh-CN" sz="1600" dirty="0">
                <a:solidFill>
                  <a:srgbClr val="00B0F0"/>
                </a:solidFill>
                <a:latin typeface="Consolas" pitchFamily="49" charset="0"/>
                <a:ea typeface="仿宋" pitchFamily="49" charset="-122"/>
                <a:cs typeface="Consolas" pitchFamily="49" charset="0"/>
              </a:rPr>
              <a:t>0</a:t>
            </a:r>
          </a:p>
          <a:p>
            <a:pPr algn="l"/>
            <a:r>
              <a:rPr lang="en-US" altLang="zh-CN" sz="160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00FF"/>
                </a:solidFill>
                <a:latin typeface="Consolas" pitchFamily="49" charset="0"/>
                <a:ea typeface="仿宋" pitchFamily="49" charset="-122"/>
                <a:cs typeface="Consolas" pitchFamily="49" charset="0"/>
              </a:rPr>
              <a:t>return(0</a:t>
            </a:r>
            <a:r>
              <a:rPr lang="en-US" altLang="zh-CN" sz="1600" dirty="0">
                <a:solidFill>
                  <a:srgbClr val="0000FF"/>
                </a:solidFill>
                <a:latin typeface="Consolas" pitchFamily="49" charset="0"/>
                <a:ea typeface="仿宋" pitchFamily="49" charset="-122"/>
                <a:cs typeface="Consolas" pitchFamily="49" charset="0"/>
              </a:rPr>
              <a:t>);</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else</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存在元素值为</a:t>
            </a:r>
            <a:r>
              <a:rPr lang="en-US" altLang="zh-CN" sz="1600">
                <a:solidFill>
                  <a:srgbClr val="00B0F0"/>
                </a:solidFill>
                <a:latin typeface="Consolas" pitchFamily="49" charset="0"/>
                <a:ea typeface="仿宋" pitchFamily="49" charset="-122"/>
                <a:cs typeface="Consolas" pitchFamily="49" charset="0"/>
              </a:rPr>
              <a:t>e</a:t>
            </a:r>
            <a:r>
              <a:rPr lang="zh-CN" altLang="en-US" sz="1600" smtClean="0">
                <a:solidFill>
                  <a:srgbClr val="00B0F0"/>
                </a:solidFill>
                <a:latin typeface="Consolas" pitchFamily="49" charset="0"/>
                <a:ea typeface="仿宋" pitchFamily="49" charset="-122"/>
                <a:cs typeface="Consolas" pitchFamily="49" charset="0"/>
              </a:rPr>
              <a:t>的结点，返回</a:t>
            </a:r>
            <a:r>
              <a:rPr lang="zh-CN" altLang="en-US" sz="1600" dirty="0">
                <a:solidFill>
                  <a:srgbClr val="00B0F0"/>
                </a:solidFill>
                <a:latin typeface="Consolas" pitchFamily="49" charset="0"/>
                <a:ea typeface="仿宋" pitchFamily="49" charset="-122"/>
                <a:cs typeface="Consolas" pitchFamily="49" charset="0"/>
              </a:rPr>
              <a:t>其逻辑序号</a:t>
            </a:r>
            <a:r>
              <a:rPr lang="en-US" altLang="zh-CN" sz="1600" i="1" dirty="0" err="1">
                <a:solidFill>
                  <a:srgbClr val="00B0F0"/>
                </a:solidFill>
                <a:latin typeface="Consolas" pitchFamily="49" charset="0"/>
                <a:ea typeface="仿宋" pitchFamily="49" charset="-122"/>
                <a:cs typeface="Consolas" pitchFamily="49" charset="0"/>
              </a:rPr>
              <a:t>i</a:t>
            </a:r>
            <a:endParaRPr lang="en-US" altLang="zh-CN" sz="1600" i="1" dirty="0">
              <a:solidFill>
                <a:srgbClr val="00B0F0"/>
              </a:solidFill>
              <a:latin typeface="Consolas" pitchFamily="49" charset="0"/>
              <a:ea typeface="仿宋" pitchFamily="49" charset="-122"/>
              <a:cs typeface="Consolas" pitchFamily="49" charset="0"/>
            </a:endParaRP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return(i);</a:t>
            </a:r>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a:t>
            </a:r>
          </a:p>
        </p:txBody>
      </p:sp>
      <p:sp>
        <p:nvSpPr>
          <p:cNvPr id="24" name="灯片编号占位符 23"/>
          <p:cNvSpPr>
            <a:spLocks noGrp="1"/>
          </p:cNvSpPr>
          <p:nvPr>
            <p:ph type="sldNum" sz="quarter" idx="12"/>
          </p:nvPr>
        </p:nvSpPr>
        <p:spPr/>
        <p:txBody>
          <a:bodyPr/>
          <a:lstStyle/>
          <a:p>
            <a:fld id="{BD3F3EC2-762F-4585-9ABE-3D0BD98F40C0}" type="slidenum">
              <a:rPr lang="en-US" altLang="zh-CN" smtClean="0"/>
              <a:pPr/>
              <a:t>34</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61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26192"/>
            <a:ext cx="8686800" cy="1323439"/>
          </a:xfrm>
          <a:prstGeom prst="rect">
            <a:avLst/>
          </a:prstGeom>
          <a:noFill/>
          <a:ln w="9525">
            <a:noFill/>
            <a:miter lim="800000"/>
            <a:headEnd/>
            <a:tailEnd/>
          </a:ln>
          <a:effectLst/>
        </p:spPr>
        <p:txBody>
          <a:bodyPr>
            <a:spAutoFit/>
          </a:bodyPr>
          <a:lstStyle/>
          <a:p>
            <a:pPr algn="just">
              <a:lnSpc>
                <a:spcPts val="2800"/>
              </a:lnSpc>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8</a:t>
            </a:r>
            <a:r>
              <a:rPr kumimoji="1" lang="zh-CN" altLang="en-US" sz="2000" dirty="0">
                <a:solidFill>
                  <a:srgbClr val="FF3300"/>
                </a:solidFill>
                <a:latin typeface="Consolas" pitchFamily="49" charset="0"/>
                <a:ea typeface="微软雅黑" pitchFamily="34" charset="-122"/>
                <a:cs typeface="Consolas" pitchFamily="49" charset="0"/>
              </a:rPr>
              <a:t>）插入数据元素</a:t>
            </a:r>
            <a:r>
              <a:rPr kumimoji="1" lang="en-US" altLang="zh-CN" sz="2000" dirty="0" err="1">
                <a:solidFill>
                  <a:srgbClr val="FF3300"/>
                </a:solidFill>
                <a:latin typeface="Consolas" pitchFamily="49" charset="0"/>
                <a:ea typeface="微软雅黑" pitchFamily="34" charset="-122"/>
                <a:cs typeface="Consolas" pitchFamily="49" charset="0"/>
              </a:rPr>
              <a:t>ListInsert</a:t>
            </a:r>
            <a:r>
              <a:rPr kumimoji="1" lang="en-US" altLang="zh-CN" sz="2000">
                <a:solidFill>
                  <a:srgbClr val="FF3300"/>
                </a:solidFill>
                <a:latin typeface="Consolas" pitchFamily="49" charset="0"/>
                <a:ea typeface="微软雅黑" pitchFamily="34" charset="-122"/>
                <a:cs typeface="Consolas" pitchFamily="49" charset="0"/>
              </a:rPr>
              <a:t>(&amp;</a:t>
            </a:r>
            <a:r>
              <a:rPr kumimoji="1" lang="en-US" altLang="zh-CN" sz="2000" smtClean="0">
                <a:solidFill>
                  <a:srgbClr val="FF3300"/>
                </a:solidFill>
                <a:latin typeface="Consolas" pitchFamily="49" charset="0"/>
                <a:ea typeface="微软雅黑" pitchFamily="34" charset="-122"/>
                <a:cs typeface="Consolas" pitchFamily="49" charset="0"/>
              </a:rPr>
              <a:t>L</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smtClean="0">
                <a:solidFill>
                  <a:srgbClr val="FF3300"/>
                </a:solidFill>
                <a:latin typeface="Consolas" pitchFamily="49" charset="0"/>
                <a:ea typeface="微软雅黑" pitchFamily="34" charset="-122"/>
                <a:cs typeface="Consolas" pitchFamily="49" charset="0"/>
              </a:rPr>
              <a:t>i</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smtClean="0">
                <a:solidFill>
                  <a:srgbClr val="FF3300"/>
                </a:solidFill>
                <a:latin typeface="Consolas" pitchFamily="49" charset="0"/>
                <a:ea typeface="微软雅黑" pitchFamily="34" charset="-122"/>
                <a:cs typeface="Consolas" pitchFamily="49" charset="0"/>
              </a:rPr>
              <a:t>e</a:t>
            </a:r>
            <a:r>
              <a:rPr kumimoji="1" lang="en-US" altLang="zh-CN" sz="2000" dirty="0">
                <a:solidFill>
                  <a:srgbClr val="FF3300"/>
                </a:solidFill>
                <a:latin typeface="Consolas" pitchFamily="49" charset="0"/>
                <a:ea typeface="微软雅黑" pitchFamily="34" charset="-122"/>
                <a:cs typeface="Consolas" pitchFamily="49" charset="0"/>
              </a:rPr>
              <a:t>)</a:t>
            </a:r>
          </a:p>
          <a:p>
            <a:pPr algn="just">
              <a:lnSpc>
                <a:spcPts val="2800"/>
              </a:lnSpc>
              <a:spcBef>
                <a:spcPct val="50000"/>
              </a:spcBef>
            </a:pPr>
            <a:r>
              <a:rPr kumimoji="1" lang="en-US" altLang="zh-CN" sz="2000">
                <a:solidFill>
                  <a:srgbClr val="FF3300"/>
                </a:solidFill>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先</a:t>
            </a:r>
            <a:r>
              <a:rPr kumimoji="1" lang="zh-CN" altLang="en-US" sz="1800" dirty="0">
                <a:latin typeface="Consolas" pitchFamily="49" charset="0"/>
                <a:ea typeface="仿宋" pitchFamily="49" charset="-122"/>
                <a:cs typeface="Consolas" pitchFamily="49" charset="0"/>
              </a:rPr>
              <a:t>在单链表</a:t>
            </a:r>
            <a:r>
              <a:rPr kumimoji="1" lang="en-US" altLang="zh-CN" sz="1800" dirty="0">
                <a:latin typeface="Consolas" pitchFamily="49" charset="0"/>
                <a:ea typeface="仿宋" pitchFamily="49" charset="-122"/>
                <a:cs typeface="Consolas" pitchFamily="49" charset="0"/>
              </a:rPr>
              <a:t>L</a:t>
            </a:r>
            <a:r>
              <a:rPr kumimoji="1" lang="zh-CN" altLang="en-US" sz="1800" dirty="0">
                <a:latin typeface="Consolas" pitchFamily="49" charset="0"/>
                <a:ea typeface="仿宋" pitchFamily="49" charset="-122"/>
                <a:cs typeface="Consolas" pitchFamily="49" charset="0"/>
              </a:rPr>
              <a:t>中找到第</a:t>
            </a:r>
            <a:r>
              <a:rPr kumimoji="1" lang="en-US" altLang="zh-CN" sz="1800" i="1" err="1">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-1</a:t>
            </a:r>
            <a:r>
              <a:rPr kumimoji="1" lang="zh-CN" altLang="en-US" sz="1800" smtClean="0">
                <a:latin typeface="Consolas" pitchFamily="49" charset="0"/>
                <a:ea typeface="仿宋" pitchFamily="49" charset="-122"/>
                <a:cs typeface="Consolas" pitchFamily="49" charset="0"/>
              </a:rPr>
              <a:t>个结点</a:t>
            </a:r>
            <a:r>
              <a:rPr kumimoji="1" lang="en-US" altLang="zh-CN" sz="1800" i="1" smtClean="0">
                <a:latin typeface="Consolas" pitchFamily="49" charset="0"/>
                <a:ea typeface="仿宋" pitchFamily="49" charset="-122"/>
                <a:cs typeface="Consolas" pitchFamily="49" charset="0"/>
              </a:rPr>
              <a:t>p</a:t>
            </a:r>
            <a:r>
              <a:rPr kumimoji="1" lang="zh-CN" altLang="en-US" sz="1800" smtClean="0">
                <a:latin typeface="Consolas" pitchFamily="49" charset="0"/>
                <a:ea typeface="仿宋" pitchFamily="49" charset="-122"/>
                <a:cs typeface="Consolas" pitchFamily="49" charset="0"/>
              </a:rPr>
              <a:t>，若</a:t>
            </a:r>
            <a:r>
              <a:rPr kumimoji="1" lang="zh-CN" altLang="en-US" sz="1800" dirty="0">
                <a:latin typeface="Consolas" pitchFamily="49" charset="0"/>
                <a:ea typeface="仿宋" pitchFamily="49" charset="-122"/>
                <a:cs typeface="Consolas" pitchFamily="49" charset="0"/>
              </a:rPr>
              <a:t>存在</a:t>
            </a:r>
            <a:r>
              <a:rPr kumimoji="1" lang="zh-CN" altLang="en-US" sz="1800">
                <a:latin typeface="Consolas" pitchFamily="49" charset="0"/>
                <a:ea typeface="仿宋" pitchFamily="49" charset="-122"/>
                <a:cs typeface="Consolas" pitchFamily="49" charset="0"/>
              </a:rPr>
              <a:t>这样</a:t>
            </a:r>
            <a:r>
              <a:rPr kumimoji="1" lang="zh-CN" altLang="en-US" sz="1800" smtClean="0">
                <a:latin typeface="Consolas" pitchFamily="49" charset="0"/>
                <a:ea typeface="仿宋" pitchFamily="49" charset="-122"/>
                <a:cs typeface="Consolas" pitchFamily="49" charset="0"/>
              </a:rPr>
              <a:t>的结点，将</a:t>
            </a:r>
            <a:r>
              <a:rPr kumimoji="1" lang="zh-CN" altLang="en-US" sz="1800" dirty="0">
                <a:latin typeface="Consolas" pitchFamily="49" charset="0"/>
                <a:ea typeface="仿宋" pitchFamily="49" charset="-122"/>
                <a:cs typeface="Consolas" pitchFamily="49" charset="0"/>
              </a:rPr>
              <a:t>值为</a:t>
            </a:r>
            <a:r>
              <a:rPr kumimoji="1" lang="en-US" altLang="zh-CN" sz="1800" i="1">
                <a:latin typeface="Consolas" pitchFamily="49" charset="0"/>
                <a:ea typeface="仿宋" pitchFamily="49" charset="-122"/>
                <a:cs typeface="Consolas" pitchFamily="49" charset="0"/>
              </a:rPr>
              <a:t>e</a:t>
            </a:r>
            <a:r>
              <a:rPr kumimoji="1" lang="zh-CN" altLang="en-US" sz="1800" smtClean="0">
                <a:latin typeface="Consolas" pitchFamily="49" charset="0"/>
                <a:ea typeface="仿宋" pitchFamily="49" charset="-122"/>
                <a:cs typeface="Consolas" pitchFamily="49" charset="0"/>
              </a:rPr>
              <a:t>的结点结点</a:t>
            </a:r>
            <a:r>
              <a:rPr kumimoji="1" lang="en-US" altLang="zh-CN" sz="1800" i="1" smtClean="0">
                <a:latin typeface="Consolas" pitchFamily="49" charset="0"/>
                <a:ea typeface="仿宋" pitchFamily="49" charset="-122"/>
                <a:cs typeface="Consolas" pitchFamily="49" charset="0"/>
              </a:rPr>
              <a:t>s</a:t>
            </a:r>
            <a:r>
              <a:rPr kumimoji="1" lang="zh-CN" altLang="en-US" sz="1800" dirty="0">
                <a:latin typeface="Consolas" pitchFamily="49" charset="0"/>
                <a:ea typeface="仿宋" pitchFamily="49" charset="-122"/>
                <a:cs typeface="Consolas" pitchFamily="49" charset="0"/>
              </a:rPr>
              <a:t>插入到其后。</a:t>
            </a:r>
          </a:p>
        </p:txBody>
      </p:sp>
      <p:sp>
        <p:nvSpPr>
          <p:cNvPr id="47107" name="Text Box 3"/>
          <p:cNvSpPr txBox="1">
            <a:spLocks noChangeArrowheads="1"/>
          </p:cNvSpPr>
          <p:nvPr/>
        </p:nvSpPr>
        <p:spPr bwMode="auto">
          <a:xfrm>
            <a:off x="684213" y="1647812"/>
            <a:ext cx="7674001" cy="265570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algn="l">
              <a:lnSpc>
                <a:spcPct val="110000"/>
              </a:lnSpc>
            </a:pPr>
            <a:r>
              <a:rPr lang="en-US" altLang="zh-CN" sz="1600" err="1">
                <a:solidFill>
                  <a:srgbClr val="0000FF"/>
                </a:solidFill>
                <a:latin typeface="Consolas" pitchFamily="49" charset="0"/>
                <a:ea typeface="仿宋" pitchFamily="49" charset="-122"/>
                <a:cs typeface="Consolas" pitchFamily="49" charset="0"/>
              </a:rPr>
              <a:t>bool</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3300"/>
                </a:solidFill>
                <a:latin typeface="Consolas" pitchFamily="49" charset="0"/>
                <a:ea typeface="仿宋" pitchFamily="49" charset="-122"/>
                <a:cs typeface="Consolas" pitchFamily="49" charset="0"/>
              </a:rPr>
              <a:t>ListInsert</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a:solidFill>
                  <a:srgbClr val="0000FF"/>
                </a:solidFill>
                <a:latin typeface="Consolas" pitchFamily="49" charset="0"/>
                <a:ea typeface="仿宋" pitchFamily="49" charset="-122"/>
                <a:cs typeface="Consolas" pitchFamily="49" charset="0"/>
              </a:rPr>
              <a:t>*&amp;</a:t>
            </a:r>
            <a:r>
              <a:rPr lang="en-US" altLang="zh-CN" sz="1600" smtClean="0">
                <a:solidFill>
                  <a:srgbClr val="0000FF"/>
                </a:solidFill>
                <a:latin typeface="Consolas" pitchFamily="49" charset="0"/>
                <a:ea typeface="仿宋" pitchFamily="49" charset="-122"/>
                <a:cs typeface="Consolas" pitchFamily="49" charset="0"/>
              </a:rPr>
              <a:t>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int i</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ElemType </a:t>
            </a:r>
            <a:r>
              <a:rPr lang="en-US" altLang="zh-CN" sz="1600" dirty="0">
                <a:solidFill>
                  <a:srgbClr val="0000FF"/>
                </a:solidFill>
                <a:latin typeface="Consolas" pitchFamily="49" charset="0"/>
                <a:ea typeface="仿宋" pitchFamily="49" charset="-122"/>
                <a:cs typeface="Consolas" pitchFamily="49" charset="0"/>
              </a:rPr>
              <a:t>e)</a:t>
            </a:r>
          </a:p>
          <a:p>
            <a:pPr algn="l">
              <a:lnSpc>
                <a:spcPct val="110000"/>
              </a:lnSpc>
            </a:pPr>
            <a:r>
              <a:rPr lang="en-US" altLang="zh-CN" sz="1600" smtClean="0">
                <a:solidFill>
                  <a:srgbClr val="0000FF"/>
                </a:solidFill>
                <a:latin typeface="Consolas" pitchFamily="49" charset="0"/>
                <a:ea typeface="仿宋" pitchFamily="49" charset="-122"/>
                <a:cs typeface="Consolas" pitchFamily="49" charset="0"/>
              </a:rPr>
              <a:t>{  int </a:t>
            </a:r>
            <a:r>
              <a:rPr lang="en-US" altLang="zh-CN" sz="1600" dirty="0">
                <a:solidFill>
                  <a:srgbClr val="0000FF"/>
                </a:solidFill>
                <a:latin typeface="Consolas" pitchFamily="49" charset="0"/>
                <a:ea typeface="仿宋" pitchFamily="49" charset="-122"/>
                <a:cs typeface="Consolas" pitchFamily="49" charset="0"/>
              </a:rPr>
              <a:t>j=0;</a:t>
            </a:r>
          </a:p>
          <a:p>
            <a:pPr algn="l">
              <a:lnSpc>
                <a:spcPct val="1100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s;          </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头结点，</a:t>
            </a:r>
            <a:r>
              <a:rPr lang="en-US" altLang="zh-CN" sz="1600" i="1" smtClean="0">
                <a:solidFill>
                  <a:srgbClr val="00B0F0"/>
                </a:solidFill>
                <a:latin typeface="Consolas" pitchFamily="49" charset="0"/>
                <a:ea typeface="仿宋" pitchFamily="49" charset="-122"/>
                <a:cs typeface="Consolas" pitchFamily="49" charset="0"/>
              </a:rPr>
              <a:t>j</a:t>
            </a:r>
            <a:r>
              <a:rPr lang="zh-CN" altLang="en-US" sz="1600" dirty="0">
                <a:solidFill>
                  <a:srgbClr val="00B0F0"/>
                </a:solidFill>
                <a:latin typeface="Consolas" pitchFamily="49" charset="0"/>
                <a:ea typeface="仿宋" pitchFamily="49" charset="-122"/>
                <a:cs typeface="Consolas" pitchFamily="49" charset="0"/>
              </a:rPr>
              <a:t>置为</a:t>
            </a:r>
            <a:r>
              <a:rPr lang="en-US" altLang="zh-CN" sz="1600" dirty="0" smtClean="0">
                <a:solidFill>
                  <a:srgbClr val="00B0F0"/>
                </a:solidFill>
                <a:latin typeface="Consolas" pitchFamily="49" charset="0"/>
                <a:ea typeface="仿宋" pitchFamily="49" charset="-122"/>
                <a:cs typeface="Consolas" pitchFamily="49" charset="0"/>
              </a:rPr>
              <a:t>0</a:t>
            </a:r>
          </a:p>
          <a:p>
            <a:pPr algn="l">
              <a:lnSpc>
                <a:spcPct val="110000"/>
              </a:lnSpc>
            </a:pPr>
            <a:endParaRPr lang="en-US" altLang="zh-CN" sz="1600" dirty="0">
              <a:solidFill>
                <a:srgbClr val="0000FF"/>
              </a:solidFill>
              <a:latin typeface="Consolas" pitchFamily="49" charset="0"/>
              <a:ea typeface="仿宋" pitchFamily="49" charset="-122"/>
              <a:cs typeface="Consolas" pitchFamily="49" charset="0"/>
            </a:endParaRPr>
          </a:p>
          <a:p>
            <a:pPr algn="l">
              <a:lnSpc>
                <a:spcPct val="1100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while </a:t>
            </a:r>
            <a:r>
              <a:rPr lang="en-US" altLang="zh-CN" sz="1600" dirty="0">
                <a:solidFill>
                  <a:srgbClr val="0000FF"/>
                </a:solidFill>
                <a:latin typeface="Consolas" pitchFamily="49" charset="0"/>
                <a:ea typeface="仿宋" pitchFamily="49" charset="-122"/>
                <a:cs typeface="Consolas" pitchFamily="49" charset="0"/>
              </a:rPr>
              <a:t>(j&lt;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-1 &amp;&amp; p!=NULL</a:t>
            </a:r>
            <a:r>
              <a:rPr lang="en-US" altLang="zh-CN" sz="1600" dirty="0" smtClean="0">
                <a:solidFill>
                  <a:srgbClr val="0000FF"/>
                </a:solidFill>
                <a:latin typeface="Consolas" pitchFamily="49" charset="0"/>
                <a:ea typeface="仿宋" pitchFamily="49" charset="-122"/>
                <a:cs typeface="Consolas" pitchFamily="49" charset="0"/>
              </a:rPr>
              <a:t>)</a:t>
            </a:r>
            <a:endParaRPr lang="zh-CN" altLang="en-US" sz="1600" dirty="0">
              <a:solidFill>
                <a:srgbClr val="0000FF"/>
              </a:solidFill>
              <a:latin typeface="Consolas" pitchFamily="49" charset="0"/>
              <a:ea typeface="仿宋" pitchFamily="49" charset="-122"/>
              <a:cs typeface="Consolas" pitchFamily="49" charset="0"/>
            </a:endParaRPr>
          </a:p>
          <a:p>
            <a:pPr algn="l">
              <a:lnSpc>
                <a:spcPct val="1100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	j++;</a:t>
            </a:r>
          </a:p>
          <a:p>
            <a:pPr algn="l">
              <a:lnSpc>
                <a:spcPct val="110000"/>
              </a:lnSpc>
            </a:pPr>
            <a:r>
              <a:rPr lang="en-US" altLang="zh-CN" sz="1600" dirty="0">
                <a:solidFill>
                  <a:srgbClr val="0000FF"/>
                </a:solidFill>
                <a:latin typeface="Consolas" pitchFamily="49" charset="0"/>
                <a:ea typeface="仿宋" pitchFamily="49" charset="-122"/>
                <a:cs typeface="Consolas" pitchFamily="49" charset="0"/>
              </a:rPr>
              <a:t>	p=p-&gt;next;</a:t>
            </a:r>
          </a:p>
          <a:p>
            <a:pPr algn="l">
              <a:lnSpc>
                <a:spcPct val="1100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smtClean="0">
              <a:solidFill>
                <a:srgbClr val="0000FF"/>
              </a:solidFill>
              <a:latin typeface="Consolas" pitchFamily="49" charset="0"/>
              <a:ea typeface="仿宋" pitchFamily="49" charset="-122"/>
              <a:cs typeface="Consolas" pitchFamily="49" charset="0"/>
            </a:endParaRPr>
          </a:p>
          <a:p>
            <a:pPr algn="l">
              <a:lnSpc>
                <a:spcPct val="110000"/>
              </a:lnSpc>
            </a:pPr>
            <a:endParaRPr lang="en-US" altLang="zh-CN" sz="1600" dirty="0">
              <a:solidFill>
                <a:srgbClr val="0000FF"/>
              </a:solidFill>
              <a:latin typeface="Consolas" pitchFamily="49" charset="0"/>
              <a:ea typeface="仿宋" pitchFamily="49" charset="-122"/>
              <a:cs typeface="Consolas" pitchFamily="49" charset="0"/>
            </a:endParaRPr>
          </a:p>
        </p:txBody>
      </p:sp>
      <p:grpSp>
        <p:nvGrpSpPr>
          <p:cNvPr id="2" name="组合 30"/>
          <p:cNvGrpSpPr/>
          <p:nvPr/>
        </p:nvGrpSpPr>
        <p:grpSpPr>
          <a:xfrm>
            <a:off x="749322" y="2719382"/>
            <a:ext cx="7108826" cy="3638576"/>
            <a:chOff x="749322" y="2959096"/>
            <a:chExt cx="7108826" cy="3638576"/>
          </a:xfrm>
        </p:grpSpPr>
        <p:sp>
          <p:nvSpPr>
            <p:cNvPr id="4" name="TextBox 3"/>
            <p:cNvSpPr txBox="1"/>
            <p:nvPr/>
          </p:nvSpPr>
          <p:spPr>
            <a:xfrm>
              <a:off x="4500562" y="4668846"/>
              <a:ext cx="2571768" cy="369332"/>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查找第</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个结点</a:t>
              </a:r>
              <a:endParaRPr lang="zh-CN" altLang="en-US" sz="1800" dirty="0">
                <a:latin typeface="Consolas" pitchFamily="49" charset="0"/>
                <a:ea typeface="仿宋" pitchFamily="49" charset="-122"/>
                <a:cs typeface="Consolas" pitchFamily="49" charset="0"/>
              </a:endParaRPr>
            </a:p>
          </p:txBody>
        </p:sp>
        <p:sp>
          <p:nvSpPr>
            <p:cNvPr id="6" name="Rectangle 32"/>
            <p:cNvSpPr>
              <a:spLocks noChangeArrowheads="1"/>
            </p:cNvSpPr>
            <p:nvPr/>
          </p:nvSpPr>
          <p:spPr bwMode="auto">
            <a:xfrm>
              <a:off x="1376385" y="556261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7" name="Rectangle 33"/>
            <p:cNvSpPr>
              <a:spLocks noChangeArrowheads="1"/>
            </p:cNvSpPr>
            <p:nvPr/>
          </p:nvSpPr>
          <p:spPr bwMode="auto">
            <a:xfrm>
              <a:off x="1736747" y="556261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8" name="Line 34"/>
            <p:cNvSpPr>
              <a:spLocks noChangeShapeType="1"/>
            </p:cNvSpPr>
            <p:nvPr/>
          </p:nvSpPr>
          <p:spPr bwMode="auto">
            <a:xfrm>
              <a:off x="1028722" y="5742005"/>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9" name="Text Box 35"/>
            <p:cNvSpPr txBox="1">
              <a:spLocks noChangeArrowheads="1"/>
            </p:cNvSpPr>
            <p:nvPr/>
          </p:nvSpPr>
          <p:spPr bwMode="auto">
            <a:xfrm>
              <a:off x="749322" y="556261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0" name="Rectangle 36"/>
            <p:cNvSpPr>
              <a:spLocks noChangeArrowheads="1"/>
            </p:cNvSpPr>
            <p:nvPr/>
          </p:nvSpPr>
          <p:spPr bwMode="auto">
            <a:xfrm>
              <a:off x="354395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1" name="Rectangle 37"/>
            <p:cNvSpPr>
              <a:spLocks noChangeArrowheads="1"/>
            </p:cNvSpPr>
            <p:nvPr/>
          </p:nvSpPr>
          <p:spPr bwMode="auto">
            <a:xfrm>
              <a:off x="3904320"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Freeform 38"/>
            <p:cNvSpPr>
              <a:spLocks/>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3" name="Rectangle 39"/>
            <p:cNvSpPr>
              <a:spLocks noChangeArrowheads="1"/>
            </p:cNvSpPr>
            <p:nvPr/>
          </p:nvSpPr>
          <p:spPr bwMode="auto">
            <a:xfrm>
              <a:off x="4652985"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4" name="Rectangle 40"/>
            <p:cNvSpPr>
              <a:spLocks noChangeArrowheads="1"/>
            </p:cNvSpPr>
            <p:nvPr/>
          </p:nvSpPr>
          <p:spPr bwMode="auto">
            <a:xfrm>
              <a:off x="501334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5" name="Line 41"/>
            <p:cNvSpPr>
              <a:spLocks noChangeShapeType="1"/>
            </p:cNvSpPr>
            <p:nvPr/>
          </p:nvSpPr>
          <p:spPr bwMode="auto">
            <a:xfrm>
              <a:off x="4151310" y="5742005"/>
              <a:ext cx="468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Rectangle 42"/>
            <p:cNvSpPr>
              <a:spLocks noChangeArrowheads="1"/>
            </p:cNvSpPr>
            <p:nvPr/>
          </p:nvSpPr>
          <p:spPr bwMode="auto">
            <a:xfrm>
              <a:off x="6648779"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7" name="Rectangle 43"/>
            <p:cNvSpPr>
              <a:spLocks noChangeArrowheads="1"/>
            </p:cNvSpPr>
            <p:nvPr/>
          </p:nvSpPr>
          <p:spPr bwMode="auto">
            <a:xfrm>
              <a:off x="7009141"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8" name="Freeform 44"/>
            <p:cNvSpPr>
              <a:spLocks/>
            </p:cNvSpPr>
            <p:nvPr/>
          </p:nvSpPr>
          <p:spPr bwMode="auto">
            <a:xfrm>
              <a:off x="6143636" y="5740418"/>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Freeform 45"/>
            <p:cNvSpPr>
              <a:spLocks/>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Text Box 46"/>
            <p:cNvSpPr txBox="1">
              <a:spLocks noChangeArrowheads="1"/>
            </p:cNvSpPr>
            <p:nvPr/>
          </p:nvSpPr>
          <p:spPr bwMode="auto">
            <a:xfrm>
              <a:off x="2482555" y="5505785"/>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mj-ea"/>
                  <a:ea typeface="+mj-ea"/>
                  <a:cs typeface="Consolas" pitchFamily="49" charset="0"/>
                </a:rPr>
                <a:t>…</a:t>
              </a:r>
            </a:p>
          </p:txBody>
        </p:sp>
        <p:sp>
          <p:nvSpPr>
            <p:cNvPr id="21" name="Line 47"/>
            <p:cNvSpPr>
              <a:spLocks noChangeShapeType="1"/>
            </p:cNvSpPr>
            <p:nvPr/>
          </p:nvSpPr>
          <p:spPr bwMode="auto">
            <a:xfrm>
              <a:off x="3714744" y="5200668"/>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2" name="Text Box 48"/>
            <p:cNvSpPr txBox="1">
              <a:spLocks noChangeArrowheads="1"/>
            </p:cNvSpPr>
            <p:nvPr/>
          </p:nvSpPr>
          <p:spPr bwMode="auto">
            <a:xfrm>
              <a:off x="3773492" y="5103846"/>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smtClean="0">
                  <a:latin typeface="Consolas" pitchFamily="49" charset="0"/>
                  <a:ea typeface="宋体" pitchFamily="2" charset="-122"/>
                  <a:cs typeface="Consolas" pitchFamily="49" charset="0"/>
                </a:rPr>
                <a:t>i</a:t>
              </a:r>
              <a:r>
                <a:rPr lang="en-US" altLang="zh-CN" sz="1800" dirty="0" smtClean="0">
                  <a:latin typeface="Consolas" pitchFamily="49" charset="0"/>
                  <a:ea typeface="+mn-ea"/>
                  <a:cs typeface="Consolas" pitchFamily="49" charset="0"/>
                </a:rPr>
                <a:t>-</a:t>
              </a:r>
              <a:r>
                <a:rPr lang="en-US" altLang="zh-CN" sz="1800" dirty="0" smtClean="0">
                  <a:latin typeface="Consolas" pitchFamily="49" charset="0"/>
                  <a:ea typeface="宋体" pitchFamily="2" charset="-122"/>
                  <a:cs typeface="Consolas" pitchFamily="49" charset="0"/>
                </a:rPr>
                <a:t>1</a:t>
              </a:r>
              <a:endParaRPr lang="en-US" altLang="zh-CN" sz="1800" dirty="0">
                <a:latin typeface="Consolas" pitchFamily="49" charset="0"/>
                <a:ea typeface="宋体" pitchFamily="2" charset="-122"/>
                <a:cs typeface="Consolas" pitchFamily="49" charset="0"/>
              </a:endParaRPr>
            </a:p>
          </p:txBody>
        </p:sp>
        <p:sp>
          <p:nvSpPr>
            <p:cNvPr id="23" name="Freeform 49"/>
            <p:cNvSpPr>
              <a:spLocks/>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4" name="Text Box 50"/>
            <p:cNvSpPr txBox="1">
              <a:spLocks noChangeArrowheads="1"/>
            </p:cNvSpPr>
            <p:nvPr/>
          </p:nvSpPr>
          <p:spPr bwMode="auto">
            <a:xfrm>
              <a:off x="5653730" y="5516263"/>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mj-ea"/>
                  <a:ea typeface="+mj-ea"/>
                  <a:cs typeface="Consolas" pitchFamily="49" charset="0"/>
                </a:rPr>
                <a:t>…</a:t>
              </a:r>
            </a:p>
          </p:txBody>
        </p:sp>
        <p:sp>
          <p:nvSpPr>
            <p:cNvPr id="25" name="Line 25"/>
            <p:cNvSpPr>
              <a:spLocks noChangeShapeType="1"/>
            </p:cNvSpPr>
            <p:nvPr/>
          </p:nvSpPr>
          <p:spPr bwMode="auto">
            <a:xfrm flipV="1">
              <a:off x="3724261" y="5948378"/>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6" name="Text Box 26"/>
            <p:cNvSpPr txBox="1">
              <a:spLocks noChangeArrowheads="1"/>
            </p:cNvSpPr>
            <p:nvPr/>
          </p:nvSpPr>
          <p:spPr bwMode="auto">
            <a:xfrm>
              <a:off x="3571868" y="623096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7" name="矩形 26"/>
            <p:cNvSpPr/>
            <p:nvPr/>
          </p:nvSpPr>
          <p:spPr>
            <a:xfrm>
              <a:off x="857224" y="2959096"/>
              <a:ext cx="7000924" cy="1499404"/>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a:off x="4286248" y="4500570"/>
              <a:ext cx="142876"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1" name="灯片编号占位符 30"/>
          <p:cNvSpPr>
            <a:spLocks noGrp="1"/>
          </p:cNvSpPr>
          <p:nvPr>
            <p:ph type="sldNum" sz="quarter" idx="12"/>
          </p:nvPr>
        </p:nvSpPr>
        <p:spPr/>
        <p:txBody>
          <a:bodyPr/>
          <a:lstStyle/>
          <a:p>
            <a:fld id="{BD3F3EC2-762F-4585-9ABE-3D0BD98F40C0}" type="slidenum">
              <a:rPr lang="en-US" altLang="zh-CN" smtClean="0"/>
              <a:pPr/>
              <a:t>35</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90541" y="285728"/>
            <a:ext cx="8353425" cy="296289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algn="l"/>
            <a:r>
              <a:rPr kumimoji="1" lang="en-US" altLang="zh-CN" sz="1600" smtClean="0">
                <a:solidFill>
                  <a:srgbClr val="0000FF"/>
                </a:solidFill>
                <a:latin typeface="Consolas" pitchFamily="49" charset="0"/>
                <a:ea typeface="仿宋" pitchFamily="49" charset="-122"/>
                <a:cs typeface="Consolas" pitchFamily="49" charset="0"/>
              </a:rPr>
              <a:t>   if </a:t>
            </a:r>
            <a:r>
              <a:rPr kumimoji="1" lang="en-US" altLang="zh-CN" sz="1600" dirty="0">
                <a:solidFill>
                  <a:srgbClr val="0000FF"/>
                </a:solidFill>
                <a:latin typeface="Consolas" pitchFamily="49" charset="0"/>
                <a:ea typeface="仿宋" pitchFamily="49" charset="-122"/>
                <a:cs typeface="Consolas" pitchFamily="49" charset="0"/>
              </a:rPr>
              <a:t>(p==NULL)	</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未找到第</a:t>
            </a:r>
            <a:r>
              <a:rPr kumimoji="1" lang="en-US" altLang="zh-CN" sz="1600" i="1" err="1">
                <a:solidFill>
                  <a:srgbClr val="00B0F0"/>
                </a:solidFill>
                <a:latin typeface="Consolas" pitchFamily="49" charset="0"/>
                <a:ea typeface="仿宋" pitchFamily="49" charset="-122"/>
                <a:cs typeface="Consolas" pitchFamily="49" charset="0"/>
              </a:rPr>
              <a:t>i</a:t>
            </a:r>
            <a:r>
              <a:rPr kumimoji="1" lang="en-US" altLang="zh-CN" sz="1600">
                <a:solidFill>
                  <a:srgbClr val="00B0F0"/>
                </a:solidFill>
                <a:latin typeface="Consolas" pitchFamily="49" charset="0"/>
                <a:ea typeface="仿宋" pitchFamily="49" charset="-122"/>
                <a:cs typeface="Consolas" pitchFamily="49" charset="0"/>
              </a:rPr>
              <a:t>-1</a:t>
            </a:r>
            <a:r>
              <a:rPr kumimoji="1" lang="zh-CN" altLang="en-US" sz="1600" smtClean="0">
                <a:solidFill>
                  <a:srgbClr val="00B0F0"/>
                </a:solidFill>
                <a:latin typeface="Consolas" pitchFamily="49" charset="0"/>
                <a:ea typeface="仿宋" pitchFamily="49" charset="-122"/>
                <a:cs typeface="Consolas" pitchFamily="49" charset="0"/>
              </a:rPr>
              <a:t>个结点，返回</a:t>
            </a:r>
            <a:r>
              <a:rPr kumimoji="1" lang="en-US" altLang="zh-CN" sz="1600" dirty="0">
                <a:solidFill>
                  <a:srgbClr val="00B0F0"/>
                </a:solidFill>
                <a:latin typeface="Consolas" pitchFamily="49" charset="0"/>
                <a:ea typeface="仿宋" pitchFamily="49" charset="-122"/>
                <a:cs typeface="Consolas" pitchFamily="49" charset="0"/>
              </a:rPr>
              <a:t>false</a:t>
            </a:r>
          </a:p>
          <a:p>
            <a:pPr algn="l"/>
            <a:r>
              <a:rPr kumimoji="1" lang="en-US" altLang="zh-CN" sz="1600" smtClean="0">
                <a:solidFill>
                  <a:srgbClr val="0000FF"/>
                </a:solidFill>
                <a:latin typeface="Consolas" pitchFamily="49" charset="0"/>
                <a:ea typeface="仿宋" pitchFamily="49" charset="-122"/>
                <a:cs typeface="Consolas" pitchFamily="49" charset="0"/>
              </a:rPr>
              <a:t>       return </a:t>
            </a:r>
            <a:r>
              <a:rPr kumimoji="1" lang="en-US" altLang="zh-CN" sz="1600" dirty="0">
                <a:solidFill>
                  <a:srgbClr val="0000FF"/>
                </a:solidFill>
                <a:latin typeface="Consolas" pitchFamily="49" charset="0"/>
                <a:ea typeface="仿宋" pitchFamily="49" charset="-122"/>
                <a:cs typeface="Consolas" pitchFamily="49" charset="0"/>
              </a:rPr>
              <a:t>false;</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else</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找到第</a:t>
            </a:r>
            <a:r>
              <a:rPr kumimoji="1" lang="en-US" altLang="zh-CN" sz="1600" i="1" err="1">
                <a:solidFill>
                  <a:srgbClr val="00B0F0"/>
                </a:solidFill>
                <a:latin typeface="Consolas" pitchFamily="49" charset="0"/>
                <a:ea typeface="仿宋" pitchFamily="49" charset="-122"/>
                <a:cs typeface="Consolas" pitchFamily="49" charset="0"/>
              </a:rPr>
              <a:t>i</a:t>
            </a:r>
            <a:r>
              <a:rPr kumimoji="1" lang="en-US" altLang="zh-CN" sz="1600">
                <a:solidFill>
                  <a:srgbClr val="00B0F0"/>
                </a:solidFill>
                <a:latin typeface="Consolas" pitchFamily="49" charset="0"/>
                <a:ea typeface="仿宋" pitchFamily="49" charset="-122"/>
                <a:cs typeface="Consolas" pitchFamily="49" charset="0"/>
              </a:rPr>
              <a:t>-1</a:t>
            </a:r>
            <a:r>
              <a:rPr kumimoji="1" lang="zh-CN" altLang="en-US" sz="1600" smtClean="0">
                <a:solidFill>
                  <a:srgbClr val="00B0F0"/>
                </a:solidFill>
                <a:latin typeface="Consolas" pitchFamily="49" charset="0"/>
                <a:ea typeface="仿宋" pitchFamily="49" charset="-122"/>
                <a:cs typeface="Consolas" pitchFamily="49" charset="0"/>
              </a:rPr>
              <a:t>个结点</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smtClean="0">
                <a:solidFill>
                  <a:srgbClr val="00B0F0"/>
                </a:solidFill>
                <a:latin typeface="Consolas" pitchFamily="49" charset="0"/>
                <a:ea typeface="仿宋" pitchFamily="49" charset="-122"/>
                <a:cs typeface="Consolas" pitchFamily="49" charset="0"/>
              </a:rPr>
              <a:t>，插入新结点并</a:t>
            </a:r>
            <a:r>
              <a:rPr kumimoji="1" lang="zh-CN" altLang="en-US" sz="1600" dirty="0">
                <a:solidFill>
                  <a:srgbClr val="00B0F0"/>
                </a:solidFill>
                <a:latin typeface="Consolas" pitchFamily="49" charset="0"/>
                <a:ea typeface="仿宋" pitchFamily="49" charset="-122"/>
                <a:cs typeface="Consolas" pitchFamily="49" charset="0"/>
              </a:rPr>
              <a:t>返回</a:t>
            </a:r>
            <a:r>
              <a:rPr kumimoji="1" lang="en-US" altLang="zh-CN" sz="1600" dirty="0">
                <a:solidFill>
                  <a:srgbClr val="00B0F0"/>
                </a:solidFill>
                <a:latin typeface="Consolas" pitchFamily="49" charset="0"/>
                <a:ea typeface="仿宋" pitchFamily="49" charset="-122"/>
                <a:cs typeface="Consolas" pitchFamily="49" charset="0"/>
              </a:rPr>
              <a:t>true</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smtClean="0">
              <a:solidFill>
                <a:srgbClr val="0000FF"/>
              </a:solidFill>
              <a:latin typeface="Consolas" pitchFamily="49" charset="0"/>
              <a:ea typeface="仿宋" pitchFamily="49" charset="-122"/>
              <a:cs typeface="Consolas" pitchFamily="49" charset="0"/>
            </a:endParaRPr>
          </a:p>
          <a:p>
            <a:pPr algn="l"/>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s</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malloc(sizeof(LinkNode));</a:t>
            </a:r>
            <a:endParaRPr kumimoji="1" lang="en-US" altLang="zh-CN" sz="1600" dirty="0">
              <a:solidFill>
                <a:srgbClr val="0000FF"/>
              </a:solidFill>
              <a:latin typeface="Consolas" pitchFamily="49" charset="0"/>
              <a:ea typeface="仿宋" pitchFamily="49" charset="-122"/>
              <a:cs typeface="Consolas" pitchFamily="49" charset="0"/>
            </a:endParaRPr>
          </a:p>
          <a:p>
            <a:pPr algn="l"/>
            <a:r>
              <a:rPr kumimoji="1" lang="en-US" altLang="zh-CN" sz="1600" dirty="0">
                <a:solidFill>
                  <a:srgbClr val="0000FF"/>
                </a:solidFill>
                <a:latin typeface="Consolas" pitchFamily="49" charset="0"/>
                <a:ea typeface="仿宋" pitchFamily="49" charset="-122"/>
                <a:cs typeface="Consolas" pitchFamily="49" charset="0"/>
              </a:rPr>
              <a:t>	s-&gt;data=e;		</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a:solidFill>
                  <a:srgbClr val="00B0F0"/>
                </a:solidFill>
                <a:latin typeface="Consolas" pitchFamily="49" charset="0"/>
                <a:ea typeface="仿宋" pitchFamily="49" charset="-122"/>
                <a:cs typeface="Consolas" pitchFamily="49" charset="0"/>
              </a:rPr>
              <a:t>创建</a:t>
            </a:r>
            <a:r>
              <a:rPr kumimoji="1" lang="zh-CN" altLang="en-US" sz="1600" smtClean="0">
                <a:solidFill>
                  <a:srgbClr val="00B0F0"/>
                </a:solidFill>
                <a:latin typeface="Consolas" pitchFamily="49" charset="0"/>
                <a:ea typeface="仿宋" pitchFamily="49" charset="-122"/>
                <a:cs typeface="Consolas" pitchFamily="49" charset="0"/>
              </a:rPr>
              <a:t>新结点</a:t>
            </a:r>
            <a:r>
              <a:rPr kumimoji="1" lang="en-US" altLang="zh-CN" sz="1600" smtClean="0">
                <a:solidFill>
                  <a:srgbClr val="00B0F0"/>
                </a:solidFill>
                <a:latin typeface="Consolas" pitchFamily="49" charset="0"/>
                <a:ea typeface="仿宋" pitchFamily="49" charset="-122"/>
                <a:cs typeface="Consolas" pitchFamily="49" charset="0"/>
              </a:rPr>
              <a:t>s</a:t>
            </a:r>
            <a:r>
              <a:rPr kumimoji="1" lang="zh-CN" altLang="en-US" sz="1600" smtClean="0">
                <a:solidFill>
                  <a:srgbClr val="00B0F0"/>
                </a:solidFill>
                <a:latin typeface="Consolas" pitchFamily="49" charset="0"/>
                <a:ea typeface="仿宋" pitchFamily="49" charset="-122"/>
                <a:cs typeface="Consolas" pitchFamily="49" charset="0"/>
              </a:rPr>
              <a:t>，其</a:t>
            </a:r>
            <a:r>
              <a:rPr kumimoji="1" lang="en-US" altLang="zh-CN" sz="1600" dirty="0">
                <a:solidFill>
                  <a:srgbClr val="00B0F0"/>
                </a:solidFill>
                <a:latin typeface="Consolas" pitchFamily="49" charset="0"/>
                <a:ea typeface="仿宋" pitchFamily="49" charset="-122"/>
                <a:cs typeface="Consolas" pitchFamily="49" charset="0"/>
              </a:rPr>
              <a:t>data</a:t>
            </a:r>
            <a:r>
              <a:rPr kumimoji="1" lang="zh-CN" altLang="en-US" sz="1600" dirty="0">
                <a:solidFill>
                  <a:srgbClr val="00B0F0"/>
                </a:solidFill>
                <a:latin typeface="Consolas" pitchFamily="49" charset="0"/>
                <a:ea typeface="仿宋" pitchFamily="49" charset="-122"/>
                <a:cs typeface="Consolas" pitchFamily="49" charset="0"/>
              </a:rPr>
              <a:t>域置为</a:t>
            </a:r>
            <a:r>
              <a:rPr kumimoji="1" lang="en-US" altLang="zh-CN" sz="1600" dirty="0">
                <a:solidFill>
                  <a:srgbClr val="00B0F0"/>
                </a:solidFill>
                <a:latin typeface="Consolas" pitchFamily="49" charset="0"/>
                <a:ea typeface="仿宋" pitchFamily="49" charset="-122"/>
                <a:cs typeface="Consolas" pitchFamily="49" charset="0"/>
              </a:rPr>
              <a:t>e</a:t>
            </a:r>
          </a:p>
          <a:p>
            <a:pPr algn="l"/>
            <a:r>
              <a:rPr kumimoji="1" lang="en-US" altLang="zh-CN" sz="1600" dirty="0">
                <a:solidFill>
                  <a:srgbClr val="0000FF"/>
                </a:solidFill>
                <a:latin typeface="Consolas" pitchFamily="49" charset="0"/>
                <a:ea typeface="仿宋" pitchFamily="49" charset="-122"/>
                <a:cs typeface="Consolas" pitchFamily="49" charset="0"/>
              </a:rPr>
              <a:t>	s-&gt;next=p-&gt;next;	</a:t>
            </a:r>
            <a:r>
              <a:rPr kumimoji="1" lang="en-US" altLang="zh-CN" sz="160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将</a:t>
            </a:r>
            <a:r>
              <a:rPr kumimoji="1" lang="en-US" altLang="zh-CN" sz="1600" smtClean="0">
                <a:solidFill>
                  <a:srgbClr val="00B0F0"/>
                </a:solidFill>
                <a:latin typeface="Consolas" pitchFamily="49" charset="0"/>
                <a:ea typeface="仿宋" pitchFamily="49" charset="-122"/>
                <a:cs typeface="Consolas" pitchFamily="49" charset="0"/>
              </a:rPr>
              <a:t>s</a:t>
            </a:r>
            <a:r>
              <a:rPr kumimoji="1" lang="zh-CN" altLang="en-US" sz="1600">
                <a:solidFill>
                  <a:srgbClr val="00B0F0"/>
                </a:solidFill>
                <a:latin typeface="Consolas" pitchFamily="49" charset="0"/>
                <a:ea typeface="仿宋" pitchFamily="49" charset="-122"/>
                <a:cs typeface="Consolas" pitchFamily="49" charset="0"/>
              </a:rPr>
              <a:t>插入</a:t>
            </a:r>
            <a:r>
              <a:rPr kumimoji="1" lang="zh-CN" altLang="en-US" sz="1600" smtClean="0">
                <a:solidFill>
                  <a:srgbClr val="00B0F0"/>
                </a:solidFill>
                <a:latin typeface="Consolas" pitchFamily="49" charset="0"/>
                <a:ea typeface="仿宋" pitchFamily="49" charset="-122"/>
                <a:cs typeface="Consolas" pitchFamily="49" charset="0"/>
              </a:rPr>
              <a:t>到</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dirty="0">
                <a:solidFill>
                  <a:srgbClr val="00B0F0"/>
                </a:solidFill>
                <a:latin typeface="Consolas" pitchFamily="49" charset="0"/>
                <a:ea typeface="仿宋" pitchFamily="49" charset="-122"/>
                <a:cs typeface="Consolas" pitchFamily="49" charset="0"/>
              </a:rPr>
              <a:t>之后</a:t>
            </a:r>
          </a:p>
          <a:p>
            <a:pPr algn="l"/>
            <a:r>
              <a:rPr kumimoji="1" lang="zh-CN" altLang="en-US" sz="1600" dirty="0">
                <a:solidFill>
                  <a:srgbClr val="0000FF"/>
                </a:solidFill>
                <a:latin typeface="Consolas" pitchFamily="49" charset="0"/>
                <a:ea typeface="仿宋" pitchFamily="49" charset="-122"/>
                <a:cs typeface="Consolas" pitchFamily="49" charset="0"/>
              </a:rPr>
              <a:t>	</a:t>
            </a:r>
            <a:r>
              <a:rPr kumimoji="1" lang="en-US" altLang="zh-CN" sz="1600" dirty="0">
                <a:solidFill>
                  <a:srgbClr val="0000FF"/>
                </a:solidFill>
                <a:latin typeface="Consolas" pitchFamily="49" charset="0"/>
                <a:ea typeface="仿宋" pitchFamily="49" charset="-122"/>
                <a:cs typeface="Consolas" pitchFamily="49" charset="0"/>
              </a:rPr>
              <a:t>p-&gt;next=s;</a:t>
            </a:r>
          </a:p>
          <a:p>
            <a:pPr algn="l"/>
            <a:r>
              <a:rPr kumimoji="1" lang="en-US" altLang="zh-CN" sz="1600" dirty="0">
                <a:solidFill>
                  <a:srgbClr val="0000FF"/>
                </a:solidFill>
                <a:latin typeface="Consolas" pitchFamily="49" charset="0"/>
                <a:ea typeface="仿宋" pitchFamily="49" charset="-122"/>
                <a:cs typeface="Consolas" pitchFamily="49" charset="0"/>
              </a:rPr>
              <a:t>	return true;</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r>
              <a:rPr kumimoji="1"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33"/>
          <p:cNvGrpSpPr/>
          <p:nvPr/>
        </p:nvGrpSpPr>
        <p:grpSpPr>
          <a:xfrm>
            <a:off x="428596" y="1214422"/>
            <a:ext cx="7643866" cy="5014107"/>
            <a:chOff x="428596" y="1343851"/>
            <a:chExt cx="7643866" cy="5014107"/>
          </a:xfrm>
        </p:grpSpPr>
        <p:sp>
          <p:nvSpPr>
            <p:cNvPr id="3" name="TextBox 2"/>
            <p:cNvSpPr txBox="1"/>
            <p:nvPr/>
          </p:nvSpPr>
          <p:spPr>
            <a:xfrm>
              <a:off x="4286248" y="4786322"/>
              <a:ext cx="785818" cy="369332"/>
            </a:xfrm>
            <a:prstGeom prst="rect">
              <a:avLst/>
            </a:prstGeom>
            <a:noFill/>
          </p:spPr>
          <p:txBody>
            <a:bodyPr wrap="square" rtlCol="0">
              <a:spAutoFit/>
            </a:bodyPr>
            <a:lstStyle/>
            <a:p>
              <a:pPr algn="l"/>
              <a:r>
                <a:rPr lang="zh-CN" altLang="en-US" sz="1800" dirty="0" smtClean="0">
                  <a:latin typeface="仿宋" pitchFamily="49" charset="-122"/>
                  <a:ea typeface="仿宋" pitchFamily="49" charset="-122"/>
                  <a:cs typeface="Consolas" pitchFamily="49" charset="0"/>
                </a:rPr>
                <a:t>插入</a:t>
              </a:r>
              <a:endParaRPr lang="zh-CN" altLang="en-US" sz="1800" dirty="0">
                <a:latin typeface="仿宋" pitchFamily="49" charset="-122"/>
                <a:ea typeface="仿宋" pitchFamily="49" charset="-122"/>
                <a:cs typeface="Consolas" pitchFamily="49" charset="0"/>
              </a:endParaRPr>
            </a:p>
          </p:txBody>
        </p:sp>
        <p:sp>
          <p:nvSpPr>
            <p:cNvPr id="4" name="Rectangle 32"/>
            <p:cNvSpPr>
              <a:spLocks noChangeArrowheads="1"/>
            </p:cNvSpPr>
            <p:nvPr/>
          </p:nvSpPr>
          <p:spPr bwMode="auto">
            <a:xfrm>
              <a:off x="1055659" y="5322904"/>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33"/>
            <p:cNvSpPr>
              <a:spLocks noChangeArrowheads="1"/>
            </p:cNvSpPr>
            <p:nvPr/>
          </p:nvSpPr>
          <p:spPr bwMode="auto">
            <a:xfrm>
              <a:off x="1416021" y="5322904"/>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 name="Line 34"/>
            <p:cNvSpPr>
              <a:spLocks noChangeShapeType="1"/>
            </p:cNvSpPr>
            <p:nvPr/>
          </p:nvSpPr>
          <p:spPr bwMode="auto">
            <a:xfrm>
              <a:off x="707996" y="5502291"/>
              <a:ext cx="360363" cy="0"/>
            </a:xfrm>
            <a:prstGeom prst="line">
              <a:avLst/>
            </a:prstGeom>
            <a:noFill/>
            <a:ln w="9525">
              <a:solidFill>
                <a:schemeClr val="tx1"/>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7" name="Text Box 35"/>
            <p:cNvSpPr txBox="1">
              <a:spLocks noChangeArrowheads="1"/>
            </p:cNvSpPr>
            <p:nvPr/>
          </p:nvSpPr>
          <p:spPr bwMode="auto">
            <a:xfrm>
              <a:off x="428596" y="5322904"/>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36"/>
            <p:cNvSpPr>
              <a:spLocks noChangeArrowheads="1"/>
            </p:cNvSpPr>
            <p:nvPr/>
          </p:nvSpPr>
          <p:spPr bwMode="auto">
            <a:xfrm>
              <a:off x="3263871" y="532290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9" name="Rectangle 37"/>
            <p:cNvSpPr>
              <a:spLocks noChangeArrowheads="1"/>
            </p:cNvSpPr>
            <p:nvPr/>
          </p:nvSpPr>
          <p:spPr bwMode="auto">
            <a:xfrm>
              <a:off x="3624234" y="532290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Freeform 38"/>
            <p:cNvSpPr>
              <a:spLocks/>
            </p:cNvSpPr>
            <p:nvPr/>
          </p:nvSpPr>
          <p:spPr bwMode="auto">
            <a:xfrm>
              <a:off x="1595409" y="5500704"/>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1" name="Rectangle 39"/>
            <p:cNvSpPr>
              <a:spLocks noChangeArrowheads="1"/>
            </p:cNvSpPr>
            <p:nvPr/>
          </p:nvSpPr>
          <p:spPr bwMode="auto">
            <a:xfrm>
              <a:off x="4332259" y="532290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2" name="Rectangle 40"/>
            <p:cNvSpPr>
              <a:spLocks noChangeArrowheads="1"/>
            </p:cNvSpPr>
            <p:nvPr/>
          </p:nvSpPr>
          <p:spPr bwMode="auto">
            <a:xfrm>
              <a:off x="4692621" y="532290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41"/>
            <p:cNvSpPr>
              <a:spLocks noChangeShapeType="1"/>
            </p:cNvSpPr>
            <p:nvPr/>
          </p:nvSpPr>
          <p:spPr bwMode="auto">
            <a:xfrm>
              <a:off x="3844920" y="5502291"/>
              <a:ext cx="468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4" name="Rectangle 42"/>
            <p:cNvSpPr>
              <a:spLocks noChangeArrowheads="1"/>
            </p:cNvSpPr>
            <p:nvPr/>
          </p:nvSpPr>
          <p:spPr bwMode="auto">
            <a:xfrm>
              <a:off x="6403985" y="532290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5" name="Rectangle 43"/>
            <p:cNvSpPr>
              <a:spLocks noChangeArrowheads="1"/>
            </p:cNvSpPr>
            <p:nvPr/>
          </p:nvSpPr>
          <p:spPr bwMode="auto">
            <a:xfrm>
              <a:off x="6764347" y="532290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44"/>
            <p:cNvSpPr>
              <a:spLocks/>
            </p:cNvSpPr>
            <p:nvPr/>
          </p:nvSpPr>
          <p:spPr bwMode="auto">
            <a:xfrm>
              <a:off x="5929322" y="5500704"/>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Freeform 45"/>
            <p:cNvSpPr>
              <a:spLocks/>
            </p:cNvSpPr>
            <p:nvPr/>
          </p:nvSpPr>
          <p:spPr bwMode="auto">
            <a:xfrm>
              <a:off x="2663796" y="5499116"/>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Text Box 46"/>
            <p:cNvSpPr txBox="1">
              <a:spLocks noChangeArrowheads="1"/>
            </p:cNvSpPr>
            <p:nvPr/>
          </p:nvSpPr>
          <p:spPr bwMode="auto">
            <a:xfrm>
              <a:off x="2205645" y="5265415"/>
              <a:ext cx="682641" cy="461665"/>
            </a:xfrm>
            <a:prstGeom prst="rect">
              <a:avLst/>
            </a:prstGeom>
            <a:noFill/>
            <a:ln w="9525">
              <a:noFill/>
              <a:miter lim="800000"/>
              <a:headEnd/>
              <a:tailEnd/>
            </a:ln>
            <a:effectLst/>
          </p:spPr>
          <p:txBody>
            <a:bodyPr wrap="square">
              <a:spAutoFit/>
            </a:bodyPr>
            <a:lstStyle/>
            <a:p>
              <a:pPr algn="l">
                <a:spcBef>
                  <a:spcPct val="50000"/>
                </a:spcBef>
              </a:pPr>
              <a:r>
                <a:rPr lang="en-US" altLang="zh-CN" b="0">
                  <a:latin typeface="+mj-ea"/>
                  <a:ea typeface="+mj-ea"/>
                  <a:cs typeface="Consolas" pitchFamily="49" charset="0"/>
                </a:rPr>
                <a:t>…</a:t>
              </a:r>
            </a:p>
          </p:txBody>
        </p:sp>
        <p:sp>
          <p:nvSpPr>
            <p:cNvPr id="19" name="Line 47"/>
            <p:cNvSpPr>
              <a:spLocks noChangeShapeType="1"/>
            </p:cNvSpPr>
            <p:nvPr/>
          </p:nvSpPr>
          <p:spPr bwMode="auto">
            <a:xfrm>
              <a:off x="3394018" y="4960954"/>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 name="Text Box 48"/>
            <p:cNvSpPr txBox="1">
              <a:spLocks noChangeArrowheads="1"/>
            </p:cNvSpPr>
            <p:nvPr/>
          </p:nvSpPr>
          <p:spPr bwMode="auto">
            <a:xfrm>
              <a:off x="3452766" y="4864132"/>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smtClean="0">
                  <a:latin typeface="Consolas" pitchFamily="49" charset="0"/>
                  <a:ea typeface="宋体" pitchFamily="2" charset="-122"/>
                  <a:cs typeface="Consolas" pitchFamily="49" charset="0"/>
                </a:rPr>
                <a:t>i</a:t>
              </a:r>
              <a:r>
                <a:rPr lang="en-US" altLang="zh-CN" sz="1800" dirty="0" smtClean="0">
                  <a:latin typeface="Consolas" pitchFamily="49" charset="0"/>
                  <a:ea typeface="+mn-ea"/>
                  <a:cs typeface="Consolas" pitchFamily="49" charset="0"/>
                </a:rPr>
                <a:t>-</a:t>
              </a:r>
              <a:r>
                <a:rPr lang="en-US" altLang="zh-CN" sz="1800" dirty="0" smtClean="0">
                  <a:latin typeface="Consolas" pitchFamily="49" charset="0"/>
                  <a:ea typeface="宋体" pitchFamily="2" charset="-122"/>
                  <a:cs typeface="Consolas" pitchFamily="49" charset="0"/>
                </a:rPr>
                <a:t>1</a:t>
              </a:r>
              <a:endParaRPr lang="en-US" altLang="zh-CN" sz="1800" dirty="0">
                <a:latin typeface="Consolas" pitchFamily="49" charset="0"/>
                <a:ea typeface="宋体" pitchFamily="2" charset="-122"/>
                <a:cs typeface="Consolas" pitchFamily="49" charset="0"/>
              </a:endParaRPr>
            </a:p>
          </p:txBody>
        </p:sp>
        <p:sp>
          <p:nvSpPr>
            <p:cNvPr id="21" name="Freeform 49"/>
            <p:cNvSpPr>
              <a:spLocks/>
            </p:cNvSpPr>
            <p:nvPr/>
          </p:nvSpPr>
          <p:spPr bwMode="auto">
            <a:xfrm>
              <a:off x="4802159" y="5502291"/>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Text Box 50"/>
            <p:cNvSpPr txBox="1">
              <a:spLocks noChangeArrowheads="1"/>
            </p:cNvSpPr>
            <p:nvPr/>
          </p:nvSpPr>
          <p:spPr bwMode="auto">
            <a:xfrm>
              <a:off x="5388616" y="5263849"/>
              <a:ext cx="515977"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mj-ea"/>
                  <a:ea typeface="+mj-ea"/>
                  <a:cs typeface="Consolas" pitchFamily="49" charset="0"/>
                </a:rPr>
                <a:t>…</a:t>
              </a:r>
            </a:p>
          </p:txBody>
        </p:sp>
        <p:sp>
          <p:nvSpPr>
            <p:cNvPr id="23" name="Line 25"/>
            <p:cNvSpPr>
              <a:spLocks noChangeShapeType="1"/>
            </p:cNvSpPr>
            <p:nvPr/>
          </p:nvSpPr>
          <p:spPr bwMode="auto">
            <a:xfrm flipV="1">
              <a:off x="3403535" y="5708664"/>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4" name="Text Box 26"/>
            <p:cNvSpPr txBox="1">
              <a:spLocks noChangeArrowheads="1"/>
            </p:cNvSpPr>
            <p:nvPr/>
          </p:nvSpPr>
          <p:spPr bwMode="auto">
            <a:xfrm>
              <a:off x="3251142" y="5991246"/>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5" name="Rectangle 39"/>
            <p:cNvSpPr>
              <a:spLocks noChangeArrowheads="1"/>
            </p:cNvSpPr>
            <p:nvPr/>
          </p:nvSpPr>
          <p:spPr bwMode="auto">
            <a:xfrm>
              <a:off x="4708531" y="42862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itchFamily="49" charset="0"/>
                  <a:ea typeface="宋体" pitchFamily="2" charset="-122"/>
                  <a:cs typeface="Consolas" pitchFamily="49" charset="0"/>
                </a:rPr>
                <a:t>e</a:t>
              </a:r>
              <a:endParaRPr lang="en-US" altLang="zh-CN" sz="1800" i="1" dirty="0">
                <a:solidFill>
                  <a:srgbClr val="0000FF"/>
                </a:solidFill>
                <a:latin typeface="Consolas" pitchFamily="49" charset="0"/>
                <a:ea typeface="宋体" pitchFamily="2" charset="-122"/>
                <a:cs typeface="Consolas" pitchFamily="49" charset="0"/>
              </a:endParaRPr>
            </a:p>
          </p:txBody>
        </p:sp>
        <p:sp>
          <p:nvSpPr>
            <p:cNvPr id="26" name="Rectangle 40"/>
            <p:cNvSpPr>
              <a:spLocks noChangeArrowheads="1"/>
            </p:cNvSpPr>
            <p:nvPr/>
          </p:nvSpPr>
          <p:spPr bwMode="auto">
            <a:xfrm>
              <a:off x="5068893" y="42862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8" name="任意多边形 27"/>
            <p:cNvSpPr/>
            <p:nvPr/>
          </p:nvSpPr>
          <p:spPr>
            <a:xfrm>
              <a:off x="4143372" y="4440767"/>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任意多边形 28"/>
            <p:cNvSpPr/>
            <p:nvPr/>
          </p:nvSpPr>
          <p:spPr>
            <a:xfrm>
              <a:off x="4357686" y="4064000"/>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0" name="Text Box 26"/>
            <p:cNvSpPr txBox="1">
              <a:spLocks noChangeArrowheads="1"/>
            </p:cNvSpPr>
            <p:nvPr/>
          </p:nvSpPr>
          <p:spPr bwMode="auto">
            <a:xfrm>
              <a:off x="4071934" y="3857628"/>
              <a:ext cx="360363" cy="369332"/>
            </a:xfrm>
            <a:prstGeom prst="rect">
              <a:avLst/>
            </a:prstGeom>
            <a:noFill/>
            <a:ln w="9525">
              <a:noFill/>
              <a:miter lim="800000"/>
              <a:headEnd/>
              <a:tailEnd/>
            </a:ln>
            <a:effectLst/>
          </p:spPr>
          <p:txBody>
            <a:bodyPr>
              <a:spAutoFit/>
            </a:bodyPr>
            <a:lstStyle/>
            <a:p>
              <a:pPr algn="l">
                <a:spcBef>
                  <a:spcPct val="50000"/>
                </a:spcBef>
              </a:pPr>
              <a:r>
                <a:rPr lang="en-US" altLang="zh-CN" sz="1800" i="1" dirty="0" smtClean="0">
                  <a:latin typeface="Consolas" pitchFamily="49" charset="0"/>
                  <a:cs typeface="Consolas" pitchFamily="49" charset="0"/>
                </a:rPr>
                <a:t>s</a:t>
              </a:r>
              <a:endParaRPr lang="en-US" altLang="zh-CN" sz="1800" i="1" dirty="0">
                <a:latin typeface="Consolas" pitchFamily="49" charset="0"/>
                <a:cs typeface="Consolas" pitchFamily="49" charset="0"/>
              </a:endParaRPr>
            </a:p>
          </p:txBody>
        </p:sp>
        <p:sp>
          <p:nvSpPr>
            <p:cNvPr id="31" name="矩形 30"/>
            <p:cNvSpPr/>
            <p:nvPr/>
          </p:nvSpPr>
          <p:spPr>
            <a:xfrm>
              <a:off x="1071538" y="1343851"/>
              <a:ext cx="7000924" cy="1643074"/>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2" name="下箭头 31"/>
            <p:cNvSpPr/>
            <p:nvPr/>
          </p:nvSpPr>
          <p:spPr>
            <a:xfrm>
              <a:off x="3143240" y="2986925"/>
              <a:ext cx="285752" cy="1200999"/>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4" name="灯片编号占位符 33"/>
          <p:cNvSpPr>
            <a:spLocks noGrp="1"/>
          </p:cNvSpPr>
          <p:nvPr>
            <p:ph type="sldNum" sz="quarter" idx="12"/>
          </p:nvPr>
        </p:nvSpPr>
        <p:spPr/>
        <p:txBody>
          <a:bodyPr/>
          <a:lstStyle/>
          <a:p>
            <a:fld id="{BD3F3EC2-762F-4585-9ABE-3D0BD98F40C0}" type="slidenum">
              <a:rPr lang="en-US" altLang="zh-CN" smtClean="0"/>
              <a:pPr/>
              <a:t>36</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233449"/>
            <a:ext cx="8763000" cy="1308050"/>
          </a:xfrm>
          <a:prstGeom prst="rect">
            <a:avLst/>
          </a:prstGeom>
          <a:noFill/>
          <a:ln w="9525">
            <a:noFill/>
            <a:miter lim="800000"/>
            <a:headEnd/>
            <a:tailEnd/>
          </a:ln>
          <a:effectLst/>
        </p:spPr>
        <p:txBody>
          <a:bodyPr>
            <a:spAutoFit/>
          </a:bodyPr>
          <a:lstStyle/>
          <a:p>
            <a:pPr algn="just">
              <a:lnSpc>
                <a:spcPts val="2800"/>
              </a:lnSpc>
              <a:spcBef>
                <a:spcPct val="50000"/>
              </a:spcBef>
            </a:pP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9</a:t>
            </a:r>
            <a:r>
              <a:rPr kumimoji="1" lang="zh-CN" altLang="en-US" sz="2000" dirty="0">
                <a:solidFill>
                  <a:srgbClr val="FF3300"/>
                </a:solidFill>
                <a:latin typeface="Consolas" pitchFamily="49" charset="0"/>
                <a:ea typeface="微软雅黑" pitchFamily="34" charset="-122"/>
                <a:cs typeface="Consolas" pitchFamily="49" charset="0"/>
              </a:rPr>
              <a:t>）删除数据元素</a:t>
            </a:r>
            <a:r>
              <a:rPr kumimoji="1" lang="en-US" altLang="zh-CN" sz="2000" dirty="0" err="1">
                <a:solidFill>
                  <a:srgbClr val="FF3300"/>
                </a:solidFill>
                <a:latin typeface="Consolas" pitchFamily="49" charset="0"/>
                <a:ea typeface="微软雅黑" pitchFamily="34" charset="-122"/>
                <a:cs typeface="Consolas" pitchFamily="49" charset="0"/>
              </a:rPr>
              <a:t>ListDelete</a:t>
            </a:r>
            <a:r>
              <a:rPr kumimoji="1" lang="en-US" altLang="zh-CN" sz="2000">
                <a:solidFill>
                  <a:srgbClr val="FF3300"/>
                </a:solidFill>
                <a:latin typeface="Consolas" pitchFamily="49" charset="0"/>
                <a:ea typeface="微软雅黑" pitchFamily="34" charset="-122"/>
                <a:cs typeface="Consolas" pitchFamily="49" charset="0"/>
              </a:rPr>
              <a:t>(&amp;</a:t>
            </a:r>
            <a:r>
              <a:rPr kumimoji="1" lang="en-US" altLang="zh-CN" sz="2000" smtClean="0">
                <a:solidFill>
                  <a:srgbClr val="FF3300"/>
                </a:solidFill>
                <a:latin typeface="Consolas" pitchFamily="49" charset="0"/>
                <a:ea typeface="微软雅黑" pitchFamily="34" charset="-122"/>
                <a:cs typeface="Consolas" pitchFamily="49" charset="0"/>
              </a:rPr>
              <a:t>L</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smtClean="0">
                <a:solidFill>
                  <a:srgbClr val="FF3300"/>
                </a:solidFill>
                <a:latin typeface="Consolas" pitchFamily="49" charset="0"/>
                <a:ea typeface="微软雅黑" pitchFamily="34" charset="-122"/>
                <a:cs typeface="Consolas" pitchFamily="49" charset="0"/>
              </a:rPr>
              <a:t>i</a:t>
            </a:r>
            <a:r>
              <a:rPr kumimoji="1" lang="zh-CN" altLang="en-US" sz="2000" smtClean="0">
                <a:solidFill>
                  <a:srgbClr val="FF3300"/>
                </a:solidFill>
                <a:latin typeface="Consolas" pitchFamily="49" charset="0"/>
                <a:ea typeface="微软雅黑" pitchFamily="34" charset="-122"/>
                <a:cs typeface="Consolas" pitchFamily="49" charset="0"/>
              </a:rPr>
              <a:t>，</a:t>
            </a:r>
            <a:r>
              <a:rPr kumimoji="1" lang="en-US" altLang="zh-CN" sz="2000" smtClean="0">
                <a:solidFill>
                  <a:srgbClr val="FF3300"/>
                </a:solidFill>
                <a:latin typeface="Consolas" pitchFamily="49" charset="0"/>
                <a:ea typeface="微软雅黑" pitchFamily="34" charset="-122"/>
                <a:cs typeface="Consolas" pitchFamily="49" charset="0"/>
              </a:rPr>
              <a:t>&amp;</a:t>
            </a:r>
            <a:r>
              <a:rPr kumimoji="1" lang="en-US" altLang="zh-CN" sz="2000" dirty="0" err="1">
                <a:solidFill>
                  <a:srgbClr val="FF3300"/>
                </a:solidFill>
                <a:latin typeface="Consolas" pitchFamily="49" charset="0"/>
                <a:ea typeface="微软雅黑" pitchFamily="34" charset="-122"/>
                <a:cs typeface="Consolas" pitchFamily="49" charset="0"/>
              </a:rPr>
              <a:t>e</a:t>
            </a:r>
            <a:r>
              <a:rPr kumimoji="1" lang="en-US" altLang="zh-CN" sz="2000" dirty="0">
                <a:solidFill>
                  <a:srgbClr val="FF3300"/>
                </a:solidFill>
                <a:latin typeface="Consolas" pitchFamily="49" charset="0"/>
                <a:ea typeface="微软雅黑" pitchFamily="34" charset="-122"/>
                <a:cs typeface="Consolas" pitchFamily="49" charset="0"/>
              </a:rPr>
              <a:t>)</a:t>
            </a:r>
          </a:p>
          <a:p>
            <a:pPr algn="just">
              <a:lnSpc>
                <a:spcPts val="2800"/>
              </a:lnSpc>
              <a:spcBef>
                <a:spcPct val="50000"/>
              </a:spcBef>
            </a:pPr>
            <a:r>
              <a:rPr kumimoji="1" lang="en-US" altLang="zh-CN" sz="1800" smtClean="0">
                <a:solidFill>
                  <a:srgbClr val="FF3300"/>
                </a:solidFill>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先</a:t>
            </a:r>
            <a:r>
              <a:rPr kumimoji="1" lang="zh-CN" altLang="en-US" sz="1800" dirty="0">
                <a:latin typeface="Consolas" pitchFamily="49" charset="0"/>
                <a:ea typeface="仿宋" pitchFamily="49" charset="-122"/>
                <a:cs typeface="Consolas" pitchFamily="49" charset="0"/>
              </a:rPr>
              <a:t>在单链表</a:t>
            </a:r>
            <a:r>
              <a:rPr kumimoji="1" lang="en-US" altLang="zh-CN" sz="1800" dirty="0">
                <a:latin typeface="Consolas" pitchFamily="49" charset="0"/>
                <a:ea typeface="仿宋" pitchFamily="49" charset="-122"/>
                <a:cs typeface="Consolas" pitchFamily="49" charset="0"/>
              </a:rPr>
              <a:t>L</a:t>
            </a:r>
            <a:r>
              <a:rPr kumimoji="1" lang="zh-CN" altLang="en-US" sz="1800" dirty="0">
                <a:latin typeface="Consolas" pitchFamily="49" charset="0"/>
                <a:ea typeface="仿宋" pitchFamily="49" charset="-122"/>
                <a:cs typeface="Consolas" pitchFamily="49" charset="0"/>
              </a:rPr>
              <a:t>中找到第</a:t>
            </a:r>
            <a:r>
              <a:rPr kumimoji="1" lang="en-US" altLang="zh-CN" sz="1800" i="1" err="1">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-1</a:t>
            </a:r>
            <a:r>
              <a:rPr kumimoji="1" lang="zh-CN" altLang="en-US" sz="1800" smtClean="0">
                <a:latin typeface="Consolas" pitchFamily="49" charset="0"/>
                <a:ea typeface="仿宋" pitchFamily="49" charset="-122"/>
                <a:cs typeface="Consolas" pitchFamily="49" charset="0"/>
              </a:rPr>
              <a:t>个结点</a:t>
            </a:r>
            <a:r>
              <a:rPr kumimoji="1" lang="en-US" altLang="zh-CN" sz="1800" i="1" smtClean="0">
                <a:latin typeface="Consolas" pitchFamily="49" charset="0"/>
                <a:ea typeface="仿宋" pitchFamily="49" charset="-122"/>
                <a:cs typeface="Consolas" pitchFamily="49" charset="0"/>
              </a:rPr>
              <a:t>p</a:t>
            </a:r>
            <a:r>
              <a:rPr kumimoji="1" lang="zh-CN" altLang="en-US" sz="1800" smtClean="0">
                <a:latin typeface="Consolas" pitchFamily="49" charset="0"/>
                <a:ea typeface="仿宋" pitchFamily="49" charset="-122"/>
                <a:cs typeface="Consolas" pitchFamily="49" charset="0"/>
              </a:rPr>
              <a:t>，若</a:t>
            </a:r>
            <a:r>
              <a:rPr kumimoji="1" lang="zh-CN" altLang="en-US" sz="1800" dirty="0">
                <a:latin typeface="Consolas" pitchFamily="49" charset="0"/>
                <a:ea typeface="仿宋" pitchFamily="49" charset="-122"/>
                <a:cs typeface="Consolas" pitchFamily="49" charset="0"/>
              </a:rPr>
              <a:t>存在</a:t>
            </a:r>
            <a:r>
              <a:rPr kumimoji="1" lang="zh-CN" altLang="en-US" sz="1800">
                <a:latin typeface="Consolas" pitchFamily="49" charset="0"/>
                <a:ea typeface="仿宋" pitchFamily="49" charset="-122"/>
                <a:cs typeface="Consolas" pitchFamily="49" charset="0"/>
              </a:rPr>
              <a:t>这样</a:t>
            </a:r>
            <a:r>
              <a:rPr kumimoji="1" lang="zh-CN" altLang="en-US" sz="1800" smtClean="0">
                <a:latin typeface="Consolas" pitchFamily="49" charset="0"/>
                <a:ea typeface="仿宋" pitchFamily="49" charset="-122"/>
                <a:cs typeface="Consolas" pitchFamily="49" charset="0"/>
              </a:rPr>
              <a:t>的结点，且</a:t>
            </a:r>
            <a:r>
              <a:rPr kumimoji="1" lang="zh-CN" altLang="en-US" sz="1800" dirty="0">
                <a:latin typeface="Consolas" pitchFamily="49" charset="0"/>
                <a:ea typeface="仿宋" pitchFamily="49" charset="-122"/>
                <a:cs typeface="Consolas" pitchFamily="49" charset="0"/>
              </a:rPr>
              <a:t>也</a:t>
            </a:r>
            <a:r>
              <a:rPr kumimoji="1" lang="zh-CN" altLang="en-US" sz="1800">
                <a:latin typeface="Consolas" pitchFamily="49" charset="0"/>
                <a:ea typeface="仿宋" pitchFamily="49" charset="-122"/>
                <a:cs typeface="Consolas" pitchFamily="49" charset="0"/>
              </a:rPr>
              <a:t>存在</a:t>
            </a:r>
            <a:r>
              <a:rPr kumimoji="1" lang="zh-CN" altLang="en-US" sz="1800" smtClean="0">
                <a:latin typeface="Consolas" pitchFamily="49" charset="0"/>
                <a:ea typeface="仿宋" pitchFamily="49" charset="-122"/>
                <a:cs typeface="Consolas" pitchFamily="49" charset="0"/>
              </a:rPr>
              <a:t>后继结点，则</a:t>
            </a:r>
            <a:r>
              <a:rPr kumimoji="1" lang="zh-CN" altLang="en-US" sz="1800" dirty="0">
                <a:latin typeface="Consolas" pitchFamily="49" charset="0"/>
                <a:ea typeface="仿宋" pitchFamily="49" charset="-122"/>
                <a:cs typeface="Consolas" pitchFamily="49" charset="0"/>
              </a:rPr>
              <a:t>删除</a:t>
            </a:r>
            <a:r>
              <a:rPr kumimoji="1" lang="zh-CN" altLang="en-US" sz="1800">
                <a:latin typeface="Consolas" pitchFamily="49" charset="0"/>
                <a:ea typeface="仿宋" pitchFamily="49" charset="-122"/>
                <a:cs typeface="Consolas" pitchFamily="49" charset="0"/>
              </a:rPr>
              <a:t>该</a:t>
            </a:r>
            <a:r>
              <a:rPr kumimoji="1" lang="zh-CN" altLang="en-US" sz="1800" smtClean="0">
                <a:latin typeface="Consolas" pitchFamily="49" charset="0"/>
                <a:ea typeface="仿宋" pitchFamily="49" charset="-122"/>
                <a:cs typeface="Consolas" pitchFamily="49" charset="0"/>
              </a:rPr>
              <a:t>后继结点。</a:t>
            </a:r>
            <a:r>
              <a:rPr kumimoji="1" lang="zh-CN" altLang="en-US" sz="1800" smtClean="0">
                <a:solidFill>
                  <a:srgbClr val="FF3300"/>
                </a:solidFill>
                <a:latin typeface="Consolas" pitchFamily="49" charset="0"/>
                <a:ea typeface="仿宋" pitchFamily="49" charset="-122"/>
                <a:cs typeface="Consolas" pitchFamily="49" charset="0"/>
              </a:rPr>
              <a:t> </a:t>
            </a:r>
            <a:endParaRPr kumimoji="1" lang="zh-CN" altLang="en-US" sz="1800" dirty="0">
              <a:solidFill>
                <a:srgbClr val="FF3300"/>
              </a:solidFill>
              <a:latin typeface="Consolas" pitchFamily="49" charset="0"/>
              <a:ea typeface="仿宋" pitchFamily="49" charset="-122"/>
              <a:cs typeface="Consolas" pitchFamily="49" charset="0"/>
            </a:endParaRPr>
          </a:p>
        </p:txBody>
      </p:sp>
      <p:sp>
        <p:nvSpPr>
          <p:cNvPr id="49155" name="Text Box 3"/>
          <p:cNvSpPr txBox="1">
            <a:spLocks noChangeArrowheads="1"/>
          </p:cNvSpPr>
          <p:nvPr/>
        </p:nvSpPr>
        <p:spPr bwMode="auto">
          <a:xfrm>
            <a:off x="539750" y="1687661"/>
            <a:ext cx="7848600" cy="247045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44000" rIns="144000" bIns="108000">
            <a:spAutoFit/>
          </a:bodyPr>
          <a:lstStyle/>
          <a:p>
            <a:pPr algn="l"/>
            <a:r>
              <a:rPr lang="en-US" altLang="zh-CN" sz="1600" err="1">
                <a:solidFill>
                  <a:srgbClr val="0000FF"/>
                </a:solidFill>
                <a:latin typeface="Consolas" pitchFamily="49" charset="0"/>
                <a:ea typeface="仿宋" pitchFamily="49" charset="-122"/>
                <a:cs typeface="Consolas" pitchFamily="49" charset="0"/>
              </a:rPr>
              <a:t>bool</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3300"/>
                </a:solidFill>
                <a:latin typeface="Consolas" pitchFamily="49" charset="0"/>
                <a:ea typeface="仿宋" pitchFamily="49" charset="-122"/>
                <a:cs typeface="Consolas" pitchFamily="49" charset="0"/>
              </a:rPr>
              <a:t>ListDelet</a:t>
            </a:r>
            <a:r>
              <a:rPr lang="en-US" altLang="zh-CN" sz="1600" smtClean="0">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e</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a:solidFill>
                  <a:srgbClr val="0000FF"/>
                </a:solidFill>
                <a:latin typeface="Consolas" pitchFamily="49" charset="0"/>
                <a:ea typeface="仿宋" pitchFamily="49" charset="-122"/>
                <a:cs typeface="Consolas" pitchFamily="49" charset="0"/>
              </a:rPr>
              <a:t>*&amp;</a:t>
            </a:r>
            <a:r>
              <a:rPr lang="en-US" altLang="zh-CN" sz="1600" smtClean="0">
                <a:solidFill>
                  <a:srgbClr val="0000FF"/>
                </a:solidFill>
                <a:latin typeface="Consolas" pitchFamily="49" charset="0"/>
                <a:ea typeface="仿宋" pitchFamily="49" charset="-122"/>
                <a:cs typeface="Consolas" pitchFamily="49" charset="0"/>
              </a:rPr>
              <a:t>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int i</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ElemType </a:t>
            </a:r>
            <a:r>
              <a:rPr lang="en-US" altLang="zh-CN" sz="1600" dirty="0">
                <a:solidFill>
                  <a:srgbClr val="0000FF"/>
                </a:solidFill>
                <a:latin typeface="Consolas" pitchFamily="49" charset="0"/>
                <a:ea typeface="仿宋" pitchFamily="49" charset="-122"/>
                <a:cs typeface="Consolas" pitchFamily="49" charset="0"/>
              </a:rPr>
              <a:t>&amp;e)</a:t>
            </a:r>
          </a:p>
          <a:p>
            <a:pPr algn="l"/>
            <a:r>
              <a:rPr lang="en-US" altLang="zh-CN" sz="1600" smtClean="0">
                <a:solidFill>
                  <a:srgbClr val="0000FF"/>
                </a:solidFill>
                <a:latin typeface="Consolas" pitchFamily="49" charset="0"/>
                <a:ea typeface="仿宋" pitchFamily="49" charset="-122"/>
                <a:cs typeface="Consolas" pitchFamily="49" charset="0"/>
              </a:rPr>
              <a:t>{  int </a:t>
            </a:r>
            <a:r>
              <a:rPr lang="en-US" altLang="zh-CN" sz="1600" dirty="0">
                <a:solidFill>
                  <a:srgbClr val="0000FF"/>
                </a:solidFill>
                <a:latin typeface="Consolas" pitchFamily="49" charset="0"/>
                <a:ea typeface="仿宋" pitchFamily="49" charset="-122"/>
                <a:cs typeface="Consolas" pitchFamily="49" charset="0"/>
              </a:rPr>
              <a:t>j=0;</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q;		</a:t>
            </a:r>
            <a:r>
              <a:rPr lang="en-US" altLang="zh-CN" sz="1600" dirty="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头结点，</a:t>
            </a:r>
            <a:r>
              <a:rPr lang="en-US" altLang="zh-CN" sz="1600" smtClean="0">
                <a:solidFill>
                  <a:srgbClr val="00B0F0"/>
                </a:solidFill>
                <a:latin typeface="Consolas" pitchFamily="49" charset="0"/>
                <a:ea typeface="仿宋" pitchFamily="49" charset="-122"/>
                <a:cs typeface="Consolas" pitchFamily="49" charset="0"/>
              </a:rPr>
              <a:t>j</a:t>
            </a:r>
            <a:r>
              <a:rPr lang="zh-CN" altLang="en-US" sz="1600" dirty="0">
                <a:solidFill>
                  <a:srgbClr val="00B0F0"/>
                </a:solidFill>
                <a:latin typeface="Consolas" pitchFamily="49" charset="0"/>
                <a:ea typeface="仿宋" pitchFamily="49" charset="-122"/>
                <a:cs typeface="Consolas" pitchFamily="49" charset="0"/>
              </a:rPr>
              <a:t>置为</a:t>
            </a:r>
            <a:r>
              <a:rPr lang="en-US" altLang="zh-CN" sz="1600" dirty="0" smtClean="0">
                <a:solidFill>
                  <a:srgbClr val="00B0F0"/>
                </a:solidFill>
                <a:latin typeface="Consolas" pitchFamily="49" charset="0"/>
                <a:ea typeface="仿宋" pitchFamily="49" charset="-122"/>
                <a:cs typeface="Consolas" pitchFamily="49" charset="0"/>
              </a:rPr>
              <a:t>0</a:t>
            </a:r>
          </a:p>
          <a:p>
            <a:pPr algn="l"/>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while </a:t>
            </a:r>
            <a:r>
              <a:rPr lang="en-US" altLang="zh-CN" sz="1600" dirty="0">
                <a:solidFill>
                  <a:srgbClr val="0000FF"/>
                </a:solidFill>
                <a:latin typeface="Consolas" pitchFamily="49" charset="0"/>
                <a:ea typeface="仿宋" pitchFamily="49" charset="-122"/>
                <a:cs typeface="Consolas" pitchFamily="49" charset="0"/>
              </a:rPr>
              <a:t>(j&lt;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-1 &amp;&amp; p!=NULL)	</a:t>
            </a:r>
            <a:r>
              <a:rPr lang="en-US" altLang="zh-CN" sz="1600" dirty="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查找第</a:t>
            </a:r>
            <a:r>
              <a:rPr lang="en-US" altLang="zh-CN" sz="1600" err="1">
                <a:solidFill>
                  <a:srgbClr val="00B0F0"/>
                </a:solidFill>
                <a:latin typeface="Consolas" pitchFamily="49" charset="0"/>
                <a:ea typeface="仿宋" pitchFamily="49" charset="-122"/>
                <a:cs typeface="Consolas" pitchFamily="49" charset="0"/>
              </a:rPr>
              <a:t>i</a:t>
            </a:r>
            <a:r>
              <a:rPr lang="en-US" altLang="zh-CN" sz="1600">
                <a:solidFill>
                  <a:srgbClr val="00B0F0"/>
                </a:solidFill>
                <a:latin typeface="Consolas" pitchFamily="49" charset="0"/>
                <a:ea typeface="仿宋" pitchFamily="49" charset="-122"/>
                <a:cs typeface="Consolas" pitchFamily="49" charset="0"/>
              </a:rPr>
              <a:t>-1</a:t>
            </a:r>
            <a:r>
              <a:rPr lang="zh-CN" altLang="en-US" sz="1600" smtClean="0">
                <a:solidFill>
                  <a:srgbClr val="00B0F0"/>
                </a:solidFill>
                <a:latin typeface="Consolas" pitchFamily="49" charset="0"/>
                <a:ea typeface="仿宋" pitchFamily="49" charset="-122"/>
                <a:cs typeface="Consolas" pitchFamily="49" charset="0"/>
              </a:rPr>
              <a:t>个结点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	j++;</a:t>
            </a:r>
          </a:p>
          <a:p>
            <a:pPr algn="l"/>
            <a:r>
              <a:rPr lang="en-US" altLang="zh-CN" sz="1600" dirty="0">
                <a:solidFill>
                  <a:srgbClr val="0000FF"/>
                </a:solidFill>
                <a:latin typeface="Consolas" pitchFamily="49" charset="0"/>
                <a:ea typeface="仿宋" pitchFamily="49" charset="-122"/>
                <a:cs typeface="Consolas" pitchFamily="49" charset="0"/>
              </a:rPr>
              <a:t>	p=p-&gt;next;</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smtClean="0">
              <a:solidFill>
                <a:srgbClr val="0000FF"/>
              </a:solidFill>
              <a:latin typeface="Consolas" pitchFamily="49" charset="0"/>
              <a:ea typeface="仿宋" pitchFamily="49" charset="-122"/>
              <a:cs typeface="Consolas" pitchFamily="49" charset="0"/>
            </a:endParaRPr>
          </a:p>
          <a:p>
            <a:pPr algn="l"/>
            <a:endParaRPr lang="en-US" altLang="zh-CN" sz="1600" dirty="0">
              <a:solidFill>
                <a:srgbClr val="0000FF"/>
              </a:solidFill>
              <a:latin typeface="Consolas" pitchFamily="49" charset="0"/>
              <a:ea typeface="仿宋" pitchFamily="49" charset="-122"/>
              <a:cs typeface="Consolas" pitchFamily="49" charset="0"/>
            </a:endParaRPr>
          </a:p>
        </p:txBody>
      </p:sp>
      <p:grpSp>
        <p:nvGrpSpPr>
          <p:cNvPr id="2" name="组合 31"/>
          <p:cNvGrpSpPr/>
          <p:nvPr/>
        </p:nvGrpSpPr>
        <p:grpSpPr>
          <a:xfrm>
            <a:off x="749322" y="2689696"/>
            <a:ext cx="7108826" cy="3668262"/>
            <a:chOff x="749322" y="2929410"/>
            <a:chExt cx="7108826" cy="3668262"/>
          </a:xfrm>
        </p:grpSpPr>
        <p:sp>
          <p:nvSpPr>
            <p:cNvPr id="6" name="TextBox 5"/>
            <p:cNvSpPr txBox="1"/>
            <p:nvPr/>
          </p:nvSpPr>
          <p:spPr>
            <a:xfrm>
              <a:off x="4500562" y="4787116"/>
              <a:ext cx="2571768" cy="369332"/>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查找第</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个结点</a:t>
              </a:r>
              <a:endParaRPr lang="zh-CN" altLang="en-US" sz="1800" dirty="0">
                <a:latin typeface="Consolas" pitchFamily="49" charset="0"/>
                <a:ea typeface="仿宋" pitchFamily="49" charset="-122"/>
                <a:cs typeface="Consolas" pitchFamily="49" charset="0"/>
              </a:endParaRPr>
            </a:p>
          </p:txBody>
        </p:sp>
        <p:sp>
          <p:nvSpPr>
            <p:cNvPr id="7" name="Rectangle 32"/>
            <p:cNvSpPr>
              <a:spLocks noChangeArrowheads="1"/>
            </p:cNvSpPr>
            <p:nvPr/>
          </p:nvSpPr>
          <p:spPr bwMode="auto">
            <a:xfrm>
              <a:off x="1376385" y="556261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8" name="Rectangle 33"/>
            <p:cNvSpPr>
              <a:spLocks noChangeArrowheads="1"/>
            </p:cNvSpPr>
            <p:nvPr/>
          </p:nvSpPr>
          <p:spPr bwMode="auto">
            <a:xfrm>
              <a:off x="1736747" y="556261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Line 34"/>
            <p:cNvSpPr>
              <a:spLocks noChangeShapeType="1"/>
            </p:cNvSpPr>
            <p:nvPr/>
          </p:nvSpPr>
          <p:spPr bwMode="auto">
            <a:xfrm>
              <a:off x="1028722" y="5742005"/>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0" name="Text Box 35"/>
            <p:cNvSpPr txBox="1">
              <a:spLocks noChangeArrowheads="1"/>
            </p:cNvSpPr>
            <p:nvPr/>
          </p:nvSpPr>
          <p:spPr bwMode="auto">
            <a:xfrm>
              <a:off x="749322" y="556261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1" name="Rectangle 36"/>
            <p:cNvSpPr>
              <a:spLocks noChangeArrowheads="1"/>
            </p:cNvSpPr>
            <p:nvPr/>
          </p:nvSpPr>
          <p:spPr bwMode="auto">
            <a:xfrm>
              <a:off x="353379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37"/>
            <p:cNvSpPr>
              <a:spLocks noChangeArrowheads="1"/>
            </p:cNvSpPr>
            <p:nvPr/>
          </p:nvSpPr>
          <p:spPr bwMode="auto">
            <a:xfrm>
              <a:off x="3894160"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Freeform 38"/>
            <p:cNvSpPr>
              <a:spLocks/>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4" name="Rectangle 39"/>
            <p:cNvSpPr>
              <a:spLocks noChangeArrowheads="1"/>
            </p:cNvSpPr>
            <p:nvPr/>
          </p:nvSpPr>
          <p:spPr bwMode="auto">
            <a:xfrm>
              <a:off x="4652985"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5" name="Rectangle 40"/>
            <p:cNvSpPr>
              <a:spLocks noChangeArrowheads="1"/>
            </p:cNvSpPr>
            <p:nvPr/>
          </p:nvSpPr>
          <p:spPr bwMode="auto">
            <a:xfrm>
              <a:off x="5013347"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6" name="Line 41"/>
            <p:cNvSpPr>
              <a:spLocks noChangeShapeType="1"/>
            </p:cNvSpPr>
            <p:nvPr/>
          </p:nvSpPr>
          <p:spPr bwMode="auto">
            <a:xfrm>
              <a:off x="4156072" y="5742005"/>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Rectangle 42"/>
            <p:cNvSpPr>
              <a:spLocks noChangeArrowheads="1"/>
            </p:cNvSpPr>
            <p:nvPr/>
          </p:nvSpPr>
          <p:spPr bwMode="auto">
            <a:xfrm>
              <a:off x="6832613" y="556261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8" name="Rectangle 43"/>
            <p:cNvSpPr>
              <a:spLocks noChangeArrowheads="1"/>
            </p:cNvSpPr>
            <p:nvPr/>
          </p:nvSpPr>
          <p:spPr bwMode="auto">
            <a:xfrm>
              <a:off x="7192975" y="5562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9" name="Freeform 44"/>
            <p:cNvSpPr>
              <a:spLocks/>
            </p:cNvSpPr>
            <p:nvPr/>
          </p:nvSpPr>
          <p:spPr bwMode="auto">
            <a:xfrm>
              <a:off x="6357950" y="5740418"/>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Freeform 45"/>
            <p:cNvSpPr>
              <a:spLocks/>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Text Box 46"/>
            <p:cNvSpPr txBox="1">
              <a:spLocks noChangeArrowheads="1"/>
            </p:cNvSpPr>
            <p:nvPr/>
          </p:nvSpPr>
          <p:spPr bwMode="auto">
            <a:xfrm>
              <a:off x="2525735" y="5515945"/>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mn-ea"/>
                  <a:ea typeface="+mn-ea"/>
                  <a:cs typeface="Consolas" pitchFamily="49" charset="0"/>
                </a:rPr>
                <a:t>…</a:t>
              </a:r>
            </a:p>
          </p:txBody>
        </p:sp>
        <p:sp>
          <p:nvSpPr>
            <p:cNvPr id="22" name="Line 47"/>
            <p:cNvSpPr>
              <a:spLocks noChangeShapeType="1"/>
            </p:cNvSpPr>
            <p:nvPr/>
          </p:nvSpPr>
          <p:spPr bwMode="auto">
            <a:xfrm>
              <a:off x="3714744" y="5200668"/>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3" name="Text Box 48"/>
            <p:cNvSpPr txBox="1">
              <a:spLocks noChangeArrowheads="1"/>
            </p:cNvSpPr>
            <p:nvPr/>
          </p:nvSpPr>
          <p:spPr bwMode="auto">
            <a:xfrm>
              <a:off x="3773492" y="5103846"/>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smtClean="0">
                  <a:latin typeface="Consolas" pitchFamily="49" charset="0"/>
                  <a:ea typeface="宋体" pitchFamily="2" charset="-122"/>
                  <a:cs typeface="Consolas" pitchFamily="49" charset="0"/>
                </a:rPr>
                <a:t>i</a:t>
              </a:r>
              <a:r>
                <a:rPr lang="en-US" altLang="zh-CN" sz="1800" dirty="0" smtClean="0">
                  <a:latin typeface="Consolas" pitchFamily="49" charset="0"/>
                  <a:ea typeface="+mn-ea"/>
                  <a:cs typeface="Consolas" pitchFamily="49" charset="0"/>
                </a:rPr>
                <a:t>-</a:t>
              </a:r>
              <a:r>
                <a:rPr lang="en-US" altLang="zh-CN" sz="1800" dirty="0" smtClean="0">
                  <a:latin typeface="Consolas" pitchFamily="49" charset="0"/>
                  <a:ea typeface="宋体" pitchFamily="2" charset="-122"/>
                  <a:cs typeface="Consolas" pitchFamily="49" charset="0"/>
                </a:rPr>
                <a:t>1</a:t>
              </a:r>
              <a:endParaRPr lang="en-US" altLang="zh-CN" sz="1800" dirty="0">
                <a:latin typeface="Consolas" pitchFamily="49" charset="0"/>
                <a:ea typeface="宋体" pitchFamily="2" charset="-122"/>
                <a:cs typeface="Consolas" pitchFamily="49" charset="0"/>
              </a:endParaRPr>
            </a:p>
          </p:txBody>
        </p:sp>
        <p:sp>
          <p:nvSpPr>
            <p:cNvPr id="24" name="Freeform 49"/>
            <p:cNvSpPr>
              <a:spLocks/>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5" name="Text Box 50"/>
            <p:cNvSpPr txBox="1">
              <a:spLocks noChangeArrowheads="1"/>
            </p:cNvSpPr>
            <p:nvPr/>
          </p:nvSpPr>
          <p:spPr bwMode="auto">
            <a:xfrm>
              <a:off x="5786446" y="5523883"/>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mn-ea"/>
                  <a:ea typeface="+mn-ea"/>
                  <a:cs typeface="Consolas" pitchFamily="49" charset="0"/>
                </a:rPr>
                <a:t>…</a:t>
              </a:r>
            </a:p>
          </p:txBody>
        </p:sp>
        <p:sp>
          <p:nvSpPr>
            <p:cNvPr id="26" name="Line 25"/>
            <p:cNvSpPr>
              <a:spLocks noChangeShapeType="1"/>
            </p:cNvSpPr>
            <p:nvPr/>
          </p:nvSpPr>
          <p:spPr bwMode="auto">
            <a:xfrm flipV="1">
              <a:off x="3724261" y="5948378"/>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7" name="Text Box 26"/>
            <p:cNvSpPr txBox="1">
              <a:spLocks noChangeArrowheads="1"/>
            </p:cNvSpPr>
            <p:nvPr/>
          </p:nvSpPr>
          <p:spPr bwMode="auto">
            <a:xfrm>
              <a:off x="3571868" y="623096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8" name="矩形 27"/>
            <p:cNvSpPr/>
            <p:nvPr/>
          </p:nvSpPr>
          <p:spPr>
            <a:xfrm>
              <a:off x="857224" y="2929410"/>
              <a:ext cx="7000924" cy="1310490"/>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flipH="1">
              <a:off x="4286248" y="4357694"/>
              <a:ext cx="214314" cy="100013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1" name="灯片编号占位符 30"/>
          <p:cNvSpPr>
            <a:spLocks noGrp="1"/>
          </p:cNvSpPr>
          <p:nvPr>
            <p:ph type="sldNum" sz="quarter" idx="12"/>
          </p:nvPr>
        </p:nvSpPr>
        <p:spPr/>
        <p:txBody>
          <a:bodyPr/>
          <a:lstStyle/>
          <a:p>
            <a:fld id="{BD3F3EC2-762F-4585-9ABE-3D0BD98F40C0}" type="slidenum">
              <a:rPr lang="en-US" altLang="zh-CN" smtClean="0"/>
              <a:pPr/>
              <a:t>37</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285728"/>
            <a:ext cx="8686800" cy="336857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algn="l"/>
            <a:r>
              <a:rPr kumimoji="1" lang="en-US" altLang="zh-CN" sz="1600" smtClean="0">
                <a:solidFill>
                  <a:srgbClr val="0000FF"/>
                </a:solidFill>
                <a:latin typeface="Consolas" pitchFamily="49" charset="0"/>
                <a:ea typeface="仿宋" pitchFamily="49" charset="-122"/>
                <a:cs typeface="Consolas" pitchFamily="49" charset="0"/>
              </a:rPr>
              <a:t>   if </a:t>
            </a:r>
            <a:r>
              <a:rPr kumimoji="1" lang="en-US" altLang="zh-CN" sz="1600" dirty="0">
                <a:solidFill>
                  <a:srgbClr val="0000FF"/>
                </a:solidFill>
                <a:latin typeface="Consolas" pitchFamily="49" charset="0"/>
                <a:ea typeface="仿宋" pitchFamily="49" charset="-122"/>
                <a:cs typeface="Consolas" pitchFamily="49" charset="0"/>
              </a:rPr>
              <a:t>(p==NULL)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未找到第</a:t>
            </a:r>
            <a:r>
              <a:rPr kumimoji="1" lang="en-US" altLang="zh-CN" sz="1600" i="1" err="1">
                <a:solidFill>
                  <a:srgbClr val="00B0F0"/>
                </a:solidFill>
                <a:latin typeface="Consolas" pitchFamily="49" charset="0"/>
                <a:ea typeface="仿宋" pitchFamily="49" charset="-122"/>
                <a:cs typeface="Consolas" pitchFamily="49" charset="0"/>
              </a:rPr>
              <a:t>i</a:t>
            </a:r>
            <a:r>
              <a:rPr kumimoji="1" lang="en-US" altLang="zh-CN" sz="1600">
                <a:solidFill>
                  <a:srgbClr val="00B0F0"/>
                </a:solidFill>
                <a:latin typeface="Consolas" pitchFamily="49" charset="0"/>
                <a:ea typeface="仿宋" pitchFamily="49" charset="-122"/>
                <a:cs typeface="Consolas" pitchFamily="49" charset="0"/>
              </a:rPr>
              <a:t>-1</a:t>
            </a:r>
            <a:r>
              <a:rPr kumimoji="1" lang="zh-CN" altLang="en-US" sz="1600" smtClean="0">
                <a:solidFill>
                  <a:srgbClr val="00B0F0"/>
                </a:solidFill>
                <a:latin typeface="Consolas" pitchFamily="49" charset="0"/>
                <a:ea typeface="仿宋" pitchFamily="49" charset="-122"/>
                <a:cs typeface="Consolas" pitchFamily="49" charset="0"/>
              </a:rPr>
              <a:t>个结点，返回</a:t>
            </a:r>
            <a:r>
              <a:rPr kumimoji="1" lang="en-US" altLang="zh-CN" sz="1600" dirty="0">
                <a:solidFill>
                  <a:srgbClr val="00B0F0"/>
                </a:solidFill>
                <a:latin typeface="Consolas" pitchFamily="49" charset="0"/>
                <a:ea typeface="仿宋" pitchFamily="49" charset="-122"/>
                <a:cs typeface="Consolas" pitchFamily="49" charset="0"/>
              </a:rPr>
              <a:t>false</a:t>
            </a:r>
          </a:p>
          <a:p>
            <a:pPr algn="l"/>
            <a:r>
              <a:rPr kumimoji="1" lang="en-US" altLang="zh-CN" sz="1600" dirty="0">
                <a:solidFill>
                  <a:srgbClr val="0000FF"/>
                </a:solidFill>
                <a:latin typeface="Consolas" pitchFamily="49" charset="0"/>
                <a:ea typeface="仿宋" pitchFamily="49" charset="-122"/>
                <a:cs typeface="Consolas" pitchFamily="49" charset="0"/>
              </a:rPr>
              <a:t>	return false;</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else</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找到第</a:t>
            </a:r>
            <a:r>
              <a:rPr kumimoji="1" lang="en-US" altLang="zh-CN" sz="1600" i="1" err="1">
                <a:solidFill>
                  <a:srgbClr val="00B0F0"/>
                </a:solidFill>
                <a:latin typeface="Consolas" pitchFamily="49" charset="0"/>
                <a:ea typeface="仿宋" pitchFamily="49" charset="-122"/>
                <a:cs typeface="Consolas" pitchFamily="49" charset="0"/>
              </a:rPr>
              <a:t>i</a:t>
            </a:r>
            <a:r>
              <a:rPr kumimoji="1" lang="en-US" altLang="zh-CN" sz="1600">
                <a:solidFill>
                  <a:srgbClr val="00B0F0"/>
                </a:solidFill>
                <a:latin typeface="Consolas" pitchFamily="49" charset="0"/>
                <a:ea typeface="仿宋" pitchFamily="49" charset="-122"/>
                <a:cs typeface="Consolas" pitchFamily="49" charset="0"/>
              </a:rPr>
              <a:t>-1</a:t>
            </a:r>
            <a:r>
              <a:rPr kumimoji="1" lang="zh-CN" altLang="en-US" sz="1600" smtClean="0">
                <a:solidFill>
                  <a:srgbClr val="00B0F0"/>
                </a:solidFill>
                <a:latin typeface="Consolas" pitchFamily="49" charset="0"/>
                <a:ea typeface="仿宋" pitchFamily="49" charset="-122"/>
                <a:cs typeface="Consolas" pitchFamily="49" charset="0"/>
              </a:rPr>
              <a:t>个结点</a:t>
            </a:r>
            <a:r>
              <a:rPr kumimoji="1" lang="en-US" altLang="zh-CN" sz="1600" smtClean="0">
                <a:solidFill>
                  <a:srgbClr val="00B0F0"/>
                </a:solidFill>
                <a:latin typeface="Consolas" pitchFamily="49" charset="0"/>
                <a:ea typeface="仿宋" pitchFamily="49" charset="-122"/>
                <a:cs typeface="Consolas" pitchFamily="49" charset="0"/>
              </a:rPr>
              <a:t>p</a:t>
            </a:r>
            <a:endParaRPr kumimoji="1" lang="en-US" altLang="zh-CN" sz="1600" dirty="0">
              <a:solidFill>
                <a:srgbClr val="00B0F0"/>
              </a:solidFill>
              <a:latin typeface="Consolas" pitchFamily="49" charset="0"/>
              <a:ea typeface="仿宋" pitchFamily="49" charset="-122"/>
              <a:cs typeface="Consolas" pitchFamily="49" charset="0"/>
            </a:endParaRP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q=p-</a:t>
            </a:r>
            <a:r>
              <a:rPr kumimoji="1" lang="en-US" altLang="zh-CN" sz="1600" dirty="0">
                <a:solidFill>
                  <a:srgbClr val="0000FF"/>
                </a:solidFill>
                <a:latin typeface="Consolas" pitchFamily="49" charset="0"/>
                <a:ea typeface="仿宋" pitchFamily="49" charset="-122"/>
                <a:cs typeface="Consolas" pitchFamily="49" charset="0"/>
              </a:rPr>
              <a:t>&gt;next;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q</a:t>
            </a:r>
            <a:r>
              <a:rPr kumimoji="1" lang="zh-CN" altLang="en-US" sz="1600" dirty="0">
                <a:solidFill>
                  <a:srgbClr val="00B0F0"/>
                </a:solidFill>
                <a:latin typeface="Consolas" pitchFamily="49" charset="0"/>
                <a:ea typeface="仿宋" pitchFamily="49" charset="-122"/>
                <a:cs typeface="Consolas" pitchFamily="49" charset="0"/>
              </a:rPr>
              <a:t>指向第</a:t>
            </a:r>
            <a:r>
              <a:rPr kumimoji="1" lang="en-US" altLang="zh-CN" sz="1600" i="1" err="1">
                <a:solidFill>
                  <a:srgbClr val="00B0F0"/>
                </a:solidFill>
                <a:latin typeface="Consolas" pitchFamily="49" charset="0"/>
                <a:ea typeface="仿宋" pitchFamily="49" charset="-122"/>
                <a:cs typeface="Consolas" pitchFamily="49" charset="0"/>
              </a:rPr>
              <a:t>i</a:t>
            </a:r>
            <a:r>
              <a:rPr kumimoji="1" lang="zh-CN" altLang="en-US" sz="1600" smtClean="0">
                <a:solidFill>
                  <a:srgbClr val="00B0F0"/>
                </a:solidFill>
                <a:latin typeface="Consolas" pitchFamily="49" charset="0"/>
                <a:ea typeface="仿宋" pitchFamily="49" charset="-122"/>
                <a:cs typeface="Consolas" pitchFamily="49" charset="0"/>
              </a:rPr>
              <a:t>个结点</a:t>
            </a:r>
            <a:endParaRPr kumimoji="1" lang="zh-CN" altLang="en-US" sz="1600" dirty="0">
              <a:solidFill>
                <a:srgbClr val="00B0F0"/>
              </a:solidFill>
              <a:latin typeface="Consolas" pitchFamily="49" charset="0"/>
              <a:ea typeface="仿宋" pitchFamily="49" charset="-122"/>
              <a:cs typeface="Consolas" pitchFamily="49" charset="0"/>
            </a:endParaRPr>
          </a:p>
          <a:p>
            <a:pPr algn="l"/>
            <a:r>
              <a:rPr kumimoji="1" lang="zh-CN" altLang="en-US"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if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a:solidFill>
                  <a:srgbClr val="FF00FF"/>
                </a:solidFill>
                <a:latin typeface="Consolas" pitchFamily="49" charset="0"/>
                <a:ea typeface="仿宋" pitchFamily="49" charset="-122"/>
                <a:cs typeface="Consolas" pitchFamily="49" charset="0"/>
              </a:rPr>
              <a:t>q==NULL</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若不存在第</a:t>
            </a:r>
            <a:r>
              <a:rPr kumimoji="1" lang="en-US" altLang="zh-CN" sz="1600" err="1">
                <a:solidFill>
                  <a:srgbClr val="00B0F0"/>
                </a:solidFill>
                <a:latin typeface="Consolas" pitchFamily="49" charset="0"/>
                <a:ea typeface="仿宋" pitchFamily="49" charset="-122"/>
                <a:cs typeface="Consolas" pitchFamily="49" charset="0"/>
              </a:rPr>
              <a:t>i</a:t>
            </a:r>
            <a:r>
              <a:rPr kumimoji="1" lang="zh-CN" altLang="en-US" sz="1600" smtClean="0">
                <a:solidFill>
                  <a:srgbClr val="00B0F0"/>
                </a:solidFill>
                <a:latin typeface="Consolas" pitchFamily="49" charset="0"/>
                <a:ea typeface="仿宋" pitchFamily="49" charset="-122"/>
                <a:cs typeface="Consolas" pitchFamily="49" charset="0"/>
              </a:rPr>
              <a:t>个结点，返回</a:t>
            </a:r>
            <a:r>
              <a:rPr kumimoji="1" lang="en-US" altLang="zh-CN" sz="1600" dirty="0">
                <a:solidFill>
                  <a:srgbClr val="00B0F0"/>
                </a:solidFill>
                <a:latin typeface="Consolas" pitchFamily="49" charset="0"/>
                <a:ea typeface="仿宋" pitchFamily="49" charset="-122"/>
                <a:cs typeface="Consolas" pitchFamily="49" charset="0"/>
              </a:rPr>
              <a:t>false</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return </a:t>
            </a:r>
            <a:r>
              <a:rPr kumimoji="1" lang="en-US" altLang="zh-CN" sz="1600" dirty="0">
                <a:solidFill>
                  <a:srgbClr val="0000FF"/>
                </a:solidFill>
                <a:latin typeface="Consolas" pitchFamily="49" charset="0"/>
                <a:ea typeface="仿宋" pitchFamily="49" charset="-122"/>
                <a:cs typeface="Consolas" pitchFamily="49" charset="0"/>
              </a:rPr>
              <a:t>false;</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e=q-</a:t>
            </a:r>
            <a:r>
              <a:rPr kumimoji="1" lang="en-US" altLang="zh-CN" sz="1600" dirty="0">
                <a:solidFill>
                  <a:srgbClr val="0000FF"/>
                </a:solidFill>
                <a:latin typeface="Consolas" pitchFamily="49" charset="0"/>
                <a:ea typeface="仿宋" pitchFamily="49" charset="-122"/>
                <a:cs typeface="Consolas" pitchFamily="49" charset="0"/>
              </a:rPr>
              <a:t>&gt;data;</a:t>
            </a:r>
          </a:p>
          <a:p>
            <a:pPr algn="l">
              <a:lnSpc>
                <a:spcPct val="1500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p-</a:t>
            </a:r>
            <a:r>
              <a:rPr kumimoji="1" lang="en-US" altLang="zh-CN" sz="1600" dirty="0">
                <a:solidFill>
                  <a:srgbClr val="0000FF"/>
                </a:solidFill>
                <a:latin typeface="Consolas" pitchFamily="49" charset="0"/>
                <a:ea typeface="仿宋" pitchFamily="49" charset="-122"/>
                <a:cs typeface="Consolas" pitchFamily="49" charset="0"/>
              </a:rPr>
              <a:t>&gt;next=q-&gt;next;</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从单链表</a:t>
            </a:r>
            <a:r>
              <a:rPr kumimoji="1" lang="zh-CN" altLang="en-US" sz="1600">
                <a:solidFill>
                  <a:srgbClr val="00B0F0"/>
                </a:solidFill>
                <a:latin typeface="Consolas" pitchFamily="49" charset="0"/>
                <a:ea typeface="仿宋" pitchFamily="49" charset="-122"/>
                <a:cs typeface="Consolas" pitchFamily="49" charset="0"/>
              </a:rPr>
              <a:t>中</a:t>
            </a:r>
            <a:r>
              <a:rPr kumimoji="1" lang="zh-CN" altLang="en-US" sz="1600" smtClean="0">
                <a:solidFill>
                  <a:srgbClr val="00B0F0"/>
                </a:solidFill>
                <a:latin typeface="Consolas" pitchFamily="49" charset="0"/>
                <a:ea typeface="仿宋" pitchFamily="49" charset="-122"/>
                <a:cs typeface="Consolas" pitchFamily="49" charset="0"/>
              </a:rPr>
              <a:t>删除</a:t>
            </a:r>
            <a:r>
              <a:rPr kumimoji="1" lang="en-US" altLang="zh-CN" sz="1600" smtClean="0">
                <a:solidFill>
                  <a:srgbClr val="00B0F0"/>
                </a:solidFill>
                <a:latin typeface="Consolas" pitchFamily="49" charset="0"/>
                <a:ea typeface="仿宋" pitchFamily="49" charset="-122"/>
                <a:cs typeface="Consolas" pitchFamily="49" charset="0"/>
              </a:rPr>
              <a:t>q</a:t>
            </a:r>
            <a:r>
              <a:rPr kumimoji="1" lang="zh-CN" altLang="en-US" sz="1600" smtClean="0">
                <a:solidFill>
                  <a:srgbClr val="00B0F0"/>
                </a:solidFill>
                <a:latin typeface="Consolas" pitchFamily="49" charset="0"/>
                <a:ea typeface="仿宋" pitchFamily="49" charset="-122"/>
                <a:cs typeface="Consolas" pitchFamily="49" charset="0"/>
              </a:rPr>
              <a:t>结点</a:t>
            </a:r>
            <a:endParaRPr kumimoji="1" lang="zh-CN" altLang="en-US" sz="1600" dirty="0">
              <a:solidFill>
                <a:srgbClr val="00B0F0"/>
              </a:solidFill>
              <a:latin typeface="Consolas" pitchFamily="49" charset="0"/>
              <a:ea typeface="仿宋" pitchFamily="49" charset="-122"/>
              <a:cs typeface="Consolas" pitchFamily="49" charset="0"/>
            </a:endParaRPr>
          </a:p>
          <a:p>
            <a:pPr algn="l"/>
            <a:r>
              <a:rPr kumimoji="1" lang="zh-CN" altLang="en-US"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free(q</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释放</a:t>
            </a:r>
            <a:r>
              <a:rPr kumimoji="1" lang="en-US" altLang="zh-CN" sz="1600" smtClean="0">
                <a:solidFill>
                  <a:srgbClr val="00B0F0"/>
                </a:solidFill>
                <a:latin typeface="Consolas" pitchFamily="49" charset="0"/>
                <a:ea typeface="仿宋" pitchFamily="49" charset="-122"/>
                <a:cs typeface="Consolas" pitchFamily="49" charset="0"/>
              </a:rPr>
              <a:t>q</a:t>
            </a:r>
            <a:r>
              <a:rPr kumimoji="1" lang="zh-CN" altLang="en-US" sz="1600" smtClean="0">
                <a:solidFill>
                  <a:srgbClr val="00B0F0"/>
                </a:solidFill>
                <a:latin typeface="Consolas" pitchFamily="49" charset="0"/>
                <a:ea typeface="仿宋" pitchFamily="49" charset="-122"/>
                <a:cs typeface="Consolas" pitchFamily="49" charset="0"/>
              </a:rPr>
              <a:t>结点</a:t>
            </a:r>
            <a:endParaRPr kumimoji="1" lang="zh-CN" altLang="en-US" sz="1600" dirty="0">
              <a:solidFill>
                <a:srgbClr val="00B0F0"/>
              </a:solidFill>
              <a:latin typeface="Consolas" pitchFamily="49" charset="0"/>
              <a:ea typeface="仿宋" pitchFamily="49" charset="-122"/>
              <a:cs typeface="Consolas" pitchFamily="49" charset="0"/>
            </a:endParaRPr>
          </a:p>
          <a:p>
            <a:pPr algn="l"/>
            <a:r>
              <a:rPr kumimoji="1" lang="zh-CN" altLang="en-US"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return </a:t>
            </a:r>
            <a:r>
              <a:rPr kumimoji="1" lang="en-US" altLang="zh-CN" sz="1600" dirty="0">
                <a:solidFill>
                  <a:srgbClr val="0000FF"/>
                </a:solidFill>
                <a:latin typeface="Consolas" pitchFamily="49" charset="0"/>
                <a:ea typeface="仿宋" pitchFamily="49" charset="-122"/>
                <a:cs typeface="Consolas" pitchFamily="49" charset="0"/>
              </a:rPr>
              <a:t>true;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返回</a:t>
            </a:r>
            <a:r>
              <a:rPr kumimoji="1" lang="en-US" altLang="zh-CN" sz="1600" dirty="0">
                <a:solidFill>
                  <a:srgbClr val="00B0F0"/>
                </a:solidFill>
                <a:latin typeface="Consolas" pitchFamily="49" charset="0"/>
                <a:ea typeface="仿宋" pitchFamily="49" charset="-122"/>
                <a:cs typeface="Consolas" pitchFamily="49" charset="0"/>
              </a:rPr>
              <a:t>true</a:t>
            </a:r>
            <a:r>
              <a:rPr kumimoji="1" lang="zh-CN" altLang="en-US" sz="1600" dirty="0">
                <a:solidFill>
                  <a:srgbClr val="00B0F0"/>
                </a:solidFill>
                <a:latin typeface="Consolas" pitchFamily="49" charset="0"/>
                <a:ea typeface="仿宋" pitchFamily="49" charset="-122"/>
                <a:cs typeface="Consolas" pitchFamily="49" charset="0"/>
              </a:rPr>
              <a:t>表示成功删除第</a:t>
            </a:r>
            <a:r>
              <a:rPr kumimoji="1" lang="en-US" altLang="zh-CN" sz="1600" err="1">
                <a:solidFill>
                  <a:srgbClr val="00B0F0"/>
                </a:solidFill>
                <a:latin typeface="Consolas" pitchFamily="49" charset="0"/>
                <a:ea typeface="仿宋" pitchFamily="49" charset="-122"/>
                <a:cs typeface="Consolas" pitchFamily="49" charset="0"/>
              </a:rPr>
              <a:t>i</a:t>
            </a:r>
            <a:r>
              <a:rPr kumimoji="1" lang="zh-CN" altLang="en-US" sz="1600" smtClean="0">
                <a:solidFill>
                  <a:srgbClr val="00B0F0"/>
                </a:solidFill>
                <a:latin typeface="Consolas" pitchFamily="49" charset="0"/>
                <a:ea typeface="仿宋" pitchFamily="49" charset="-122"/>
                <a:cs typeface="Consolas" pitchFamily="49" charset="0"/>
              </a:rPr>
              <a:t>个结点</a:t>
            </a:r>
            <a:endParaRPr kumimoji="1" lang="zh-CN" altLang="en-US" sz="1600" dirty="0">
              <a:solidFill>
                <a:srgbClr val="00B0F0"/>
              </a:solidFill>
              <a:latin typeface="Consolas" pitchFamily="49" charset="0"/>
              <a:ea typeface="仿宋" pitchFamily="49" charset="-122"/>
              <a:cs typeface="Consolas" pitchFamily="49" charset="0"/>
            </a:endParaRPr>
          </a:p>
          <a:p>
            <a:pPr algn="l"/>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r>
              <a:rPr kumimoji="1"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29"/>
          <p:cNvGrpSpPr/>
          <p:nvPr/>
        </p:nvGrpSpPr>
        <p:grpSpPr>
          <a:xfrm>
            <a:off x="260320" y="2195526"/>
            <a:ext cx="7597828" cy="4019556"/>
            <a:chOff x="117444" y="2189154"/>
            <a:chExt cx="7597828" cy="4019556"/>
          </a:xfrm>
        </p:grpSpPr>
        <p:sp>
          <p:nvSpPr>
            <p:cNvPr id="3" name="矩形 2"/>
            <p:cNvSpPr/>
            <p:nvPr/>
          </p:nvSpPr>
          <p:spPr>
            <a:xfrm>
              <a:off x="714348" y="2189154"/>
              <a:ext cx="7000924" cy="1019160"/>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4" name="直接连接符 3"/>
            <p:cNvCxnSpPr/>
            <p:nvPr/>
          </p:nvCxnSpPr>
          <p:spPr>
            <a:xfrm rot="5400000">
              <a:off x="3652423" y="3984221"/>
              <a:ext cx="1552608" cy="794"/>
            </a:xfrm>
            <a:prstGeom prst="line">
              <a:avLst/>
            </a:prstGeom>
            <a:ln w="19050">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0" y="3994132"/>
              <a:ext cx="1857388" cy="369332"/>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删除第</a:t>
              </a:r>
              <a:r>
                <a:rPr lang="en-US" altLang="zh-CN" sz="1800" i="1" err="1" smtClean="0">
                  <a:latin typeface="Consolas" pitchFamily="49" charset="0"/>
                  <a:ea typeface="仿宋" pitchFamily="49" charset="-122"/>
                  <a:cs typeface="Consolas" pitchFamily="49" charset="0"/>
                </a:rPr>
                <a:t>i</a:t>
              </a:r>
              <a:r>
                <a:rPr lang="zh-CN" altLang="en-US" sz="1800" smtClean="0">
                  <a:latin typeface="Consolas" pitchFamily="49" charset="0"/>
                  <a:ea typeface="仿宋" pitchFamily="49" charset="-122"/>
                  <a:cs typeface="Consolas" pitchFamily="49" charset="0"/>
                </a:rPr>
                <a:t>个结点</a:t>
              </a:r>
              <a:endParaRPr lang="zh-CN" altLang="en-US" sz="1800" dirty="0">
                <a:latin typeface="Consolas" pitchFamily="49" charset="0"/>
                <a:ea typeface="仿宋" pitchFamily="49" charset="-122"/>
                <a:cs typeface="Consolas" pitchFamily="49" charset="0"/>
              </a:endParaRPr>
            </a:p>
          </p:txBody>
        </p:sp>
        <p:sp>
          <p:nvSpPr>
            <p:cNvPr id="8" name="Rectangle 32"/>
            <p:cNvSpPr>
              <a:spLocks noChangeArrowheads="1"/>
            </p:cNvSpPr>
            <p:nvPr/>
          </p:nvSpPr>
          <p:spPr bwMode="auto">
            <a:xfrm>
              <a:off x="744507" y="517365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9" name="Rectangle 33"/>
            <p:cNvSpPr>
              <a:spLocks noChangeArrowheads="1"/>
            </p:cNvSpPr>
            <p:nvPr/>
          </p:nvSpPr>
          <p:spPr bwMode="auto">
            <a:xfrm>
              <a:off x="1104869" y="517365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Line 34"/>
            <p:cNvSpPr>
              <a:spLocks noChangeShapeType="1"/>
            </p:cNvSpPr>
            <p:nvPr/>
          </p:nvSpPr>
          <p:spPr bwMode="auto">
            <a:xfrm>
              <a:off x="396844" y="5353043"/>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1" name="Text Box 35"/>
            <p:cNvSpPr txBox="1">
              <a:spLocks noChangeArrowheads="1"/>
            </p:cNvSpPr>
            <p:nvPr/>
          </p:nvSpPr>
          <p:spPr bwMode="auto">
            <a:xfrm>
              <a:off x="117444" y="517365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2" name="Rectangle 36"/>
            <p:cNvSpPr>
              <a:spLocks noChangeArrowheads="1"/>
            </p:cNvSpPr>
            <p:nvPr/>
          </p:nvSpPr>
          <p:spPr bwMode="auto">
            <a:xfrm>
              <a:off x="2912079" y="51736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3" name="Rectangle 37"/>
            <p:cNvSpPr>
              <a:spLocks noChangeArrowheads="1"/>
            </p:cNvSpPr>
            <p:nvPr/>
          </p:nvSpPr>
          <p:spPr bwMode="auto">
            <a:xfrm>
              <a:off x="3272442" y="51736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4" name="Freeform 38"/>
            <p:cNvSpPr>
              <a:spLocks/>
            </p:cNvSpPr>
            <p:nvPr/>
          </p:nvSpPr>
          <p:spPr bwMode="auto">
            <a:xfrm>
              <a:off x="1284257" y="5351456"/>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5" name="Rectangle 39"/>
            <p:cNvSpPr>
              <a:spLocks noChangeArrowheads="1"/>
            </p:cNvSpPr>
            <p:nvPr/>
          </p:nvSpPr>
          <p:spPr bwMode="auto">
            <a:xfrm>
              <a:off x="4021107" y="51736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6" name="Rectangle 40"/>
            <p:cNvSpPr>
              <a:spLocks noChangeArrowheads="1"/>
            </p:cNvSpPr>
            <p:nvPr/>
          </p:nvSpPr>
          <p:spPr bwMode="auto">
            <a:xfrm>
              <a:off x="4381469" y="51736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7" name="Line 41"/>
            <p:cNvSpPr>
              <a:spLocks noChangeShapeType="1"/>
            </p:cNvSpPr>
            <p:nvPr/>
          </p:nvSpPr>
          <p:spPr bwMode="auto">
            <a:xfrm>
              <a:off x="3525830" y="5353043"/>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Rectangle 42"/>
            <p:cNvSpPr>
              <a:spLocks noChangeArrowheads="1"/>
            </p:cNvSpPr>
            <p:nvPr/>
          </p:nvSpPr>
          <p:spPr bwMode="auto">
            <a:xfrm>
              <a:off x="6189671" y="517365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9" name="Rectangle 43"/>
            <p:cNvSpPr>
              <a:spLocks noChangeArrowheads="1"/>
            </p:cNvSpPr>
            <p:nvPr/>
          </p:nvSpPr>
          <p:spPr bwMode="auto">
            <a:xfrm>
              <a:off x="6550033" y="517365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20" name="Freeform 44"/>
            <p:cNvSpPr>
              <a:spLocks/>
            </p:cNvSpPr>
            <p:nvPr/>
          </p:nvSpPr>
          <p:spPr bwMode="auto">
            <a:xfrm>
              <a:off x="5715008" y="5351456"/>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Freeform 45"/>
            <p:cNvSpPr>
              <a:spLocks/>
            </p:cNvSpPr>
            <p:nvPr/>
          </p:nvSpPr>
          <p:spPr bwMode="auto">
            <a:xfrm>
              <a:off x="2352644" y="5349868"/>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Text Box 46"/>
            <p:cNvSpPr txBox="1">
              <a:spLocks noChangeArrowheads="1"/>
            </p:cNvSpPr>
            <p:nvPr/>
          </p:nvSpPr>
          <p:spPr bwMode="auto">
            <a:xfrm>
              <a:off x="1855757" y="5134603"/>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mj-ea"/>
                  <a:ea typeface="+mj-ea"/>
                  <a:cs typeface="Consolas" pitchFamily="49" charset="0"/>
                </a:rPr>
                <a:t>…</a:t>
              </a:r>
            </a:p>
          </p:txBody>
        </p:sp>
        <p:sp>
          <p:nvSpPr>
            <p:cNvPr id="23" name="Line 47"/>
            <p:cNvSpPr>
              <a:spLocks noChangeShapeType="1"/>
            </p:cNvSpPr>
            <p:nvPr/>
          </p:nvSpPr>
          <p:spPr bwMode="auto">
            <a:xfrm>
              <a:off x="3082866" y="4811706"/>
              <a:ext cx="0" cy="35877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4" name="Text Box 48"/>
            <p:cNvSpPr txBox="1">
              <a:spLocks noChangeArrowheads="1"/>
            </p:cNvSpPr>
            <p:nvPr/>
          </p:nvSpPr>
          <p:spPr bwMode="auto">
            <a:xfrm>
              <a:off x="3141614" y="4714884"/>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smtClean="0">
                  <a:latin typeface="Consolas" pitchFamily="49" charset="0"/>
                  <a:ea typeface="宋体" pitchFamily="2" charset="-122"/>
                  <a:cs typeface="Consolas" pitchFamily="49" charset="0"/>
                </a:rPr>
                <a:t>i</a:t>
              </a:r>
              <a:r>
                <a:rPr lang="en-US" altLang="zh-CN" sz="1800" dirty="0" smtClean="0">
                  <a:latin typeface="Consolas" pitchFamily="49" charset="0"/>
                  <a:ea typeface="+mn-ea"/>
                  <a:cs typeface="Consolas" pitchFamily="49" charset="0"/>
                </a:rPr>
                <a:t>-</a:t>
              </a:r>
              <a:r>
                <a:rPr lang="en-US" altLang="zh-CN" sz="1800" dirty="0" smtClean="0">
                  <a:latin typeface="Consolas" pitchFamily="49" charset="0"/>
                  <a:ea typeface="宋体" pitchFamily="2" charset="-122"/>
                  <a:cs typeface="Consolas" pitchFamily="49" charset="0"/>
                </a:rPr>
                <a:t>1</a:t>
              </a:r>
              <a:endParaRPr lang="en-US" altLang="zh-CN" sz="1800" dirty="0">
                <a:latin typeface="Consolas" pitchFamily="49" charset="0"/>
                <a:ea typeface="宋体" pitchFamily="2" charset="-122"/>
                <a:cs typeface="Consolas" pitchFamily="49" charset="0"/>
              </a:endParaRPr>
            </a:p>
          </p:txBody>
        </p:sp>
        <p:sp>
          <p:nvSpPr>
            <p:cNvPr id="25" name="Freeform 49"/>
            <p:cNvSpPr>
              <a:spLocks/>
            </p:cNvSpPr>
            <p:nvPr/>
          </p:nvSpPr>
          <p:spPr bwMode="auto">
            <a:xfrm>
              <a:off x="4491007" y="5353043"/>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 name="Text Box 50"/>
            <p:cNvSpPr txBox="1">
              <a:spLocks noChangeArrowheads="1"/>
            </p:cNvSpPr>
            <p:nvPr/>
          </p:nvSpPr>
          <p:spPr bwMode="auto">
            <a:xfrm>
              <a:off x="5202207" y="514254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mj-ea"/>
                  <a:ea typeface="+mj-ea"/>
                  <a:cs typeface="Consolas" pitchFamily="49" charset="0"/>
                </a:rPr>
                <a:t>…</a:t>
              </a:r>
            </a:p>
          </p:txBody>
        </p:sp>
        <p:sp>
          <p:nvSpPr>
            <p:cNvPr id="27" name="Line 25"/>
            <p:cNvSpPr>
              <a:spLocks noChangeShapeType="1"/>
            </p:cNvSpPr>
            <p:nvPr/>
          </p:nvSpPr>
          <p:spPr bwMode="auto">
            <a:xfrm flipV="1">
              <a:off x="3092383" y="5559416"/>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8" name="Text Box 26"/>
            <p:cNvSpPr txBox="1">
              <a:spLocks noChangeArrowheads="1"/>
            </p:cNvSpPr>
            <p:nvPr/>
          </p:nvSpPr>
          <p:spPr bwMode="auto">
            <a:xfrm>
              <a:off x="2939990" y="5841998"/>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9" name="椭圆 28"/>
            <p:cNvSpPr/>
            <p:nvPr/>
          </p:nvSpPr>
          <p:spPr>
            <a:xfrm>
              <a:off x="3832220" y="4779950"/>
              <a:ext cx="1214446" cy="1143008"/>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0" name="灯片编号占位符 29"/>
          <p:cNvSpPr>
            <a:spLocks noGrp="1"/>
          </p:cNvSpPr>
          <p:nvPr>
            <p:ph type="sldNum" sz="quarter" idx="12"/>
          </p:nvPr>
        </p:nvSpPr>
        <p:spPr/>
        <p:txBody>
          <a:bodyPr/>
          <a:lstStyle/>
          <a:p>
            <a:fld id="{BD3F3EC2-762F-4585-9ABE-3D0BD98F40C0}" type="slidenum">
              <a:rPr lang="en-US" altLang="zh-CN" smtClean="0"/>
              <a:pPr/>
              <a:t>38</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0" end="10"/>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00034" y="428604"/>
            <a:ext cx="3786214" cy="461665"/>
          </a:xfrm>
          <a:prstGeom prst="rect">
            <a:avLst/>
          </a:prstGeom>
          <a:blipFill>
            <a:blip r:embed="rId3" cstate="print"/>
            <a:tile tx="0" ty="0" sx="100000" sy="100000" flip="none" algn="tl"/>
          </a:blipFill>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mtClean="0">
                <a:solidFill>
                  <a:srgbClr val="FF0000"/>
                </a:solidFill>
                <a:latin typeface="Consolas" pitchFamily="49" charset="0"/>
                <a:ea typeface="黑体" pitchFamily="49" charset="-122"/>
                <a:cs typeface="Consolas" pitchFamily="49" charset="0"/>
              </a:rPr>
              <a:t>  4</a:t>
            </a:r>
            <a:r>
              <a:rPr kumimoji="1" lang="zh-CN" altLang="en-US" smtClean="0">
                <a:solidFill>
                  <a:srgbClr val="FF0000"/>
                </a:solidFill>
                <a:latin typeface="Consolas" pitchFamily="49" charset="0"/>
                <a:ea typeface="黑体" pitchFamily="49" charset="-122"/>
                <a:cs typeface="Consolas" pitchFamily="49" charset="0"/>
              </a:rPr>
              <a:t>、单链表的应用示例      </a:t>
            </a:r>
            <a:endParaRPr kumimoji="1" lang="zh-CN" altLang="en-US" dirty="0">
              <a:solidFill>
                <a:srgbClr val="FF0000"/>
              </a:solidFill>
              <a:latin typeface="Consolas" pitchFamily="49" charset="0"/>
              <a:ea typeface="黑体" pitchFamily="49" charset="-122"/>
              <a:cs typeface="Consolas" pitchFamily="49" charset="0"/>
            </a:endParaRPr>
          </a:p>
        </p:txBody>
      </p:sp>
      <p:sp>
        <p:nvSpPr>
          <p:cNvPr id="12" name="TextBox 11"/>
          <p:cNvSpPr txBox="1"/>
          <p:nvPr/>
        </p:nvSpPr>
        <p:spPr>
          <a:xfrm>
            <a:off x="428596" y="1285860"/>
            <a:ext cx="8001056" cy="858377"/>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pPr>
            <a:r>
              <a:rPr lang="zh-CN" altLang="en-US" sz="1800" smtClean="0">
                <a:latin typeface="楷体" pitchFamily="49" charset="-122"/>
                <a:ea typeface="楷体" pitchFamily="49" charset="-122"/>
              </a:rPr>
              <a:t>    </a:t>
            </a:r>
            <a:r>
              <a:rPr lang="zh-CN" altLang="en-US" sz="1800" smtClean="0">
                <a:solidFill>
                  <a:srgbClr val="FF0000"/>
                </a:solidFill>
                <a:latin typeface="微软雅黑" pitchFamily="34" charset="-122"/>
                <a:ea typeface="微软雅黑" pitchFamily="34" charset="-122"/>
              </a:rPr>
              <a:t>单链表应用算法设计</a:t>
            </a:r>
            <a:r>
              <a:rPr lang="zh-CN" altLang="en-US" sz="1800" smtClean="0">
                <a:latin typeface="楷体" pitchFamily="49" charset="-122"/>
                <a:ea typeface="楷体" pitchFamily="49" charset="-122"/>
              </a:rPr>
              <a:t>：数据采用单链表存储，利用单链表的基本操作来完成求解任务。</a:t>
            </a:r>
            <a:endParaRPr lang="zh-CN" altLang="en-US" sz="1800">
              <a:latin typeface="楷体" pitchFamily="49" charset="-122"/>
              <a:ea typeface="楷体" pitchFamily="49" charset="-122"/>
            </a:endParaRPr>
          </a:p>
        </p:txBody>
      </p:sp>
      <p:sp>
        <p:nvSpPr>
          <p:cNvPr id="13" name="TextBox 12"/>
          <p:cNvSpPr txBox="1"/>
          <p:nvPr/>
        </p:nvSpPr>
        <p:spPr>
          <a:xfrm>
            <a:off x="1285852" y="2500306"/>
            <a:ext cx="4929222" cy="10144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50000"/>
              </a:lnSpc>
              <a:buBlip>
                <a:blip r:embed="rId4"/>
              </a:buBlip>
            </a:pPr>
            <a:r>
              <a:rPr lang="zh-CN" altLang="en-US" sz="1800" smtClean="0">
                <a:solidFill>
                  <a:srgbClr val="FF0000"/>
                </a:solidFill>
                <a:latin typeface="方正启体简体" pitchFamily="65" charset="-122"/>
                <a:ea typeface="方正启体简体" pitchFamily="65" charset="-122"/>
                <a:cs typeface="Consolas" pitchFamily="49" charset="0"/>
              </a:rPr>
              <a:t>基于整体建表的算法设计</a:t>
            </a:r>
            <a:endParaRPr lang="en-US" altLang="zh-CN" sz="1800" smtClean="0">
              <a:solidFill>
                <a:srgbClr val="FF0000"/>
              </a:solidFill>
              <a:latin typeface="方正启体简体" pitchFamily="65" charset="-122"/>
              <a:ea typeface="方正启体简体" pitchFamily="65" charset="-122"/>
              <a:cs typeface="Consolas" pitchFamily="49" charset="0"/>
            </a:endParaRPr>
          </a:p>
          <a:p>
            <a:pPr marL="457200" indent="-457200" algn="l">
              <a:lnSpc>
                <a:spcPct val="150000"/>
              </a:lnSpc>
              <a:buBlip>
                <a:blip r:embed="rId4"/>
              </a:buBlip>
            </a:pPr>
            <a:r>
              <a:rPr lang="zh-CN" altLang="en-US" sz="1800" smtClean="0">
                <a:solidFill>
                  <a:srgbClr val="FF0000"/>
                </a:solidFill>
                <a:latin typeface="方正启体简体" pitchFamily="65" charset="-122"/>
                <a:ea typeface="方正启体简体" pitchFamily="65" charset="-122"/>
                <a:cs typeface="Consolas" pitchFamily="49" charset="0"/>
              </a:rPr>
              <a:t>基于单链表基本操作的算法设计</a:t>
            </a:r>
            <a:endParaRPr lang="zh-CN" altLang="en-US" sz="1800">
              <a:latin typeface="方正启体简体" pitchFamily="65" charset="-122"/>
              <a:ea typeface="方正启体简体" pitchFamily="65" charset="-122"/>
            </a:endParaRPr>
          </a:p>
        </p:txBody>
      </p:sp>
      <p:sp>
        <p:nvSpPr>
          <p:cNvPr id="7" name="灯片编号占位符 6"/>
          <p:cNvSpPr>
            <a:spLocks noGrp="1"/>
          </p:cNvSpPr>
          <p:nvPr>
            <p:ph type="sldNum" sz="quarter" idx="12"/>
          </p:nvPr>
        </p:nvSpPr>
        <p:spPr/>
        <p:txBody>
          <a:bodyPr/>
          <a:lstStyle/>
          <a:p>
            <a:fld id="{BD3F3EC2-762F-4585-9ABE-3D0BD98F40C0}" type="slidenum">
              <a:rPr lang="en-US" altLang="zh-CN" smtClean="0"/>
              <a:pPr/>
              <a:t>39</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4195" name="Rectangle 3"/>
          <p:cNvSpPr>
            <a:spLocks noChangeArrowheads="1"/>
          </p:cNvSpPr>
          <p:nvPr/>
        </p:nvSpPr>
        <p:spPr bwMode="auto">
          <a:xfrm>
            <a:off x="3598831" y="1000108"/>
            <a:ext cx="2665413" cy="9366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1800" dirty="0">
                <a:solidFill>
                  <a:srgbClr val="FF00FF"/>
                </a:solidFill>
                <a:latin typeface="Consolas" pitchFamily="49" charset="0"/>
                <a:ea typeface="楷体" pitchFamily="49" charset="-122"/>
                <a:cs typeface="Consolas" pitchFamily="49" charset="0"/>
              </a:rPr>
              <a:t>线性表</a:t>
            </a:r>
          </a:p>
          <a:p>
            <a:r>
              <a:rPr kumimoji="1" lang="en-US" altLang="zh-CN" sz="1800">
                <a:solidFill>
                  <a:srgbClr val="3333FF"/>
                </a:solidFill>
                <a:latin typeface="Consolas" pitchFamily="49" charset="0"/>
                <a:ea typeface="楷体" pitchFamily="49" charset="-122"/>
                <a:cs typeface="Consolas" pitchFamily="49" charset="0"/>
              </a:rPr>
              <a:t>(</a:t>
            </a:r>
            <a:r>
              <a:rPr kumimoji="1" lang="en-US" altLang="zh-CN" sz="1800" i="1" smtClean="0">
                <a:solidFill>
                  <a:srgbClr val="3333FF"/>
                </a:solidFill>
                <a:latin typeface="Consolas" pitchFamily="49" charset="0"/>
                <a:ea typeface="楷体" pitchFamily="49" charset="-122"/>
                <a:cs typeface="Consolas" pitchFamily="49" charset="0"/>
              </a:rPr>
              <a:t>a</a:t>
            </a:r>
            <a:r>
              <a:rPr kumimoji="1" lang="en-US" altLang="zh-CN" sz="1800" baseline="-25000" smtClean="0">
                <a:solidFill>
                  <a:srgbClr val="3333FF"/>
                </a:solidFill>
                <a:latin typeface="Consolas" pitchFamily="49" charset="0"/>
                <a:ea typeface="楷体" pitchFamily="49" charset="-122"/>
                <a:cs typeface="Consolas" pitchFamily="49" charset="0"/>
              </a:rPr>
              <a:t>0</a:t>
            </a:r>
            <a:r>
              <a:rPr kumimoji="1" lang="en-US" altLang="zh-CN" sz="1800" smtClean="0">
                <a:solidFill>
                  <a:srgbClr val="3333FF"/>
                </a:solidFill>
                <a:latin typeface="Consolas" pitchFamily="49" charset="0"/>
                <a:ea typeface="楷体" pitchFamily="49" charset="-122"/>
                <a:cs typeface="Consolas" pitchFamily="49" charset="0"/>
              </a:rPr>
              <a:t>,</a:t>
            </a:r>
            <a:r>
              <a:rPr kumimoji="1" lang="en-US" altLang="zh-CN" sz="1800" i="1" smtClean="0">
                <a:solidFill>
                  <a:srgbClr val="3333FF"/>
                </a:solidFill>
                <a:latin typeface="Consolas" pitchFamily="49" charset="0"/>
                <a:ea typeface="楷体" pitchFamily="49" charset="-122"/>
                <a:cs typeface="Consolas" pitchFamily="49" charset="0"/>
              </a:rPr>
              <a:t>a</a:t>
            </a:r>
            <a:r>
              <a:rPr kumimoji="1" lang="en-US" altLang="zh-CN" sz="1800" baseline="-25000" smtClean="0">
                <a:solidFill>
                  <a:srgbClr val="3333FF"/>
                </a:solidFill>
                <a:latin typeface="Consolas" pitchFamily="49" charset="0"/>
                <a:ea typeface="楷体" pitchFamily="49" charset="-122"/>
                <a:cs typeface="Consolas" pitchFamily="49" charset="0"/>
              </a:rPr>
              <a:t>1</a:t>
            </a:r>
            <a:r>
              <a:rPr kumimoji="1" lang="en-US" altLang="zh-CN" sz="1800" smtClean="0">
                <a:solidFill>
                  <a:srgbClr val="3333FF"/>
                </a:solidFill>
                <a:latin typeface="Consolas" pitchFamily="49" charset="0"/>
                <a:ea typeface="楷体" pitchFamily="49" charset="-122"/>
                <a:cs typeface="Consolas" pitchFamily="49" charset="0"/>
              </a:rPr>
              <a:t>,…,</a:t>
            </a:r>
            <a:r>
              <a:rPr kumimoji="1" lang="en-US" altLang="zh-CN" sz="1800" i="1" smtClean="0">
                <a:solidFill>
                  <a:srgbClr val="3333FF"/>
                </a:solidFill>
                <a:latin typeface="Consolas" pitchFamily="49" charset="0"/>
                <a:ea typeface="楷体" pitchFamily="49" charset="-122"/>
                <a:cs typeface="Consolas" pitchFamily="49" charset="0"/>
              </a:rPr>
              <a:t>a</a:t>
            </a:r>
            <a:r>
              <a:rPr kumimoji="1" lang="en-US" altLang="zh-CN" sz="1800" i="1" baseline="-25000" smtClean="0">
                <a:solidFill>
                  <a:srgbClr val="3333FF"/>
                </a:solidFill>
                <a:latin typeface="Consolas" pitchFamily="49" charset="0"/>
                <a:ea typeface="楷体" pitchFamily="49" charset="-122"/>
                <a:cs typeface="Consolas" pitchFamily="49" charset="0"/>
              </a:rPr>
              <a:t>i</a:t>
            </a:r>
            <a:r>
              <a:rPr kumimoji="1" lang="en-US" altLang="zh-CN" sz="1800" smtClean="0">
                <a:solidFill>
                  <a:srgbClr val="3333FF"/>
                </a:solidFill>
                <a:latin typeface="Consolas" pitchFamily="49" charset="0"/>
                <a:ea typeface="楷体" pitchFamily="49" charset="-122"/>
                <a:cs typeface="Consolas" pitchFamily="49" charset="0"/>
              </a:rPr>
              <a:t>,…,</a:t>
            </a:r>
            <a:r>
              <a:rPr kumimoji="1" lang="en-US" altLang="zh-CN" sz="1800" i="1" smtClean="0">
                <a:solidFill>
                  <a:srgbClr val="3333FF"/>
                </a:solidFill>
                <a:latin typeface="Consolas" pitchFamily="49" charset="0"/>
                <a:ea typeface="楷体" pitchFamily="49" charset="-122"/>
                <a:cs typeface="Consolas" pitchFamily="49" charset="0"/>
              </a:rPr>
              <a:t>a</a:t>
            </a:r>
            <a:r>
              <a:rPr kumimoji="1" lang="en-US" altLang="zh-CN" sz="1800" i="1" baseline="-25000" smtClean="0">
                <a:solidFill>
                  <a:srgbClr val="3333FF"/>
                </a:solidFill>
                <a:latin typeface="Consolas" pitchFamily="49" charset="0"/>
                <a:ea typeface="楷体" pitchFamily="49" charset="-122"/>
                <a:cs typeface="Consolas" pitchFamily="49" charset="0"/>
              </a:rPr>
              <a:t>n</a:t>
            </a:r>
            <a:r>
              <a:rPr kumimoji="1" lang="en-US" altLang="zh-CN" sz="1800" baseline="-25000" smtClean="0">
                <a:solidFill>
                  <a:srgbClr val="3333FF"/>
                </a:solidFill>
                <a:latin typeface="Consolas" pitchFamily="49" charset="0"/>
                <a:ea typeface="楷体" pitchFamily="49" charset="-122"/>
                <a:cs typeface="Consolas" pitchFamily="49" charset="0"/>
              </a:rPr>
              <a:t>-1</a:t>
            </a:r>
            <a:r>
              <a:rPr kumimoji="1" lang="en-US" altLang="zh-CN" sz="1800" i="1" baseline="-25000" smtClean="0">
                <a:solidFill>
                  <a:srgbClr val="3333FF"/>
                </a:solidFill>
                <a:latin typeface="Consolas" pitchFamily="49" charset="0"/>
                <a:ea typeface="楷体" pitchFamily="49" charset="-122"/>
                <a:cs typeface="Consolas" pitchFamily="49" charset="0"/>
              </a:rPr>
              <a:t> </a:t>
            </a:r>
            <a:r>
              <a:rPr kumimoji="1" lang="en-US" altLang="zh-CN" sz="1800" dirty="0">
                <a:solidFill>
                  <a:srgbClr val="3333FF"/>
                </a:solidFill>
                <a:latin typeface="Consolas" pitchFamily="49" charset="0"/>
                <a:ea typeface="楷体" pitchFamily="49" charset="-122"/>
                <a:cs typeface="Consolas" pitchFamily="49" charset="0"/>
              </a:rPr>
              <a:t>)</a:t>
            </a: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4197" name="Text Box 5"/>
          <p:cNvSpPr txBox="1">
            <a:spLocks noChangeArrowheads="1"/>
          </p:cNvSpPr>
          <p:nvPr/>
        </p:nvSpPr>
        <p:spPr bwMode="auto">
          <a:xfrm>
            <a:off x="5256182" y="2295508"/>
            <a:ext cx="993788"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3333FF"/>
                </a:solidFill>
                <a:latin typeface="仿宋" pitchFamily="49" charset="-122"/>
                <a:ea typeface="仿宋" pitchFamily="49" charset="-122"/>
                <a:cs typeface="Consolas" pitchFamily="49" charset="0"/>
              </a:rPr>
              <a:t>映射</a:t>
            </a:r>
          </a:p>
        </p:txBody>
      </p:sp>
      <p:grpSp>
        <p:nvGrpSpPr>
          <p:cNvPr id="30" name="组合 29"/>
          <p:cNvGrpSpPr/>
          <p:nvPr/>
        </p:nvGrpSpPr>
        <p:grpSpPr>
          <a:xfrm>
            <a:off x="-32" y="1428736"/>
            <a:ext cx="1357322" cy="2254324"/>
            <a:chOff x="-32" y="1428736"/>
            <a:chExt cx="1357322" cy="2254324"/>
          </a:xfrm>
        </p:grpSpPr>
        <p:sp>
          <p:nvSpPr>
            <p:cNvPr id="264217" name="Text Box 25"/>
            <p:cNvSpPr txBox="1">
              <a:spLocks noChangeArrowheads="1"/>
            </p:cNvSpPr>
            <p:nvPr/>
          </p:nvSpPr>
          <p:spPr bwMode="auto">
            <a:xfrm>
              <a:off x="-32" y="1428736"/>
              <a:ext cx="1357322" cy="400110"/>
            </a:xfrm>
            <a:prstGeom prst="rect">
              <a:avLst/>
            </a:prstGeom>
            <a:noFill/>
            <a:ln w="38100" algn="ctr">
              <a:noFill/>
              <a:miter lim="800000"/>
              <a:headEnd/>
              <a:tailEnd/>
            </a:ln>
            <a:effectLst/>
          </p:spPr>
          <p:txBody>
            <a:bodyPr wrap="square">
              <a:spAutoFit/>
            </a:bodyPr>
            <a:lstStyle/>
            <a:p>
              <a:pPr>
                <a:spcBef>
                  <a:spcPct val="50000"/>
                </a:spcBef>
              </a:pPr>
              <a:r>
                <a:rPr kumimoji="1" lang="zh-CN" altLang="en-US" sz="2000" dirty="0">
                  <a:solidFill>
                    <a:srgbClr val="3333FF"/>
                  </a:solidFill>
                  <a:latin typeface="华文中宋" pitchFamily="2" charset="-122"/>
                  <a:ea typeface="华文中宋" pitchFamily="2" charset="-122"/>
                  <a:cs typeface="Consolas" pitchFamily="49" charset="0"/>
                </a:rPr>
                <a:t>逻辑结构</a:t>
              </a:r>
            </a:p>
          </p:txBody>
        </p:sp>
        <p:sp>
          <p:nvSpPr>
            <p:cNvPr id="264218" name="Text Box 26"/>
            <p:cNvSpPr txBox="1">
              <a:spLocks noChangeArrowheads="1"/>
            </p:cNvSpPr>
            <p:nvPr/>
          </p:nvSpPr>
          <p:spPr bwMode="auto">
            <a:xfrm>
              <a:off x="-32" y="3282950"/>
              <a:ext cx="1357322" cy="400110"/>
            </a:xfrm>
            <a:prstGeom prst="rect">
              <a:avLst/>
            </a:prstGeom>
            <a:noFill/>
            <a:ln w="38100" algn="ctr">
              <a:noFill/>
              <a:miter lim="800000"/>
              <a:headEnd/>
              <a:tailEnd/>
            </a:ln>
            <a:effectLst/>
          </p:spPr>
          <p:txBody>
            <a:bodyPr wrap="square">
              <a:spAutoFit/>
            </a:bodyPr>
            <a:lstStyle/>
            <a:p>
              <a:pPr>
                <a:spcBef>
                  <a:spcPct val="50000"/>
                </a:spcBef>
              </a:pPr>
              <a:r>
                <a:rPr kumimoji="1" lang="zh-CN" altLang="en-US" sz="2000">
                  <a:solidFill>
                    <a:srgbClr val="3333FF"/>
                  </a:solidFill>
                  <a:latin typeface="华文中宋" pitchFamily="2" charset="-122"/>
                  <a:ea typeface="华文中宋" pitchFamily="2" charset="-122"/>
                  <a:cs typeface="Consolas" pitchFamily="49" charset="0"/>
                </a:rPr>
                <a:t>存储结构</a:t>
              </a:r>
            </a:p>
          </p:txBody>
        </p:sp>
        <p:sp>
          <p:nvSpPr>
            <p:cNvPr id="264219" name="AutoShape 27"/>
            <p:cNvSpPr>
              <a:spLocks noChangeArrowheads="1"/>
            </p:cNvSpPr>
            <p:nvPr/>
          </p:nvSpPr>
          <p:spPr bwMode="auto">
            <a:xfrm>
              <a:off x="571472" y="2071678"/>
              <a:ext cx="215900" cy="935037"/>
            </a:xfrm>
            <a:prstGeom prst="downArrow">
              <a:avLst>
                <a:gd name="adj1" fmla="val 50000"/>
                <a:gd name="adj2" fmla="val 108272"/>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660066"/>
                </a:solidFill>
                <a:latin typeface="Consolas" pitchFamily="49" charset="0"/>
                <a:cs typeface="Consolas" pitchFamily="49" charset="0"/>
              </a:endParaRPr>
            </a:p>
          </p:txBody>
        </p:sp>
      </p:grpSp>
      <p:sp>
        <p:nvSpPr>
          <p:cNvPr id="264233" name="Text Box 41"/>
          <p:cNvSpPr txBox="1">
            <a:spLocks noChangeArrowheads="1"/>
          </p:cNvSpPr>
          <p:nvPr/>
        </p:nvSpPr>
        <p:spPr bwMode="auto">
          <a:xfrm>
            <a:off x="3571868" y="4274114"/>
            <a:ext cx="2786082" cy="369332"/>
          </a:xfrm>
          <a:prstGeom prst="rect">
            <a:avLst/>
          </a:prstGeom>
          <a:noFill/>
          <a:ln w="9525">
            <a:noFill/>
            <a:miter lim="800000"/>
            <a:headEnd/>
            <a:tailEnd/>
          </a:ln>
          <a:effectLst/>
        </p:spPr>
        <p:txBody>
          <a:bodyPr wrap="square">
            <a:spAutoFit/>
          </a:bodyPr>
          <a:lstStyle/>
          <a:p>
            <a:pPr>
              <a:spcBef>
                <a:spcPct val="50000"/>
              </a:spcBef>
            </a:pPr>
            <a:r>
              <a:rPr kumimoji="1" lang="zh-CN" altLang="en-US" sz="1800" smtClean="0">
                <a:latin typeface="Consolas" pitchFamily="49" charset="0"/>
                <a:ea typeface="仿宋" pitchFamily="49" charset="-122"/>
                <a:cs typeface="Consolas" pitchFamily="49" charset="0"/>
              </a:rPr>
              <a:t>带头结点</a:t>
            </a:r>
            <a:r>
              <a:rPr kumimoji="1" lang="zh-CN" altLang="en-US" sz="1800" smtClean="0">
                <a:solidFill>
                  <a:srgbClr val="FF00FF"/>
                </a:solidFill>
                <a:latin typeface="Consolas" pitchFamily="49" charset="0"/>
                <a:ea typeface="仿宋" pitchFamily="49" charset="-122"/>
                <a:cs typeface="Consolas" pitchFamily="49" charset="0"/>
              </a:rPr>
              <a:t>双链</a:t>
            </a:r>
            <a:r>
              <a:rPr kumimoji="1" lang="zh-CN" altLang="en-US" sz="1800" dirty="0">
                <a:solidFill>
                  <a:srgbClr val="FF00FF"/>
                </a:solidFill>
                <a:latin typeface="Consolas" pitchFamily="49" charset="0"/>
                <a:ea typeface="仿宋" pitchFamily="49" charset="-122"/>
                <a:cs typeface="Consolas" pitchFamily="49" charset="0"/>
              </a:rPr>
              <a:t>表</a:t>
            </a:r>
            <a:r>
              <a:rPr kumimoji="1" lang="zh-CN" altLang="en-US" sz="1800" dirty="0">
                <a:latin typeface="Consolas" pitchFamily="49" charset="0"/>
                <a:ea typeface="仿宋" pitchFamily="49" charset="-122"/>
                <a:cs typeface="Consolas" pitchFamily="49" charset="0"/>
              </a:rPr>
              <a:t>示意图</a:t>
            </a:r>
          </a:p>
        </p:txBody>
      </p:sp>
      <p:grpSp>
        <p:nvGrpSpPr>
          <p:cNvPr id="44" name="组合 43"/>
          <p:cNvGrpSpPr/>
          <p:nvPr/>
        </p:nvGrpSpPr>
        <p:grpSpPr>
          <a:xfrm>
            <a:off x="1428728" y="2571744"/>
            <a:ext cx="7536261" cy="1357322"/>
            <a:chOff x="1428728" y="2571744"/>
            <a:chExt cx="7536261" cy="1357322"/>
          </a:xfrm>
        </p:grpSpPr>
        <p:sp>
          <p:nvSpPr>
            <p:cNvPr id="264198" name="Rectangle 6"/>
            <p:cNvSpPr>
              <a:spLocks noChangeArrowheads="1"/>
            </p:cNvSpPr>
            <p:nvPr/>
          </p:nvSpPr>
          <p:spPr bwMode="auto">
            <a:xfrm>
              <a:off x="2224734" y="3386134"/>
              <a:ext cx="39600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2629282" y="3386134"/>
              <a:ext cx="43200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0" name="Rectangle 28"/>
            <p:cNvSpPr>
              <a:spLocks noChangeArrowheads="1"/>
            </p:cNvSpPr>
            <p:nvPr/>
          </p:nvSpPr>
          <p:spPr bwMode="auto">
            <a:xfrm>
              <a:off x="3814734" y="3386134"/>
              <a:ext cx="396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4204177" y="3386134"/>
              <a:ext cx="432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8134321" y="3387719"/>
              <a:ext cx="396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8532989" y="3387719"/>
              <a:ext cx="432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264226" name="Text Box 34"/>
            <p:cNvSpPr txBox="1">
              <a:spLocks noChangeArrowheads="1"/>
            </p:cNvSpPr>
            <p:nvPr/>
          </p:nvSpPr>
          <p:spPr bwMode="auto">
            <a:xfrm>
              <a:off x="6715140" y="3296279"/>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4228" name="Text Box 36"/>
            <p:cNvSpPr txBox="1">
              <a:spLocks noChangeArrowheads="1"/>
            </p:cNvSpPr>
            <p:nvPr/>
          </p:nvSpPr>
          <p:spPr bwMode="auto">
            <a:xfrm flipH="1">
              <a:off x="1500166" y="2571744"/>
              <a:ext cx="285752" cy="400110"/>
            </a:xfrm>
            <a:prstGeom prst="rect">
              <a:avLst/>
            </a:prstGeom>
            <a:noFill/>
            <a:ln w="9525">
              <a:noFill/>
              <a:miter lim="800000"/>
              <a:headEnd/>
              <a:tailEnd/>
            </a:ln>
            <a:effectLst/>
          </p:spPr>
          <p:txBody>
            <a:bodyPr wrap="square">
              <a:spAutoFit/>
            </a:bodyPr>
            <a:lstStyle/>
            <a:p>
              <a:pPr algn="l">
                <a:spcBef>
                  <a:spcPct val="50000"/>
                </a:spcBef>
              </a:pPr>
              <a:r>
                <a:rPr lang="en-US" altLang="zh-CN" sz="2000" dirty="0">
                  <a:latin typeface="Consolas" pitchFamily="49" charset="0"/>
                  <a:cs typeface="Consolas" pitchFamily="49" charset="0"/>
                </a:rPr>
                <a:t>L</a:t>
              </a:r>
            </a:p>
          </p:txBody>
        </p:sp>
        <p:sp>
          <p:nvSpPr>
            <p:cNvPr id="264229" name="Line 37"/>
            <p:cNvSpPr>
              <a:spLocks noChangeShapeType="1"/>
            </p:cNvSpPr>
            <p:nvPr/>
          </p:nvSpPr>
          <p:spPr bwMode="auto">
            <a:xfrm>
              <a:off x="2831463" y="3671886"/>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26" name="弧形 25"/>
            <p:cNvSpPr/>
            <p:nvPr/>
          </p:nvSpPr>
          <p:spPr>
            <a:xfrm>
              <a:off x="1428728" y="2857496"/>
              <a:ext cx="857256" cy="1071570"/>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7"/>
            <p:cNvSpPr>
              <a:spLocks noChangeArrowheads="1"/>
            </p:cNvSpPr>
            <p:nvPr/>
          </p:nvSpPr>
          <p:spPr bwMode="auto">
            <a:xfrm>
              <a:off x="1785918" y="3386134"/>
              <a:ext cx="43200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1" name="Rectangle 29"/>
            <p:cNvSpPr>
              <a:spLocks noChangeArrowheads="1"/>
            </p:cNvSpPr>
            <p:nvPr/>
          </p:nvSpPr>
          <p:spPr bwMode="auto">
            <a:xfrm>
              <a:off x="3386081" y="3386134"/>
              <a:ext cx="432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2" name="Rectangle 28"/>
            <p:cNvSpPr>
              <a:spLocks noChangeArrowheads="1"/>
            </p:cNvSpPr>
            <p:nvPr/>
          </p:nvSpPr>
          <p:spPr bwMode="auto">
            <a:xfrm>
              <a:off x="5471813" y="3386134"/>
              <a:ext cx="396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smtClean="0">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33" name="Rectangle 29"/>
            <p:cNvSpPr>
              <a:spLocks noChangeArrowheads="1"/>
            </p:cNvSpPr>
            <p:nvPr/>
          </p:nvSpPr>
          <p:spPr bwMode="auto">
            <a:xfrm>
              <a:off x="5861256" y="3386134"/>
              <a:ext cx="432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4" name="Rectangle 29"/>
            <p:cNvSpPr>
              <a:spLocks noChangeArrowheads="1"/>
            </p:cNvSpPr>
            <p:nvPr/>
          </p:nvSpPr>
          <p:spPr bwMode="auto">
            <a:xfrm>
              <a:off x="5043160" y="3386134"/>
              <a:ext cx="432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cxnSp>
          <p:nvCxnSpPr>
            <p:cNvPr id="36" name="直接箭头连接符 35"/>
            <p:cNvCxnSpPr/>
            <p:nvPr/>
          </p:nvCxnSpPr>
          <p:spPr>
            <a:xfrm rot="16200000" flipV="1">
              <a:off x="3298589" y="3259804"/>
              <a:ext cx="1588" cy="5400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7" name="Line 37"/>
            <p:cNvSpPr>
              <a:spLocks noChangeShapeType="1"/>
            </p:cNvSpPr>
            <p:nvPr/>
          </p:nvSpPr>
          <p:spPr bwMode="auto">
            <a:xfrm>
              <a:off x="4466389" y="367188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38" name="直接箭头连接符 37"/>
            <p:cNvCxnSpPr/>
            <p:nvPr/>
          </p:nvCxnSpPr>
          <p:spPr>
            <a:xfrm rot="16200000" flipV="1">
              <a:off x="4933515" y="3259805"/>
              <a:ext cx="1588" cy="5400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9" name="Line 37"/>
            <p:cNvSpPr>
              <a:spLocks noChangeShapeType="1"/>
            </p:cNvSpPr>
            <p:nvPr/>
          </p:nvSpPr>
          <p:spPr bwMode="auto">
            <a:xfrm>
              <a:off x="6109463" y="367188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0" name="直接箭头连接符 39"/>
            <p:cNvCxnSpPr/>
            <p:nvPr/>
          </p:nvCxnSpPr>
          <p:spPr>
            <a:xfrm rot="16200000" flipV="1">
              <a:off x="6576589" y="3259805"/>
              <a:ext cx="1588" cy="5400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Rectangle 33"/>
            <p:cNvSpPr>
              <a:spLocks noChangeArrowheads="1"/>
            </p:cNvSpPr>
            <p:nvPr/>
          </p:nvSpPr>
          <p:spPr bwMode="auto">
            <a:xfrm>
              <a:off x="7711900" y="3386134"/>
              <a:ext cx="43200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ltLang="zh-CN" sz="2000">
                <a:latin typeface="Consolas" pitchFamily="49" charset="0"/>
                <a:cs typeface="Consolas" pitchFamily="49" charset="0"/>
              </a:endParaRPr>
            </a:p>
          </p:txBody>
        </p:sp>
        <p:sp>
          <p:nvSpPr>
            <p:cNvPr id="42" name="Line 37"/>
            <p:cNvSpPr>
              <a:spLocks noChangeShapeType="1"/>
            </p:cNvSpPr>
            <p:nvPr/>
          </p:nvSpPr>
          <p:spPr bwMode="auto">
            <a:xfrm>
              <a:off x="7130861" y="367188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3" name="直接箭头连接符 42"/>
            <p:cNvCxnSpPr/>
            <p:nvPr/>
          </p:nvCxnSpPr>
          <p:spPr>
            <a:xfrm rot="16200000" flipV="1">
              <a:off x="7597987" y="3259805"/>
              <a:ext cx="1588" cy="5400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45" name="灯片编号占位符 44"/>
          <p:cNvSpPr>
            <a:spLocks noGrp="1"/>
          </p:cNvSpPr>
          <p:nvPr>
            <p:ph type="sldNum" sz="quarter" idx="12"/>
          </p:nvPr>
        </p:nvSpPr>
        <p:spPr/>
        <p:txBody>
          <a:bodyPr/>
          <a:lstStyle/>
          <a:p>
            <a:fld id="{BD3F3EC2-762F-4585-9ABE-3D0BD98F40C0}" type="slidenum">
              <a:rPr lang="en-US" altLang="zh-CN" smtClean="0"/>
              <a:pPr/>
              <a:t>4</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85786" y="1643050"/>
            <a:ext cx="5929354" cy="9106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just">
              <a:spcBef>
                <a:spcPct val="50000"/>
              </a:spcBef>
              <a:buBlip>
                <a:blip r:embed="rId3"/>
              </a:buBlip>
            </a:pPr>
            <a:r>
              <a:rPr kumimoji="1" lang="zh-CN" altLang="en-US" sz="1800" dirty="0" smtClean="0">
                <a:latin typeface="Consolas" pitchFamily="49" charset="0"/>
                <a:ea typeface="仿宋" pitchFamily="49" charset="-122"/>
                <a:cs typeface="Consolas" pitchFamily="49" charset="0"/>
              </a:rPr>
              <a:t>单链表有尾</a:t>
            </a:r>
            <a:r>
              <a:rPr kumimoji="1" lang="zh-CN" altLang="en-US" sz="1800" dirty="0">
                <a:latin typeface="Consolas" pitchFamily="49" charset="0"/>
                <a:ea typeface="仿宋" pitchFamily="49" charset="-122"/>
                <a:cs typeface="Consolas" pitchFamily="49" charset="0"/>
              </a:rPr>
              <a:t>插法和头插</a:t>
            </a:r>
            <a:r>
              <a:rPr kumimoji="1" lang="zh-CN" altLang="en-US" sz="1800" dirty="0" smtClean="0">
                <a:latin typeface="Consolas" pitchFamily="49" charset="0"/>
                <a:ea typeface="仿宋" pitchFamily="49" charset="-122"/>
                <a:cs typeface="Consolas" pitchFamily="49" charset="0"/>
              </a:rPr>
              <a:t>法两种建表算法。</a:t>
            </a:r>
            <a:endParaRPr kumimoji="1" lang="en-US" altLang="zh-CN" sz="1800" dirty="0" smtClean="0">
              <a:latin typeface="Consolas" pitchFamily="49" charset="0"/>
              <a:ea typeface="仿宋" pitchFamily="49" charset="-122"/>
              <a:cs typeface="Consolas" pitchFamily="49" charset="0"/>
            </a:endParaRPr>
          </a:p>
          <a:p>
            <a:pPr marL="457200" indent="-457200" algn="just">
              <a:spcBef>
                <a:spcPct val="50000"/>
              </a:spcBef>
              <a:buBlip>
                <a:blip r:embed="rId3"/>
              </a:buBlip>
            </a:pPr>
            <a:r>
              <a:rPr kumimoji="1" lang="zh-CN" altLang="en-US" sz="1800" dirty="0" smtClean="0">
                <a:latin typeface="Consolas" pitchFamily="49" charset="0"/>
                <a:ea typeface="仿宋" pitchFamily="49" charset="-122"/>
                <a:cs typeface="Consolas" pitchFamily="49" charset="0"/>
              </a:rPr>
              <a:t>很多算法是以这两个建表算法为基础进行设计的。</a:t>
            </a:r>
            <a:endParaRPr kumimoji="1" lang="zh-CN" altLang="en-US" sz="1800" dirty="0">
              <a:latin typeface="Consolas" pitchFamily="49" charset="0"/>
              <a:ea typeface="仿宋" pitchFamily="49" charset="-122"/>
              <a:cs typeface="Consolas" pitchFamily="49" charset="0"/>
            </a:endParaRPr>
          </a:p>
        </p:txBody>
      </p:sp>
      <p:sp>
        <p:nvSpPr>
          <p:cNvPr id="5" name="TextBox 4"/>
          <p:cNvSpPr txBox="1"/>
          <p:nvPr/>
        </p:nvSpPr>
        <p:spPr>
          <a:xfrm>
            <a:off x="500034" y="571480"/>
            <a:ext cx="4143404" cy="493775"/>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marL="457200" indent="-457200">
              <a:buBlip>
                <a:blip r:embed="rId4"/>
              </a:buBlip>
            </a:pPr>
            <a:r>
              <a:rPr lang="zh-CN" altLang="en-US" sz="2200" smtClean="0">
                <a:solidFill>
                  <a:srgbClr val="FF0000"/>
                </a:solidFill>
                <a:latin typeface="方正启体简体" pitchFamily="65" charset="-122"/>
                <a:ea typeface="方正启体简体" pitchFamily="65" charset="-122"/>
                <a:cs typeface="Consolas" pitchFamily="49" charset="0"/>
              </a:rPr>
              <a:t>基于整体建表的算法设计</a:t>
            </a:r>
            <a:endParaRPr lang="zh-CN" altLang="en-US" sz="2200">
              <a:latin typeface="方正启体简体" pitchFamily="65" charset="-122"/>
              <a:ea typeface="方正启体简体" pitchFamily="65" charset="-122"/>
            </a:endParaRPr>
          </a:p>
        </p:txBody>
      </p:sp>
      <p:sp>
        <p:nvSpPr>
          <p:cNvPr id="7" name="灯片编号占位符 6"/>
          <p:cNvSpPr>
            <a:spLocks noGrp="1"/>
          </p:cNvSpPr>
          <p:nvPr>
            <p:ph type="sldNum" sz="quarter" idx="12"/>
          </p:nvPr>
        </p:nvSpPr>
        <p:spPr/>
        <p:txBody>
          <a:bodyPr/>
          <a:lstStyle/>
          <a:p>
            <a:fld id="{BD3F3EC2-762F-4585-9ABE-3D0BD98F40C0}" type="slidenum">
              <a:rPr lang="en-US" altLang="zh-CN" smtClean="0"/>
              <a:pPr/>
              <a:t>40</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85852" y="642918"/>
            <a:ext cx="6786610" cy="1308050"/>
          </a:xfrm>
          <a:prstGeom prst="rect">
            <a:avLst/>
          </a:prstGeom>
          <a:noFill/>
          <a:ln w="9525">
            <a:noFill/>
            <a:miter lim="800000"/>
            <a:headEnd/>
            <a:tailEnd/>
          </a:ln>
          <a:effectLst/>
        </p:spPr>
        <p:txBody>
          <a:bodyPr wrap="square">
            <a:spAutoFit/>
          </a:bodyPr>
          <a:lstStyle/>
          <a:p>
            <a:pPr algn="just">
              <a:lnSpc>
                <a:spcPts val="2800"/>
              </a:lnSpc>
              <a:spcBef>
                <a:spcPct val="50000"/>
              </a:spcBef>
            </a:pPr>
            <a:r>
              <a:rPr kumimoji="1" lang="en-US" altLang="zh-CN" sz="1800">
                <a:solidFill>
                  <a:srgbClr val="FF3300"/>
                </a:solidFill>
                <a:latin typeface="Consolas" pitchFamily="49" charset="0"/>
                <a:ea typeface="楷体" pitchFamily="49" charset="-122"/>
                <a:cs typeface="Consolas" pitchFamily="49" charset="0"/>
              </a:rPr>
              <a:t>  </a:t>
            </a:r>
            <a:r>
              <a:rPr kumimoji="1" lang="en-US" altLang="zh-CN" sz="1800" smtClean="0">
                <a:solidFill>
                  <a:srgbClr val="FF3300"/>
                </a:solidFill>
                <a:latin typeface="Consolas" pitchFamily="49" charset="0"/>
                <a:ea typeface="黑体" pitchFamily="49" charset="-122"/>
                <a:cs typeface="Consolas" pitchFamily="49" charset="0"/>
              </a:rPr>
              <a:t> </a:t>
            </a:r>
            <a:r>
              <a:rPr kumimoji="1" lang="zh-CN" altLang="en-US" sz="1800" smtClean="0">
                <a:latin typeface="Consolas" pitchFamily="49" charset="0"/>
                <a:ea typeface="楷体" pitchFamily="49" charset="-122"/>
                <a:cs typeface="Consolas" pitchFamily="49" charset="0"/>
              </a:rPr>
              <a:t>假</a:t>
            </a:r>
            <a:r>
              <a:rPr kumimoji="1" lang="zh-CN" altLang="en-US" sz="1800" dirty="0" smtClean="0">
                <a:latin typeface="Consolas" pitchFamily="49" charset="0"/>
                <a:ea typeface="楷体" pitchFamily="49" charset="-122"/>
                <a:cs typeface="Consolas" pitchFamily="49" charset="0"/>
              </a:rPr>
              <a:t>设</a:t>
            </a:r>
            <a:r>
              <a:rPr kumimoji="1" lang="zh-CN" altLang="zh-CN" sz="1800" dirty="0" smtClean="0">
                <a:latin typeface="Consolas" pitchFamily="49" charset="0"/>
                <a:ea typeface="楷体" pitchFamily="49" charset="-122"/>
                <a:cs typeface="Consolas" pitchFamily="49" charset="0"/>
              </a:rPr>
              <a:t>有</a:t>
            </a:r>
            <a:r>
              <a:rPr kumimoji="1" lang="zh-CN" altLang="zh-CN" sz="1800" dirty="0">
                <a:latin typeface="Consolas" pitchFamily="49" charset="0"/>
                <a:ea typeface="楷体" pitchFamily="49" charset="-122"/>
                <a:cs typeface="Consolas" pitchFamily="49" charset="0"/>
              </a:rPr>
              <a:t>一</a:t>
            </a:r>
            <a:r>
              <a:rPr kumimoji="1" lang="zh-CN" altLang="zh-CN" sz="1800">
                <a:latin typeface="Consolas" pitchFamily="49" charset="0"/>
                <a:ea typeface="楷体" pitchFamily="49" charset="-122"/>
                <a:cs typeface="Consolas" pitchFamily="49" charset="0"/>
              </a:rPr>
              <a:t>个</a:t>
            </a:r>
            <a:r>
              <a:rPr kumimoji="1" lang="zh-CN" altLang="zh-CN" sz="1800" smtClean="0">
                <a:latin typeface="Consolas" pitchFamily="49" charset="0"/>
                <a:ea typeface="楷体" pitchFamily="49" charset="-122"/>
                <a:cs typeface="Consolas" pitchFamily="49" charset="0"/>
              </a:rPr>
              <a:t>带头</a:t>
            </a:r>
            <a:r>
              <a:rPr kumimoji="1" lang="zh-CN" altLang="en-US" sz="1800" smtClean="0">
                <a:latin typeface="Consolas" pitchFamily="49" charset="0"/>
                <a:ea typeface="楷体" pitchFamily="49" charset="-122"/>
                <a:cs typeface="Consolas" pitchFamily="49" charset="0"/>
              </a:rPr>
              <a:t>结点</a:t>
            </a:r>
            <a:r>
              <a:rPr kumimoji="1" lang="zh-CN" altLang="zh-CN" sz="1800" smtClean="0">
                <a:latin typeface="Consolas" pitchFamily="49" charset="0"/>
                <a:ea typeface="楷体" pitchFamily="49" charset="-122"/>
                <a:cs typeface="Consolas" pitchFamily="49" charset="0"/>
              </a:rPr>
              <a:t>的</a:t>
            </a:r>
            <a:r>
              <a:rPr kumimoji="1" lang="zh-CN" altLang="zh-CN" sz="1800">
                <a:latin typeface="Consolas" pitchFamily="49" charset="0"/>
                <a:ea typeface="楷体" pitchFamily="49" charset="-122"/>
                <a:cs typeface="Consolas" pitchFamily="49" charset="0"/>
              </a:rPr>
              <a:t>单</a:t>
            </a:r>
            <a:r>
              <a:rPr kumimoji="1" lang="zh-CN" altLang="zh-CN" sz="1800" smtClean="0">
                <a:latin typeface="Consolas" pitchFamily="49" charset="0"/>
                <a:ea typeface="楷体" pitchFamily="49" charset="-122"/>
                <a:cs typeface="Consolas" pitchFamily="49" charset="0"/>
              </a:rPr>
              <a:t>链表</a:t>
            </a:r>
            <a:r>
              <a:rPr kumimoji="1" lang="en-US" altLang="zh-CN" sz="1800" smtClean="0">
                <a:latin typeface="Consolas" pitchFamily="49" charset="0"/>
                <a:ea typeface="楷体" pitchFamily="49" charset="-122"/>
                <a:cs typeface="Consolas" pitchFamily="49" charset="0"/>
              </a:rPr>
              <a:t>L=</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baseline="-25000" smtClean="0">
                <a:latin typeface="Consolas" pitchFamily="49" charset="0"/>
                <a:ea typeface="楷体" pitchFamily="49" charset="-122"/>
                <a:cs typeface="Consolas" pitchFamily="49" charset="0"/>
              </a:rPr>
              <a:t>1</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baseline="-25000" smtClean="0">
                <a:latin typeface="Consolas" pitchFamily="49" charset="0"/>
                <a:ea typeface="楷体" pitchFamily="49" charset="-122"/>
                <a:cs typeface="Consolas" pitchFamily="49" charset="0"/>
              </a:rPr>
              <a:t>2</a:t>
            </a:r>
            <a:r>
              <a:rPr kumimoji="1" lang="zh-CN" altLang="en-US" sz="1800" smtClean="0">
                <a:latin typeface="Consolas" pitchFamily="49" charset="0"/>
                <a:ea typeface="楷体" pitchFamily="49" charset="-122"/>
                <a:cs typeface="Consolas" pitchFamily="49" charset="0"/>
              </a:rPr>
              <a:t>，</a:t>
            </a:r>
            <a:r>
              <a:rPr kumimoji="1" lang="en-US" altLang="zh-CN" sz="1800" smtClean="0">
                <a:latin typeface="+mj-ea"/>
                <a:ea typeface="+mj-ea"/>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i="1" baseline="-25000" smtClean="0">
                <a:latin typeface="Consolas" pitchFamily="49" charset="0"/>
                <a:ea typeface="楷体" pitchFamily="49" charset="-122"/>
                <a:cs typeface="Consolas" pitchFamily="49" charset="0"/>
              </a:rPr>
              <a:t>n</a:t>
            </a:r>
            <a:r>
              <a:rPr kumimoji="1" lang="zh-CN" altLang="en-US" sz="1800" smtClean="0">
                <a:latin typeface="Consolas" pitchFamily="49" charset="0"/>
                <a:ea typeface="楷体" pitchFamily="49" charset="-122"/>
                <a:cs typeface="Consolas" pitchFamily="49" charset="0"/>
              </a:rPr>
              <a:t>）。设计</a:t>
            </a:r>
            <a:r>
              <a:rPr kumimoji="1" lang="zh-CN" altLang="en-US" sz="1800" dirty="0">
                <a:latin typeface="Consolas" pitchFamily="49" charset="0"/>
                <a:ea typeface="楷体" pitchFamily="49" charset="-122"/>
                <a:cs typeface="Consolas" pitchFamily="49" charset="0"/>
              </a:rPr>
              <a:t>一个算法</a:t>
            </a:r>
            <a:r>
              <a:rPr kumimoji="1" lang="zh-CN" altLang="en-US" sz="1800" smtClean="0">
                <a:latin typeface="Consolas" pitchFamily="49" charset="0"/>
                <a:ea typeface="楷体" pitchFamily="49" charset="-122"/>
                <a:cs typeface="Consolas" pitchFamily="49" charset="0"/>
              </a:rPr>
              <a:t>将所有结点逆置，即</a:t>
            </a:r>
            <a:r>
              <a:rPr kumimoji="1" lang="zh-CN" altLang="en-US" sz="1800" dirty="0" smtClean="0">
                <a:latin typeface="Consolas" pitchFamily="49" charset="0"/>
                <a:ea typeface="楷体" pitchFamily="49" charset="-122"/>
                <a:cs typeface="Consolas" pitchFamily="49" charset="0"/>
              </a:rPr>
              <a:t>：</a:t>
            </a:r>
            <a:endParaRPr kumimoji="1" lang="zh-CN" altLang="en-US" sz="1800" dirty="0">
              <a:latin typeface="Consolas" pitchFamily="49" charset="0"/>
              <a:ea typeface="楷体" pitchFamily="49" charset="-122"/>
              <a:cs typeface="Consolas" pitchFamily="49" charset="0"/>
            </a:endParaRPr>
          </a:p>
          <a:p>
            <a:pPr algn="just">
              <a:lnSpc>
                <a:spcPts val="2800"/>
              </a:lnSpc>
              <a:spcBef>
                <a:spcPct val="50000"/>
              </a:spcBef>
            </a:pPr>
            <a:r>
              <a:rPr kumimoji="1" lang="zh-CN" altLang="en-US" sz="1800" dirty="0">
                <a:latin typeface="Consolas" pitchFamily="49" charset="0"/>
                <a:ea typeface="楷体" pitchFamily="49" charset="-122"/>
                <a:cs typeface="Consolas" pitchFamily="49" charset="0"/>
              </a:rPr>
              <a:t>　　</a:t>
            </a:r>
            <a:r>
              <a:rPr kumimoji="1" lang="zh-CN" altLang="en-US" sz="1800">
                <a:latin typeface="Consolas" pitchFamily="49" charset="0"/>
                <a:ea typeface="楷体" pitchFamily="49" charset="-122"/>
                <a:cs typeface="Consolas" pitchFamily="49" charset="0"/>
              </a:rPr>
              <a:t>　</a:t>
            </a:r>
            <a:r>
              <a:rPr kumimoji="1" lang="en-US" altLang="zh-CN" sz="1800" smtClean="0">
                <a:latin typeface="Consolas" pitchFamily="49" charset="0"/>
                <a:ea typeface="楷体" pitchFamily="49" charset="-122"/>
                <a:cs typeface="Consolas" pitchFamily="49" charset="0"/>
              </a:rPr>
              <a:t>L=</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i="1" baseline="-25000" smtClean="0">
                <a:latin typeface="Consolas" pitchFamily="49" charset="0"/>
                <a:ea typeface="楷体" pitchFamily="49" charset="-122"/>
                <a:cs typeface="Consolas" pitchFamily="49" charset="0"/>
              </a:rPr>
              <a:t>n</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i="1" baseline="-25000" smtClean="0">
                <a:latin typeface="Consolas" pitchFamily="49" charset="0"/>
                <a:ea typeface="楷体" pitchFamily="49" charset="-122"/>
                <a:cs typeface="Consolas" pitchFamily="49" charset="0"/>
              </a:rPr>
              <a:t>n</a:t>
            </a:r>
            <a:r>
              <a:rPr kumimoji="1" lang="en-US" altLang="zh-CN" sz="1800" baseline="-25000" smtClean="0">
                <a:latin typeface="Consolas" pitchFamily="49" charset="0"/>
                <a:ea typeface="楷体" pitchFamily="49" charset="-122"/>
                <a:cs typeface="Consolas" pitchFamily="49" charset="0"/>
              </a:rPr>
              <a:t>-1</a:t>
            </a:r>
            <a:r>
              <a:rPr kumimoji="1" lang="zh-CN" altLang="en-US" sz="1800" smtClean="0">
                <a:latin typeface="Consolas" pitchFamily="49" charset="0"/>
                <a:ea typeface="楷体" pitchFamily="49" charset="-122"/>
                <a:cs typeface="Consolas" pitchFamily="49" charset="0"/>
              </a:rPr>
              <a:t>，</a:t>
            </a:r>
            <a:r>
              <a:rPr kumimoji="1" lang="en-US" altLang="zh-CN" sz="1800" smtClean="0">
                <a:latin typeface="+mn-ea"/>
                <a:ea typeface="+mn-ea"/>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baseline="-25000" smtClean="0">
                <a:latin typeface="Consolas" pitchFamily="49" charset="0"/>
                <a:ea typeface="楷体" pitchFamily="49" charset="-122"/>
                <a:cs typeface="Consolas" pitchFamily="49" charset="0"/>
              </a:rPr>
              <a:t>1</a:t>
            </a:r>
            <a:r>
              <a:rPr kumimoji="1" lang="zh-CN" altLang="en-US" sz="1800" smtClean="0">
                <a:latin typeface="Consolas" pitchFamily="49" charset="0"/>
                <a:ea typeface="楷体" pitchFamily="49" charset="-122"/>
                <a:cs typeface="Consolas" pitchFamily="49" charset="0"/>
              </a:rPr>
              <a:t>）</a:t>
            </a:r>
            <a:endParaRPr kumimoji="1" lang="en-US" altLang="zh-CN" sz="1800" dirty="0">
              <a:latin typeface="Consolas" pitchFamily="49" charset="0"/>
              <a:ea typeface="楷体" pitchFamily="49" charset="-122"/>
              <a:cs typeface="Consolas" pitchFamily="49" charset="0"/>
            </a:endParaRPr>
          </a:p>
        </p:txBody>
      </p:sp>
      <p:grpSp>
        <p:nvGrpSpPr>
          <p:cNvPr id="9" name="组合 26"/>
          <p:cNvGrpSpPr/>
          <p:nvPr/>
        </p:nvGrpSpPr>
        <p:grpSpPr>
          <a:xfrm>
            <a:off x="1643042" y="2500306"/>
            <a:ext cx="6053172" cy="2643206"/>
            <a:chOff x="857224" y="2285992"/>
            <a:chExt cx="6053172" cy="2643206"/>
          </a:xfrm>
        </p:grpSpPr>
        <p:sp>
          <p:nvSpPr>
            <p:cNvPr id="3" name="Rectangle 32"/>
            <p:cNvSpPr>
              <a:spLocks noChangeArrowheads="1"/>
            </p:cNvSpPr>
            <p:nvPr/>
          </p:nvSpPr>
          <p:spPr bwMode="auto">
            <a:xfrm>
              <a:off x="1484287" y="456248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 name="Rectangle 33"/>
            <p:cNvSpPr>
              <a:spLocks noChangeArrowheads="1"/>
            </p:cNvSpPr>
            <p:nvPr/>
          </p:nvSpPr>
          <p:spPr bwMode="auto">
            <a:xfrm>
              <a:off x="1844649" y="456248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5" name="Line 34"/>
            <p:cNvSpPr>
              <a:spLocks noChangeShapeType="1"/>
            </p:cNvSpPr>
            <p:nvPr/>
          </p:nvSpPr>
          <p:spPr bwMode="auto">
            <a:xfrm>
              <a:off x="1136624" y="4741873"/>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35"/>
            <p:cNvSpPr txBox="1">
              <a:spLocks noChangeArrowheads="1"/>
            </p:cNvSpPr>
            <p:nvPr/>
          </p:nvSpPr>
          <p:spPr bwMode="auto">
            <a:xfrm>
              <a:off x="857224" y="456248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7" name="Rectangle 36"/>
            <p:cNvSpPr>
              <a:spLocks noChangeArrowheads="1"/>
            </p:cNvSpPr>
            <p:nvPr/>
          </p:nvSpPr>
          <p:spPr bwMode="auto">
            <a:xfrm>
              <a:off x="308139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8" name="Rectangle 37"/>
            <p:cNvSpPr>
              <a:spLocks noChangeArrowheads="1"/>
            </p:cNvSpPr>
            <p:nvPr/>
          </p:nvSpPr>
          <p:spPr bwMode="auto">
            <a:xfrm>
              <a:off x="344175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Rectangle 39"/>
            <p:cNvSpPr>
              <a:spLocks noChangeArrowheads="1"/>
            </p:cNvSpPr>
            <p:nvPr/>
          </p:nvSpPr>
          <p:spPr bwMode="auto">
            <a:xfrm>
              <a:off x="414977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51014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Line 41"/>
            <p:cNvSpPr>
              <a:spLocks noChangeShapeType="1"/>
            </p:cNvSpPr>
            <p:nvPr/>
          </p:nvSpPr>
          <p:spPr bwMode="auto">
            <a:xfrm>
              <a:off x="3802115" y="3733808"/>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3" name="Rectangle 42"/>
            <p:cNvSpPr>
              <a:spLocks noChangeArrowheads="1"/>
            </p:cNvSpPr>
            <p:nvPr/>
          </p:nvSpPr>
          <p:spPr bwMode="auto">
            <a:xfrm>
              <a:off x="6189671"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itchFamily="49" charset="0"/>
                  <a:ea typeface="宋体" pitchFamily="2" charset="-122"/>
                  <a:cs typeface="Consolas" pitchFamily="49" charset="0"/>
                </a:rPr>
                <a:t>a</a:t>
              </a:r>
              <a:r>
                <a:rPr lang="en-US" altLang="zh-CN" sz="1800" i="1" baseline="-25000" dirty="0" smtClean="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6550033"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5" name="Freeform 49"/>
            <p:cNvSpPr>
              <a:spLocks/>
            </p:cNvSpPr>
            <p:nvPr/>
          </p:nvSpPr>
          <p:spPr bwMode="auto">
            <a:xfrm>
              <a:off x="4619678" y="3733808"/>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Freeform 44"/>
            <p:cNvSpPr>
              <a:spLocks/>
            </p:cNvSpPr>
            <p:nvPr/>
          </p:nvSpPr>
          <p:spPr bwMode="auto">
            <a:xfrm>
              <a:off x="5715008" y="373222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Text Box 50"/>
            <p:cNvSpPr txBox="1">
              <a:spLocks noChangeArrowheads="1"/>
            </p:cNvSpPr>
            <p:nvPr/>
          </p:nvSpPr>
          <p:spPr bwMode="auto">
            <a:xfrm>
              <a:off x="5214942"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sp>
          <p:nvSpPr>
            <p:cNvPr id="21" name="Text Box 91"/>
            <p:cNvSpPr txBox="1">
              <a:spLocks noChangeArrowheads="1"/>
            </p:cNvSpPr>
            <p:nvPr/>
          </p:nvSpPr>
          <p:spPr bwMode="auto">
            <a:xfrm>
              <a:off x="857225" y="2285992"/>
              <a:ext cx="2071702" cy="400110"/>
            </a:xfrm>
            <a:prstGeom prst="rect">
              <a:avLst/>
            </a:prstGeom>
            <a:noFill/>
            <a:ln w="38100" algn="ctr">
              <a:noFill/>
              <a:miter lim="800000"/>
              <a:headEnd/>
              <a:tailEnd/>
            </a:ln>
            <a:effectLst/>
          </p:spPr>
          <p:txBody>
            <a:bodyPr wrap="square">
              <a:spAutoFit/>
            </a:bodyPr>
            <a:lstStyle/>
            <a:p>
              <a:pPr algn="l">
                <a:spcBef>
                  <a:spcPct val="50000"/>
                </a:spcBef>
              </a:pPr>
              <a:r>
                <a:rPr lang="zh-CN" altLang="en-US" sz="2000" dirty="0">
                  <a:solidFill>
                    <a:srgbClr val="FF0000"/>
                  </a:solidFill>
                  <a:latin typeface="华文中宋" pitchFamily="2" charset="-122"/>
                  <a:ea typeface="华文中宋" pitchFamily="2" charset="-122"/>
                  <a:cs typeface="Consolas" pitchFamily="49" charset="0"/>
                </a:rPr>
                <a:t>算法设计思路</a:t>
              </a:r>
            </a:p>
          </p:txBody>
        </p:sp>
        <p:cxnSp>
          <p:nvCxnSpPr>
            <p:cNvPr id="23" name="直接箭头连接符 22"/>
            <p:cNvCxnSpPr>
              <a:endCxn id="7" idx="0"/>
            </p:cNvCxnSpPr>
            <p:nvPr/>
          </p:nvCxnSpPr>
          <p:spPr>
            <a:xfrm rot="5400000">
              <a:off x="3121464"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49652" y="3000372"/>
              <a:ext cx="500066" cy="400110"/>
            </a:xfrm>
            <a:prstGeom prst="rect">
              <a:avLst/>
            </a:prstGeom>
            <a:noFill/>
          </p:spPr>
          <p:txBody>
            <a:bodyPr wrap="square" rtlCol="0">
              <a:spAutoFit/>
            </a:bodyPr>
            <a:lstStyle/>
            <a:p>
              <a:r>
                <a:rPr lang="en-US" altLang="zh-CN" sz="2000" i="1" dirty="0" smtClean="0">
                  <a:latin typeface="Consolas" pitchFamily="49" charset="0"/>
                  <a:cs typeface="Consolas" pitchFamily="49" charset="0"/>
                </a:rPr>
                <a:t>p</a:t>
              </a:r>
              <a:endParaRPr lang="zh-CN" altLang="en-US" sz="2000" i="1" dirty="0">
                <a:latin typeface="Consolas" pitchFamily="49" charset="0"/>
                <a:cs typeface="Consolas" pitchFamily="49" charset="0"/>
              </a:endParaRPr>
            </a:p>
          </p:txBody>
        </p:sp>
        <p:sp>
          <p:nvSpPr>
            <p:cNvPr id="25" name="任意多边形 24"/>
            <p:cNvSpPr/>
            <p:nvPr/>
          </p:nvSpPr>
          <p:spPr>
            <a:xfrm>
              <a:off x="2324100" y="3786717"/>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Text Box 29"/>
            <p:cNvSpPr txBox="1">
              <a:spLocks noChangeArrowheads="1"/>
            </p:cNvSpPr>
            <p:nvPr/>
          </p:nvSpPr>
          <p:spPr bwMode="auto">
            <a:xfrm>
              <a:off x="2571736" y="4143380"/>
              <a:ext cx="1871663" cy="36933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仿宋" pitchFamily="49" charset="-122"/>
                  <a:ea typeface="仿宋" pitchFamily="49" charset="-122"/>
                  <a:cs typeface="Consolas" pitchFamily="49" charset="0"/>
                </a:rPr>
                <a:t>头插法建表</a:t>
              </a:r>
            </a:p>
          </p:txBody>
        </p:sp>
      </p:grpSp>
      <p:grpSp>
        <p:nvGrpSpPr>
          <p:cNvPr id="16" name="组合 7"/>
          <p:cNvGrpSpPr/>
          <p:nvPr/>
        </p:nvGrpSpPr>
        <p:grpSpPr>
          <a:xfrm>
            <a:off x="571472" y="285729"/>
            <a:ext cx="1000100" cy="785817"/>
            <a:chOff x="5691204" y="3835411"/>
            <a:chExt cx="1238250" cy="1236663"/>
          </a:xfrm>
        </p:grpSpPr>
        <p:grpSp>
          <p:nvGrpSpPr>
            <p:cNvPr id="17" name="Group 19"/>
            <p:cNvGrpSpPr>
              <a:grpSpLocks/>
            </p:cNvGrpSpPr>
            <p:nvPr/>
          </p:nvGrpSpPr>
          <p:grpSpPr bwMode="auto">
            <a:xfrm>
              <a:off x="5691204" y="3835411"/>
              <a:ext cx="1238250" cy="1236663"/>
              <a:chOff x="802" y="845"/>
              <a:chExt cx="827" cy="826"/>
            </a:xfrm>
          </p:grpSpPr>
          <p:sp>
            <p:nvSpPr>
              <p:cNvPr id="31"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32"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33"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30"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35" name="灯片编号占位符 34"/>
          <p:cNvSpPr>
            <a:spLocks noGrp="1"/>
          </p:cNvSpPr>
          <p:nvPr>
            <p:ph type="sldNum" sz="quarter" idx="12"/>
          </p:nvPr>
        </p:nvSpPr>
        <p:spPr/>
        <p:txBody>
          <a:bodyPr/>
          <a:lstStyle/>
          <a:p>
            <a:fld id="{BD3F3EC2-762F-4585-9ABE-3D0BD98F40C0}" type="slidenum">
              <a:rPr lang="en-US" altLang="zh-CN" smtClean="0"/>
              <a:pPr/>
              <a:t>41</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28662" y="428604"/>
            <a:ext cx="6715172" cy="1721323"/>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bIns="180000">
            <a:spAutoFit/>
          </a:bodyPr>
          <a:lstStyle/>
          <a:p>
            <a:pPr algn="l">
              <a:lnSpc>
                <a:spcPts val="2700"/>
              </a:lnSpc>
            </a:pPr>
            <a:r>
              <a:rPr kumimoji="1" lang="en-US" altLang="zh-CN" sz="1800" smtClean="0">
                <a:solidFill>
                  <a:srgbClr val="0000FF"/>
                </a:solidFill>
                <a:latin typeface="Consolas" pitchFamily="49" charset="0"/>
                <a:ea typeface="楷体" pitchFamily="49" charset="-122"/>
                <a:cs typeface="Consolas" pitchFamily="49" charset="0"/>
              </a:rPr>
              <a:t>void </a:t>
            </a:r>
            <a:r>
              <a:rPr kumimoji="1" lang="en-US" altLang="zh-CN" sz="1800" smtClean="0">
                <a:solidFill>
                  <a:srgbClr val="FF0000"/>
                </a:solidFill>
                <a:latin typeface="Consolas" pitchFamily="49" charset="0"/>
                <a:ea typeface="楷体" pitchFamily="49" charset="-122"/>
                <a:cs typeface="Consolas" pitchFamily="49" charset="0"/>
              </a:rPr>
              <a:t>Reverse</a:t>
            </a:r>
            <a:r>
              <a:rPr kumimoji="1" lang="en-US" altLang="zh-CN" sz="1800" smtClean="0">
                <a:solidFill>
                  <a:srgbClr val="0000FF"/>
                </a:solidFill>
                <a:latin typeface="Consolas" pitchFamily="49" charset="0"/>
                <a:ea typeface="楷体" pitchFamily="49" charset="-122"/>
                <a:cs typeface="Consolas" pitchFamily="49" charset="0"/>
              </a:rPr>
              <a:t>(LinkNode </a:t>
            </a:r>
            <a:r>
              <a:rPr kumimoji="1" lang="en-US" altLang="zh-CN" sz="1800" dirty="0">
                <a:solidFill>
                  <a:srgbClr val="0000FF"/>
                </a:solidFill>
                <a:latin typeface="Consolas" pitchFamily="49" charset="0"/>
                <a:ea typeface="楷体" pitchFamily="49" charset="-122"/>
                <a:cs typeface="Consolas" pitchFamily="49" charset="0"/>
              </a:rPr>
              <a:t>*&amp;L)</a:t>
            </a:r>
          </a:p>
          <a:p>
            <a:pPr algn="l">
              <a:lnSpc>
                <a:spcPts val="2700"/>
              </a:lnSpc>
            </a:pPr>
            <a:r>
              <a:rPr kumimoji="1" lang="en-US" altLang="zh-CN" sz="1800" dirty="0">
                <a:solidFill>
                  <a:srgbClr val="0000FF"/>
                </a:solidFill>
                <a:latin typeface="Consolas" pitchFamily="49" charset="0"/>
                <a:ea typeface="楷体" pitchFamily="49" charset="-122"/>
                <a:cs typeface="Consolas" pitchFamily="49" charset="0"/>
              </a:rPr>
              <a:t>{ </a:t>
            </a:r>
            <a:endParaRPr kumimoji="1" lang="en-US" altLang="zh-CN" sz="1800" dirty="0" smtClean="0">
              <a:solidFill>
                <a:srgbClr val="0000FF"/>
              </a:solidFill>
              <a:latin typeface="Consolas" pitchFamily="49" charset="0"/>
              <a:ea typeface="楷体" pitchFamily="49" charset="-122"/>
              <a:cs typeface="Consolas" pitchFamily="49" charset="0"/>
            </a:endParaRPr>
          </a:p>
          <a:p>
            <a:pPr algn="l">
              <a:lnSpc>
                <a:spcPts val="2700"/>
              </a:lnSpc>
            </a:pPr>
            <a:r>
              <a:rPr kumimoji="1" lang="en-US" altLang="zh-CN" sz="1800" smtClean="0">
                <a:solidFill>
                  <a:srgbClr val="0000FF"/>
                </a:solidFill>
                <a:latin typeface="Consolas" pitchFamily="49" charset="0"/>
                <a:ea typeface="楷体" pitchFamily="49" charset="-122"/>
                <a:cs typeface="Consolas" pitchFamily="49" charset="0"/>
              </a:rPr>
              <a:t>   LinkNode </a:t>
            </a:r>
            <a:r>
              <a:rPr kumimoji="1" lang="en-US" altLang="zh-CN" sz="1800" dirty="0">
                <a:solidFill>
                  <a:srgbClr val="0000FF"/>
                </a:solidFill>
                <a:latin typeface="Consolas" pitchFamily="49" charset="0"/>
                <a:ea typeface="楷体" pitchFamily="49" charset="-122"/>
                <a:cs typeface="Consolas" pitchFamily="49" charset="0"/>
              </a:rPr>
              <a:t>*</a:t>
            </a:r>
            <a:r>
              <a:rPr kumimoji="1" lang="en-US" altLang="zh-CN" sz="1800" dirty="0" smtClean="0">
                <a:solidFill>
                  <a:srgbClr val="0000FF"/>
                </a:solidFill>
                <a:latin typeface="Consolas" pitchFamily="49" charset="0"/>
                <a:ea typeface="楷体" pitchFamily="49" charset="-122"/>
                <a:cs typeface="Consolas" pitchFamily="49" charset="0"/>
              </a:rPr>
              <a:t>p=L-</a:t>
            </a:r>
            <a:r>
              <a:rPr kumimoji="1" lang="en-US" altLang="zh-CN" sz="1800" smtClean="0">
                <a:solidFill>
                  <a:srgbClr val="0000FF"/>
                </a:solidFill>
                <a:latin typeface="Consolas" pitchFamily="49" charset="0"/>
                <a:ea typeface="楷体" pitchFamily="49" charset="-122"/>
                <a:cs typeface="Consolas" pitchFamily="49" charset="0"/>
              </a:rPr>
              <a:t>&gt;next</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Consolas" pitchFamily="49" charset="0"/>
                <a:ea typeface="楷体" pitchFamily="49" charset="-122"/>
                <a:cs typeface="Consolas" pitchFamily="49" charset="0"/>
              </a:rPr>
              <a:t>*</a:t>
            </a:r>
            <a:r>
              <a:rPr kumimoji="1" lang="en-US" altLang="zh-CN" sz="1800" dirty="0">
                <a:solidFill>
                  <a:srgbClr val="0000FF"/>
                </a:solidFill>
                <a:latin typeface="Consolas" pitchFamily="49" charset="0"/>
                <a:ea typeface="楷体" pitchFamily="49" charset="-122"/>
                <a:cs typeface="Consolas" pitchFamily="49" charset="0"/>
              </a:rPr>
              <a:t>q</a:t>
            </a:r>
            <a:r>
              <a:rPr kumimoji="1" lang="en-US" altLang="zh-CN" sz="1800" dirty="0" smtClean="0">
                <a:solidFill>
                  <a:srgbClr val="0000FF"/>
                </a:solidFill>
                <a:latin typeface="Consolas" pitchFamily="49" charset="0"/>
                <a:ea typeface="楷体" pitchFamily="49" charset="-122"/>
                <a:cs typeface="Consolas" pitchFamily="49" charset="0"/>
              </a:rPr>
              <a:t>;</a:t>
            </a:r>
          </a:p>
          <a:p>
            <a:pPr algn="l">
              <a:lnSpc>
                <a:spcPts val="2700"/>
              </a:lnSpc>
            </a:pPr>
            <a:r>
              <a:rPr kumimoji="1" lang="en-US" altLang="zh-CN" sz="1800" smtClean="0">
                <a:solidFill>
                  <a:srgbClr val="0000FF"/>
                </a:solidFill>
                <a:latin typeface="Consolas" pitchFamily="49" charset="0"/>
                <a:ea typeface="楷体" pitchFamily="49" charset="-122"/>
                <a:cs typeface="Consolas" pitchFamily="49" charset="0"/>
              </a:rPr>
              <a:t>   L-</a:t>
            </a:r>
            <a:r>
              <a:rPr kumimoji="1" lang="en-US" altLang="zh-CN" sz="1800" dirty="0" smtClean="0">
                <a:solidFill>
                  <a:srgbClr val="0000FF"/>
                </a:solidFill>
                <a:latin typeface="Consolas" pitchFamily="49" charset="0"/>
                <a:ea typeface="楷体" pitchFamily="49" charset="-122"/>
                <a:cs typeface="Consolas" pitchFamily="49" charset="0"/>
              </a:rPr>
              <a:t>&gt;</a:t>
            </a:r>
            <a:r>
              <a:rPr kumimoji="1" lang="en-US" altLang="zh-CN" sz="1800" smtClean="0">
                <a:solidFill>
                  <a:srgbClr val="0000FF"/>
                </a:solidFill>
                <a:latin typeface="Consolas" pitchFamily="49" charset="0"/>
                <a:ea typeface="楷体" pitchFamily="49" charset="-122"/>
                <a:cs typeface="Consolas" pitchFamily="49" charset="0"/>
              </a:rPr>
              <a:t>next=NULL;</a:t>
            </a:r>
            <a:r>
              <a:rPr kumimoji="1" lang="zh-CN" altLang="en-US" sz="1800" smtClean="0">
                <a:solidFill>
                  <a:srgbClr val="0000FF"/>
                </a:solidFill>
                <a:latin typeface="Consolas" pitchFamily="49" charset="0"/>
                <a:ea typeface="楷体" pitchFamily="49" charset="-122"/>
                <a:cs typeface="Consolas" pitchFamily="49" charset="0"/>
              </a:rPr>
              <a:t>       </a:t>
            </a:r>
            <a:endParaRPr kumimoji="1" lang="en-US" altLang="zh-CN" sz="1800" dirty="0">
              <a:solidFill>
                <a:srgbClr val="0000FF"/>
              </a:solidFill>
              <a:latin typeface="Consolas" pitchFamily="49" charset="0"/>
              <a:ea typeface="楷体" pitchFamily="49" charset="-122"/>
              <a:cs typeface="Consolas" pitchFamily="49" charset="0"/>
            </a:endParaRPr>
          </a:p>
        </p:txBody>
      </p:sp>
      <p:grpSp>
        <p:nvGrpSpPr>
          <p:cNvPr id="3" name="组合 26"/>
          <p:cNvGrpSpPr/>
          <p:nvPr/>
        </p:nvGrpSpPr>
        <p:grpSpPr>
          <a:xfrm>
            <a:off x="1000100" y="2285992"/>
            <a:ext cx="6072230" cy="3369728"/>
            <a:chOff x="1000100" y="2285992"/>
            <a:chExt cx="6072230" cy="3369728"/>
          </a:xfrm>
        </p:grpSpPr>
        <p:sp>
          <p:nvSpPr>
            <p:cNvPr id="4" name="Rectangle 32"/>
            <p:cNvSpPr>
              <a:spLocks noChangeArrowheads="1"/>
            </p:cNvSpPr>
            <p:nvPr/>
          </p:nvSpPr>
          <p:spPr bwMode="auto">
            <a:xfrm>
              <a:off x="1627163" y="4357694"/>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33"/>
            <p:cNvSpPr>
              <a:spLocks noChangeArrowheads="1"/>
            </p:cNvSpPr>
            <p:nvPr/>
          </p:nvSpPr>
          <p:spPr bwMode="auto">
            <a:xfrm>
              <a:off x="1987525" y="4357694"/>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6" name="Line 34"/>
            <p:cNvSpPr>
              <a:spLocks noChangeShapeType="1"/>
            </p:cNvSpPr>
            <p:nvPr/>
          </p:nvSpPr>
          <p:spPr bwMode="auto">
            <a:xfrm>
              <a:off x="1279500" y="4537081"/>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7" name="Text Box 35"/>
            <p:cNvSpPr txBox="1">
              <a:spLocks noChangeArrowheads="1"/>
            </p:cNvSpPr>
            <p:nvPr/>
          </p:nvSpPr>
          <p:spPr bwMode="auto">
            <a:xfrm>
              <a:off x="1000100" y="4357694"/>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36"/>
            <p:cNvSpPr>
              <a:spLocks noChangeArrowheads="1"/>
            </p:cNvSpPr>
            <p:nvPr/>
          </p:nvSpPr>
          <p:spPr bwMode="auto">
            <a:xfrm>
              <a:off x="322426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9" name="Rectangle 37"/>
            <p:cNvSpPr>
              <a:spLocks noChangeArrowheads="1"/>
            </p:cNvSpPr>
            <p:nvPr/>
          </p:nvSpPr>
          <p:spPr bwMode="auto">
            <a:xfrm>
              <a:off x="358456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Rectangle 39"/>
            <p:cNvSpPr>
              <a:spLocks noChangeArrowheads="1"/>
            </p:cNvSpPr>
            <p:nvPr/>
          </p:nvSpPr>
          <p:spPr bwMode="auto">
            <a:xfrm>
              <a:off x="4292654"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65301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Rectangle 42"/>
            <p:cNvSpPr>
              <a:spLocks noChangeArrowheads="1"/>
            </p:cNvSpPr>
            <p:nvPr/>
          </p:nvSpPr>
          <p:spPr bwMode="auto">
            <a:xfrm>
              <a:off x="6332547"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itchFamily="49" charset="0"/>
                  <a:ea typeface="宋体" pitchFamily="2" charset="-122"/>
                  <a:cs typeface="Consolas" pitchFamily="49" charset="0"/>
                </a:rPr>
                <a:t>a</a:t>
              </a:r>
              <a:r>
                <a:rPr lang="en-US" altLang="zh-CN" sz="1800" i="1" baseline="-25000" dirty="0" smtClean="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6692909"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5" name="Freeform 49"/>
            <p:cNvSpPr>
              <a:spLocks/>
            </p:cNvSpPr>
            <p:nvPr/>
          </p:nvSpPr>
          <p:spPr bwMode="auto">
            <a:xfrm>
              <a:off x="4762554" y="3733808"/>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Freeform 44"/>
            <p:cNvSpPr>
              <a:spLocks/>
            </p:cNvSpPr>
            <p:nvPr/>
          </p:nvSpPr>
          <p:spPr bwMode="auto">
            <a:xfrm>
              <a:off x="5857884" y="373222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Text Box 50"/>
            <p:cNvSpPr txBox="1">
              <a:spLocks noChangeArrowheads="1"/>
            </p:cNvSpPr>
            <p:nvPr/>
          </p:nvSpPr>
          <p:spPr bwMode="auto">
            <a:xfrm>
              <a:off x="5357818"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cxnSp>
          <p:nvCxnSpPr>
            <p:cNvPr id="19" name="直接箭头连接符 18"/>
            <p:cNvCxnSpPr>
              <a:endCxn id="8" idx="0"/>
            </p:cNvCxnSpPr>
            <p:nvPr/>
          </p:nvCxnSpPr>
          <p:spPr>
            <a:xfrm rot="5400000">
              <a:off x="3264340"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2528" y="3000372"/>
              <a:ext cx="500066" cy="369332"/>
            </a:xfrm>
            <a:prstGeom prst="rect">
              <a:avLst/>
            </a:prstGeom>
            <a:noFill/>
          </p:spPr>
          <p:txBody>
            <a:bodyPr wrap="square" rtlCol="0">
              <a:spAutoFit/>
            </a:bodyPr>
            <a:lstStyle/>
            <a:p>
              <a:r>
                <a:rPr lang="en-US" altLang="zh-CN" sz="1800" i="1" dirty="0" smtClean="0">
                  <a:latin typeface="Consolas" pitchFamily="49" charset="0"/>
                  <a:cs typeface="Consolas" pitchFamily="49" charset="0"/>
                </a:rPr>
                <a:t>p</a:t>
              </a:r>
              <a:endParaRPr lang="zh-CN" altLang="en-US" sz="1800" i="1" dirty="0">
                <a:latin typeface="Consolas" pitchFamily="49" charset="0"/>
                <a:cs typeface="Consolas" pitchFamily="49" charset="0"/>
              </a:endParaRPr>
            </a:p>
          </p:txBody>
        </p:sp>
        <p:sp>
          <p:nvSpPr>
            <p:cNvPr id="23" name="下箭头 22"/>
            <p:cNvSpPr/>
            <p:nvPr/>
          </p:nvSpPr>
          <p:spPr>
            <a:xfrm>
              <a:off x="3929058" y="2285992"/>
              <a:ext cx="285752"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4" name="右大括号 23"/>
            <p:cNvSpPr/>
            <p:nvPr/>
          </p:nvSpPr>
          <p:spPr>
            <a:xfrm rot="5400000">
              <a:off x="4464843" y="2536025"/>
              <a:ext cx="214314" cy="5000660"/>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TextBox 24"/>
            <p:cNvSpPr txBox="1"/>
            <p:nvPr/>
          </p:nvSpPr>
          <p:spPr>
            <a:xfrm>
              <a:off x="3357554" y="5286388"/>
              <a:ext cx="2643206" cy="369332"/>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将</a:t>
              </a:r>
              <a:r>
                <a:rPr lang="en-US" altLang="zh-CN" sz="1800" dirty="0" smtClean="0">
                  <a:latin typeface="Consolas" pitchFamily="49" charset="0"/>
                  <a:ea typeface="仿宋" pitchFamily="49" charset="-122"/>
                  <a:cs typeface="Consolas" pitchFamily="49" charset="0"/>
                </a:rPr>
                <a:t>L</a:t>
              </a:r>
              <a:r>
                <a:rPr lang="zh-CN" altLang="en-US" sz="1800" dirty="0" smtClean="0">
                  <a:latin typeface="Consolas" pitchFamily="49" charset="0"/>
                  <a:ea typeface="仿宋" pitchFamily="49" charset="-122"/>
                  <a:cs typeface="Consolas" pitchFamily="49" charset="0"/>
                </a:rPr>
                <a:t>拆分为两个部分</a:t>
              </a:r>
              <a:endParaRPr lang="zh-CN" altLang="en-US" sz="1800" dirty="0">
                <a:latin typeface="Consolas" pitchFamily="49" charset="0"/>
                <a:ea typeface="仿宋" pitchFamily="49" charset="-122"/>
                <a:cs typeface="Consolas" pitchFamily="49" charset="0"/>
              </a:endParaRPr>
            </a:p>
          </p:txBody>
        </p:sp>
        <p:sp>
          <p:nvSpPr>
            <p:cNvPr id="12" name="Line 41"/>
            <p:cNvSpPr>
              <a:spLocks noChangeShapeType="1"/>
            </p:cNvSpPr>
            <p:nvPr/>
          </p:nvSpPr>
          <p:spPr bwMode="auto">
            <a:xfrm flipV="1">
              <a:off x="3786183" y="3733808"/>
              <a:ext cx="500066"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27" name="灯片编号占位符 26"/>
          <p:cNvSpPr>
            <a:spLocks noGrp="1"/>
          </p:cNvSpPr>
          <p:nvPr>
            <p:ph type="sldNum" sz="quarter" idx="12"/>
          </p:nvPr>
        </p:nvSpPr>
        <p:spPr/>
        <p:txBody>
          <a:bodyPr/>
          <a:lstStyle/>
          <a:p>
            <a:fld id="{BD3F3EC2-762F-4585-9ABE-3D0BD98F40C0}" type="slidenum">
              <a:rPr lang="en-US" altLang="zh-CN" smtClean="0"/>
              <a:pPr/>
              <a:t>42</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500042"/>
            <a:ext cx="7285027" cy="276006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lnSpc>
                <a:spcPts val="2700"/>
              </a:lnSpc>
            </a:pPr>
            <a:r>
              <a:rPr kumimoji="1" lang="en-US" altLang="zh-CN" sz="1800" smtClean="0">
                <a:solidFill>
                  <a:srgbClr val="0000FF"/>
                </a:solidFill>
                <a:latin typeface="Consolas" pitchFamily="49" charset="0"/>
                <a:ea typeface="楷体" pitchFamily="49" charset="-122"/>
                <a:cs typeface="Consolas" pitchFamily="49" charset="0"/>
              </a:rPr>
              <a:t>   while  </a:t>
            </a:r>
            <a:r>
              <a:rPr kumimoji="1" lang="en-US" altLang="zh-CN" sz="1800" dirty="0" smtClean="0">
                <a:solidFill>
                  <a:srgbClr val="0000FF"/>
                </a:solidFill>
                <a:latin typeface="Consolas" pitchFamily="49" charset="0"/>
                <a:ea typeface="楷体" pitchFamily="49" charset="-122"/>
                <a:cs typeface="Consolas" pitchFamily="49" charset="0"/>
              </a:rPr>
              <a:t>(p!=NULL)</a:t>
            </a:r>
          </a:p>
          <a:p>
            <a:pPr algn="l">
              <a:lnSpc>
                <a:spcPts val="2700"/>
              </a:lnSpc>
            </a:pPr>
            <a:r>
              <a:rPr kumimoji="1" lang="en-US" altLang="zh-CN" sz="1800" smtClean="0">
                <a:solidFill>
                  <a:srgbClr val="0000FF"/>
                </a:solidFill>
                <a:latin typeface="Consolas" pitchFamily="49" charset="0"/>
                <a:ea typeface="楷体" pitchFamily="49" charset="-122"/>
                <a:cs typeface="Consolas" pitchFamily="49" charset="0"/>
              </a:rPr>
              <a:t>   {   </a:t>
            </a:r>
            <a:r>
              <a:rPr kumimoji="1" lang="en-US" altLang="zh-CN" sz="1800" dirty="0" smtClean="0">
                <a:solidFill>
                  <a:srgbClr val="0000FF"/>
                </a:solidFill>
                <a:latin typeface="Consolas" pitchFamily="49" charset="0"/>
                <a:ea typeface="楷体" pitchFamily="49" charset="-122"/>
                <a:cs typeface="Consolas" pitchFamily="49" charset="0"/>
              </a:rPr>
              <a:t>q=p-&gt;</a:t>
            </a:r>
            <a:r>
              <a:rPr kumimoji="1" lang="en-US" altLang="zh-CN" sz="1800" smtClean="0">
                <a:solidFill>
                  <a:srgbClr val="0000FF"/>
                </a:solidFill>
                <a:latin typeface="Consolas" pitchFamily="49" charset="0"/>
                <a:ea typeface="楷体" pitchFamily="49" charset="-122"/>
                <a:cs typeface="Consolas" pitchFamily="49" charset="0"/>
              </a:rPr>
              <a:t>next;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临时保存</a:t>
            </a:r>
            <a:r>
              <a:rPr kumimoji="1" lang="en-US" altLang="zh-CN" sz="1800" smtClean="0">
                <a:solidFill>
                  <a:srgbClr val="00B0F0"/>
                </a:solidFill>
                <a:latin typeface="Consolas" pitchFamily="49" charset="0"/>
                <a:ea typeface="仿宋" pitchFamily="49" charset="-122"/>
                <a:cs typeface="Consolas" pitchFamily="49" charset="0"/>
              </a:rPr>
              <a:t>p</a:t>
            </a:r>
            <a:r>
              <a:rPr kumimoji="1" lang="zh-CN" altLang="en-US" sz="1800" smtClean="0">
                <a:solidFill>
                  <a:srgbClr val="00B0F0"/>
                </a:solidFill>
                <a:latin typeface="Consolas" pitchFamily="49" charset="0"/>
                <a:ea typeface="仿宋" pitchFamily="49" charset="-122"/>
                <a:cs typeface="Consolas" pitchFamily="49" charset="0"/>
              </a:rPr>
              <a:t>的后继结点</a:t>
            </a:r>
            <a:endParaRPr kumimoji="1" lang="en-US" altLang="zh-CN" sz="1800" dirty="0" smtClean="0">
              <a:solidFill>
                <a:srgbClr val="00B0F0"/>
              </a:solidFill>
              <a:latin typeface="Consolas" pitchFamily="49" charset="0"/>
              <a:ea typeface="仿宋" pitchFamily="49" charset="-122"/>
              <a:cs typeface="Consolas" pitchFamily="49" charset="0"/>
            </a:endParaRPr>
          </a:p>
          <a:p>
            <a:pPr algn="l">
              <a:lnSpc>
                <a:spcPts val="2700"/>
              </a:lnSpc>
            </a:pPr>
            <a:r>
              <a:rPr kumimoji="1" lang="en-US" altLang="zh-CN" sz="1800" smtClean="0">
                <a:solidFill>
                  <a:srgbClr val="0000FF"/>
                </a:solidFill>
                <a:latin typeface="Consolas" pitchFamily="49" charset="0"/>
                <a:ea typeface="楷体" pitchFamily="49" charset="-122"/>
                <a:cs typeface="Consolas" pitchFamily="49" charset="0"/>
              </a:rPr>
              <a:t>       </a:t>
            </a:r>
            <a:r>
              <a:rPr kumimoji="1" lang="en-US" altLang="zh-CN" sz="1800" dirty="0" smtClean="0">
                <a:solidFill>
                  <a:srgbClr val="FF00FF"/>
                </a:solidFill>
                <a:latin typeface="Consolas" pitchFamily="49" charset="0"/>
                <a:ea typeface="楷体" pitchFamily="49" charset="-122"/>
                <a:cs typeface="Consolas" pitchFamily="49" charset="0"/>
              </a:rPr>
              <a:t>p-&gt;next=L-&gt;</a:t>
            </a:r>
            <a:r>
              <a:rPr kumimoji="1" lang="en-US" altLang="zh-CN" sz="1800" smtClean="0">
                <a:solidFill>
                  <a:srgbClr val="FF00FF"/>
                </a:solidFill>
                <a:latin typeface="Consolas" pitchFamily="49" charset="0"/>
                <a:ea typeface="楷体" pitchFamily="49" charset="-122"/>
                <a:cs typeface="Consolas" pitchFamily="49" charset="0"/>
              </a:rPr>
              <a:t>next;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将</a:t>
            </a:r>
            <a:r>
              <a:rPr kumimoji="1" lang="en-US" altLang="zh-CN" sz="1800" smtClean="0">
                <a:solidFill>
                  <a:srgbClr val="00B0F0"/>
                </a:solidFill>
                <a:latin typeface="Consolas" pitchFamily="49" charset="0"/>
                <a:ea typeface="仿宋" pitchFamily="49" charset="-122"/>
                <a:cs typeface="Consolas" pitchFamily="49" charset="0"/>
              </a:rPr>
              <a:t>p</a:t>
            </a:r>
            <a:r>
              <a:rPr kumimoji="1" lang="zh-CN" altLang="en-US" sz="1800" smtClean="0">
                <a:solidFill>
                  <a:srgbClr val="00B0F0"/>
                </a:solidFill>
                <a:latin typeface="Consolas" pitchFamily="49" charset="0"/>
                <a:ea typeface="仿宋" pitchFamily="49" charset="-122"/>
                <a:cs typeface="Consolas" pitchFamily="49" charset="0"/>
              </a:rPr>
              <a:t>结点采用头插法连接</a:t>
            </a:r>
            <a:endParaRPr kumimoji="1" lang="en-US" altLang="zh-CN" sz="1800" dirty="0" smtClean="0">
              <a:solidFill>
                <a:srgbClr val="00B0F0"/>
              </a:solidFill>
              <a:latin typeface="Consolas" pitchFamily="49" charset="0"/>
              <a:ea typeface="仿宋" pitchFamily="49" charset="-122"/>
              <a:cs typeface="Consolas" pitchFamily="49" charset="0"/>
            </a:endParaRPr>
          </a:p>
          <a:p>
            <a:pPr algn="l">
              <a:lnSpc>
                <a:spcPts val="2700"/>
              </a:lnSpc>
            </a:pPr>
            <a:r>
              <a:rPr kumimoji="1" lang="en-US" altLang="zh-CN" sz="1800" smtClean="0">
                <a:solidFill>
                  <a:srgbClr val="FF00FF"/>
                </a:solidFill>
                <a:latin typeface="Consolas" pitchFamily="49" charset="0"/>
                <a:ea typeface="楷体" pitchFamily="49" charset="-122"/>
                <a:cs typeface="Consolas" pitchFamily="49" charset="0"/>
              </a:rPr>
              <a:t>       </a:t>
            </a:r>
            <a:r>
              <a:rPr kumimoji="1" lang="en-US" altLang="zh-CN" sz="1800" dirty="0" smtClean="0">
                <a:solidFill>
                  <a:srgbClr val="FF00FF"/>
                </a:solidFill>
                <a:latin typeface="Consolas" pitchFamily="49" charset="0"/>
                <a:ea typeface="楷体" pitchFamily="49" charset="-122"/>
                <a:cs typeface="Consolas" pitchFamily="49" charset="0"/>
              </a:rPr>
              <a:t>L-&gt;next=p;</a:t>
            </a:r>
          </a:p>
          <a:p>
            <a:pPr algn="l">
              <a:lnSpc>
                <a:spcPts val="2700"/>
              </a:lnSpc>
            </a:pPr>
            <a:r>
              <a:rPr kumimoji="1" lang="en-US" altLang="zh-CN" sz="1800" smtClean="0">
                <a:solidFill>
                  <a:srgbClr val="0000FF"/>
                </a:solidFill>
                <a:latin typeface="Consolas" pitchFamily="49" charset="0"/>
                <a:ea typeface="楷体" pitchFamily="49" charset="-122"/>
                <a:cs typeface="Consolas" pitchFamily="49" charset="0"/>
              </a:rPr>
              <a:t>       </a:t>
            </a:r>
            <a:r>
              <a:rPr kumimoji="1" lang="en-US" altLang="zh-CN" sz="1800" dirty="0" smtClean="0">
                <a:solidFill>
                  <a:srgbClr val="0000FF"/>
                </a:solidFill>
                <a:latin typeface="Consolas" pitchFamily="49" charset="0"/>
                <a:ea typeface="楷体" pitchFamily="49" charset="-122"/>
                <a:cs typeface="Consolas" pitchFamily="49" charset="0"/>
              </a:rPr>
              <a:t>p=q;</a:t>
            </a:r>
          </a:p>
          <a:p>
            <a:pPr algn="l">
              <a:lnSpc>
                <a:spcPts val="2700"/>
              </a:lnSpc>
            </a:pPr>
            <a:r>
              <a:rPr kumimoji="1" lang="en-US" altLang="zh-CN" sz="1800" smtClean="0">
                <a:solidFill>
                  <a:srgbClr val="0000FF"/>
                </a:solidFill>
                <a:latin typeface="Consolas" pitchFamily="49" charset="0"/>
                <a:ea typeface="楷体" pitchFamily="49" charset="-122"/>
                <a:cs typeface="Consolas" pitchFamily="49" charset="0"/>
              </a:rPr>
              <a:t>   }</a:t>
            </a:r>
            <a:endParaRPr kumimoji="1" lang="en-US" altLang="zh-CN" sz="1800" dirty="0" smtClean="0">
              <a:solidFill>
                <a:srgbClr val="0000FF"/>
              </a:solidFill>
              <a:latin typeface="Consolas" pitchFamily="49" charset="0"/>
              <a:ea typeface="楷体" pitchFamily="49" charset="-122"/>
              <a:cs typeface="Consolas" pitchFamily="49" charset="0"/>
            </a:endParaRPr>
          </a:p>
          <a:p>
            <a:pPr algn="l">
              <a:lnSpc>
                <a:spcPts val="2700"/>
              </a:lnSpc>
            </a:pPr>
            <a:r>
              <a:rPr kumimoji="1" lang="en-US" altLang="zh-CN" sz="1800" dirty="0" smtClean="0">
                <a:solidFill>
                  <a:srgbClr val="0000FF"/>
                </a:solidFill>
                <a:latin typeface="Consolas" pitchFamily="49" charset="0"/>
                <a:ea typeface="楷体" pitchFamily="49" charset="-122"/>
                <a:cs typeface="Consolas" pitchFamily="49" charset="0"/>
              </a:rPr>
              <a:t>}</a:t>
            </a:r>
          </a:p>
        </p:txBody>
      </p:sp>
      <p:grpSp>
        <p:nvGrpSpPr>
          <p:cNvPr id="2" name="组合 28"/>
          <p:cNvGrpSpPr/>
          <p:nvPr/>
        </p:nvGrpSpPr>
        <p:grpSpPr>
          <a:xfrm>
            <a:off x="857224" y="3214686"/>
            <a:ext cx="6053172" cy="2286016"/>
            <a:chOff x="857224" y="2928934"/>
            <a:chExt cx="6053172" cy="2286016"/>
          </a:xfrm>
        </p:grpSpPr>
        <p:grpSp>
          <p:nvGrpSpPr>
            <p:cNvPr id="4" name="组合 24"/>
            <p:cNvGrpSpPr/>
            <p:nvPr/>
          </p:nvGrpSpPr>
          <p:grpSpPr>
            <a:xfrm>
              <a:off x="857224" y="2928934"/>
              <a:ext cx="6053172" cy="2286016"/>
              <a:chOff x="857224" y="2928934"/>
              <a:chExt cx="6053172" cy="2286016"/>
            </a:xfrm>
          </p:grpSpPr>
          <p:sp>
            <p:nvSpPr>
              <p:cNvPr id="5" name="Rectangle 32"/>
              <p:cNvSpPr>
                <a:spLocks noChangeArrowheads="1"/>
              </p:cNvSpPr>
              <p:nvPr/>
            </p:nvSpPr>
            <p:spPr bwMode="auto">
              <a:xfrm>
                <a:off x="1484287" y="484823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6" name="Rectangle 33"/>
              <p:cNvSpPr>
                <a:spLocks noChangeArrowheads="1"/>
              </p:cNvSpPr>
              <p:nvPr/>
            </p:nvSpPr>
            <p:spPr bwMode="auto">
              <a:xfrm>
                <a:off x="1844649" y="484823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7" name="Line 34"/>
              <p:cNvSpPr>
                <a:spLocks noChangeShapeType="1"/>
              </p:cNvSpPr>
              <p:nvPr/>
            </p:nvSpPr>
            <p:spPr bwMode="auto">
              <a:xfrm>
                <a:off x="1136624" y="5027625"/>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8" name="Text Box 35"/>
              <p:cNvSpPr txBox="1">
                <a:spLocks noChangeArrowheads="1"/>
              </p:cNvSpPr>
              <p:nvPr/>
            </p:nvSpPr>
            <p:spPr bwMode="auto">
              <a:xfrm>
                <a:off x="857224" y="484823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9" name="Rectangle 36"/>
              <p:cNvSpPr>
                <a:spLocks noChangeArrowheads="1"/>
              </p:cNvSpPr>
              <p:nvPr/>
            </p:nvSpPr>
            <p:spPr bwMode="auto">
              <a:xfrm>
                <a:off x="308139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0" name="Rectangle 37"/>
              <p:cNvSpPr>
                <a:spLocks noChangeArrowheads="1"/>
              </p:cNvSpPr>
              <p:nvPr/>
            </p:nvSpPr>
            <p:spPr bwMode="auto">
              <a:xfrm>
                <a:off x="344175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1" name="Rectangle 39"/>
              <p:cNvSpPr>
                <a:spLocks noChangeArrowheads="1"/>
              </p:cNvSpPr>
              <p:nvPr/>
            </p:nvSpPr>
            <p:spPr bwMode="auto">
              <a:xfrm>
                <a:off x="4149778"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2" name="Rectangle 40"/>
              <p:cNvSpPr>
                <a:spLocks noChangeArrowheads="1"/>
              </p:cNvSpPr>
              <p:nvPr/>
            </p:nvSpPr>
            <p:spPr bwMode="auto">
              <a:xfrm>
                <a:off x="451014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41"/>
              <p:cNvSpPr>
                <a:spLocks noChangeShapeType="1"/>
              </p:cNvSpPr>
              <p:nvPr/>
            </p:nvSpPr>
            <p:spPr bwMode="auto">
              <a:xfrm flipV="1">
                <a:off x="3643307" y="4019560"/>
                <a:ext cx="519172"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14" name="Rectangle 42"/>
              <p:cNvSpPr>
                <a:spLocks noChangeArrowheads="1"/>
              </p:cNvSpPr>
              <p:nvPr/>
            </p:nvSpPr>
            <p:spPr bwMode="auto">
              <a:xfrm>
                <a:off x="6189671"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itchFamily="49" charset="0"/>
                    <a:ea typeface="宋体" pitchFamily="2" charset="-122"/>
                    <a:cs typeface="Consolas" pitchFamily="49" charset="0"/>
                  </a:rPr>
                  <a:t>a</a:t>
                </a:r>
                <a:r>
                  <a:rPr lang="en-US" altLang="zh-CN" sz="1800" i="1" baseline="-25000" dirty="0" smtClean="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5" name="Rectangle 43"/>
              <p:cNvSpPr>
                <a:spLocks noChangeArrowheads="1"/>
              </p:cNvSpPr>
              <p:nvPr/>
            </p:nvSpPr>
            <p:spPr bwMode="auto">
              <a:xfrm>
                <a:off x="6550033"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49"/>
              <p:cNvSpPr>
                <a:spLocks/>
              </p:cNvSpPr>
              <p:nvPr/>
            </p:nvSpPr>
            <p:spPr bwMode="auto">
              <a:xfrm>
                <a:off x="4619678" y="4019560"/>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Freeform 44"/>
              <p:cNvSpPr>
                <a:spLocks/>
              </p:cNvSpPr>
              <p:nvPr/>
            </p:nvSpPr>
            <p:spPr bwMode="auto">
              <a:xfrm>
                <a:off x="5715008" y="4017973"/>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Text Box 50"/>
              <p:cNvSpPr txBox="1">
                <a:spLocks noChangeArrowheads="1"/>
              </p:cNvSpPr>
              <p:nvPr/>
            </p:nvSpPr>
            <p:spPr bwMode="auto">
              <a:xfrm>
                <a:off x="5199434" y="3615061"/>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cxnSp>
            <p:nvCxnSpPr>
              <p:cNvPr id="20" name="直接箭头连接符 19"/>
              <p:cNvCxnSpPr>
                <a:endCxn id="9" idx="0"/>
              </p:cNvCxnSpPr>
              <p:nvPr/>
            </p:nvCxnSpPr>
            <p:spPr>
              <a:xfrm rot="5400000">
                <a:off x="3121464"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49652" y="3286124"/>
                <a:ext cx="500066" cy="369332"/>
              </a:xfrm>
              <a:prstGeom prst="rect">
                <a:avLst/>
              </a:prstGeom>
              <a:noFill/>
            </p:spPr>
            <p:txBody>
              <a:bodyPr wrap="square" rtlCol="0">
                <a:spAutoFit/>
              </a:bodyPr>
              <a:lstStyle/>
              <a:p>
                <a:r>
                  <a:rPr lang="en-US" altLang="zh-CN" sz="1800" i="1" dirty="0" smtClean="0">
                    <a:latin typeface="Consolas" pitchFamily="49" charset="0"/>
                    <a:cs typeface="Consolas" pitchFamily="49" charset="0"/>
                  </a:rPr>
                  <a:t>p</a:t>
                </a:r>
                <a:endParaRPr lang="zh-CN" altLang="en-US" sz="1800" i="1" dirty="0">
                  <a:latin typeface="Consolas" pitchFamily="49" charset="0"/>
                  <a:cs typeface="Consolas" pitchFamily="49" charset="0"/>
                </a:endParaRPr>
              </a:p>
            </p:txBody>
          </p:sp>
          <p:sp>
            <p:nvSpPr>
              <p:cNvPr id="22" name="任意多边形 21"/>
              <p:cNvSpPr/>
              <p:nvPr/>
            </p:nvSpPr>
            <p:spPr>
              <a:xfrm>
                <a:off x="2324100" y="4072469"/>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Text Box 29"/>
              <p:cNvSpPr txBox="1">
                <a:spLocks noChangeArrowheads="1"/>
              </p:cNvSpPr>
              <p:nvPr/>
            </p:nvSpPr>
            <p:spPr bwMode="auto">
              <a:xfrm>
                <a:off x="2571736" y="4429132"/>
                <a:ext cx="1871663" cy="36933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仿宋" pitchFamily="49" charset="-122"/>
                    <a:ea typeface="仿宋" pitchFamily="49" charset="-122"/>
                    <a:cs typeface="Consolas" pitchFamily="49" charset="0"/>
                  </a:rPr>
                  <a:t>头插法建表</a:t>
                </a:r>
              </a:p>
            </p:txBody>
          </p:sp>
          <p:sp>
            <p:nvSpPr>
              <p:cNvPr id="24" name="下箭头 23"/>
              <p:cNvSpPr/>
              <p:nvPr/>
            </p:nvSpPr>
            <p:spPr>
              <a:xfrm>
                <a:off x="2357422" y="292893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19" name="组合 26"/>
            <p:cNvGrpSpPr/>
            <p:nvPr/>
          </p:nvGrpSpPr>
          <p:grpSpPr>
            <a:xfrm>
              <a:off x="4357686" y="3286124"/>
              <a:ext cx="500066" cy="554048"/>
              <a:chOff x="4357686" y="3286124"/>
              <a:chExt cx="500066" cy="554048"/>
            </a:xfrm>
          </p:grpSpPr>
          <p:cxnSp>
            <p:nvCxnSpPr>
              <p:cNvPr id="25" name="直接箭头连接符 24"/>
              <p:cNvCxnSpPr/>
              <p:nvPr/>
            </p:nvCxnSpPr>
            <p:spPr>
              <a:xfrm rot="5400000">
                <a:off x="4229498"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57686" y="3286124"/>
                <a:ext cx="500066"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q</a:t>
                </a:r>
                <a:endParaRPr lang="zh-CN" altLang="en-US" sz="1800" i="1" dirty="0">
                  <a:latin typeface="Consolas" pitchFamily="49" charset="0"/>
                  <a:cs typeface="Consolas" pitchFamily="49" charset="0"/>
                </a:endParaRPr>
              </a:p>
            </p:txBody>
          </p:sp>
        </p:grpSp>
      </p:grpSp>
      <p:sp>
        <p:nvSpPr>
          <p:cNvPr id="29" name="灯片编号占位符 28"/>
          <p:cNvSpPr>
            <a:spLocks noGrp="1"/>
          </p:cNvSpPr>
          <p:nvPr>
            <p:ph type="sldNum" sz="quarter" idx="12"/>
          </p:nvPr>
        </p:nvSpPr>
        <p:spPr/>
        <p:txBody>
          <a:bodyPr/>
          <a:lstStyle/>
          <a:p>
            <a:fld id="{BD3F3EC2-762F-4585-9ABE-3D0BD98F40C0}" type="slidenum">
              <a:rPr lang="en-US" altLang="zh-CN" smtClean="0"/>
              <a:pPr/>
              <a:t>43</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1643074" cy="400110"/>
          </a:xfrm>
          <a:prstGeom prst="rect">
            <a:avLst/>
          </a:prstGeom>
          <a:noFill/>
        </p:spPr>
        <p:txBody>
          <a:bodyPr wrap="square" rtlCol="0">
            <a:spAutoFit/>
          </a:bodyPr>
          <a:lstStyle/>
          <a:p>
            <a:pPr algn="l"/>
            <a:r>
              <a:rPr lang="zh-CN" altLang="en-US" sz="2000" dirty="0" smtClean="0">
                <a:solidFill>
                  <a:srgbClr val="FF0000"/>
                </a:solidFill>
                <a:latin typeface="Consolas" pitchFamily="49" charset="0"/>
                <a:ea typeface="微软雅黑" pitchFamily="34" charset="-122"/>
                <a:cs typeface="Consolas" pitchFamily="49" charset="0"/>
              </a:rPr>
              <a:t>另一种解法</a:t>
            </a:r>
            <a:endParaRPr lang="zh-CN" altLang="en-US" sz="2000" dirty="0">
              <a:solidFill>
                <a:srgbClr val="FF0000"/>
              </a:solidFill>
              <a:latin typeface="Consolas" pitchFamily="49" charset="0"/>
              <a:ea typeface="微软雅黑" pitchFamily="34" charset="-122"/>
              <a:cs typeface="Consolas" pitchFamily="49" charset="0"/>
            </a:endParaRPr>
          </a:p>
        </p:txBody>
      </p:sp>
      <p:sp>
        <p:nvSpPr>
          <p:cNvPr id="3" name="Rectangle 32"/>
          <p:cNvSpPr>
            <a:spLocks noChangeArrowheads="1"/>
          </p:cNvSpPr>
          <p:nvPr/>
        </p:nvSpPr>
        <p:spPr bwMode="auto">
          <a:xfrm>
            <a:off x="2065325" y="17144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 name="Rectangle 33"/>
          <p:cNvSpPr>
            <a:spLocks noChangeArrowheads="1"/>
          </p:cNvSpPr>
          <p:nvPr/>
        </p:nvSpPr>
        <p:spPr bwMode="auto">
          <a:xfrm>
            <a:off x="2425687" y="17144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dirty="0">
              <a:solidFill>
                <a:srgbClr val="0000FF"/>
              </a:solidFill>
              <a:latin typeface="Consolas" pitchFamily="49" charset="0"/>
              <a:ea typeface="宋体" pitchFamily="2" charset="-122"/>
              <a:cs typeface="Consolas" pitchFamily="49" charset="0"/>
            </a:endParaRPr>
          </a:p>
        </p:txBody>
      </p:sp>
      <p:sp>
        <p:nvSpPr>
          <p:cNvPr id="5" name="Line 34"/>
          <p:cNvSpPr>
            <a:spLocks noChangeShapeType="1"/>
          </p:cNvSpPr>
          <p:nvPr/>
        </p:nvSpPr>
        <p:spPr bwMode="auto">
          <a:xfrm>
            <a:off x="1717662" y="1893875"/>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35"/>
          <p:cNvSpPr txBox="1">
            <a:spLocks noChangeArrowheads="1"/>
          </p:cNvSpPr>
          <p:nvPr/>
        </p:nvSpPr>
        <p:spPr bwMode="auto">
          <a:xfrm>
            <a:off x="1438262" y="171448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7" name="Rectangle 36"/>
          <p:cNvSpPr>
            <a:spLocks noChangeArrowheads="1"/>
          </p:cNvSpPr>
          <p:nvPr/>
        </p:nvSpPr>
        <p:spPr bwMode="auto">
          <a:xfrm>
            <a:off x="4314894" y="169703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2</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8" name="Rectangle 37"/>
          <p:cNvSpPr>
            <a:spLocks noChangeArrowheads="1"/>
          </p:cNvSpPr>
          <p:nvPr/>
        </p:nvSpPr>
        <p:spPr bwMode="auto">
          <a:xfrm>
            <a:off x="4675257" y="169703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Rectangle 39"/>
          <p:cNvSpPr>
            <a:spLocks noChangeArrowheads="1"/>
          </p:cNvSpPr>
          <p:nvPr/>
        </p:nvSpPr>
        <p:spPr bwMode="auto">
          <a:xfrm>
            <a:off x="5383282" y="169703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3</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0" name="Rectangle 40"/>
          <p:cNvSpPr>
            <a:spLocks noChangeArrowheads="1"/>
          </p:cNvSpPr>
          <p:nvPr/>
        </p:nvSpPr>
        <p:spPr bwMode="auto">
          <a:xfrm>
            <a:off x="5743644" y="169703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1" name="Line 41"/>
          <p:cNvSpPr>
            <a:spLocks noChangeShapeType="1"/>
          </p:cNvSpPr>
          <p:nvPr/>
        </p:nvSpPr>
        <p:spPr bwMode="auto">
          <a:xfrm flipV="1">
            <a:off x="4876811" y="1876420"/>
            <a:ext cx="519172"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2" name="Rectangle 42"/>
          <p:cNvSpPr>
            <a:spLocks noChangeArrowheads="1"/>
          </p:cNvSpPr>
          <p:nvPr/>
        </p:nvSpPr>
        <p:spPr bwMode="auto">
          <a:xfrm>
            <a:off x="7332679" y="169703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itchFamily="49" charset="0"/>
                <a:ea typeface="宋体" pitchFamily="2" charset="-122"/>
                <a:cs typeface="Consolas" pitchFamily="49" charset="0"/>
              </a:rPr>
              <a:t>a</a:t>
            </a:r>
            <a:r>
              <a:rPr lang="en-US" altLang="zh-CN" sz="1800" i="1" baseline="-25000" dirty="0" smtClean="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3" name="Rectangle 43"/>
          <p:cNvSpPr>
            <a:spLocks noChangeArrowheads="1"/>
          </p:cNvSpPr>
          <p:nvPr/>
        </p:nvSpPr>
        <p:spPr bwMode="auto">
          <a:xfrm>
            <a:off x="7693041" y="169703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4" name="Freeform 49"/>
          <p:cNvSpPr>
            <a:spLocks/>
          </p:cNvSpPr>
          <p:nvPr/>
        </p:nvSpPr>
        <p:spPr bwMode="auto">
          <a:xfrm>
            <a:off x="5853182" y="1876420"/>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5" name="Freeform 44"/>
          <p:cNvSpPr>
            <a:spLocks/>
          </p:cNvSpPr>
          <p:nvPr/>
        </p:nvSpPr>
        <p:spPr bwMode="auto">
          <a:xfrm>
            <a:off x="6858016" y="1874833"/>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Text Box 50"/>
          <p:cNvSpPr txBox="1">
            <a:spLocks noChangeArrowheads="1"/>
          </p:cNvSpPr>
          <p:nvPr/>
        </p:nvSpPr>
        <p:spPr bwMode="auto">
          <a:xfrm>
            <a:off x="6429388" y="1492241"/>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sp>
        <p:nvSpPr>
          <p:cNvPr id="18" name="TextBox 17"/>
          <p:cNvSpPr txBox="1"/>
          <p:nvPr/>
        </p:nvSpPr>
        <p:spPr>
          <a:xfrm>
            <a:off x="3214678" y="2457444"/>
            <a:ext cx="500066" cy="400110"/>
          </a:xfrm>
          <a:prstGeom prst="rect">
            <a:avLst/>
          </a:prstGeom>
          <a:noFill/>
        </p:spPr>
        <p:txBody>
          <a:bodyPr wrap="square" rtlCol="0">
            <a:spAutoFit/>
          </a:bodyPr>
          <a:lstStyle/>
          <a:p>
            <a:r>
              <a:rPr lang="en-US" altLang="zh-CN" sz="2000" i="1" dirty="0" smtClean="0">
                <a:latin typeface="Consolas" pitchFamily="49" charset="0"/>
                <a:cs typeface="Consolas" pitchFamily="49" charset="0"/>
              </a:rPr>
              <a:t>p</a:t>
            </a:r>
            <a:endParaRPr lang="zh-CN" altLang="en-US" sz="2000" i="1" dirty="0">
              <a:latin typeface="Consolas" pitchFamily="49" charset="0"/>
              <a:cs typeface="Consolas" pitchFamily="49" charset="0"/>
            </a:endParaRPr>
          </a:p>
        </p:txBody>
      </p:sp>
      <p:cxnSp>
        <p:nvCxnSpPr>
          <p:cNvPr id="23" name="直接箭头连接符 22"/>
          <p:cNvCxnSpPr/>
          <p:nvPr/>
        </p:nvCxnSpPr>
        <p:spPr>
          <a:xfrm rot="5400000" flipH="1" flipV="1">
            <a:off x="3265478" y="2319330"/>
            <a:ext cx="42862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05306" y="2448712"/>
            <a:ext cx="500066" cy="400110"/>
          </a:xfrm>
          <a:prstGeom prst="rect">
            <a:avLst/>
          </a:prstGeom>
          <a:noFill/>
        </p:spPr>
        <p:txBody>
          <a:bodyPr wrap="square" rtlCol="0">
            <a:spAutoFit/>
          </a:bodyPr>
          <a:lstStyle/>
          <a:p>
            <a:r>
              <a:rPr lang="en-US" altLang="zh-CN" sz="2000" i="1" dirty="0" smtClean="0">
                <a:latin typeface="Consolas" pitchFamily="49" charset="0"/>
                <a:cs typeface="Consolas" pitchFamily="49" charset="0"/>
              </a:rPr>
              <a:t>q</a:t>
            </a:r>
            <a:endParaRPr lang="zh-CN" altLang="en-US" sz="2000" i="1" dirty="0">
              <a:latin typeface="Consolas" pitchFamily="49" charset="0"/>
              <a:cs typeface="Consolas" pitchFamily="49" charset="0"/>
            </a:endParaRPr>
          </a:p>
        </p:txBody>
      </p:sp>
      <p:cxnSp>
        <p:nvCxnSpPr>
          <p:cNvPr id="25" name="直接箭头连接符 24"/>
          <p:cNvCxnSpPr/>
          <p:nvPr/>
        </p:nvCxnSpPr>
        <p:spPr>
          <a:xfrm rot="5400000" flipH="1" flipV="1">
            <a:off x="4356106" y="2310598"/>
            <a:ext cx="42862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6876" y="2461412"/>
            <a:ext cx="500066" cy="400110"/>
          </a:xfrm>
          <a:prstGeom prst="rect">
            <a:avLst/>
          </a:prstGeom>
          <a:noFill/>
        </p:spPr>
        <p:txBody>
          <a:bodyPr wrap="square" rtlCol="0">
            <a:spAutoFit/>
          </a:bodyPr>
          <a:lstStyle/>
          <a:p>
            <a:r>
              <a:rPr lang="en-US" altLang="zh-CN" sz="2000" i="1" dirty="0" smtClean="0">
                <a:latin typeface="Consolas" pitchFamily="49" charset="0"/>
                <a:cs typeface="Consolas" pitchFamily="49" charset="0"/>
              </a:rPr>
              <a:t>r</a:t>
            </a:r>
            <a:endParaRPr lang="zh-CN" altLang="en-US" sz="2000" i="1" dirty="0">
              <a:latin typeface="Consolas" pitchFamily="49" charset="0"/>
              <a:cs typeface="Consolas" pitchFamily="49" charset="0"/>
            </a:endParaRPr>
          </a:p>
        </p:txBody>
      </p:sp>
      <p:cxnSp>
        <p:nvCxnSpPr>
          <p:cNvPr id="27" name="直接箭头连接符 26"/>
          <p:cNvCxnSpPr/>
          <p:nvPr/>
        </p:nvCxnSpPr>
        <p:spPr>
          <a:xfrm rot="5400000" flipH="1" flipV="1">
            <a:off x="5427676" y="2323298"/>
            <a:ext cx="42862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36"/>
          <p:cNvSpPr>
            <a:spLocks noChangeArrowheads="1"/>
          </p:cNvSpPr>
          <p:nvPr/>
        </p:nvSpPr>
        <p:spPr bwMode="auto">
          <a:xfrm>
            <a:off x="3208333" y="17144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29" name="Rectangle 37"/>
          <p:cNvSpPr>
            <a:spLocks noChangeArrowheads="1"/>
          </p:cNvSpPr>
          <p:nvPr/>
        </p:nvSpPr>
        <p:spPr bwMode="auto">
          <a:xfrm>
            <a:off x="3568696" y="17144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0" name="Line 41"/>
          <p:cNvSpPr>
            <a:spLocks noChangeShapeType="1"/>
          </p:cNvSpPr>
          <p:nvPr/>
        </p:nvSpPr>
        <p:spPr bwMode="auto">
          <a:xfrm flipV="1">
            <a:off x="2679573" y="1900219"/>
            <a:ext cx="519172"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Line 41"/>
          <p:cNvSpPr>
            <a:spLocks noChangeShapeType="1"/>
          </p:cNvSpPr>
          <p:nvPr/>
        </p:nvSpPr>
        <p:spPr bwMode="auto">
          <a:xfrm flipV="1">
            <a:off x="3786134" y="1882764"/>
            <a:ext cx="519172"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1" name="任意多边形 30"/>
          <p:cNvSpPr/>
          <p:nvPr/>
        </p:nvSpPr>
        <p:spPr>
          <a:xfrm>
            <a:off x="3683000" y="1286933"/>
            <a:ext cx="1638300" cy="618067"/>
          </a:xfrm>
          <a:custGeom>
            <a:avLst/>
            <a:gdLst>
              <a:gd name="connsiteX0" fmla="*/ 1244600 w 1638300"/>
              <a:gd name="connsiteY0" fmla="*/ 592667 h 618067"/>
              <a:gd name="connsiteX1" fmla="*/ 1511300 w 1638300"/>
              <a:gd name="connsiteY1" fmla="*/ 541867 h 618067"/>
              <a:gd name="connsiteX2" fmla="*/ 1485900 w 1638300"/>
              <a:gd name="connsiteY2" fmla="*/ 135467 h 618067"/>
              <a:gd name="connsiteX3" fmla="*/ 596900 w 1638300"/>
              <a:gd name="connsiteY3" fmla="*/ 46567 h 618067"/>
              <a:gd name="connsiteX4" fmla="*/ 0 w 1638300"/>
              <a:gd name="connsiteY4" fmla="*/ 414867 h 61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618067">
                <a:moveTo>
                  <a:pt x="1244600" y="592667"/>
                </a:moveTo>
                <a:cubicBezTo>
                  <a:pt x="1357841" y="605367"/>
                  <a:pt x="1471083" y="618067"/>
                  <a:pt x="1511300" y="541867"/>
                </a:cubicBezTo>
                <a:cubicBezTo>
                  <a:pt x="1551517" y="465667"/>
                  <a:pt x="1638300" y="218017"/>
                  <a:pt x="1485900" y="135467"/>
                </a:cubicBezTo>
                <a:cubicBezTo>
                  <a:pt x="1333500" y="52917"/>
                  <a:pt x="844550" y="0"/>
                  <a:pt x="596900" y="46567"/>
                </a:cubicBezTo>
                <a:cubicBezTo>
                  <a:pt x="349250" y="93134"/>
                  <a:pt x="174625" y="254000"/>
                  <a:pt x="0" y="41486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2" name="TextBox 31"/>
          <p:cNvSpPr txBox="1"/>
          <p:nvPr/>
        </p:nvSpPr>
        <p:spPr>
          <a:xfrm>
            <a:off x="2857488" y="3500438"/>
            <a:ext cx="4071966" cy="369332"/>
          </a:xfrm>
          <a:prstGeom prst="rect">
            <a:avLst/>
          </a:prstGeom>
          <a:noFill/>
        </p:spPr>
        <p:txBody>
          <a:bodyPr wrap="square" rtlCol="0">
            <a:spAutoFit/>
          </a:bodyPr>
          <a:lstStyle/>
          <a:p>
            <a:pPr algn="l"/>
            <a:r>
              <a:rPr lang="zh-CN" altLang="en-US" sz="1800" dirty="0" smtClean="0">
                <a:solidFill>
                  <a:srgbClr val="FF00FF"/>
                </a:solidFill>
                <a:latin typeface="方正启体简体" pitchFamily="65" charset="-122"/>
                <a:ea typeface="方正启体简体" pitchFamily="65" charset="-122"/>
                <a:cs typeface="Consolas" pitchFamily="49" charset="0"/>
              </a:rPr>
              <a:t>这种解法远不如前面解法清晰！</a:t>
            </a:r>
            <a:endParaRPr lang="zh-CN" altLang="en-US" sz="1800" dirty="0">
              <a:solidFill>
                <a:srgbClr val="FF00FF"/>
              </a:solidFill>
              <a:latin typeface="方正启体简体" pitchFamily="65" charset="-122"/>
              <a:ea typeface="方正启体简体" pitchFamily="65" charset="-122"/>
              <a:cs typeface="Consolas" pitchFamily="49" charset="0"/>
            </a:endParaRPr>
          </a:p>
        </p:txBody>
      </p:sp>
      <p:sp>
        <p:nvSpPr>
          <p:cNvPr id="34" name="灯片编号占位符 33"/>
          <p:cNvSpPr>
            <a:spLocks noGrp="1"/>
          </p:cNvSpPr>
          <p:nvPr>
            <p:ph type="sldNum" sz="quarter" idx="12"/>
          </p:nvPr>
        </p:nvSpPr>
        <p:spPr/>
        <p:txBody>
          <a:bodyPr/>
          <a:lstStyle/>
          <a:p>
            <a:fld id="{BD3F3EC2-762F-4585-9ABE-3D0BD98F40C0}" type="slidenum">
              <a:rPr lang="en-US" altLang="zh-CN" smtClean="0"/>
              <a:pPr/>
              <a:t>44</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431567"/>
            <a:ext cx="8358246" cy="1692771"/>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en-US" altLang="zh-CN" sz="1800">
                <a:solidFill>
                  <a:srgbClr val="FF3300"/>
                </a:solidFill>
                <a:latin typeface="Consolas" pitchFamily="49" charset="0"/>
                <a:ea typeface="楷体" pitchFamily="49" charset="-122"/>
                <a:cs typeface="Consolas" pitchFamily="49" charset="0"/>
              </a:rPr>
              <a:t>   </a:t>
            </a:r>
            <a:r>
              <a:rPr kumimoji="1" lang="en-US" altLang="zh-CN" sz="1800" smtClean="0">
                <a:solidFill>
                  <a:srgbClr val="FF3300"/>
                </a:solidFill>
                <a:latin typeface="Consolas" pitchFamily="49" charset="0"/>
                <a:ea typeface="黑体" pitchFamily="49" charset="-122"/>
                <a:cs typeface="Consolas" pitchFamily="49" charset="0"/>
              </a:rPr>
              <a:t>【</a:t>
            </a:r>
            <a:r>
              <a:rPr kumimoji="1" lang="zh-CN" altLang="en-US" sz="1800" smtClean="0">
                <a:solidFill>
                  <a:srgbClr val="FF3300"/>
                </a:solidFill>
                <a:latin typeface="Consolas" pitchFamily="49" charset="0"/>
                <a:ea typeface="楷体" pitchFamily="49" charset="-122"/>
                <a:cs typeface="Consolas" pitchFamily="49" charset="0"/>
              </a:rPr>
              <a:t>例</a:t>
            </a:r>
            <a:r>
              <a:rPr kumimoji="1" lang="en-US" altLang="zh-CN" sz="1800" smtClean="0">
                <a:solidFill>
                  <a:srgbClr val="FF3300"/>
                </a:solidFill>
                <a:latin typeface="Consolas" pitchFamily="49" charset="0"/>
                <a:ea typeface="楷体" pitchFamily="49" charset="-122"/>
                <a:cs typeface="Consolas" pitchFamily="49" charset="0"/>
              </a:rPr>
              <a:t>2.6</a:t>
            </a:r>
            <a:r>
              <a:rPr kumimoji="1" lang="en-US" altLang="zh-CN" sz="1800" smtClean="0">
                <a:solidFill>
                  <a:srgbClr val="FF3300"/>
                </a:solidFill>
                <a:latin typeface="Consolas" pitchFamily="49" charset="0"/>
                <a:ea typeface="黑体" pitchFamily="49" charset="-122"/>
                <a:cs typeface="Consolas" pitchFamily="49" charset="0"/>
              </a:rPr>
              <a:t>】 </a:t>
            </a:r>
            <a:r>
              <a:rPr kumimoji="1" lang="zh-CN" altLang="en-US" sz="1800" dirty="0" smtClean="0">
                <a:latin typeface="Consolas" pitchFamily="49" charset="0"/>
                <a:ea typeface="楷体" pitchFamily="49" charset="-122"/>
                <a:cs typeface="Consolas" pitchFamily="49" charset="0"/>
              </a:rPr>
              <a:t>假设</a:t>
            </a:r>
            <a:r>
              <a:rPr kumimoji="1" lang="zh-CN" altLang="zh-CN" sz="1800" dirty="0" smtClean="0">
                <a:latin typeface="Consolas" pitchFamily="49" charset="0"/>
                <a:ea typeface="楷体" pitchFamily="49" charset="-122"/>
                <a:cs typeface="Consolas" pitchFamily="49" charset="0"/>
              </a:rPr>
              <a:t>有</a:t>
            </a:r>
            <a:r>
              <a:rPr kumimoji="1" lang="zh-CN" altLang="zh-CN" sz="1800" dirty="0">
                <a:latin typeface="Consolas" pitchFamily="49" charset="0"/>
                <a:ea typeface="楷体" pitchFamily="49" charset="-122"/>
                <a:cs typeface="Consolas" pitchFamily="49" charset="0"/>
              </a:rPr>
              <a:t>一</a:t>
            </a:r>
            <a:r>
              <a:rPr kumimoji="1" lang="zh-CN" altLang="zh-CN" sz="1800">
                <a:latin typeface="Consolas" pitchFamily="49" charset="0"/>
                <a:ea typeface="楷体" pitchFamily="49" charset="-122"/>
                <a:cs typeface="Consolas" pitchFamily="49" charset="0"/>
              </a:rPr>
              <a:t>个</a:t>
            </a:r>
            <a:r>
              <a:rPr kumimoji="1" lang="zh-CN" altLang="zh-CN" sz="1800" smtClean="0">
                <a:latin typeface="Consolas" pitchFamily="49" charset="0"/>
                <a:ea typeface="楷体" pitchFamily="49" charset="-122"/>
                <a:cs typeface="Consolas" pitchFamily="49" charset="0"/>
              </a:rPr>
              <a:t>带头</a:t>
            </a:r>
            <a:r>
              <a:rPr kumimoji="1" lang="zh-CN" altLang="en-US" sz="1800" smtClean="0">
                <a:latin typeface="Consolas" pitchFamily="49" charset="0"/>
                <a:ea typeface="楷体" pitchFamily="49" charset="-122"/>
                <a:cs typeface="Consolas" pitchFamily="49" charset="0"/>
              </a:rPr>
              <a:t>结点</a:t>
            </a:r>
            <a:r>
              <a:rPr kumimoji="1" lang="zh-CN" altLang="zh-CN" sz="1800" smtClean="0">
                <a:latin typeface="Consolas" pitchFamily="49" charset="0"/>
                <a:ea typeface="楷体" pitchFamily="49" charset="-122"/>
                <a:cs typeface="Consolas" pitchFamily="49" charset="0"/>
              </a:rPr>
              <a:t>的</a:t>
            </a:r>
            <a:r>
              <a:rPr kumimoji="1" lang="zh-CN" altLang="zh-CN" sz="1800" dirty="0">
                <a:latin typeface="Consolas" pitchFamily="49" charset="0"/>
                <a:ea typeface="楷体" pitchFamily="49" charset="-122"/>
                <a:cs typeface="Consolas" pitchFamily="49" charset="0"/>
              </a:rPr>
              <a:t>单链表</a:t>
            </a:r>
            <a:r>
              <a:rPr kumimoji="1" lang="en-US" altLang="zh-CN" sz="1800">
                <a:latin typeface="Consolas" pitchFamily="49" charset="0"/>
                <a:ea typeface="楷体" pitchFamily="49" charset="-122"/>
                <a:cs typeface="Consolas" pitchFamily="49" charset="0"/>
              </a:rPr>
              <a:t>L</a:t>
            </a:r>
            <a:r>
              <a:rPr kumimoji="1" lang="en-US" altLang="zh-CN" sz="1800" smtClean="0">
                <a:latin typeface="Consolas" pitchFamily="49" charset="0"/>
                <a:ea typeface="楷体" pitchFamily="49" charset="-122"/>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baseline="-25000" smtClean="0">
                <a:latin typeface="Consolas" pitchFamily="49" charset="0"/>
                <a:ea typeface="楷体" pitchFamily="49" charset="-122"/>
                <a:cs typeface="Consolas" pitchFamily="49" charset="0"/>
              </a:rPr>
              <a:t>1</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b</a:t>
            </a:r>
            <a:r>
              <a:rPr kumimoji="1" lang="en-US" altLang="zh-CN" sz="1800" baseline="-25000" smtClean="0">
                <a:latin typeface="Consolas" pitchFamily="49" charset="0"/>
                <a:ea typeface="楷体" pitchFamily="49" charset="-122"/>
                <a:cs typeface="Consolas" pitchFamily="49" charset="0"/>
              </a:rPr>
              <a:t>1</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baseline="-25000" smtClean="0">
                <a:latin typeface="Consolas" pitchFamily="49" charset="0"/>
                <a:ea typeface="楷体" pitchFamily="49" charset="-122"/>
                <a:cs typeface="Consolas" pitchFamily="49" charset="0"/>
              </a:rPr>
              <a:t>2</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b</a:t>
            </a:r>
            <a:r>
              <a:rPr kumimoji="1" lang="en-US" altLang="zh-CN" sz="1800" baseline="-25000" smtClean="0">
                <a:latin typeface="Consolas" pitchFamily="49" charset="0"/>
                <a:ea typeface="楷体" pitchFamily="49" charset="-122"/>
                <a:cs typeface="Consolas" pitchFamily="49" charset="0"/>
              </a:rPr>
              <a:t>2</a:t>
            </a:r>
            <a:r>
              <a:rPr kumimoji="1" lang="zh-CN" altLang="en-US" sz="1800" smtClean="0">
                <a:latin typeface="Consolas" pitchFamily="49" charset="0"/>
                <a:ea typeface="楷体" pitchFamily="49" charset="-122"/>
                <a:cs typeface="Consolas" pitchFamily="49" charset="0"/>
              </a:rPr>
              <a:t>，</a:t>
            </a:r>
            <a:r>
              <a:rPr kumimoji="1" lang="en-US" altLang="zh-CN" sz="1800" smtClean="0">
                <a:latin typeface="+mj-ea"/>
                <a:ea typeface="+mj-ea"/>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i="1" baseline="-25000" smtClean="0">
                <a:latin typeface="Consolas" pitchFamily="49" charset="0"/>
                <a:ea typeface="楷体" pitchFamily="49" charset="-122"/>
                <a:cs typeface="Consolas" pitchFamily="49" charset="0"/>
              </a:rPr>
              <a:t>n</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b</a:t>
            </a:r>
            <a:r>
              <a:rPr kumimoji="1" lang="en-US" altLang="zh-CN" sz="1800" i="1" baseline="-25000" smtClean="0">
                <a:latin typeface="Consolas" pitchFamily="49" charset="0"/>
                <a:ea typeface="楷体" pitchFamily="49" charset="-122"/>
                <a:cs typeface="Consolas" pitchFamily="49" charset="0"/>
              </a:rPr>
              <a:t>n</a:t>
            </a:r>
            <a:r>
              <a:rPr kumimoji="1" lang="zh-CN" altLang="en-US" sz="1800" smtClean="0">
                <a:latin typeface="Consolas" pitchFamily="49" charset="0"/>
                <a:ea typeface="楷体" pitchFamily="49" charset="-122"/>
                <a:cs typeface="Consolas" pitchFamily="49" charset="0"/>
              </a:rPr>
              <a:t>）。</a:t>
            </a:r>
            <a:r>
              <a:rPr kumimoji="1" lang="zh-CN" altLang="en-US" sz="1800" dirty="0" smtClean="0">
                <a:latin typeface="Consolas" pitchFamily="49" charset="0"/>
                <a:ea typeface="楷体" pitchFamily="49" charset="-122"/>
                <a:cs typeface="Consolas" pitchFamily="49" charset="0"/>
              </a:rPr>
              <a:t>设计</a:t>
            </a:r>
            <a:r>
              <a:rPr kumimoji="1" lang="zh-CN" altLang="en-US" sz="1800" dirty="0">
                <a:latin typeface="Consolas" pitchFamily="49" charset="0"/>
                <a:ea typeface="楷体" pitchFamily="49" charset="-122"/>
                <a:cs typeface="Consolas" pitchFamily="49" charset="0"/>
              </a:rPr>
              <a:t>一个算法将其拆分成两</a:t>
            </a:r>
            <a:r>
              <a:rPr kumimoji="1" lang="zh-CN" altLang="en-US" sz="1800">
                <a:latin typeface="Consolas" pitchFamily="49" charset="0"/>
                <a:ea typeface="楷体" pitchFamily="49" charset="-122"/>
                <a:cs typeface="Consolas" pitchFamily="49" charset="0"/>
              </a:rPr>
              <a:t>个</a:t>
            </a:r>
            <a:r>
              <a:rPr kumimoji="1" lang="zh-CN" altLang="en-US" sz="1800" smtClean="0">
                <a:latin typeface="Consolas" pitchFamily="49" charset="0"/>
                <a:ea typeface="楷体" pitchFamily="49" charset="-122"/>
                <a:cs typeface="Consolas" pitchFamily="49" charset="0"/>
              </a:rPr>
              <a:t>带头结点的</a:t>
            </a:r>
            <a:r>
              <a:rPr kumimoji="1" lang="zh-CN" altLang="en-US" sz="1800" dirty="0">
                <a:latin typeface="Consolas" pitchFamily="49" charset="0"/>
                <a:ea typeface="楷体" pitchFamily="49" charset="-122"/>
                <a:cs typeface="Consolas" pitchFamily="49" charset="0"/>
              </a:rPr>
              <a:t>单链表</a:t>
            </a:r>
            <a:r>
              <a:rPr kumimoji="1" lang="en-US" altLang="zh-CN" sz="1800" dirty="0" err="1">
                <a:latin typeface="Consolas" pitchFamily="49" charset="0"/>
                <a:ea typeface="楷体" pitchFamily="49" charset="-122"/>
                <a:cs typeface="Consolas" pitchFamily="49" charset="0"/>
              </a:rPr>
              <a:t>L1</a:t>
            </a:r>
            <a:r>
              <a:rPr kumimoji="1" lang="zh-CN" altLang="en-US" sz="1800" dirty="0">
                <a:latin typeface="Consolas" pitchFamily="49" charset="0"/>
                <a:ea typeface="楷体" pitchFamily="49" charset="-122"/>
                <a:cs typeface="Consolas" pitchFamily="49" charset="0"/>
              </a:rPr>
              <a:t>和</a:t>
            </a:r>
            <a:r>
              <a:rPr kumimoji="1" lang="en-US" altLang="zh-CN" sz="1800" dirty="0" err="1">
                <a:latin typeface="Consolas" pitchFamily="49" charset="0"/>
                <a:ea typeface="楷体" pitchFamily="49" charset="-122"/>
                <a:cs typeface="Consolas" pitchFamily="49" charset="0"/>
              </a:rPr>
              <a:t>L2</a:t>
            </a:r>
            <a:r>
              <a:rPr kumimoji="1" lang="zh-CN" altLang="en-US" sz="1800" dirty="0">
                <a:latin typeface="Consolas" pitchFamily="49" charset="0"/>
                <a:ea typeface="楷体" pitchFamily="49" charset="-122"/>
                <a:cs typeface="Consolas" pitchFamily="49" charset="0"/>
              </a:rPr>
              <a:t>：</a:t>
            </a:r>
          </a:p>
          <a:p>
            <a:pPr algn="just">
              <a:spcBef>
                <a:spcPct val="50000"/>
              </a:spcBef>
            </a:pPr>
            <a:r>
              <a:rPr kumimoji="1" lang="zh-CN" altLang="en-US" sz="1800" dirty="0">
                <a:latin typeface="Consolas" pitchFamily="49" charset="0"/>
                <a:ea typeface="楷体" pitchFamily="49" charset="-122"/>
                <a:cs typeface="Consolas" pitchFamily="49" charset="0"/>
              </a:rPr>
              <a:t>　　　</a:t>
            </a:r>
            <a:r>
              <a:rPr kumimoji="1" lang="en-US" altLang="zh-CN" sz="1800" err="1">
                <a:latin typeface="Consolas" pitchFamily="49" charset="0"/>
                <a:ea typeface="楷体" pitchFamily="49" charset="-122"/>
                <a:cs typeface="Consolas" pitchFamily="49" charset="0"/>
              </a:rPr>
              <a:t>L1</a:t>
            </a:r>
            <a:r>
              <a:rPr kumimoji="1" lang="en-US" altLang="zh-CN" sz="1800" smtClean="0">
                <a:latin typeface="Consolas" pitchFamily="49" charset="0"/>
                <a:ea typeface="楷体" pitchFamily="49" charset="-122"/>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baseline="-25000" smtClean="0">
                <a:latin typeface="Consolas" pitchFamily="49" charset="0"/>
                <a:ea typeface="楷体" pitchFamily="49" charset="-122"/>
                <a:cs typeface="Consolas" pitchFamily="49" charset="0"/>
              </a:rPr>
              <a:t>1</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baseline="-25000" smtClean="0">
                <a:latin typeface="Consolas" pitchFamily="49" charset="0"/>
                <a:ea typeface="楷体" pitchFamily="49" charset="-122"/>
                <a:cs typeface="Consolas" pitchFamily="49" charset="0"/>
              </a:rPr>
              <a:t>2</a:t>
            </a:r>
            <a:r>
              <a:rPr kumimoji="1" lang="zh-CN" altLang="en-US" sz="1800" smtClean="0">
                <a:latin typeface="Consolas" pitchFamily="49" charset="0"/>
                <a:ea typeface="楷体" pitchFamily="49" charset="-122"/>
                <a:cs typeface="Consolas" pitchFamily="49" charset="0"/>
              </a:rPr>
              <a:t>，</a:t>
            </a:r>
            <a:r>
              <a:rPr kumimoji="1" lang="en-US" altLang="zh-CN" sz="1800" smtClean="0">
                <a:latin typeface="+mn-ea"/>
                <a:ea typeface="+mn-ea"/>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a</a:t>
            </a:r>
            <a:r>
              <a:rPr kumimoji="1" lang="en-US" altLang="zh-CN" sz="1800" i="1" baseline="-25000" smtClean="0">
                <a:latin typeface="Consolas" pitchFamily="49" charset="0"/>
                <a:ea typeface="楷体" pitchFamily="49" charset="-122"/>
                <a:cs typeface="Consolas" pitchFamily="49" charset="0"/>
              </a:rPr>
              <a:t>n</a:t>
            </a:r>
            <a:r>
              <a:rPr kumimoji="1" lang="zh-CN" altLang="en-US" sz="1800" smtClean="0">
                <a:latin typeface="Consolas" pitchFamily="49" charset="0"/>
                <a:ea typeface="楷体" pitchFamily="49" charset="-122"/>
                <a:cs typeface="Consolas" pitchFamily="49" charset="0"/>
              </a:rPr>
              <a:t>），</a:t>
            </a:r>
            <a:r>
              <a:rPr kumimoji="1" lang="en-US" altLang="zh-CN" sz="1800" smtClean="0">
                <a:latin typeface="Consolas" pitchFamily="49" charset="0"/>
                <a:ea typeface="楷体" pitchFamily="49" charset="-122"/>
                <a:cs typeface="Consolas" pitchFamily="49" charset="0"/>
              </a:rPr>
              <a:t>L2=</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b</a:t>
            </a:r>
            <a:r>
              <a:rPr kumimoji="1" lang="en-US" altLang="zh-CN" sz="1800" i="1" baseline="-25000" smtClean="0">
                <a:latin typeface="Consolas" pitchFamily="49" charset="0"/>
                <a:ea typeface="楷体" pitchFamily="49" charset="-122"/>
                <a:cs typeface="Consolas" pitchFamily="49" charset="0"/>
              </a:rPr>
              <a:t>n</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b</a:t>
            </a:r>
            <a:r>
              <a:rPr kumimoji="1" lang="en-US" altLang="zh-CN" sz="1800" i="1" baseline="-25000" smtClean="0">
                <a:latin typeface="Consolas" pitchFamily="49" charset="0"/>
                <a:ea typeface="楷体" pitchFamily="49" charset="-122"/>
                <a:cs typeface="Consolas" pitchFamily="49" charset="0"/>
              </a:rPr>
              <a:t>n</a:t>
            </a:r>
            <a:r>
              <a:rPr kumimoji="1" lang="en-US" altLang="zh-CN" sz="1800" baseline="-25000" smtClean="0">
                <a:latin typeface="Consolas" pitchFamily="49" charset="0"/>
                <a:ea typeface="楷体" pitchFamily="49" charset="-122"/>
                <a:cs typeface="Consolas" pitchFamily="49" charset="0"/>
              </a:rPr>
              <a:t>-1</a:t>
            </a:r>
            <a:r>
              <a:rPr kumimoji="1" lang="zh-CN" altLang="en-US" sz="1800" smtClean="0">
                <a:latin typeface="Consolas" pitchFamily="49" charset="0"/>
                <a:ea typeface="楷体" pitchFamily="49" charset="-122"/>
                <a:cs typeface="Consolas" pitchFamily="49" charset="0"/>
              </a:rPr>
              <a:t>，</a:t>
            </a:r>
            <a:r>
              <a:rPr kumimoji="1" lang="en-US" altLang="zh-CN" sz="1800" smtClean="0">
                <a:latin typeface="+mj-ea"/>
                <a:ea typeface="+mj-ea"/>
                <a:cs typeface="Consolas" pitchFamily="49" charset="0"/>
              </a:rPr>
              <a:t>…</a:t>
            </a:r>
            <a:r>
              <a:rPr kumimoji="1" lang="zh-CN" altLang="en-US" sz="1800" smtClean="0">
                <a:latin typeface="Consolas" pitchFamily="49" charset="0"/>
                <a:ea typeface="楷体" pitchFamily="49" charset="-122"/>
                <a:cs typeface="Consolas" pitchFamily="49" charset="0"/>
              </a:rPr>
              <a:t>，</a:t>
            </a:r>
            <a:r>
              <a:rPr kumimoji="1" lang="en-US" altLang="zh-CN" sz="1800" i="1" smtClean="0">
                <a:latin typeface="Consolas" pitchFamily="49" charset="0"/>
                <a:ea typeface="楷体" pitchFamily="49" charset="-122"/>
                <a:cs typeface="Consolas" pitchFamily="49" charset="0"/>
              </a:rPr>
              <a:t>b</a:t>
            </a:r>
            <a:r>
              <a:rPr kumimoji="1" lang="en-US" altLang="zh-CN" sz="1800" baseline="-25000" smtClean="0">
                <a:latin typeface="Consolas" pitchFamily="49" charset="0"/>
                <a:ea typeface="楷体" pitchFamily="49" charset="-122"/>
                <a:cs typeface="Consolas" pitchFamily="49" charset="0"/>
              </a:rPr>
              <a:t>1</a:t>
            </a:r>
            <a:r>
              <a:rPr kumimoji="1" lang="zh-CN" altLang="en-US" sz="1800" smtClean="0">
                <a:latin typeface="Consolas" pitchFamily="49" charset="0"/>
                <a:ea typeface="楷体" pitchFamily="49" charset="-122"/>
                <a:cs typeface="Consolas" pitchFamily="49" charset="0"/>
              </a:rPr>
              <a:t>）</a:t>
            </a:r>
            <a:endParaRPr kumimoji="1" lang="en-US" altLang="zh-CN" sz="1800" dirty="0">
              <a:latin typeface="Consolas" pitchFamily="49" charset="0"/>
              <a:ea typeface="楷体" pitchFamily="49" charset="-122"/>
              <a:cs typeface="Consolas" pitchFamily="49" charset="0"/>
            </a:endParaRPr>
          </a:p>
          <a:p>
            <a:pPr algn="just">
              <a:spcBef>
                <a:spcPct val="50000"/>
              </a:spcBef>
            </a:pPr>
            <a:r>
              <a:rPr kumimoji="1" lang="zh-CN" altLang="en-US" sz="1800" dirty="0">
                <a:latin typeface="Consolas" pitchFamily="49" charset="0"/>
                <a:ea typeface="楷体" pitchFamily="49" charset="-122"/>
                <a:cs typeface="Consolas" pitchFamily="49" charset="0"/>
              </a:rPr>
              <a:t>要求</a:t>
            </a:r>
            <a:r>
              <a:rPr kumimoji="1" lang="en-US" altLang="zh-CN" sz="1800" dirty="0" err="1">
                <a:latin typeface="Consolas" pitchFamily="49" charset="0"/>
                <a:ea typeface="楷体" pitchFamily="49" charset="-122"/>
                <a:cs typeface="Consolas" pitchFamily="49" charset="0"/>
              </a:rPr>
              <a:t>L1</a:t>
            </a:r>
            <a:r>
              <a:rPr kumimoji="1" lang="zh-CN" altLang="en-US" sz="1800" dirty="0">
                <a:latin typeface="Consolas" pitchFamily="49" charset="0"/>
                <a:ea typeface="楷体" pitchFamily="49" charset="-122"/>
                <a:cs typeface="Consolas" pitchFamily="49" charset="0"/>
              </a:rPr>
              <a:t>使用</a:t>
            </a:r>
            <a:r>
              <a:rPr kumimoji="1" lang="en-US" altLang="zh-CN" sz="1800" dirty="0">
                <a:latin typeface="Consolas" pitchFamily="49" charset="0"/>
                <a:ea typeface="楷体" pitchFamily="49" charset="-122"/>
                <a:cs typeface="Consolas" pitchFamily="49" charset="0"/>
              </a:rPr>
              <a:t>L</a:t>
            </a:r>
            <a:r>
              <a:rPr kumimoji="1" lang="zh-CN" altLang="en-US" sz="1800">
                <a:latin typeface="Consolas" pitchFamily="49" charset="0"/>
                <a:ea typeface="楷体" pitchFamily="49" charset="-122"/>
                <a:cs typeface="Consolas" pitchFamily="49" charset="0"/>
              </a:rPr>
              <a:t>的</a:t>
            </a:r>
            <a:r>
              <a:rPr kumimoji="1" lang="zh-CN" altLang="en-US" sz="1800" smtClean="0">
                <a:latin typeface="Consolas" pitchFamily="49" charset="0"/>
                <a:ea typeface="楷体" pitchFamily="49" charset="-122"/>
                <a:cs typeface="Consolas" pitchFamily="49" charset="0"/>
              </a:rPr>
              <a:t>头结点。</a:t>
            </a:r>
            <a:endParaRPr kumimoji="1" lang="zh-CN" altLang="en-US" sz="1800" dirty="0">
              <a:latin typeface="Consolas" pitchFamily="49" charset="0"/>
              <a:ea typeface="楷体" pitchFamily="49" charset="-122"/>
              <a:cs typeface="Consolas" pitchFamily="49" charset="0"/>
            </a:endParaRPr>
          </a:p>
        </p:txBody>
      </p:sp>
      <p:grpSp>
        <p:nvGrpSpPr>
          <p:cNvPr id="2" name="组合 64"/>
          <p:cNvGrpSpPr/>
          <p:nvPr/>
        </p:nvGrpSpPr>
        <p:grpSpPr>
          <a:xfrm>
            <a:off x="928662" y="2734940"/>
            <a:ext cx="6786610" cy="2533367"/>
            <a:chOff x="928662" y="3315968"/>
            <a:chExt cx="6786610" cy="2533367"/>
          </a:xfrm>
        </p:grpSpPr>
        <p:sp>
          <p:nvSpPr>
            <p:cNvPr id="3" name="Rectangle 32"/>
            <p:cNvSpPr>
              <a:spLocks noChangeArrowheads="1"/>
            </p:cNvSpPr>
            <p:nvPr/>
          </p:nvSpPr>
          <p:spPr bwMode="auto">
            <a:xfrm>
              <a:off x="1662137" y="3395639"/>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 name="Rectangle 33"/>
            <p:cNvSpPr>
              <a:spLocks noChangeArrowheads="1"/>
            </p:cNvSpPr>
            <p:nvPr/>
          </p:nvSpPr>
          <p:spPr bwMode="auto">
            <a:xfrm>
              <a:off x="2022499" y="3395639"/>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 name="Line 34"/>
            <p:cNvSpPr>
              <a:spLocks noChangeShapeType="1"/>
            </p:cNvSpPr>
            <p:nvPr/>
          </p:nvSpPr>
          <p:spPr bwMode="auto">
            <a:xfrm>
              <a:off x="1314474" y="3575026"/>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35"/>
            <p:cNvSpPr txBox="1">
              <a:spLocks noChangeArrowheads="1"/>
            </p:cNvSpPr>
            <p:nvPr/>
          </p:nvSpPr>
          <p:spPr bwMode="auto">
            <a:xfrm>
              <a:off x="1035074" y="3395639"/>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7" name="Rectangle 36"/>
            <p:cNvSpPr>
              <a:spLocks noChangeArrowheads="1"/>
            </p:cNvSpPr>
            <p:nvPr/>
          </p:nvSpPr>
          <p:spPr bwMode="auto">
            <a:xfrm>
              <a:off x="2795638"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8" name="Rectangle 37"/>
            <p:cNvSpPr>
              <a:spLocks noChangeArrowheads="1"/>
            </p:cNvSpPr>
            <p:nvPr/>
          </p:nvSpPr>
          <p:spPr bwMode="auto">
            <a:xfrm>
              <a:off x="3156001"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Freeform 38"/>
            <p:cNvSpPr>
              <a:spLocks/>
            </p:cNvSpPr>
            <p:nvPr/>
          </p:nvSpPr>
          <p:spPr bwMode="auto">
            <a:xfrm>
              <a:off x="2201887" y="3573439"/>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0" name="Rectangle 39"/>
            <p:cNvSpPr>
              <a:spLocks noChangeArrowheads="1"/>
            </p:cNvSpPr>
            <p:nvPr/>
          </p:nvSpPr>
          <p:spPr bwMode="auto">
            <a:xfrm>
              <a:off x="3864026"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b</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224388"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Line 41"/>
            <p:cNvSpPr>
              <a:spLocks noChangeShapeType="1"/>
            </p:cNvSpPr>
            <p:nvPr/>
          </p:nvSpPr>
          <p:spPr bwMode="auto">
            <a:xfrm>
              <a:off x="3336916" y="3575026"/>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3" name="Rectangle 42"/>
            <p:cNvSpPr>
              <a:spLocks noChangeArrowheads="1"/>
            </p:cNvSpPr>
            <p:nvPr/>
          </p:nvSpPr>
          <p:spPr bwMode="auto">
            <a:xfrm>
              <a:off x="6994547"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b</a:t>
              </a:r>
              <a:r>
                <a:rPr lang="en-US" altLang="zh-CN" sz="1800" i="1" baseline="-25000" dirty="0" err="1" smtClean="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7354909"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20" name="Freeform 49"/>
            <p:cNvSpPr>
              <a:spLocks/>
            </p:cNvSpPr>
            <p:nvPr/>
          </p:nvSpPr>
          <p:spPr bwMode="auto">
            <a:xfrm>
              <a:off x="4333926" y="3575026"/>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Text Box 50"/>
            <p:cNvSpPr txBox="1">
              <a:spLocks noChangeArrowheads="1"/>
            </p:cNvSpPr>
            <p:nvPr/>
          </p:nvSpPr>
          <p:spPr bwMode="auto">
            <a:xfrm>
              <a:off x="4964164" y="3315968"/>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mj-ea"/>
                  <a:ea typeface="+mj-ea"/>
                  <a:cs typeface="Consolas" pitchFamily="49" charset="0"/>
                </a:rPr>
                <a:t>…</a:t>
              </a:r>
            </a:p>
          </p:txBody>
        </p:sp>
        <p:sp>
          <p:nvSpPr>
            <p:cNvPr id="25" name="Rectangle 39"/>
            <p:cNvSpPr>
              <a:spLocks noChangeArrowheads="1"/>
            </p:cNvSpPr>
            <p:nvPr/>
          </p:nvSpPr>
          <p:spPr bwMode="auto">
            <a:xfrm>
              <a:off x="5883331" y="339089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itchFamily="49" charset="0"/>
                  <a:ea typeface="宋体" pitchFamily="2" charset="-122"/>
                  <a:cs typeface="Consolas" pitchFamily="49" charset="0"/>
                </a:rPr>
                <a:t>a</a:t>
              </a:r>
              <a:r>
                <a:rPr lang="en-US" altLang="zh-CN" sz="1800" i="1" baseline="-25000" dirty="0" smtClean="0">
                  <a:solidFill>
                    <a:srgbClr val="0000FF"/>
                  </a:solidFill>
                  <a:latin typeface="Consolas" pitchFamily="49" charset="0"/>
                  <a:ea typeface="宋体" pitchFamily="2" charset="-122"/>
                  <a:cs typeface="Consolas" pitchFamily="49" charset="0"/>
                </a:rPr>
                <a:t>n</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6" name="Rectangle 40"/>
            <p:cNvSpPr>
              <a:spLocks noChangeArrowheads="1"/>
            </p:cNvSpPr>
            <p:nvPr/>
          </p:nvSpPr>
          <p:spPr bwMode="auto">
            <a:xfrm>
              <a:off x="6243693" y="339089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7" name="Line 41"/>
            <p:cNvSpPr>
              <a:spLocks noChangeShapeType="1"/>
            </p:cNvSpPr>
            <p:nvPr/>
          </p:nvSpPr>
          <p:spPr bwMode="auto">
            <a:xfrm>
              <a:off x="5535668" y="3570282"/>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5" name="Freeform 44"/>
            <p:cNvSpPr>
              <a:spLocks/>
            </p:cNvSpPr>
            <p:nvPr/>
          </p:nvSpPr>
          <p:spPr bwMode="auto">
            <a:xfrm>
              <a:off x="6519884" y="3573439"/>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8" name="下箭头 27"/>
            <p:cNvSpPr/>
            <p:nvPr/>
          </p:nvSpPr>
          <p:spPr>
            <a:xfrm>
              <a:off x="4500562" y="4071942"/>
              <a:ext cx="214314" cy="42862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Consolas" pitchFamily="49" charset="0"/>
                <a:cs typeface="Consolas" pitchFamily="49" charset="0"/>
              </a:endParaRPr>
            </a:p>
          </p:txBody>
        </p:sp>
        <p:sp>
          <p:nvSpPr>
            <p:cNvPr id="29" name="Rectangle 32"/>
            <p:cNvSpPr>
              <a:spLocks noChangeArrowheads="1"/>
            </p:cNvSpPr>
            <p:nvPr/>
          </p:nvSpPr>
          <p:spPr bwMode="auto">
            <a:xfrm>
              <a:off x="1627163" y="4705362"/>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30" name="Rectangle 33"/>
            <p:cNvSpPr>
              <a:spLocks noChangeArrowheads="1"/>
            </p:cNvSpPr>
            <p:nvPr/>
          </p:nvSpPr>
          <p:spPr bwMode="auto">
            <a:xfrm>
              <a:off x="1987525" y="4705362"/>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1" name="Line 34"/>
            <p:cNvSpPr>
              <a:spLocks noChangeShapeType="1"/>
            </p:cNvSpPr>
            <p:nvPr/>
          </p:nvSpPr>
          <p:spPr bwMode="auto">
            <a:xfrm>
              <a:off x="1279500" y="4884749"/>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32" name="Text Box 35"/>
            <p:cNvSpPr txBox="1">
              <a:spLocks noChangeArrowheads="1"/>
            </p:cNvSpPr>
            <p:nvPr/>
          </p:nvSpPr>
          <p:spPr bwMode="auto">
            <a:xfrm>
              <a:off x="928662" y="4705362"/>
              <a:ext cx="554040" cy="369332"/>
            </a:xfrm>
            <a:prstGeom prst="rect">
              <a:avLst/>
            </a:prstGeom>
            <a:noFill/>
            <a:ln w="9525">
              <a:noFill/>
              <a:miter lim="800000"/>
              <a:headEnd/>
              <a:tailEnd/>
            </a:ln>
            <a:effectLst/>
          </p:spPr>
          <p:txBody>
            <a:bodyPr wrap="square">
              <a:spAutoFit/>
            </a:bodyPr>
            <a:lstStyle/>
            <a:p>
              <a:pPr algn="l">
                <a:spcBef>
                  <a:spcPct val="50000"/>
                </a:spcBef>
              </a:pPr>
              <a:r>
                <a:rPr lang="en-US" altLang="zh-CN" sz="1800" dirty="0" err="1" smtClean="0">
                  <a:latin typeface="Consolas" pitchFamily="49" charset="0"/>
                  <a:ea typeface="宋体" pitchFamily="2" charset="-122"/>
                  <a:cs typeface="Consolas" pitchFamily="49" charset="0"/>
                </a:rPr>
                <a:t>L</a:t>
              </a:r>
              <a:r>
                <a:rPr lang="en-US" altLang="zh-CN" sz="1800" baseline="-25000" dirty="0" err="1" smtClean="0">
                  <a:latin typeface="Consolas" pitchFamily="49" charset="0"/>
                  <a:ea typeface="宋体" pitchFamily="2" charset="-122"/>
                  <a:cs typeface="Consolas" pitchFamily="49" charset="0"/>
                </a:rPr>
                <a:t>1</a:t>
              </a:r>
              <a:endParaRPr lang="en-US" altLang="zh-CN" sz="1800" baseline="-25000" dirty="0">
                <a:latin typeface="Consolas" pitchFamily="49" charset="0"/>
                <a:ea typeface="宋体" pitchFamily="2" charset="-122"/>
                <a:cs typeface="Consolas" pitchFamily="49" charset="0"/>
              </a:endParaRPr>
            </a:p>
          </p:txBody>
        </p:sp>
        <p:sp>
          <p:nvSpPr>
            <p:cNvPr id="33" name="Rectangle 36"/>
            <p:cNvSpPr>
              <a:spLocks noChangeArrowheads="1"/>
            </p:cNvSpPr>
            <p:nvPr/>
          </p:nvSpPr>
          <p:spPr bwMode="auto">
            <a:xfrm>
              <a:off x="2760664"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4" name="Rectangle 37"/>
            <p:cNvSpPr>
              <a:spLocks noChangeArrowheads="1"/>
            </p:cNvSpPr>
            <p:nvPr/>
          </p:nvSpPr>
          <p:spPr bwMode="auto">
            <a:xfrm>
              <a:off x="3121027"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5" name="Freeform 38"/>
            <p:cNvSpPr>
              <a:spLocks/>
            </p:cNvSpPr>
            <p:nvPr/>
          </p:nvSpPr>
          <p:spPr bwMode="auto">
            <a:xfrm>
              <a:off x="2166913" y="4883162"/>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6" name="Rectangle 39"/>
            <p:cNvSpPr>
              <a:spLocks noChangeArrowheads="1"/>
            </p:cNvSpPr>
            <p:nvPr/>
          </p:nvSpPr>
          <p:spPr bwMode="auto">
            <a:xfrm>
              <a:off x="3829052"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37" name="Rectangle 40"/>
            <p:cNvSpPr>
              <a:spLocks noChangeArrowheads="1"/>
            </p:cNvSpPr>
            <p:nvPr/>
          </p:nvSpPr>
          <p:spPr bwMode="auto">
            <a:xfrm>
              <a:off x="4189414"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8" name="Line 41"/>
            <p:cNvSpPr>
              <a:spLocks noChangeShapeType="1"/>
            </p:cNvSpPr>
            <p:nvPr/>
          </p:nvSpPr>
          <p:spPr bwMode="auto">
            <a:xfrm>
              <a:off x="3296276" y="4884749"/>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9" name="Rectangle 42"/>
            <p:cNvSpPr>
              <a:spLocks noChangeArrowheads="1"/>
            </p:cNvSpPr>
            <p:nvPr/>
          </p:nvSpPr>
          <p:spPr bwMode="auto">
            <a:xfrm>
              <a:off x="6959573"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itchFamily="49" charset="0"/>
                  <a:ea typeface="宋体" pitchFamily="2" charset="-122"/>
                  <a:cs typeface="Consolas" pitchFamily="49" charset="0"/>
                </a:rPr>
                <a:t>a</a:t>
              </a:r>
              <a:r>
                <a:rPr lang="en-US" altLang="zh-CN" sz="1800" i="1" baseline="-25000" dirty="0" smtClean="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40" name="Rectangle 43"/>
            <p:cNvSpPr>
              <a:spLocks noChangeArrowheads="1"/>
            </p:cNvSpPr>
            <p:nvPr/>
          </p:nvSpPr>
          <p:spPr bwMode="auto">
            <a:xfrm>
              <a:off x="7319935"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1" name="Freeform 49"/>
            <p:cNvSpPr>
              <a:spLocks/>
            </p:cNvSpPr>
            <p:nvPr/>
          </p:nvSpPr>
          <p:spPr bwMode="auto">
            <a:xfrm>
              <a:off x="4298952" y="4884749"/>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2" name="Text Box 50"/>
            <p:cNvSpPr txBox="1">
              <a:spLocks noChangeArrowheads="1"/>
            </p:cNvSpPr>
            <p:nvPr/>
          </p:nvSpPr>
          <p:spPr bwMode="auto">
            <a:xfrm>
              <a:off x="4929190" y="4625691"/>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mj-ea"/>
                  <a:ea typeface="+mj-ea"/>
                  <a:cs typeface="Consolas" pitchFamily="49" charset="0"/>
                </a:rPr>
                <a:t>…</a:t>
              </a:r>
            </a:p>
          </p:txBody>
        </p:sp>
        <p:sp>
          <p:nvSpPr>
            <p:cNvPr id="43" name="Rectangle 39"/>
            <p:cNvSpPr>
              <a:spLocks noChangeArrowheads="1"/>
            </p:cNvSpPr>
            <p:nvPr/>
          </p:nvSpPr>
          <p:spPr bwMode="auto">
            <a:xfrm>
              <a:off x="5783074" y="4700618"/>
              <a:ext cx="432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itchFamily="49" charset="0"/>
                  <a:ea typeface="宋体" pitchFamily="2" charset="-122"/>
                  <a:cs typeface="Consolas" pitchFamily="49" charset="0"/>
                </a:rPr>
                <a:t>a</a:t>
              </a:r>
              <a:r>
                <a:rPr lang="en-US" altLang="zh-CN" sz="1800" i="1" baseline="-25000" dirty="0" smtClean="0">
                  <a:solidFill>
                    <a:srgbClr val="0000FF"/>
                  </a:solidFill>
                  <a:latin typeface="Consolas" pitchFamily="49" charset="0"/>
                  <a:ea typeface="宋体" pitchFamily="2" charset="-122"/>
                  <a:cs typeface="Consolas" pitchFamily="49" charset="0"/>
                </a:rPr>
                <a:t>n</a:t>
              </a:r>
              <a:r>
                <a:rPr lang="en-US" altLang="zh-CN" sz="1800" baseline="-25000" dirty="0" smtClean="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44" name="Rectangle 40"/>
            <p:cNvSpPr>
              <a:spLocks noChangeArrowheads="1"/>
            </p:cNvSpPr>
            <p:nvPr/>
          </p:nvSpPr>
          <p:spPr bwMode="auto">
            <a:xfrm>
              <a:off x="6208719" y="4700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5" name="Line 41"/>
            <p:cNvSpPr>
              <a:spLocks noChangeShapeType="1"/>
            </p:cNvSpPr>
            <p:nvPr/>
          </p:nvSpPr>
          <p:spPr bwMode="auto">
            <a:xfrm>
              <a:off x="5435411" y="4880005"/>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6" name="Freeform 44"/>
            <p:cNvSpPr>
              <a:spLocks/>
            </p:cNvSpPr>
            <p:nvPr/>
          </p:nvSpPr>
          <p:spPr bwMode="auto">
            <a:xfrm>
              <a:off x="6484910" y="4883162"/>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7" name="Rectangle 32"/>
            <p:cNvSpPr>
              <a:spLocks noChangeArrowheads="1"/>
            </p:cNvSpPr>
            <p:nvPr/>
          </p:nvSpPr>
          <p:spPr bwMode="auto">
            <a:xfrm>
              <a:off x="1627163" y="5467341"/>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8" name="Rectangle 33"/>
            <p:cNvSpPr>
              <a:spLocks noChangeArrowheads="1"/>
            </p:cNvSpPr>
            <p:nvPr/>
          </p:nvSpPr>
          <p:spPr bwMode="auto">
            <a:xfrm>
              <a:off x="1987525" y="5467341"/>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9" name="Line 34"/>
            <p:cNvSpPr>
              <a:spLocks noChangeShapeType="1"/>
            </p:cNvSpPr>
            <p:nvPr/>
          </p:nvSpPr>
          <p:spPr bwMode="auto">
            <a:xfrm>
              <a:off x="1279500" y="5646728"/>
              <a:ext cx="360363"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50" name="Text Box 35"/>
            <p:cNvSpPr txBox="1">
              <a:spLocks noChangeArrowheads="1"/>
            </p:cNvSpPr>
            <p:nvPr/>
          </p:nvSpPr>
          <p:spPr bwMode="auto">
            <a:xfrm>
              <a:off x="928662" y="5467341"/>
              <a:ext cx="554040" cy="366712"/>
            </a:xfrm>
            <a:prstGeom prst="rect">
              <a:avLst/>
            </a:prstGeom>
            <a:noFill/>
            <a:ln w="9525">
              <a:noFill/>
              <a:miter lim="800000"/>
              <a:headEnd/>
              <a:tailEnd/>
            </a:ln>
            <a:effectLst/>
          </p:spPr>
          <p:txBody>
            <a:bodyPr wrap="square">
              <a:spAutoFit/>
            </a:bodyPr>
            <a:lstStyle/>
            <a:p>
              <a:pPr algn="l">
                <a:spcBef>
                  <a:spcPct val="50000"/>
                </a:spcBef>
              </a:pPr>
              <a:r>
                <a:rPr lang="en-US" altLang="zh-CN" sz="1800" dirty="0" err="1" smtClean="0">
                  <a:latin typeface="Consolas" pitchFamily="49" charset="0"/>
                  <a:ea typeface="宋体" pitchFamily="2" charset="-122"/>
                  <a:cs typeface="Consolas" pitchFamily="49" charset="0"/>
                </a:rPr>
                <a:t>L</a:t>
              </a:r>
              <a:r>
                <a:rPr lang="en-US" altLang="zh-CN" sz="1800" baseline="-25000" dirty="0" err="1" smtClean="0">
                  <a:latin typeface="Consolas" pitchFamily="49" charset="0"/>
                  <a:ea typeface="宋体" pitchFamily="2" charset="-122"/>
                  <a:cs typeface="Consolas" pitchFamily="49" charset="0"/>
                </a:rPr>
                <a:t>2</a:t>
              </a:r>
              <a:endParaRPr lang="en-US" altLang="zh-CN" sz="1800" baseline="-25000" dirty="0">
                <a:latin typeface="Consolas" pitchFamily="49" charset="0"/>
                <a:ea typeface="宋体" pitchFamily="2" charset="-122"/>
                <a:cs typeface="Consolas" pitchFamily="49" charset="0"/>
              </a:endParaRPr>
            </a:p>
          </p:txBody>
        </p:sp>
        <p:sp>
          <p:nvSpPr>
            <p:cNvPr id="51" name="Rectangle 36"/>
            <p:cNvSpPr>
              <a:spLocks noChangeArrowheads="1"/>
            </p:cNvSpPr>
            <p:nvPr/>
          </p:nvSpPr>
          <p:spPr bwMode="auto">
            <a:xfrm>
              <a:off x="2760664"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b</a:t>
              </a:r>
              <a:r>
                <a:rPr lang="en-US" altLang="zh-CN" sz="1800" i="1" baseline="-25000" dirty="0" err="1" smtClean="0">
                  <a:solidFill>
                    <a:srgbClr val="0000FF"/>
                  </a:solidFill>
                  <a:latin typeface="Consolas" pitchFamily="49" charset="0"/>
                  <a:ea typeface="宋体" pitchFamily="2" charset="-122"/>
                  <a:cs typeface="Consolas" pitchFamily="49" charset="0"/>
                </a:rPr>
                <a:t>n</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2" name="Rectangle 37"/>
            <p:cNvSpPr>
              <a:spLocks noChangeArrowheads="1"/>
            </p:cNvSpPr>
            <p:nvPr/>
          </p:nvSpPr>
          <p:spPr bwMode="auto">
            <a:xfrm>
              <a:off x="3121027" y="54673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3" name="Freeform 38"/>
            <p:cNvSpPr>
              <a:spLocks/>
            </p:cNvSpPr>
            <p:nvPr/>
          </p:nvSpPr>
          <p:spPr bwMode="auto">
            <a:xfrm>
              <a:off x="2166913" y="56451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54" name="Rectangle 39"/>
            <p:cNvSpPr>
              <a:spLocks noChangeArrowheads="1"/>
            </p:cNvSpPr>
            <p:nvPr/>
          </p:nvSpPr>
          <p:spPr bwMode="auto">
            <a:xfrm>
              <a:off x="3752330" y="5467341"/>
              <a:ext cx="432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b</a:t>
              </a:r>
              <a:r>
                <a:rPr lang="en-US" altLang="zh-CN" sz="1800" i="1" baseline="-25000" dirty="0" err="1" smtClean="0">
                  <a:solidFill>
                    <a:srgbClr val="0000FF"/>
                  </a:solidFill>
                  <a:latin typeface="Consolas" pitchFamily="49" charset="0"/>
                  <a:ea typeface="宋体" pitchFamily="2" charset="-122"/>
                  <a:cs typeface="Consolas" pitchFamily="49" charset="0"/>
                </a:rPr>
                <a:t>n</a:t>
              </a:r>
              <a:r>
                <a:rPr lang="en-US" altLang="zh-CN" sz="1800" baseline="-25000" dirty="0" smtClean="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55" name="Rectangle 40"/>
            <p:cNvSpPr>
              <a:spLocks noChangeArrowheads="1"/>
            </p:cNvSpPr>
            <p:nvPr/>
          </p:nvSpPr>
          <p:spPr bwMode="auto">
            <a:xfrm>
              <a:off x="4189414"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6" name="Line 41"/>
            <p:cNvSpPr>
              <a:spLocks noChangeShapeType="1"/>
            </p:cNvSpPr>
            <p:nvPr/>
          </p:nvSpPr>
          <p:spPr bwMode="auto">
            <a:xfrm>
              <a:off x="3250034" y="5646728"/>
              <a:ext cx="504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57" name="Rectangle 42"/>
            <p:cNvSpPr>
              <a:spLocks noChangeArrowheads="1"/>
            </p:cNvSpPr>
            <p:nvPr/>
          </p:nvSpPr>
          <p:spPr bwMode="auto">
            <a:xfrm>
              <a:off x="6959573" y="54673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b</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8" name="Rectangle 43"/>
            <p:cNvSpPr>
              <a:spLocks noChangeArrowheads="1"/>
            </p:cNvSpPr>
            <p:nvPr/>
          </p:nvSpPr>
          <p:spPr bwMode="auto">
            <a:xfrm>
              <a:off x="7319935"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59" name="Freeform 49"/>
            <p:cNvSpPr>
              <a:spLocks/>
            </p:cNvSpPr>
            <p:nvPr/>
          </p:nvSpPr>
          <p:spPr bwMode="auto">
            <a:xfrm>
              <a:off x="4298952" y="5646728"/>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60" name="Text Box 50"/>
            <p:cNvSpPr txBox="1">
              <a:spLocks noChangeArrowheads="1"/>
            </p:cNvSpPr>
            <p:nvPr/>
          </p:nvSpPr>
          <p:spPr bwMode="auto">
            <a:xfrm>
              <a:off x="4929190" y="5387670"/>
              <a:ext cx="720725" cy="461665"/>
            </a:xfrm>
            <a:prstGeom prst="rect">
              <a:avLst/>
            </a:prstGeom>
            <a:noFill/>
            <a:ln w="9525">
              <a:noFill/>
              <a:miter lim="800000"/>
              <a:headEnd/>
              <a:tailEnd/>
            </a:ln>
            <a:effectLst/>
          </p:spPr>
          <p:txBody>
            <a:bodyPr>
              <a:spAutoFit/>
            </a:bodyPr>
            <a:lstStyle/>
            <a:p>
              <a:pPr algn="l">
                <a:spcBef>
                  <a:spcPct val="50000"/>
                </a:spcBef>
              </a:pPr>
              <a:r>
                <a:rPr lang="en-US" altLang="zh-CN" b="0" dirty="0">
                  <a:latin typeface="+mj-ea"/>
                  <a:ea typeface="+mj-ea"/>
                  <a:cs typeface="Consolas" pitchFamily="49" charset="0"/>
                </a:rPr>
                <a:t>…</a:t>
              </a:r>
            </a:p>
          </p:txBody>
        </p:sp>
        <p:sp>
          <p:nvSpPr>
            <p:cNvPr id="61" name="Rectangle 39"/>
            <p:cNvSpPr>
              <a:spLocks noChangeArrowheads="1"/>
            </p:cNvSpPr>
            <p:nvPr/>
          </p:nvSpPr>
          <p:spPr bwMode="auto">
            <a:xfrm>
              <a:off x="5848357" y="546259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itchFamily="49" charset="0"/>
                  <a:ea typeface="宋体" pitchFamily="2" charset="-122"/>
                  <a:cs typeface="Consolas" pitchFamily="49" charset="0"/>
                </a:rPr>
                <a:t>b</a:t>
              </a:r>
              <a:r>
                <a:rPr lang="en-US" altLang="zh-CN" sz="1800" baseline="-25000" dirty="0" err="1" smtClean="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62" name="Rectangle 40"/>
            <p:cNvSpPr>
              <a:spLocks noChangeArrowheads="1"/>
            </p:cNvSpPr>
            <p:nvPr/>
          </p:nvSpPr>
          <p:spPr bwMode="auto">
            <a:xfrm>
              <a:off x="6208719" y="546259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3" name="Line 41"/>
            <p:cNvSpPr>
              <a:spLocks noChangeShapeType="1"/>
            </p:cNvSpPr>
            <p:nvPr/>
          </p:nvSpPr>
          <p:spPr bwMode="auto">
            <a:xfrm>
              <a:off x="5500694" y="5641984"/>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64" name="Freeform 44"/>
            <p:cNvSpPr>
              <a:spLocks/>
            </p:cNvSpPr>
            <p:nvPr/>
          </p:nvSpPr>
          <p:spPr bwMode="auto">
            <a:xfrm>
              <a:off x="6484910" y="564514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65" name="灯片编号占位符 64"/>
          <p:cNvSpPr>
            <a:spLocks noGrp="1"/>
          </p:cNvSpPr>
          <p:nvPr>
            <p:ph type="sldNum" sz="quarter" idx="12"/>
          </p:nvPr>
        </p:nvSpPr>
        <p:spPr/>
        <p:txBody>
          <a:bodyPr/>
          <a:lstStyle/>
          <a:p>
            <a:fld id="{BD3F3EC2-762F-4585-9ABE-3D0BD98F40C0}" type="slidenum">
              <a:rPr lang="en-US" altLang="zh-CN" smtClean="0"/>
              <a:pPr/>
              <a:t>45</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428596" y="626258"/>
            <a:ext cx="8286808" cy="1231106"/>
          </a:xfrm>
          <a:prstGeom prst="rect">
            <a:avLst/>
          </a:prstGeom>
          <a:noFill/>
          <a:ln w="9525">
            <a:noFill/>
            <a:miter lim="800000"/>
            <a:headEnd/>
            <a:tailEnd/>
          </a:ln>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just">
              <a:spcBef>
                <a:spcPct val="50000"/>
              </a:spcBef>
            </a:pPr>
            <a:r>
              <a:rPr kumimoji="1" lang="zh-CN" altLang="en-US" sz="1800" smtClean="0">
                <a:solidFill>
                  <a:srgbClr val="FF0000"/>
                </a:solidFill>
                <a:latin typeface="Consolas" pitchFamily="49" charset="0"/>
                <a:ea typeface="楷体" pitchFamily="49" charset="-122"/>
                <a:cs typeface="Consolas" pitchFamily="49" charset="0"/>
              </a:rPr>
              <a:t>解</a:t>
            </a:r>
            <a:r>
              <a:rPr kumimoji="1" lang="zh-CN" altLang="en-US" sz="1800" dirty="0">
                <a:solidFill>
                  <a:srgbClr val="FF0000"/>
                </a:solidFill>
                <a:latin typeface="Consolas" pitchFamily="49" charset="0"/>
                <a:ea typeface="楷体" pitchFamily="49" charset="-122"/>
                <a:cs typeface="Consolas" pitchFamily="49" charset="0"/>
              </a:rPr>
              <a:t>：</a:t>
            </a:r>
            <a:r>
              <a:rPr kumimoji="1" lang="zh-CN" altLang="en-US" sz="1800" dirty="0">
                <a:latin typeface="Consolas" pitchFamily="49" charset="0"/>
                <a:ea typeface="楷体" pitchFamily="49" charset="-122"/>
                <a:cs typeface="Consolas" pitchFamily="49" charset="0"/>
              </a:rPr>
              <a:t>利用原单链表</a:t>
            </a:r>
            <a:r>
              <a:rPr kumimoji="1" lang="en-US" altLang="zh-CN" sz="1800" dirty="0">
                <a:latin typeface="Consolas" pitchFamily="49" charset="0"/>
                <a:ea typeface="楷体" pitchFamily="49" charset="-122"/>
                <a:cs typeface="Consolas" pitchFamily="49" charset="0"/>
              </a:rPr>
              <a:t>L</a:t>
            </a:r>
            <a:r>
              <a:rPr kumimoji="1" lang="zh-CN" altLang="en-US" sz="1800" dirty="0">
                <a:latin typeface="Consolas" pitchFamily="49" charset="0"/>
                <a:ea typeface="楷体" pitchFamily="49" charset="-122"/>
                <a:cs typeface="Consolas" pitchFamily="49" charset="0"/>
              </a:rPr>
              <a:t>中</a:t>
            </a:r>
            <a:r>
              <a:rPr kumimoji="1" lang="zh-CN" altLang="en-US" sz="1800">
                <a:latin typeface="Consolas" pitchFamily="49" charset="0"/>
                <a:ea typeface="楷体" pitchFamily="49" charset="-122"/>
                <a:cs typeface="Consolas" pitchFamily="49" charset="0"/>
              </a:rPr>
              <a:t>的</a:t>
            </a:r>
            <a:r>
              <a:rPr kumimoji="1" lang="zh-CN" altLang="en-US" sz="1800" smtClean="0">
                <a:latin typeface="Consolas" pitchFamily="49" charset="0"/>
                <a:ea typeface="楷体" pitchFamily="49" charset="-122"/>
                <a:cs typeface="Consolas" pitchFamily="49" charset="0"/>
              </a:rPr>
              <a:t>所有结点通过</a:t>
            </a:r>
            <a:r>
              <a:rPr kumimoji="1" lang="zh-CN" altLang="en-US" sz="1800" dirty="0">
                <a:latin typeface="Consolas" pitchFamily="49" charset="0"/>
                <a:ea typeface="楷体" pitchFamily="49" charset="-122"/>
                <a:cs typeface="Consolas" pitchFamily="49" charset="0"/>
              </a:rPr>
              <a:t>改变指针域重组成单链表</a:t>
            </a:r>
            <a:r>
              <a:rPr kumimoji="1" lang="en-US" altLang="zh-CN" sz="1800" dirty="0" err="1">
                <a:latin typeface="Consolas" pitchFamily="49" charset="0"/>
                <a:ea typeface="楷体" pitchFamily="49" charset="-122"/>
                <a:cs typeface="Consolas" pitchFamily="49" charset="0"/>
              </a:rPr>
              <a:t>L1</a:t>
            </a:r>
            <a:r>
              <a:rPr kumimoji="1" lang="zh-CN" altLang="en-US" sz="1800" dirty="0">
                <a:latin typeface="Consolas" pitchFamily="49" charset="0"/>
                <a:ea typeface="楷体" pitchFamily="49" charset="-122"/>
                <a:cs typeface="Consolas" pitchFamily="49" charset="0"/>
              </a:rPr>
              <a:t>和</a:t>
            </a:r>
            <a:r>
              <a:rPr kumimoji="1" lang="en-US" altLang="zh-CN" sz="1800" err="1">
                <a:latin typeface="Consolas" pitchFamily="49" charset="0"/>
                <a:ea typeface="楷体" pitchFamily="49" charset="-122"/>
                <a:cs typeface="Consolas" pitchFamily="49" charset="0"/>
              </a:rPr>
              <a:t>L2</a:t>
            </a:r>
            <a:r>
              <a:rPr kumimoji="1" lang="zh-CN" altLang="en-US" sz="1800" smtClean="0">
                <a:latin typeface="Consolas" pitchFamily="49" charset="0"/>
                <a:ea typeface="楷体" pitchFamily="49" charset="-122"/>
                <a:cs typeface="Consolas" pitchFamily="49" charset="0"/>
              </a:rPr>
              <a:t>。</a:t>
            </a:r>
            <a:endParaRPr kumimoji="1" lang="en-US" altLang="zh-CN" sz="1800" smtClean="0">
              <a:latin typeface="Consolas" pitchFamily="49" charset="0"/>
              <a:ea typeface="楷体" pitchFamily="49" charset="-122"/>
              <a:cs typeface="Consolas" pitchFamily="49" charset="0"/>
            </a:endParaRPr>
          </a:p>
          <a:p>
            <a:pPr marL="342900" indent="-342900" algn="just">
              <a:spcBef>
                <a:spcPct val="50000"/>
              </a:spcBef>
              <a:buBlip>
                <a:blip r:embed="rId2"/>
              </a:buBlip>
            </a:pPr>
            <a:r>
              <a:rPr kumimoji="1" lang="zh-CN" altLang="en-US" sz="1800" smtClean="0">
                <a:latin typeface="Consolas" pitchFamily="49" charset="0"/>
                <a:ea typeface="仿宋" pitchFamily="49" charset="-122"/>
                <a:cs typeface="Consolas" pitchFamily="49" charset="0"/>
              </a:rPr>
              <a:t>由</a:t>
            </a:r>
            <a:r>
              <a:rPr kumimoji="1" lang="zh-CN" altLang="en-US" sz="1800" dirty="0">
                <a:latin typeface="Consolas" pitchFamily="49" charset="0"/>
                <a:ea typeface="仿宋" pitchFamily="49" charset="-122"/>
                <a:cs typeface="Consolas" pitchFamily="49" charset="0"/>
              </a:rPr>
              <a:t>于</a:t>
            </a:r>
            <a:r>
              <a:rPr kumimoji="1" lang="en-US" altLang="zh-CN" sz="1800" err="1">
                <a:latin typeface="Consolas" pitchFamily="49" charset="0"/>
                <a:ea typeface="仿宋" pitchFamily="49" charset="-122"/>
                <a:cs typeface="Consolas" pitchFamily="49" charset="0"/>
              </a:rPr>
              <a:t>L1</a:t>
            </a:r>
            <a:r>
              <a:rPr kumimoji="1" lang="zh-CN" altLang="en-US" sz="1800" smtClean="0">
                <a:latin typeface="Consolas" pitchFamily="49" charset="0"/>
                <a:ea typeface="仿宋" pitchFamily="49" charset="-122"/>
                <a:cs typeface="Consolas" pitchFamily="49" charset="0"/>
              </a:rPr>
              <a:t>中结点的</a:t>
            </a:r>
            <a:r>
              <a:rPr kumimoji="1" lang="zh-CN" altLang="en-US" sz="1800" dirty="0">
                <a:latin typeface="Consolas" pitchFamily="49" charset="0"/>
                <a:ea typeface="仿宋" pitchFamily="49" charset="-122"/>
                <a:cs typeface="Consolas" pitchFamily="49" charset="0"/>
              </a:rPr>
              <a:t>相对顺序与</a:t>
            </a:r>
            <a:r>
              <a:rPr kumimoji="1" lang="en-US" altLang="zh-CN" sz="1800" dirty="0">
                <a:latin typeface="Consolas" pitchFamily="49" charset="0"/>
                <a:ea typeface="仿宋" pitchFamily="49" charset="-122"/>
                <a:cs typeface="Consolas" pitchFamily="49" charset="0"/>
              </a:rPr>
              <a:t>L</a:t>
            </a:r>
            <a:r>
              <a:rPr kumimoji="1" lang="zh-CN" altLang="en-US" sz="1800" dirty="0">
                <a:latin typeface="Consolas" pitchFamily="49" charset="0"/>
                <a:ea typeface="仿宋" pitchFamily="49" charset="-122"/>
                <a:cs typeface="Consolas" pitchFamily="49" charset="0"/>
              </a:rPr>
              <a:t>中</a:t>
            </a:r>
            <a:r>
              <a:rPr kumimoji="1" lang="zh-CN" altLang="en-US" sz="1800">
                <a:latin typeface="Consolas" pitchFamily="49" charset="0"/>
                <a:ea typeface="仿宋" pitchFamily="49" charset="-122"/>
                <a:cs typeface="Consolas" pitchFamily="49" charset="0"/>
              </a:rPr>
              <a:t>的</a:t>
            </a:r>
            <a:r>
              <a:rPr kumimoji="1" lang="zh-CN" altLang="en-US" sz="1800" smtClean="0">
                <a:latin typeface="Consolas" pitchFamily="49" charset="0"/>
                <a:ea typeface="仿宋" pitchFamily="49" charset="-122"/>
                <a:cs typeface="Consolas" pitchFamily="49" charset="0"/>
              </a:rPr>
              <a:t>相同，所以</a:t>
            </a:r>
            <a:r>
              <a:rPr kumimoji="1" lang="zh-CN" altLang="en-US" sz="1800" dirty="0">
                <a:latin typeface="Consolas" pitchFamily="49" charset="0"/>
                <a:ea typeface="仿宋" pitchFamily="49" charset="-122"/>
                <a:cs typeface="Consolas" pitchFamily="49" charset="0"/>
              </a:rPr>
              <a:t>采用尾插法建立单链表</a:t>
            </a:r>
            <a:r>
              <a:rPr kumimoji="1" lang="en-US" altLang="zh-CN" sz="1800" dirty="0" err="1">
                <a:latin typeface="Consolas" pitchFamily="49" charset="0"/>
                <a:ea typeface="仿宋" pitchFamily="49" charset="-122"/>
                <a:cs typeface="Consolas" pitchFamily="49" charset="0"/>
              </a:rPr>
              <a:t>L1</a:t>
            </a:r>
            <a:r>
              <a:rPr kumimoji="1" lang="zh-CN" altLang="en-US" sz="1800" dirty="0">
                <a:latin typeface="Consolas" pitchFamily="49" charset="0"/>
                <a:ea typeface="仿宋" pitchFamily="49" charset="-122"/>
                <a:cs typeface="Consolas" pitchFamily="49" charset="0"/>
              </a:rPr>
              <a:t>；</a:t>
            </a:r>
          </a:p>
          <a:p>
            <a:pPr marL="342900" indent="-342900" algn="just">
              <a:spcBef>
                <a:spcPct val="50000"/>
              </a:spcBef>
              <a:buBlip>
                <a:blip r:embed="rId2"/>
              </a:buBlip>
            </a:pPr>
            <a:r>
              <a:rPr kumimoji="1" lang="zh-CN" altLang="en-US" sz="1800" smtClean="0">
                <a:latin typeface="Consolas" pitchFamily="49" charset="0"/>
                <a:ea typeface="仿宋" pitchFamily="49" charset="-122"/>
                <a:cs typeface="Consolas" pitchFamily="49" charset="0"/>
              </a:rPr>
              <a:t>由</a:t>
            </a:r>
            <a:r>
              <a:rPr kumimoji="1" lang="zh-CN" altLang="en-US" sz="1800" dirty="0">
                <a:latin typeface="Consolas" pitchFamily="49" charset="0"/>
                <a:ea typeface="仿宋" pitchFamily="49" charset="-122"/>
                <a:cs typeface="Consolas" pitchFamily="49" charset="0"/>
              </a:rPr>
              <a:t>于</a:t>
            </a:r>
            <a:r>
              <a:rPr kumimoji="1" lang="en-US" altLang="zh-CN" sz="1800" err="1">
                <a:latin typeface="Consolas" pitchFamily="49" charset="0"/>
                <a:ea typeface="仿宋" pitchFamily="49" charset="-122"/>
                <a:cs typeface="Consolas" pitchFamily="49" charset="0"/>
              </a:rPr>
              <a:t>L2</a:t>
            </a:r>
            <a:r>
              <a:rPr kumimoji="1" lang="zh-CN" altLang="en-US" sz="1800" smtClean="0">
                <a:latin typeface="Consolas" pitchFamily="49" charset="0"/>
                <a:ea typeface="仿宋" pitchFamily="49" charset="-122"/>
                <a:cs typeface="Consolas" pitchFamily="49" charset="0"/>
              </a:rPr>
              <a:t>中结点的</a:t>
            </a:r>
            <a:r>
              <a:rPr kumimoji="1" lang="zh-CN" altLang="en-US" sz="1800" dirty="0">
                <a:latin typeface="Consolas" pitchFamily="49" charset="0"/>
                <a:ea typeface="仿宋" pitchFamily="49" charset="-122"/>
                <a:cs typeface="Consolas" pitchFamily="49" charset="0"/>
              </a:rPr>
              <a:t>相对顺序与</a:t>
            </a:r>
            <a:r>
              <a:rPr kumimoji="1" lang="en-US" altLang="zh-CN" sz="1800" dirty="0">
                <a:latin typeface="Consolas" pitchFamily="49" charset="0"/>
                <a:ea typeface="仿宋" pitchFamily="49" charset="-122"/>
                <a:cs typeface="Consolas" pitchFamily="49" charset="0"/>
              </a:rPr>
              <a:t>L</a:t>
            </a:r>
            <a:r>
              <a:rPr kumimoji="1" lang="zh-CN" altLang="en-US" sz="1800" dirty="0">
                <a:latin typeface="Consolas" pitchFamily="49" charset="0"/>
                <a:ea typeface="仿宋" pitchFamily="49" charset="-122"/>
                <a:cs typeface="Consolas" pitchFamily="49" charset="0"/>
              </a:rPr>
              <a:t>中</a:t>
            </a:r>
            <a:r>
              <a:rPr kumimoji="1" lang="zh-CN" altLang="en-US" sz="1800">
                <a:latin typeface="Consolas" pitchFamily="49" charset="0"/>
                <a:ea typeface="仿宋" pitchFamily="49" charset="-122"/>
                <a:cs typeface="Consolas" pitchFamily="49" charset="0"/>
              </a:rPr>
              <a:t>的</a:t>
            </a:r>
            <a:r>
              <a:rPr kumimoji="1" lang="zh-CN" altLang="en-US" sz="1800" smtClean="0">
                <a:latin typeface="Consolas" pitchFamily="49" charset="0"/>
                <a:ea typeface="仿宋" pitchFamily="49" charset="-122"/>
                <a:cs typeface="Consolas" pitchFamily="49" charset="0"/>
              </a:rPr>
              <a:t>相反，所以</a:t>
            </a:r>
            <a:r>
              <a:rPr kumimoji="1" lang="zh-CN" altLang="en-US" sz="1800" dirty="0">
                <a:latin typeface="Consolas" pitchFamily="49" charset="0"/>
                <a:ea typeface="仿宋" pitchFamily="49" charset="-122"/>
                <a:cs typeface="Consolas" pitchFamily="49" charset="0"/>
              </a:rPr>
              <a:t>采用头插法建立单链表</a:t>
            </a:r>
            <a:r>
              <a:rPr kumimoji="1" lang="en-US" altLang="zh-CN" sz="1800" dirty="0" err="1">
                <a:latin typeface="Consolas" pitchFamily="49" charset="0"/>
                <a:ea typeface="仿宋" pitchFamily="49" charset="-122"/>
                <a:cs typeface="Consolas" pitchFamily="49" charset="0"/>
              </a:rPr>
              <a:t>L2</a:t>
            </a:r>
            <a:r>
              <a:rPr kumimoji="1" lang="zh-CN" altLang="en-US" sz="1800" dirty="0">
                <a:latin typeface="Consolas" pitchFamily="49" charset="0"/>
                <a:ea typeface="仿宋" pitchFamily="49" charset="-122"/>
                <a:cs typeface="Consolas" pitchFamily="49" charset="0"/>
              </a:rPr>
              <a:t>。</a:t>
            </a:r>
          </a:p>
        </p:txBody>
      </p:sp>
      <p:sp>
        <p:nvSpPr>
          <p:cNvPr id="92164" name="Rectangle 4"/>
          <p:cNvSpPr>
            <a:spLocks noChangeArrowheads="1"/>
          </p:cNvSpPr>
          <p:nvPr/>
        </p:nvSpPr>
        <p:spPr bwMode="auto">
          <a:xfrm>
            <a:off x="2220929" y="365441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65" name="Rectangle 5"/>
          <p:cNvSpPr>
            <a:spLocks noChangeArrowheads="1"/>
          </p:cNvSpPr>
          <p:nvPr/>
        </p:nvSpPr>
        <p:spPr bwMode="auto">
          <a:xfrm>
            <a:off x="2581292" y="365441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66" name="Line 6"/>
          <p:cNvSpPr>
            <a:spLocks noChangeShapeType="1"/>
          </p:cNvSpPr>
          <p:nvPr/>
        </p:nvSpPr>
        <p:spPr bwMode="auto">
          <a:xfrm>
            <a:off x="1873267" y="3833803"/>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92167" name="Text Box 7"/>
          <p:cNvSpPr txBox="1">
            <a:spLocks noChangeArrowheads="1"/>
          </p:cNvSpPr>
          <p:nvPr/>
        </p:nvSpPr>
        <p:spPr bwMode="auto">
          <a:xfrm>
            <a:off x="1430354" y="365441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92168" name="Rectangle 8"/>
          <p:cNvSpPr>
            <a:spLocks noChangeArrowheads="1"/>
          </p:cNvSpPr>
          <p:nvPr/>
        </p:nvSpPr>
        <p:spPr bwMode="auto">
          <a:xfrm>
            <a:off x="2798779" y="260031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69" name="Rectangle 9"/>
          <p:cNvSpPr>
            <a:spLocks noChangeArrowheads="1"/>
          </p:cNvSpPr>
          <p:nvPr/>
        </p:nvSpPr>
        <p:spPr bwMode="auto">
          <a:xfrm>
            <a:off x="3159142" y="260031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71" name="Rectangle 11"/>
          <p:cNvSpPr>
            <a:spLocks noChangeArrowheads="1"/>
          </p:cNvSpPr>
          <p:nvPr/>
        </p:nvSpPr>
        <p:spPr bwMode="auto">
          <a:xfrm>
            <a:off x="3867167" y="260031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72" name="Rectangle 12"/>
          <p:cNvSpPr>
            <a:spLocks noChangeArrowheads="1"/>
          </p:cNvSpPr>
          <p:nvPr/>
        </p:nvSpPr>
        <p:spPr bwMode="auto">
          <a:xfrm>
            <a:off x="4227529" y="260031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73" name="Line 13"/>
          <p:cNvSpPr>
            <a:spLocks noChangeShapeType="1"/>
          </p:cNvSpPr>
          <p:nvPr/>
        </p:nvSpPr>
        <p:spPr bwMode="auto">
          <a:xfrm>
            <a:off x="3519504" y="2779703"/>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92174" name="Rectangle 14"/>
          <p:cNvSpPr>
            <a:spLocks noChangeArrowheads="1"/>
          </p:cNvSpPr>
          <p:nvPr/>
        </p:nvSpPr>
        <p:spPr bwMode="auto">
          <a:xfrm>
            <a:off x="5975357" y="260031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75" name="Rectangle 15"/>
          <p:cNvSpPr>
            <a:spLocks noChangeArrowheads="1"/>
          </p:cNvSpPr>
          <p:nvPr/>
        </p:nvSpPr>
        <p:spPr bwMode="auto">
          <a:xfrm>
            <a:off x="6335719" y="260031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92176" name="Freeform 16"/>
          <p:cNvSpPr>
            <a:spLocks/>
          </p:cNvSpPr>
          <p:nvPr/>
        </p:nvSpPr>
        <p:spPr bwMode="auto">
          <a:xfrm>
            <a:off x="5500694" y="2778116"/>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92179" name="Text Box 19"/>
          <p:cNvSpPr txBox="1">
            <a:spLocks noChangeArrowheads="1"/>
          </p:cNvSpPr>
          <p:nvPr/>
        </p:nvSpPr>
        <p:spPr bwMode="auto">
          <a:xfrm>
            <a:off x="2608279" y="2071678"/>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92180" name="Freeform 20"/>
          <p:cNvSpPr>
            <a:spLocks/>
          </p:cNvSpPr>
          <p:nvPr/>
        </p:nvSpPr>
        <p:spPr bwMode="auto">
          <a:xfrm>
            <a:off x="4337067" y="2779703"/>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92181" name="Text Box 21"/>
          <p:cNvSpPr txBox="1">
            <a:spLocks noChangeArrowheads="1"/>
          </p:cNvSpPr>
          <p:nvPr/>
        </p:nvSpPr>
        <p:spPr bwMode="auto">
          <a:xfrm>
            <a:off x="4984767" y="2359016"/>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92183" name="Rectangle 23"/>
          <p:cNvSpPr>
            <a:spLocks noChangeArrowheads="1"/>
          </p:cNvSpPr>
          <p:nvPr/>
        </p:nvSpPr>
        <p:spPr bwMode="auto">
          <a:xfrm>
            <a:off x="2220929" y="429576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84" name="Rectangle 24"/>
          <p:cNvSpPr>
            <a:spLocks noChangeArrowheads="1"/>
          </p:cNvSpPr>
          <p:nvPr/>
        </p:nvSpPr>
        <p:spPr bwMode="auto">
          <a:xfrm>
            <a:off x="2581292" y="429576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85" name="Line 25"/>
          <p:cNvSpPr>
            <a:spLocks noChangeShapeType="1"/>
          </p:cNvSpPr>
          <p:nvPr/>
        </p:nvSpPr>
        <p:spPr bwMode="auto">
          <a:xfrm>
            <a:off x="1873267" y="4475153"/>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92186" name="Text Box 26"/>
          <p:cNvSpPr txBox="1">
            <a:spLocks noChangeArrowheads="1"/>
          </p:cNvSpPr>
          <p:nvPr/>
        </p:nvSpPr>
        <p:spPr bwMode="auto">
          <a:xfrm>
            <a:off x="1430354" y="429576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grpSp>
        <p:nvGrpSpPr>
          <p:cNvPr id="2" name="Group 34"/>
          <p:cNvGrpSpPr>
            <a:grpSpLocks/>
          </p:cNvGrpSpPr>
          <p:nvPr/>
        </p:nvGrpSpPr>
        <p:grpSpPr bwMode="auto">
          <a:xfrm>
            <a:off x="3014682" y="3006716"/>
            <a:ext cx="2468564" cy="1368425"/>
            <a:chOff x="1730" y="1842"/>
            <a:chExt cx="1555" cy="862"/>
          </a:xfrm>
        </p:grpSpPr>
        <p:sp>
          <p:nvSpPr>
            <p:cNvPr id="92188" name="Freeform 28"/>
            <p:cNvSpPr>
              <a:spLocks/>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92189" name="Text Box 29"/>
            <p:cNvSpPr txBox="1">
              <a:spLocks noChangeArrowheads="1"/>
            </p:cNvSpPr>
            <p:nvPr/>
          </p:nvSpPr>
          <p:spPr bwMode="auto">
            <a:xfrm>
              <a:off x="2335" y="2296"/>
              <a:ext cx="950" cy="233"/>
            </a:xfrm>
            <a:prstGeom prst="rect">
              <a:avLst/>
            </a:prstGeom>
            <a:noFill/>
            <a:ln w="9525">
              <a:noFill/>
              <a:miter lim="800000"/>
              <a:headEnd/>
              <a:tailEnd/>
            </a:ln>
            <a:effectLst/>
          </p:spPr>
          <p:txBody>
            <a:bodyPr wrap="square">
              <a:spAutoFit/>
            </a:bodyPr>
            <a:lstStyle/>
            <a:p>
              <a:pPr algn="l">
                <a:spcBef>
                  <a:spcPct val="50000"/>
                </a:spcBef>
              </a:pPr>
              <a:r>
                <a:rPr lang="zh-CN" altLang="en-US" sz="1800" dirty="0">
                  <a:latin typeface="Consolas" pitchFamily="49" charset="0"/>
                  <a:ea typeface="仿宋" pitchFamily="49" charset="-122"/>
                  <a:cs typeface="Consolas" pitchFamily="49" charset="0"/>
                </a:rPr>
                <a:t>头插法建表</a:t>
              </a:r>
            </a:p>
          </p:txBody>
        </p:sp>
      </p:grpSp>
      <p:grpSp>
        <p:nvGrpSpPr>
          <p:cNvPr id="3" name="Group 33"/>
          <p:cNvGrpSpPr>
            <a:grpSpLocks/>
          </p:cNvGrpSpPr>
          <p:nvPr/>
        </p:nvGrpSpPr>
        <p:grpSpPr bwMode="auto">
          <a:xfrm>
            <a:off x="1960579" y="3078153"/>
            <a:ext cx="1871663" cy="647700"/>
            <a:chOff x="1066" y="1887"/>
            <a:chExt cx="1179" cy="408"/>
          </a:xfrm>
        </p:grpSpPr>
        <p:sp>
          <p:nvSpPr>
            <p:cNvPr id="92187" name="Freeform 27"/>
            <p:cNvSpPr>
              <a:spLocks/>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92190" name="Text Box 30"/>
            <p:cNvSpPr txBox="1">
              <a:spLocks noChangeArrowheads="1"/>
            </p:cNvSpPr>
            <p:nvPr/>
          </p:nvSpPr>
          <p:spPr bwMode="auto">
            <a:xfrm>
              <a:off x="1066" y="1888"/>
              <a:ext cx="1179" cy="233"/>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仿宋" pitchFamily="49" charset="-122"/>
                  <a:ea typeface="仿宋" pitchFamily="49" charset="-122"/>
                  <a:cs typeface="Consolas" pitchFamily="49" charset="0"/>
                </a:rPr>
                <a:t>尾插法建表</a:t>
              </a:r>
            </a:p>
          </p:txBody>
        </p:sp>
      </p:grpSp>
      <p:sp>
        <p:nvSpPr>
          <p:cNvPr id="92191" name="Line 31"/>
          <p:cNvSpPr>
            <a:spLocks noChangeShapeType="1"/>
          </p:cNvSpPr>
          <p:nvPr/>
        </p:nvSpPr>
        <p:spPr bwMode="auto">
          <a:xfrm>
            <a:off x="2968642" y="2216141"/>
            <a:ext cx="0" cy="358775"/>
          </a:xfrm>
          <a:prstGeom prst="line">
            <a:avLst/>
          </a:prstGeom>
          <a:noFill/>
          <a:ln w="28575">
            <a:solidFill>
              <a:srgbClr val="FF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0" name="灯片编号占位符 29"/>
          <p:cNvSpPr>
            <a:spLocks noGrp="1"/>
          </p:cNvSpPr>
          <p:nvPr>
            <p:ph type="sldNum" sz="quarter" idx="12"/>
          </p:nvPr>
        </p:nvSpPr>
        <p:spPr/>
        <p:txBody>
          <a:bodyPr/>
          <a:lstStyle/>
          <a:p>
            <a:fld id="{BD3F3EC2-762F-4585-9ABE-3D0BD98F40C0}" type="slidenum">
              <a:rPr lang="en-US" altLang="zh-CN" smtClean="0"/>
              <a:pPr/>
              <a:t>46</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49239" y="333375"/>
            <a:ext cx="8680479" cy="247632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216000" rIns="144000" bIns="216000">
            <a:spAutoFit/>
          </a:bodyPr>
          <a:lstStyle/>
          <a:p>
            <a:pPr algn="l">
              <a:lnSpc>
                <a:spcPts val="2700"/>
              </a:lnSpc>
            </a:pPr>
            <a:r>
              <a:rPr kumimoji="1" lang="en-US" altLang="zh-CN" sz="1600">
                <a:solidFill>
                  <a:srgbClr val="0000FF"/>
                </a:solidFill>
                <a:latin typeface="Consolas" pitchFamily="49" charset="0"/>
                <a:ea typeface="仿宋" pitchFamily="49" charset="-122"/>
                <a:cs typeface="Consolas" pitchFamily="49" charset="0"/>
              </a:rPr>
              <a:t>void</a:t>
            </a: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rgbClr val="FF0000"/>
                </a:solidFill>
                <a:latin typeface="Consolas" pitchFamily="49" charset="0"/>
                <a:ea typeface="仿宋" pitchFamily="49" charset="-122"/>
                <a:cs typeface="Consolas" pitchFamily="49" charset="0"/>
              </a:rPr>
              <a:t>split</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a:solidFill>
                  <a:srgbClr val="0000FF"/>
                </a:solidFill>
                <a:latin typeface="Consolas" pitchFamily="49" charset="0"/>
                <a:ea typeface="仿宋" pitchFamily="49" charset="-122"/>
                <a:cs typeface="Consolas" pitchFamily="49" charset="0"/>
              </a:rPr>
              <a:t>*&amp;</a:t>
            </a:r>
            <a:r>
              <a:rPr kumimoji="1" lang="en-US" altLang="zh-CN" sz="1600" smtClean="0">
                <a:solidFill>
                  <a:srgbClr val="0000FF"/>
                </a:solidFill>
                <a:latin typeface="Consolas" pitchFamily="49" charset="0"/>
                <a:ea typeface="仿宋" pitchFamily="49" charset="-122"/>
                <a:cs typeface="Consolas" pitchFamily="49" charset="0"/>
              </a:rPr>
              <a:t>L</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a:solidFill>
                  <a:srgbClr val="0000FF"/>
                </a:solidFill>
                <a:latin typeface="Consolas" pitchFamily="49" charset="0"/>
                <a:ea typeface="仿宋" pitchFamily="49" charset="-122"/>
                <a:cs typeface="Consolas" pitchFamily="49" charset="0"/>
              </a:rPr>
              <a:t>*&amp;</a:t>
            </a:r>
            <a:r>
              <a:rPr kumimoji="1" lang="en-US" altLang="zh-CN" sz="1600" smtClean="0">
                <a:solidFill>
                  <a:srgbClr val="0000FF"/>
                </a:solidFill>
                <a:latin typeface="Consolas" pitchFamily="49" charset="0"/>
                <a:ea typeface="仿宋" pitchFamily="49" charset="-122"/>
                <a:cs typeface="Consolas" pitchFamily="49" charset="0"/>
              </a:rPr>
              <a:t>L1</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dirty="0">
                <a:solidFill>
                  <a:srgbClr val="0000FF"/>
                </a:solidFill>
                <a:latin typeface="Consolas" pitchFamily="49" charset="0"/>
                <a:ea typeface="仿宋" pitchFamily="49" charset="-122"/>
                <a:cs typeface="Consolas" pitchFamily="49" charset="0"/>
              </a:rPr>
              <a:t>*&amp;</a:t>
            </a:r>
            <a:r>
              <a:rPr kumimoji="1" lang="en-US" altLang="zh-CN" sz="1600" dirty="0" err="1">
                <a:solidFill>
                  <a:srgbClr val="0000FF"/>
                </a:solidFill>
                <a:latin typeface="Consolas" pitchFamily="49" charset="0"/>
                <a:ea typeface="仿宋" pitchFamily="49" charset="-122"/>
                <a:cs typeface="Consolas" pitchFamily="49" charset="0"/>
              </a:rPr>
              <a:t>L2</a:t>
            </a:r>
            <a:r>
              <a:rPr kumimoji="1" lang="en-US" altLang="zh-CN" sz="1600" dirty="0">
                <a:solidFill>
                  <a:srgbClr val="0000FF"/>
                </a:solidFill>
                <a:latin typeface="Consolas" pitchFamily="49" charset="0"/>
                <a:ea typeface="仿宋" pitchFamily="49" charset="-122"/>
                <a:cs typeface="Consolas" pitchFamily="49" charset="0"/>
              </a:rPr>
              <a:t>)</a:t>
            </a:r>
          </a:p>
          <a:p>
            <a:pPr algn="l">
              <a:lnSpc>
                <a:spcPts val="2700"/>
              </a:lnSpc>
            </a:pPr>
            <a:r>
              <a:rPr kumimoji="1" lang="en-US" altLang="zh-CN" sz="1600" smtClean="0">
                <a:solidFill>
                  <a:srgbClr val="0000FF"/>
                </a:solidFill>
                <a:latin typeface="Consolas" pitchFamily="49" charset="0"/>
                <a:ea typeface="仿宋" pitchFamily="49" charset="-122"/>
                <a:cs typeface="Consolas" pitchFamily="49" charset="0"/>
              </a:rPr>
              <a:t>{  LinkNode </a:t>
            </a:r>
            <a:r>
              <a:rPr kumimoji="1" lang="en-US" altLang="zh-CN" sz="1600" dirty="0">
                <a:solidFill>
                  <a:srgbClr val="0000FF"/>
                </a:solidFill>
                <a:latin typeface="Consolas" pitchFamily="49" charset="0"/>
                <a:ea typeface="仿宋" pitchFamily="49" charset="-122"/>
                <a:cs typeface="Consolas" pitchFamily="49" charset="0"/>
              </a:rPr>
              <a:t>*p=L-</a:t>
            </a:r>
            <a:r>
              <a:rPr kumimoji="1" lang="en-US" altLang="zh-CN" sz="1600">
                <a:solidFill>
                  <a:srgbClr val="0000FF"/>
                </a:solidFill>
                <a:latin typeface="Consolas" pitchFamily="49" charset="0"/>
                <a:ea typeface="仿宋" pitchFamily="49" charset="-122"/>
                <a:cs typeface="Consolas" pitchFamily="49" charset="0"/>
              </a:rPr>
              <a:t>&gt;</a:t>
            </a:r>
            <a:r>
              <a:rPr kumimoji="1" lang="en-US" altLang="zh-CN" sz="1600" smtClean="0">
                <a:solidFill>
                  <a:srgbClr val="0000FF"/>
                </a:solidFill>
                <a:latin typeface="Consolas" pitchFamily="49" charset="0"/>
                <a:ea typeface="仿宋" pitchFamily="49" charset="-122"/>
                <a:cs typeface="Consolas" pitchFamily="49" charset="0"/>
              </a:rPr>
              <a:t>next</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*q</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a:t>
            </a:r>
            <a:r>
              <a:rPr kumimoji="1" lang="en-US" altLang="zh-CN" sz="1600" dirty="0" err="1">
                <a:solidFill>
                  <a:srgbClr val="0000FF"/>
                </a:solidFill>
                <a:latin typeface="Consolas" pitchFamily="49" charset="0"/>
                <a:ea typeface="仿宋" pitchFamily="49" charset="-122"/>
                <a:cs typeface="Consolas" pitchFamily="49" charset="0"/>
              </a:rPr>
              <a:t>r1</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p</a:t>
            </a:r>
            <a:r>
              <a:rPr kumimoji="1" lang="zh-CN" altLang="en-US" sz="1600" dirty="0">
                <a:solidFill>
                  <a:srgbClr val="00B0F0"/>
                </a:solidFill>
                <a:latin typeface="Consolas" pitchFamily="49" charset="0"/>
                <a:ea typeface="仿宋" pitchFamily="49" charset="-122"/>
                <a:cs typeface="Consolas" pitchFamily="49" charset="0"/>
              </a:rPr>
              <a:t>指向第</a:t>
            </a:r>
            <a:r>
              <a:rPr kumimoji="1" lang="en-US" altLang="zh-CN" sz="1600" dirty="0">
                <a:solidFill>
                  <a:srgbClr val="00B0F0"/>
                </a:solidFill>
                <a:latin typeface="Consolas" pitchFamily="49" charset="0"/>
                <a:ea typeface="仿宋" pitchFamily="49" charset="-122"/>
                <a:cs typeface="Consolas" pitchFamily="49" charset="0"/>
              </a:rPr>
              <a:t>1</a:t>
            </a:r>
            <a:r>
              <a:rPr kumimoji="1" lang="zh-CN" altLang="en-US" sz="1600">
                <a:solidFill>
                  <a:srgbClr val="00B0F0"/>
                </a:solidFill>
                <a:latin typeface="Consolas" pitchFamily="49" charset="0"/>
                <a:ea typeface="仿宋" pitchFamily="49" charset="-122"/>
                <a:cs typeface="Consolas" pitchFamily="49" charset="0"/>
              </a:rPr>
              <a:t>个</a:t>
            </a:r>
            <a:r>
              <a:rPr kumimoji="1" lang="zh-CN" altLang="en-US" sz="1600" smtClean="0">
                <a:solidFill>
                  <a:srgbClr val="00B0F0"/>
                </a:solidFill>
                <a:latin typeface="Consolas" pitchFamily="49" charset="0"/>
                <a:ea typeface="仿宋" pitchFamily="49" charset="-122"/>
                <a:cs typeface="Consolas" pitchFamily="49" charset="0"/>
              </a:rPr>
              <a:t>数据结点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7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L1=L</a:t>
            </a:r>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en-US" altLang="zh-CN" sz="1600" dirty="0" err="1">
                <a:solidFill>
                  <a:srgbClr val="00B0F0"/>
                </a:solidFill>
                <a:latin typeface="Consolas" pitchFamily="49" charset="0"/>
                <a:ea typeface="仿宋" pitchFamily="49" charset="-122"/>
                <a:cs typeface="Consolas" pitchFamily="49" charset="0"/>
              </a:rPr>
              <a:t>L1</a:t>
            </a:r>
            <a:r>
              <a:rPr kumimoji="1" lang="zh-CN" altLang="en-US" sz="1600" dirty="0">
                <a:solidFill>
                  <a:srgbClr val="00B0F0"/>
                </a:solidFill>
                <a:latin typeface="Consolas" pitchFamily="49" charset="0"/>
                <a:ea typeface="仿宋" pitchFamily="49" charset="-122"/>
                <a:cs typeface="Consolas" pitchFamily="49" charset="0"/>
              </a:rPr>
              <a:t>利用原来</a:t>
            </a:r>
            <a:r>
              <a:rPr kumimoji="1" lang="en-US" altLang="zh-CN" sz="1600" dirty="0">
                <a:solidFill>
                  <a:srgbClr val="00B0F0"/>
                </a:solidFill>
                <a:latin typeface="Consolas" pitchFamily="49" charset="0"/>
                <a:ea typeface="仿宋" pitchFamily="49" charset="-122"/>
                <a:cs typeface="Consolas" pitchFamily="49" charset="0"/>
              </a:rPr>
              <a:t>L</a:t>
            </a:r>
            <a:r>
              <a:rPr kumimoji="1" lang="zh-CN" altLang="en-US" sz="1600">
                <a:solidFill>
                  <a:srgbClr val="00B0F0"/>
                </a:solidFill>
                <a:latin typeface="Consolas" pitchFamily="49" charset="0"/>
                <a:ea typeface="仿宋" pitchFamily="49" charset="-122"/>
                <a:cs typeface="Consolas" pitchFamily="49" charset="0"/>
              </a:rPr>
              <a:t>的</a:t>
            </a:r>
            <a:r>
              <a:rPr kumimoji="1" lang="zh-CN" altLang="en-US" sz="1600" smtClean="0">
                <a:solidFill>
                  <a:srgbClr val="00B0F0"/>
                </a:solidFill>
                <a:latin typeface="Consolas" pitchFamily="49" charset="0"/>
                <a:ea typeface="仿宋" pitchFamily="49" charset="-122"/>
                <a:cs typeface="Consolas" pitchFamily="49" charset="0"/>
              </a:rPr>
              <a:t>头结点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700"/>
              </a:lnSpc>
            </a:pPr>
            <a:r>
              <a:rPr kumimoji="1" lang="zh-CN" altLang="en-US" sz="1600" smtClean="0">
                <a:solidFill>
                  <a:srgbClr val="C00000"/>
                </a:solidFill>
                <a:latin typeface="Consolas" pitchFamily="49" charset="0"/>
                <a:ea typeface="仿宋" pitchFamily="49" charset="-122"/>
                <a:cs typeface="Consolas" pitchFamily="49" charset="0"/>
              </a:rPr>
              <a:t>   </a:t>
            </a:r>
            <a:r>
              <a:rPr kumimoji="1" lang="en-US" altLang="zh-CN" sz="1600" smtClean="0">
                <a:solidFill>
                  <a:srgbClr val="000000"/>
                </a:solidFill>
                <a:latin typeface="Consolas" pitchFamily="49" charset="0"/>
                <a:ea typeface="仿宋" pitchFamily="49" charset="-122"/>
                <a:cs typeface="Consolas" pitchFamily="49" charset="0"/>
              </a:rPr>
              <a:t>r1=L1</a:t>
            </a:r>
            <a:r>
              <a:rPr kumimoji="1" lang="en-US" altLang="zh-CN" sz="1600" dirty="0" smtClean="0">
                <a:solidFill>
                  <a:srgbClr val="000000"/>
                </a:solidFill>
                <a:latin typeface="Consolas" pitchFamily="49" charset="0"/>
                <a:ea typeface="仿宋" pitchFamily="49" charset="-122"/>
                <a:cs typeface="Consolas" pitchFamily="49" charset="0"/>
              </a:rPr>
              <a:t>;</a:t>
            </a:r>
            <a:r>
              <a:rPr kumimoji="1" lang="en-US" altLang="zh-CN" sz="1600" dirty="0" smtClean="0">
                <a:solidFill>
                  <a:srgbClr val="00B0F0"/>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			//</a:t>
            </a:r>
            <a:r>
              <a:rPr kumimoji="1" lang="en-US" altLang="zh-CN" sz="1600" dirty="0" err="1" smtClean="0">
                <a:solidFill>
                  <a:srgbClr val="00B0F0"/>
                </a:solidFill>
                <a:latin typeface="Consolas" pitchFamily="49" charset="0"/>
                <a:ea typeface="仿宋" pitchFamily="49" charset="-122"/>
                <a:cs typeface="Consolas" pitchFamily="49" charset="0"/>
              </a:rPr>
              <a:t>r1</a:t>
            </a:r>
            <a:r>
              <a:rPr kumimoji="1" lang="zh-CN" altLang="en-US" sz="1600" dirty="0" smtClean="0">
                <a:solidFill>
                  <a:srgbClr val="00B0F0"/>
                </a:solidFill>
                <a:latin typeface="Consolas" pitchFamily="49" charset="0"/>
                <a:ea typeface="仿宋" pitchFamily="49" charset="-122"/>
                <a:cs typeface="Consolas" pitchFamily="49" charset="0"/>
              </a:rPr>
              <a:t>始终指向</a:t>
            </a:r>
            <a:r>
              <a:rPr kumimoji="1" lang="en-US" altLang="zh-CN" sz="1600" dirty="0" err="1" smtClean="0">
                <a:solidFill>
                  <a:srgbClr val="00B0F0"/>
                </a:solidFill>
                <a:latin typeface="Consolas" pitchFamily="49" charset="0"/>
                <a:ea typeface="仿宋" pitchFamily="49" charset="-122"/>
                <a:cs typeface="Consolas" pitchFamily="49" charset="0"/>
              </a:rPr>
              <a:t>L1</a:t>
            </a:r>
            <a:r>
              <a:rPr kumimoji="1" lang="zh-CN" altLang="en-US" sz="1600" smtClean="0">
                <a:solidFill>
                  <a:srgbClr val="00B0F0"/>
                </a:solidFill>
                <a:latin typeface="Consolas" pitchFamily="49" charset="0"/>
                <a:ea typeface="仿宋" pitchFamily="49" charset="-122"/>
                <a:cs typeface="Consolas" pitchFamily="49" charset="0"/>
              </a:rPr>
              <a:t>的尾结点</a:t>
            </a:r>
            <a:endParaRPr kumimoji="1" lang="zh-CN" altLang="en-US" sz="1600" dirty="0" smtClean="0">
              <a:solidFill>
                <a:srgbClr val="00B0F0"/>
              </a:solidFill>
              <a:latin typeface="Consolas" pitchFamily="49" charset="0"/>
              <a:ea typeface="仿宋" pitchFamily="49" charset="-122"/>
              <a:cs typeface="Consolas" pitchFamily="49" charset="0"/>
            </a:endParaRPr>
          </a:p>
          <a:p>
            <a:pPr algn="l">
              <a:lnSpc>
                <a:spcPts val="2700"/>
              </a:lnSpc>
            </a:pPr>
            <a:r>
              <a:rPr kumimoji="1" lang="zh-CN" altLang="en-US" sz="1600" smtClean="0">
                <a:solidFill>
                  <a:schemeClr val="tx2"/>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L2=(LinkNode *)malloc(sizeof(LinkNode));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smtClean="0">
                <a:solidFill>
                  <a:srgbClr val="00B0F0"/>
                </a:solidFill>
                <a:latin typeface="Consolas" pitchFamily="49" charset="0"/>
                <a:ea typeface="仿宋" pitchFamily="49" charset="-122"/>
                <a:cs typeface="Consolas" pitchFamily="49" charset="0"/>
              </a:rPr>
              <a:t>创建</a:t>
            </a:r>
            <a:r>
              <a:rPr kumimoji="1" lang="en-US" altLang="zh-CN" sz="1600" dirty="0" err="1" smtClean="0">
                <a:solidFill>
                  <a:srgbClr val="00B0F0"/>
                </a:solidFill>
                <a:latin typeface="Consolas" pitchFamily="49" charset="0"/>
                <a:ea typeface="仿宋" pitchFamily="49" charset="-122"/>
                <a:cs typeface="Consolas" pitchFamily="49" charset="0"/>
              </a:rPr>
              <a:t>L2</a:t>
            </a:r>
            <a:r>
              <a:rPr kumimoji="1" lang="zh-CN" altLang="en-US" sz="1600" smtClean="0">
                <a:solidFill>
                  <a:srgbClr val="00B0F0"/>
                </a:solidFill>
                <a:latin typeface="Consolas" pitchFamily="49" charset="0"/>
                <a:ea typeface="仿宋" pitchFamily="49" charset="-122"/>
                <a:cs typeface="Consolas" pitchFamily="49" charset="0"/>
              </a:rPr>
              <a:t>的头结点</a:t>
            </a:r>
            <a:endParaRPr kumimoji="1" lang="zh-CN" altLang="en-US" sz="1600" dirty="0" smtClean="0">
              <a:solidFill>
                <a:srgbClr val="00B0F0"/>
              </a:solidFill>
              <a:latin typeface="Consolas" pitchFamily="49" charset="0"/>
              <a:ea typeface="仿宋" pitchFamily="49" charset="-122"/>
              <a:cs typeface="Consolas" pitchFamily="49" charset="0"/>
            </a:endParaRPr>
          </a:p>
          <a:p>
            <a:pPr algn="l">
              <a:lnSpc>
                <a:spcPts val="2700"/>
              </a:lnSpc>
            </a:pPr>
            <a:r>
              <a:rPr kumimoji="1" lang="zh-CN" altLang="en-US" sz="1600" smtClean="0">
                <a:solidFill>
                  <a:schemeClr val="tx2"/>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L2-</a:t>
            </a:r>
            <a:r>
              <a:rPr kumimoji="1" lang="en-US" altLang="zh-CN" sz="1600" dirty="0">
                <a:solidFill>
                  <a:srgbClr val="FF00FF"/>
                </a:solidFill>
                <a:latin typeface="Consolas" pitchFamily="49" charset="0"/>
                <a:ea typeface="仿宋" pitchFamily="49" charset="-122"/>
                <a:cs typeface="Consolas" pitchFamily="49" charset="0"/>
              </a:rPr>
              <a:t>&gt;next=NULL;	</a:t>
            </a:r>
            <a:r>
              <a:rPr kumimoji="1" lang="en-US" altLang="zh-CN" sz="1600">
                <a:solidFill>
                  <a:srgbClr val="FF00FF"/>
                </a:solidFill>
                <a:latin typeface="Consolas" pitchFamily="49" charset="0"/>
                <a:ea typeface="仿宋" pitchFamily="49" charset="-122"/>
                <a:cs typeface="Consolas" pitchFamily="49" charset="0"/>
              </a:rPr>
              <a:t>	</a:t>
            </a:r>
            <a:r>
              <a:rPr kumimoji="1" lang="en-US" altLang="zh-CN" sz="1600" smtClean="0">
                <a:solidFill>
                  <a:srgbClr val="FF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置</a:t>
            </a:r>
            <a:r>
              <a:rPr kumimoji="1" lang="en-US" altLang="zh-CN" sz="1600" dirty="0" err="1">
                <a:solidFill>
                  <a:srgbClr val="00B0F0"/>
                </a:solidFill>
                <a:latin typeface="Consolas" pitchFamily="49" charset="0"/>
                <a:ea typeface="仿宋" pitchFamily="49" charset="-122"/>
                <a:cs typeface="Consolas" pitchFamily="49" charset="0"/>
              </a:rPr>
              <a:t>L2</a:t>
            </a:r>
            <a:r>
              <a:rPr kumimoji="1" lang="zh-CN" altLang="en-US" sz="1600" dirty="0">
                <a:solidFill>
                  <a:srgbClr val="00B0F0"/>
                </a:solidFill>
                <a:latin typeface="Consolas" pitchFamily="49" charset="0"/>
                <a:ea typeface="仿宋" pitchFamily="49" charset="-122"/>
                <a:cs typeface="Consolas" pitchFamily="49" charset="0"/>
              </a:rPr>
              <a:t>的指针域为</a:t>
            </a:r>
            <a:r>
              <a:rPr kumimoji="1" lang="en-US" altLang="zh-CN" sz="1600" dirty="0" smtClean="0">
                <a:solidFill>
                  <a:srgbClr val="00B0F0"/>
                </a:solidFill>
                <a:latin typeface="Consolas" pitchFamily="49" charset="0"/>
                <a:ea typeface="仿宋" pitchFamily="49" charset="-122"/>
                <a:cs typeface="Consolas" pitchFamily="49" charset="0"/>
              </a:rPr>
              <a:t>NULL      </a:t>
            </a:r>
            <a:endParaRPr kumimoji="1" lang="en-US" altLang="zh-CN" sz="1600" dirty="0">
              <a:solidFill>
                <a:srgbClr val="00B0F0"/>
              </a:solidFill>
              <a:latin typeface="Consolas" pitchFamily="49" charset="0"/>
              <a:ea typeface="仿宋" pitchFamily="49" charset="-122"/>
              <a:cs typeface="Consolas" pitchFamily="49" charset="0"/>
            </a:endParaRPr>
          </a:p>
        </p:txBody>
      </p:sp>
      <p:sp>
        <p:nvSpPr>
          <p:cNvPr id="3" name="Rectangle 4"/>
          <p:cNvSpPr>
            <a:spLocks noChangeArrowheads="1"/>
          </p:cNvSpPr>
          <p:nvPr/>
        </p:nvSpPr>
        <p:spPr bwMode="auto">
          <a:xfrm>
            <a:off x="2043121" y="499270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4" name="Rectangle 5"/>
          <p:cNvSpPr>
            <a:spLocks noChangeArrowheads="1"/>
          </p:cNvSpPr>
          <p:nvPr/>
        </p:nvSpPr>
        <p:spPr bwMode="auto">
          <a:xfrm>
            <a:off x="2403484" y="499270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5" name="Line 6"/>
          <p:cNvSpPr>
            <a:spLocks noChangeShapeType="1"/>
          </p:cNvSpPr>
          <p:nvPr/>
        </p:nvSpPr>
        <p:spPr bwMode="auto">
          <a:xfrm>
            <a:off x="1695459" y="5172093"/>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7"/>
          <p:cNvSpPr txBox="1">
            <a:spLocks noChangeArrowheads="1"/>
          </p:cNvSpPr>
          <p:nvPr/>
        </p:nvSpPr>
        <p:spPr bwMode="auto">
          <a:xfrm>
            <a:off x="1252546" y="499270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7" name="Rectangle 8"/>
          <p:cNvSpPr>
            <a:spLocks noChangeArrowheads="1"/>
          </p:cNvSpPr>
          <p:nvPr/>
        </p:nvSpPr>
        <p:spPr bwMode="auto">
          <a:xfrm>
            <a:off x="2620971" y="426722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8" name="Rectangle 9"/>
          <p:cNvSpPr>
            <a:spLocks noChangeArrowheads="1"/>
          </p:cNvSpPr>
          <p:nvPr/>
        </p:nvSpPr>
        <p:spPr bwMode="auto">
          <a:xfrm>
            <a:off x="2981334" y="426722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 name="Rectangle 11"/>
          <p:cNvSpPr>
            <a:spLocks noChangeArrowheads="1"/>
          </p:cNvSpPr>
          <p:nvPr/>
        </p:nvSpPr>
        <p:spPr bwMode="auto">
          <a:xfrm>
            <a:off x="3689359" y="426722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0" name="Rectangle 12"/>
          <p:cNvSpPr>
            <a:spLocks noChangeArrowheads="1"/>
          </p:cNvSpPr>
          <p:nvPr/>
        </p:nvSpPr>
        <p:spPr bwMode="auto">
          <a:xfrm>
            <a:off x="4049721" y="426722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11" name="Line 13"/>
          <p:cNvSpPr>
            <a:spLocks noChangeShapeType="1"/>
          </p:cNvSpPr>
          <p:nvPr/>
        </p:nvSpPr>
        <p:spPr bwMode="auto">
          <a:xfrm>
            <a:off x="3341696" y="4446611"/>
            <a:ext cx="360363"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2" name="Rectangle 14"/>
          <p:cNvSpPr>
            <a:spLocks noChangeArrowheads="1"/>
          </p:cNvSpPr>
          <p:nvPr/>
        </p:nvSpPr>
        <p:spPr bwMode="auto">
          <a:xfrm>
            <a:off x="5851539" y="426722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3" name="Rectangle 15"/>
          <p:cNvSpPr>
            <a:spLocks noChangeArrowheads="1"/>
          </p:cNvSpPr>
          <p:nvPr/>
        </p:nvSpPr>
        <p:spPr bwMode="auto">
          <a:xfrm>
            <a:off x="6211901" y="426722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4" name="Freeform 16"/>
          <p:cNvSpPr>
            <a:spLocks/>
          </p:cNvSpPr>
          <p:nvPr/>
        </p:nvSpPr>
        <p:spPr bwMode="auto">
          <a:xfrm>
            <a:off x="5376876" y="4445024"/>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5" name="Freeform 20"/>
          <p:cNvSpPr>
            <a:spLocks/>
          </p:cNvSpPr>
          <p:nvPr/>
        </p:nvSpPr>
        <p:spPr bwMode="auto">
          <a:xfrm>
            <a:off x="4159259" y="4446611"/>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Text Box 21"/>
          <p:cNvSpPr txBox="1">
            <a:spLocks noChangeArrowheads="1"/>
          </p:cNvSpPr>
          <p:nvPr/>
        </p:nvSpPr>
        <p:spPr bwMode="auto">
          <a:xfrm>
            <a:off x="4806959" y="4025924"/>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17" name="Rectangle 23"/>
          <p:cNvSpPr>
            <a:spLocks noChangeArrowheads="1"/>
          </p:cNvSpPr>
          <p:nvPr/>
        </p:nvSpPr>
        <p:spPr bwMode="auto">
          <a:xfrm>
            <a:off x="2043121" y="563405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8" name="Rectangle 24"/>
          <p:cNvSpPr>
            <a:spLocks noChangeArrowheads="1"/>
          </p:cNvSpPr>
          <p:nvPr/>
        </p:nvSpPr>
        <p:spPr bwMode="auto">
          <a:xfrm>
            <a:off x="2403484" y="563405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19" name="Line 25"/>
          <p:cNvSpPr>
            <a:spLocks noChangeShapeType="1"/>
          </p:cNvSpPr>
          <p:nvPr/>
        </p:nvSpPr>
        <p:spPr bwMode="auto">
          <a:xfrm>
            <a:off x="1695459" y="5813443"/>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 name="Text Box 26"/>
          <p:cNvSpPr txBox="1">
            <a:spLocks noChangeArrowheads="1"/>
          </p:cNvSpPr>
          <p:nvPr/>
        </p:nvSpPr>
        <p:spPr bwMode="auto">
          <a:xfrm>
            <a:off x="1252546" y="563405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sp>
        <p:nvSpPr>
          <p:cNvPr id="27" name="Line 31"/>
          <p:cNvSpPr>
            <a:spLocks noChangeShapeType="1"/>
          </p:cNvSpPr>
          <p:nvPr/>
        </p:nvSpPr>
        <p:spPr bwMode="auto">
          <a:xfrm>
            <a:off x="2790834" y="3883049"/>
            <a:ext cx="0" cy="358775"/>
          </a:xfrm>
          <a:prstGeom prst="line">
            <a:avLst/>
          </a:prstGeom>
          <a:noFill/>
          <a:ln w="28575">
            <a:solidFill>
              <a:srgbClr val="FF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8" name="Text Box 19"/>
          <p:cNvSpPr txBox="1">
            <a:spLocks noChangeArrowheads="1"/>
          </p:cNvSpPr>
          <p:nvPr/>
        </p:nvSpPr>
        <p:spPr bwMode="auto">
          <a:xfrm>
            <a:off x="2430471" y="3738586"/>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29" name="下箭头 28"/>
          <p:cNvSpPr/>
          <p:nvPr/>
        </p:nvSpPr>
        <p:spPr>
          <a:xfrm>
            <a:off x="3805240" y="3122330"/>
            <a:ext cx="252000" cy="6480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TextBox 29"/>
          <p:cNvSpPr txBox="1"/>
          <p:nvPr/>
        </p:nvSpPr>
        <p:spPr>
          <a:xfrm>
            <a:off x="4090992" y="3258122"/>
            <a:ext cx="2357454" cy="369332"/>
          </a:xfrm>
          <a:prstGeom prst="rect">
            <a:avLst/>
          </a:prstGeom>
          <a:noFill/>
        </p:spPr>
        <p:txBody>
          <a:bodyPr wrap="square" rtlCol="0">
            <a:spAutoFit/>
          </a:bodyPr>
          <a:lstStyle/>
          <a:p>
            <a:pPr algn="l"/>
            <a:r>
              <a:rPr lang="zh-CN" altLang="en-US" sz="1800" dirty="0" smtClean="0">
                <a:latin typeface="仿宋" pitchFamily="49" charset="-122"/>
                <a:ea typeface="仿宋" pitchFamily="49" charset="-122"/>
                <a:cs typeface="Consolas" pitchFamily="49" charset="0"/>
              </a:rPr>
              <a:t>建表的准备工作</a:t>
            </a:r>
            <a:endParaRPr lang="zh-CN" altLang="en-US" sz="1800" dirty="0">
              <a:latin typeface="仿宋" pitchFamily="49" charset="-122"/>
              <a:ea typeface="仿宋" pitchFamily="49" charset="-122"/>
              <a:cs typeface="Consolas" pitchFamily="49" charset="0"/>
            </a:endParaRPr>
          </a:p>
        </p:txBody>
      </p:sp>
      <p:sp>
        <p:nvSpPr>
          <p:cNvPr id="26" name="灯片编号占位符 25"/>
          <p:cNvSpPr>
            <a:spLocks noGrp="1"/>
          </p:cNvSpPr>
          <p:nvPr>
            <p:ph type="sldNum" sz="quarter" idx="12"/>
          </p:nvPr>
        </p:nvSpPr>
        <p:spPr/>
        <p:txBody>
          <a:bodyPr/>
          <a:lstStyle/>
          <a:p>
            <a:fld id="{BD3F3EC2-762F-4585-9ABE-3D0BD98F40C0}" type="slidenum">
              <a:rPr lang="en-US" altLang="zh-CN" smtClean="0"/>
              <a:pPr/>
              <a:t>47</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235341"/>
            <a:ext cx="8680479" cy="357947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lnSpc>
                <a:spcPts val="2400"/>
              </a:lnSpc>
            </a:pPr>
            <a:r>
              <a:rPr kumimoji="1" lang="en-US" altLang="zh-CN" sz="1600" smtClean="0">
                <a:solidFill>
                  <a:srgbClr val="0000FF"/>
                </a:solidFill>
                <a:latin typeface="Consolas" pitchFamily="49" charset="0"/>
                <a:ea typeface="仿宋" pitchFamily="49" charset="-122"/>
                <a:cs typeface="Consolas" pitchFamily="49" charset="0"/>
              </a:rPr>
              <a:t>   while </a:t>
            </a:r>
            <a:r>
              <a:rPr kumimoji="1" lang="en-US" altLang="zh-CN" sz="1600" dirty="0">
                <a:solidFill>
                  <a:srgbClr val="0000FF"/>
                </a:solidFill>
                <a:latin typeface="Consolas" pitchFamily="49" charset="0"/>
                <a:ea typeface="仿宋" pitchFamily="49" charset="-122"/>
                <a:cs typeface="Consolas" pitchFamily="49" charset="0"/>
              </a:rPr>
              <a:t>(p!=NULL)</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r>
              <a:rPr kumimoji="1" lang="en-US" altLang="zh-CN" sz="1600" dirty="0">
                <a:solidFill>
                  <a:schemeClr val="tx2"/>
                </a:solidFill>
                <a:latin typeface="Consolas" pitchFamily="49" charset="0"/>
                <a:ea typeface="仿宋" pitchFamily="49" charset="-122"/>
                <a:cs typeface="Consolas" pitchFamily="49" charset="0"/>
              </a:rPr>
              <a:t>	</a:t>
            </a:r>
            <a:r>
              <a:rPr kumimoji="1" lang="en-US" altLang="zh-CN" sz="1600" dirty="0" err="1">
                <a:solidFill>
                  <a:srgbClr val="000000"/>
                </a:solidFill>
                <a:latin typeface="Consolas" pitchFamily="49" charset="0"/>
                <a:ea typeface="仿宋" pitchFamily="49" charset="-122"/>
                <a:cs typeface="Consolas" pitchFamily="49" charset="0"/>
              </a:rPr>
              <a:t>r1</a:t>
            </a:r>
            <a:r>
              <a:rPr kumimoji="1" lang="en-US" altLang="zh-CN" sz="1600" dirty="0">
                <a:solidFill>
                  <a:srgbClr val="000000"/>
                </a:solidFill>
                <a:latin typeface="Consolas" pitchFamily="49" charset="0"/>
                <a:ea typeface="仿宋" pitchFamily="49" charset="-122"/>
                <a:cs typeface="Consolas" pitchFamily="49" charset="0"/>
              </a:rPr>
              <a:t>-&gt;next=p;</a:t>
            </a:r>
            <a:r>
              <a:rPr kumimoji="1" lang="en-US" altLang="zh-CN" sz="1600" dirty="0">
                <a:solidFill>
                  <a:srgbClr val="00B0F0"/>
                </a:solidFill>
                <a:latin typeface="Consolas" pitchFamily="49" charset="0"/>
                <a:ea typeface="仿宋" pitchFamily="49" charset="-122"/>
                <a:cs typeface="Consolas" pitchFamily="49" charset="0"/>
              </a:rPr>
              <a:t>		//</a:t>
            </a:r>
            <a:r>
              <a:rPr kumimoji="1" lang="zh-CN" altLang="en-US" sz="1600" dirty="0">
                <a:solidFill>
                  <a:srgbClr val="00B0F0"/>
                </a:solidFill>
                <a:latin typeface="Consolas" pitchFamily="49" charset="0"/>
                <a:ea typeface="仿宋" pitchFamily="49" charset="-122"/>
                <a:cs typeface="Consolas" pitchFamily="49" charset="0"/>
              </a:rPr>
              <a:t>采用尾插</a:t>
            </a:r>
            <a:r>
              <a:rPr kumimoji="1" lang="zh-CN" altLang="en-US" sz="1600">
                <a:solidFill>
                  <a:srgbClr val="00B0F0"/>
                </a:solidFill>
                <a:latin typeface="Consolas" pitchFamily="49" charset="0"/>
                <a:ea typeface="仿宋" pitchFamily="49" charset="-122"/>
                <a:cs typeface="Consolas" pitchFamily="49" charset="0"/>
              </a:rPr>
              <a:t>法</a:t>
            </a:r>
            <a:r>
              <a:rPr kumimoji="1" lang="zh-CN" altLang="en-US" sz="1600" smtClean="0">
                <a:solidFill>
                  <a:srgbClr val="00B0F0"/>
                </a:solidFill>
                <a:latin typeface="Consolas" pitchFamily="49" charset="0"/>
                <a:ea typeface="仿宋" pitchFamily="49" charset="-122"/>
                <a:cs typeface="Consolas" pitchFamily="49" charset="0"/>
              </a:rPr>
              <a:t>将</a:t>
            </a:r>
            <a:r>
              <a:rPr kumimoji="1" lang="en-US" altLang="zh-CN" sz="1600" smtClean="0">
                <a:solidFill>
                  <a:srgbClr val="00B0F0"/>
                </a:solidFill>
                <a:latin typeface="Consolas" pitchFamily="49" charset="0"/>
                <a:ea typeface="仿宋" pitchFamily="49" charset="-122"/>
                <a:cs typeface="Consolas" pitchFamily="49" charset="0"/>
              </a:rPr>
              <a:t>p(data</a:t>
            </a:r>
            <a:r>
              <a:rPr kumimoji="1" lang="zh-CN" altLang="en-US" sz="1600" dirty="0">
                <a:solidFill>
                  <a:srgbClr val="00B0F0"/>
                </a:solidFill>
                <a:latin typeface="Consolas" pitchFamily="49" charset="0"/>
                <a:ea typeface="仿宋" pitchFamily="49" charset="-122"/>
                <a:cs typeface="Consolas" pitchFamily="49" charset="0"/>
              </a:rPr>
              <a:t>值为</a:t>
            </a:r>
            <a:r>
              <a:rPr kumimoji="1" lang="en-US" altLang="zh-CN" sz="1600" dirty="0" err="1">
                <a:solidFill>
                  <a:srgbClr val="00B0F0"/>
                </a:solidFill>
                <a:latin typeface="Consolas" pitchFamily="49" charset="0"/>
                <a:ea typeface="仿宋" pitchFamily="49" charset="-122"/>
                <a:cs typeface="Consolas" pitchFamily="49" charset="0"/>
              </a:rPr>
              <a:t>a</a:t>
            </a:r>
            <a:r>
              <a:rPr kumimoji="1" lang="en-US" altLang="zh-CN" sz="1600" baseline="-25000" dirty="0" err="1">
                <a:solidFill>
                  <a:srgbClr val="00B0F0"/>
                </a:solidFill>
                <a:latin typeface="Consolas" pitchFamily="49" charset="0"/>
                <a:ea typeface="仿宋" pitchFamily="49" charset="-122"/>
                <a:cs typeface="Consolas" pitchFamily="49" charset="0"/>
              </a:rPr>
              <a:t>i</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插入</a:t>
            </a:r>
            <a:r>
              <a:rPr kumimoji="1" lang="en-US" altLang="zh-CN" sz="1600" dirty="0" err="1">
                <a:solidFill>
                  <a:srgbClr val="00B0F0"/>
                </a:solidFill>
                <a:latin typeface="Consolas" pitchFamily="49" charset="0"/>
                <a:ea typeface="仿宋" pitchFamily="49" charset="-122"/>
                <a:cs typeface="Consolas" pitchFamily="49" charset="0"/>
              </a:rPr>
              <a:t>L1</a:t>
            </a:r>
            <a:r>
              <a:rPr kumimoji="1" lang="zh-CN" altLang="en-US" sz="1600" dirty="0">
                <a:solidFill>
                  <a:srgbClr val="00B0F0"/>
                </a:solidFill>
                <a:latin typeface="Consolas" pitchFamily="49" charset="0"/>
                <a:ea typeface="仿宋" pitchFamily="49" charset="-122"/>
                <a:cs typeface="Consolas" pitchFamily="49" charset="0"/>
              </a:rPr>
              <a:t>中</a:t>
            </a:r>
          </a:p>
          <a:p>
            <a:pPr algn="l">
              <a:lnSpc>
                <a:spcPts val="2400"/>
              </a:lnSpc>
            </a:pPr>
            <a:r>
              <a:rPr kumimoji="1" lang="zh-CN" altLang="en-US" sz="1600" dirty="0">
                <a:solidFill>
                  <a:srgbClr val="00B0F0"/>
                </a:solidFill>
                <a:latin typeface="Consolas" pitchFamily="49" charset="0"/>
                <a:ea typeface="仿宋" pitchFamily="49" charset="-122"/>
                <a:cs typeface="Consolas" pitchFamily="49" charset="0"/>
              </a:rPr>
              <a:t>	</a:t>
            </a:r>
            <a:r>
              <a:rPr kumimoji="1" lang="en-US" altLang="zh-CN" sz="1600" dirty="0" err="1">
                <a:solidFill>
                  <a:srgbClr val="000000"/>
                </a:solidFill>
                <a:latin typeface="Consolas" pitchFamily="49" charset="0"/>
                <a:ea typeface="仿宋" pitchFamily="49" charset="-122"/>
                <a:cs typeface="Consolas" pitchFamily="49" charset="0"/>
              </a:rPr>
              <a:t>r1</a:t>
            </a:r>
            <a:r>
              <a:rPr kumimoji="1" lang="en-US" altLang="zh-CN" sz="1600" dirty="0">
                <a:solidFill>
                  <a:srgbClr val="000000"/>
                </a:solidFill>
                <a:latin typeface="Consolas" pitchFamily="49" charset="0"/>
                <a:ea typeface="仿宋" pitchFamily="49" charset="-122"/>
                <a:cs typeface="Consolas" pitchFamily="49" charset="0"/>
              </a:rPr>
              <a:t>=p;</a:t>
            </a:r>
          </a:p>
          <a:p>
            <a:pPr algn="l">
              <a:lnSpc>
                <a:spcPts val="2400"/>
              </a:lnSpc>
            </a:pPr>
            <a:r>
              <a:rPr kumimoji="1" lang="en-US" altLang="zh-CN" sz="1600" dirty="0">
                <a:solidFill>
                  <a:schemeClr val="tx2"/>
                </a:solidFill>
                <a:latin typeface="Consolas" pitchFamily="49" charset="0"/>
                <a:ea typeface="仿宋" pitchFamily="49" charset="-122"/>
                <a:cs typeface="Consolas" pitchFamily="49" charset="0"/>
              </a:rPr>
              <a:t>	</a:t>
            </a:r>
            <a:r>
              <a:rPr kumimoji="1" lang="en-US" altLang="zh-CN" sz="1600" dirty="0">
                <a:solidFill>
                  <a:srgbClr val="0000FF"/>
                </a:solidFill>
                <a:latin typeface="Consolas" pitchFamily="49" charset="0"/>
                <a:ea typeface="仿宋" pitchFamily="49" charset="-122"/>
                <a:cs typeface="Consolas" pitchFamily="49" charset="0"/>
              </a:rPr>
              <a:t>p=p-&gt;next;		</a:t>
            </a:r>
            <a:r>
              <a:rPr kumimoji="1" lang="en-US" altLang="zh-CN" sz="1600" dirty="0">
                <a:solidFill>
                  <a:srgbClr val="00B0F0"/>
                </a:solidFill>
                <a:latin typeface="Consolas" pitchFamily="49" charset="0"/>
                <a:ea typeface="仿宋" pitchFamily="49" charset="-122"/>
                <a:cs typeface="Consolas" pitchFamily="49" charset="0"/>
              </a:rPr>
              <a:t>//p</a:t>
            </a:r>
            <a:r>
              <a:rPr kumimoji="1" lang="zh-CN" altLang="en-US" sz="1600" dirty="0">
                <a:solidFill>
                  <a:srgbClr val="00B0F0"/>
                </a:solidFill>
                <a:latin typeface="Consolas" pitchFamily="49" charset="0"/>
                <a:ea typeface="仿宋" pitchFamily="49" charset="-122"/>
                <a:cs typeface="Consolas" pitchFamily="49" charset="0"/>
              </a:rPr>
              <a:t>移向下</a:t>
            </a:r>
            <a:r>
              <a:rPr kumimoji="1" lang="zh-CN" altLang="en-US" sz="1600">
                <a:solidFill>
                  <a:srgbClr val="00B0F0"/>
                </a:solidFill>
                <a:latin typeface="Consolas" pitchFamily="49" charset="0"/>
                <a:ea typeface="仿宋" pitchFamily="49" charset="-122"/>
                <a:cs typeface="Consolas" pitchFamily="49" charset="0"/>
              </a:rPr>
              <a:t>一</a:t>
            </a:r>
            <a:r>
              <a:rPr kumimoji="1" lang="zh-CN" altLang="en-US" sz="1600" smtClean="0">
                <a:solidFill>
                  <a:srgbClr val="00B0F0"/>
                </a:solidFill>
                <a:latin typeface="Consolas" pitchFamily="49" charset="0"/>
                <a:ea typeface="仿宋" pitchFamily="49" charset="-122"/>
                <a:cs typeface="Consolas" pitchFamily="49" charset="0"/>
              </a:rPr>
              <a:t>个结点</a:t>
            </a:r>
            <a:r>
              <a:rPr kumimoji="1" lang="en-US" altLang="zh-CN" sz="160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data</a:t>
            </a:r>
            <a:r>
              <a:rPr kumimoji="1" lang="zh-CN" altLang="en-US" sz="1600" dirty="0">
                <a:solidFill>
                  <a:srgbClr val="00B0F0"/>
                </a:solidFill>
                <a:latin typeface="Consolas" pitchFamily="49" charset="0"/>
                <a:ea typeface="仿宋" pitchFamily="49" charset="-122"/>
                <a:cs typeface="Consolas" pitchFamily="49" charset="0"/>
              </a:rPr>
              <a:t>值为</a:t>
            </a:r>
            <a:r>
              <a:rPr kumimoji="1" lang="en-US" altLang="zh-CN" sz="1600" dirty="0">
                <a:solidFill>
                  <a:srgbClr val="00B0F0"/>
                </a:solidFill>
                <a:latin typeface="Consolas" pitchFamily="49" charset="0"/>
                <a:ea typeface="仿宋" pitchFamily="49" charset="-122"/>
                <a:cs typeface="Consolas" pitchFamily="49" charset="0"/>
              </a:rPr>
              <a:t>b</a:t>
            </a:r>
            <a:r>
              <a:rPr kumimoji="1" lang="en-US" altLang="zh-CN" sz="1600" baseline="-25000" dirty="0">
                <a:solidFill>
                  <a:srgbClr val="00B0F0"/>
                </a:solidFill>
                <a:latin typeface="Consolas" pitchFamily="49" charset="0"/>
                <a:ea typeface="仿宋" pitchFamily="49" charset="-122"/>
                <a:cs typeface="Consolas" pitchFamily="49" charset="0"/>
              </a:rPr>
              <a:t>i</a:t>
            </a:r>
            <a:r>
              <a:rPr kumimoji="1" lang="en-US" altLang="zh-CN" sz="1600" dirty="0">
                <a:solidFill>
                  <a:srgbClr val="00B0F0"/>
                </a:solidFill>
                <a:latin typeface="Consolas" pitchFamily="49" charset="0"/>
                <a:ea typeface="仿宋" pitchFamily="49" charset="-122"/>
                <a:cs typeface="Consolas" pitchFamily="49" charset="0"/>
              </a:rPr>
              <a:t>)</a:t>
            </a:r>
          </a:p>
          <a:p>
            <a:pPr algn="l">
              <a:lnSpc>
                <a:spcPts val="2400"/>
              </a:lnSpc>
            </a:pPr>
            <a:r>
              <a:rPr kumimoji="1" lang="en-US" altLang="zh-CN" sz="1600" dirty="0">
                <a:solidFill>
                  <a:srgbClr val="0000FF"/>
                </a:solidFill>
                <a:latin typeface="Consolas" pitchFamily="49" charset="0"/>
                <a:ea typeface="仿宋" pitchFamily="49" charset="-122"/>
                <a:cs typeface="Consolas" pitchFamily="49" charset="0"/>
              </a:rPr>
              <a:t>	q=p-&gt;next</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用</a:t>
            </a:r>
            <a:r>
              <a:rPr kumimoji="1" lang="en-US" altLang="zh-CN" sz="1600">
                <a:solidFill>
                  <a:srgbClr val="00B0F0"/>
                </a:solidFill>
                <a:latin typeface="Consolas" pitchFamily="49" charset="0"/>
                <a:ea typeface="仿宋" pitchFamily="49" charset="-122"/>
                <a:cs typeface="Consolas" pitchFamily="49" charset="0"/>
              </a:rPr>
              <a:t>q</a:t>
            </a:r>
            <a:r>
              <a:rPr kumimoji="1" lang="zh-CN" altLang="en-US" sz="1600" smtClean="0">
                <a:solidFill>
                  <a:srgbClr val="00B0F0"/>
                </a:solidFill>
                <a:latin typeface="Consolas" pitchFamily="49" charset="0"/>
                <a:ea typeface="仿宋" pitchFamily="49" charset="-122"/>
                <a:cs typeface="Consolas" pitchFamily="49" charset="0"/>
              </a:rPr>
              <a:t>保存</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a:solidFill>
                  <a:srgbClr val="00B0F0"/>
                </a:solidFill>
                <a:latin typeface="Consolas" pitchFamily="49" charset="0"/>
                <a:ea typeface="仿宋" pitchFamily="49" charset="-122"/>
                <a:cs typeface="Consolas" pitchFamily="49" charset="0"/>
              </a:rPr>
              <a:t>的</a:t>
            </a:r>
            <a:r>
              <a:rPr kumimoji="1" lang="zh-CN" altLang="en-US" sz="1600" smtClean="0">
                <a:solidFill>
                  <a:srgbClr val="00B0F0"/>
                </a:solidFill>
                <a:latin typeface="Consolas" pitchFamily="49" charset="0"/>
                <a:ea typeface="仿宋" pitchFamily="49" charset="-122"/>
                <a:cs typeface="Consolas" pitchFamily="49" charset="0"/>
              </a:rPr>
              <a:t>后继结点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dirty="0">
                <a:solidFill>
                  <a:schemeClr val="tx2"/>
                </a:solidFill>
                <a:latin typeface="Consolas" pitchFamily="49" charset="0"/>
                <a:ea typeface="仿宋" pitchFamily="49" charset="-122"/>
                <a:cs typeface="Consolas" pitchFamily="49" charset="0"/>
              </a:rPr>
              <a:t>	</a:t>
            </a:r>
            <a:r>
              <a:rPr kumimoji="1" lang="en-US" altLang="zh-CN" sz="1600" dirty="0">
                <a:solidFill>
                  <a:srgbClr val="FF00FF"/>
                </a:solidFill>
                <a:latin typeface="Consolas" pitchFamily="49" charset="0"/>
                <a:ea typeface="仿宋" pitchFamily="49" charset="-122"/>
                <a:cs typeface="Consolas" pitchFamily="49" charset="0"/>
              </a:rPr>
              <a:t>p-&gt;next=</a:t>
            </a:r>
            <a:r>
              <a:rPr kumimoji="1" lang="en-US" altLang="zh-CN" sz="1600" dirty="0" err="1">
                <a:solidFill>
                  <a:srgbClr val="FF00FF"/>
                </a:solidFill>
                <a:latin typeface="Consolas" pitchFamily="49" charset="0"/>
                <a:ea typeface="仿宋" pitchFamily="49" charset="-122"/>
                <a:cs typeface="Consolas" pitchFamily="49" charset="0"/>
              </a:rPr>
              <a:t>L2</a:t>
            </a:r>
            <a:r>
              <a:rPr kumimoji="1" lang="en-US" altLang="zh-CN" sz="1600" dirty="0">
                <a:solidFill>
                  <a:srgbClr val="FF00FF"/>
                </a:solidFill>
                <a:latin typeface="Consolas" pitchFamily="49" charset="0"/>
                <a:ea typeface="仿宋" pitchFamily="49" charset="-122"/>
                <a:cs typeface="Consolas" pitchFamily="49" charset="0"/>
              </a:rPr>
              <a:t>-&gt;next;	</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采用头插</a:t>
            </a:r>
            <a:r>
              <a:rPr kumimoji="1" lang="zh-CN" altLang="en-US" sz="1600">
                <a:solidFill>
                  <a:srgbClr val="00B0F0"/>
                </a:solidFill>
                <a:latin typeface="Consolas" pitchFamily="49" charset="0"/>
                <a:ea typeface="仿宋" pitchFamily="49" charset="-122"/>
                <a:cs typeface="Consolas" pitchFamily="49" charset="0"/>
              </a:rPr>
              <a:t>法</a:t>
            </a:r>
            <a:r>
              <a:rPr kumimoji="1" lang="zh-CN" altLang="en-US" sz="1600" smtClean="0">
                <a:solidFill>
                  <a:srgbClr val="00B0F0"/>
                </a:solidFill>
                <a:latin typeface="Consolas" pitchFamily="49" charset="0"/>
                <a:ea typeface="仿宋" pitchFamily="49" charset="-122"/>
                <a:cs typeface="Consolas" pitchFamily="49" charset="0"/>
              </a:rPr>
              <a:t>将</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dirty="0">
                <a:solidFill>
                  <a:srgbClr val="00B0F0"/>
                </a:solidFill>
                <a:latin typeface="Consolas" pitchFamily="49" charset="0"/>
                <a:ea typeface="仿宋" pitchFamily="49" charset="-122"/>
                <a:cs typeface="Consolas" pitchFamily="49" charset="0"/>
              </a:rPr>
              <a:t>插入</a:t>
            </a:r>
            <a:r>
              <a:rPr kumimoji="1" lang="en-US" altLang="zh-CN" sz="1600" dirty="0" err="1">
                <a:solidFill>
                  <a:srgbClr val="00B0F0"/>
                </a:solidFill>
                <a:latin typeface="Consolas" pitchFamily="49" charset="0"/>
                <a:ea typeface="仿宋" pitchFamily="49" charset="-122"/>
                <a:cs typeface="Consolas" pitchFamily="49" charset="0"/>
              </a:rPr>
              <a:t>L2</a:t>
            </a:r>
            <a:r>
              <a:rPr kumimoji="1" lang="zh-CN" altLang="en-US" sz="1600" dirty="0">
                <a:solidFill>
                  <a:srgbClr val="00B0F0"/>
                </a:solidFill>
                <a:latin typeface="Consolas" pitchFamily="49" charset="0"/>
                <a:ea typeface="仿宋" pitchFamily="49" charset="-122"/>
                <a:cs typeface="Consolas" pitchFamily="49" charset="0"/>
              </a:rPr>
              <a:t>中</a:t>
            </a:r>
          </a:p>
          <a:p>
            <a:pPr algn="l">
              <a:lnSpc>
                <a:spcPts val="2400"/>
              </a:lnSpc>
            </a:pPr>
            <a:r>
              <a:rPr kumimoji="1" lang="zh-CN" altLang="en-US" sz="1600" dirty="0">
                <a:solidFill>
                  <a:srgbClr val="FF00FF"/>
                </a:solidFill>
                <a:latin typeface="Consolas" pitchFamily="49" charset="0"/>
                <a:ea typeface="仿宋" pitchFamily="49" charset="-122"/>
                <a:cs typeface="Consolas" pitchFamily="49" charset="0"/>
              </a:rPr>
              <a:t>	</a:t>
            </a:r>
            <a:r>
              <a:rPr kumimoji="1" lang="en-US" altLang="zh-CN" sz="1600" dirty="0" err="1">
                <a:solidFill>
                  <a:srgbClr val="FF00FF"/>
                </a:solidFill>
                <a:latin typeface="Consolas" pitchFamily="49" charset="0"/>
                <a:ea typeface="仿宋" pitchFamily="49" charset="-122"/>
                <a:cs typeface="Consolas" pitchFamily="49" charset="0"/>
              </a:rPr>
              <a:t>L2</a:t>
            </a:r>
            <a:r>
              <a:rPr kumimoji="1" lang="en-US" altLang="zh-CN" sz="1600" dirty="0">
                <a:solidFill>
                  <a:srgbClr val="FF00FF"/>
                </a:solidFill>
                <a:latin typeface="Consolas" pitchFamily="49" charset="0"/>
                <a:ea typeface="仿宋" pitchFamily="49" charset="-122"/>
                <a:cs typeface="Consolas" pitchFamily="49" charset="0"/>
              </a:rPr>
              <a:t>-&gt;next=p;</a:t>
            </a:r>
          </a:p>
          <a:p>
            <a:pPr algn="l">
              <a:lnSpc>
                <a:spcPts val="2400"/>
              </a:lnSpc>
            </a:pPr>
            <a:r>
              <a:rPr kumimoji="1" lang="en-US" altLang="zh-CN" sz="1600" dirty="0">
                <a:solidFill>
                  <a:schemeClr val="tx2"/>
                </a:solidFill>
                <a:latin typeface="Consolas" pitchFamily="49" charset="0"/>
                <a:ea typeface="仿宋" pitchFamily="49" charset="-122"/>
                <a:cs typeface="Consolas" pitchFamily="49" charset="0"/>
              </a:rPr>
              <a:t>	</a:t>
            </a:r>
            <a:r>
              <a:rPr kumimoji="1" lang="en-US" altLang="zh-CN" sz="1600" dirty="0">
                <a:solidFill>
                  <a:srgbClr val="0000FF"/>
                </a:solidFill>
                <a:latin typeface="Consolas" pitchFamily="49" charset="0"/>
                <a:ea typeface="仿宋" pitchFamily="49" charset="-122"/>
                <a:cs typeface="Consolas" pitchFamily="49" charset="0"/>
              </a:rPr>
              <a:t>p=q;			</a:t>
            </a:r>
            <a:r>
              <a:rPr kumimoji="1" lang="en-US" altLang="zh-CN" sz="1600" dirty="0">
                <a:solidFill>
                  <a:srgbClr val="00B0F0"/>
                </a:solidFill>
                <a:latin typeface="Consolas" pitchFamily="49" charset="0"/>
                <a:ea typeface="仿宋" pitchFamily="49" charset="-122"/>
                <a:cs typeface="Consolas" pitchFamily="49" charset="0"/>
              </a:rPr>
              <a:t>//p</a:t>
            </a:r>
            <a:r>
              <a:rPr kumimoji="1" lang="zh-CN" altLang="en-US" sz="1600" dirty="0">
                <a:solidFill>
                  <a:srgbClr val="00B0F0"/>
                </a:solidFill>
                <a:latin typeface="Consolas" pitchFamily="49" charset="0"/>
                <a:ea typeface="仿宋" pitchFamily="49" charset="-122"/>
                <a:cs typeface="Consolas" pitchFamily="49" charset="0"/>
              </a:rPr>
              <a:t>重新指向</a:t>
            </a:r>
            <a:r>
              <a:rPr kumimoji="1" lang="en-US" altLang="zh-CN" sz="1600" i="1" err="1">
                <a:solidFill>
                  <a:srgbClr val="00B0F0"/>
                </a:solidFill>
                <a:latin typeface="Consolas" pitchFamily="49" charset="0"/>
                <a:ea typeface="仿宋" pitchFamily="49" charset="-122"/>
                <a:cs typeface="Consolas" pitchFamily="49" charset="0"/>
              </a:rPr>
              <a:t>a</a:t>
            </a:r>
            <a:r>
              <a:rPr kumimoji="1" lang="en-US" altLang="zh-CN" sz="1600" baseline="-25000" err="1">
                <a:solidFill>
                  <a:srgbClr val="00B0F0"/>
                </a:solidFill>
                <a:latin typeface="Consolas" pitchFamily="49" charset="0"/>
                <a:ea typeface="仿宋" pitchFamily="49" charset="-122"/>
                <a:cs typeface="Consolas" pitchFamily="49" charset="0"/>
              </a:rPr>
              <a:t>i+1</a:t>
            </a:r>
            <a:r>
              <a:rPr kumimoji="1" lang="zh-CN" altLang="en-US" sz="1600" smtClean="0">
                <a:solidFill>
                  <a:srgbClr val="00B0F0"/>
                </a:solidFill>
                <a:latin typeface="Consolas" pitchFamily="49" charset="0"/>
                <a:ea typeface="仿宋" pitchFamily="49" charset="-122"/>
                <a:cs typeface="Consolas" pitchFamily="49" charset="0"/>
              </a:rPr>
              <a:t>的结点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a:solidFill>
                  <a:schemeClr val="tx2"/>
                </a:solidFill>
                <a:latin typeface="Consolas" pitchFamily="49" charset="0"/>
                <a:ea typeface="仿宋" pitchFamily="49" charset="-122"/>
                <a:cs typeface="Consolas" pitchFamily="49" charset="0"/>
              </a:rPr>
              <a:t>   </a:t>
            </a:r>
            <a:r>
              <a:rPr kumimoji="1" lang="en-US" altLang="zh-CN" sz="1600" smtClean="0">
                <a:solidFill>
                  <a:srgbClr val="000000"/>
                </a:solidFill>
                <a:latin typeface="Consolas" pitchFamily="49" charset="0"/>
                <a:ea typeface="仿宋" pitchFamily="49" charset="-122"/>
                <a:cs typeface="Consolas" pitchFamily="49" charset="0"/>
              </a:rPr>
              <a:t>r1-</a:t>
            </a:r>
            <a:r>
              <a:rPr kumimoji="1" lang="en-US" altLang="zh-CN" sz="1600" dirty="0">
                <a:solidFill>
                  <a:srgbClr val="000000"/>
                </a:solidFill>
                <a:latin typeface="Consolas" pitchFamily="49" charset="0"/>
                <a:ea typeface="仿宋" pitchFamily="49" charset="-122"/>
                <a:cs typeface="Consolas" pitchFamily="49" charset="0"/>
              </a:rPr>
              <a:t>&gt;next=NULL;</a:t>
            </a:r>
            <a:r>
              <a:rPr kumimoji="1" lang="en-US" altLang="zh-CN" sz="1600" dirty="0">
                <a:solidFill>
                  <a:srgbClr val="00B0F0"/>
                </a:solidFill>
                <a:latin typeface="Consolas" pitchFamily="49" charset="0"/>
                <a:ea typeface="仿宋" pitchFamily="49" charset="-122"/>
                <a:cs typeface="Consolas" pitchFamily="49" charset="0"/>
              </a:rPr>
              <a:t>		</a:t>
            </a:r>
            <a:r>
              <a:rPr kumimoji="1" lang="en-US" altLang="zh-CN" sz="1600">
                <a:solidFill>
                  <a:srgbClr val="00B0F0"/>
                </a:solidFill>
                <a:latin typeface="Consolas" pitchFamily="49" charset="0"/>
                <a:ea typeface="仿宋" pitchFamily="49" charset="-122"/>
                <a:cs typeface="Consolas" pitchFamily="49" charset="0"/>
              </a:rPr>
              <a:t>//</a:t>
            </a:r>
            <a:r>
              <a:rPr kumimoji="1" lang="zh-CN" altLang="en-US" sz="1600" smtClean="0">
                <a:solidFill>
                  <a:srgbClr val="00B0F0"/>
                </a:solidFill>
                <a:latin typeface="Consolas" pitchFamily="49" charset="0"/>
                <a:ea typeface="仿宋" pitchFamily="49" charset="-122"/>
                <a:cs typeface="Consolas" pitchFamily="49" charset="0"/>
              </a:rPr>
              <a:t>尾结点</a:t>
            </a:r>
            <a:r>
              <a:rPr kumimoji="1" lang="en-US" altLang="zh-CN" sz="1600" smtClean="0">
                <a:solidFill>
                  <a:srgbClr val="00B0F0"/>
                </a:solidFill>
                <a:latin typeface="Consolas" pitchFamily="49" charset="0"/>
                <a:ea typeface="仿宋" pitchFamily="49" charset="-122"/>
                <a:cs typeface="Consolas" pitchFamily="49" charset="0"/>
              </a:rPr>
              <a:t>next</a:t>
            </a:r>
            <a:r>
              <a:rPr kumimoji="1" lang="zh-CN" altLang="en-US" sz="1600" dirty="0">
                <a:solidFill>
                  <a:srgbClr val="00B0F0"/>
                </a:solidFill>
                <a:latin typeface="Consolas" pitchFamily="49" charset="0"/>
                <a:ea typeface="仿宋" pitchFamily="49" charset="-122"/>
                <a:cs typeface="Consolas" pitchFamily="49" charset="0"/>
              </a:rPr>
              <a:t>置空</a:t>
            </a:r>
          </a:p>
          <a:p>
            <a:pPr algn="l">
              <a:lnSpc>
                <a:spcPts val="2400"/>
              </a:lnSpc>
            </a:pPr>
            <a:r>
              <a:rPr kumimoji="1" lang="en-US" altLang="zh-CN" sz="1600" dirty="0">
                <a:solidFill>
                  <a:srgbClr val="0000FF"/>
                </a:solidFill>
                <a:latin typeface="Consolas" pitchFamily="49" charset="0"/>
                <a:ea typeface="仿宋" pitchFamily="49" charset="-122"/>
                <a:cs typeface="Consolas" pitchFamily="49" charset="0"/>
              </a:rPr>
              <a:t>}</a:t>
            </a:r>
          </a:p>
        </p:txBody>
      </p:sp>
      <p:sp>
        <p:nvSpPr>
          <p:cNvPr id="3" name="Rectangle 4"/>
          <p:cNvSpPr>
            <a:spLocks noChangeArrowheads="1"/>
          </p:cNvSpPr>
          <p:nvPr/>
        </p:nvSpPr>
        <p:spPr bwMode="auto">
          <a:xfrm>
            <a:off x="2647931" y="544036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4" name="Rectangle 5"/>
          <p:cNvSpPr>
            <a:spLocks noChangeArrowheads="1"/>
          </p:cNvSpPr>
          <p:nvPr/>
        </p:nvSpPr>
        <p:spPr bwMode="auto">
          <a:xfrm>
            <a:off x="3008294" y="544036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5" name="Line 6"/>
          <p:cNvSpPr>
            <a:spLocks noChangeShapeType="1"/>
          </p:cNvSpPr>
          <p:nvPr/>
        </p:nvSpPr>
        <p:spPr bwMode="auto">
          <a:xfrm>
            <a:off x="2300269" y="5619753"/>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6" name="Text Box 7"/>
          <p:cNvSpPr txBox="1">
            <a:spLocks noChangeArrowheads="1"/>
          </p:cNvSpPr>
          <p:nvPr/>
        </p:nvSpPr>
        <p:spPr bwMode="auto">
          <a:xfrm>
            <a:off x="1857356" y="544036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7" name="Rectangle 8"/>
          <p:cNvSpPr>
            <a:spLocks noChangeArrowheads="1"/>
          </p:cNvSpPr>
          <p:nvPr/>
        </p:nvSpPr>
        <p:spPr bwMode="auto">
          <a:xfrm>
            <a:off x="3225781"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8" name="Rectangle 9"/>
          <p:cNvSpPr>
            <a:spLocks noChangeArrowheads="1"/>
          </p:cNvSpPr>
          <p:nvPr/>
        </p:nvSpPr>
        <p:spPr bwMode="auto">
          <a:xfrm>
            <a:off x="3586144"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 name="Rectangle 11"/>
          <p:cNvSpPr>
            <a:spLocks noChangeArrowheads="1"/>
          </p:cNvSpPr>
          <p:nvPr/>
        </p:nvSpPr>
        <p:spPr bwMode="auto">
          <a:xfrm>
            <a:off x="4294169"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0" name="Rectangle 12"/>
          <p:cNvSpPr>
            <a:spLocks noChangeArrowheads="1"/>
          </p:cNvSpPr>
          <p:nvPr/>
        </p:nvSpPr>
        <p:spPr bwMode="auto">
          <a:xfrm>
            <a:off x="4654531"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11" name="Line 13"/>
          <p:cNvSpPr>
            <a:spLocks noChangeShapeType="1"/>
          </p:cNvSpPr>
          <p:nvPr/>
        </p:nvSpPr>
        <p:spPr bwMode="auto">
          <a:xfrm>
            <a:off x="3818081" y="4565653"/>
            <a:ext cx="468000"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2" name="Rectangle 14"/>
          <p:cNvSpPr>
            <a:spLocks noChangeArrowheads="1"/>
          </p:cNvSpPr>
          <p:nvPr/>
        </p:nvSpPr>
        <p:spPr bwMode="auto">
          <a:xfrm>
            <a:off x="6403985"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3" name="Rectangle 15"/>
          <p:cNvSpPr>
            <a:spLocks noChangeArrowheads="1"/>
          </p:cNvSpPr>
          <p:nvPr/>
        </p:nvSpPr>
        <p:spPr bwMode="auto">
          <a:xfrm>
            <a:off x="6764347"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4" name="Freeform 16"/>
          <p:cNvSpPr>
            <a:spLocks/>
          </p:cNvSpPr>
          <p:nvPr/>
        </p:nvSpPr>
        <p:spPr bwMode="auto">
          <a:xfrm>
            <a:off x="5929322" y="4564066"/>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5" name="Text Box 19"/>
          <p:cNvSpPr txBox="1">
            <a:spLocks noChangeArrowheads="1"/>
          </p:cNvSpPr>
          <p:nvPr/>
        </p:nvSpPr>
        <p:spPr bwMode="auto">
          <a:xfrm>
            <a:off x="3035281" y="3857628"/>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16" name="Freeform 20"/>
          <p:cNvSpPr>
            <a:spLocks/>
          </p:cNvSpPr>
          <p:nvPr/>
        </p:nvSpPr>
        <p:spPr bwMode="auto">
          <a:xfrm>
            <a:off x="4764069" y="4565653"/>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Text Box 21"/>
          <p:cNvSpPr txBox="1">
            <a:spLocks noChangeArrowheads="1"/>
          </p:cNvSpPr>
          <p:nvPr/>
        </p:nvSpPr>
        <p:spPr bwMode="auto">
          <a:xfrm>
            <a:off x="5411769" y="4144966"/>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18" name="Rectangle 23"/>
          <p:cNvSpPr>
            <a:spLocks noChangeArrowheads="1"/>
          </p:cNvSpPr>
          <p:nvPr/>
        </p:nvSpPr>
        <p:spPr bwMode="auto">
          <a:xfrm>
            <a:off x="2647931" y="608171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9" name="Rectangle 24"/>
          <p:cNvSpPr>
            <a:spLocks noChangeArrowheads="1"/>
          </p:cNvSpPr>
          <p:nvPr/>
        </p:nvSpPr>
        <p:spPr bwMode="auto">
          <a:xfrm>
            <a:off x="3008294" y="608171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20" name="Line 25"/>
          <p:cNvSpPr>
            <a:spLocks noChangeShapeType="1"/>
          </p:cNvSpPr>
          <p:nvPr/>
        </p:nvSpPr>
        <p:spPr bwMode="auto">
          <a:xfrm>
            <a:off x="2300269" y="6261103"/>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1" name="Text Box 26"/>
          <p:cNvSpPr txBox="1">
            <a:spLocks noChangeArrowheads="1"/>
          </p:cNvSpPr>
          <p:nvPr/>
        </p:nvSpPr>
        <p:spPr bwMode="auto">
          <a:xfrm>
            <a:off x="1857356" y="608171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grpSp>
        <p:nvGrpSpPr>
          <p:cNvPr id="2" name="Group 34"/>
          <p:cNvGrpSpPr>
            <a:grpSpLocks/>
          </p:cNvGrpSpPr>
          <p:nvPr/>
        </p:nvGrpSpPr>
        <p:grpSpPr bwMode="auto">
          <a:xfrm>
            <a:off x="3441681" y="4792666"/>
            <a:ext cx="2689225" cy="1368425"/>
            <a:chOff x="1730" y="1842"/>
            <a:chExt cx="1694" cy="862"/>
          </a:xfrm>
        </p:grpSpPr>
        <p:sp>
          <p:nvSpPr>
            <p:cNvPr id="23" name="Freeform 28"/>
            <p:cNvSpPr>
              <a:spLocks/>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仿宋" pitchFamily="49" charset="-122"/>
                <a:ea typeface="仿宋" pitchFamily="49" charset="-122"/>
                <a:cs typeface="Consolas" pitchFamily="49" charset="0"/>
              </a:endParaRPr>
            </a:p>
          </p:txBody>
        </p:sp>
        <p:sp>
          <p:nvSpPr>
            <p:cNvPr id="24" name="Text Box 29"/>
            <p:cNvSpPr txBox="1">
              <a:spLocks noChangeArrowheads="1"/>
            </p:cNvSpPr>
            <p:nvPr/>
          </p:nvSpPr>
          <p:spPr bwMode="auto">
            <a:xfrm>
              <a:off x="2245" y="2296"/>
              <a:ext cx="1179" cy="233"/>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仿宋" pitchFamily="49" charset="-122"/>
                  <a:ea typeface="仿宋" pitchFamily="49" charset="-122"/>
                  <a:cs typeface="Consolas" pitchFamily="49" charset="0"/>
                </a:rPr>
                <a:t>头插法建表</a:t>
              </a:r>
            </a:p>
          </p:txBody>
        </p:sp>
      </p:grpSp>
      <p:grpSp>
        <p:nvGrpSpPr>
          <p:cNvPr id="22" name="Group 33"/>
          <p:cNvGrpSpPr>
            <a:grpSpLocks/>
          </p:cNvGrpSpPr>
          <p:nvPr/>
        </p:nvGrpSpPr>
        <p:grpSpPr bwMode="auto">
          <a:xfrm>
            <a:off x="2387581" y="4864103"/>
            <a:ext cx="1871663" cy="647700"/>
            <a:chOff x="1066" y="1887"/>
            <a:chExt cx="1179" cy="408"/>
          </a:xfrm>
        </p:grpSpPr>
        <p:sp>
          <p:nvSpPr>
            <p:cNvPr id="26" name="Freeform 27"/>
            <p:cNvSpPr>
              <a:spLocks/>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仿宋" pitchFamily="49" charset="-122"/>
                <a:ea typeface="仿宋" pitchFamily="49" charset="-122"/>
                <a:cs typeface="Consolas" pitchFamily="49" charset="0"/>
              </a:endParaRPr>
            </a:p>
          </p:txBody>
        </p:sp>
        <p:sp>
          <p:nvSpPr>
            <p:cNvPr id="27" name="Text Box 30"/>
            <p:cNvSpPr txBox="1">
              <a:spLocks noChangeArrowheads="1"/>
            </p:cNvSpPr>
            <p:nvPr/>
          </p:nvSpPr>
          <p:spPr bwMode="auto">
            <a:xfrm>
              <a:off x="1066" y="1888"/>
              <a:ext cx="1179" cy="233"/>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仿宋" pitchFamily="49" charset="-122"/>
                  <a:ea typeface="仿宋" pitchFamily="49" charset="-122"/>
                  <a:cs typeface="Consolas" pitchFamily="49" charset="0"/>
                </a:rPr>
                <a:t>尾插法建表</a:t>
              </a:r>
            </a:p>
          </p:txBody>
        </p:sp>
      </p:grpSp>
      <p:sp>
        <p:nvSpPr>
          <p:cNvPr id="28" name="Line 31"/>
          <p:cNvSpPr>
            <a:spLocks noChangeShapeType="1"/>
          </p:cNvSpPr>
          <p:nvPr/>
        </p:nvSpPr>
        <p:spPr bwMode="auto">
          <a:xfrm>
            <a:off x="3395644" y="4002091"/>
            <a:ext cx="0" cy="358775"/>
          </a:xfrm>
          <a:prstGeom prst="line">
            <a:avLst/>
          </a:prstGeom>
          <a:noFill/>
          <a:ln w="28575">
            <a:solidFill>
              <a:srgbClr val="FF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9" name="下箭头 28"/>
          <p:cNvSpPr/>
          <p:nvPr/>
        </p:nvSpPr>
        <p:spPr>
          <a:xfrm>
            <a:off x="4071934" y="3643314"/>
            <a:ext cx="285752" cy="42862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1" name="灯片编号占位符 30"/>
          <p:cNvSpPr>
            <a:spLocks noGrp="1"/>
          </p:cNvSpPr>
          <p:nvPr>
            <p:ph type="sldNum" sz="quarter" idx="12"/>
          </p:nvPr>
        </p:nvSpPr>
        <p:spPr/>
        <p:txBody>
          <a:bodyPr/>
          <a:lstStyle/>
          <a:p>
            <a:fld id="{BD3F3EC2-762F-4585-9ABE-3D0BD98F40C0}" type="slidenum">
              <a:rPr lang="en-US" altLang="zh-CN" smtClean="0"/>
              <a:pPr/>
              <a:t>48</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42976" y="1714488"/>
            <a:ext cx="4643470"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buBlip>
                <a:blip r:embed="rId2"/>
              </a:buBlip>
            </a:pPr>
            <a:r>
              <a:rPr lang="zh-CN" altLang="en-US" sz="1800" dirty="0" smtClean="0">
                <a:latin typeface="仿宋" pitchFamily="49" charset="-122"/>
                <a:ea typeface="仿宋" pitchFamily="49" charset="-122"/>
              </a:rPr>
              <a:t>按照</a:t>
            </a:r>
            <a:r>
              <a:rPr lang="zh-CN" altLang="en-US" sz="1800" smtClean="0">
                <a:latin typeface="仿宋" pitchFamily="49" charset="-122"/>
                <a:ea typeface="仿宋" pitchFamily="49" charset="-122"/>
              </a:rPr>
              <a:t>条件进行结点查找</a:t>
            </a:r>
            <a:r>
              <a:rPr lang="en-US" altLang="zh-CN" sz="1800" dirty="0" smtClean="0">
                <a:latin typeface="仿宋" pitchFamily="49" charset="-122"/>
                <a:ea typeface="仿宋" pitchFamily="49" charset="-122"/>
              </a:rPr>
              <a:t>;</a:t>
            </a:r>
          </a:p>
          <a:p>
            <a:pPr marL="457200" indent="-457200" algn="l">
              <a:lnSpc>
                <a:spcPct val="150000"/>
              </a:lnSpc>
              <a:buBlip>
                <a:blip r:embed="rId2"/>
              </a:buBlip>
            </a:pPr>
            <a:r>
              <a:rPr lang="zh-CN" altLang="en-US" sz="1800" dirty="0" smtClean="0">
                <a:latin typeface="仿宋" pitchFamily="49" charset="-122"/>
                <a:ea typeface="仿宋" pitchFamily="49" charset="-122"/>
              </a:rPr>
              <a:t>进行插入或者删除操作。</a:t>
            </a:r>
            <a:endParaRPr lang="zh-CN" altLang="en-US" sz="1800" dirty="0">
              <a:latin typeface="仿宋" pitchFamily="49" charset="-122"/>
              <a:ea typeface="仿宋" pitchFamily="49" charset="-122"/>
            </a:endParaRPr>
          </a:p>
        </p:txBody>
      </p:sp>
      <p:sp>
        <p:nvSpPr>
          <p:cNvPr id="9" name="TextBox 8"/>
          <p:cNvSpPr txBox="1"/>
          <p:nvPr/>
        </p:nvSpPr>
        <p:spPr>
          <a:xfrm>
            <a:off x="785786" y="785794"/>
            <a:ext cx="4857784" cy="493775"/>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rtlCol="0">
            <a:spAutoFit/>
          </a:bodyPr>
          <a:lstStyle/>
          <a:p>
            <a:pPr marL="457200" indent="-457200">
              <a:buBlip>
                <a:blip r:embed="rId3"/>
              </a:buBlip>
            </a:pPr>
            <a:r>
              <a:rPr lang="zh-CN" altLang="en-US" sz="2200" smtClean="0">
                <a:solidFill>
                  <a:srgbClr val="FF0000"/>
                </a:solidFill>
                <a:latin typeface="方正启体简体" pitchFamily="65" charset="-122"/>
                <a:ea typeface="方正启体简体" pitchFamily="65" charset="-122"/>
                <a:cs typeface="Consolas" pitchFamily="49" charset="0"/>
              </a:rPr>
              <a:t>基于单链表基本操作的算法设计</a:t>
            </a:r>
            <a:endParaRPr lang="en-US" altLang="zh-CN" sz="2200" smtClean="0">
              <a:solidFill>
                <a:srgbClr val="FF0000"/>
              </a:solidFill>
              <a:latin typeface="方正启体简体" pitchFamily="65" charset="-122"/>
              <a:ea typeface="方正启体简体" pitchFamily="65" charset="-122"/>
              <a:cs typeface="Consolas" pitchFamily="49" charset="0"/>
            </a:endParaRPr>
          </a:p>
        </p:txBody>
      </p:sp>
      <p:sp>
        <p:nvSpPr>
          <p:cNvPr id="6" name="灯片编号占位符 5"/>
          <p:cNvSpPr>
            <a:spLocks noGrp="1"/>
          </p:cNvSpPr>
          <p:nvPr>
            <p:ph type="sldNum" sz="quarter" idx="12"/>
          </p:nvPr>
        </p:nvSpPr>
        <p:spPr/>
        <p:txBody>
          <a:bodyPr/>
          <a:lstStyle/>
          <a:p>
            <a:fld id="{BD3F3EC2-762F-4585-9ABE-3D0BD98F40C0}" type="slidenum">
              <a:rPr lang="en-US" altLang="zh-CN" smtClean="0"/>
              <a:pPr/>
              <a:t>49</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3429024"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smtClean="0">
                <a:solidFill>
                  <a:schemeClr val="bg1"/>
                </a:solidFill>
                <a:latin typeface="Consolas" pitchFamily="49" charset="0"/>
                <a:ea typeface="微软雅黑" pitchFamily="34" charset="-122"/>
                <a:cs typeface="Consolas" pitchFamily="49" charset="0"/>
              </a:rPr>
              <a:t>2. </a:t>
            </a:r>
            <a:r>
              <a:rPr lang="zh-CN" altLang="en-US" sz="2000" smtClean="0">
                <a:solidFill>
                  <a:schemeClr val="bg1"/>
                </a:solidFill>
                <a:latin typeface="Consolas" pitchFamily="49" charset="0"/>
                <a:ea typeface="微软雅黑" pitchFamily="34" charset="-122"/>
                <a:cs typeface="Consolas" pitchFamily="49" charset="0"/>
              </a:rPr>
              <a:t>链表和顺序表的比较</a:t>
            </a:r>
            <a:endParaRPr lang="zh-CN" altLang="zh-CN" sz="2000" smtClean="0">
              <a:solidFill>
                <a:schemeClr val="bg1"/>
              </a:solidFill>
              <a:latin typeface="Consolas" pitchFamily="49" charset="0"/>
              <a:ea typeface="微软雅黑" pitchFamily="34" charset="-122"/>
              <a:cs typeface="Consolas" pitchFamily="49" charset="0"/>
            </a:endParaRPr>
          </a:p>
        </p:txBody>
      </p:sp>
      <p:sp>
        <p:nvSpPr>
          <p:cNvPr id="4" name="TextBox 3"/>
          <p:cNvSpPr txBox="1"/>
          <p:nvPr/>
        </p:nvSpPr>
        <p:spPr>
          <a:xfrm>
            <a:off x="642910" y="2214554"/>
            <a:ext cx="7858180" cy="10901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顺序表</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需要平均移动半个表的元素</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链表</a:t>
            </a:r>
            <a:r>
              <a:rPr lang="zh-CN" altLang="en-US"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只需修改相关结点的指针域即可，这样既方便又省时。</a:t>
            </a:r>
            <a:endParaRPr lang="zh-CN" altLang="en-US"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85786" y="1571612"/>
            <a:ext cx="2357454" cy="369332"/>
          </a:xfrm>
          <a:prstGeom prst="rect">
            <a:avLst/>
          </a:prstGeom>
          <a:noFill/>
        </p:spPr>
        <p:txBody>
          <a:bodyPr wrap="square" rtlCol="0">
            <a:spAutoFit/>
          </a:bodyPr>
          <a:lstStyle/>
          <a:p>
            <a:pPr algn="l"/>
            <a:r>
              <a:rPr lang="zh-CN" altLang="zh-CN" sz="1800" smtClean="0">
                <a:latin typeface="楷体" pitchFamily="49" charset="-122"/>
                <a:ea typeface="楷体" pitchFamily="49" charset="-122"/>
              </a:rPr>
              <a:t>插入或删除操作</a:t>
            </a:r>
            <a:endParaRPr lang="zh-CN" altLang="en-US" sz="1800">
              <a:latin typeface="楷体" pitchFamily="49" charset="-122"/>
              <a:ea typeface="楷体" pitchFamily="49" charset="-122"/>
            </a:endParaRPr>
          </a:p>
        </p:txBody>
      </p:sp>
      <p:sp>
        <p:nvSpPr>
          <p:cNvPr id="6" name="灯片编号占位符 5"/>
          <p:cNvSpPr>
            <a:spLocks noGrp="1"/>
          </p:cNvSpPr>
          <p:nvPr>
            <p:ph type="sldNum" sz="quarter" idx="12"/>
          </p:nvPr>
        </p:nvSpPr>
        <p:spPr/>
        <p:txBody>
          <a:bodyPr/>
          <a:lstStyle/>
          <a:p>
            <a:fld id="{BD3F3EC2-762F-4585-9ABE-3D0BD98F40C0}" type="slidenum">
              <a:rPr lang="en-US" altLang="zh-CN" smtClean="0"/>
              <a:pPr/>
              <a:t>5</a:t>
            </a:fld>
            <a:r>
              <a:rPr lang="en-US" altLang="zh-CN" smtClean="0"/>
              <a:t>/85</a:t>
            </a: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476250"/>
            <a:ext cx="8137525" cy="820866"/>
          </a:xfrm>
          <a:prstGeom prst="rect">
            <a:avLst/>
          </a:prstGeom>
          <a:noFill/>
          <a:ln w="9525">
            <a:noFill/>
            <a:miter lim="800000"/>
            <a:headEnd/>
            <a:tailEnd/>
          </a:ln>
          <a:effectLst/>
        </p:spPr>
        <p:txBody>
          <a:bodyPr>
            <a:spAutoFit/>
          </a:bodyPr>
          <a:lstStyle/>
          <a:p>
            <a:pPr algn="just">
              <a:lnSpc>
                <a:spcPts val="3000"/>
              </a:lnSpc>
              <a:spcBef>
                <a:spcPts val="0"/>
              </a:spcBef>
            </a:pPr>
            <a:r>
              <a:rPr kumimoji="1" lang="en-US" altLang="zh-CN" sz="1800">
                <a:solidFill>
                  <a:srgbClr val="FF3300"/>
                </a:solidFill>
                <a:latin typeface="Consolas" pitchFamily="49" charset="0"/>
                <a:ea typeface="楷体" pitchFamily="49" charset="-122"/>
                <a:cs typeface="Consolas" pitchFamily="49" charset="0"/>
              </a:rPr>
              <a:t> </a:t>
            </a:r>
            <a:r>
              <a:rPr kumimoji="1" lang="en-US" altLang="zh-CN" sz="1800" smtClean="0">
                <a:solidFill>
                  <a:srgbClr val="FF3300"/>
                </a:solidFill>
                <a:latin typeface="Consolas" pitchFamily="49" charset="0"/>
                <a:ea typeface="楷体" pitchFamily="49" charset="-122"/>
                <a:cs typeface="Consolas" pitchFamily="49" charset="0"/>
              </a:rPr>
              <a:t>   </a:t>
            </a:r>
            <a:r>
              <a:rPr kumimoji="1" lang="en-US" altLang="zh-CN" sz="1800" smtClean="0">
                <a:solidFill>
                  <a:srgbClr val="FF3300"/>
                </a:solidFill>
                <a:latin typeface="Consolas" pitchFamily="49" charset="0"/>
                <a:ea typeface="黑体" pitchFamily="49" charset="-122"/>
                <a:cs typeface="Consolas" pitchFamily="49" charset="0"/>
              </a:rPr>
              <a:t>【</a:t>
            </a:r>
            <a:r>
              <a:rPr kumimoji="1" lang="zh-CN" altLang="en-US" sz="1800">
                <a:solidFill>
                  <a:srgbClr val="FF3300"/>
                </a:solidFill>
                <a:latin typeface="Consolas" pitchFamily="49" charset="0"/>
                <a:ea typeface="楷体" pitchFamily="49" charset="-122"/>
                <a:cs typeface="Consolas" pitchFamily="49" charset="0"/>
              </a:rPr>
              <a:t>例</a:t>
            </a:r>
            <a:r>
              <a:rPr kumimoji="1" lang="en-US" altLang="zh-CN" sz="1800" smtClean="0">
                <a:solidFill>
                  <a:srgbClr val="FF3300"/>
                </a:solidFill>
                <a:latin typeface="Consolas" pitchFamily="49" charset="0"/>
                <a:ea typeface="楷体" pitchFamily="49" charset="-122"/>
                <a:cs typeface="Consolas" pitchFamily="49" charset="0"/>
              </a:rPr>
              <a:t>2-7</a:t>
            </a:r>
            <a:r>
              <a:rPr kumimoji="1" lang="en-US" altLang="zh-CN" sz="1800" smtClean="0">
                <a:solidFill>
                  <a:srgbClr val="FF3300"/>
                </a:solidFill>
                <a:latin typeface="Consolas" pitchFamily="49" charset="0"/>
                <a:ea typeface="黑体" pitchFamily="49" charset="-122"/>
                <a:cs typeface="Consolas" pitchFamily="49" charset="0"/>
              </a:rPr>
              <a:t>】</a:t>
            </a:r>
            <a:r>
              <a:rPr kumimoji="1" lang="zh-CN" altLang="en-US" sz="1800" dirty="0">
                <a:latin typeface="Consolas" pitchFamily="49" charset="0"/>
                <a:ea typeface="楷体" pitchFamily="49" charset="-122"/>
                <a:cs typeface="Consolas" pitchFamily="49" charset="0"/>
              </a:rPr>
              <a:t>设计一</a:t>
            </a:r>
            <a:r>
              <a:rPr kumimoji="1" lang="zh-CN" altLang="en-US" sz="1800">
                <a:latin typeface="Consolas" pitchFamily="49" charset="0"/>
                <a:ea typeface="楷体" pitchFamily="49" charset="-122"/>
                <a:cs typeface="Consolas" pitchFamily="49" charset="0"/>
              </a:rPr>
              <a:t>个</a:t>
            </a:r>
            <a:r>
              <a:rPr kumimoji="1" lang="zh-CN" altLang="en-US" sz="1800" smtClean="0">
                <a:latin typeface="Consolas" pitchFamily="49" charset="0"/>
                <a:ea typeface="楷体" pitchFamily="49" charset="-122"/>
                <a:cs typeface="Consolas" pitchFamily="49" charset="0"/>
              </a:rPr>
              <a:t>算法，删除</a:t>
            </a:r>
            <a:r>
              <a:rPr kumimoji="1" lang="zh-CN" altLang="en-US" sz="1800" dirty="0">
                <a:latin typeface="Consolas" pitchFamily="49" charset="0"/>
                <a:ea typeface="楷体" pitchFamily="49" charset="-122"/>
                <a:cs typeface="Consolas" pitchFamily="49" charset="0"/>
              </a:rPr>
              <a:t>一个单链表</a:t>
            </a:r>
            <a:r>
              <a:rPr kumimoji="1" lang="en-US" altLang="zh-CN" sz="1800" dirty="0">
                <a:latin typeface="Consolas" pitchFamily="49" charset="0"/>
                <a:ea typeface="楷体" pitchFamily="49" charset="-122"/>
                <a:cs typeface="Consolas" pitchFamily="49" charset="0"/>
              </a:rPr>
              <a:t>L</a:t>
            </a:r>
            <a:r>
              <a:rPr kumimoji="1" lang="zh-CN" altLang="en-US" sz="1800" dirty="0">
                <a:latin typeface="Consolas" pitchFamily="49" charset="0"/>
                <a:ea typeface="楷体" pitchFamily="49" charset="-122"/>
                <a:cs typeface="Consolas" pitchFamily="49" charset="0"/>
              </a:rPr>
              <a:t>中元素值</a:t>
            </a:r>
            <a:r>
              <a:rPr kumimoji="1" lang="zh-CN" altLang="en-US" sz="1800">
                <a:latin typeface="Consolas" pitchFamily="49" charset="0"/>
                <a:ea typeface="楷体" pitchFamily="49" charset="-122"/>
                <a:cs typeface="Consolas" pitchFamily="49" charset="0"/>
              </a:rPr>
              <a:t>最大</a:t>
            </a:r>
            <a:r>
              <a:rPr kumimoji="1" lang="zh-CN" altLang="en-US" sz="1800" smtClean="0">
                <a:latin typeface="Consolas" pitchFamily="49" charset="0"/>
                <a:ea typeface="楷体" pitchFamily="49" charset="-122"/>
                <a:cs typeface="Consolas" pitchFamily="49" charset="0"/>
              </a:rPr>
              <a:t>的结点（</a:t>
            </a:r>
            <a:r>
              <a:rPr kumimoji="1" lang="zh-CN" altLang="en-US" sz="1800" dirty="0" smtClean="0">
                <a:latin typeface="Consolas" pitchFamily="49" charset="0"/>
                <a:ea typeface="楷体" pitchFamily="49" charset="-122"/>
                <a:cs typeface="Consolas" pitchFamily="49" charset="0"/>
              </a:rPr>
              <a:t>假设</a:t>
            </a:r>
            <a:r>
              <a:rPr kumimoji="1" lang="zh-CN" altLang="en-US" sz="1800" smtClean="0">
                <a:latin typeface="Consolas" pitchFamily="49" charset="0"/>
                <a:ea typeface="楷体" pitchFamily="49" charset="-122"/>
                <a:cs typeface="Consolas" pitchFamily="49" charset="0"/>
              </a:rPr>
              <a:t>最大值结点是</a:t>
            </a:r>
            <a:r>
              <a:rPr kumimoji="1" lang="zh-CN" altLang="en-US" sz="1800" dirty="0" smtClean="0">
                <a:latin typeface="Consolas" pitchFamily="49" charset="0"/>
                <a:ea typeface="楷体" pitchFamily="49" charset="-122"/>
                <a:cs typeface="Consolas" pitchFamily="49" charset="0"/>
              </a:rPr>
              <a:t>唯一的）。</a:t>
            </a:r>
            <a:endParaRPr kumimoji="1" lang="zh-CN" altLang="en-US" sz="1800" dirty="0">
              <a:latin typeface="Consolas" pitchFamily="49" charset="0"/>
              <a:ea typeface="楷体" pitchFamily="49" charset="-122"/>
              <a:cs typeface="Consolas" pitchFamily="49" charset="0"/>
            </a:endParaRPr>
          </a:p>
        </p:txBody>
      </p:sp>
      <p:sp>
        <p:nvSpPr>
          <p:cNvPr id="80965" name="Text Box 69"/>
          <p:cNvSpPr txBox="1">
            <a:spLocks noChangeArrowheads="1"/>
          </p:cNvSpPr>
          <p:nvPr/>
        </p:nvSpPr>
        <p:spPr bwMode="auto">
          <a:xfrm>
            <a:off x="179388" y="2498725"/>
            <a:ext cx="433387"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80927" name="Line 31"/>
          <p:cNvSpPr>
            <a:spLocks noChangeShapeType="1"/>
          </p:cNvSpPr>
          <p:nvPr/>
        </p:nvSpPr>
        <p:spPr bwMode="auto">
          <a:xfrm>
            <a:off x="479425" y="3003550"/>
            <a:ext cx="360000" cy="0"/>
          </a:xfrm>
          <a:prstGeom prst="line">
            <a:avLst/>
          </a:prstGeom>
          <a:ln>
            <a:headEnd/>
            <a:tailEnd type="arrow" w="med" len="lg"/>
          </a:ln>
        </p:spPr>
        <p:style>
          <a:lnRef idx="2">
            <a:schemeClr val="accent5"/>
          </a:lnRef>
          <a:fillRef idx="0">
            <a:schemeClr val="accent5"/>
          </a:fillRef>
          <a:effectRef idx="1">
            <a:schemeClr val="accent5"/>
          </a:effectRef>
          <a:fontRef idx="minor">
            <a:schemeClr val="tx1"/>
          </a:fontRef>
        </p:style>
        <p:txBody>
          <a:bodyPr/>
          <a:lstStyle/>
          <a:p>
            <a:endParaRPr lang="zh-CN" altLang="en-US">
              <a:latin typeface="Consolas" pitchFamily="49" charset="0"/>
              <a:cs typeface="Consolas" pitchFamily="49" charset="0"/>
            </a:endParaRPr>
          </a:p>
        </p:txBody>
      </p:sp>
      <p:grpSp>
        <p:nvGrpSpPr>
          <p:cNvPr id="2" name="Group 34"/>
          <p:cNvGrpSpPr>
            <a:grpSpLocks/>
          </p:cNvGrpSpPr>
          <p:nvPr/>
        </p:nvGrpSpPr>
        <p:grpSpPr bwMode="auto">
          <a:xfrm>
            <a:off x="7400614" y="2790825"/>
            <a:ext cx="838200" cy="517525"/>
            <a:chOff x="4752" y="2691"/>
            <a:chExt cx="528" cy="326"/>
          </a:xfrm>
        </p:grpSpPr>
        <p:sp>
          <p:nvSpPr>
            <p:cNvPr id="80931" name="Rectangle 35"/>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32" name="Rectangle 36"/>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33" name="Line 37"/>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4" name="Line 38"/>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5" name="Line 39"/>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6" name="Line 40"/>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7" name="Line 41"/>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grpSp>
        <p:nvGrpSpPr>
          <p:cNvPr id="3" name="Group 42"/>
          <p:cNvGrpSpPr>
            <a:grpSpLocks/>
          </p:cNvGrpSpPr>
          <p:nvPr/>
        </p:nvGrpSpPr>
        <p:grpSpPr bwMode="auto">
          <a:xfrm>
            <a:off x="2116138" y="2798763"/>
            <a:ext cx="838200" cy="517525"/>
            <a:chOff x="4752" y="2691"/>
            <a:chExt cx="528" cy="326"/>
          </a:xfrm>
        </p:grpSpPr>
        <p:sp>
          <p:nvSpPr>
            <p:cNvPr id="80939" name="Rectangle 43"/>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40" name="Rectangle 44"/>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41" name="Line 45"/>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2" name="Line 46"/>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3" name="Line 47"/>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4" name="Line 48"/>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5" name="Line 49"/>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54" name="Line 58"/>
          <p:cNvSpPr>
            <a:spLocks noChangeShapeType="1"/>
          </p:cNvSpPr>
          <p:nvPr/>
        </p:nvSpPr>
        <p:spPr bwMode="auto">
          <a:xfrm>
            <a:off x="2836863" y="3027363"/>
            <a:ext cx="557212" cy="0"/>
          </a:xfrm>
          <a:prstGeom prst="line">
            <a:avLst/>
          </a:prstGeom>
          <a:ln>
            <a:headEnd/>
            <a:tailEnd type="arrow" w="sm" len="lg"/>
          </a:ln>
        </p:spPr>
        <p:style>
          <a:lnRef idx="2">
            <a:schemeClr val="accent5"/>
          </a:lnRef>
          <a:fillRef idx="0">
            <a:schemeClr val="accent5"/>
          </a:fillRef>
          <a:effectRef idx="1">
            <a:schemeClr val="accent5"/>
          </a:effectRef>
          <a:fontRef idx="minor">
            <a:schemeClr val="tx1"/>
          </a:fontRef>
        </p:style>
        <p:txBody>
          <a:bodyPr/>
          <a:lstStyle/>
          <a:p>
            <a:endParaRPr lang="zh-CN" altLang="en-US">
              <a:latin typeface="Consolas" pitchFamily="49" charset="0"/>
              <a:cs typeface="Consolas" pitchFamily="49" charset="0"/>
            </a:endParaRPr>
          </a:p>
        </p:txBody>
      </p:sp>
      <p:grpSp>
        <p:nvGrpSpPr>
          <p:cNvPr id="4" name="Group 60"/>
          <p:cNvGrpSpPr>
            <a:grpSpLocks/>
          </p:cNvGrpSpPr>
          <p:nvPr/>
        </p:nvGrpSpPr>
        <p:grpSpPr bwMode="auto">
          <a:xfrm>
            <a:off x="5407990" y="2790825"/>
            <a:ext cx="838200" cy="517525"/>
            <a:chOff x="4752" y="2691"/>
            <a:chExt cx="528" cy="326"/>
          </a:xfrm>
        </p:grpSpPr>
        <p:sp>
          <p:nvSpPr>
            <p:cNvPr id="80957" name="Rectangle 61"/>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58" name="Rectangle 62"/>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59" name="Line 63"/>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0" name="Line 64"/>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1" name="Line 65"/>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2" name="Line 66"/>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3" name="Line 67"/>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64" name="Text Box 68"/>
          <p:cNvSpPr txBox="1">
            <a:spLocks noChangeArrowheads="1"/>
          </p:cNvSpPr>
          <p:nvPr/>
        </p:nvSpPr>
        <p:spPr bwMode="auto">
          <a:xfrm>
            <a:off x="7786710" y="2876550"/>
            <a:ext cx="360362" cy="366713"/>
          </a:xfrm>
          <a:prstGeom prst="rect">
            <a:avLst/>
          </a:prstGeom>
          <a:noFill/>
          <a:ln w="9525">
            <a:noFill/>
            <a:miter lim="800000"/>
            <a:headEnd/>
            <a:tailEnd/>
          </a:ln>
          <a:effectLst/>
        </p:spPr>
        <p:txBody>
          <a:bodyPr>
            <a:spAutoFit/>
          </a:bodyPr>
          <a:lstStyle/>
          <a:p>
            <a:pPr algn="l">
              <a:spcBef>
                <a:spcPct val="50000"/>
              </a:spcBef>
            </a:pPr>
            <a:r>
              <a:rPr lang="en-US" altLang="zh-CN" sz="1800" dirty="0">
                <a:solidFill>
                  <a:schemeClr val="tx1"/>
                </a:solidFill>
                <a:latin typeface="Consolas" pitchFamily="49" charset="0"/>
                <a:ea typeface="宋体" pitchFamily="2" charset="-122"/>
                <a:cs typeface="Consolas" pitchFamily="49" charset="0"/>
              </a:rPr>
              <a:t>∧</a:t>
            </a:r>
          </a:p>
        </p:txBody>
      </p:sp>
      <p:sp>
        <p:nvSpPr>
          <p:cNvPr id="80966" name="Line 70"/>
          <p:cNvSpPr>
            <a:spLocks noChangeShapeType="1"/>
          </p:cNvSpPr>
          <p:nvPr/>
        </p:nvSpPr>
        <p:spPr bwMode="auto">
          <a:xfrm>
            <a:off x="6929454" y="3006725"/>
            <a:ext cx="504000" cy="0"/>
          </a:xfrm>
          <a:prstGeom prst="line">
            <a:avLst/>
          </a:prstGeom>
          <a:ln>
            <a:headEnd/>
            <a:tailEnd type="arrow" w="sm" len="lg"/>
          </a:ln>
        </p:spPr>
        <p:style>
          <a:lnRef idx="2">
            <a:schemeClr val="accent5"/>
          </a:lnRef>
          <a:fillRef idx="0">
            <a:schemeClr val="accent5"/>
          </a:fillRef>
          <a:effectRef idx="1">
            <a:schemeClr val="accent5"/>
          </a:effectRef>
          <a:fontRef idx="minor">
            <a:schemeClr val="tx1"/>
          </a:fontRef>
        </p:style>
        <p:txBody>
          <a:bodyPr/>
          <a:lstStyle/>
          <a:p>
            <a:endParaRPr lang="zh-CN" altLang="en-US">
              <a:latin typeface="Consolas" pitchFamily="49" charset="0"/>
              <a:cs typeface="Consolas" pitchFamily="49" charset="0"/>
            </a:endParaRPr>
          </a:p>
        </p:txBody>
      </p:sp>
      <p:sp>
        <p:nvSpPr>
          <p:cNvPr id="80968" name="Text Box 72"/>
          <p:cNvSpPr txBox="1">
            <a:spLocks noChangeArrowheads="1"/>
          </p:cNvSpPr>
          <p:nvPr/>
        </p:nvSpPr>
        <p:spPr bwMode="auto">
          <a:xfrm>
            <a:off x="6528034" y="2722232"/>
            <a:ext cx="7207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grpSp>
        <p:nvGrpSpPr>
          <p:cNvPr id="5" name="Group 74"/>
          <p:cNvGrpSpPr>
            <a:grpSpLocks/>
          </p:cNvGrpSpPr>
          <p:nvPr/>
        </p:nvGrpSpPr>
        <p:grpSpPr bwMode="auto">
          <a:xfrm>
            <a:off x="4288465" y="2794000"/>
            <a:ext cx="838200" cy="517525"/>
            <a:chOff x="4752" y="2691"/>
            <a:chExt cx="528" cy="326"/>
          </a:xfrm>
        </p:grpSpPr>
        <p:sp>
          <p:nvSpPr>
            <p:cNvPr id="80971" name="Rectangle 75"/>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72" name="Rectangle 76"/>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73" name="Line 77"/>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4" name="Line 78"/>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5" name="Line 79"/>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6" name="Line 80"/>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7" name="Line 81"/>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78" name="Line 82"/>
          <p:cNvSpPr>
            <a:spLocks noChangeShapeType="1"/>
          </p:cNvSpPr>
          <p:nvPr/>
        </p:nvSpPr>
        <p:spPr bwMode="auto">
          <a:xfrm>
            <a:off x="3836354" y="3041799"/>
            <a:ext cx="431800" cy="0"/>
          </a:xfrm>
          <a:prstGeom prst="line">
            <a:avLst/>
          </a:prstGeom>
          <a:ln>
            <a:headEnd/>
            <a:tailEnd type="arrow" w="sm" len="lg"/>
          </a:ln>
        </p:spPr>
        <p:style>
          <a:lnRef idx="2">
            <a:schemeClr val="accent5"/>
          </a:lnRef>
          <a:fillRef idx="0">
            <a:schemeClr val="accent5"/>
          </a:fillRef>
          <a:effectRef idx="1">
            <a:schemeClr val="accent5"/>
          </a:effectRef>
          <a:fontRef idx="minor">
            <a:schemeClr val="tx1"/>
          </a:fontRef>
        </p:style>
        <p:txBody>
          <a:bodyPr/>
          <a:lstStyle/>
          <a:p>
            <a:endParaRPr lang="zh-CN" altLang="en-US">
              <a:latin typeface="Consolas" pitchFamily="49" charset="0"/>
              <a:cs typeface="Consolas" pitchFamily="49" charset="0"/>
            </a:endParaRPr>
          </a:p>
        </p:txBody>
      </p:sp>
      <p:sp>
        <p:nvSpPr>
          <p:cNvPr id="80979" name="Text Box 83"/>
          <p:cNvSpPr txBox="1">
            <a:spLocks noChangeArrowheads="1"/>
          </p:cNvSpPr>
          <p:nvPr/>
        </p:nvSpPr>
        <p:spPr bwMode="auto">
          <a:xfrm>
            <a:off x="3357554" y="2736220"/>
            <a:ext cx="7207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grpSp>
        <p:nvGrpSpPr>
          <p:cNvPr id="6" name="Group 101"/>
          <p:cNvGrpSpPr>
            <a:grpSpLocks/>
          </p:cNvGrpSpPr>
          <p:nvPr/>
        </p:nvGrpSpPr>
        <p:grpSpPr bwMode="auto">
          <a:xfrm>
            <a:off x="4093202" y="2455867"/>
            <a:ext cx="2336801" cy="1793879"/>
            <a:chOff x="2699" y="1531"/>
            <a:chExt cx="1472" cy="1130"/>
          </a:xfrm>
        </p:grpSpPr>
        <p:sp>
          <p:nvSpPr>
            <p:cNvPr id="80980" name="Line 84"/>
            <p:cNvSpPr>
              <a:spLocks noChangeShapeType="1"/>
            </p:cNvSpPr>
            <p:nvPr/>
          </p:nvSpPr>
          <p:spPr bwMode="auto">
            <a:xfrm flipV="1">
              <a:off x="3877" y="2091"/>
              <a:ext cx="0" cy="3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1" name="Text Box 85"/>
            <p:cNvSpPr txBox="1">
              <a:spLocks noChangeArrowheads="1"/>
            </p:cNvSpPr>
            <p:nvPr/>
          </p:nvSpPr>
          <p:spPr bwMode="auto">
            <a:xfrm>
              <a:off x="3605" y="2409"/>
              <a:ext cx="545" cy="250"/>
            </a:xfrm>
            <a:prstGeom prst="rect">
              <a:avLst/>
            </a:prstGeom>
            <a:noFill/>
            <a:ln w="9525">
              <a:noFill/>
              <a:miter lim="800000"/>
              <a:headEnd/>
              <a:tailEnd/>
            </a:ln>
            <a:effectLst/>
          </p:spPr>
          <p:txBody>
            <a:bodyPr>
              <a:spAutoFit/>
            </a:bodyPr>
            <a:lstStyle/>
            <a:p>
              <a:pPr algn="l">
                <a:spcBef>
                  <a:spcPct val="50000"/>
                </a:spcBef>
              </a:pPr>
              <a:r>
                <a:rPr lang="en-US" altLang="zh-CN" sz="2000" dirty="0" err="1">
                  <a:latin typeface="Consolas" pitchFamily="49" charset="0"/>
                  <a:cs typeface="Consolas" pitchFamily="49" charset="0"/>
                </a:rPr>
                <a:t>maxp</a:t>
              </a:r>
              <a:endParaRPr lang="en-US" altLang="zh-CN" sz="2000" dirty="0">
                <a:latin typeface="Consolas" pitchFamily="49" charset="0"/>
                <a:cs typeface="Consolas" pitchFamily="49" charset="0"/>
              </a:endParaRPr>
            </a:p>
          </p:txBody>
        </p:sp>
        <p:sp>
          <p:nvSpPr>
            <p:cNvPr id="80982" name="Line 86"/>
            <p:cNvSpPr>
              <a:spLocks noChangeShapeType="1"/>
            </p:cNvSpPr>
            <p:nvPr/>
          </p:nvSpPr>
          <p:spPr bwMode="auto">
            <a:xfrm flipV="1">
              <a:off x="2971" y="2093"/>
              <a:ext cx="0" cy="3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3" name="Text Box 87"/>
            <p:cNvSpPr txBox="1">
              <a:spLocks noChangeArrowheads="1"/>
            </p:cNvSpPr>
            <p:nvPr/>
          </p:nvSpPr>
          <p:spPr bwMode="auto">
            <a:xfrm>
              <a:off x="2699" y="2411"/>
              <a:ext cx="726" cy="250"/>
            </a:xfrm>
            <a:prstGeom prst="rect">
              <a:avLst/>
            </a:prstGeom>
            <a:noFill/>
            <a:ln w="9525">
              <a:noFill/>
              <a:miter lim="800000"/>
              <a:headEnd/>
              <a:tailEnd/>
            </a:ln>
            <a:effectLst/>
          </p:spPr>
          <p:txBody>
            <a:bodyPr>
              <a:spAutoFit/>
            </a:bodyPr>
            <a:lstStyle/>
            <a:p>
              <a:pPr algn="l">
                <a:spcBef>
                  <a:spcPct val="50000"/>
                </a:spcBef>
              </a:pPr>
              <a:r>
                <a:rPr lang="en-US" altLang="zh-CN" sz="2000" dirty="0" err="1">
                  <a:latin typeface="Consolas" pitchFamily="49" charset="0"/>
                  <a:cs typeface="Consolas" pitchFamily="49" charset="0"/>
                </a:rPr>
                <a:t>maxpre</a:t>
              </a:r>
              <a:endParaRPr lang="en-US" altLang="zh-CN" sz="2000" dirty="0">
                <a:latin typeface="Consolas" pitchFamily="49" charset="0"/>
                <a:cs typeface="Consolas" pitchFamily="49" charset="0"/>
              </a:endParaRPr>
            </a:p>
          </p:txBody>
        </p:sp>
        <p:sp>
          <p:nvSpPr>
            <p:cNvPr id="80984" name="Oval 88"/>
            <p:cNvSpPr>
              <a:spLocks noChangeArrowheads="1"/>
            </p:cNvSpPr>
            <p:nvPr/>
          </p:nvSpPr>
          <p:spPr bwMode="auto">
            <a:xfrm>
              <a:off x="3446" y="1531"/>
              <a:ext cx="725" cy="748"/>
            </a:xfrm>
            <a:prstGeom prst="ellipse">
              <a:avLst/>
            </a:prstGeom>
            <a:solidFill>
              <a:schemeClr val="accent1">
                <a:alpha val="0"/>
              </a:schemeClr>
            </a:solidFill>
            <a:ln w="28575" cap="rnd">
              <a:solidFill>
                <a:srgbClr val="33CC33"/>
              </a:solidFill>
              <a:prstDash val="sysDot"/>
              <a:miter lim="800000"/>
              <a:headEnd/>
              <a:tailEnd/>
            </a:ln>
            <a:effectLst/>
          </p:spPr>
          <p:txBody>
            <a:bodyPr wrap="none" anchor="ctr"/>
            <a:lstStyle/>
            <a:p>
              <a:endParaRPr lang="zh-CN" altLang="en-US">
                <a:latin typeface="Consolas" pitchFamily="49" charset="0"/>
                <a:cs typeface="Consolas" pitchFamily="49" charset="0"/>
              </a:endParaRPr>
            </a:p>
          </p:txBody>
        </p:sp>
      </p:grpSp>
      <p:sp>
        <p:nvSpPr>
          <p:cNvPr id="80987" name="Text Box 91"/>
          <p:cNvSpPr txBox="1">
            <a:spLocks noChangeArrowheads="1"/>
          </p:cNvSpPr>
          <p:nvPr/>
        </p:nvSpPr>
        <p:spPr bwMode="auto">
          <a:xfrm>
            <a:off x="900113" y="1628775"/>
            <a:ext cx="2808287" cy="400110"/>
          </a:xfrm>
          <a:prstGeom prst="rect">
            <a:avLst/>
          </a:prstGeom>
          <a:noFill/>
          <a:ln w="38100" algn="ctr">
            <a:noFill/>
            <a:miter lim="800000"/>
            <a:headEnd/>
            <a:tailEnd/>
          </a:ln>
          <a:effectLst/>
        </p:spPr>
        <p:txBody>
          <a:bodyPr>
            <a:spAutoFit/>
          </a:bodyPr>
          <a:lstStyle/>
          <a:p>
            <a:pPr algn="l">
              <a:spcBef>
                <a:spcPct val="50000"/>
              </a:spcBef>
            </a:pPr>
            <a:r>
              <a:rPr lang="zh-CN" altLang="en-US" sz="2000" dirty="0">
                <a:solidFill>
                  <a:srgbClr val="FF0000"/>
                </a:solidFill>
                <a:latin typeface="微软雅黑" pitchFamily="34" charset="-122"/>
                <a:ea typeface="微软雅黑" pitchFamily="34" charset="-122"/>
                <a:cs typeface="Consolas" pitchFamily="49" charset="0"/>
              </a:rPr>
              <a:t>算法设计思路</a:t>
            </a:r>
          </a:p>
        </p:txBody>
      </p:sp>
      <p:grpSp>
        <p:nvGrpSpPr>
          <p:cNvPr id="7" name="Group 100"/>
          <p:cNvGrpSpPr>
            <a:grpSpLocks/>
          </p:cNvGrpSpPr>
          <p:nvPr/>
        </p:nvGrpSpPr>
        <p:grpSpPr bwMode="auto">
          <a:xfrm>
            <a:off x="4338638" y="1819275"/>
            <a:ext cx="3376634" cy="1203325"/>
            <a:chOff x="2733" y="1146"/>
            <a:chExt cx="1905" cy="758"/>
          </a:xfrm>
        </p:grpSpPr>
        <p:sp>
          <p:nvSpPr>
            <p:cNvPr id="80993" name="Freeform 97"/>
            <p:cNvSpPr>
              <a:spLocks/>
            </p:cNvSpPr>
            <p:nvPr/>
          </p:nvSpPr>
          <p:spPr bwMode="auto">
            <a:xfrm>
              <a:off x="3066" y="1396"/>
              <a:ext cx="1114" cy="508"/>
            </a:xfrm>
            <a:custGeom>
              <a:avLst/>
              <a:gdLst/>
              <a:ahLst/>
              <a:cxnLst>
                <a:cxn ang="0">
                  <a:pos x="2" y="508"/>
                </a:cxn>
                <a:cxn ang="0">
                  <a:pos x="138" y="76"/>
                </a:cxn>
                <a:cxn ang="0">
                  <a:pos x="834" y="52"/>
                </a:cxn>
                <a:cxn ang="0">
                  <a:pos x="1114" y="388"/>
                </a:cxn>
              </a:cxnLst>
              <a:rect l="0" t="0" r="r" b="b"/>
              <a:pathLst>
                <a:path w="1114" h="508">
                  <a:moveTo>
                    <a:pt x="2" y="508"/>
                  </a:moveTo>
                  <a:cubicBezTo>
                    <a:pt x="26" y="436"/>
                    <a:pt x="0" y="152"/>
                    <a:pt x="138" y="76"/>
                  </a:cubicBezTo>
                  <a:cubicBezTo>
                    <a:pt x="268" y="8"/>
                    <a:pt x="671" y="0"/>
                    <a:pt x="834" y="52"/>
                  </a:cubicBezTo>
                  <a:cubicBezTo>
                    <a:pt x="997" y="104"/>
                    <a:pt x="1056" y="318"/>
                    <a:pt x="1114" y="388"/>
                  </a:cubicBez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80994" name="Text Box 98"/>
            <p:cNvSpPr txBox="1">
              <a:spLocks noChangeArrowheads="1"/>
            </p:cNvSpPr>
            <p:nvPr/>
          </p:nvSpPr>
          <p:spPr bwMode="auto">
            <a:xfrm>
              <a:off x="2733" y="1146"/>
              <a:ext cx="1905" cy="155"/>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600" dirty="0" err="1">
                  <a:latin typeface="Consolas" pitchFamily="49" charset="0"/>
                  <a:cs typeface="Consolas" pitchFamily="49" charset="0"/>
                </a:rPr>
                <a:t>maxpre</a:t>
              </a:r>
              <a:r>
                <a:rPr lang="en-US" altLang="zh-CN" sz="1600" dirty="0">
                  <a:latin typeface="Consolas" pitchFamily="49" charset="0"/>
                  <a:ea typeface="+mn-ea"/>
                  <a:cs typeface="Consolas" pitchFamily="49" charset="0"/>
                </a:rPr>
                <a:t>-</a:t>
              </a:r>
              <a:r>
                <a:rPr lang="en-US" altLang="zh-CN" sz="1600">
                  <a:latin typeface="Consolas" pitchFamily="49" charset="0"/>
                  <a:cs typeface="Consolas" pitchFamily="49" charset="0"/>
                </a:rPr>
                <a:t>&gt;</a:t>
              </a:r>
              <a:r>
                <a:rPr lang="en-US" altLang="zh-CN" sz="1600" smtClean="0">
                  <a:latin typeface="Consolas" pitchFamily="49" charset="0"/>
                  <a:cs typeface="Consolas" pitchFamily="49" charset="0"/>
                </a:rPr>
                <a:t>next=maxp</a:t>
              </a:r>
              <a:r>
                <a:rPr lang="en-US" altLang="zh-CN" sz="1600" smtClean="0">
                  <a:latin typeface="Consolas" pitchFamily="49" charset="0"/>
                  <a:ea typeface="+mn-ea"/>
                  <a:cs typeface="Consolas" pitchFamily="49" charset="0"/>
                </a:rPr>
                <a:t>-</a:t>
              </a:r>
              <a:r>
                <a:rPr lang="en-US" altLang="zh-CN" sz="1600" dirty="0">
                  <a:latin typeface="Consolas" pitchFamily="49" charset="0"/>
                  <a:cs typeface="Consolas" pitchFamily="49" charset="0"/>
                </a:rPr>
                <a:t>&gt;next</a:t>
              </a:r>
            </a:p>
          </p:txBody>
        </p:sp>
      </p:grpSp>
      <p:grpSp>
        <p:nvGrpSpPr>
          <p:cNvPr id="8" name="组合 70"/>
          <p:cNvGrpSpPr/>
          <p:nvPr/>
        </p:nvGrpSpPr>
        <p:grpSpPr>
          <a:xfrm>
            <a:off x="1214414" y="3328656"/>
            <a:ext cx="1785950" cy="1621877"/>
            <a:chOff x="1000100" y="3319463"/>
            <a:chExt cx="1785950" cy="1621877"/>
          </a:xfrm>
        </p:grpSpPr>
        <p:sp>
          <p:nvSpPr>
            <p:cNvPr id="80988" name="Line 92"/>
            <p:cNvSpPr>
              <a:spLocks noChangeShapeType="1"/>
            </p:cNvSpPr>
            <p:nvPr/>
          </p:nvSpPr>
          <p:spPr bwMode="auto">
            <a:xfrm flipV="1">
              <a:off x="2554288" y="3319463"/>
              <a:ext cx="0" cy="5762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9" name="Text Box 93"/>
            <p:cNvSpPr txBox="1">
              <a:spLocks noChangeArrowheads="1"/>
            </p:cNvSpPr>
            <p:nvPr/>
          </p:nvSpPr>
          <p:spPr bwMode="auto">
            <a:xfrm>
              <a:off x="2409825" y="3824288"/>
              <a:ext cx="361950"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p</a:t>
              </a:r>
            </a:p>
          </p:txBody>
        </p:sp>
        <p:sp>
          <p:nvSpPr>
            <p:cNvPr id="80990" name="Line 94"/>
            <p:cNvSpPr>
              <a:spLocks noChangeShapeType="1"/>
            </p:cNvSpPr>
            <p:nvPr/>
          </p:nvSpPr>
          <p:spPr bwMode="auto">
            <a:xfrm flipV="1">
              <a:off x="1258888" y="3319463"/>
              <a:ext cx="0" cy="5762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91" name="Text Box 95"/>
            <p:cNvSpPr txBox="1">
              <a:spLocks noChangeArrowheads="1"/>
            </p:cNvSpPr>
            <p:nvPr/>
          </p:nvSpPr>
          <p:spPr bwMode="auto">
            <a:xfrm>
              <a:off x="1004888" y="3824288"/>
              <a:ext cx="649287" cy="396875"/>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pre</a:t>
              </a:r>
            </a:p>
          </p:txBody>
        </p:sp>
        <p:sp>
          <p:nvSpPr>
            <p:cNvPr id="69" name="左大括号 68"/>
            <p:cNvSpPr/>
            <p:nvPr/>
          </p:nvSpPr>
          <p:spPr>
            <a:xfrm rot="16200000">
              <a:off x="1803075" y="3697595"/>
              <a:ext cx="180000" cy="1357322"/>
            </a:xfrm>
            <a:prstGeom prst="lef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TextBox 69"/>
            <p:cNvSpPr txBox="1"/>
            <p:nvPr/>
          </p:nvSpPr>
          <p:spPr>
            <a:xfrm>
              <a:off x="1000100" y="4572008"/>
              <a:ext cx="1785950" cy="369332"/>
            </a:xfrm>
            <a:prstGeom prst="rect">
              <a:avLst/>
            </a:prstGeom>
            <a:noFill/>
          </p:spPr>
          <p:txBody>
            <a:bodyPr wrap="square" rtlCol="0">
              <a:spAutoFit/>
            </a:bodyPr>
            <a:lstStyle/>
            <a:p>
              <a:pPr algn="l"/>
              <a:r>
                <a:rPr lang="zh-CN" altLang="en-US" sz="1800" dirty="0" smtClean="0">
                  <a:latin typeface="仿宋" pitchFamily="49" charset="-122"/>
                  <a:ea typeface="仿宋" pitchFamily="49" charset="-122"/>
                  <a:cs typeface="Consolas" pitchFamily="49" charset="0"/>
                </a:rPr>
                <a:t>一对同步指针</a:t>
              </a:r>
              <a:endParaRPr lang="zh-CN" altLang="en-US" sz="1800" dirty="0">
                <a:latin typeface="仿宋" pitchFamily="49" charset="-122"/>
                <a:ea typeface="仿宋" pitchFamily="49" charset="-122"/>
                <a:cs typeface="Consolas" pitchFamily="49" charset="0"/>
              </a:endParaRPr>
            </a:p>
          </p:txBody>
        </p:sp>
      </p:grpSp>
      <p:sp>
        <p:nvSpPr>
          <p:cNvPr id="80967" name="Line 71"/>
          <p:cNvSpPr>
            <a:spLocks noChangeShapeType="1"/>
          </p:cNvSpPr>
          <p:nvPr/>
        </p:nvSpPr>
        <p:spPr bwMode="auto">
          <a:xfrm>
            <a:off x="4977440" y="3006725"/>
            <a:ext cx="431800" cy="0"/>
          </a:xfrm>
          <a:prstGeom prst="line">
            <a:avLst/>
          </a:prstGeom>
          <a:ln>
            <a:headEnd/>
            <a:tailEnd type="arrow" w="sm" len="lg"/>
          </a:ln>
        </p:spPr>
        <p:style>
          <a:lnRef idx="2">
            <a:schemeClr val="accent5"/>
          </a:lnRef>
          <a:fillRef idx="0">
            <a:schemeClr val="accent5"/>
          </a:fillRef>
          <a:effectRef idx="1">
            <a:schemeClr val="accent5"/>
          </a:effectRef>
          <a:fontRef idx="minor">
            <a:schemeClr val="tx1"/>
          </a:fontRef>
        </p:style>
        <p:txBody>
          <a:bodyPr/>
          <a:lstStyle/>
          <a:p>
            <a:endParaRPr lang="zh-CN" altLang="en-US">
              <a:latin typeface="Consolas" pitchFamily="49" charset="0"/>
              <a:cs typeface="Consolas" pitchFamily="49" charset="0"/>
            </a:endParaRPr>
          </a:p>
        </p:txBody>
      </p:sp>
      <p:sp>
        <p:nvSpPr>
          <p:cNvPr id="80929" name="Line 33"/>
          <p:cNvSpPr>
            <a:spLocks noChangeShapeType="1"/>
          </p:cNvSpPr>
          <p:nvPr/>
        </p:nvSpPr>
        <p:spPr bwMode="auto">
          <a:xfrm>
            <a:off x="5982327" y="3014663"/>
            <a:ext cx="557213" cy="0"/>
          </a:xfrm>
          <a:prstGeom prst="line">
            <a:avLst/>
          </a:prstGeom>
          <a:ln>
            <a:headEnd/>
            <a:tailEnd type="arrow" w="sm" len="lg"/>
          </a:ln>
        </p:spPr>
        <p:style>
          <a:lnRef idx="2">
            <a:schemeClr val="accent5"/>
          </a:lnRef>
          <a:fillRef idx="0">
            <a:schemeClr val="accent5"/>
          </a:fillRef>
          <a:effectRef idx="1">
            <a:schemeClr val="accent5"/>
          </a:effectRef>
          <a:fontRef idx="minor">
            <a:schemeClr val="tx1"/>
          </a:fontRef>
        </p:style>
        <p:txBody>
          <a:bodyPr/>
          <a:lstStyle/>
          <a:p>
            <a:endParaRPr lang="zh-CN" altLang="en-US">
              <a:latin typeface="Consolas" pitchFamily="49" charset="0"/>
              <a:cs typeface="Consolas" pitchFamily="49" charset="0"/>
            </a:endParaRPr>
          </a:p>
        </p:txBody>
      </p:sp>
      <p:grpSp>
        <p:nvGrpSpPr>
          <p:cNvPr id="9" name="Group 42"/>
          <p:cNvGrpSpPr>
            <a:grpSpLocks/>
          </p:cNvGrpSpPr>
          <p:nvPr/>
        </p:nvGrpSpPr>
        <p:grpSpPr bwMode="auto">
          <a:xfrm>
            <a:off x="857224" y="2786058"/>
            <a:ext cx="838200" cy="517525"/>
            <a:chOff x="4752" y="2691"/>
            <a:chExt cx="528" cy="326"/>
          </a:xfrm>
        </p:grpSpPr>
        <p:sp>
          <p:nvSpPr>
            <p:cNvPr id="73" name="Rectangle 43"/>
            <p:cNvSpPr>
              <a:spLocks noChangeArrowheads="1"/>
            </p:cNvSpPr>
            <p:nvPr/>
          </p:nvSpPr>
          <p:spPr bwMode="auto">
            <a:xfrm>
              <a:off x="4992" y="2691"/>
              <a:ext cx="288" cy="32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74" name="Rectangle 44"/>
            <p:cNvSpPr>
              <a:spLocks noChangeArrowheads="1"/>
            </p:cNvSpPr>
            <p:nvPr/>
          </p:nvSpPr>
          <p:spPr bwMode="auto">
            <a:xfrm>
              <a:off x="4752" y="2691"/>
              <a:ext cx="240" cy="32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75" name="Line 45"/>
            <p:cNvSpPr>
              <a:spLocks noChangeShapeType="1"/>
            </p:cNvSpPr>
            <p:nvPr/>
          </p:nvSpPr>
          <p:spPr bwMode="auto">
            <a:xfrm>
              <a:off x="4752" y="2691"/>
              <a:ext cx="528"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latin typeface="Consolas" pitchFamily="49" charset="0"/>
                <a:cs typeface="Consolas" pitchFamily="49" charset="0"/>
              </a:endParaRPr>
            </a:p>
          </p:txBody>
        </p:sp>
        <p:sp>
          <p:nvSpPr>
            <p:cNvPr id="76" name="Line 46"/>
            <p:cNvSpPr>
              <a:spLocks noChangeShapeType="1"/>
            </p:cNvSpPr>
            <p:nvPr/>
          </p:nvSpPr>
          <p:spPr bwMode="auto">
            <a:xfrm>
              <a:off x="4752" y="3017"/>
              <a:ext cx="528"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latin typeface="Consolas" pitchFamily="49" charset="0"/>
                <a:cs typeface="Consolas" pitchFamily="49" charset="0"/>
              </a:endParaRPr>
            </a:p>
          </p:txBody>
        </p:sp>
        <p:sp>
          <p:nvSpPr>
            <p:cNvPr id="77" name="Line 47"/>
            <p:cNvSpPr>
              <a:spLocks noChangeShapeType="1"/>
            </p:cNvSpPr>
            <p:nvPr/>
          </p:nvSpPr>
          <p:spPr bwMode="auto">
            <a:xfrm>
              <a:off x="4752" y="2691"/>
              <a:ext cx="0" cy="326"/>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latin typeface="Consolas" pitchFamily="49" charset="0"/>
                <a:cs typeface="Consolas" pitchFamily="49" charset="0"/>
              </a:endParaRPr>
            </a:p>
          </p:txBody>
        </p:sp>
        <p:sp>
          <p:nvSpPr>
            <p:cNvPr id="78" name="Line 48"/>
            <p:cNvSpPr>
              <a:spLocks noChangeShapeType="1"/>
            </p:cNvSpPr>
            <p:nvPr/>
          </p:nvSpPr>
          <p:spPr bwMode="auto">
            <a:xfrm>
              <a:off x="4992" y="2691"/>
              <a:ext cx="0" cy="326"/>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latin typeface="Consolas" pitchFamily="49" charset="0"/>
                <a:cs typeface="Consolas" pitchFamily="49" charset="0"/>
              </a:endParaRPr>
            </a:p>
          </p:txBody>
        </p:sp>
        <p:sp>
          <p:nvSpPr>
            <p:cNvPr id="79" name="Line 49"/>
            <p:cNvSpPr>
              <a:spLocks noChangeShapeType="1"/>
            </p:cNvSpPr>
            <p:nvPr/>
          </p:nvSpPr>
          <p:spPr bwMode="auto">
            <a:xfrm>
              <a:off x="5280" y="2691"/>
              <a:ext cx="0" cy="326"/>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latin typeface="Consolas" pitchFamily="49" charset="0"/>
                <a:cs typeface="Consolas" pitchFamily="49" charset="0"/>
              </a:endParaRPr>
            </a:p>
          </p:txBody>
        </p:sp>
      </p:grpSp>
      <p:sp>
        <p:nvSpPr>
          <p:cNvPr id="80928" name="Line 32"/>
          <p:cNvSpPr>
            <a:spLocks noChangeShapeType="1"/>
          </p:cNvSpPr>
          <p:nvPr/>
        </p:nvSpPr>
        <p:spPr bwMode="auto">
          <a:xfrm>
            <a:off x="1557338" y="3019425"/>
            <a:ext cx="557212" cy="0"/>
          </a:xfrm>
          <a:prstGeom prst="line">
            <a:avLst/>
          </a:prstGeom>
          <a:ln>
            <a:headEnd/>
            <a:tailEnd type="arrow" w="sm" len="lg"/>
          </a:ln>
        </p:spPr>
        <p:style>
          <a:lnRef idx="2">
            <a:schemeClr val="accent5"/>
          </a:lnRef>
          <a:fillRef idx="0">
            <a:schemeClr val="accent5"/>
          </a:fillRef>
          <a:effectRef idx="1">
            <a:schemeClr val="accent5"/>
          </a:effectRef>
          <a:fontRef idx="minor">
            <a:schemeClr val="tx1"/>
          </a:fontRef>
        </p:style>
        <p:txBody>
          <a:bodyPr/>
          <a:lstStyle/>
          <a:p>
            <a:endParaRPr lang="zh-CN" altLang="en-US">
              <a:latin typeface="Consolas" pitchFamily="49" charset="0"/>
              <a:cs typeface="Consolas" pitchFamily="49" charset="0"/>
            </a:endParaRPr>
          </a:p>
        </p:txBody>
      </p:sp>
      <p:sp>
        <p:nvSpPr>
          <p:cNvPr id="72" name="灯片编号占位符 71"/>
          <p:cNvSpPr>
            <a:spLocks noGrp="1"/>
          </p:cNvSpPr>
          <p:nvPr>
            <p:ph type="sldNum" sz="quarter" idx="12"/>
          </p:nvPr>
        </p:nvSpPr>
        <p:spPr/>
        <p:txBody>
          <a:bodyPr/>
          <a:lstStyle/>
          <a:p>
            <a:fld id="{BD3F3EC2-762F-4585-9ABE-3D0BD98F40C0}" type="slidenum">
              <a:rPr lang="en-US" altLang="zh-CN" smtClean="0"/>
              <a:pPr/>
              <a:t>50</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3.05556E-6 1.85185E-6 L 0.65208 0.00069 " pathEditMode="relative" rAng="0" ptsTypes="AA">
                                      <p:cBhvr>
                                        <p:cTn id="9" dur="2000" fill="hold"/>
                                        <p:tgtEl>
                                          <p:spTgt spid="8"/>
                                        </p:tgtEl>
                                        <p:attrNameLst>
                                          <p:attrName>ppt_x</p:attrName>
                                          <p:attrName>ppt_y</p:attrName>
                                        </p:attrNameLst>
                                      </p:cBhvr>
                                      <p:rCtr x="326" y="0"/>
                                    </p:animMotion>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23850" y="285728"/>
            <a:ext cx="8640763" cy="391142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algn="l"/>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delmaxnode</a:t>
            </a:r>
            <a:r>
              <a:rPr lang="en-US" altLang="zh-CN" sz="1600" smtClean="0">
                <a:solidFill>
                  <a:srgbClr val="0000FF"/>
                </a:solidFill>
                <a:latin typeface="Consolas" pitchFamily="49" charset="0"/>
                <a:ea typeface="仿宋" pitchFamily="49" charset="-122"/>
                <a:cs typeface="Consolas" pitchFamily="49" charset="0"/>
              </a:rPr>
              <a:t>(LinkNode </a:t>
            </a:r>
            <a:r>
              <a:rPr lang="en-US" altLang="zh-CN" sz="1600" dirty="0" smtClean="0">
                <a:solidFill>
                  <a:srgbClr val="0000FF"/>
                </a:solidFill>
                <a:latin typeface="Consolas" pitchFamily="49" charset="0"/>
                <a:ea typeface="仿宋" pitchFamily="49" charset="-122"/>
                <a:cs typeface="Consolas" pitchFamily="49" charset="0"/>
              </a:rPr>
              <a:t>*&amp;L)</a:t>
            </a:r>
          </a:p>
          <a:p>
            <a:pPr algn="l"/>
            <a:r>
              <a:rPr lang="en-US" altLang="zh-CN" sz="1600" smtClean="0">
                <a:solidFill>
                  <a:srgbClr val="0000FF"/>
                </a:solidFill>
                <a:latin typeface="Consolas" pitchFamily="49" charset="0"/>
                <a:ea typeface="仿宋" pitchFamily="49" charset="-122"/>
                <a:cs typeface="Consolas" pitchFamily="49" charset="0"/>
              </a:rPr>
              <a:t>{   LinkNode </a:t>
            </a:r>
            <a:r>
              <a:rPr lang="en-US" altLang="zh-CN" sz="1600" dirty="0" smtClean="0">
                <a:solidFill>
                  <a:srgbClr val="0000FF"/>
                </a:solidFill>
                <a:latin typeface="Consolas" pitchFamily="49" charset="0"/>
                <a:ea typeface="仿宋" pitchFamily="49" charset="-122"/>
                <a:cs typeface="Consolas" pitchFamily="49" charset="0"/>
              </a:rPr>
              <a:t>*p=L-</a:t>
            </a:r>
            <a:r>
              <a:rPr lang="en-US" altLang="zh-CN" sz="1600" smtClean="0">
                <a:solidFill>
                  <a:srgbClr val="0000FF"/>
                </a:solidFill>
                <a:latin typeface="Consolas" pitchFamily="49" charset="0"/>
                <a:ea typeface="仿宋" pitchFamily="49" charset="-122"/>
                <a:cs typeface="Consolas" pitchFamily="49" charset="0"/>
              </a:rPr>
              <a:t>&gt;next</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*pre=L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*maxp=p</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maxpre</a:t>
            </a:r>
            <a:r>
              <a:rPr lang="en-US" altLang="zh-CN" sz="1600" dirty="0" smtClean="0">
                <a:solidFill>
                  <a:srgbClr val="0000FF"/>
                </a:solidFill>
                <a:latin typeface="Consolas" pitchFamily="49" charset="0"/>
                <a:ea typeface="仿宋" pitchFamily="49" charset="-122"/>
                <a:cs typeface="Consolas" pitchFamily="49" charset="0"/>
              </a:rPr>
              <a:t>=pre;</a:t>
            </a:r>
          </a:p>
          <a:p>
            <a:pPr algn="l"/>
            <a:endParaRPr lang="en-US" altLang="zh-CN" sz="1600" dirty="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while </a:t>
            </a:r>
            <a:r>
              <a:rPr lang="en-US" altLang="zh-CN" sz="1600" dirty="0">
                <a:solidFill>
                  <a:srgbClr val="0000FF"/>
                </a:solidFill>
                <a:latin typeface="Consolas" pitchFamily="49" charset="0"/>
                <a:ea typeface="仿宋" pitchFamily="49" charset="-122"/>
                <a:cs typeface="Consolas" pitchFamily="49" charset="0"/>
              </a:rPr>
              <a:t>(p!=</a:t>
            </a:r>
            <a:r>
              <a:rPr lang="en-US" altLang="zh-CN" sz="1600">
                <a:solidFill>
                  <a:srgbClr val="0000FF"/>
                </a:solidFill>
                <a:latin typeface="Consolas" pitchFamily="49" charset="0"/>
                <a:ea typeface="仿宋" pitchFamily="49" charset="-122"/>
                <a:cs typeface="Consolas" pitchFamily="49" charset="0"/>
              </a:rPr>
              <a:t>NULL</a:t>
            </a:r>
            <a:r>
              <a:rPr lang="en-US" altLang="zh-CN" sz="1600" smtClean="0">
                <a:solidFill>
                  <a:srgbClr val="0000FF"/>
                </a:solidFill>
                <a:latin typeface="Consolas" pitchFamily="49" charset="0"/>
                <a:ea typeface="仿宋" pitchFamily="49" charset="-122"/>
                <a:cs typeface="Consolas" pitchFamily="49" charset="0"/>
              </a:rPr>
              <a:t>)</a:t>
            </a:r>
            <a:endParaRPr lang="zh-CN" altLang="en-US" sz="1600" dirty="0">
              <a:solidFill>
                <a:srgbClr val="0000FF"/>
              </a:solidFill>
              <a:latin typeface="Consolas" pitchFamily="49" charset="0"/>
              <a:ea typeface="仿宋" pitchFamily="49" charset="-122"/>
              <a:cs typeface="Consolas" pitchFamily="49" charset="0"/>
            </a:endParaRPr>
          </a:p>
          <a:p>
            <a:pPr algn="l"/>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if </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maxp</a:t>
            </a:r>
            <a:r>
              <a:rPr lang="en-US" altLang="zh-CN" sz="1600" dirty="0">
                <a:solidFill>
                  <a:srgbClr val="0000FF"/>
                </a:solidFill>
                <a:latin typeface="Consolas" pitchFamily="49" charset="0"/>
                <a:ea typeface="仿宋" pitchFamily="49" charset="-122"/>
                <a:cs typeface="Consolas" pitchFamily="49" charset="0"/>
              </a:rPr>
              <a:t>-&gt;data&lt;p-&gt;data)</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若找到一个更</a:t>
            </a:r>
            <a:r>
              <a:rPr lang="zh-CN" altLang="en-US" sz="1600">
                <a:solidFill>
                  <a:srgbClr val="00B0F0"/>
                </a:solidFill>
                <a:latin typeface="Consolas" pitchFamily="49" charset="0"/>
                <a:ea typeface="仿宋" pitchFamily="49" charset="-122"/>
                <a:cs typeface="Consolas" pitchFamily="49" charset="0"/>
              </a:rPr>
              <a:t>大</a:t>
            </a:r>
            <a:r>
              <a:rPr lang="zh-CN" altLang="en-US" sz="1600" smtClean="0">
                <a:solidFill>
                  <a:srgbClr val="00B0F0"/>
                </a:solidFill>
                <a:latin typeface="Consolas" pitchFamily="49" charset="0"/>
                <a:ea typeface="仿宋" pitchFamily="49" charset="-122"/>
                <a:cs typeface="Consolas" pitchFamily="49" charset="0"/>
              </a:rPr>
              <a:t>的结点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maxp</a:t>
            </a:r>
            <a:r>
              <a:rPr lang="en-US" altLang="zh-CN" sz="1600" dirty="0">
                <a:solidFill>
                  <a:srgbClr val="0000FF"/>
                </a:solidFill>
                <a:latin typeface="Consolas" pitchFamily="49" charset="0"/>
                <a:ea typeface="仿宋" pitchFamily="49" charset="-122"/>
                <a:cs typeface="Consolas" pitchFamily="49" charset="0"/>
              </a:rPr>
              <a:t>=p;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更改</a:t>
            </a:r>
            <a:r>
              <a:rPr lang="en-US" altLang="zh-CN" sz="1600" dirty="0" err="1">
                <a:solidFill>
                  <a:srgbClr val="00B0F0"/>
                </a:solidFill>
                <a:latin typeface="Consolas" pitchFamily="49" charset="0"/>
                <a:ea typeface="仿宋" pitchFamily="49" charset="-122"/>
                <a:cs typeface="Consolas" pitchFamily="49" charset="0"/>
              </a:rPr>
              <a:t>maxp</a:t>
            </a:r>
            <a:endParaRPr lang="en-US" altLang="zh-CN" sz="1600" dirty="0">
              <a:solidFill>
                <a:srgbClr val="00B0F0"/>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maxpre</a:t>
            </a:r>
            <a:r>
              <a:rPr lang="en-US" altLang="zh-CN" sz="1600" dirty="0">
                <a:solidFill>
                  <a:srgbClr val="0000FF"/>
                </a:solidFill>
                <a:latin typeface="Consolas" pitchFamily="49" charset="0"/>
                <a:ea typeface="仿宋" pitchFamily="49" charset="-122"/>
                <a:cs typeface="Consolas" pitchFamily="49" charset="0"/>
              </a:rPr>
              <a:t>=pre;</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更改</a:t>
            </a:r>
            <a:r>
              <a:rPr lang="en-US" altLang="zh-CN" sz="1600" dirty="0" err="1">
                <a:solidFill>
                  <a:srgbClr val="00B0F0"/>
                </a:solidFill>
                <a:latin typeface="Consolas" pitchFamily="49" charset="0"/>
                <a:ea typeface="仿宋" pitchFamily="49" charset="-122"/>
                <a:cs typeface="Consolas" pitchFamily="49" charset="0"/>
              </a:rPr>
              <a:t>maxpre</a:t>
            </a:r>
            <a:endParaRPr lang="en-US" altLang="zh-CN" sz="1600" dirty="0">
              <a:solidFill>
                <a:srgbClr val="00B0F0"/>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a:t>
            </a:r>
          </a:p>
          <a:p>
            <a:pPr algn="l"/>
            <a:r>
              <a:rPr lang="en-US" altLang="zh-CN" sz="1600" dirty="0">
                <a:solidFill>
                  <a:srgbClr val="0000FF"/>
                </a:solidFill>
                <a:latin typeface="Consolas" pitchFamily="49" charset="0"/>
                <a:ea typeface="仿宋" pitchFamily="49" charset="-122"/>
                <a:cs typeface="Consolas" pitchFamily="49" charset="0"/>
              </a:rPr>
              <a:t>	pre=p;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dirty="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pre</a:t>
            </a:r>
            <a:r>
              <a:rPr lang="zh-CN" altLang="en-US" sz="1600" dirty="0">
                <a:solidFill>
                  <a:srgbClr val="00B0F0"/>
                </a:solidFill>
                <a:latin typeface="Consolas" pitchFamily="49" charset="0"/>
                <a:ea typeface="仿宋" pitchFamily="49" charset="-122"/>
                <a:cs typeface="Consolas" pitchFamily="49" charset="0"/>
              </a:rPr>
              <a:t>同步后移</a:t>
            </a:r>
            <a:r>
              <a:rPr lang="zh-CN" altLang="en-US" sz="1600">
                <a:solidFill>
                  <a:srgbClr val="00B0F0"/>
                </a:solidFill>
                <a:latin typeface="Consolas" pitchFamily="49" charset="0"/>
                <a:ea typeface="仿宋" pitchFamily="49" charset="-122"/>
                <a:cs typeface="Consolas" pitchFamily="49" charset="0"/>
              </a:rPr>
              <a:t>一</a:t>
            </a:r>
            <a:r>
              <a:rPr lang="zh-CN" altLang="en-US" sz="1600" smtClean="0">
                <a:solidFill>
                  <a:srgbClr val="00B0F0"/>
                </a:solidFill>
                <a:latin typeface="Consolas" pitchFamily="49" charset="0"/>
                <a:ea typeface="仿宋" pitchFamily="49" charset="-122"/>
                <a:cs typeface="Consolas" pitchFamily="49" charset="0"/>
              </a:rPr>
              <a:t>个结点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dirty="0">
                <a:solidFill>
                  <a:srgbClr val="00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p=p-&gt;next;</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endParaRPr lang="en-US" altLang="zh-CN" sz="1600" dirty="0" smtClean="0">
              <a:solidFill>
                <a:srgbClr val="0000FF"/>
              </a:solidFill>
              <a:latin typeface="Consolas" pitchFamily="49" charset="0"/>
              <a:ea typeface="仿宋" pitchFamily="49" charset="-122"/>
              <a:cs typeface="Consolas" pitchFamily="49" charset="0"/>
            </a:endParaRPr>
          </a:p>
          <a:p>
            <a:pPr algn="l"/>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maxpre-</a:t>
            </a:r>
            <a:r>
              <a:rPr lang="en-US" altLang="zh-CN" sz="1600" dirty="0">
                <a:solidFill>
                  <a:srgbClr val="FF00FF"/>
                </a:solidFill>
                <a:latin typeface="Consolas" pitchFamily="49" charset="0"/>
                <a:ea typeface="仿宋" pitchFamily="49" charset="-122"/>
                <a:cs typeface="Consolas" pitchFamily="49" charset="0"/>
              </a:rPr>
              <a:t>&gt;next=</a:t>
            </a:r>
            <a:r>
              <a:rPr lang="en-US" altLang="zh-CN" sz="1600" dirty="0" err="1">
                <a:solidFill>
                  <a:srgbClr val="FF00FF"/>
                </a:solidFill>
                <a:latin typeface="Consolas" pitchFamily="49" charset="0"/>
                <a:ea typeface="仿宋" pitchFamily="49" charset="-122"/>
                <a:cs typeface="Consolas" pitchFamily="49" charset="0"/>
              </a:rPr>
              <a:t>maxp</a:t>
            </a:r>
            <a:r>
              <a:rPr lang="en-US" altLang="zh-CN" sz="1600" dirty="0">
                <a:solidFill>
                  <a:srgbClr val="FF00FF"/>
                </a:solidFill>
                <a:latin typeface="Consolas" pitchFamily="49" charset="0"/>
                <a:ea typeface="仿宋" pitchFamily="49" charset="-122"/>
                <a:cs typeface="Consolas" pitchFamily="49" charset="0"/>
              </a:rPr>
              <a:t>-&gt;next;</a:t>
            </a: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删除</a:t>
            </a:r>
            <a:r>
              <a:rPr lang="en-US" altLang="zh-CN" sz="1600" smtClean="0">
                <a:solidFill>
                  <a:srgbClr val="00B0F0"/>
                </a:solidFill>
                <a:latin typeface="Consolas" pitchFamily="49" charset="0"/>
                <a:ea typeface="仿宋" pitchFamily="49" charset="-122"/>
                <a:cs typeface="Consolas" pitchFamily="49" charset="0"/>
              </a:rPr>
              <a:t>maxp</a:t>
            </a:r>
            <a:r>
              <a:rPr lang="zh-CN" altLang="en-US" sz="1600" smtClean="0">
                <a:solidFill>
                  <a:srgbClr val="00B0F0"/>
                </a:solidFill>
                <a:latin typeface="Consolas" pitchFamily="49" charset="0"/>
                <a:ea typeface="仿宋" pitchFamily="49" charset="-122"/>
                <a:cs typeface="Consolas" pitchFamily="49" charset="0"/>
              </a:rPr>
              <a:t>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free(maxp</a:t>
            </a:r>
            <a:r>
              <a:rPr lang="en-US" altLang="zh-CN" sz="1600" dirty="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释放</a:t>
            </a:r>
            <a:r>
              <a:rPr lang="en-US" altLang="zh-CN" sz="1600" smtClean="0">
                <a:solidFill>
                  <a:srgbClr val="00B0F0"/>
                </a:solidFill>
                <a:latin typeface="Consolas" pitchFamily="49" charset="0"/>
                <a:ea typeface="仿宋" pitchFamily="49" charset="-122"/>
                <a:cs typeface="Consolas" pitchFamily="49" charset="0"/>
              </a:rPr>
              <a:t>maxp</a:t>
            </a:r>
            <a:r>
              <a:rPr lang="zh-CN" altLang="en-US" sz="1600" smtClean="0">
                <a:solidFill>
                  <a:srgbClr val="00B0F0"/>
                </a:solidFill>
                <a:latin typeface="Consolas" pitchFamily="49" charset="0"/>
                <a:ea typeface="仿宋" pitchFamily="49" charset="-122"/>
                <a:cs typeface="Consolas" pitchFamily="49" charset="0"/>
              </a:rPr>
              <a:t>结点</a:t>
            </a:r>
            <a:endParaRPr lang="zh-CN" altLang="en-US" sz="1600" dirty="0">
              <a:solidFill>
                <a:srgbClr val="00B0F0"/>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a:t>
            </a:r>
          </a:p>
        </p:txBody>
      </p:sp>
      <p:sp>
        <p:nvSpPr>
          <p:cNvPr id="202757" name="Text Box 5"/>
          <p:cNvSpPr txBox="1">
            <a:spLocks noChangeArrowheads="1"/>
          </p:cNvSpPr>
          <p:nvPr/>
        </p:nvSpPr>
        <p:spPr bwMode="auto">
          <a:xfrm>
            <a:off x="500034" y="4643446"/>
            <a:ext cx="4676778"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latin typeface="Consolas" pitchFamily="49" charset="0"/>
                <a:ea typeface="楷体" pitchFamily="49" charset="-122"/>
                <a:cs typeface="Consolas" pitchFamily="49" charset="0"/>
              </a:rPr>
              <a:t>该算法的时间复杂度为</a:t>
            </a:r>
            <a:r>
              <a:rPr lang="en-US" altLang="zh-CN" sz="1800" dirty="0">
                <a:latin typeface="Consolas" pitchFamily="49" charset="0"/>
                <a:ea typeface="楷体" pitchFamily="49" charset="-122"/>
                <a:cs typeface="Consolas" pitchFamily="49" charset="0"/>
              </a:rPr>
              <a:t>O(</a:t>
            </a:r>
            <a:r>
              <a:rPr lang="en-US" altLang="zh-CN" sz="1800" i="1" dirty="0">
                <a:latin typeface="Consolas" pitchFamily="49" charset="0"/>
                <a:ea typeface="楷体" pitchFamily="49" charset="-122"/>
                <a:cs typeface="Consolas" pitchFamily="49" charset="0"/>
              </a:rPr>
              <a:t>n</a:t>
            </a:r>
            <a:r>
              <a:rPr lang="en-US" altLang="zh-CN" sz="1800" dirty="0">
                <a:latin typeface="Consolas" pitchFamily="49" charset="0"/>
                <a:ea typeface="楷体" pitchFamily="49" charset="-122"/>
                <a:cs typeface="Consolas" pitchFamily="49" charset="0"/>
              </a:rPr>
              <a:t>)</a:t>
            </a:r>
            <a:r>
              <a:rPr lang="zh-CN" altLang="en-US" sz="1800" dirty="0">
                <a:latin typeface="Consolas" pitchFamily="49" charset="0"/>
                <a:ea typeface="楷体" pitchFamily="49" charset="-122"/>
                <a:cs typeface="Consolas" pitchFamily="49" charset="0"/>
              </a:rPr>
              <a:t>。</a:t>
            </a:r>
          </a:p>
        </p:txBody>
      </p:sp>
      <p:grpSp>
        <p:nvGrpSpPr>
          <p:cNvPr id="2" name="组合 13"/>
          <p:cNvGrpSpPr/>
          <p:nvPr/>
        </p:nvGrpSpPr>
        <p:grpSpPr>
          <a:xfrm>
            <a:off x="714348" y="1000108"/>
            <a:ext cx="7858180" cy="4575421"/>
            <a:chOff x="714348" y="1285860"/>
            <a:chExt cx="7858180" cy="4575421"/>
          </a:xfrm>
        </p:grpSpPr>
        <p:sp>
          <p:nvSpPr>
            <p:cNvPr id="4" name="矩形 3"/>
            <p:cNvSpPr/>
            <p:nvPr/>
          </p:nvSpPr>
          <p:spPr>
            <a:xfrm>
              <a:off x="714348" y="1285860"/>
              <a:ext cx="7786742" cy="2286016"/>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6" name="直接箭头连接符 5"/>
            <p:cNvCxnSpPr/>
            <p:nvPr/>
          </p:nvCxnSpPr>
          <p:spPr>
            <a:xfrm rot="5400000">
              <a:off x="6394066" y="4464454"/>
              <a:ext cx="1643074" cy="794"/>
            </a:xfrm>
            <a:prstGeom prst="straightConnector1">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72198" y="5214950"/>
              <a:ext cx="2500330"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查找</a:t>
              </a:r>
              <a:r>
                <a:rPr kumimoji="1" lang="zh-CN" altLang="en-US" sz="1800" smtClean="0">
                  <a:latin typeface="Consolas" pitchFamily="49" charset="0"/>
                  <a:ea typeface="仿宋" pitchFamily="49" charset="-122"/>
                  <a:cs typeface="Consolas" pitchFamily="49" charset="0"/>
                </a:rPr>
                <a:t>最大值结点的前驱结点</a:t>
              </a:r>
              <a:r>
                <a:rPr kumimoji="1" lang="en-US" altLang="zh-CN" sz="1800" smtClean="0">
                  <a:latin typeface="Consolas" pitchFamily="49" charset="0"/>
                  <a:ea typeface="仿宋" pitchFamily="49" charset="-122"/>
                  <a:cs typeface="Consolas" pitchFamily="49" charset="0"/>
                </a:rPr>
                <a:t>maxpre</a:t>
              </a:r>
              <a:endParaRPr lang="zh-CN" altLang="en-US" sz="1800" dirty="0">
                <a:latin typeface="Consolas" pitchFamily="49" charset="0"/>
                <a:ea typeface="仿宋" pitchFamily="49" charset="-122"/>
                <a:cs typeface="Consolas" pitchFamily="49" charset="0"/>
              </a:endParaRPr>
            </a:p>
          </p:txBody>
        </p:sp>
      </p:grpSp>
      <p:grpSp>
        <p:nvGrpSpPr>
          <p:cNvPr id="3" name="组合 14"/>
          <p:cNvGrpSpPr/>
          <p:nvPr/>
        </p:nvGrpSpPr>
        <p:grpSpPr>
          <a:xfrm>
            <a:off x="714348" y="3265804"/>
            <a:ext cx="7786742" cy="2095411"/>
            <a:chOff x="714348" y="3676782"/>
            <a:chExt cx="7786742" cy="2095411"/>
          </a:xfrm>
        </p:grpSpPr>
        <p:sp>
          <p:nvSpPr>
            <p:cNvPr id="10" name="矩形 9"/>
            <p:cNvSpPr/>
            <p:nvPr/>
          </p:nvSpPr>
          <p:spPr>
            <a:xfrm>
              <a:off x="714348" y="3676782"/>
              <a:ext cx="7786742" cy="714380"/>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12" name="直接箭头连接符 11"/>
            <p:cNvCxnSpPr/>
            <p:nvPr/>
          </p:nvCxnSpPr>
          <p:spPr>
            <a:xfrm rot="5400000">
              <a:off x="4464843" y="4803597"/>
              <a:ext cx="785818" cy="1588"/>
            </a:xfrm>
            <a:prstGeom prst="straightConnector1">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95720" y="5125862"/>
              <a:ext cx="2033602" cy="646331"/>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删除</a:t>
              </a:r>
              <a:r>
                <a:rPr kumimoji="1" lang="zh-CN" altLang="en-US" sz="1800" smtClean="0">
                  <a:latin typeface="Consolas" pitchFamily="49" charset="0"/>
                  <a:ea typeface="仿宋" pitchFamily="49" charset="-122"/>
                  <a:cs typeface="Consolas" pitchFamily="49" charset="0"/>
                </a:rPr>
                <a:t>最大值结点并</a:t>
              </a:r>
              <a:r>
                <a:rPr kumimoji="1" lang="zh-CN" altLang="en-US" sz="1800" dirty="0" smtClean="0">
                  <a:latin typeface="Consolas" pitchFamily="49" charset="0"/>
                  <a:ea typeface="仿宋" pitchFamily="49" charset="-122"/>
                  <a:cs typeface="Consolas" pitchFamily="49" charset="0"/>
                </a:rPr>
                <a:t>释放空间</a:t>
              </a:r>
              <a:endParaRPr lang="zh-CN" altLang="en-US" sz="1800" dirty="0">
                <a:latin typeface="Consolas" pitchFamily="49" charset="0"/>
                <a:ea typeface="仿宋" pitchFamily="49" charset="-122"/>
                <a:cs typeface="Consolas" pitchFamily="49" charset="0"/>
              </a:endParaRPr>
            </a:p>
          </p:txBody>
        </p:sp>
      </p:grpSp>
      <p:sp>
        <p:nvSpPr>
          <p:cNvPr id="15" name="灯片编号占位符 14"/>
          <p:cNvSpPr>
            <a:spLocks noGrp="1"/>
          </p:cNvSpPr>
          <p:nvPr>
            <p:ph type="sldNum" sz="quarter" idx="12"/>
          </p:nvPr>
        </p:nvSpPr>
        <p:spPr/>
        <p:txBody>
          <a:bodyPr/>
          <a:lstStyle/>
          <a:p>
            <a:fld id="{BD3F3EC2-762F-4585-9ABE-3D0BD98F40C0}" type="slidenum">
              <a:rPr lang="en-US" altLang="zh-CN" smtClean="0"/>
              <a:pPr/>
              <a:t>51</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7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75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7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7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6">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02756">
                                            <p:txEl>
                                              <p:pRg st="12" end="12"/>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02756">
                                            <p:txEl>
                                              <p:pRg st="13" end="1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8313" y="692150"/>
            <a:ext cx="8291512" cy="729302"/>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1800">
                <a:solidFill>
                  <a:srgbClr val="FF3300"/>
                </a:solidFill>
                <a:latin typeface="Consolas" pitchFamily="49" charset="0"/>
                <a:ea typeface="楷体" pitchFamily="49" charset="-122"/>
                <a:cs typeface="Consolas" pitchFamily="49" charset="0"/>
              </a:rPr>
              <a:t>   </a:t>
            </a:r>
            <a:r>
              <a:rPr kumimoji="1" lang="en-US" altLang="zh-CN" sz="1800" smtClean="0">
                <a:solidFill>
                  <a:srgbClr val="FF3300"/>
                </a:solidFill>
                <a:latin typeface="Consolas" pitchFamily="49" charset="0"/>
                <a:ea typeface="楷体" pitchFamily="49" charset="-122"/>
                <a:cs typeface="Consolas" pitchFamily="49" charset="0"/>
              </a:rPr>
              <a:t>【</a:t>
            </a:r>
            <a:r>
              <a:rPr kumimoji="1" lang="zh-CN" altLang="en-US" sz="1800">
                <a:solidFill>
                  <a:srgbClr val="FF3300"/>
                </a:solidFill>
                <a:latin typeface="Consolas" pitchFamily="49" charset="0"/>
                <a:ea typeface="楷体" pitchFamily="49" charset="-122"/>
                <a:cs typeface="Consolas" pitchFamily="49" charset="0"/>
              </a:rPr>
              <a:t>例</a:t>
            </a:r>
            <a:r>
              <a:rPr kumimoji="1" lang="en-US" altLang="zh-CN" sz="1800" smtClean="0">
                <a:solidFill>
                  <a:srgbClr val="FF3300"/>
                </a:solidFill>
                <a:latin typeface="Consolas" pitchFamily="49" charset="0"/>
                <a:ea typeface="楷体" pitchFamily="49" charset="-122"/>
                <a:cs typeface="Consolas" pitchFamily="49" charset="0"/>
              </a:rPr>
              <a:t>2-8】</a:t>
            </a:r>
            <a:r>
              <a:rPr kumimoji="1" lang="zh-CN" altLang="en-US" sz="1800" dirty="0">
                <a:latin typeface="Consolas" pitchFamily="49" charset="0"/>
                <a:ea typeface="楷体" pitchFamily="49" charset="-122"/>
                <a:cs typeface="Consolas" pitchFamily="49" charset="0"/>
              </a:rPr>
              <a:t>有一</a:t>
            </a:r>
            <a:r>
              <a:rPr kumimoji="1" lang="zh-CN" altLang="en-US" sz="1800">
                <a:latin typeface="Consolas" pitchFamily="49" charset="0"/>
                <a:ea typeface="楷体" pitchFamily="49" charset="-122"/>
                <a:cs typeface="Consolas" pitchFamily="49" charset="0"/>
              </a:rPr>
              <a:t>个</a:t>
            </a:r>
            <a:r>
              <a:rPr kumimoji="1" lang="zh-CN" altLang="en-US" sz="1800" smtClean="0">
                <a:latin typeface="Consolas" pitchFamily="49" charset="0"/>
                <a:ea typeface="楷体" pitchFamily="49" charset="-122"/>
                <a:cs typeface="Consolas" pitchFamily="49" charset="0"/>
              </a:rPr>
              <a:t>带头结点的</a:t>
            </a:r>
            <a:r>
              <a:rPr kumimoji="1" lang="zh-CN" altLang="en-US" sz="1800" dirty="0">
                <a:latin typeface="Consolas" pitchFamily="49" charset="0"/>
                <a:ea typeface="楷体" pitchFamily="49" charset="-122"/>
                <a:cs typeface="Consolas" pitchFamily="49" charset="0"/>
              </a:rPr>
              <a:t>单链表</a:t>
            </a:r>
            <a:r>
              <a:rPr kumimoji="1" lang="en-US" altLang="zh-CN" sz="1800" dirty="0">
                <a:latin typeface="Consolas" pitchFamily="49" charset="0"/>
                <a:ea typeface="楷体" pitchFamily="49" charset="-122"/>
                <a:cs typeface="Consolas" pitchFamily="49" charset="0"/>
              </a:rPr>
              <a:t>L</a:t>
            </a:r>
            <a:r>
              <a:rPr kumimoji="1" lang="zh-CN" altLang="en-US" sz="1800" dirty="0">
                <a:latin typeface="Consolas" pitchFamily="49" charset="0"/>
                <a:ea typeface="楷体" pitchFamily="49" charset="-122"/>
                <a:cs typeface="Consolas" pitchFamily="49" charset="0"/>
              </a:rPr>
              <a:t>（至少有一</a:t>
            </a:r>
            <a:r>
              <a:rPr kumimoji="1" lang="zh-CN" altLang="en-US" sz="1800">
                <a:latin typeface="Consolas" pitchFamily="49" charset="0"/>
                <a:ea typeface="楷体" pitchFamily="49" charset="-122"/>
                <a:cs typeface="Consolas" pitchFamily="49" charset="0"/>
              </a:rPr>
              <a:t>个</a:t>
            </a:r>
            <a:r>
              <a:rPr kumimoji="1" lang="zh-CN" altLang="en-US" sz="1800" smtClean="0">
                <a:latin typeface="Consolas" pitchFamily="49" charset="0"/>
                <a:ea typeface="楷体" pitchFamily="49" charset="-122"/>
                <a:cs typeface="Consolas" pitchFamily="49" charset="0"/>
              </a:rPr>
              <a:t>数据结点），设计</a:t>
            </a:r>
            <a:r>
              <a:rPr kumimoji="1" lang="zh-CN" altLang="en-US" sz="1800" dirty="0">
                <a:latin typeface="Consolas" pitchFamily="49" charset="0"/>
                <a:ea typeface="楷体" pitchFamily="49" charset="-122"/>
                <a:cs typeface="Consolas" pitchFamily="49" charset="0"/>
              </a:rPr>
              <a:t>一个算法使其元素递增有序排列。</a:t>
            </a:r>
          </a:p>
        </p:txBody>
      </p:sp>
      <p:grpSp>
        <p:nvGrpSpPr>
          <p:cNvPr id="2" name="组合 32"/>
          <p:cNvGrpSpPr/>
          <p:nvPr/>
        </p:nvGrpSpPr>
        <p:grpSpPr>
          <a:xfrm>
            <a:off x="760439" y="1916113"/>
            <a:ext cx="7221527" cy="2739475"/>
            <a:chOff x="179388" y="1916113"/>
            <a:chExt cx="7221527" cy="2739475"/>
          </a:xfrm>
        </p:grpSpPr>
        <p:sp>
          <p:nvSpPr>
            <p:cNvPr id="201734" name="Text Box 6"/>
            <p:cNvSpPr txBox="1">
              <a:spLocks noChangeArrowheads="1"/>
            </p:cNvSpPr>
            <p:nvPr/>
          </p:nvSpPr>
          <p:spPr bwMode="auto">
            <a:xfrm>
              <a:off x="179388" y="3494088"/>
              <a:ext cx="55403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201731" name="Rectangle 3"/>
            <p:cNvSpPr>
              <a:spLocks noChangeArrowheads="1"/>
            </p:cNvSpPr>
            <p:nvPr/>
          </p:nvSpPr>
          <p:spPr bwMode="auto">
            <a:xfrm>
              <a:off x="854075" y="34940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2" name="Rectangle 4"/>
            <p:cNvSpPr>
              <a:spLocks noChangeArrowheads="1"/>
            </p:cNvSpPr>
            <p:nvPr/>
          </p:nvSpPr>
          <p:spPr bwMode="auto">
            <a:xfrm>
              <a:off x="1214438" y="34940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33" name="Line 5"/>
            <p:cNvSpPr>
              <a:spLocks noChangeShapeType="1"/>
            </p:cNvSpPr>
            <p:nvPr/>
          </p:nvSpPr>
          <p:spPr bwMode="auto">
            <a:xfrm>
              <a:off x="506413" y="3673475"/>
              <a:ext cx="360362" cy="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1735" name="Rectangle 7"/>
            <p:cNvSpPr>
              <a:spLocks noChangeArrowheads="1"/>
            </p:cNvSpPr>
            <p:nvPr/>
          </p:nvSpPr>
          <p:spPr bwMode="auto">
            <a:xfrm>
              <a:off x="4611662"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6" name="Rectangle 8"/>
            <p:cNvSpPr>
              <a:spLocks noChangeArrowheads="1"/>
            </p:cNvSpPr>
            <p:nvPr/>
          </p:nvSpPr>
          <p:spPr bwMode="auto">
            <a:xfrm>
              <a:off x="4972025" y="349408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itchFamily="49" charset="0"/>
                  <a:ea typeface="宋体" pitchFamily="2" charset="-122"/>
                  <a:cs typeface="Consolas" pitchFamily="49" charset="0"/>
                </a:rPr>
                <a:t>∧</a:t>
              </a:r>
            </a:p>
          </p:txBody>
        </p:sp>
        <p:sp>
          <p:nvSpPr>
            <p:cNvPr id="201737" name="Rectangle 9"/>
            <p:cNvSpPr>
              <a:spLocks noChangeArrowheads="1"/>
            </p:cNvSpPr>
            <p:nvPr/>
          </p:nvSpPr>
          <p:spPr bwMode="auto">
            <a:xfrm>
              <a:off x="4643438"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8" name="Rectangle 10"/>
            <p:cNvSpPr>
              <a:spLocks noChangeArrowheads="1"/>
            </p:cNvSpPr>
            <p:nvPr/>
          </p:nvSpPr>
          <p:spPr bwMode="auto">
            <a:xfrm>
              <a:off x="5003800"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39" name="Rectangle 11"/>
            <p:cNvSpPr>
              <a:spLocks noChangeArrowheads="1"/>
            </p:cNvSpPr>
            <p:nvPr/>
          </p:nvSpPr>
          <p:spPr bwMode="auto">
            <a:xfrm>
              <a:off x="6680190"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40" name="Rectangle 12"/>
            <p:cNvSpPr>
              <a:spLocks noChangeArrowheads="1"/>
            </p:cNvSpPr>
            <p:nvPr/>
          </p:nvSpPr>
          <p:spPr bwMode="auto">
            <a:xfrm>
              <a:off x="7040552"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201741" name="Freeform 13"/>
            <p:cNvSpPr>
              <a:spLocks/>
            </p:cNvSpPr>
            <p:nvPr/>
          </p:nvSpPr>
          <p:spPr bwMode="auto">
            <a:xfrm>
              <a:off x="6205527" y="2668588"/>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1742" name="Freeform 14"/>
            <p:cNvSpPr>
              <a:spLocks/>
            </p:cNvSpPr>
            <p:nvPr/>
          </p:nvSpPr>
          <p:spPr bwMode="auto">
            <a:xfrm>
              <a:off x="4062387" y="367030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1743" name="Text Box 15"/>
            <p:cNvSpPr txBox="1">
              <a:spLocks noChangeArrowheads="1"/>
            </p:cNvSpPr>
            <p:nvPr/>
          </p:nvSpPr>
          <p:spPr bwMode="auto">
            <a:xfrm>
              <a:off x="4752975" y="1916113"/>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ea typeface="宋体" pitchFamily="2" charset="-122"/>
                  <a:cs typeface="Consolas" pitchFamily="49" charset="0"/>
                </a:rPr>
                <a:t>p</a:t>
              </a:r>
            </a:p>
          </p:txBody>
        </p:sp>
        <p:sp>
          <p:nvSpPr>
            <p:cNvPr id="201744" name="Freeform 16"/>
            <p:cNvSpPr>
              <a:spLocks/>
            </p:cNvSpPr>
            <p:nvPr/>
          </p:nvSpPr>
          <p:spPr bwMode="auto">
            <a:xfrm>
              <a:off x="5113338" y="2670175"/>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1745" name="Text Box 17"/>
            <p:cNvSpPr txBox="1">
              <a:spLocks noChangeArrowheads="1"/>
            </p:cNvSpPr>
            <p:nvPr/>
          </p:nvSpPr>
          <p:spPr bwMode="auto">
            <a:xfrm>
              <a:off x="5761038" y="2249488"/>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46" name="Line 18"/>
            <p:cNvSpPr>
              <a:spLocks noChangeShapeType="1"/>
            </p:cNvSpPr>
            <p:nvPr/>
          </p:nvSpPr>
          <p:spPr bwMode="auto">
            <a:xfrm>
              <a:off x="4772025" y="2132013"/>
              <a:ext cx="0" cy="360362"/>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1747" name="Freeform 19"/>
            <p:cNvSpPr>
              <a:spLocks/>
            </p:cNvSpPr>
            <p:nvPr/>
          </p:nvSpPr>
          <p:spPr bwMode="auto">
            <a:xfrm>
              <a:off x="3497263"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01748" name="Rectangle 20"/>
            <p:cNvSpPr>
              <a:spLocks noChangeArrowheads="1"/>
            </p:cNvSpPr>
            <p:nvPr/>
          </p:nvSpPr>
          <p:spPr bwMode="auto">
            <a:xfrm>
              <a:off x="2508250"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49" name="Rectangle 21"/>
            <p:cNvSpPr>
              <a:spLocks noChangeArrowheads="1"/>
            </p:cNvSpPr>
            <p:nvPr/>
          </p:nvSpPr>
          <p:spPr bwMode="auto">
            <a:xfrm>
              <a:off x="2868613" y="350043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50" name="Freeform 22"/>
            <p:cNvSpPr>
              <a:spLocks/>
            </p:cNvSpPr>
            <p:nvPr/>
          </p:nvSpPr>
          <p:spPr bwMode="auto">
            <a:xfrm>
              <a:off x="1309688" y="3676650"/>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1751" name="Freeform 23"/>
            <p:cNvSpPr>
              <a:spLocks/>
            </p:cNvSpPr>
            <p:nvPr/>
          </p:nvSpPr>
          <p:spPr bwMode="auto">
            <a:xfrm>
              <a:off x="3060700" y="367030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1752" name="Text Box 24"/>
            <p:cNvSpPr txBox="1">
              <a:spLocks noChangeArrowheads="1"/>
            </p:cNvSpPr>
            <p:nvPr/>
          </p:nvSpPr>
          <p:spPr bwMode="auto">
            <a:xfrm>
              <a:off x="3636963" y="3281363"/>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53" name="Text Box 25"/>
            <p:cNvSpPr txBox="1">
              <a:spLocks noChangeArrowheads="1"/>
            </p:cNvSpPr>
            <p:nvPr/>
          </p:nvSpPr>
          <p:spPr bwMode="auto">
            <a:xfrm>
              <a:off x="2657474" y="2924175"/>
              <a:ext cx="700079" cy="369332"/>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ea typeface="宋体" pitchFamily="2" charset="-122"/>
                  <a:cs typeface="Consolas" pitchFamily="49" charset="0"/>
                </a:rPr>
                <a:t>pre</a:t>
              </a:r>
            </a:p>
          </p:txBody>
        </p:sp>
        <p:sp>
          <p:nvSpPr>
            <p:cNvPr id="201754" name="Line 26"/>
            <p:cNvSpPr>
              <a:spLocks noChangeShapeType="1"/>
            </p:cNvSpPr>
            <p:nvPr/>
          </p:nvSpPr>
          <p:spPr bwMode="auto">
            <a:xfrm>
              <a:off x="2676525" y="3140075"/>
              <a:ext cx="0" cy="360363"/>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01755" name="Text Box 27"/>
            <p:cNvSpPr txBox="1">
              <a:spLocks noChangeArrowheads="1"/>
            </p:cNvSpPr>
            <p:nvPr/>
          </p:nvSpPr>
          <p:spPr bwMode="auto">
            <a:xfrm>
              <a:off x="1834833" y="3284538"/>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56" name="Line 28"/>
            <p:cNvSpPr>
              <a:spLocks noChangeShapeType="1"/>
            </p:cNvSpPr>
            <p:nvPr/>
          </p:nvSpPr>
          <p:spPr bwMode="auto">
            <a:xfrm>
              <a:off x="2224587" y="3678238"/>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9" name="右大括号 28"/>
            <p:cNvSpPr/>
            <p:nvPr/>
          </p:nvSpPr>
          <p:spPr>
            <a:xfrm rot="5400000">
              <a:off x="3070959" y="2286835"/>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0" name="TextBox 29"/>
            <p:cNvSpPr txBox="1"/>
            <p:nvPr/>
          </p:nvSpPr>
          <p:spPr>
            <a:xfrm>
              <a:off x="2214546" y="4286256"/>
              <a:ext cx="1857388"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有序单链表</a:t>
              </a:r>
              <a:endParaRPr lang="zh-CN" altLang="en-US" sz="1800" dirty="0">
                <a:latin typeface="仿宋" pitchFamily="49" charset="-122"/>
                <a:ea typeface="仿宋" pitchFamily="49" charset="-122"/>
                <a:cs typeface="Consolas" pitchFamily="49" charset="0"/>
              </a:endParaRPr>
            </a:p>
          </p:txBody>
        </p:sp>
        <p:sp>
          <p:nvSpPr>
            <p:cNvPr id="31" name="Text Box 91"/>
            <p:cNvSpPr txBox="1">
              <a:spLocks noChangeArrowheads="1"/>
            </p:cNvSpPr>
            <p:nvPr/>
          </p:nvSpPr>
          <p:spPr bwMode="auto">
            <a:xfrm>
              <a:off x="785786" y="2000240"/>
              <a:ext cx="2808287" cy="400110"/>
            </a:xfrm>
            <a:prstGeom prst="rect">
              <a:avLst/>
            </a:prstGeom>
            <a:noFill/>
            <a:ln w="38100" algn="ctr">
              <a:noFill/>
              <a:miter lim="800000"/>
              <a:headEnd/>
              <a:tailEnd/>
            </a:ln>
            <a:effectLst/>
          </p:spPr>
          <p:txBody>
            <a:bodyPr>
              <a:spAutoFit/>
            </a:bodyPr>
            <a:lstStyle/>
            <a:p>
              <a:pPr algn="l">
                <a:spcBef>
                  <a:spcPct val="50000"/>
                </a:spcBef>
              </a:pPr>
              <a:r>
                <a:rPr lang="zh-CN" altLang="en-US" sz="2000" dirty="0">
                  <a:solidFill>
                    <a:srgbClr val="FF0000"/>
                  </a:solidFill>
                  <a:latin typeface="微软雅黑" pitchFamily="34" charset="-122"/>
                  <a:ea typeface="微软雅黑" pitchFamily="34" charset="-122"/>
                  <a:cs typeface="Consolas" pitchFamily="49" charset="0"/>
                </a:rPr>
                <a:t>算法设计思路</a:t>
              </a:r>
            </a:p>
          </p:txBody>
        </p:sp>
      </p:grpSp>
      <p:sp>
        <p:nvSpPr>
          <p:cNvPr id="34" name="灯片编号占位符 33"/>
          <p:cNvSpPr>
            <a:spLocks noGrp="1"/>
          </p:cNvSpPr>
          <p:nvPr>
            <p:ph type="sldNum" sz="quarter" idx="12"/>
          </p:nvPr>
        </p:nvSpPr>
        <p:spPr/>
        <p:txBody>
          <a:bodyPr/>
          <a:lstStyle/>
          <a:p>
            <a:fld id="{BD3F3EC2-762F-4585-9ABE-3D0BD98F40C0}" type="slidenum">
              <a:rPr lang="en-US" altLang="zh-CN" smtClean="0"/>
              <a:pPr/>
              <a:t>52</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285728"/>
            <a:ext cx="8856663" cy="206476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bIns="108000">
            <a:spAutoFit/>
          </a:bodyPr>
          <a:lstStyle/>
          <a:p>
            <a:pPr algn="l">
              <a:lnSpc>
                <a:spcPts val="2400"/>
              </a:lnSpc>
            </a:pPr>
            <a:r>
              <a:rPr kumimoji="1" lang="en-US" altLang="zh-CN" sz="1600">
                <a:solidFill>
                  <a:srgbClr val="0000FF"/>
                </a:solidFill>
                <a:latin typeface="Consolas" pitchFamily="49" charset="0"/>
                <a:ea typeface="仿宋" pitchFamily="49" charset="-122"/>
                <a:cs typeface="Consolas" pitchFamily="49" charset="0"/>
              </a:rPr>
              <a:t>void </a:t>
            </a:r>
            <a:r>
              <a:rPr kumimoji="1" lang="en-US" altLang="zh-CN" sz="1600" smtClean="0">
                <a:solidFill>
                  <a:srgbClr val="FF0000"/>
                </a:solidFill>
                <a:latin typeface="Consolas" pitchFamily="49" charset="0"/>
                <a:ea typeface="仿宋" pitchFamily="49" charset="-122"/>
                <a:cs typeface="Consolas" pitchFamily="49" charset="0"/>
              </a:rPr>
              <a:t>sort</a:t>
            </a:r>
            <a:r>
              <a:rPr kumimoji="1" lang="en-US" altLang="zh-CN" sz="1600" smtClean="0">
                <a:solidFill>
                  <a:srgbClr val="0000FF"/>
                </a:solidFill>
                <a:latin typeface="Consolas" pitchFamily="49" charset="0"/>
                <a:ea typeface="仿宋" pitchFamily="49" charset="-122"/>
                <a:cs typeface="Consolas" pitchFamily="49" charset="0"/>
              </a:rPr>
              <a:t>(LinkNode </a:t>
            </a:r>
            <a:r>
              <a:rPr kumimoji="1" lang="en-US" altLang="zh-CN" sz="1600" dirty="0">
                <a:solidFill>
                  <a:srgbClr val="0000FF"/>
                </a:solidFill>
                <a:latin typeface="Consolas" pitchFamily="49" charset="0"/>
                <a:ea typeface="仿宋" pitchFamily="49" charset="-122"/>
                <a:cs typeface="Consolas" pitchFamily="49" charset="0"/>
              </a:rPr>
              <a:t>*&amp;L)</a:t>
            </a:r>
          </a:p>
          <a:p>
            <a:pPr algn="l">
              <a:lnSpc>
                <a:spcPts val="2400"/>
              </a:lnSpc>
            </a:pPr>
            <a:r>
              <a:rPr kumimoji="1" lang="en-US" altLang="zh-CN" sz="1600" dirty="0">
                <a:solidFill>
                  <a:srgbClr val="0000FF"/>
                </a:solidFill>
                <a:latin typeface="Consolas" pitchFamily="49" charset="0"/>
                <a:ea typeface="仿宋" pitchFamily="49" charset="-122"/>
                <a:cs typeface="Consolas" pitchFamily="49" charset="0"/>
              </a:rPr>
              <a:t>{ </a:t>
            </a:r>
            <a:endParaRPr kumimoji="1" lang="en-US" altLang="zh-CN" sz="1600" dirty="0" smtClean="0">
              <a:solidFill>
                <a:srgbClr val="0000FF"/>
              </a:solidFill>
              <a:latin typeface="Consolas" pitchFamily="49" charset="0"/>
              <a:ea typeface="仿宋" pitchFamily="49" charset="-122"/>
              <a:cs typeface="Consolas" pitchFamily="49" charset="0"/>
            </a:endParaRPr>
          </a:p>
          <a:p>
            <a:pPr algn="l">
              <a:lnSpc>
                <a:spcPts val="2400"/>
              </a:lnSpc>
            </a:pPr>
            <a:r>
              <a:rPr kumimoji="1" lang="en-US" altLang="zh-CN" sz="1600" smtClean="0">
                <a:solidFill>
                  <a:srgbClr val="0000FF"/>
                </a:solidFill>
                <a:latin typeface="Consolas" pitchFamily="49" charset="0"/>
                <a:ea typeface="仿宋" pitchFamily="49" charset="-122"/>
                <a:cs typeface="Consolas" pitchFamily="49" charset="0"/>
              </a:rPr>
              <a:t>   LinkNode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p</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*pre</a:t>
            </a:r>
            <a:r>
              <a:rPr kumimoji="1" lang="zh-CN" altLang="en-US" sz="1600" smtClean="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q;</a:t>
            </a:r>
          </a:p>
          <a:p>
            <a:pPr algn="l">
              <a:lnSpc>
                <a:spcPts val="2400"/>
              </a:lnSpc>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p=L-</a:t>
            </a:r>
            <a:r>
              <a:rPr kumimoji="1" lang="en-US" altLang="zh-CN" sz="1600" dirty="0">
                <a:solidFill>
                  <a:srgbClr val="0000FF"/>
                </a:solidFill>
                <a:latin typeface="Consolas" pitchFamily="49" charset="0"/>
                <a:ea typeface="仿宋" pitchFamily="49" charset="-122"/>
                <a:cs typeface="Consolas" pitchFamily="49" charset="0"/>
              </a:rPr>
              <a:t>&gt;next-&gt;next;	</a:t>
            </a:r>
            <a:r>
              <a:rPr kumimoji="1" lang="en-US" altLang="zh-CN" sz="1600" dirty="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p</a:t>
            </a:r>
            <a:r>
              <a:rPr kumimoji="1" lang="zh-CN" altLang="en-US" sz="1600" dirty="0">
                <a:solidFill>
                  <a:srgbClr val="00B0F0"/>
                </a:solidFill>
                <a:latin typeface="Consolas" pitchFamily="49" charset="0"/>
                <a:ea typeface="仿宋" pitchFamily="49" charset="-122"/>
                <a:cs typeface="Consolas" pitchFamily="49" charset="0"/>
              </a:rPr>
              <a:t>指向</a:t>
            </a:r>
            <a:r>
              <a:rPr kumimoji="1" lang="en-US" altLang="zh-CN" sz="1600" dirty="0">
                <a:solidFill>
                  <a:srgbClr val="00B0F0"/>
                </a:solidFill>
                <a:latin typeface="Consolas" pitchFamily="49" charset="0"/>
                <a:ea typeface="仿宋" pitchFamily="49" charset="-122"/>
                <a:cs typeface="Consolas" pitchFamily="49" charset="0"/>
              </a:rPr>
              <a:t>L</a:t>
            </a:r>
            <a:r>
              <a:rPr kumimoji="1" lang="zh-CN" altLang="en-US" sz="1600" dirty="0">
                <a:solidFill>
                  <a:srgbClr val="00B0F0"/>
                </a:solidFill>
                <a:latin typeface="Consolas" pitchFamily="49" charset="0"/>
                <a:ea typeface="仿宋" pitchFamily="49" charset="-122"/>
                <a:cs typeface="Consolas" pitchFamily="49" charset="0"/>
              </a:rPr>
              <a:t>的第</a:t>
            </a:r>
            <a:r>
              <a:rPr kumimoji="1" lang="en-US" altLang="zh-CN" sz="1600" dirty="0">
                <a:solidFill>
                  <a:srgbClr val="00B0F0"/>
                </a:solidFill>
                <a:latin typeface="Consolas" pitchFamily="49" charset="0"/>
                <a:ea typeface="仿宋" pitchFamily="49" charset="-122"/>
                <a:cs typeface="Consolas" pitchFamily="49" charset="0"/>
              </a:rPr>
              <a:t>2</a:t>
            </a:r>
            <a:r>
              <a:rPr kumimoji="1" lang="zh-CN" altLang="en-US" sz="1600">
                <a:solidFill>
                  <a:srgbClr val="00B0F0"/>
                </a:solidFill>
                <a:latin typeface="Consolas" pitchFamily="49" charset="0"/>
                <a:ea typeface="仿宋" pitchFamily="49" charset="-122"/>
                <a:cs typeface="Consolas" pitchFamily="49" charset="0"/>
              </a:rPr>
              <a:t>个</a:t>
            </a:r>
            <a:r>
              <a:rPr kumimoji="1" lang="zh-CN" altLang="en-US" sz="1600" smtClean="0">
                <a:solidFill>
                  <a:srgbClr val="00B0F0"/>
                </a:solidFill>
                <a:latin typeface="Consolas" pitchFamily="49" charset="0"/>
                <a:ea typeface="仿宋" pitchFamily="49" charset="-122"/>
                <a:cs typeface="Consolas" pitchFamily="49" charset="0"/>
              </a:rPr>
              <a:t>数据结点</a:t>
            </a:r>
            <a:endParaRPr kumimoji="1"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L-</a:t>
            </a:r>
            <a:r>
              <a:rPr kumimoji="1" lang="en-US" altLang="zh-CN" sz="1600" dirty="0">
                <a:solidFill>
                  <a:srgbClr val="0000FF"/>
                </a:solidFill>
                <a:latin typeface="Consolas" pitchFamily="49" charset="0"/>
                <a:ea typeface="仿宋" pitchFamily="49" charset="-122"/>
                <a:cs typeface="Consolas" pitchFamily="49" charset="0"/>
              </a:rPr>
              <a:t>&gt;next-&gt;next=NULL;</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构造只含一</a:t>
            </a:r>
            <a:r>
              <a:rPr kumimoji="1" lang="zh-CN" altLang="en-US" sz="1600">
                <a:solidFill>
                  <a:srgbClr val="00B0F0"/>
                </a:solidFill>
                <a:latin typeface="Consolas" pitchFamily="49" charset="0"/>
                <a:ea typeface="仿宋" pitchFamily="49" charset="-122"/>
                <a:cs typeface="Consolas" pitchFamily="49" charset="0"/>
              </a:rPr>
              <a:t>个</a:t>
            </a:r>
            <a:r>
              <a:rPr kumimoji="1" lang="zh-CN" altLang="en-US" sz="1600" smtClean="0">
                <a:solidFill>
                  <a:srgbClr val="00B0F0"/>
                </a:solidFill>
                <a:latin typeface="Consolas" pitchFamily="49" charset="0"/>
                <a:ea typeface="仿宋" pitchFamily="49" charset="-122"/>
                <a:cs typeface="Consolas" pitchFamily="49" charset="0"/>
              </a:rPr>
              <a:t>数据结点的</a:t>
            </a:r>
            <a:r>
              <a:rPr kumimoji="1" lang="zh-CN" altLang="en-US" sz="1600" dirty="0">
                <a:solidFill>
                  <a:srgbClr val="00B0F0"/>
                </a:solidFill>
                <a:latin typeface="Consolas" pitchFamily="49" charset="0"/>
                <a:ea typeface="仿宋" pitchFamily="49" charset="-122"/>
                <a:cs typeface="Consolas" pitchFamily="49" charset="0"/>
              </a:rPr>
              <a:t>有序</a:t>
            </a:r>
            <a:r>
              <a:rPr kumimoji="1" lang="zh-CN" altLang="en-US" sz="1600" dirty="0" smtClean="0">
                <a:solidFill>
                  <a:srgbClr val="00B0F0"/>
                </a:solidFill>
                <a:latin typeface="Consolas" pitchFamily="49" charset="0"/>
                <a:ea typeface="仿宋" pitchFamily="49" charset="-122"/>
                <a:cs typeface="Consolas" pitchFamily="49" charset="0"/>
              </a:rPr>
              <a:t>表</a:t>
            </a:r>
          </a:p>
          <a:p>
            <a:pPr algn="l">
              <a:lnSpc>
                <a:spcPts val="2400"/>
              </a:lnSpc>
            </a:pPr>
            <a:r>
              <a:rPr kumimoji="1" lang="zh-CN" altLang="en-US" sz="1600" dirty="0" smtClean="0">
                <a:solidFill>
                  <a:srgbClr val="0000FF"/>
                </a:solidFill>
                <a:latin typeface="Consolas" pitchFamily="49" charset="0"/>
                <a:ea typeface="仿宋" pitchFamily="49" charset="-122"/>
                <a:cs typeface="Consolas" pitchFamily="49" charset="0"/>
              </a:rPr>
              <a:t>       </a:t>
            </a:r>
            <a:endParaRPr kumimoji="1" lang="en-US" altLang="zh-CN" sz="1600" dirty="0">
              <a:solidFill>
                <a:srgbClr val="0000FF"/>
              </a:solidFill>
              <a:latin typeface="Consolas" pitchFamily="49" charset="0"/>
              <a:ea typeface="仿宋" pitchFamily="49" charset="-122"/>
              <a:cs typeface="Consolas" pitchFamily="49" charset="0"/>
            </a:endParaRPr>
          </a:p>
        </p:txBody>
      </p:sp>
      <p:grpSp>
        <p:nvGrpSpPr>
          <p:cNvPr id="2" name="组合 22"/>
          <p:cNvGrpSpPr/>
          <p:nvPr/>
        </p:nvGrpSpPr>
        <p:grpSpPr>
          <a:xfrm>
            <a:off x="1111284" y="2571744"/>
            <a:ext cx="5606064" cy="3469684"/>
            <a:chOff x="1111284" y="2571744"/>
            <a:chExt cx="5606064" cy="3469684"/>
          </a:xfrm>
        </p:grpSpPr>
        <p:sp>
          <p:nvSpPr>
            <p:cNvPr id="7" name="Rectangle 3"/>
            <p:cNvSpPr>
              <a:spLocks noChangeArrowheads="1"/>
            </p:cNvSpPr>
            <p:nvPr/>
          </p:nvSpPr>
          <p:spPr bwMode="auto">
            <a:xfrm>
              <a:off x="1785971" y="394174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8" name="Rectangle 4"/>
            <p:cNvSpPr>
              <a:spLocks noChangeArrowheads="1"/>
            </p:cNvSpPr>
            <p:nvPr/>
          </p:nvSpPr>
          <p:spPr bwMode="auto">
            <a:xfrm>
              <a:off x="2146334" y="394174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Line 5"/>
            <p:cNvSpPr>
              <a:spLocks noChangeShapeType="1"/>
            </p:cNvSpPr>
            <p:nvPr/>
          </p:nvSpPr>
          <p:spPr bwMode="auto">
            <a:xfrm>
              <a:off x="1438309" y="4121135"/>
              <a:ext cx="360362" cy="0"/>
            </a:xfrm>
            <a:prstGeom prst="line">
              <a:avLst/>
            </a:prstGeom>
            <a:noFill/>
            <a:ln w="28575">
              <a:solidFill>
                <a:srgbClr val="7030A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10" name="Text Box 6"/>
            <p:cNvSpPr txBox="1">
              <a:spLocks noChangeArrowheads="1"/>
            </p:cNvSpPr>
            <p:nvPr/>
          </p:nvSpPr>
          <p:spPr bwMode="auto">
            <a:xfrm>
              <a:off x="1111284" y="3941748"/>
              <a:ext cx="55403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1" name="Rectangle 7"/>
            <p:cNvSpPr>
              <a:spLocks noChangeArrowheads="1"/>
            </p:cNvSpPr>
            <p:nvPr/>
          </p:nvSpPr>
          <p:spPr bwMode="auto">
            <a:xfrm>
              <a:off x="2779705" y="394174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8"/>
            <p:cNvSpPr>
              <a:spLocks noChangeArrowheads="1"/>
            </p:cNvSpPr>
            <p:nvPr/>
          </p:nvSpPr>
          <p:spPr bwMode="auto">
            <a:xfrm>
              <a:off x="3140068" y="394174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itchFamily="49" charset="0"/>
                  <a:ea typeface="宋体" pitchFamily="2" charset="-122"/>
                  <a:cs typeface="Consolas" pitchFamily="49" charset="0"/>
                </a:rPr>
                <a:t>∧</a:t>
              </a:r>
            </a:p>
          </p:txBody>
        </p:sp>
        <p:sp>
          <p:nvSpPr>
            <p:cNvPr id="13" name="Rectangle 9"/>
            <p:cNvSpPr>
              <a:spLocks noChangeArrowheads="1"/>
            </p:cNvSpPr>
            <p:nvPr/>
          </p:nvSpPr>
          <p:spPr bwMode="auto">
            <a:xfrm>
              <a:off x="3929058" y="350360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4" name="Rectangle 10"/>
            <p:cNvSpPr>
              <a:spLocks noChangeArrowheads="1"/>
            </p:cNvSpPr>
            <p:nvPr/>
          </p:nvSpPr>
          <p:spPr bwMode="auto">
            <a:xfrm>
              <a:off x="4289420" y="350360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5" name="Rectangle 11"/>
            <p:cNvSpPr>
              <a:spLocks noChangeArrowheads="1"/>
            </p:cNvSpPr>
            <p:nvPr/>
          </p:nvSpPr>
          <p:spPr bwMode="auto">
            <a:xfrm>
              <a:off x="5996623" y="352487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6" name="Rectangle 12"/>
            <p:cNvSpPr>
              <a:spLocks noChangeArrowheads="1"/>
            </p:cNvSpPr>
            <p:nvPr/>
          </p:nvSpPr>
          <p:spPr bwMode="auto">
            <a:xfrm>
              <a:off x="6356985" y="352487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7" name="Freeform 13"/>
            <p:cNvSpPr>
              <a:spLocks/>
            </p:cNvSpPr>
            <p:nvPr/>
          </p:nvSpPr>
          <p:spPr bwMode="auto">
            <a:xfrm>
              <a:off x="5500694" y="3702675"/>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Text Box 15"/>
            <p:cNvSpPr txBox="1">
              <a:spLocks noChangeArrowheads="1"/>
            </p:cNvSpPr>
            <p:nvPr/>
          </p:nvSpPr>
          <p:spPr bwMode="auto">
            <a:xfrm>
              <a:off x="4038595" y="292893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ea typeface="宋体" pitchFamily="2" charset="-122"/>
                  <a:cs typeface="Consolas" pitchFamily="49" charset="0"/>
                </a:rPr>
                <a:t>p</a:t>
              </a:r>
            </a:p>
          </p:txBody>
        </p:sp>
        <p:sp>
          <p:nvSpPr>
            <p:cNvPr id="20" name="Freeform 16"/>
            <p:cNvSpPr>
              <a:spLocks/>
            </p:cNvSpPr>
            <p:nvPr/>
          </p:nvSpPr>
          <p:spPr bwMode="auto">
            <a:xfrm>
              <a:off x="4398958" y="3682996"/>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Text Box 17"/>
            <p:cNvSpPr txBox="1">
              <a:spLocks noChangeArrowheads="1"/>
            </p:cNvSpPr>
            <p:nvPr/>
          </p:nvSpPr>
          <p:spPr bwMode="auto">
            <a:xfrm>
              <a:off x="4972227" y="3283575"/>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2" name="Line 18"/>
            <p:cNvSpPr>
              <a:spLocks noChangeShapeType="1"/>
            </p:cNvSpPr>
            <p:nvPr/>
          </p:nvSpPr>
          <p:spPr bwMode="auto">
            <a:xfrm>
              <a:off x="4057645" y="3144834"/>
              <a:ext cx="0" cy="360362"/>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6" name="Freeform 22"/>
            <p:cNvSpPr>
              <a:spLocks/>
            </p:cNvSpPr>
            <p:nvPr/>
          </p:nvSpPr>
          <p:spPr bwMode="auto">
            <a:xfrm>
              <a:off x="2190784" y="412431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4" name="TextBox 33"/>
            <p:cNvSpPr txBox="1"/>
            <p:nvPr/>
          </p:nvSpPr>
          <p:spPr>
            <a:xfrm>
              <a:off x="1285852" y="4506913"/>
              <a:ext cx="2562222" cy="646331"/>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含一</a:t>
              </a:r>
              <a:r>
                <a:rPr lang="zh-CN" altLang="en-US" sz="1800" smtClean="0">
                  <a:latin typeface="仿宋" pitchFamily="49" charset="-122"/>
                  <a:ea typeface="仿宋" pitchFamily="49" charset="-122"/>
                  <a:cs typeface="Consolas" pitchFamily="49" charset="0"/>
                </a:rPr>
                <a:t>个数据结点的</a:t>
              </a:r>
              <a:r>
                <a:rPr lang="zh-CN" altLang="en-US" sz="1800" dirty="0" smtClean="0">
                  <a:latin typeface="仿宋" pitchFamily="49" charset="-122"/>
                  <a:ea typeface="仿宋" pitchFamily="49" charset="-122"/>
                  <a:cs typeface="Consolas" pitchFamily="49" charset="0"/>
                </a:rPr>
                <a:t>单链表是有序单链表</a:t>
              </a:r>
              <a:endParaRPr lang="zh-CN" altLang="en-US" sz="1800" dirty="0">
                <a:latin typeface="仿宋" pitchFamily="49" charset="-122"/>
                <a:ea typeface="仿宋" pitchFamily="49" charset="-122"/>
                <a:cs typeface="Consolas" pitchFamily="49" charset="0"/>
              </a:endParaRPr>
            </a:p>
          </p:txBody>
        </p:sp>
        <p:sp>
          <p:nvSpPr>
            <p:cNvPr id="35" name="下箭头 34"/>
            <p:cNvSpPr/>
            <p:nvPr/>
          </p:nvSpPr>
          <p:spPr>
            <a:xfrm>
              <a:off x="3143240" y="257174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6" name="右大括号 35"/>
            <p:cNvSpPr/>
            <p:nvPr/>
          </p:nvSpPr>
          <p:spPr>
            <a:xfrm rot="5400000">
              <a:off x="4285405" y="3572719"/>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7" name="TextBox 36"/>
            <p:cNvSpPr txBox="1"/>
            <p:nvPr/>
          </p:nvSpPr>
          <p:spPr>
            <a:xfrm>
              <a:off x="3143240" y="5672096"/>
              <a:ext cx="2571768" cy="369332"/>
            </a:xfrm>
            <a:prstGeom prst="rect">
              <a:avLst/>
            </a:prstGeom>
            <a:noFill/>
          </p:spPr>
          <p:txBody>
            <a:bodyPr wrap="square" rtlCol="0">
              <a:spAutoFit/>
            </a:bodyPr>
            <a:lstStyle/>
            <a:p>
              <a:r>
                <a:rPr lang="zh-CN" altLang="en-US" sz="1800" dirty="0" smtClean="0">
                  <a:latin typeface="Consolas" pitchFamily="49" charset="0"/>
                  <a:ea typeface="楷体" pitchFamily="49" charset="-122"/>
                  <a:cs typeface="Consolas" pitchFamily="49" charset="0"/>
                </a:rPr>
                <a:t>将</a:t>
              </a:r>
              <a:r>
                <a:rPr lang="en-US" altLang="zh-CN" sz="1800" dirty="0" smtClean="0">
                  <a:latin typeface="Consolas" pitchFamily="49" charset="0"/>
                  <a:ea typeface="楷体" pitchFamily="49" charset="-122"/>
                  <a:cs typeface="Consolas" pitchFamily="49" charset="0"/>
                </a:rPr>
                <a:t>L</a:t>
              </a:r>
              <a:r>
                <a:rPr lang="zh-CN" altLang="en-US" sz="1800" dirty="0" smtClean="0">
                  <a:latin typeface="Consolas" pitchFamily="49" charset="0"/>
                  <a:ea typeface="楷体" pitchFamily="49" charset="-122"/>
                  <a:cs typeface="Consolas" pitchFamily="49" charset="0"/>
                </a:rPr>
                <a:t>拆分为两个部分</a:t>
              </a:r>
              <a:endParaRPr lang="zh-CN" altLang="en-US" sz="1800" dirty="0">
                <a:latin typeface="Consolas" pitchFamily="49" charset="0"/>
                <a:ea typeface="楷体" pitchFamily="49" charset="-122"/>
                <a:cs typeface="Consolas" pitchFamily="49" charset="0"/>
              </a:endParaRPr>
            </a:p>
          </p:txBody>
        </p:sp>
      </p:grpSp>
      <p:sp>
        <p:nvSpPr>
          <p:cNvPr id="25" name="灯片编号占位符 24"/>
          <p:cNvSpPr>
            <a:spLocks noGrp="1"/>
          </p:cNvSpPr>
          <p:nvPr>
            <p:ph type="sldNum" sz="quarter" idx="12"/>
          </p:nvPr>
        </p:nvSpPr>
        <p:spPr/>
        <p:txBody>
          <a:bodyPr/>
          <a:lstStyle/>
          <a:p>
            <a:fld id="{BD3F3EC2-762F-4585-9ABE-3D0BD98F40C0}" type="slidenum">
              <a:rPr lang="en-US" altLang="zh-CN" smtClean="0"/>
              <a:pPr/>
              <a:t>53</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24546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algn="l"/>
            <a:r>
              <a:rPr kumimoji="1" lang="en-US" altLang="zh-CN" sz="1600" smtClean="0">
                <a:solidFill>
                  <a:srgbClr val="0000FF"/>
                </a:solidFill>
                <a:latin typeface="Consolas" pitchFamily="49" charset="0"/>
                <a:ea typeface="仿宋" pitchFamily="49" charset="-122"/>
                <a:cs typeface="Consolas" pitchFamily="49" charset="0"/>
              </a:rPr>
              <a:t>   while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a:solidFill>
                  <a:srgbClr val="FF00FF"/>
                </a:solidFill>
                <a:latin typeface="Consolas" pitchFamily="49" charset="0"/>
                <a:ea typeface="仿宋" pitchFamily="49" charset="-122"/>
                <a:cs typeface="Consolas" pitchFamily="49" charset="0"/>
              </a:rPr>
              <a:t>p!=NULL</a:t>
            </a:r>
            <a:r>
              <a:rPr kumimoji="1" lang="en-US" altLang="zh-CN" sz="1600" dirty="0">
                <a:solidFill>
                  <a:srgbClr val="0000FF"/>
                </a:solidFill>
                <a:latin typeface="Consolas" pitchFamily="49" charset="0"/>
                <a:ea typeface="仿宋" pitchFamily="49" charset="-122"/>
                <a:cs typeface="Consolas" pitchFamily="49" charset="0"/>
              </a:rPr>
              <a:t>)</a:t>
            </a:r>
          </a:p>
          <a:p>
            <a:pPr algn="l"/>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r>
              <a:rPr kumimoji="1" lang="en-US" altLang="zh-CN" sz="1600" dirty="0">
                <a:solidFill>
                  <a:srgbClr val="0000FF"/>
                </a:solidFill>
                <a:latin typeface="Consolas" pitchFamily="49" charset="0"/>
                <a:ea typeface="仿宋" pitchFamily="49" charset="-122"/>
                <a:cs typeface="Consolas" pitchFamily="49" charset="0"/>
              </a:rPr>
              <a:t>	q=p-&gt;next;		</a:t>
            </a:r>
            <a:r>
              <a:rPr kumimoji="1" lang="en-US" altLang="zh-CN" sz="1600" dirty="0">
                <a:solidFill>
                  <a:srgbClr val="00B0F0"/>
                </a:solidFill>
                <a:latin typeface="Consolas" pitchFamily="49" charset="0"/>
                <a:ea typeface="仿宋" pitchFamily="49" charset="-122"/>
                <a:cs typeface="Consolas" pitchFamily="49" charset="0"/>
              </a:rPr>
              <a:t>//</a:t>
            </a:r>
            <a:r>
              <a:rPr kumimoji="1" lang="en-US" altLang="zh-CN" sz="1600">
                <a:solidFill>
                  <a:srgbClr val="00B0F0"/>
                </a:solidFill>
                <a:latin typeface="Consolas" pitchFamily="49" charset="0"/>
                <a:ea typeface="仿宋" pitchFamily="49" charset="-122"/>
                <a:cs typeface="Consolas" pitchFamily="49" charset="0"/>
              </a:rPr>
              <a:t>q</a:t>
            </a:r>
            <a:r>
              <a:rPr kumimoji="1" lang="zh-CN" altLang="en-US" sz="1600" smtClean="0">
                <a:solidFill>
                  <a:srgbClr val="00B0F0"/>
                </a:solidFill>
                <a:latin typeface="Consolas" pitchFamily="49" charset="0"/>
                <a:ea typeface="仿宋" pitchFamily="49" charset="-122"/>
                <a:cs typeface="Consolas" pitchFamily="49" charset="0"/>
              </a:rPr>
              <a:t>保存</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smtClean="0">
                <a:solidFill>
                  <a:srgbClr val="00B0F0"/>
                </a:solidFill>
                <a:latin typeface="Consolas" pitchFamily="49" charset="0"/>
                <a:ea typeface="仿宋" pitchFamily="49" charset="-122"/>
                <a:cs typeface="Consolas" pitchFamily="49" charset="0"/>
              </a:rPr>
              <a:t>结点后继结点的</a:t>
            </a:r>
            <a:r>
              <a:rPr kumimoji="1" lang="zh-CN" altLang="en-US" sz="1600" dirty="0" smtClean="0">
                <a:solidFill>
                  <a:srgbClr val="00B0F0"/>
                </a:solidFill>
                <a:latin typeface="Consolas" pitchFamily="49" charset="0"/>
                <a:ea typeface="仿宋" pitchFamily="49" charset="-122"/>
                <a:cs typeface="Consolas" pitchFamily="49" charset="0"/>
              </a:rPr>
              <a:t>指针</a:t>
            </a:r>
            <a:endParaRPr kumimoji="1" lang="en-US" altLang="zh-CN" sz="1600" dirty="0" smtClean="0">
              <a:solidFill>
                <a:srgbClr val="00B0F0"/>
              </a:solidFill>
              <a:latin typeface="Consolas" pitchFamily="49" charset="0"/>
              <a:ea typeface="仿宋" pitchFamily="49" charset="-122"/>
              <a:cs typeface="Consolas" pitchFamily="49" charset="0"/>
            </a:endParaRPr>
          </a:p>
          <a:p>
            <a:pPr algn="l"/>
            <a:endParaRPr kumimoji="1" lang="zh-CN" altLang="en-US" sz="1600" dirty="0">
              <a:solidFill>
                <a:srgbClr val="0000FF"/>
              </a:solidFill>
              <a:latin typeface="Consolas" pitchFamily="49" charset="0"/>
              <a:ea typeface="仿宋" pitchFamily="49" charset="-122"/>
              <a:cs typeface="Consolas" pitchFamily="49" charset="0"/>
            </a:endParaRPr>
          </a:p>
          <a:p>
            <a:pPr algn="l"/>
            <a:r>
              <a:rPr kumimoji="1" lang="zh-CN" altLang="en-US" sz="1600" dirty="0">
                <a:solidFill>
                  <a:srgbClr val="0000FF"/>
                </a:solidFill>
                <a:latin typeface="Consolas" pitchFamily="49" charset="0"/>
                <a:ea typeface="仿宋" pitchFamily="49" charset="-122"/>
                <a:cs typeface="Consolas" pitchFamily="49" charset="0"/>
              </a:rPr>
              <a:t>	</a:t>
            </a:r>
            <a:r>
              <a:rPr kumimoji="1" lang="en-US" altLang="zh-CN" sz="1600" dirty="0">
                <a:solidFill>
                  <a:srgbClr val="0000FF"/>
                </a:solidFill>
                <a:latin typeface="Consolas" pitchFamily="49" charset="0"/>
                <a:ea typeface="仿宋" pitchFamily="49" charset="-122"/>
                <a:cs typeface="Consolas" pitchFamily="49" charset="0"/>
              </a:rPr>
              <a:t>pre=L;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从有序表开头</a:t>
            </a:r>
            <a:r>
              <a:rPr kumimoji="1" lang="zh-CN" altLang="en-US" sz="1600">
                <a:solidFill>
                  <a:srgbClr val="00B0F0"/>
                </a:solidFill>
                <a:latin typeface="Consolas" pitchFamily="49" charset="0"/>
                <a:ea typeface="仿宋" pitchFamily="49" charset="-122"/>
                <a:cs typeface="Consolas" pitchFamily="49" charset="0"/>
              </a:rPr>
              <a:t>进行</a:t>
            </a:r>
            <a:r>
              <a:rPr kumimoji="1" lang="zh-CN" altLang="en-US" sz="1600" smtClean="0">
                <a:solidFill>
                  <a:srgbClr val="00B0F0"/>
                </a:solidFill>
                <a:latin typeface="Consolas" pitchFamily="49" charset="0"/>
                <a:ea typeface="仿宋" pitchFamily="49" charset="-122"/>
                <a:cs typeface="Consolas" pitchFamily="49" charset="0"/>
              </a:rPr>
              <a:t>比较，</a:t>
            </a:r>
            <a:r>
              <a:rPr kumimoji="1" lang="en-US" altLang="zh-CN" sz="1600" smtClean="0">
                <a:solidFill>
                  <a:srgbClr val="00B0F0"/>
                </a:solidFill>
                <a:latin typeface="Consolas" pitchFamily="49" charset="0"/>
                <a:ea typeface="仿宋" pitchFamily="49" charset="-122"/>
                <a:cs typeface="Consolas" pitchFamily="49" charset="0"/>
              </a:rPr>
              <a:t>pre</a:t>
            </a:r>
            <a:r>
              <a:rPr kumimoji="1" lang="zh-CN" altLang="en-US" sz="1600">
                <a:solidFill>
                  <a:srgbClr val="00B0F0"/>
                </a:solidFill>
                <a:latin typeface="Consolas" pitchFamily="49" charset="0"/>
                <a:ea typeface="仿宋" pitchFamily="49" charset="-122"/>
                <a:cs typeface="Consolas" pitchFamily="49" charset="0"/>
              </a:rPr>
              <a:t>指向</a:t>
            </a:r>
            <a:r>
              <a:rPr kumimoji="1" lang="zh-CN" altLang="en-US" sz="1600" smtClean="0">
                <a:solidFill>
                  <a:srgbClr val="00B0F0"/>
                </a:solidFill>
                <a:latin typeface="Consolas" pitchFamily="49" charset="0"/>
                <a:ea typeface="仿宋" pitchFamily="49" charset="-122"/>
                <a:cs typeface="Consolas" pitchFamily="49" charset="0"/>
              </a:rPr>
              <a:t>插入</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smtClean="0">
                <a:solidFill>
                  <a:srgbClr val="00B0F0"/>
                </a:solidFill>
                <a:latin typeface="Consolas" pitchFamily="49" charset="0"/>
                <a:ea typeface="仿宋" pitchFamily="49" charset="-122"/>
                <a:cs typeface="Consolas" pitchFamily="49" charset="0"/>
              </a:rPr>
              <a:t>的前驱结点</a:t>
            </a:r>
            <a:endParaRPr kumimoji="1" lang="zh-CN" altLang="en-US" sz="1600" dirty="0">
              <a:solidFill>
                <a:srgbClr val="00B0F0"/>
              </a:solidFill>
              <a:latin typeface="Consolas" pitchFamily="49" charset="0"/>
              <a:ea typeface="仿宋" pitchFamily="49" charset="-122"/>
              <a:cs typeface="Consolas" pitchFamily="49" charset="0"/>
            </a:endParaRPr>
          </a:p>
          <a:p>
            <a:pPr algn="l"/>
            <a:r>
              <a:rPr kumimoji="1" lang="zh-CN" altLang="en-US" sz="1600" dirty="0">
                <a:solidFill>
                  <a:srgbClr val="0000FF"/>
                </a:solidFill>
                <a:latin typeface="Consolas" pitchFamily="49" charset="0"/>
                <a:ea typeface="仿宋" pitchFamily="49" charset="-122"/>
                <a:cs typeface="Consolas" pitchFamily="49" charset="0"/>
              </a:rPr>
              <a:t>	</a:t>
            </a:r>
            <a:r>
              <a:rPr kumimoji="1" lang="en-US" altLang="zh-CN" sz="1600" dirty="0">
                <a:solidFill>
                  <a:srgbClr val="0000FF"/>
                </a:solidFill>
                <a:latin typeface="Consolas" pitchFamily="49" charset="0"/>
                <a:ea typeface="仿宋" pitchFamily="49" charset="-122"/>
                <a:cs typeface="Consolas" pitchFamily="49" charset="0"/>
              </a:rPr>
              <a:t>while (pre-&gt;next!=NULL &amp;&amp; pre-&gt;next-&gt;data&lt;p-&gt;data)</a:t>
            </a:r>
          </a:p>
          <a:p>
            <a:pPr algn="l"/>
            <a:r>
              <a:rPr kumimoji="1" lang="en-US" altLang="zh-CN" sz="1600" dirty="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   pre=pre-</a:t>
            </a:r>
            <a:r>
              <a:rPr kumimoji="1" lang="en-US" altLang="zh-CN" sz="1600" dirty="0">
                <a:solidFill>
                  <a:srgbClr val="0000FF"/>
                </a:solidFill>
                <a:latin typeface="Consolas" pitchFamily="49" charset="0"/>
                <a:ea typeface="仿宋" pitchFamily="49" charset="-122"/>
                <a:cs typeface="Consolas" pitchFamily="49" charset="0"/>
              </a:rPr>
              <a:t>&gt;next;	</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在有序表中</a:t>
            </a:r>
            <a:r>
              <a:rPr kumimoji="1" lang="zh-CN" altLang="en-US" sz="1600">
                <a:solidFill>
                  <a:srgbClr val="00B0F0"/>
                </a:solidFill>
                <a:latin typeface="Consolas" pitchFamily="49" charset="0"/>
                <a:ea typeface="仿宋" pitchFamily="49" charset="-122"/>
                <a:cs typeface="Consolas" pitchFamily="49" charset="0"/>
              </a:rPr>
              <a:t>找</a:t>
            </a:r>
            <a:r>
              <a:rPr kumimoji="1" lang="zh-CN" altLang="en-US" sz="1600" smtClean="0">
                <a:solidFill>
                  <a:srgbClr val="00B0F0"/>
                </a:solidFill>
                <a:latin typeface="Consolas" pitchFamily="49" charset="0"/>
                <a:ea typeface="仿宋" pitchFamily="49" charset="-122"/>
                <a:cs typeface="Consolas" pitchFamily="49" charset="0"/>
              </a:rPr>
              <a:t>插入</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smtClean="0">
                <a:solidFill>
                  <a:srgbClr val="00B0F0"/>
                </a:solidFill>
                <a:latin typeface="Consolas" pitchFamily="49" charset="0"/>
                <a:ea typeface="仿宋" pitchFamily="49" charset="-122"/>
                <a:cs typeface="Consolas" pitchFamily="49" charset="0"/>
              </a:rPr>
              <a:t>的前驱结点</a:t>
            </a:r>
            <a:r>
              <a:rPr kumimoji="1" lang="en-US" altLang="zh-CN" sz="1600" smtClean="0">
                <a:solidFill>
                  <a:srgbClr val="00B0F0"/>
                </a:solidFill>
                <a:latin typeface="Consolas" pitchFamily="49" charset="0"/>
                <a:ea typeface="仿宋" pitchFamily="49" charset="-122"/>
                <a:cs typeface="Consolas" pitchFamily="49" charset="0"/>
              </a:rPr>
              <a:t>pre</a:t>
            </a:r>
            <a:endParaRPr kumimoji="1" lang="en-US" altLang="zh-CN" sz="1600" dirty="0">
              <a:solidFill>
                <a:srgbClr val="00B0F0"/>
              </a:solidFill>
              <a:latin typeface="Consolas" pitchFamily="49" charset="0"/>
              <a:ea typeface="仿宋" pitchFamily="49" charset="-122"/>
              <a:cs typeface="Consolas" pitchFamily="49" charset="0"/>
            </a:endParaRPr>
          </a:p>
          <a:p>
            <a:pPr algn="l"/>
            <a:endParaRPr kumimoji="1" lang="en-US" altLang="zh-CN" sz="1600" dirty="0" smtClean="0">
              <a:solidFill>
                <a:srgbClr val="0000FF"/>
              </a:solidFill>
              <a:latin typeface="Consolas" pitchFamily="49" charset="0"/>
              <a:ea typeface="仿宋" pitchFamily="49" charset="-122"/>
              <a:cs typeface="Consolas" pitchFamily="49" charset="0"/>
            </a:endParaRPr>
          </a:p>
          <a:p>
            <a:pPr algn="l"/>
            <a:r>
              <a:rPr kumimoji="1" lang="en-US" altLang="zh-CN" sz="1600" dirty="0">
                <a:solidFill>
                  <a:srgbClr val="0000FF"/>
                </a:solidFill>
                <a:latin typeface="Consolas" pitchFamily="49" charset="0"/>
                <a:ea typeface="仿宋" pitchFamily="49" charset="-122"/>
                <a:cs typeface="Consolas" pitchFamily="49" charset="0"/>
              </a:rPr>
              <a:t>	p-&gt;next=pre-&gt;</a:t>
            </a:r>
            <a:r>
              <a:rPr kumimoji="1" lang="en-US" altLang="zh-CN" sz="1600">
                <a:solidFill>
                  <a:srgbClr val="0000FF"/>
                </a:solidFill>
                <a:latin typeface="Consolas" pitchFamily="49" charset="0"/>
                <a:ea typeface="仿宋" pitchFamily="49" charset="-122"/>
                <a:cs typeface="Consolas" pitchFamily="49" charset="0"/>
              </a:rPr>
              <a:t>next</a:t>
            </a:r>
            <a:r>
              <a:rPr kumimoji="1" lang="en-US" altLang="zh-CN" sz="1600" smtClean="0">
                <a:solidFill>
                  <a:srgbClr val="0000FF"/>
                </a:solidFill>
                <a:latin typeface="Consolas" pitchFamily="49" charset="0"/>
                <a:ea typeface="仿宋" pitchFamily="49" charset="-122"/>
                <a:cs typeface="Consolas" pitchFamily="49" charset="0"/>
              </a:rPr>
              <a:t>;</a:t>
            </a:r>
          </a:p>
          <a:p>
            <a:pPr algn="l"/>
            <a:r>
              <a:rPr kumimoji="1" lang="en-US" altLang="zh-CN" sz="1600" dirty="0">
                <a:solidFill>
                  <a:srgbClr val="0000FF"/>
                </a:solidFill>
                <a:latin typeface="Consolas" pitchFamily="49" charset="0"/>
                <a:ea typeface="仿宋" pitchFamily="49" charset="-122"/>
                <a:cs typeface="Consolas" pitchFamily="49" charset="0"/>
              </a:rPr>
              <a:t>	pre-&gt;next=p;</a:t>
            </a:r>
          </a:p>
          <a:p>
            <a:pPr algn="l"/>
            <a:r>
              <a:rPr kumimoji="1" lang="en-US" altLang="zh-CN" sz="1600" dirty="0">
                <a:solidFill>
                  <a:srgbClr val="0000FF"/>
                </a:solidFill>
                <a:latin typeface="Consolas" pitchFamily="49" charset="0"/>
                <a:ea typeface="仿宋" pitchFamily="49" charset="-122"/>
                <a:cs typeface="Consolas" pitchFamily="49" charset="0"/>
              </a:rPr>
              <a:t>	p=q;			</a:t>
            </a:r>
            <a:r>
              <a:rPr kumimoji="1" lang="en-US" altLang="zh-CN" sz="1600" dirty="0">
                <a:solidFill>
                  <a:srgbClr val="00B0F0"/>
                </a:solidFill>
                <a:latin typeface="Consolas" pitchFamily="49" charset="0"/>
                <a:ea typeface="仿宋" pitchFamily="49" charset="-122"/>
                <a:cs typeface="Consolas" pitchFamily="49" charset="0"/>
              </a:rPr>
              <a:t>//</a:t>
            </a:r>
            <a:r>
              <a:rPr kumimoji="1" lang="zh-CN" altLang="en-US" sz="1600" dirty="0">
                <a:solidFill>
                  <a:srgbClr val="00B0F0"/>
                </a:solidFill>
                <a:latin typeface="Consolas" pitchFamily="49" charset="0"/>
                <a:ea typeface="仿宋" pitchFamily="49" charset="-122"/>
                <a:cs typeface="Consolas" pitchFamily="49" charset="0"/>
              </a:rPr>
              <a:t>扫描原单链表</a:t>
            </a:r>
            <a:r>
              <a:rPr kumimoji="1" lang="zh-CN" altLang="en-US" sz="1600">
                <a:solidFill>
                  <a:srgbClr val="00B0F0"/>
                </a:solidFill>
                <a:latin typeface="Consolas" pitchFamily="49" charset="0"/>
                <a:ea typeface="仿宋" pitchFamily="49" charset="-122"/>
                <a:cs typeface="Consolas" pitchFamily="49" charset="0"/>
              </a:rPr>
              <a:t>余下</a:t>
            </a:r>
            <a:r>
              <a:rPr kumimoji="1" lang="zh-CN" altLang="en-US" sz="1600" smtClean="0">
                <a:solidFill>
                  <a:srgbClr val="00B0F0"/>
                </a:solidFill>
                <a:latin typeface="Consolas" pitchFamily="49" charset="0"/>
                <a:ea typeface="仿宋" pitchFamily="49" charset="-122"/>
                <a:cs typeface="Consolas" pitchFamily="49" charset="0"/>
              </a:rPr>
              <a:t>的结点</a:t>
            </a:r>
            <a:endParaRPr kumimoji="1" lang="zh-CN" altLang="en-US" sz="1600" dirty="0">
              <a:solidFill>
                <a:srgbClr val="00B0F0"/>
              </a:solidFill>
              <a:latin typeface="Consolas" pitchFamily="49" charset="0"/>
              <a:ea typeface="仿宋" pitchFamily="49" charset="-122"/>
              <a:cs typeface="Consolas" pitchFamily="49" charset="0"/>
            </a:endParaRPr>
          </a:p>
          <a:p>
            <a:pPr algn="l"/>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a:solidFill>
                <a:srgbClr val="0000FF"/>
              </a:solidFill>
              <a:latin typeface="Consolas" pitchFamily="49" charset="0"/>
              <a:ea typeface="仿宋" pitchFamily="49" charset="-122"/>
              <a:cs typeface="Consolas" pitchFamily="49" charset="0"/>
            </a:endParaRPr>
          </a:p>
          <a:p>
            <a:pPr algn="l"/>
            <a:r>
              <a:rPr kumimoji="1"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13"/>
          <p:cNvGrpSpPr/>
          <p:nvPr/>
        </p:nvGrpSpPr>
        <p:grpSpPr>
          <a:xfrm>
            <a:off x="928662" y="2500306"/>
            <a:ext cx="7929618" cy="2254444"/>
            <a:chOff x="928662" y="3821490"/>
            <a:chExt cx="7929618" cy="2254444"/>
          </a:xfrm>
        </p:grpSpPr>
        <p:sp>
          <p:nvSpPr>
            <p:cNvPr id="6" name="TextBox 5"/>
            <p:cNvSpPr txBox="1"/>
            <p:nvPr/>
          </p:nvSpPr>
          <p:spPr>
            <a:xfrm>
              <a:off x="1071538" y="5706602"/>
              <a:ext cx="2428892" cy="369332"/>
            </a:xfrm>
            <a:prstGeom prst="rect">
              <a:avLst/>
            </a:prstGeom>
            <a:noFill/>
          </p:spPr>
          <p:txBody>
            <a:bodyPr wrap="square" rtlCol="0">
              <a:spAutoFit/>
            </a:bodyPr>
            <a:lstStyle/>
            <a:p>
              <a:pPr algn="l"/>
              <a:r>
                <a:rPr kumimoji="1" lang="zh-CN" altLang="en-US" sz="1800" smtClean="0">
                  <a:latin typeface="Consolas" pitchFamily="49" charset="0"/>
                  <a:ea typeface="仿宋" pitchFamily="49" charset="-122"/>
                  <a:cs typeface="Consolas" pitchFamily="49" charset="0"/>
                </a:rPr>
                <a:t>在</a:t>
              </a:r>
              <a:r>
                <a:rPr kumimoji="1" lang="en-US" altLang="zh-CN" sz="1800" smtClean="0">
                  <a:latin typeface="Consolas" pitchFamily="49" charset="0"/>
                  <a:ea typeface="仿宋" pitchFamily="49" charset="-122"/>
                  <a:cs typeface="Consolas" pitchFamily="49" charset="0"/>
                </a:rPr>
                <a:t>pre</a:t>
              </a:r>
              <a:r>
                <a:rPr kumimoji="1" lang="zh-CN" altLang="en-US" sz="1800" smtClean="0">
                  <a:latin typeface="Consolas" pitchFamily="49" charset="0"/>
                  <a:ea typeface="仿宋" pitchFamily="49" charset="-122"/>
                  <a:cs typeface="Consolas" pitchFamily="49" charset="0"/>
                </a:rPr>
                <a:t>之后插入</a:t>
              </a:r>
              <a:r>
                <a:rPr kumimoji="1" lang="en-US" altLang="zh-CN" sz="1800" smtClean="0">
                  <a:latin typeface="Consolas" pitchFamily="49" charset="0"/>
                  <a:ea typeface="仿宋" pitchFamily="49" charset="-122"/>
                  <a:cs typeface="Consolas" pitchFamily="49" charset="0"/>
                </a:rPr>
                <a:t>p</a:t>
              </a:r>
              <a:r>
                <a:rPr kumimoji="1" lang="zh-CN" altLang="en-US" sz="1800" smtClean="0">
                  <a:latin typeface="Consolas" pitchFamily="49" charset="0"/>
                  <a:ea typeface="仿宋" pitchFamily="49" charset="-122"/>
                  <a:cs typeface="Consolas" pitchFamily="49" charset="0"/>
                </a:rPr>
                <a:t>结点</a:t>
              </a:r>
              <a:endParaRPr lang="zh-CN" altLang="en-US" sz="1800" dirty="0">
                <a:latin typeface="Consolas" pitchFamily="49" charset="0"/>
                <a:ea typeface="仿宋" pitchFamily="49" charset="-122"/>
                <a:cs typeface="Consolas" pitchFamily="49" charset="0"/>
              </a:endParaRPr>
            </a:p>
          </p:txBody>
        </p:sp>
        <p:sp>
          <p:nvSpPr>
            <p:cNvPr id="8" name="矩形 7"/>
            <p:cNvSpPr/>
            <p:nvPr/>
          </p:nvSpPr>
          <p:spPr>
            <a:xfrm>
              <a:off x="928662" y="3821490"/>
              <a:ext cx="7929618" cy="971614"/>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9" name="直接箭头连接符 8"/>
            <p:cNvCxnSpPr/>
            <p:nvPr/>
          </p:nvCxnSpPr>
          <p:spPr>
            <a:xfrm rot="5400000">
              <a:off x="1807378" y="5299434"/>
              <a:ext cx="957212" cy="1588"/>
            </a:xfrm>
            <a:prstGeom prst="straightConnector1">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928662" y="1357298"/>
            <a:ext cx="7929618" cy="3286467"/>
            <a:chOff x="928662" y="2612085"/>
            <a:chExt cx="7929618" cy="3286467"/>
          </a:xfrm>
        </p:grpSpPr>
        <p:sp>
          <p:nvSpPr>
            <p:cNvPr id="3" name="矩形 2"/>
            <p:cNvSpPr/>
            <p:nvPr/>
          </p:nvSpPr>
          <p:spPr>
            <a:xfrm>
              <a:off x="928662" y="2612085"/>
              <a:ext cx="7929618" cy="1143008"/>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5" name="直接箭头连接符 4"/>
            <p:cNvCxnSpPr/>
            <p:nvPr/>
          </p:nvCxnSpPr>
          <p:spPr>
            <a:xfrm rot="5400000">
              <a:off x="2643687" y="4652794"/>
              <a:ext cx="1714280" cy="794"/>
            </a:xfrm>
            <a:prstGeom prst="straightConnector1">
              <a:avLst/>
            </a:pr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5984" y="5529220"/>
              <a:ext cx="5500726" cy="369332"/>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在有序单链表中</a:t>
              </a:r>
              <a:r>
                <a:rPr lang="zh-CN" altLang="en-US" sz="1800" smtClean="0">
                  <a:latin typeface="Consolas" pitchFamily="49" charset="0"/>
                  <a:ea typeface="仿宋" pitchFamily="49" charset="-122"/>
                  <a:cs typeface="Consolas" pitchFamily="49" charset="0"/>
                </a:rPr>
                <a:t>查找插入</a:t>
              </a:r>
              <a:r>
                <a:rPr kumimoji="1" lang="zh-CN" altLang="en-US" sz="1800" smtClean="0">
                  <a:latin typeface="Consolas" pitchFamily="49" charset="0"/>
                  <a:ea typeface="仿宋" pitchFamily="49" charset="-122"/>
                  <a:cs typeface="Consolas" pitchFamily="49" charset="0"/>
                </a:rPr>
                <a:t>结点的前驱结点</a:t>
              </a:r>
              <a:r>
                <a:rPr kumimoji="1" lang="en-US" altLang="zh-CN" sz="1800" smtClean="0">
                  <a:latin typeface="Consolas" pitchFamily="49" charset="0"/>
                  <a:ea typeface="仿宋" pitchFamily="49" charset="-122"/>
                  <a:cs typeface="Consolas" pitchFamily="49" charset="0"/>
                </a:rPr>
                <a:t>pre</a:t>
              </a:r>
              <a:endParaRPr lang="zh-CN" altLang="en-US" sz="1800" dirty="0">
                <a:latin typeface="Consolas" pitchFamily="49" charset="0"/>
                <a:ea typeface="仿宋" pitchFamily="49" charset="-122"/>
                <a:cs typeface="Consolas" pitchFamily="49" charset="0"/>
              </a:endParaRPr>
            </a:p>
          </p:txBody>
        </p:sp>
      </p:grpSp>
      <p:sp>
        <p:nvSpPr>
          <p:cNvPr id="13" name="Text Box 5"/>
          <p:cNvSpPr txBox="1">
            <a:spLocks noChangeArrowheads="1"/>
          </p:cNvSpPr>
          <p:nvPr/>
        </p:nvSpPr>
        <p:spPr bwMode="auto">
          <a:xfrm>
            <a:off x="571472" y="4429132"/>
            <a:ext cx="4676778"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latin typeface="Consolas" pitchFamily="49" charset="0"/>
                <a:ea typeface="楷体" pitchFamily="49" charset="-122"/>
                <a:cs typeface="Consolas" pitchFamily="49" charset="0"/>
              </a:rPr>
              <a:t>该算法的时间复杂度</a:t>
            </a:r>
            <a:r>
              <a:rPr lang="zh-CN" altLang="en-US" sz="1800">
                <a:latin typeface="Consolas" pitchFamily="49" charset="0"/>
                <a:ea typeface="楷体" pitchFamily="49" charset="-122"/>
                <a:cs typeface="Consolas" pitchFamily="49" charset="0"/>
              </a:rPr>
              <a:t>为</a:t>
            </a:r>
            <a:r>
              <a:rPr lang="en-US" altLang="zh-CN" sz="1800" smtClean="0">
                <a:latin typeface="Consolas" pitchFamily="49" charset="0"/>
                <a:ea typeface="楷体" pitchFamily="49" charset="-122"/>
                <a:cs typeface="Consolas" pitchFamily="49" charset="0"/>
              </a:rPr>
              <a:t>O(</a:t>
            </a:r>
            <a:r>
              <a:rPr lang="en-US" altLang="zh-CN" sz="1800" i="1" smtClean="0">
                <a:latin typeface="Consolas" pitchFamily="49" charset="0"/>
                <a:ea typeface="楷体" pitchFamily="49" charset="-122"/>
                <a:cs typeface="Consolas" pitchFamily="49" charset="0"/>
              </a:rPr>
              <a:t>n</a:t>
            </a:r>
            <a:r>
              <a:rPr lang="en-US" altLang="zh-CN" sz="1800" baseline="30000" smtClean="0">
                <a:latin typeface="Consolas" pitchFamily="49" charset="0"/>
                <a:ea typeface="楷体" pitchFamily="49" charset="-122"/>
                <a:cs typeface="Consolas" pitchFamily="49" charset="0"/>
              </a:rPr>
              <a:t>2</a:t>
            </a:r>
            <a:r>
              <a:rPr lang="en-US" altLang="zh-CN" sz="1800" smtClean="0">
                <a:latin typeface="Consolas" pitchFamily="49" charset="0"/>
                <a:ea typeface="楷体" pitchFamily="49" charset="-122"/>
                <a:cs typeface="Consolas" pitchFamily="49" charset="0"/>
              </a:rPr>
              <a:t>)</a:t>
            </a:r>
            <a:r>
              <a:rPr lang="zh-CN" altLang="en-US" sz="1800" dirty="0">
                <a:latin typeface="Consolas" pitchFamily="49" charset="0"/>
                <a:ea typeface="楷体" pitchFamily="49" charset="-122"/>
                <a:cs typeface="Consolas" pitchFamily="49" charset="0"/>
              </a:rPr>
              <a:t>。</a:t>
            </a:r>
          </a:p>
        </p:txBody>
      </p:sp>
      <p:sp>
        <p:nvSpPr>
          <p:cNvPr id="14" name="灯片编号占位符 13"/>
          <p:cNvSpPr>
            <a:spLocks noGrp="1"/>
          </p:cNvSpPr>
          <p:nvPr>
            <p:ph type="sldNum" sz="quarter" idx="12"/>
          </p:nvPr>
        </p:nvSpPr>
        <p:spPr/>
        <p:txBody>
          <a:bodyPr/>
          <a:lstStyle/>
          <a:p>
            <a:fld id="{BD3F3EC2-762F-4585-9ABE-3D0BD98F40C0}" type="slidenum">
              <a:rPr lang="en-US" altLang="zh-CN" smtClean="0"/>
              <a:pPr/>
              <a:t>54</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1922">
                                            <p:txEl>
                                              <p:pRg st="7" end="7"/>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1922">
                                            <p:txEl>
                                              <p:pRg st="8" end="8"/>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 name="Text Box 4" descr="蓝色面巾纸"/>
          <p:cNvSpPr txBox="1">
            <a:spLocks noChangeArrowheads="1"/>
          </p:cNvSpPr>
          <p:nvPr/>
        </p:nvSpPr>
        <p:spPr bwMode="auto">
          <a:xfrm>
            <a:off x="571472" y="571480"/>
            <a:ext cx="2786082"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2.3.3 </a:t>
            </a:r>
            <a:r>
              <a:rPr kumimoji="1"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双</a:t>
            </a:r>
            <a:r>
              <a:rPr kumimoji="1"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链表 </a:t>
            </a:r>
            <a:endPar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endParaRPr>
          </a:p>
        </p:txBody>
      </p:sp>
      <p:sp>
        <p:nvSpPr>
          <p:cNvPr id="37" name="TextBox 36"/>
          <p:cNvSpPr txBox="1"/>
          <p:nvPr/>
        </p:nvSpPr>
        <p:spPr>
          <a:xfrm>
            <a:off x="571472" y="1571612"/>
            <a:ext cx="7858180" cy="869597"/>
          </a:xfrm>
          <a:prstGeom prst="rect">
            <a:avLst/>
          </a:prstGeom>
          <a:noFill/>
        </p:spPr>
        <p:txBody>
          <a:bodyPr wrap="square" rtlCol="0">
            <a:spAutoFit/>
          </a:bodyPr>
          <a:lstStyle/>
          <a:p>
            <a:pPr algn="l">
              <a:lnSpc>
                <a:spcPct val="150000"/>
              </a:lnSpc>
            </a:pPr>
            <a:r>
              <a:rPr kumimoji="1" lang="zh-CN" altLang="en-US" sz="1800" dirty="0" smtClean="0">
                <a:latin typeface="楷体" pitchFamily="49" charset="-122"/>
                <a:ea typeface="楷体" pitchFamily="49" charset="-122"/>
                <a:cs typeface="Times New Roman" pitchFamily="18" charset="0"/>
              </a:rPr>
              <a:t>    在线性表的链式存储</a:t>
            </a:r>
            <a:r>
              <a:rPr kumimoji="1" lang="zh-CN" altLang="en-US" sz="1800" smtClean="0">
                <a:latin typeface="楷体" pitchFamily="49" charset="-122"/>
                <a:ea typeface="楷体" pitchFamily="49" charset="-122"/>
                <a:cs typeface="Times New Roman" pitchFamily="18" charset="0"/>
              </a:rPr>
              <a:t>结构中，</a:t>
            </a:r>
            <a:r>
              <a:rPr lang="zh-CN" altLang="en-US" sz="1800" smtClean="0">
                <a:latin typeface="楷体" pitchFamily="49" charset="-122"/>
                <a:ea typeface="楷体" pitchFamily="49" charset="-122"/>
                <a:cs typeface="Times New Roman" pitchFamily="18" charset="0"/>
              </a:rPr>
              <a:t>每个物理结点增加</a:t>
            </a:r>
            <a:r>
              <a:rPr lang="zh-CN" altLang="en-US" sz="1800" dirty="0" smtClean="0">
                <a:latin typeface="楷体" pitchFamily="49" charset="-122"/>
                <a:ea typeface="楷体" pitchFamily="49" charset="-122"/>
                <a:cs typeface="Times New Roman" pitchFamily="18" charset="0"/>
              </a:rPr>
              <a:t>一个</a:t>
            </a:r>
            <a:r>
              <a:rPr lang="zh-CN" altLang="en-US" sz="1800" smtClean="0">
                <a:latin typeface="楷体" pitchFamily="49" charset="-122"/>
                <a:ea typeface="楷体" pitchFamily="49" charset="-122"/>
                <a:cs typeface="Times New Roman" pitchFamily="18" charset="0"/>
              </a:rPr>
              <a:t>指向后继</a:t>
            </a:r>
            <a:r>
              <a:rPr kumimoji="1" lang="zh-CN" altLang="en-US" sz="1800" smtClean="0">
                <a:latin typeface="楷体" pitchFamily="49" charset="-122"/>
                <a:ea typeface="楷体" pitchFamily="49" charset="-122"/>
                <a:cs typeface="Times New Roman" pitchFamily="18" charset="0"/>
              </a:rPr>
              <a:t>结点的</a:t>
            </a:r>
            <a:r>
              <a:rPr kumimoji="1" lang="zh-CN" altLang="en-US" sz="1800" dirty="0" smtClean="0">
                <a:latin typeface="楷体" pitchFamily="49" charset="-122"/>
                <a:ea typeface="楷体" pitchFamily="49" charset="-122"/>
                <a:cs typeface="Times New Roman" pitchFamily="18" charset="0"/>
              </a:rPr>
              <a:t>指针域和一</a:t>
            </a:r>
            <a:r>
              <a:rPr kumimoji="1" lang="zh-CN" altLang="en-US" sz="1800" smtClean="0">
                <a:latin typeface="楷体" pitchFamily="49" charset="-122"/>
                <a:ea typeface="楷体" pitchFamily="49" charset="-122"/>
                <a:cs typeface="Times New Roman" pitchFamily="18" charset="0"/>
              </a:rPr>
              <a:t>个指向前驱结点的</a:t>
            </a:r>
            <a:r>
              <a:rPr kumimoji="1" lang="zh-CN" altLang="en-US" sz="1800" dirty="0" smtClean="0">
                <a:latin typeface="楷体" pitchFamily="49" charset="-122"/>
                <a:ea typeface="楷体" pitchFamily="49" charset="-122"/>
                <a:cs typeface="Times New Roman" pitchFamily="18" charset="0"/>
              </a:rPr>
              <a:t>指针域 </a:t>
            </a:r>
            <a:r>
              <a:rPr kumimoji="1" lang="en-US" altLang="zh-CN" sz="1800" dirty="0" smtClean="0">
                <a:solidFill>
                  <a:srgbClr val="FF0000"/>
                </a:solidFill>
                <a:latin typeface="楷体" pitchFamily="49" charset="-122"/>
                <a:ea typeface="楷体" pitchFamily="49" charset="-122"/>
                <a:cs typeface="Times New Roman" pitchFamily="18" charset="0"/>
                <a:sym typeface="Wingdings"/>
              </a:rPr>
              <a:t></a:t>
            </a:r>
            <a:r>
              <a:rPr kumimoji="1" lang="zh-CN" altLang="en-US" sz="1800" dirty="0" smtClean="0">
                <a:solidFill>
                  <a:srgbClr val="FF0000"/>
                </a:solidFill>
                <a:latin typeface="楷体" pitchFamily="49" charset="-122"/>
                <a:ea typeface="楷体" pitchFamily="49" charset="-122"/>
                <a:cs typeface="Times New Roman" pitchFamily="18" charset="0"/>
              </a:rPr>
              <a:t>双链表</a:t>
            </a:r>
            <a:r>
              <a:rPr kumimoji="1" lang="zh-CN" altLang="en-US" sz="1800" dirty="0" smtClean="0">
                <a:latin typeface="楷体" pitchFamily="49" charset="-122"/>
                <a:ea typeface="楷体" pitchFamily="49" charset="-122"/>
                <a:cs typeface="Times New Roman" pitchFamily="18" charset="0"/>
              </a:rPr>
              <a:t>。</a:t>
            </a:r>
            <a:endParaRPr lang="zh-CN" altLang="en-US" sz="1800" dirty="0">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BD3F3EC2-762F-4585-9ABE-3D0BD98F40C0}" type="slidenum">
              <a:rPr lang="en-US" altLang="zh-CN" smtClean="0"/>
              <a:pPr/>
              <a:t>55</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4195" name="Rectangle 3"/>
          <p:cNvSpPr>
            <a:spLocks noChangeArrowheads="1"/>
          </p:cNvSpPr>
          <p:nvPr/>
        </p:nvSpPr>
        <p:spPr bwMode="auto">
          <a:xfrm>
            <a:off x="3598831" y="1096893"/>
            <a:ext cx="2665413" cy="9366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1" lang="zh-CN" altLang="en-US" sz="2000" dirty="0">
                <a:solidFill>
                  <a:srgbClr val="FF00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1</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2</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i</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n</a:t>
            </a:r>
            <a:r>
              <a:rPr kumimoji="1" lang="en-US" altLang="zh-CN" sz="2000" smtClean="0">
                <a:solidFill>
                  <a:srgbClr val="3333FF"/>
                </a:solidFill>
                <a:latin typeface="Consolas" pitchFamily="49" charset="0"/>
                <a:ea typeface="楷体" pitchFamily="49" charset="-122"/>
                <a:cs typeface="Consolas" pitchFamily="49" charset="0"/>
              </a:rPr>
              <a:t>)</a:t>
            </a:r>
            <a:endParaRPr kumimoji="1" lang="en-US" altLang="zh-CN" sz="2000" dirty="0">
              <a:solidFill>
                <a:srgbClr val="3333FF"/>
              </a:solidFill>
              <a:latin typeface="Consolas" pitchFamily="49" charset="0"/>
              <a:ea typeface="楷体" pitchFamily="49" charset="-122"/>
              <a:cs typeface="Consolas" pitchFamily="49" charset="0"/>
            </a:endParaRPr>
          </a:p>
        </p:txBody>
      </p:sp>
      <p:sp>
        <p:nvSpPr>
          <p:cNvPr id="264196" name="AutoShape 4"/>
          <p:cNvSpPr>
            <a:spLocks noChangeArrowheads="1"/>
          </p:cNvSpPr>
          <p:nvPr/>
        </p:nvSpPr>
        <p:spPr bwMode="auto">
          <a:xfrm>
            <a:off x="4751357" y="2249418"/>
            <a:ext cx="249272" cy="750954"/>
          </a:xfrm>
          <a:prstGeom prst="downArrow">
            <a:avLst>
              <a:gd name="adj1" fmla="val 50000"/>
              <a:gd name="adj2" fmla="val 5991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64197" name="Text Box 5"/>
          <p:cNvSpPr txBox="1">
            <a:spLocks noChangeArrowheads="1"/>
          </p:cNvSpPr>
          <p:nvPr/>
        </p:nvSpPr>
        <p:spPr bwMode="auto">
          <a:xfrm>
            <a:off x="5072066" y="2428868"/>
            <a:ext cx="993788" cy="369332"/>
          </a:xfrm>
          <a:prstGeom prst="rect">
            <a:avLst/>
          </a:prstGeom>
          <a:noFill/>
          <a:ln w="38100" algn="ctr">
            <a:noFill/>
            <a:miter lim="800000"/>
            <a:headEnd/>
            <a:tailEnd/>
          </a:ln>
          <a:effectLst/>
        </p:spPr>
        <p:txBody>
          <a:bodyPr wrap="square">
            <a:spAutoFit/>
          </a:bodyPr>
          <a:lstStyle/>
          <a:p>
            <a:pPr algn="l">
              <a:spcBef>
                <a:spcPct val="50000"/>
              </a:spcBef>
            </a:pPr>
            <a:r>
              <a:rPr lang="zh-CN" altLang="en-US" sz="1800" dirty="0">
                <a:solidFill>
                  <a:srgbClr val="3333FF"/>
                </a:solidFill>
                <a:latin typeface="仿宋" pitchFamily="49" charset="-122"/>
                <a:ea typeface="仿宋" pitchFamily="49" charset="-122"/>
                <a:cs typeface="Consolas" pitchFamily="49" charset="0"/>
              </a:rPr>
              <a:t>映射</a:t>
            </a:r>
          </a:p>
        </p:txBody>
      </p:sp>
      <p:sp>
        <p:nvSpPr>
          <p:cNvPr id="264198" name="Rectangle 6"/>
          <p:cNvSpPr>
            <a:spLocks noChangeArrowheads="1"/>
          </p:cNvSpPr>
          <p:nvPr/>
        </p:nvSpPr>
        <p:spPr bwMode="auto">
          <a:xfrm>
            <a:off x="2089119"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2630456"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17" name="Text Box 25"/>
          <p:cNvSpPr txBox="1">
            <a:spLocks noChangeArrowheads="1"/>
          </p:cNvSpPr>
          <p:nvPr/>
        </p:nvSpPr>
        <p:spPr bwMode="auto">
          <a:xfrm>
            <a:off x="142844" y="1454083"/>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华文中宋" pitchFamily="2" charset="-122"/>
                <a:ea typeface="华文中宋" pitchFamily="2" charset="-122"/>
                <a:cs typeface="Consolas" pitchFamily="49" charset="0"/>
              </a:rPr>
              <a:t>逻辑结构</a:t>
            </a:r>
          </a:p>
        </p:txBody>
      </p:sp>
      <p:sp>
        <p:nvSpPr>
          <p:cNvPr id="264218" name="Text Box 26"/>
          <p:cNvSpPr txBox="1">
            <a:spLocks noChangeArrowheads="1"/>
          </p:cNvSpPr>
          <p:nvPr/>
        </p:nvSpPr>
        <p:spPr bwMode="auto">
          <a:xfrm>
            <a:off x="142844" y="3379735"/>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华文中宋" pitchFamily="2" charset="-122"/>
                <a:ea typeface="华文中宋" pitchFamily="2" charset="-122"/>
                <a:cs typeface="Consolas" pitchFamily="49" charset="0"/>
              </a:rPr>
              <a:t>存储结构</a:t>
            </a:r>
          </a:p>
        </p:txBody>
      </p:sp>
      <p:sp>
        <p:nvSpPr>
          <p:cNvPr id="264219" name="AutoShape 27"/>
          <p:cNvSpPr>
            <a:spLocks noChangeArrowheads="1"/>
          </p:cNvSpPr>
          <p:nvPr/>
        </p:nvSpPr>
        <p:spPr bwMode="auto">
          <a:xfrm>
            <a:off x="861981" y="2168463"/>
            <a:ext cx="215900" cy="935037"/>
          </a:xfrm>
          <a:prstGeom prst="downArrow">
            <a:avLst>
              <a:gd name="adj1" fmla="val 50000"/>
              <a:gd name="adj2" fmla="val 108272"/>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660066"/>
              </a:solidFill>
              <a:latin typeface="Consolas" pitchFamily="49" charset="0"/>
              <a:cs typeface="Consolas" pitchFamily="49" charset="0"/>
            </a:endParaRPr>
          </a:p>
        </p:txBody>
      </p:sp>
      <p:sp>
        <p:nvSpPr>
          <p:cNvPr id="264220" name="Rectangle 28"/>
          <p:cNvSpPr>
            <a:spLocks noChangeArrowheads="1"/>
          </p:cNvSpPr>
          <p:nvPr/>
        </p:nvSpPr>
        <p:spPr bwMode="auto">
          <a:xfrm>
            <a:off x="4597405"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5138742"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7848630"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8389968"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dirty="0">
                <a:solidFill>
                  <a:srgbClr val="0000FF"/>
                </a:solidFill>
                <a:latin typeface="Consolas" pitchFamily="49" charset="0"/>
                <a:cs typeface="Consolas" pitchFamily="49" charset="0"/>
              </a:rPr>
              <a:t>∧</a:t>
            </a:r>
          </a:p>
        </p:txBody>
      </p:sp>
      <p:sp>
        <p:nvSpPr>
          <p:cNvPr id="264226" name="Text Box 34"/>
          <p:cNvSpPr txBox="1">
            <a:spLocks noChangeArrowheads="1"/>
          </p:cNvSpPr>
          <p:nvPr/>
        </p:nvSpPr>
        <p:spPr bwMode="auto">
          <a:xfrm>
            <a:off x="6215074" y="3455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dirty="0">
                <a:solidFill>
                  <a:srgbClr val="3333FF"/>
                </a:solidFill>
                <a:latin typeface="+mj-ea"/>
                <a:ea typeface="+mj-ea"/>
                <a:cs typeface="Consolas" pitchFamily="49" charset="0"/>
              </a:rPr>
              <a:t>…</a:t>
            </a:r>
          </a:p>
        </p:txBody>
      </p:sp>
      <p:sp>
        <p:nvSpPr>
          <p:cNvPr id="264227" name="Arc 35"/>
          <p:cNvSpPr>
            <a:spLocks/>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4228" name="Text Box 36"/>
          <p:cNvSpPr txBox="1">
            <a:spLocks noChangeArrowheads="1"/>
          </p:cNvSpPr>
          <p:nvPr/>
        </p:nvSpPr>
        <p:spPr bwMode="auto">
          <a:xfrm>
            <a:off x="1639870" y="2857496"/>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264233" name="Text Box 41"/>
          <p:cNvSpPr txBox="1">
            <a:spLocks noChangeArrowheads="1"/>
          </p:cNvSpPr>
          <p:nvPr/>
        </p:nvSpPr>
        <p:spPr bwMode="auto">
          <a:xfrm>
            <a:off x="3286116" y="4171898"/>
            <a:ext cx="3352800" cy="369332"/>
          </a:xfrm>
          <a:prstGeom prst="rect">
            <a:avLst/>
          </a:prstGeom>
          <a:noFill/>
          <a:ln w="9525">
            <a:noFill/>
            <a:miter lim="800000"/>
            <a:headEnd/>
            <a:tailEnd/>
          </a:ln>
          <a:effectLst/>
        </p:spPr>
        <p:txBody>
          <a:bodyPr>
            <a:spAutoFit/>
          </a:bodyPr>
          <a:lstStyle/>
          <a:p>
            <a:pPr>
              <a:spcBef>
                <a:spcPct val="50000"/>
              </a:spcBef>
            </a:pPr>
            <a:r>
              <a:rPr kumimoji="1" lang="zh-CN" altLang="en-US" sz="1800" smtClean="0">
                <a:latin typeface="仿宋" pitchFamily="49" charset="-122"/>
                <a:ea typeface="仿宋" pitchFamily="49" charset="-122"/>
                <a:cs typeface="Consolas" pitchFamily="49" charset="0"/>
              </a:rPr>
              <a:t>带头结点</a:t>
            </a:r>
            <a:r>
              <a:rPr kumimoji="1" lang="zh-CN" altLang="en-US" sz="1800" smtClean="0">
                <a:solidFill>
                  <a:srgbClr val="FF00FF"/>
                </a:solidFill>
                <a:latin typeface="仿宋" pitchFamily="49" charset="-122"/>
                <a:ea typeface="仿宋" pitchFamily="49" charset="-122"/>
                <a:cs typeface="Consolas" pitchFamily="49" charset="0"/>
              </a:rPr>
              <a:t>双</a:t>
            </a:r>
            <a:r>
              <a:rPr kumimoji="1" lang="zh-CN" altLang="en-US" sz="1800" dirty="0" smtClean="0">
                <a:solidFill>
                  <a:srgbClr val="FF00FF"/>
                </a:solidFill>
                <a:latin typeface="仿宋" pitchFamily="49" charset="-122"/>
                <a:ea typeface="仿宋" pitchFamily="49" charset="-122"/>
                <a:cs typeface="Consolas" pitchFamily="49" charset="0"/>
              </a:rPr>
              <a:t>链表</a:t>
            </a:r>
            <a:r>
              <a:rPr kumimoji="1" lang="zh-CN" altLang="en-US" sz="1800" dirty="0">
                <a:latin typeface="仿宋" pitchFamily="49" charset="-122"/>
                <a:ea typeface="仿宋" pitchFamily="49" charset="-122"/>
                <a:cs typeface="Consolas" pitchFamily="49" charset="0"/>
              </a:rPr>
              <a:t>示意图</a:t>
            </a:r>
          </a:p>
        </p:txBody>
      </p:sp>
      <p:sp>
        <p:nvSpPr>
          <p:cNvPr id="28" name="Rectangle 6"/>
          <p:cNvSpPr>
            <a:spLocks noChangeArrowheads="1"/>
          </p:cNvSpPr>
          <p:nvPr/>
        </p:nvSpPr>
        <p:spPr bwMode="auto">
          <a:xfrm>
            <a:off x="3143240"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9" name="Rectangle 6"/>
          <p:cNvSpPr>
            <a:spLocks noChangeArrowheads="1"/>
          </p:cNvSpPr>
          <p:nvPr/>
        </p:nvSpPr>
        <p:spPr bwMode="auto">
          <a:xfrm>
            <a:off x="4067172" y="34543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64229" name="Line 37"/>
          <p:cNvSpPr>
            <a:spLocks noChangeShapeType="1"/>
          </p:cNvSpPr>
          <p:nvPr/>
        </p:nvSpPr>
        <p:spPr bwMode="auto">
          <a:xfrm>
            <a:off x="3500430" y="3740099"/>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0" name="Line 37"/>
          <p:cNvSpPr>
            <a:spLocks noChangeShapeType="1"/>
          </p:cNvSpPr>
          <p:nvPr/>
        </p:nvSpPr>
        <p:spPr bwMode="auto">
          <a:xfrm>
            <a:off x="3684585" y="3597223"/>
            <a:ext cx="576263" cy="0"/>
          </a:xfrm>
          <a:prstGeom prst="line">
            <a:avLst/>
          </a:prstGeom>
          <a:ln>
            <a:headEnd type="triangle"/>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1" name="Line 37"/>
          <p:cNvSpPr>
            <a:spLocks noChangeShapeType="1"/>
          </p:cNvSpPr>
          <p:nvPr/>
        </p:nvSpPr>
        <p:spPr bwMode="auto">
          <a:xfrm>
            <a:off x="5513394" y="3740099"/>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2" name="Line 37"/>
          <p:cNvSpPr>
            <a:spLocks noChangeShapeType="1"/>
          </p:cNvSpPr>
          <p:nvPr/>
        </p:nvSpPr>
        <p:spPr bwMode="auto">
          <a:xfrm>
            <a:off x="5697549" y="3597223"/>
            <a:ext cx="576263" cy="0"/>
          </a:xfrm>
          <a:prstGeom prst="line">
            <a:avLst/>
          </a:prstGeom>
          <a:ln>
            <a:headEnd type="triangle"/>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3" name="Rectangle 29"/>
          <p:cNvSpPr>
            <a:spLocks noChangeArrowheads="1"/>
          </p:cNvSpPr>
          <p:nvPr/>
        </p:nvSpPr>
        <p:spPr bwMode="auto">
          <a:xfrm>
            <a:off x="7318459" y="34543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34" name="Line 37"/>
          <p:cNvSpPr>
            <a:spLocks noChangeShapeType="1"/>
          </p:cNvSpPr>
          <p:nvPr/>
        </p:nvSpPr>
        <p:spPr bwMode="auto">
          <a:xfrm>
            <a:off x="6735839" y="3740099"/>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5" name="Line 37"/>
          <p:cNvSpPr>
            <a:spLocks noChangeShapeType="1"/>
          </p:cNvSpPr>
          <p:nvPr/>
        </p:nvSpPr>
        <p:spPr bwMode="auto">
          <a:xfrm>
            <a:off x="6919994" y="3597223"/>
            <a:ext cx="576263" cy="0"/>
          </a:xfrm>
          <a:prstGeom prst="line">
            <a:avLst/>
          </a:prstGeom>
          <a:ln>
            <a:headEnd type="triangle"/>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37" name="灯片编号占位符 36"/>
          <p:cNvSpPr>
            <a:spLocks noGrp="1"/>
          </p:cNvSpPr>
          <p:nvPr>
            <p:ph type="sldNum" sz="quarter" idx="12"/>
          </p:nvPr>
        </p:nvSpPr>
        <p:spPr/>
        <p:txBody>
          <a:bodyPr/>
          <a:lstStyle/>
          <a:p>
            <a:fld id="{BD3F3EC2-762F-4585-9ABE-3D0BD98F40C0}" type="slidenum">
              <a:rPr lang="en-US" altLang="zh-CN" smtClean="0"/>
              <a:pPr/>
              <a:t>56</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5" name="Text Box 7"/>
          <p:cNvSpPr txBox="1">
            <a:spLocks noChangeArrowheads="1"/>
          </p:cNvSpPr>
          <p:nvPr/>
        </p:nvSpPr>
        <p:spPr bwMode="auto">
          <a:xfrm>
            <a:off x="714348" y="1714488"/>
            <a:ext cx="7920037" cy="1049106"/>
          </a:xfrm>
          <a:prstGeom prst="rect">
            <a:avLst/>
          </a:prstGeom>
          <a:solidFill>
            <a:schemeClr val="bg1">
              <a:lumMod val="95000"/>
            </a:schemeClr>
          </a:solidFill>
          <a:ln>
            <a:headEnd/>
            <a:tailEnd/>
          </a:ln>
        </p:spPr>
        <p:style>
          <a:lnRef idx="1">
            <a:schemeClr val="accent1"/>
          </a:lnRef>
          <a:fillRef idx="2">
            <a:schemeClr val="accent1"/>
          </a:fillRef>
          <a:effectRef idx="1">
            <a:schemeClr val="accent1"/>
          </a:effectRef>
          <a:fontRef idx="minor">
            <a:schemeClr val="dk1"/>
          </a:fontRef>
        </p:style>
        <p:txBody>
          <a:bodyPr lIns="144000" tIns="108000" bIns="108000">
            <a:spAutoFit/>
          </a:bodyPr>
          <a:lstStyle/>
          <a:p>
            <a:pPr marL="457200" indent="-457200" algn="l">
              <a:lnSpc>
                <a:spcPct val="150000"/>
              </a:lnSpc>
              <a:buFontTx/>
              <a:buBlip>
                <a:blip r:embed="rId2"/>
              </a:buBlip>
            </a:pPr>
            <a:r>
              <a:rPr kumimoji="1" lang="zh-CN" altLang="en-US" sz="1800" dirty="0" smtClean="0">
                <a:solidFill>
                  <a:srgbClr val="0000FF"/>
                </a:solidFill>
                <a:latin typeface="Consolas" pitchFamily="49" charset="0"/>
                <a:ea typeface="仿宋" pitchFamily="49" charset="-122"/>
                <a:cs typeface="Consolas" pitchFamily="49" charset="0"/>
              </a:rPr>
              <a:t>从</a:t>
            </a:r>
            <a:r>
              <a:rPr kumimoji="1" lang="zh-CN" altLang="en-US" sz="1800" smtClean="0">
                <a:solidFill>
                  <a:srgbClr val="0000FF"/>
                </a:solidFill>
                <a:latin typeface="Consolas" pitchFamily="49" charset="0"/>
                <a:ea typeface="仿宋" pitchFamily="49" charset="-122"/>
                <a:cs typeface="Consolas" pitchFamily="49" charset="0"/>
              </a:rPr>
              <a:t>任一结点出发</a:t>
            </a:r>
            <a:r>
              <a:rPr kumimoji="1" lang="zh-CN" altLang="en-US" sz="1800" dirty="0" smtClean="0">
                <a:solidFill>
                  <a:srgbClr val="0000FF"/>
                </a:solidFill>
                <a:latin typeface="Consolas" pitchFamily="49" charset="0"/>
                <a:ea typeface="仿宋" pitchFamily="49" charset="-122"/>
                <a:cs typeface="Consolas" pitchFamily="49" charset="0"/>
              </a:rPr>
              <a:t>可以快速</a:t>
            </a:r>
            <a:r>
              <a:rPr kumimoji="1" lang="zh-CN" altLang="en-US" sz="1800" smtClean="0">
                <a:solidFill>
                  <a:srgbClr val="0000FF"/>
                </a:solidFill>
                <a:latin typeface="Consolas" pitchFamily="49" charset="0"/>
                <a:ea typeface="仿宋" pitchFamily="49" charset="-122"/>
                <a:cs typeface="Consolas" pitchFamily="49" charset="0"/>
              </a:rPr>
              <a:t>找到其前驱结点和后继结点；</a:t>
            </a:r>
            <a:endParaRPr kumimoji="1" lang="en-US" altLang="zh-CN" sz="1800" dirty="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kumimoji="1" lang="zh-CN" altLang="en-US" sz="1800" dirty="0" smtClean="0">
                <a:solidFill>
                  <a:srgbClr val="0000FF"/>
                </a:solidFill>
                <a:latin typeface="Consolas" pitchFamily="49" charset="0"/>
                <a:ea typeface="仿宋" pitchFamily="49" charset="-122"/>
                <a:cs typeface="Consolas" pitchFamily="49" charset="0"/>
              </a:rPr>
              <a:t>从</a:t>
            </a:r>
            <a:r>
              <a:rPr kumimoji="1" lang="zh-CN" altLang="en-US" sz="1800" smtClean="0">
                <a:solidFill>
                  <a:srgbClr val="0000FF"/>
                </a:solidFill>
                <a:latin typeface="Consolas" pitchFamily="49" charset="0"/>
                <a:ea typeface="仿宋" pitchFamily="49" charset="-122"/>
                <a:cs typeface="Consolas" pitchFamily="49" charset="0"/>
              </a:rPr>
              <a:t>任一结点出发</a:t>
            </a:r>
            <a:r>
              <a:rPr kumimoji="1" lang="zh-CN" altLang="en-US" sz="1800" dirty="0" smtClean="0">
                <a:solidFill>
                  <a:srgbClr val="0000FF"/>
                </a:solidFill>
                <a:latin typeface="Consolas" pitchFamily="49" charset="0"/>
                <a:ea typeface="仿宋" pitchFamily="49" charset="-122"/>
                <a:cs typeface="Consolas" pitchFamily="49" charset="0"/>
              </a:rPr>
              <a:t>可以</a:t>
            </a:r>
            <a:r>
              <a:rPr kumimoji="1" lang="zh-CN" altLang="en-US" sz="1800" smtClean="0">
                <a:solidFill>
                  <a:srgbClr val="0000FF"/>
                </a:solidFill>
                <a:latin typeface="Consolas" pitchFamily="49" charset="0"/>
                <a:ea typeface="仿宋" pitchFamily="49" charset="-122"/>
                <a:cs typeface="Consolas" pitchFamily="49" charset="0"/>
              </a:rPr>
              <a:t>访问其他结点。</a:t>
            </a:r>
            <a:endParaRPr kumimoji="1" lang="en-US" altLang="zh-CN" sz="1800" dirty="0" smtClean="0">
              <a:solidFill>
                <a:srgbClr val="0000FF"/>
              </a:solidFill>
              <a:latin typeface="Consolas" pitchFamily="49" charset="0"/>
              <a:ea typeface="仿宋" pitchFamily="49" charset="-122"/>
              <a:cs typeface="Consolas" pitchFamily="49" charset="0"/>
            </a:endParaRPr>
          </a:p>
        </p:txBody>
      </p:sp>
      <p:sp>
        <p:nvSpPr>
          <p:cNvPr id="26" name="Text Box 8"/>
          <p:cNvSpPr txBox="1">
            <a:spLocks noChangeArrowheads="1"/>
          </p:cNvSpPr>
          <p:nvPr/>
        </p:nvSpPr>
        <p:spPr bwMode="auto">
          <a:xfrm>
            <a:off x="714348" y="928670"/>
            <a:ext cx="4968875" cy="400110"/>
          </a:xfrm>
          <a:prstGeom prst="rect">
            <a:avLst/>
          </a:prstGeom>
          <a:noFill/>
          <a:ln w="38100" algn="ctr">
            <a:noFill/>
            <a:miter lim="800000"/>
            <a:headEnd/>
            <a:tailEnd/>
          </a:ln>
          <a:effectLst/>
        </p:spPr>
        <p:txBody>
          <a:bodyPr>
            <a:spAutoFit/>
          </a:bodyPr>
          <a:lstStyle/>
          <a:p>
            <a:pPr algn="l"/>
            <a:r>
              <a:rPr kumimoji="1" lang="zh-CN" altLang="en-US" sz="2000" dirty="0" smtClean="0">
                <a:solidFill>
                  <a:srgbClr val="FF0000"/>
                </a:solidFill>
                <a:latin typeface="Consolas" pitchFamily="49" charset="0"/>
                <a:ea typeface="微软雅黑" pitchFamily="34" charset="-122"/>
                <a:cs typeface="Consolas" pitchFamily="49" charset="0"/>
              </a:rPr>
              <a:t>双链表</a:t>
            </a:r>
            <a:r>
              <a:rPr kumimoji="1" lang="zh-CN" altLang="en-US" sz="2000" smtClean="0">
                <a:solidFill>
                  <a:srgbClr val="FF0000"/>
                </a:solidFill>
                <a:latin typeface="Consolas" pitchFamily="49" charset="0"/>
                <a:ea typeface="微软雅黑" pitchFamily="34" charset="-122"/>
                <a:cs typeface="Consolas" pitchFamily="49" charset="0"/>
              </a:rPr>
              <a:t>的优点：</a:t>
            </a:r>
            <a:endParaRPr lang="zh-CN" altLang="en-US" sz="2000" dirty="0">
              <a:solidFill>
                <a:srgbClr val="FF0000"/>
              </a:solidFill>
              <a:latin typeface="Consolas" pitchFamily="49" charset="0"/>
              <a:ea typeface="微软雅黑" pitchFamily="34" charset="-122"/>
              <a:cs typeface="Consolas" pitchFamily="49" charset="0"/>
            </a:endParaRPr>
          </a:p>
        </p:txBody>
      </p:sp>
      <p:sp>
        <p:nvSpPr>
          <p:cNvPr id="6" name="Rectangle 6"/>
          <p:cNvSpPr>
            <a:spLocks noChangeArrowheads="1"/>
          </p:cNvSpPr>
          <p:nvPr/>
        </p:nvSpPr>
        <p:spPr bwMode="auto">
          <a:xfrm>
            <a:off x="1017549"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Rectangle 7"/>
          <p:cNvSpPr>
            <a:spLocks noChangeArrowheads="1"/>
          </p:cNvSpPr>
          <p:nvPr/>
        </p:nvSpPr>
        <p:spPr bwMode="auto">
          <a:xfrm>
            <a:off x="1558886"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9" name="Rectangle 28"/>
          <p:cNvSpPr>
            <a:spLocks noChangeArrowheads="1"/>
          </p:cNvSpPr>
          <p:nvPr/>
        </p:nvSpPr>
        <p:spPr bwMode="auto">
          <a:xfrm>
            <a:off x="3525835"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10" name="Rectangle 29"/>
          <p:cNvSpPr>
            <a:spLocks noChangeArrowheads="1"/>
          </p:cNvSpPr>
          <p:nvPr/>
        </p:nvSpPr>
        <p:spPr bwMode="auto">
          <a:xfrm>
            <a:off x="4067172"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1" name="Rectangle 32"/>
          <p:cNvSpPr>
            <a:spLocks noChangeArrowheads="1"/>
          </p:cNvSpPr>
          <p:nvPr/>
        </p:nvSpPr>
        <p:spPr bwMode="auto">
          <a:xfrm>
            <a:off x="6777060"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12" name="Rectangle 33"/>
          <p:cNvSpPr>
            <a:spLocks noChangeArrowheads="1"/>
          </p:cNvSpPr>
          <p:nvPr/>
        </p:nvSpPr>
        <p:spPr bwMode="auto">
          <a:xfrm>
            <a:off x="7318398"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dirty="0">
                <a:solidFill>
                  <a:srgbClr val="0000FF"/>
                </a:solidFill>
                <a:latin typeface="Consolas" pitchFamily="49" charset="0"/>
                <a:cs typeface="Consolas" pitchFamily="49" charset="0"/>
              </a:rPr>
              <a:t>∧</a:t>
            </a:r>
          </a:p>
        </p:txBody>
      </p:sp>
      <p:sp>
        <p:nvSpPr>
          <p:cNvPr id="13" name="Text Box 34"/>
          <p:cNvSpPr txBox="1">
            <a:spLocks noChangeArrowheads="1"/>
          </p:cNvSpPr>
          <p:nvPr/>
        </p:nvSpPr>
        <p:spPr bwMode="auto">
          <a:xfrm>
            <a:off x="5143504" y="3686180"/>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dirty="0">
                <a:solidFill>
                  <a:srgbClr val="3333FF"/>
                </a:solidFill>
                <a:latin typeface="+mj-ea"/>
                <a:ea typeface="+mj-ea"/>
                <a:cs typeface="Consolas" pitchFamily="49" charset="0"/>
              </a:rPr>
              <a:t>…</a:t>
            </a:r>
          </a:p>
        </p:txBody>
      </p:sp>
      <p:sp>
        <p:nvSpPr>
          <p:cNvPr id="14" name="Arc 35"/>
          <p:cNvSpPr>
            <a:spLocks/>
          </p:cNvSpPr>
          <p:nvPr/>
        </p:nvSpPr>
        <p:spPr bwMode="auto">
          <a:xfrm>
            <a:off x="860397" y="3327405"/>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5" name="Text Box 36"/>
          <p:cNvSpPr txBox="1">
            <a:spLocks noChangeArrowheads="1"/>
          </p:cNvSpPr>
          <p:nvPr/>
        </p:nvSpPr>
        <p:spPr bwMode="auto">
          <a:xfrm>
            <a:off x="568300" y="3143248"/>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16" name="Rectangle 6"/>
          <p:cNvSpPr>
            <a:spLocks noChangeArrowheads="1"/>
          </p:cNvSpPr>
          <p:nvPr/>
        </p:nvSpPr>
        <p:spPr bwMode="auto">
          <a:xfrm>
            <a:off x="2071670"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17" name="Rectangle 6"/>
          <p:cNvSpPr>
            <a:spLocks noChangeArrowheads="1"/>
          </p:cNvSpPr>
          <p:nvPr/>
        </p:nvSpPr>
        <p:spPr bwMode="auto">
          <a:xfrm>
            <a:off x="2995602" y="368459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18" name="Line 37"/>
          <p:cNvSpPr>
            <a:spLocks noChangeShapeType="1"/>
          </p:cNvSpPr>
          <p:nvPr/>
        </p:nvSpPr>
        <p:spPr bwMode="auto">
          <a:xfrm>
            <a:off x="2428860" y="3970347"/>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19" name="Line 37"/>
          <p:cNvSpPr>
            <a:spLocks noChangeShapeType="1"/>
          </p:cNvSpPr>
          <p:nvPr/>
        </p:nvSpPr>
        <p:spPr bwMode="auto">
          <a:xfrm>
            <a:off x="2613015" y="3827471"/>
            <a:ext cx="576263" cy="0"/>
          </a:xfrm>
          <a:prstGeom prst="line">
            <a:avLst/>
          </a:prstGeom>
          <a:ln>
            <a:headEnd type="triangle"/>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20" name="Line 37"/>
          <p:cNvSpPr>
            <a:spLocks noChangeShapeType="1"/>
          </p:cNvSpPr>
          <p:nvPr/>
        </p:nvSpPr>
        <p:spPr bwMode="auto">
          <a:xfrm>
            <a:off x="4441824" y="3970347"/>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21" name="Line 37"/>
          <p:cNvSpPr>
            <a:spLocks noChangeShapeType="1"/>
          </p:cNvSpPr>
          <p:nvPr/>
        </p:nvSpPr>
        <p:spPr bwMode="auto">
          <a:xfrm>
            <a:off x="4625979" y="3827471"/>
            <a:ext cx="576263" cy="0"/>
          </a:xfrm>
          <a:prstGeom prst="line">
            <a:avLst/>
          </a:prstGeom>
          <a:ln>
            <a:headEnd type="triangle"/>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22" name="Rectangle 29"/>
          <p:cNvSpPr>
            <a:spLocks noChangeArrowheads="1"/>
          </p:cNvSpPr>
          <p:nvPr/>
        </p:nvSpPr>
        <p:spPr bwMode="auto">
          <a:xfrm>
            <a:off x="6246889" y="368459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Line 37"/>
          <p:cNvSpPr>
            <a:spLocks noChangeShapeType="1"/>
          </p:cNvSpPr>
          <p:nvPr/>
        </p:nvSpPr>
        <p:spPr bwMode="auto">
          <a:xfrm>
            <a:off x="5664269" y="3970347"/>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24" name="Line 37"/>
          <p:cNvSpPr>
            <a:spLocks noChangeShapeType="1"/>
          </p:cNvSpPr>
          <p:nvPr/>
        </p:nvSpPr>
        <p:spPr bwMode="auto">
          <a:xfrm>
            <a:off x="5848424" y="3827471"/>
            <a:ext cx="576263" cy="0"/>
          </a:xfrm>
          <a:prstGeom prst="line">
            <a:avLst/>
          </a:prstGeom>
          <a:ln>
            <a:headEnd type="triangle"/>
            <a:tailEnd type="non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dirty="0">
              <a:latin typeface="Consolas" pitchFamily="49" charset="0"/>
              <a:cs typeface="Consolas" pitchFamily="49" charset="0"/>
            </a:endParaRPr>
          </a:p>
        </p:txBody>
      </p:sp>
      <p:sp>
        <p:nvSpPr>
          <p:cNvPr id="28" name="灯片编号占位符 27"/>
          <p:cNvSpPr>
            <a:spLocks noGrp="1"/>
          </p:cNvSpPr>
          <p:nvPr>
            <p:ph type="sldNum" sz="quarter" idx="12"/>
          </p:nvPr>
        </p:nvSpPr>
        <p:spPr/>
        <p:txBody>
          <a:bodyPr/>
          <a:lstStyle/>
          <a:p>
            <a:fld id="{BD3F3EC2-762F-4585-9ABE-3D0BD98F40C0}" type="slidenum">
              <a:rPr lang="en-US" altLang="zh-CN" smtClean="0"/>
              <a:pPr/>
              <a:t>57</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741382"/>
            <a:ext cx="6215106" cy="204630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en-US" altLang="zh-CN" sz="1800" smtClean="0">
                <a:solidFill>
                  <a:srgbClr val="0000FF"/>
                </a:solidFill>
                <a:latin typeface="Consolas" pitchFamily="49" charset="0"/>
                <a:ea typeface="仿宋" pitchFamily="49" charset="-122"/>
                <a:cs typeface="Consolas" pitchFamily="49" charset="0"/>
              </a:rPr>
              <a:t>typedef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双链表结点类型</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ElemType </a:t>
            </a:r>
            <a:r>
              <a:rPr kumimoji="1" lang="en-US" altLang="zh-CN" sz="1800" dirty="0">
                <a:solidFill>
                  <a:srgbClr val="0000FF"/>
                </a:solidFill>
                <a:latin typeface="Consolas" pitchFamily="49" charset="0"/>
                <a:ea typeface="仿宋" pitchFamily="49" charset="-122"/>
                <a:cs typeface="Consolas" pitchFamily="49" charset="0"/>
              </a:rPr>
              <a:t>data;</a:t>
            </a:r>
          </a:p>
          <a:p>
            <a:pPr algn="just">
              <a:lnSpc>
                <a:spcPct val="9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struct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*prior;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指向前驱结点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struct </a:t>
            </a:r>
            <a:r>
              <a:rPr kumimoji="1" lang="en-US" altLang="zh-CN" sz="1800" dirty="0" err="1">
                <a:solidFill>
                  <a:srgbClr val="0000FF"/>
                </a:solidFill>
                <a:latin typeface="Consolas" pitchFamily="49" charset="0"/>
                <a:ea typeface="仿宋" pitchFamily="49" charset="-122"/>
                <a:cs typeface="Consolas" pitchFamily="49" charset="0"/>
              </a:rPr>
              <a:t>DNode</a:t>
            </a:r>
            <a:r>
              <a:rPr kumimoji="1" lang="en-US" altLang="zh-CN" sz="1800" dirty="0">
                <a:solidFill>
                  <a:srgbClr val="0000FF"/>
                </a:solidFill>
                <a:latin typeface="Consolas" pitchFamily="49" charset="0"/>
                <a:ea typeface="仿宋" pitchFamily="49" charset="-122"/>
                <a:cs typeface="Consolas" pitchFamily="49" charset="0"/>
              </a:rPr>
              <a:t> *next;     </a:t>
            </a: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指向</a:t>
            </a:r>
            <a:r>
              <a:rPr kumimoji="1" lang="zh-CN" altLang="en-US" sz="1800" smtClean="0">
                <a:solidFill>
                  <a:srgbClr val="00B0F0"/>
                </a:solidFill>
                <a:latin typeface="Consolas" pitchFamily="49" charset="0"/>
                <a:ea typeface="仿宋" pitchFamily="49" charset="-122"/>
                <a:cs typeface="Consolas" pitchFamily="49" charset="0"/>
              </a:rPr>
              <a:t>后继结点</a:t>
            </a:r>
            <a:endParaRPr kumimoji="1" lang="en-US" altLang="zh-CN" sz="1800" dirty="0" smtClean="0">
              <a:solidFill>
                <a:srgbClr val="00B0F0"/>
              </a:solidFill>
              <a:latin typeface="Consolas" pitchFamily="49" charset="0"/>
              <a:ea typeface="仿宋" pitchFamily="49" charset="-122"/>
              <a:cs typeface="Consolas" pitchFamily="49" charset="0"/>
            </a:endParaRPr>
          </a:p>
          <a:p>
            <a:pPr algn="just">
              <a:lnSpc>
                <a:spcPct val="9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FF0000"/>
                </a:solidFill>
                <a:latin typeface="Consolas" pitchFamily="49" charset="0"/>
                <a:ea typeface="仿宋" pitchFamily="49" charset="-122"/>
                <a:cs typeface="Consolas" pitchFamily="49" charset="0"/>
              </a:rPr>
              <a:t>DLinkNode</a:t>
            </a: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51205" name="Text Box 5"/>
          <p:cNvSpPr txBox="1">
            <a:spLocks noChangeArrowheads="1"/>
          </p:cNvSpPr>
          <p:nvPr/>
        </p:nvSpPr>
        <p:spPr bwMode="auto">
          <a:xfrm>
            <a:off x="428596" y="571480"/>
            <a:ext cx="8001056" cy="782137"/>
          </a:xfrm>
          <a:prstGeom prst="rect">
            <a:avLst/>
          </a:prstGeom>
          <a:noFill/>
          <a:ln w="9525">
            <a:noFill/>
            <a:miter lim="800000"/>
            <a:headEnd/>
            <a:tailEnd/>
          </a:ln>
          <a:effectLst/>
        </p:spPr>
        <p:txBody>
          <a:bodyPr wrap="square">
            <a:spAutoFit/>
          </a:bodyPr>
          <a:lstStyle/>
          <a:p>
            <a:pPr algn="l">
              <a:lnSpc>
                <a:spcPts val="2800"/>
              </a:lnSpc>
              <a:spcBef>
                <a:spcPts val="0"/>
              </a:spcBef>
            </a:pPr>
            <a:r>
              <a:rPr kumimoji="1" lang="en-US" altLang="zh-CN" sz="1800">
                <a:latin typeface="Consolas" pitchFamily="49" charset="0"/>
                <a:ea typeface="楷体" pitchFamily="49" charset="-122"/>
                <a:cs typeface="Consolas" pitchFamily="49" charset="0"/>
              </a:rPr>
              <a:t>    </a:t>
            </a:r>
            <a:r>
              <a:rPr kumimoji="1" lang="zh-CN" altLang="en-US" sz="1800" smtClean="0">
                <a:latin typeface="Consolas" pitchFamily="49" charset="0"/>
                <a:ea typeface="楷体" pitchFamily="49" charset="-122"/>
                <a:cs typeface="Consolas" pitchFamily="49" charset="0"/>
              </a:rPr>
              <a:t>对于</a:t>
            </a:r>
            <a:r>
              <a:rPr kumimoji="1" lang="zh-CN" altLang="en-US" sz="1800">
                <a:latin typeface="Consolas" pitchFamily="49" charset="0"/>
                <a:ea typeface="楷体" pitchFamily="49" charset="-122"/>
                <a:cs typeface="Consolas" pitchFamily="49" charset="0"/>
              </a:rPr>
              <a:t>双</a:t>
            </a:r>
            <a:r>
              <a:rPr kumimoji="1" lang="zh-CN" altLang="en-US" sz="1800" smtClean="0">
                <a:latin typeface="Consolas" pitchFamily="49" charset="0"/>
                <a:ea typeface="楷体" pitchFamily="49" charset="-122"/>
                <a:cs typeface="Consolas" pitchFamily="49" charset="0"/>
              </a:rPr>
              <a:t>链表，采用</a:t>
            </a:r>
            <a:r>
              <a:rPr kumimoji="1" lang="zh-CN" altLang="en-US" sz="1800" dirty="0">
                <a:latin typeface="Consolas" pitchFamily="49" charset="0"/>
                <a:ea typeface="楷体" pitchFamily="49" charset="-122"/>
                <a:cs typeface="Consolas" pitchFamily="49" charset="0"/>
              </a:rPr>
              <a:t>类似于单链表的</a:t>
            </a:r>
            <a:r>
              <a:rPr kumimoji="1" lang="zh-CN" altLang="en-US" sz="1800">
                <a:latin typeface="Consolas" pitchFamily="49" charset="0"/>
                <a:ea typeface="楷体" pitchFamily="49" charset="-122"/>
                <a:cs typeface="Consolas" pitchFamily="49" charset="0"/>
              </a:rPr>
              <a:t>类型</a:t>
            </a:r>
            <a:r>
              <a:rPr kumimoji="1" lang="zh-CN" altLang="en-US" sz="1800" smtClean="0">
                <a:latin typeface="Consolas" pitchFamily="49" charset="0"/>
                <a:ea typeface="楷体" pitchFamily="49" charset="-122"/>
                <a:cs typeface="Consolas" pitchFamily="49" charset="0"/>
              </a:rPr>
              <a:t>定义，其结点类型</a:t>
            </a:r>
            <a:r>
              <a:rPr kumimoji="1" lang="en-US" altLang="zh-CN" sz="1800" smtClean="0">
                <a:latin typeface="Consolas" pitchFamily="49" charset="0"/>
                <a:ea typeface="楷体" pitchFamily="49" charset="-122"/>
                <a:cs typeface="Consolas" pitchFamily="49" charset="0"/>
              </a:rPr>
              <a:t>DLinkNode</a:t>
            </a:r>
            <a:r>
              <a:rPr kumimoji="1" lang="zh-CN" altLang="en-US" sz="1800" smtClean="0">
                <a:latin typeface="Consolas" pitchFamily="49" charset="0"/>
                <a:ea typeface="楷体" pitchFamily="49" charset="-122"/>
                <a:cs typeface="Consolas" pitchFamily="49" charset="0"/>
              </a:rPr>
              <a:t>声明如下</a:t>
            </a:r>
            <a:r>
              <a:rPr kumimoji="1" lang="zh-CN" altLang="en-US" sz="1800" dirty="0">
                <a:latin typeface="Consolas" pitchFamily="49" charset="0"/>
                <a:ea typeface="楷体" pitchFamily="49" charset="-122"/>
                <a:cs typeface="Consolas" pitchFamily="49" charset="0"/>
              </a:rPr>
              <a:t>：</a:t>
            </a:r>
            <a:endParaRPr lang="zh-CN" altLang="en-US" sz="1800" dirty="0">
              <a:latin typeface="Consolas" pitchFamily="49" charset="0"/>
              <a:ea typeface="楷体" pitchFamily="49" charset="-122"/>
              <a:cs typeface="Consolas" pitchFamily="49" charset="0"/>
            </a:endParaRPr>
          </a:p>
        </p:txBody>
      </p:sp>
      <p:grpSp>
        <p:nvGrpSpPr>
          <p:cNvPr id="2" name="组合 15"/>
          <p:cNvGrpSpPr/>
          <p:nvPr/>
        </p:nvGrpSpPr>
        <p:grpSpPr>
          <a:xfrm>
            <a:off x="2571736" y="2501890"/>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Consolas" pitchFamily="49" charset="0"/>
                <a:cs typeface="Consolas" pitchFamily="49" charset="0"/>
              </a:endParaRPr>
            </a:p>
          </p:txBody>
        </p:sp>
        <p:sp>
          <p:nvSpPr>
            <p:cNvPr id="7" name="Rectangle 29"/>
            <p:cNvSpPr>
              <a:spLocks noChangeArrowheads="1"/>
            </p:cNvSpPr>
            <p:nvPr/>
          </p:nvSpPr>
          <p:spPr bwMode="auto">
            <a:xfrm>
              <a:off x="378618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6"/>
            <p:cNvSpPr>
              <a:spLocks noChangeArrowheads="1"/>
            </p:cNvSpPr>
            <p:nvPr/>
          </p:nvSpPr>
          <p:spPr bwMode="auto">
            <a:xfrm>
              <a:off x="271461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15" name="灯片编号占位符 14"/>
          <p:cNvSpPr>
            <a:spLocks noGrp="1"/>
          </p:cNvSpPr>
          <p:nvPr>
            <p:ph type="sldNum" sz="quarter" idx="12"/>
          </p:nvPr>
        </p:nvSpPr>
        <p:spPr/>
        <p:txBody>
          <a:bodyPr/>
          <a:lstStyle/>
          <a:p>
            <a:fld id="{BD3F3EC2-762F-4585-9ABE-3D0BD98F40C0}" type="slidenum">
              <a:rPr lang="en-US" altLang="zh-CN" smtClean="0"/>
              <a:pPr/>
              <a:t>58</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19757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itchFamily="49" charset="0"/>
                <a:cs typeface="Consolas" pitchFamily="49" charset="0"/>
              </a:rPr>
              <a:t>a</a:t>
            </a:r>
            <a:endParaRPr lang="en-US" altLang="zh-CN" sz="2000" i="1" dirty="0">
              <a:solidFill>
                <a:srgbClr val="3333FF"/>
              </a:solidFill>
              <a:latin typeface="Consolas" pitchFamily="49" charset="0"/>
              <a:cs typeface="Consolas" pitchFamily="49" charset="0"/>
            </a:endParaRPr>
          </a:p>
        </p:txBody>
      </p:sp>
      <p:sp>
        <p:nvSpPr>
          <p:cNvPr id="274439" name="Rectangle 7"/>
          <p:cNvSpPr>
            <a:spLocks noChangeArrowheads="1"/>
          </p:cNvSpPr>
          <p:nvPr/>
        </p:nvSpPr>
        <p:spPr bwMode="auto">
          <a:xfrm>
            <a:off x="3495675" y="21975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40" name="Rectangle 8"/>
          <p:cNvSpPr>
            <a:spLocks noChangeArrowheads="1"/>
          </p:cNvSpPr>
          <p:nvPr/>
        </p:nvSpPr>
        <p:spPr bwMode="auto">
          <a:xfrm>
            <a:off x="4967288" y="219757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itchFamily="49" charset="0"/>
                <a:cs typeface="Consolas" pitchFamily="49" charset="0"/>
              </a:rPr>
              <a:t>b</a:t>
            </a:r>
            <a:endParaRPr lang="en-US" altLang="zh-CN" sz="2000" i="1" dirty="0">
              <a:solidFill>
                <a:srgbClr val="3333FF"/>
              </a:solidFill>
              <a:latin typeface="Consolas" pitchFamily="49" charset="0"/>
              <a:cs typeface="Consolas" pitchFamily="49" charset="0"/>
            </a:endParaRPr>
          </a:p>
        </p:txBody>
      </p:sp>
      <p:sp>
        <p:nvSpPr>
          <p:cNvPr id="274441" name="Rectangle 9"/>
          <p:cNvSpPr>
            <a:spLocks noChangeArrowheads="1"/>
          </p:cNvSpPr>
          <p:nvPr/>
        </p:nvSpPr>
        <p:spPr bwMode="auto">
          <a:xfrm>
            <a:off x="5508625" y="21975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42" name="Rectangle 10"/>
          <p:cNvSpPr>
            <a:spLocks noChangeArrowheads="1"/>
          </p:cNvSpPr>
          <p:nvPr/>
        </p:nvSpPr>
        <p:spPr bwMode="auto">
          <a:xfrm>
            <a:off x="4211638" y="378189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itchFamily="49" charset="0"/>
                <a:cs typeface="Consolas" pitchFamily="49" charset="0"/>
              </a:rPr>
              <a:t>c</a:t>
            </a:r>
            <a:endParaRPr lang="en-US" altLang="zh-CN" sz="2000" i="1" dirty="0">
              <a:solidFill>
                <a:srgbClr val="3333FF"/>
              </a:solidFill>
              <a:latin typeface="Consolas" pitchFamily="49" charset="0"/>
              <a:cs typeface="Consolas" pitchFamily="49" charset="0"/>
            </a:endParaRPr>
          </a:p>
        </p:txBody>
      </p:sp>
      <p:sp>
        <p:nvSpPr>
          <p:cNvPr id="274443" name="Rectangle 11"/>
          <p:cNvSpPr>
            <a:spLocks noChangeArrowheads="1"/>
          </p:cNvSpPr>
          <p:nvPr/>
        </p:nvSpPr>
        <p:spPr bwMode="auto">
          <a:xfrm>
            <a:off x="4752975" y="378189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4444" name="Text Box 12"/>
          <p:cNvSpPr txBox="1">
            <a:spLocks noChangeArrowheads="1"/>
          </p:cNvSpPr>
          <p:nvPr/>
        </p:nvSpPr>
        <p:spPr bwMode="auto">
          <a:xfrm>
            <a:off x="6343650" y="2197570"/>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4447" name="Line 15"/>
          <p:cNvSpPr>
            <a:spLocks noChangeShapeType="1"/>
          </p:cNvSpPr>
          <p:nvPr/>
        </p:nvSpPr>
        <p:spPr bwMode="auto">
          <a:xfrm>
            <a:off x="1873250" y="2329333"/>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48" name="Line 16"/>
          <p:cNvSpPr>
            <a:spLocks noChangeShapeType="1"/>
          </p:cNvSpPr>
          <p:nvPr/>
        </p:nvSpPr>
        <p:spPr bwMode="auto">
          <a:xfrm>
            <a:off x="3830638" y="235473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49" name="Line 17"/>
          <p:cNvSpPr>
            <a:spLocks noChangeShapeType="1"/>
          </p:cNvSpPr>
          <p:nvPr/>
        </p:nvSpPr>
        <p:spPr bwMode="auto">
          <a:xfrm>
            <a:off x="5761038" y="235473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1" name="Rectangle 19"/>
          <p:cNvSpPr>
            <a:spLocks noChangeArrowheads="1"/>
          </p:cNvSpPr>
          <p:nvPr/>
        </p:nvSpPr>
        <p:spPr bwMode="auto">
          <a:xfrm>
            <a:off x="3673475" y="378189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2" name="Rectangle 20"/>
          <p:cNvSpPr>
            <a:spLocks noChangeArrowheads="1"/>
          </p:cNvSpPr>
          <p:nvPr/>
        </p:nvSpPr>
        <p:spPr bwMode="auto">
          <a:xfrm>
            <a:off x="4427538" y="21975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4" name="Rectangle 22"/>
          <p:cNvSpPr>
            <a:spLocks noChangeArrowheads="1"/>
          </p:cNvSpPr>
          <p:nvPr/>
        </p:nvSpPr>
        <p:spPr bwMode="auto">
          <a:xfrm>
            <a:off x="2449513" y="219757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4455" name="Line 23"/>
          <p:cNvSpPr>
            <a:spLocks noChangeShapeType="1"/>
          </p:cNvSpPr>
          <p:nvPr/>
        </p:nvSpPr>
        <p:spPr bwMode="auto">
          <a:xfrm flipH="1">
            <a:off x="2160588" y="248649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6" name="Line 24"/>
          <p:cNvSpPr>
            <a:spLocks noChangeShapeType="1"/>
          </p:cNvSpPr>
          <p:nvPr/>
        </p:nvSpPr>
        <p:spPr bwMode="auto">
          <a:xfrm flipH="1">
            <a:off x="4032250" y="248649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7" name="Line 25"/>
          <p:cNvSpPr>
            <a:spLocks noChangeShapeType="1"/>
          </p:cNvSpPr>
          <p:nvPr/>
        </p:nvSpPr>
        <p:spPr bwMode="auto">
          <a:xfrm flipH="1">
            <a:off x="6048375" y="2511895"/>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4459" name="Arc 27"/>
          <p:cNvSpPr>
            <a:spLocks/>
          </p:cNvSpPr>
          <p:nvPr/>
        </p:nvSpPr>
        <p:spPr bwMode="auto">
          <a:xfrm>
            <a:off x="2339975" y="1838795"/>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4460" name="Text Box 28"/>
          <p:cNvSpPr txBox="1">
            <a:spLocks noChangeArrowheads="1"/>
          </p:cNvSpPr>
          <p:nvPr/>
        </p:nvSpPr>
        <p:spPr bwMode="auto">
          <a:xfrm>
            <a:off x="1979613" y="1478433"/>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cs typeface="Consolas" pitchFamily="49" charset="0"/>
              </a:rPr>
              <a:t>p</a:t>
            </a:r>
          </a:p>
        </p:txBody>
      </p:sp>
      <p:sp>
        <p:nvSpPr>
          <p:cNvPr id="274461" name="Line 29"/>
          <p:cNvSpPr>
            <a:spLocks noChangeShapeType="1"/>
          </p:cNvSpPr>
          <p:nvPr/>
        </p:nvSpPr>
        <p:spPr bwMode="auto">
          <a:xfrm>
            <a:off x="3099753" y="3997795"/>
            <a:ext cx="576262" cy="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74462" name="Text Box 30"/>
          <p:cNvSpPr txBox="1">
            <a:spLocks noChangeArrowheads="1"/>
          </p:cNvSpPr>
          <p:nvPr/>
        </p:nvSpPr>
        <p:spPr bwMode="auto">
          <a:xfrm>
            <a:off x="2854316" y="3756495"/>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cs typeface="Consolas" pitchFamily="49" charset="0"/>
              </a:rPr>
              <a:t>s</a:t>
            </a:r>
          </a:p>
        </p:txBody>
      </p:sp>
      <p:sp>
        <p:nvSpPr>
          <p:cNvPr id="274465" name="Text Box 33"/>
          <p:cNvSpPr txBox="1">
            <a:spLocks noChangeArrowheads="1"/>
          </p:cNvSpPr>
          <p:nvPr/>
        </p:nvSpPr>
        <p:spPr bwMode="auto">
          <a:xfrm>
            <a:off x="1857357" y="4428014"/>
            <a:ext cx="3571900" cy="2031325"/>
          </a:xfrm>
          <a:prstGeom prst="rect">
            <a:avLst/>
          </a:prstGeom>
          <a:noFill/>
          <a:ln w="9525">
            <a:noFill/>
            <a:miter lim="800000"/>
            <a:headEnd/>
            <a:tailEnd/>
          </a:ln>
          <a:effectLst/>
        </p:spPr>
        <p:txBody>
          <a:bodyPr wrap="square">
            <a:spAutoFit/>
          </a:bodyPr>
          <a:lstStyle/>
          <a:p>
            <a:pPr algn="l">
              <a:spcBef>
                <a:spcPct val="50000"/>
              </a:spcBef>
            </a:pPr>
            <a:r>
              <a:rPr lang="zh-CN" altLang="en-US" sz="1800" dirty="0">
                <a:latin typeface="Consolas" pitchFamily="49" charset="0"/>
                <a:ea typeface="楷体" pitchFamily="49" charset="-122"/>
                <a:cs typeface="Consolas" pitchFamily="49" charset="0"/>
              </a:rPr>
              <a:t>操作语句：</a:t>
            </a:r>
          </a:p>
          <a:p>
            <a:pPr algn="l">
              <a:spcBef>
                <a:spcPct val="50000"/>
              </a:spcBef>
            </a:pPr>
            <a:r>
              <a:rPr lang="en-US" altLang="zh-CN" sz="1800" smtClean="0">
                <a:solidFill>
                  <a:srgbClr val="FF00FF"/>
                </a:solidFill>
                <a:latin typeface="Consolas" pitchFamily="49" charset="0"/>
                <a:ea typeface="宋体" pitchFamily="2" charset="-122"/>
                <a:cs typeface="Consolas" pitchFamily="49" charset="0"/>
                <a:sym typeface="Wingdings"/>
              </a:rPr>
              <a:t></a:t>
            </a:r>
            <a:r>
              <a:rPr lang="zh-CN" altLang="en-US" sz="1800" smtClean="0">
                <a:solidFill>
                  <a:srgbClr val="FF00FF"/>
                </a:solidFill>
                <a:latin typeface="Consolas" pitchFamily="49" charset="0"/>
                <a:ea typeface="楷体" pitchFamily="49" charset="-122"/>
                <a:cs typeface="Consolas" pitchFamily="49" charset="0"/>
              </a:rPr>
              <a:t> </a:t>
            </a:r>
            <a:r>
              <a:rPr lang="en-US" altLang="zh-CN" sz="1800" dirty="0">
                <a:solidFill>
                  <a:srgbClr val="FF00FF"/>
                </a:solidFill>
                <a:latin typeface="Consolas" pitchFamily="49" charset="0"/>
                <a:ea typeface="楷体" pitchFamily="49" charset="-122"/>
                <a:cs typeface="Consolas" pitchFamily="49" charset="0"/>
              </a:rPr>
              <a:t>s</a:t>
            </a:r>
            <a:r>
              <a:rPr lang="en-US" altLang="zh-CN" sz="1800" dirty="0">
                <a:solidFill>
                  <a:srgbClr val="FF00FF"/>
                </a:solidFill>
                <a:latin typeface="Consolas" pitchFamily="49" charset="0"/>
                <a:ea typeface="+mj-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next = p</a:t>
            </a:r>
            <a:r>
              <a:rPr lang="en-US" altLang="zh-CN" sz="1800" smtClean="0">
                <a:solidFill>
                  <a:srgbClr val="FF00FF"/>
                </a:solidFill>
                <a:latin typeface="Consolas" pitchFamily="49" charset="0"/>
                <a:ea typeface="+mj-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&gt;next</a:t>
            </a:r>
          </a:p>
          <a:p>
            <a:pPr algn="l">
              <a:spcBef>
                <a:spcPct val="50000"/>
              </a:spcBef>
            </a:pPr>
            <a:r>
              <a:rPr lang="en-US" altLang="zh-CN" sz="1800" smtClean="0">
                <a:solidFill>
                  <a:srgbClr val="FF00FF"/>
                </a:solidFill>
                <a:latin typeface="Consolas" pitchFamily="49" charset="0"/>
                <a:ea typeface="宋体" pitchFamily="2" charset="-122"/>
                <a:cs typeface="Consolas" pitchFamily="49" charset="0"/>
                <a:sym typeface="Wingdings"/>
              </a:rPr>
              <a:t></a:t>
            </a:r>
            <a:r>
              <a:rPr lang="en-US" altLang="zh-CN" sz="1800" smtClean="0">
                <a:solidFill>
                  <a:srgbClr val="FF00FF"/>
                </a:solidFill>
                <a:latin typeface="Consolas" pitchFamily="49" charset="0"/>
                <a:ea typeface="楷体" pitchFamily="49" charset="-122"/>
                <a:cs typeface="Consolas" pitchFamily="49" charset="0"/>
              </a:rPr>
              <a:t> </a:t>
            </a:r>
            <a:r>
              <a:rPr lang="en-US" altLang="zh-CN" sz="1800" dirty="0">
                <a:solidFill>
                  <a:srgbClr val="FF00FF"/>
                </a:solidFill>
                <a:latin typeface="Consolas" pitchFamily="49" charset="0"/>
                <a:ea typeface="楷体" pitchFamily="49" charset="-122"/>
                <a:cs typeface="Consolas" pitchFamily="49" charset="0"/>
              </a:rPr>
              <a:t>p</a:t>
            </a:r>
            <a:r>
              <a:rPr lang="en-US" altLang="zh-CN" sz="1800" dirty="0">
                <a:solidFill>
                  <a:srgbClr val="FF00FF"/>
                </a:solidFill>
                <a:latin typeface="Consolas" pitchFamily="49" charset="0"/>
                <a:ea typeface="+mj-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&gt;next</a:t>
            </a:r>
            <a:r>
              <a:rPr lang="en-US" altLang="zh-CN" sz="1800" dirty="0">
                <a:solidFill>
                  <a:srgbClr val="FF00FF"/>
                </a:solidFill>
                <a:latin typeface="Consolas" pitchFamily="49" charset="0"/>
                <a:ea typeface="+mn-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prior = s</a:t>
            </a:r>
            <a:endParaRPr lang="en-US" altLang="zh-CN" sz="1800" dirty="0">
              <a:solidFill>
                <a:srgbClr val="FF00FF"/>
              </a:solidFill>
              <a:latin typeface="Consolas" pitchFamily="49" charset="0"/>
              <a:ea typeface="楷体" pitchFamily="49" charset="-122"/>
              <a:cs typeface="Consolas" pitchFamily="49" charset="0"/>
            </a:endParaRPr>
          </a:p>
          <a:p>
            <a:pPr algn="l">
              <a:spcBef>
                <a:spcPct val="50000"/>
              </a:spcBef>
            </a:pPr>
            <a:r>
              <a:rPr lang="en-US" altLang="zh-CN" sz="1800" smtClean="0">
                <a:solidFill>
                  <a:srgbClr val="FF00FF"/>
                </a:solidFill>
                <a:latin typeface="Consolas" pitchFamily="49" charset="0"/>
                <a:ea typeface="宋体" pitchFamily="2" charset="-122"/>
                <a:cs typeface="Consolas" pitchFamily="49" charset="0"/>
                <a:sym typeface="Wingdings"/>
              </a:rPr>
              <a:t></a:t>
            </a:r>
            <a:r>
              <a:rPr lang="en-US" altLang="zh-CN" sz="1800" smtClean="0">
                <a:solidFill>
                  <a:srgbClr val="FF00FF"/>
                </a:solidFill>
                <a:latin typeface="Consolas" pitchFamily="49" charset="0"/>
                <a:ea typeface="楷体" pitchFamily="49" charset="-122"/>
                <a:cs typeface="Consolas" pitchFamily="49" charset="0"/>
              </a:rPr>
              <a:t> </a:t>
            </a:r>
            <a:r>
              <a:rPr lang="en-US" altLang="zh-CN" sz="1800" dirty="0">
                <a:solidFill>
                  <a:srgbClr val="FF00FF"/>
                </a:solidFill>
                <a:latin typeface="Consolas" pitchFamily="49" charset="0"/>
                <a:ea typeface="楷体" pitchFamily="49" charset="-122"/>
                <a:cs typeface="Consolas" pitchFamily="49" charset="0"/>
              </a:rPr>
              <a:t>s</a:t>
            </a:r>
            <a:r>
              <a:rPr lang="en-US" altLang="zh-CN" sz="1800" dirty="0">
                <a:solidFill>
                  <a:srgbClr val="FF00FF"/>
                </a:solidFill>
                <a:latin typeface="Consolas" pitchFamily="49" charset="0"/>
                <a:ea typeface="+mn-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prior = p</a:t>
            </a:r>
            <a:endParaRPr lang="en-US" altLang="zh-CN" sz="1800" dirty="0">
              <a:solidFill>
                <a:srgbClr val="FF00FF"/>
              </a:solidFill>
              <a:latin typeface="Consolas" pitchFamily="49" charset="0"/>
              <a:ea typeface="楷体" pitchFamily="49" charset="-122"/>
              <a:cs typeface="Consolas" pitchFamily="49" charset="0"/>
            </a:endParaRPr>
          </a:p>
          <a:p>
            <a:pPr algn="l">
              <a:spcBef>
                <a:spcPct val="50000"/>
              </a:spcBef>
            </a:pPr>
            <a:r>
              <a:rPr lang="en-US" altLang="zh-CN" sz="1800" smtClean="0">
                <a:solidFill>
                  <a:srgbClr val="FF00FF"/>
                </a:solidFill>
                <a:latin typeface="Consolas" pitchFamily="49" charset="0"/>
                <a:ea typeface="宋体" pitchFamily="2" charset="-122"/>
                <a:cs typeface="Consolas" pitchFamily="49" charset="0"/>
                <a:sym typeface="Wingdings"/>
              </a:rPr>
              <a:t></a:t>
            </a:r>
            <a:r>
              <a:rPr lang="en-US" altLang="zh-CN" sz="1800" smtClean="0">
                <a:solidFill>
                  <a:srgbClr val="FF00FF"/>
                </a:solidFill>
                <a:latin typeface="Consolas" pitchFamily="49" charset="0"/>
                <a:ea typeface="楷体" pitchFamily="49" charset="-122"/>
                <a:cs typeface="Consolas" pitchFamily="49" charset="0"/>
              </a:rPr>
              <a:t> </a:t>
            </a:r>
            <a:r>
              <a:rPr lang="en-US" altLang="zh-CN" sz="1800" dirty="0">
                <a:solidFill>
                  <a:srgbClr val="FF00FF"/>
                </a:solidFill>
                <a:latin typeface="Consolas" pitchFamily="49" charset="0"/>
                <a:ea typeface="楷体" pitchFamily="49" charset="-122"/>
                <a:cs typeface="Consolas" pitchFamily="49" charset="0"/>
              </a:rPr>
              <a:t>p</a:t>
            </a:r>
            <a:r>
              <a:rPr lang="en-US" altLang="zh-CN" sz="1800" dirty="0">
                <a:solidFill>
                  <a:srgbClr val="FF00FF"/>
                </a:solidFill>
                <a:latin typeface="Consolas" pitchFamily="49" charset="0"/>
                <a:ea typeface="+mj-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next = s</a:t>
            </a:r>
            <a:endParaRPr lang="en-US" altLang="zh-CN" sz="1800" dirty="0">
              <a:solidFill>
                <a:srgbClr val="FF00FF"/>
              </a:solidFill>
              <a:latin typeface="Consolas" pitchFamily="49" charset="0"/>
              <a:ea typeface="楷体" pitchFamily="49" charset="-122"/>
              <a:cs typeface="Consolas" pitchFamily="49" charset="0"/>
            </a:endParaRPr>
          </a:p>
        </p:txBody>
      </p:sp>
      <p:grpSp>
        <p:nvGrpSpPr>
          <p:cNvPr id="2" name="Group 42"/>
          <p:cNvGrpSpPr>
            <a:grpSpLocks/>
          </p:cNvGrpSpPr>
          <p:nvPr/>
        </p:nvGrpSpPr>
        <p:grpSpPr bwMode="auto">
          <a:xfrm>
            <a:off x="5041900" y="2638895"/>
            <a:ext cx="809625" cy="1346200"/>
            <a:chOff x="3176" y="1168"/>
            <a:chExt cx="510" cy="848"/>
          </a:xfrm>
        </p:grpSpPr>
        <p:sp>
          <p:nvSpPr>
            <p:cNvPr id="274464" name="Freeform 32"/>
            <p:cNvSpPr>
              <a:spLocks/>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74470" name="Text Box 38"/>
            <p:cNvSpPr txBox="1">
              <a:spLocks noChangeArrowheads="1"/>
            </p:cNvSpPr>
            <p:nvPr/>
          </p:nvSpPr>
          <p:spPr bwMode="auto">
            <a:xfrm>
              <a:off x="3414" y="1480"/>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cs typeface="Consolas" pitchFamily="49" charset="0"/>
                <a:sym typeface="Wingdings 2" pitchFamily="18" charset="2"/>
              </a:endParaRPr>
            </a:p>
          </p:txBody>
        </p:sp>
      </p:grpSp>
      <p:grpSp>
        <p:nvGrpSpPr>
          <p:cNvPr id="3" name="Group 49"/>
          <p:cNvGrpSpPr>
            <a:grpSpLocks/>
          </p:cNvGrpSpPr>
          <p:nvPr/>
        </p:nvGrpSpPr>
        <p:grpSpPr bwMode="auto">
          <a:xfrm>
            <a:off x="4500563" y="2484908"/>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1" name="Text Box 39"/>
            <p:cNvSpPr txBox="1">
              <a:spLocks noChangeArrowheads="1"/>
            </p:cNvSpPr>
            <p:nvPr/>
          </p:nvSpPr>
          <p:spPr bwMode="auto">
            <a:xfrm>
              <a:off x="2925" y="1839"/>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grpSp>
      <p:grpSp>
        <p:nvGrpSpPr>
          <p:cNvPr id="4" name="Group 44"/>
          <p:cNvGrpSpPr>
            <a:grpSpLocks/>
          </p:cNvGrpSpPr>
          <p:nvPr/>
        </p:nvGrpSpPr>
        <p:grpSpPr bwMode="auto">
          <a:xfrm>
            <a:off x="2773363" y="2630958"/>
            <a:ext cx="1150937" cy="1404937"/>
            <a:chOff x="1747" y="1163"/>
            <a:chExt cx="725" cy="885"/>
          </a:xfrm>
        </p:grpSpPr>
        <p:sp>
          <p:nvSpPr>
            <p:cNvPr id="274469" name="Freeform 37"/>
            <p:cNvSpPr>
              <a:spLocks/>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2" name="Text Box 40"/>
            <p:cNvSpPr txBox="1">
              <a:spLocks noChangeArrowheads="1"/>
            </p:cNvSpPr>
            <p:nvPr/>
          </p:nvSpPr>
          <p:spPr bwMode="auto">
            <a:xfrm>
              <a:off x="1837" y="1480"/>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grpSp>
      <p:grpSp>
        <p:nvGrpSpPr>
          <p:cNvPr id="5" name="Group 50"/>
          <p:cNvGrpSpPr>
            <a:grpSpLocks/>
          </p:cNvGrpSpPr>
          <p:nvPr/>
        </p:nvGrpSpPr>
        <p:grpSpPr bwMode="auto">
          <a:xfrm>
            <a:off x="3708400" y="2484908"/>
            <a:ext cx="574675" cy="1296987"/>
            <a:chOff x="2336" y="1521"/>
            <a:chExt cx="362" cy="817"/>
          </a:xfrm>
        </p:grpSpPr>
        <p:sp>
          <p:nvSpPr>
            <p:cNvPr id="274468" name="Line 36"/>
            <p:cNvSpPr>
              <a:spLocks noChangeShapeType="1"/>
            </p:cNvSpPr>
            <p:nvPr/>
          </p:nvSpPr>
          <p:spPr bwMode="auto">
            <a:xfrm>
              <a:off x="2336" y="1521"/>
              <a:ext cx="181" cy="81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4473" name="Text Box 41"/>
            <p:cNvSpPr txBox="1">
              <a:spLocks noChangeArrowheads="1"/>
            </p:cNvSpPr>
            <p:nvPr/>
          </p:nvSpPr>
          <p:spPr bwMode="auto">
            <a:xfrm>
              <a:off x="2426" y="1794"/>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grpSp>
      <p:sp>
        <p:nvSpPr>
          <p:cNvPr id="274478" name="Text Box 46"/>
          <p:cNvSpPr txBox="1">
            <a:spLocks noChangeArrowheads="1"/>
          </p:cNvSpPr>
          <p:nvPr/>
        </p:nvSpPr>
        <p:spPr bwMode="auto">
          <a:xfrm>
            <a:off x="428597" y="1185850"/>
            <a:ext cx="2714644" cy="369332"/>
          </a:xfrm>
          <a:prstGeom prst="rect">
            <a:avLst/>
          </a:prstGeom>
          <a:noFill/>
          <a:ln w="9525">
            <a:noFill/>
            <a:miter lim="800000"/>
            <a:headEnd/>
            <a:tailEnd/>
          </a:ln>
          <a:effectLst/>
        </p:spPr>
        <p:txBody>
          <a:bodyPr wrap="square">
            <a:spAutoFit/>
          </a:bodyPr>
          <a:lstStyle/>
          <a:p>
            <a:pPr algn="l">
              <a:spcBef>
                <a:spcPct val="50000"/>
              </a:spcBef>
            </a:pPr>
            <a:r>
              <a:rPr lang="zh-CN" altLang="en-US" sz="1800" smtClean="0">
                <a:latin typeface="Consolas" pitchFamily="49" charset="0"/>
                <a:ea typeface="楷体" pitchFamily="49" charset="-122"/>
                <a:cs typeface="Consolas" pitchFamily="49" charset="0"/>
              </a:rPr>
              <a:t>在</a:t>
            </a:r>
            <a:r>
              <a:rPr lang="en-US" altLang="zh-CN" sz="1800" i="1" smtClean="0">
                <a:latin typeface="Consolas" pitchFamily="49" charset="0"/>
                <a:ea typeface="楷体" pitchFamily="49" charset="-122"/>
                <a:cs typeface="Consolas" pitchFamily="49" charset="0"/>
              </a:rPr>
              <a:t>p</a:t>
            </a:r>
            <a:r>
              <a:rPr lang="zh-CN" altLang="en-US" sz="1800" smtClean="0">
                <a:latin typeface="Consolas" pitchFamily="49" charset="0"/>
                <a:ea typeface="楷体" pitchFamily="49" charset="-122"/>
                <a:cs typeface="Consolas" pitchFamily="49" charset="0"/>
              </a:rPr>
              <a:t>结点之后插入结点</a:t>
            </a:r>
            <a:r>
              <a:rPr lang="en-US" altLang="zh-CN" sz="1800" i="1" smtClean="0">
                <a:latin typeface="Consolas" pitchFamily="49" charset="0"/>
                <a:ea typeface="楷体" pitchFamily="49" charset="-122"/>
                <a:cs typeface="Consolas" pitchFamily="49" charset="0"/>
              </a:rPr>
              <a:t>s</a:t>
            </a:r>
            <a:endParaRPr lang="en-US" altLang="zh-CN" sz="1800" i="1" dirty="0">
              <a:latin typeface="Consolas" pitchFamily="49" charset="0"/>
              <a:ea typeface="楷体" pitchFamily="49" charset="-122"/>
              <a:cs typeface="Consolas" pitchFamily="49" charset="0"/>
            </a:endParaRPr>
          </a:p>
        </p:txBody>
      </p:sp>
      <p:sp>
        <p:nvSpPr>
          <p:cNvPr id="274479" name="Text Box 47"/>
          <p:cNvSpPr txBox="1">
            <a:spLocks noChangeArrowheads="1"/>
          </p:cNvSpPr>
          <p:nvPr/>
        </p:nvSpPr>
        <p:spPr bwMode="auto">
          <a:xfrm>
            <a:off x="1187450" y="2197570"/>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4480" name="Text Box 48"/>
          <p:cNvSpPr txBox="1">
            <a:spLocks noChangeArrowheads="1"/>
          </p:cNvSpPr>
          <p:nvPr/>
        </p:nvSpPr>
        <p:spPr bwMode="auto">
          <a:xfrm>
            <a:off x="428596" y="357166"/>
            <a:ext cx="3643338" cy="416831"/>
          </a:xfrm>
          <a:prstGeom prst="rect">
            <a:avLst/>
          </a:prstGeom>
          <a:solidFill>
            <a:srgbClr val="6600CC"/>
          </a:solidFill>
          <a:ln w="28575"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72000" tIns="36000" rIns="162000" bIns="72000">
            <a:spAutoFit/>
          </a:bodyPr>
          <a:lstStyle/>
          <a:p>
            <a:r>
              <a:rPr lang="zh-CN" altLang="en-US" sz="2000" smtClean="0">
                <a:solidFill>
                  <a:schemeClr val="bg1"/>
                </a:solidFill>
                <a:latin typeface="Consolas" pitchFamily="49" charset="0"/>
                <a:ea typeface="华文中宋" pitchFamily="2" charset="-122"/>
                <a:cs typeface="Consolas" pitchFamily="49" charset="0"/>
              </a:rPr>
              <a:t>（</a:t>
            </a:r>
            <a:r>
              <a:rPr lang="en-US" altLang="zh-CN" sz="2000" smtClean="0">
                <a:solidFill>
                  <a:schemeClr val="bg1"/>
                </a:solidFill>
                <a:latin typeface="Consolas" pitchFamily="49" charset="0"/>
                <a:ea typeface="华文中宋" pitchFamily="2" charset="-122"/>
                <a:cs typeface="Consolas" pitchFamily="49" charset="0"/>
              </a:rPr>
              <a:t>1</a:t>
            </a:r>
            <a:r>
              <a:rPr lang="zh-CN" altLang="en-US" sz="2000" smtClean="0">
                <a:solidFill>
                  <a:schemeClr val="bg1"/>
                </a:solidFill>
                <a:latin typeface="Consolas" pitchFamily="49" charset="0"/>
                <a:ea typeface="华文中宋" pitchFamily="2" charset="-122"/>
                <a:cs typeface="Consolas" pitchFamily="49" charset="0"/>
              </a:rPr>
              <a:t>）双</a:t>
            </a:r>
            <a:r>
              <a:rPr lang="zh-CN" altLang="en-US" sz="2000">
                <a:solidFill>
                  <a:schemeClr val="bg1"/>
                </a:solidFill>
                <a:latin typeface="Consolas" pitchFamily="49" charset="0"/>
                <a:ea typeface="华文中宋" pitchFamily="2" charset="-122"/>
                <a:cs typeface="Consolas" pitchFamily="49" charset="0"/>
              </a:rPr>
              <a:t>链表</a:t>
            </a:r>
            <a:r>
              <a:rPr lang="zh-CN" altLang="en-US" sz="2000" smtClean="0">
                <a:solidFill>
                  <a:schemeClr val="bg1"/>
                </a:solidFill>
                <a:latin typeface="Consolas" pitchFamily="49" charset="0"/>
                <a:ea typeface="华文中宋" pitchFamily="2" charset="-122"/>
                <a:cs typeface="Consolas" pitchFamily="49" charset="0"/>
              </a:rPr>
              <a:t>插入结点操作</a:t>
            </a:r>
            <a:endParaRPr lang="zh-CN" altLang="en-US" sz="2000" dirty="0">
              <a:latin typeface="Consolas" pitchFamily="49" charset="0"/>
              <a:ea typeface="华文中宋" pitchFamily="2" charset="-122"/>
              <a:cs typeface="Consolas" pitchFamily="49" charset="0"/>
            </a:endParaRPr>
          </a:p>
        </p:txBody>
      </p:sp>
      <p:sp>
        <p:nvSpPr>
          <p:cNvPr id="274483" name="Text Box 51"/>
          <p:cNvSpPr txBox="1">
            <a:spLocks noChangeArrowheads="1"/>
          </p:cNvSpPr>
          <p:nvPr/>
        </p:nvSpPr>
        <p:spPr bwMode="auto">
          <a:xfrm>
            <a:off x="5286380" y="5072074"/>
            <a:ext cx="2087562" cy="400110"/>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FF00FF"/>
                </a:solidFill>
                <a:latin typeface="仿宋" pitchFamily="49" charset="-122"/>
                <a:ea typeface="仿宋" pitchFamily="49" charset="-122"/>
                <a:cs typeface="Consolas" pitchFamily="49" charset="0"/>
              </a:rPr>
              <a:t>插入完毕</a:t>
            </a:r>
          </a:p>
        </p:txBody>
      </p:sp>
      <p:grpSp>
        <p:nvGrpSpPr>
          <p:cNvPr id="6" name="组合 45"/>
          <p:cNvGrpSpPr/>
          <p:nvPr/>
        </p:nvGrpSpPr>
        <p:grpSpPr>
          <a:xfrm>
            <a:off x="3765550" y="1071546"/>
            <a:ext cx="2592400" cy="840272"/>
            <a:chOff x="3765550" y="1357298"/>
            <a:chExt cx="2592400" cy="840272"/>
          </a:xfrm>
        </p:grpSpPr>
        <p:sp>
          <p:nvSpPr>
            <p:cNvPr id="42" name="TextBox 41"/>
            <p:cNvSpPr txBox="1"/>
            <p:nvPr/>
          </p:nvSpPr>
          <p:spPr>
            <a:xfrm>
              <a:off x="3929058" y="1357298"/>
              <a:ext cx="2428892" cy="646331"/>
            </a:xfrm>
            <a:prstGeom prst="rect">
              <a:avLst/>
            </a:prstGeom>
            <a:noFill/>
          </p:spPr>
          <p:txBody>
            <a:bodyPr wrap="square" rtlCol="0">
              <a:spAutoFit/>
            </a:bodyPr>
            <a:lstStyle/>
            <a:p>
              <a:r>
                <a:rPr lang="en-US" altLang="zh-CN" sz="1800" i="1" smtClean="0">
                  <a:solidFill>
                    <a:srgbClr val="C00000"/>
                  </a:solidFill>
                  <a:latin typeface="Consolas" pitchFamily="49" charset="0"/>
                  <a:ea typeface="方正启体简体" pitchFamily="65" charset="-122"/>
                  <a:cs typeface="Consolas" pitchFamily="49" charset="0"/>
                </a:rPr>
                <a:t>p</a:t>
              </a:r>
              <a:r>
                <a:rPr lang="zh-CN" altLang="en-US" sz="1800" smtClean="0">
                  <a:solidFill>
                    <a:srgbClr val="C00000"/>
                  </a:solidFill>
                  <a:latin typeface="Consolas" pitchFamily="49" charset="0"/>
                  <a:ea typeface="方正启体简体" pitchFamily="65" charset="-122"/>
                  <a:cs typeface="Consolas" pitchFamily="49" charset="0"/>
                </a:rPr>
                <a:t>结点</a:t>
              </a:r>
              <a:r>
                <a:rPr lang="en-US" altLang="zh-CN" sz="1800" smtClean="0">
                  <a:solidFill>
                    <a:srgbClr val="C00000"/>
                  </a:solidFill>
                  <a:latin typeface="Consolas" pitchFamily="49" charset="0"/>
                  <a:ea typeface="方正启体简体" pitchFamily="65" charset="-122"/>
                  <a:cs typeface="Consolas" pitchFamily="49" charset="0"/>
                </a:rPr>
                <a:t>next</a:t>
              </a:r>
              <a:r>
                <a:rPr lang="zh-CN" altLang="en-US" sz="1800" smtClean="0">
                  <a:solidFill>
                    <a:srgbClr val="C00000"/>
                  </a:solidFill>
                  <a:latin typeface="Consolas" pitchFamily="49" charset="0"/>
                  <a:ea typeface="方正启体简体" pitchFamily="65" charset="-122"/>
                  <a:cs typeface="Consolas" pitchFamily="49" charset="0"/>
                </a:rPr>
                <a:t>的修改尽可能放在后面执行</a:t>
              </a:r>
              <a:endParaRPr lang="zh-CN" altLang="en-US" sz="1800">
                <a:solidFill>
                  <a:srgbClr val="C00000"/>
                </a:solidFill>
                <a:latin typeface="Consolas" pitchFamily="49" charset="0"/>
                <a:ea typeface="方正启体简体" pitchFamily="65" charset="-122"/>
                <a:cs typeface="Consolas" pitchFamily="49" charset="0"/>
              </a:endParaRPr>
            </a:p>
          </p:txBody>
        </p:sp>
        <p:cxnSp>
          <p:nvCxnSpPr>
            <p:cNvPr id="45" name="直接箭头连接符 44"/>
            <p:cNvCxnSpPr>
              <a:endCxn id="274439" idx="0"/>
            </p:cNvCxnSpPr>
            <p:nvPr/>
          </p:nvCxnSpPr>
          <p:spPr>
            <a:xfrm rot="5400000">
              <a:off x="3498606" y="1767118"/>
              <a:ext cx="697396" cy="16350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灯片编号占位符 42"/>
          <p:cNvSpPr>
            <a:spLocks noGrp="1"/>
          </p:cNvSpPr>
          <p:nvPr>
            <p:ph type="sldNum" sz="quarter" idx="12"/>
          </p:nvPr>
        </p:nvSpPr>
        <p:spPr/>
        <p:txBody>
          <a:bodyPr/>
          <a:lstStyle/>
          <a:p>
            <a:fld id="{BD3F3EC2-762F-4585-9ABE-3D0BD98F40C0}" type="slidenum">
              <a:rPr lang="en-US" altLang="zh-CN" smtClean="0"/>
              <a:pPr/>
              <a:t>59</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P spid="2744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5500726" cy="369332"/>
          </a:xfrm>
          <a:prstGeom prst="rect">
            <a:avLst/>
          </a:prstGeom>
          <a:noFill/>
        </p:spPr>
        <p:txBody>
          <a:bodyPr wrap="square" rtlCol="0">
            <a:spAutoFit/>
          </a:bodyPr>
          <a:lstStyle/>
          <a:p>
            <a:pPr algn="l"/>
            <a:r>
              <a:rPr lang="zh-CN" altLang="zh-CN" sz="1800" smtClean="0">
                <a:latin typeface="Consolas" pitchFamily="49" charset="0"/>
                <a:ea typeface="楷体" pitchFamily="49" charset="-122"/>
                <a:cs typeface="Consolas" pitchFamily="49" charset="0"/>
              </a:rPr>
              <a:t>随机存取特性</a:t>
            </a:r>
            <a:r>
              <a:rPr lang="zh-CN" altLang="en-US" sz="1800" smtClean="0">
                <a:latin typeface="Consolas" pitchFamily="49" charset="0"/>
                <a:ea typeface="楷体" pitchFamily="49" charset="-122"/>
                <a:cs typeface="Consolas" pitchFamily="49" charset="0"/>
              </a:rPr>
              <a:t>（查找序号</a:t>
            </a:r>
            <a:r>
              <a:rPr lang="en-US" altLang="zh-CN" sz="1800" i="1" smtClean="0">
                <a:latin typeface="Consolas" pitchFamily="49" charset="0"/>
                <a:ea typeface="楷体" pitchFamily="49" charset="-122"/>
                <a:cs typeface="Consolas" pitchFamily="49" charset="0"/>
              </a:rPr>
              <a:t>i</a:t>
            </a:r>
            <a:r>
              <a:rPr lang="zh-CN" altLang="en-US" sz="1800" smtClean="0">
                <a:latin typeface="Consolas" pitchFamily="49" charset="0"/>
                <a:ea typeface="楷体" pitchFamily="49" charset="-122"/>
                <a:cs typeface="Consolas" pitchFamily="49" charset="0"/>
              </a:rPr>
              <a:t>的元素的时间为</a:t>
            </a:r>
            <a:r>
              <a:rPr lang="en-US" altLang="zh-CN" sz="1800" smtClean="0">
                <a:latin typeface="Consolas" pitchFamily="49" charset="0"/>
                <a:ea typeface="楷体" pitchFamily="49" charset="-122"/>
                <a:cs typeface="Consolas" pitchFamily="49" charset="0"/>
              </a:rPr>
              <a:t>O(1)</a:t>
            </a:r>
            <a:r>
              <a:rPr lang="zh-CN" altLang="en-US" sz="1800" smtClean="0">
                <a:latin typeface="Consolas" pitchFamily="49" charset="0"/>
                <a:ea typeface="楷体" pitchFamily="49" charset="-122"/>
                <a:cs typeface="Consolas" pitchFamily="49" charset="0"/>
              </a:rPr>
              <a:t>）</a:t>
            </a:r>
            <a:endParaRPr lang="zh-CN" altLang="en-US" sz="1800">
              <a:latin typeface="Consolas" pitchFamily="49" charset="0"/>
              <a:ea typeface="楷体" pitchFamily="49" charset="-122"/>
              <a:cs typeface="Consolas" pitchFamily="49" charset="0"/>
            </a:endParaRPr>
          </a:p>
        </p:txBody>
      </p:sp>
      <p:sp>
        <p:nvSpPr>
          <p:cNvPr id="4" name="TextBox 3"/>
          <p:cNvSpPr txBox="1"/>
          <p:nvPr/>
        </p:nvSpPr>
        <p:spPr>
          <a:xfrm>
            <a:off x="642910" y="1357298"/>
            <a:ext cx="6000792" cy="10901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顺序表</a:t>
            </a:r>
            <a:r>
              <a:rPr lang="zh-CN" altLang="en-US" sz="1800" smtClean="0">
                <a:solidFill>
                  <a:srgbClr val="0000FF"/>
                </a:solidFill>
                <a:latin typeface="Consolas" pitchFamily="49" charset="0"/>
                <a:ea typeface="仿宋" pitchFamily="49" charset="-122"/>
                <a:cs typeface="Consolas" pitchFamily="49" charset="0"/>
              </a:rPr>
              <a:t>：具有随机存取特性。</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链表</a:t>
            </a:r>
            <a:r>
              <a:rPr lang="zh-CN" altLang="en-US" sz="1800" smtClean="0">
                <a:solidFill>
                  <a:srgbClr val="0000FF"/>
                </a:solidFill>
                <a:latin typeface="Consolas" pitchFamily="49" charset="0"/>
                <a:ea typeface="仿宋" pitchFamily="49" charset="-122"/>
                <a:cs typeface="Consolas" pitchFamily="49" charset="0"/>
              </a:rPr>
              <a:t>：不具有随机存取特性</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6</a:t>
            </a:fld>
            <a:r>
              <a:rPr lang="en-US" altLang="zh-CN" smtClean="0"/>
              <a:t>/85</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276483" name="Rectangle 3"/>
          <p:cNvSpPr>
            <a:spLocks noChangeArrowheads="1"/>
          </p:cNvSpPr>
          <p:nvPr/>
        </p:nvSpPr>
        <p:spPr bwMode="auto">
          <a:xfrm>
            <a:off x="2632075"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84" name="Rectangle 4"/>
          <p:cNvSpPr>
            <a:spLocks noChangeArrowheads="1"/>
          </p:cNvSpPr>
          <p:nvPr/>
        </p:nvSpPr>
        <p:spPr bwMode="auto">
          <a:xfrm>
            <a:off x="4103688"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276485" name="Rectangle 5"/>
          <p:cNvSpPr>
            <a:spLocks noChangeArrowheads="1"/>
          </p:cNvSpPr>
          <p:nvPr/>
        </p:nvSpPr>
        <p:spPr bwMode="auto">
          <a:xfrm>
            <a:off x="4645025"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86" name="Rectangle 6"/>
          <p:cNvSpPr>
            <a:spLocks noChangeArrowheads="1"/>
          </p:cNvSpPr>
          <p:nvPr/>
        </p:nvSpPr>
        <p:spPr bwMode="auto">
          <a:xfrm>
            <a:off x="6067425"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276487" name="Rectangle 7"/>
          <p:cNvSpPr>
            <a:spLocks noChangeArrowheads="1"/>
          </p:cNvSpPr>
          <p:nvPr/>
        </p:nvSpPr>
        <p:spPr bwMode="auto">
          <a:xfrm>
            <a:off x="660876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6489" name="Line 9"/>
          <p:cNvSpPr>
            <a:spLocks noChangeShapeType="1"/>
          </p:cNvSpPr>
          <p:nvPr/>
        </p:nvSpPr>
        <p:spPr bwMode="auto">
          <a:xfrm>
            <a:off x="1009650" y="265588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0" name="Line 10"/>
          <p:cNvSpPr>
            <a:spLocks noChangeShapeType="1"/>
          </p:cNvSpPr>
          <p:nvPr/>
        </p:nvSpPr>
        <p:spPr bwMode="auto">
          <a:xfrm>
            <a:off x="2967038" y="268128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1" name="Line 11"/>
          <p:cNvSpPr>
            <a:spLocks noChangeShapeType="1"/>
          </p:cNvSpPr>
          <p:nvPr/>
        </p:nvSpPr>
        <p:spPr bwMode="auto">
          <a:xfrm>
            <a:off x="4897438" y="268128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2" name="Rectangle 12"/>
          <p:cNvSpPr>
            <a:spLocks noChangeArrowheads="1"/>
          </p:cNvSpPr>
          <p:nvPr/>
        </p:nvSpPr>
        <p:spPr bwMode="auto">
          <a:xfrm>
            <a:off x="552926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3" name="Rectangle 13"/>
          <p:cNvSpPr>
            <a:spLocks noChangeArrowheads="1"/>
          </p:cNvSpPr>
          <p:nvPr/>
        </p:nvSpPr>
        <p:spPr bwMode="auto">
          <a:xfrm>
            <a:off x="3563938"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4" name="Rectangle 14"/>
          <p:cNvSpPr>
            <a:spLocks noChangeArrowheads="1"/>
          </p:cNvSpPr>
          <p:nvPr/>
        </p:nvSpPr>
        <p:spPr bwMode="auto">
          <a:xfrm>
            <a:off x="158591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6495" name="Line 15"/>
          <p:cNvSpPr>
            <a:spLocks noChangeShapeType="1"/>
          </p:cNvSpPr>
          <p:nvPr/>
        </p:nvSpPr>
        <p:spPr bwMode="auto">
          <a:xfrm flipH="1">
            <a:off x="1116013" y="281146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498" name="Arc 18"/>
          <p:cNvSpPr>
            <a:spLocks/>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6499" name="Text Box 19"/>
          <p:cNvSpPr txBox="1">
            <a:spLocks noChangeArrowheads="1"/>
          </p:cNvSpPr>
          <p:nvPr/>
        </p:nvSpPr>
        <p:spPr bwMode="auto">
          <a:xfrm>
            <a:off x="1116013" y="1804988"/>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cs typeface="Consolas" pitchFamily="49" charset="0"/>
              </a:rPr>
              <a:t>p</a:t>
            </a:r>
          </a:p>
        </p:txBody>
      </p:sp>
      <p:sp>
        <p:nvSpPr>
          <p:cNvPr id="276502" name="Text Box 22"/>
          <p:cNvSpPr txBox="1">
            <a:spLocks noChangeArrowheads="1"/>
          </p:cNvSpPr>
          <p:nvPr/>
        </p:nvSpPr>
        <p:spPr bwMode="auto">
          <a:xfrm>
            <a:off x="1258888" y="3989388"/>
            <a:ext cx="4608512" cy="1292662"/>
          </a:xfrm>
          <a:prstGeom prst="rect">
            <a:avLst/>
          </a:prstGeom>
          <a:noFill/>
          <a:ln w="9525">
            <a:noFill/>
            <a:miter lim="800000"/>
            <a:headEnd/>
            <a:tailEnd/>
          </a:ln>
          <a:effectLst/>
        </p:spPr>
        <p:txBody>
          <a:bodyPr>
            <a:spAutoFit/>
          </a:bodyPr>
          <a:lstStyle/>
          <a:p>
            <a:pPr algn="l">
              <a:lnSpc>
                <a:spcPts val="2400"/>
              </a:lnSpc>
              <a:spcBef>
                <a:spcPct val="50000"/>
              </a:spcBef>
            </a:pPr>
            <a:r>
              <a:rPr lang="zh-CN" altLang="en-US" sz="1800" dirty="0">
                <a:latin typeface="Consolas" pitchFamily="49" charset="0"/>
                <a:ea typeface="楷体" pitchFamily="49" charset="-122"/>
                <a:cs typeface="Consolas" pitchFamily="49" charset="0"/>
              </a:rPr>
              <a:t>操作语句：</a:t>
            </a:r>
          </a:p>
          <a:p>
            <a:pPr algn="l">
              <a:lnSpc>
                <a:spcPts val="2400"/>
              </a:lnSpc>
              <a:spcBef>
                <a:spcPct val="50000"/>
              </a:spcBef>
            </a:pPr>
            <a:r>
              <a:rPr lang="en-US" altLang="zh-CN" sz="1800" smtClean="0">
                <a:solidFill>
                  <a:srgbClr val="FF00FF"/>
                </a:solidFill>
                <a:latin typeface="Consolas" pitchFamily="49" charset="0"/>
                <a:ea typeface="宋体" pitchFamily="2" charset="-122"/>
                <a:cs typeface="Consolas" pitchFamily="49" charset="0"/>
                <a:sym typeface="Wingdings"/>
              </a:rPr>
              <a:t></a:t>
            </a:r>
            <a:r>
              <a:rPr lang="zh-CN" altLang="en-US" sz="1800" smtClean="0">
                <a:solidFill>
                  <a:srgbClr val="FF00FF"/>
                </a:solidFill>
                <a:latin typeface="Consolas" pitchFamily="49" charset="0"/>
                <a:ea typeface="楷体" pitchFamily="49" charset="-122"/>
                <a:cs typeface="Consolas" pitchFamily="49" charset="0"/>
              </a:rPr>
              <a:t> </a:t>
            </a:r>
            <a:r>
              <a:rPr lang="en-US" altLang="zh-CN" sz="1800" dirty="0">
                <a:solidFill>
                  <a:srgbClr val="FF00FF"/>
                </a:solidFill>
                <a:latin typeface="Consolas" pitchFamily="49" charset="0"/>
                <a:ea typeface="楷体" pitchFamily="49" charset="-122"/>
                <a:cs typeface="Consolas" pitchFamily="49" charset="0"/>
              </a:rPr>
              <a:t>p</a:t>
            </a:r>
            <a:r>
              <a:rPr lang="en-US" altLang="zh-CN" sz="1800" dirty="0">
                <a:solidFill>
                  <a:srgbClr val="FF00FF"/>
                </a:solidFill>
                <a:latin typeface="Consolas" pitchFamily="49" charset="0"/>
                <a:ea typeface="+mn-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&gt;next</a:t>
            </a:r>
            <a:r>
              <a:rPr lang="en-US" altLang="zh-CN" sz="1800" dirty="0">
                <a:solidFill>
                  <a:srgbClr val="FF00FF"/>
                </a:solidFill>
                <a:latin typeface="Consolas" pitchFamily="49" charset="0"/>
                <a:ea typeface="+mn-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&gt;next</a:t>
            </a:r>
            <a:r>
              <a:rPr lang="en-US" altLang="zh-CN" sz="1800" dirty="0">
                <a:solidFill>
                  <a:srgbClr val="FF00FF"/>
                </a:solidFill>
                <a:latin typeface="Consolas" pitchFamily="49" charset="0"/>
                <a:ea typeface="+mj-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prior = p</a:t>
            </a:r>
            <a:endParaRPr lang="en-US" altLang="zh-CN" sz="1800" dirty="0">
              <a:solidFill>
                <a:srgbClr val="FF00FF"/>
              </a:solidFill>
              <a:latin typeface="Consolas" pitchFamily="49" charset="0"/>
              <a:ea typeface="楷体" pitchFamily="49" charset="-122"/>
              <a:cs typeface="Consolas" pitchFamily="49" charset="0"/>
            </a:endParaRPr>
          </a:p>
          <a:p>
            <a:pPr algn="l">
              <a:lnSpc>
                <a:spcPts val="2400"/>
              </a:lnSpc>
              <a:spcBef>
                <a:spcPct val="50000"/>
              </a:spcBef>
            </a:pPr>
            <a:r>
              <a:rPr lang="en-US" altLang="zh-CN" sz="1800" smtClean="0">
                <a:solidFill>
                  <a:srgbClr val="FF00FF"/>
                </a:solidFill>
                <a:latin typeface="Consolas" pitchFamily="49" charset="0"/>
                <a:ea typeface="宋体" pitchFamily="2" charset="-122"/>
                <a:cs typeface="Consolas" pitchFamily="49" charset="0"/>
                <a:sym typeface="Wingdings"/>
              </a:rPr>
              <a:t> </a:t>
            </a:r>
            <a:r>
              <a:rPr lang="en-US" altLang="zh-CN" sz="1800" smtClean="0">
                <a:solidFill>
                  <a:srgbClr val="FF00FF"/>
                </a:solidFill>
                <a:latin typeface="Consolas" pitchFamily="49" charset="0"/>
                <a:ea typeface="楷体" pitchFamily="49" charset="-122"/>
                <a:cs typeface="Consolas" pitchFamily="49" charset="0"/>
              </a:rPr>
              <a:t>p</a:t>
            </a:r>
            <a:r>
              <a:rPr lang="en-US" altLang="zh-CN" sz="1800" smtClean="0">
                <a:solidFill>
                  <a:srgbClr val="FF00FF"/>
                </a:solidFill>
                <a:latin typeface="Consolas" pitchFamily="49" charset="0"/>
                <a:ea typeface="+mn-ea"/>
                <a:cs typeface="Consolas" pitchFamily="49" charset="0"/>
              </a:rPr>
              <a:t>-</a:t>
            </a:r>
            <a:r>
              <a:rPr lang="en-US" altLang="zh-CN" sz="1800">
                <a:solidFill>
                  <a:srgbClr val="FF00FF"/>
                </a:solidFill>
                <a:latin typeface="Consolas" pitchFamily="49" charset="0"/>
                <a:ea typeface="楷体" pitchFamily="49" charset="-122"/>
                <a:cs typeface="Consolas" pitchFamily="49" charset="0"/>
              </a:rPr>
              <a:t>&gt;</a:t>
            </a:r>
            <a:r>
              <a:rPr lang="en-US" altLang="zh-CN" sz="1800" smtClean="0">
                <a:solidFill>
                  <a:srgbClr val="FF00FF"/>
                </a:solidFill>
                <a:latin typeface="Consolas" pitchFamily="49" charset="0"/>
                <a:ea typeface="楷体" pitchFamily="49" charset="-122"/>
                <a:cs typeface="Consolas" pitchFamily="49" charset="0"/>
              </a:rPr>
              <a:t>next = p</a:t>
            </a:r>
            <a:r>
              <a:rPr lang="en-US" altLang="zh-CN" sz="1800" smtClean="0">
                <a:solidFill>
                  <a:srgbClr val="FF00FF"/>
                </a:solidFill>
                <a:latin typeface="Consolas" pitchFamily="49" charset="0"/>
                <a:ea typeface="+mj-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&gt;next</a:t>
            </a:r>
            <a:r>
              <a:rPr lang="en-US" altLang="zh-CN" sz="1800" dirty="0">
                <a:solidFill>
                  <a:srgbClr val="FF00FF"/>
                </a:solidFill>
                <a:latin typeface="Consolas" pitchFamily="49" charset="0"/>
                <a:ea typeface="+mj-ea"/>
                <a:cs typeface="Consolas" pitchFamily="49" charset="0"/>
              </a:rPr>
              <a:t>-</a:t>
            </a:r>
            <a:r>
              <a:rPr lang="en-US" altLang="zh-CN" sz="1800" dirty="0">
                <a:solidFill>
                  <a:srgbClr val="FF00FF"/>
                </a:solidFill>
                <a:latin typeface="Consolas" pitchFamily="49" charset="0"/>
                <a:ea typeface="楷体" pitchFamily="49" charset="-122"/>
                <a:cs typeface="Consolas" pitchFamily="49" charset="0"/>
              </a:rPr>
              <a:t>&gt;next</a:t>
            </a: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76519" name="Line 39"/>
          <p:cNvSpPr>
            <a:spLocks noChangeShapeType="1"/>
          </p:cNvSpPr>
          <p:nvPr/>
        </p:nvSpPr>
        <p:spPr bwMode="auto">
          <a:xfrm flipH="1">
            <a:off x="3132138" y="281146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6520" name="Line 40"/>
          <p:cNvSpPr>
            <a:spLocks noChangeShapeType="1"/>
          </p:cNvSpPr>
          <p:nvPr/>
        </p:nvSpPr>
        <p:spPr bwMode="auto">
          <a:xfrm flipH="1">
            <a:off x="5194300" y="2811463"/>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grpSp>
        <p:nvGrpSpPr>
          <p:cNvPr id="2" name="Group 54"/>
          <p:cNvGrpSpPr>
            <a:grpSpLocks/>
          </p:cNvGrpSpPr>
          <p:nvPr/>
        </p:nvGrpSpPr>
        <p:grpSpPr bwMode="auto">
          <a:xfrm>
            <a:off x="2555875" y="2763836"/>
            <a:ext cx="3246438" cy="1019174"/>
            <a:chOff x="1610" y="1741"/>
            <a:chExt cx="2045" cy="642"/>
          </a:xfrm>
        </p:grpSpPr>
        <p:sp>
          <p:nvSpPr>
            <p:cNvPr id="276509" name="Text Box 29"/>
            <p:cNvSpPr txBox="1">
              <a:spLocks noChangeArrowheads="1"/>
            </p:cNvSpPr>
            <p:nvPr/>
          </p:nvSpPr>
          <p:spPr bwMode="auto">
            <a:xfrm>
              <a:off x="2426" y="2150"/>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sp>
          <p:nvSpPr>
            <p:cNvPr id="276525" name="Line 45"/>
            <p:cNvSpPr>
              <a:spLocks noChangeShapeType="1"/>
            </p:cNvSpPr>
            <p:nvPr/>
          </p:nvSpPr>
          <p:spPr bwMode="auto">
            <a:xfrm>
              <a:off x="3651" y="1741"/>
              <a:ext cx="0" cy="3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6" name="Line 46"/>
            <p:cNvSpPr>
              <a:spLocks noChangeShapeType="1"/>
            </p:cNvSpPr>
            <p:nvPr/>
          </p:nvSpPr>
          <p:spPr bwMode="auto">
            <a:xfrm flipV="1">
              <a:off x="1615" y="2104"/>
              <a:ext cx="2040"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7" name="Line 47"/>
            <p:cNvSpPr>
              <a:spLocks noChangeShapeType="1"/>
            </p:cNvSpPr>
            <p:nvPr/>
          </p:nvSpPr>
          <p:spPr bwMode="auto">
            <a:xfrm flipV="1">
              <a:off x="1610" y="1832"/>
              <a:ext cx="0" cy="272"/>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3" name="Group 55"/>
          <p:cNvGrpSpPr>
            <a:grpSpLocks/>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3" name="Line 43"/>
            <p:cNvSpPr>
              <a:spLocks noChangeShapeType="1"/>
            </p:cNvSpPr>
            <p:nvPr/>
          </p:nvSpPr>
          <p:spPr bwMode="auto">
            <a:xfrm>
              <a:off x="1791" y="1333"/>
              <a:ext cx="2042"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4" name="Line 44"/>
            <p:cNvSpPr>
              <a:spLocks noChangeShapeType="1"/>
            </p:cNvSpPr>
            <p:nvPr/>
          </p:nvSpPr>
          <p:spPr bwMode="auto">
            <a:xfrm>
              <a:off x="3833" y="1333"/>
              <a:ext cx="0" cy="249"/>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76528" name="Text Box 48"/>
            <p:cNvSpPr txBox="1">
              <a:spLocks noChangeArrowheads="1"/>
            </p:cNvSpPr>
            <p:nvPr/>
          </p:nvSpPr>
          <p:spPr bwMode="auto">
            <a:xfrm>
              <a:off x="2381" y="1061"/>
              <a:ext cx="272" cy="233"/>
            </a:xfrm>
            <a:prstGeom prst="rect">
              <a:avLst/>
            </a:prstGeom>
            <a:noFill/>
            <a:ln w="9525">
              <a:noFill/>
              <a:miter lim="800000"/>
              <a:headEnd/>
              <a:tailEnd/>
            </a:ln>
            <a:effectLst/>
          </p:spPr>
          <p:txBody>
            <a:bodyPr>
              <a:spAutoFit/>
            </a:bodyPr>
            <a:lstStyle/>
            <a:p>
              <a:pPr algn="l">
                <a:spcBef>
                  <a:spcPct val="50000"/>
                </a:spcBef>
              </a:pPr>
              <a:r>
                <a:rPr lang="en-US" altLang="zh-CN" sz="1800" smtClean="0">
                  <a:latin typeface="Consolas" pitchFamily="49" charset="0"/>
                  <a:ea typeface="宋体" pitchFamily="2" charset="-122"/>
                  <a:cs typeface="Consolas" pitchFamily="49" charset="0"/>
                  <a:sym typeface="Wingdings"/>
                </a:rPr>
                <a:t></a:t>
              </a:r>
              <a:endParaRPr lang="en-US" altLang="zh-CN" sz="1800">
                <a:latin typeface="Consolas" pitchFamily="49" charset="0"/>
                <a:ea typeface="宋体" pitchFamily="2" charset="-122"/>
                <a:cs typeface="Consolas" pitchFamily="49" charset="0"/>
                <a:sym typeface="Wingdings 2" pitchFamily="18" charset="2"/>
              </a:endParaRPr>
            </a:p>
          </p:txBody>
        </p:sp>
      </p:grpSp>
      <p:sp>
        <p:nvSpPr>
          <p:cNvPr id="276531" name="Text Box 51"/>
          <p:cNvSpPr txBox="1">
            <a:spLocks noChangeArrowheads="1"/>
          </p:cNvSpPr>
          <p:nvPr/>
        </p:nvSpPr>
        <p:spPr bwMode="auto">
          <a:xfrm>
            <a:off x="611189" y="1036638"/>
            <a:ext cx="3603622" cy="369332"/>
          </a:xfrm>
          <a:prstGeom prst="rect">
            <a:avLst/>
          </a:prstGeom>
          <a:noFill/>
          <a:ln w="9525">
            <a:noFill/>
            <a:miter lim="800000"/>
            <a:headEnd/>
            <a:tailEnd/>
          </a:ln>
          <a:effectLst/>
        </p:spPr>
        <p:txBody>
          <a:bodyPr wrap="square">
            <a:spAutoFit/>
          </a:bodyPr>
          <a:lstStyle/>
          <a:p>
            <a:pPr algn="l">
              <a:spcBef>
                <a:spcPct val="50000"/>
              </a:spcBef>
            </a:pPr>
            <a:r>
              <a:rPr lang="zh-CN" altLang="en-US" sz="1800" smtClean="0">
                <a:latin typeface="Consolas" pitchFamily="49" charset="0"/>
                <a:ea typeface="楷体" pitchFamily="49" charset="-122"/>
                <a:cs typeface="Consolas" pitchFamily="49" charset="0"/>
              </a:rPr>
              <a:t>删除</a:t>
            </a:r>
            <a:r>
              <a:rPr lang="en-US" altLang="zh-CN" sz="1800" i="1" smtClean="0">
                <a:latin typeface="Consolas" pitchFamily="49" charset="0"/>
                <a:ea typeface="楷体" pitchFamily="49" charset="-122"/>
                <a:cs typeface="Consolas" pitchFamily="49" charset="0"/>
              </a:rPr>
              <a:t>p</a:t>
            </a:r>
            <a:r>
              <a:rPr lang="zh-CN" altLang="en-US" sz="1800" smtClean="0">
                <a:latin typeface="Consolas" pitchFamily="49" charset="0"/>
                <a:ea typeface="楷体" pitchFamily="49" charset="-122"/>
                <a:cs typeface="Consolas" pitchFamily="49" charset="0"/>
              </a:rPr>
              <a:t>结点之后</a:t>
            </a:r>
            <a:r>
              <a:rPr lang="zh-CN" altLang="en-US" sz="1800" dirty="0">
                <a:latin typeface="Consolas" pitchFamily="49" charset="0"/>
                <a:ea typeface="楷体" pitchFamily="49" charset="-122"/>
                <a:cs typeface="Consolas" pitchFamily="49" charset="0"/>
              </a:rPr>
              <a:t>的</a:t>
            </a:r>
            <a:r>
              <a:rPr lang="zh-CN" altLang="en-US" sz="1800">
                <a:latin typeface="Consolas" pitchFamily="49" charset="0"/>
                <a:ea typeface="楷体" pitchFamily="49" charset="-122"/>
                <a:cs typeface="Consolas" pitchFamily="49" charset="0"/>
              </a:rPr>
              <a:t>一</a:t>
            </a:r>
            <a:r>
              <a:rPr lang="zh-CN" altLang="en-US" sz="1800" smtClean="0">
                <a:latin typeface="Consolas" pitchFamily="49" charset="0"/>
                <a:ea typeface="楷体" pitchFamily="49" charset="-122"/>
                <a:cs typeface="Consolas" pitchFamily="49" charset="0"/>
              </a:rPr>
              <a:t>个结点</a:t>
            </a:r>
            <a:endParaRPr lang="zh-CN" altLang="en-US" sz="1800" dirty="0">
              <a:latin typeface="Consolas" pitchFamily="49" charset="0"/>
              <a:ea typeface="楷体" pitchFamily="49" charset="-122"/>
              <a:cs typeface="Consolas" pitchFamily="49" charset="0"/>
            </a:endParaRPr>
          </a:p>
        </p:txBody>
      </p:sp>
      <p:sp>
        <p:nvSpPr>
          <p:cNvPr id="276532" name="Text Box 52"/>
          <p:cNvSpPr txBox="1">
            <a:spLocks noChangeArrowheads="1"/>
          </p:cNvSpPr>
          <p:nvPr/>
        </p:nvSpPr>
        <p:spPr bwMode="auto">
          <a:xfrm>
            <a:off x="395289" y="260350"/>
            <a:ext cx="3390893" cy="380480"/>
          </a:xfrm>
          <a:prstGeom prst="rect">
            <a:avLst/>
          </a:prstGeom>
          <a:solidFill>
            <a:srgbClr val="6600CC"/>
          </a:solidFill>
          <a:ln w="28575"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62000" tIns="36000" rIns="162000" bIns="36000">
            <a:spAutoFit/>
          </a:bodyPr>
          <a:lstStyle/>
          <a:p>
            <a:r>
              <a:rPr lang="zh-CN" altLang="en-US" sz="2000" smtClean="0">
                <a:solidFill>
                  <a:schemeClr val="bg1"/>
                </a:solidFill>
                <a:latin typeface="Consolas" pitchFamily="49" charset="0"/>
                <a:ea typeface="华文中宋" pitchFamily="2" charset="-122"/>
                <a:cs typeface="Consolas" pitchFamily="49" charset="0"/>
              </a:rPr>
              <a:t>（</a:t>
            </a:r>
            <a:r>
              <a:rPr lang="en-US" altLang="zh-CN" sz="2000" smtClean="0">
                <a:solidFill>
                  <a:schemeClr val="bg1"/>
                </a:solidFill>
                <a:latin typeface="Consolas" pitchFamily="49" charset="0"/>
                <a:ea typeface="华文中宋" pitchFamily="2" charset="-122"/>
                <a:cs typeface="Consolas" pitchFamily="49" charset="0"/>
              </a:rPr>
              <a:t>2</a:t>
            </a:r>
            <a:r>
              <a:rPr lang="zh-CN" altLang="en-US" sz="2000" smtClean="0">
                <a:solidFill>
                  <a:schemeClr val="bg1"/>
                </a:solidFill>
                <a:latin typeface="Consolas" pitchFamily="49" charset="0"/>
                <a:ea typeface="华文中宋" pitchFamily="2" charset="-122"/>
                <a:cs typeface="Consolas" pitchFamily="49" charset="0"/>
              </a:rPr>
              <a:t>）双</a:t>
            </a:r>
            <a:r>
              <a:rPr lang="zh-CN" altLang="en-US" sz="2000">
                <a:solidFill>
                  <a:schemeClr val="bg1"/>
                </a:solidFill>
                <a:latin typeface="Consolas" pitchFamily="49" charset="0"/>
                <a:ea typeface="华文中宋" pitchFamily="2" charset="-122"/>
                <a:cs typeface="Consolas" pitchFamily="49" charset="0"/>
              </a:rPr>
              <a:t>链表</a:t>
            </a:r>
            <a:r>
              <a:rPr lang="zh-CN" altLang="en-US" sz="2000" smtClean="0">
                <a:solidFill>
                  <a:schemeClr val="bg1"/>
                </a:solidFill>
                <a:latin typeface="Consolas" pitchFamily="49" charset="0"/>
                <a:ea typeface="华文中宋" pitchFamily="2" charset="-122"/>
                <a:cs typeface="Consolas" pitchFamily="49" charset="0"/>
              </a:rPr>
              <a:t>删除结点操作</a:t>
            </a:r>
            <a:endParaRPr lang="zh-CN" altLang="en-US" sz="2000" dirty="0">
              <a:latin typeface="Consolas" pitchFamily="49" charset="0"/>
              <a:ea typeface="华文中宋" pitchFamily="2" charset="-122"/>
              <a:cs typeface="Consolas" pitchFamily="49" charset="0"/>
            </a:endParaRPr>
          </a:p>
        </p:txBody>
      </p:sp>
      <p:sp>
        <p:nvSpPr>
          <p:cNvPr id="276533" name="Text Box 53"/>
          <p:cNvSpPr txBox="1">
            <a:spLocks noChangeArrowheads="1"/>
          </p:cNvSpPr>
          <p:nvPr/>
        </p:nvSpPr>
        <p:spPr bwMode="auto">
          <a:xfrm>
            <a:off x="6143636" y="4786322"/>
            <a:ext cx="1419244" cy="369332"/>
          </a:xfrm>
          <a:prstGeom prst="rect">
            <a:avLst/>
          </a:prstGeom>
          <a:noFill/>
          <a:ln w="38100" algn="ctr">
            <a:noFill/>
            <a:miter lim="800000"/>
            <a:headEnd/>
            <a:tailEnd/>
          </a:ln>
          <a:effectLst/>
        </p:spPr>
        <p:txBody>
          <a:bodyPr wrap="square">
            <a:spAutoFit/>
          </a:bodyPr>
          <a:lstStyle/>
          <a:p>
            <a:pPr>
              <a:spcBef>
                <a:spcPct val="50000"/>
              </a:spcBef>
            </a:pPr>
            <a:r>
              <a:rPr lang="zh-CN" altLang="en-US" sz="1800" dirty="0">
                <a:latin typeface="仿宋" pitchFamily="49" charset="-122"/>
                <a:ea typeface="仿宋" pitchFamily="49" charset="-122"/>
                <a:cs typeface="Consolas" pitchFamily="49" charset="0"/>
              </a:rPr>
              <a:t>删除完毕</a:t>
            </a:r>
          </a:p>
        </p:txBody>
      </p:sp>
      <p:sp>
        <p:nvSpPr>
          <p:cNvPr id="36" name="灯片编号占位符 35"/>
          <p:cNvSpPr>
            <a:spLocks noGrp="1"/>
          </p:cNvSpPr>
          <p:nvPr>
            <p:ph type="sldNum" sz="quarter" idx="12"/>
          </p:nvPr>
        </p:nvSpPr>
        <p:spPr/>
        <p:txBody>
          <a:bodyPr/>
          <a:lstStyle/>
          <a:p>
            <a:fld id="{BD3F3EC2-762F-4585-9ABE-3D0BD98F40C0}" type="slidenum">
              <a:rPr lang="en-US" altLang="zh-CN" smtClean="0"/>
              <a:pPr/>
              <a:t>60</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27653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791755"/>
          </a:xfrm>
          <a:prstGeom prst="rect">
            <a:avLst/>
          </a:prstGeom>
          <a:noFill/>
          <a:ln w="9525">
            <a:noFill/>
            <a:miter lim="800000"/>
            <a:headEnd/>
            <a:tailEnd/>
          </a:ln>
          <a:effectLst/>
        </p:spPr>
        <p:txBody>
          <a:bodyPr>
            <a:spAutoFit/>
          </a:bodyPr>
          <a:lstStyle/>
          <a:p>
            <a:pPr algn="l">
              <a:lnSpc>
                <a:spcPct val="130000"/>
              </a:lnSpc>
            </a:pPr>
            <a:r>
              <a:rPr lang="zh-CN" altLang="en-US" sz="1800" dirty="0">
                <a:ea typeface="楷体" pitchFamily="49" charset="-122"/>
                <a:cs typeface="Times New Roman" pitchFamily="18" charset="0"/>
              </a:rPr>
              <a:t>　　</a:t>
            </a:r>
            <a:r>
              <a:rPr lang="zh-CN" altLang="en-US" sz="1800" dirty="0" smtClean="0">
                <a:ea typeface="楷体" pitchFamily="49" charset="-122"/>
                <a:cs typeface="Times New Roman" pitchFamily="18" charset="0"/>
              </a:rPr>
              <a:t>整体建立</a:t>
            </a:r>
            <a:r>
              <a:rPr lang="zh-CN" altLang="en-US" sz="1800" dirty="0">
                <a:ea typeface="楷体" pitchFamily="49" charset="-122"/>
                <a:cs typeface="Times New Roman" pitchFamily="18" charset="0"/>
              </a:rPr>
              <a:t>双链表也有两种</a:t>
            </a:r>
            <a:r>
              <a:rPr lang="zh-CN" altLang="en-US" sz="1800" dirty="0" smtClean="0">
                <a:ea typeface="楷体" pitchFamily="49" charset="-122"/>
                <a:cs typeface="Times New Roman" pitchFamily="18" charset="0"/>
              </a:rPr>
              <a:t>方法：头</a:t>
            </a:r>
            <a:r>
              <a:rPr lang="zh-CN" altLang="en-US" sz="1800" dirty="0">
                <a:ea typeface="楷体" pitchFamily="49" charset="-122"/>
                <a:cs typeface="Times New Roman" pitchFamily="18" charset="0"/>
              </a:rPr>
              <a:t>插</a:t>
            </a:r>
            <a:r>
              <a:rPr lang="zh-CN" altLang="en-US" sz="1800" dirty="0" smtClean="0">
                <a:ea typeface="楷体" pitchFamily="49" charset="-122"/>
                <a:cs typeface="Times New Roman" pitchFamily="18" charset="0"/>
              </a:rPr>
              <a:t>法和尾插法。与单</a:t>
            </a:r>
            <a:r>
              <a:rPr lang="zh-CN" altLang="en-US" sz="1800">
                <a:ea typeface="楷体" pitchFamily="49" charset="-122"/>
                <a:cs typeface="Times New Roman" pitchFamily="18" charset="0"/>
              </a:rPr>
              <a:t>链表</a:t>
            </a:r>
            <a:r>
              <a:rPr lang="zh-CN" altLang="en-US" sz="1800" smtClean="0">
                <a:ea typeface="楷体" pitchFamily="49" charset="-122"/>
                <a:cs typeface="Times New Roman" pitchFamily="18" charset="0"/>
              </a:rPr>
              <a:t>的建表算法相似，</a:t>
            </a:r>
            <a:r>
              <a:rPr lang="zh-CN" altLang="en-US" sz="1800" smtClean="0">
                <a:solidFill>
                  <a:srgbClr val="FF00FF"/>
                </a:solidFill>
                <a:latin typeface="方正启体简体" pitchFamily="65" charset="-122"/>
                <a:ea typeface="方正启体简体" pitchFamily="65" charset="-122"/>
                <a:cs typeface="Times New Roman" pitchFamily="18" charset="0"/>
              </a:rPr>
              <a:t>主要</a:t>
            </a:r>
            <a:r>
              <a:rPr lang="zh-CN" altLang="en-US" sz="1800" dirty="0" smtClean="0">
                <a:solidFill>
                  <a:srgbClr val="FF00FF"/>
                </a:solidFill>
                <a:latin typeface="方正启体简体" pitchFamily="65" charset="-122"/>
                <a:ea typeface="方正启体简体" pitchFamily="65" charset="-122"/>
                <a:cs typeface="Times New Roman" pitchFamily="18" charset="0"/>
              </a:rPr>
              <a:t>是插入和删除的不同</a:t>
            </a:r>
            <a:r>
              <a:rPr lang="zh-CN" altLang="en-US" sz="1800" dirty="0" smtClean="0">
                <a:ea typeface="楷体" pitchFamily="49" charset="-122"/>
                <a:cs typeface="Times New Roman" pitchFamily="18" charset="0"/>
              </a:rPr>
              <a:t>。</a:t>
            </a:r>
            <a:endParaRPr lang="zh-CN" altLang="en-US" sz="1800" dirty="0">
              <a:ea typeface="楷体" pitchFamily="49" charset="-122"/>
              <a:cs typeface="Times New Roman" pitchFamily="18" charset="0"/>
            </a:endParaRPr>
          </a:p>
        </p:txBody>
      </p:sp>
      <p:sp>
        <p:nvSpPr>
          <p:cNvPr id="52228" name="Text Box 4"/>
          <p:cNvSpPr txBox="1">
            <a:spLocks noChangeArrowheads="1"/>
          </p:cNvSpPr>
          <p:nvPr/>
        </p:nvSpPr>
        <p:spPr bwMode="auto">
          <a:xfrm>
            <a:off x="468313" y="620713"/>
            <a:ext cx="2389176" cy="430887"/>
          </a:xfrm>
          <a:prstGeom prst="rect">
            <a:avLst/>
          </a:prstGeom>
          <a:solidFill>
            <a:srgbClr val="00B0F0"/>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sz="2200" smtClean="0">
                <a:solidFill>
                  <a:srgbClr val="FF0000"/>
                </a:solidFill>
                <a:latin typeface="微软雅黑" pitchFamily="34" charset="-122"/>
                <a:ea typeface="微软雅黑" pitchFamily="34" charset="-122"/>
                <a:cs typeface="Times New Roman" pitchFamily="18" charset="0"/>
              </a:rPr>
              <a:t> 1</a:t>
            </a:r>
            <a:r>
              <a:rPr lang="zh-CN" altLang="en-US" sz="2200" smtClean="0">
                <a:solidFill>
                  <a:srgbClr val="FF0000"/>
                </a:solidFill>
                <a:latin typeface="微软雅黑" pitchFamily="34" charset="-122"/>
                <a:ea typeface="微软雅黑" pitchFamily="34" charset="-122"/>
                <a:cs typeface="Times New Roman" pitchFamily="18" charset="0"/>
              </a:rPr>
              <a:t>、</a:t>
            </a:r>
            <a:r>
              <a:rPr lang="zh-CN" altLang="en-US" sz="2200" dirty="0" smtClean="0">
                <a:solidFill>
                  <a:srgbClr val="FF0000"/>
                </a:solidFill>
                <a:latin typeface="微软雅黑" pitchFamily="34" charset="-122"/>
                <a:ea typeface="微软雅黑" pitchFamily="34" charset="-122"/>
                <a:cs typeface="Times New Roman" pitchFamily="18" charset="0"/>
              </a:rPr>
              <a:t>建立</a:t>
            </a:r>
            <a:r>
              <a:rPr lang="zh-CN" altLang="en-US" sz="2200" dirty="0">
                <a:solidFill>
                  <a:srgbClr val="FF0000"/>
                </a:solidFill>
                <a:latin typeface="微软雅黑" pitchFamily="34" charset="-122"/>
                <a:ea typeface="微软雅黑" pitchFamily="34" charset="-122"/>
                <a:cs typeface="Times New Roman" pitchFamily="18" charset="0"/>
              </a:rPr>
              <a:t>双链表</a:t>
            </a:r>
          </a:p>
        </p:txBody>
      </p:sp>
      <p:sp>
        <p:nvSpPr>
          <p:cNvPr id="6" name="灯片编号占位符 5"/>
          <p:cNvSpPr>
            <a:spLocks noGrp="1"/>
          </p:cNvSpPr>
          <p:nvPr>
            <p:ph type="sldNum" sz="quarter" idx="12"/>
          </p:nvPr>
        </p:nvSpPr>
        <p:spPr/>
        <p:txBody>
          <a:bodyPr/>
          <a:lstStyle/>
          <a:p>
            <a:fld id="{BD3F3EC2-762F-4585-9ABE-3D0BD98F40C0}" type="slidenum">
              <a:rPr lang="en-US" altLang="zh-CN" smtClean="0"/>
              <a:pPr/>
              <a:t>61</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714356"/>
            <a:ext cx="8213753" cy="465481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80000" bIns="180000">
            <a:spAutoFit/>
          </a:bodyPr>
          <a:lstStyle/>
          <a:p>
            <a:pPr algn="l">
              <a:lnSpc>
                <a:spcPts val="2400"/>
              </a:lnSpc>
            </a:pPr>
            <a:r>
              <a:rPr lang="en-US" altLang="zh-CN" sz="160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CreateListF</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*&amp;</a:t>
            </a:r>
            <a:r>
              <a:rPr lang="en-US" altLang="zh-CN" sz="1600" smtClean="0">
                <a:solidFill>
                  <a:srgbClr val="0000FF"/>
                </a:solidFill>
                <a:latin typeface="Consolas" pitchFamily="49" charset="0"/>
                <a:ea typeface="仿宋" pitchFamily="49" charset="-122"/>
                <a:cs typeface="Consolas" pitchFamily="49" charset="0"/>
              </a:rPr>
              <a:t>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ElemType </a:t>
            </a:r>
            <a:r>
              <a:rPr lang="en-US" altLang="zh-CN" sz="1600">
                <a:solidFill>
                  <a:srgbClr val="0000FF"/>
                </a:solidFill>
                <a:latin typeface="Consolas" pitchFamily="49" charset="0"/>
                <a:ea typeface="仿宋" pitchFamily="49" charset="-122"/>
                <a:cs typeface="Consolas" pitchFamily="49" charset="0"/>
              </a:rPr>
              <a:t>a</a:t>
            </a:r>
            <a:r>
              <a:rPr lang="en-US" altLang="zh-CN" sz="1600" smtClean="0">
                <a:solidFill>
                  <a:srgbClr val="0000FF"/>
                </a:solidFill>
                <a:latin typeface="Consolas" pitchFamily="49" charset="0"/>
                <a:ea typeface="仿宋" pitchFamily="49" charset="-122"/>
                <a:cs typeface="Consolas" pitchFamily="49" charset="0"/>
              </a:rPr>
              <a:t>[]</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int </a:t>
            </a:r>
            <a:r>
              <a:rPr lang="en-US" altLang="zh-CN" sz="1600" dirty="0">
                <a:solidFill>
                  <a:srgbClr val="0000FF"/>
                </a:solidFill>
                <a:latin typeface="Consolas" pitchFamily="49" charset="0"/>
                <a:ea typeface="仿宋" pitchFamily="49" charset="-122"/>
                <a:cs typeface="Consolas" pitchFamily="49" charset="0"/>
              </a:rPr>
              <a:t>n)</a:t>
            </a:r>
          </a:p>
          <a:p>
            <a:pPr algn="l">
              <a:lnSpc>
                <a:spcPts val="2400"/>
              </a:lnSpc>
            </a:pPr>
            <a:r>
              <a:rPr lang="en-US" altLang="zh-CN" sz="1600" smtClean="0">
                <a:solidFill>
                  <a:srgbClr val="0000FF"/>
                </a:solidFill>
                <a:latin typeface="Consolas" pitchFamily="49" charset="0"/>
                <a:ea typeface="仿宋" pitchFamily="49" charset="-122"/>
                <a:cs typeface="Consolas" pitchFamily="49" charset="0"/>
              </a:rPr>
              <a:t>{  DLinkNode </a:t>
            </a:r>
            <a:r>
              <a:rPr lang="en-US" altLang="zh-CN" sz="1600" dirty="0">
                <a:solidFill>
                  <a:srgbClr val="0000FF"/>
                </a:solidFill>
                <a:latin typeface="Consolas" pitchFamily="49" charset="0"/>
                <a:ea typeface="仿宋" pitchFamily="49" charset="-122"/>
                <a:cs typeface="Consolas" pitchFamily="49" charset="0"/>
              </a:rPr>
              <a:t>*s; </a:t>
            </a:r>
            <a:r>
              <a:rPr lang="en-US" altLang="zh-CN" sz="1600" dirty="0" err="1">
                <a:solidFill>
                  <a:srgbClr val="0000FF"/>
                </a:solidFill>
                <a:latin typeface="Consolas" pitchFamily="49" charset="0"/>
                <a:ea typeface="仿宋" pitchFamily="49" charset="-122"/>
                <a:cs typeface="Consolas" pitchFamily="49" charset="0"/>
              </a:rPr>
              <a:t>int</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L</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malloc(sizeof(DLinkNode)); </a:t>
            </a:r>
            <a:r>
              <a:rPr lang="en-US" altLang="zh-CN" sz="1600" smtClean="0">
                <a:solidFill>
                  <a:srgbClr val="00B0F0"/>
                </a:solidFill>
                <a:latin typeface="Consolas" pitchFamily="49" charset="0"/>
                <a:ea typeface="仿宋" pitchFamily="49" charset="-122"/>
                <a:cs typeface="Consolas" pitchFamily="49" charset="0"/>
              </a:rPr>
              <a:t>//</a:t>
            </a:r>
            <a:r>
              <a:rPr lang="zh-CN" altLang="en-US" sz="1600">
                <a:solidFill>
                  <a:srgbClr val="00B0F0"/>
                </a:solidFill>
                <a:latin typeface="Consolas" pitchFamily="49" charset="0"/>
                <a:ea typeface="仿宋" pitchFamily="49" charset="-122"/>
                <a:cs typeface="Consolas" pitchFamily="49" charset="0"/>
              </a:rPr>
              <a:t>创建</a:t>
            </a:r>
            <a:r>
              <a:rPr lang="zh-CN" altLang="en-US" sz="1600" smtClean="0">
                <a:solidFill>
                  <a:srgbClr val="00B0F0"/>
                </a:solidFill>
                <a:latin typeface="Consolas" pitchFamily="49" charset="0"/>
                <a:ea typeface="仿宋" pitchFamily="49" charset="-122"/>
                <a:cs typeface="Consolas" pitchFamily="49" charset="0"/>
              </a:rPr>
              <a:t>头结点</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L-</a:t>
            </a:r>
            <a:r>
              <a:rPr lang="en-US" altLang="zh-CN" sz="1600" dirty="0">
                <a:solidFill>
                  <a:srgbClr val="FF00FF"/>
                </a:solidFill>
                <a:latin typeface="Consolas" pitchFamily="49" charset="0"/>
                <a:ea typeface="仿宋" pitchFamily="49" charset="-122"/>
                <a:cs typeface="Consolas" pitchFamily="49" charset="0"/>
              </a:rPr>
              <a:t>&gt;prior=L-&gt;next=NULL;	</a:t>
            </a:r>
            <a:r>
              <a:rPr lang="en-US" altLang="zh-CN" sz="1600" dirty="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前后指针域置为</a:t>
            </a:r>
            <a:r>
              <a:rPr lang="en-US" altLang="zh-CN" sz="1600" dirty="0">
                <a:solidFill>
                  <a:srgbClr val="00B0F0"/>
                </a:solidFill>
                <a:latin typeface="Consolas" pitchFamily="49" charset="0"/>
                <a:ea typeface="仿宋" pitchFamily="49" charset="-122"/>
                <a:cs typeface="Consolas" pitchFamily="49" charset="0"/>
              </a:rPr>
              <a:t>NULL</a:t>
            </a: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for </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0;i</a:t>
            </a:r>
            <a:r>
              <a:rPr lang="en-US" altLang="zh-CN" sz="1600" dirty="0">
                <a:solidFill>
                  <a:srgbClr val="0000FF"/>
                </a:solidFill>
                <a:latin typeface="Consolas" pitchFamily="49" charset="0"/>
                <a:ea typeface="仿宋" pitchFamily="49" charset="-122"/>
                <a:cs typeface="Consolas" pitchFamily="49" charset="0"/>
              </a:rPr>
              <a:t>&lt;</a:t>
            </a:r>
            <a:r>
              <a:rPr lang="en-US" altLang="zh-CN" sz="1600" dirty="0" err="1">
                <a:solidFill>
                  <a:srgbClr val="0000FF"/>
                </a:solidFill>
                <a:latin typeface="Consolas" pitchFamily="49" charset="0"/>
                <a:ea typeface="仿宋" pitchFamily="49" charset="-122"/>
                <a:cs typeface="Consolas" pitchFamily="49" charset="0"/>
              </a:rPr>
              <a:t>n;i</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循环</a:t>
            </a:r>
            <a:r>
              <a:rPr lang="zh-CN" altLang="en-US" sz="1600">
                <a:solidFill>
                  <a:srgbClr val="00B0F0"/>
                </a:solidFill>
                <a:latin typeface="Consolas" pitchFamily="49" charset="0"/>
                <a:ea typeface="仿宋" pitchFamily="49" charset="-122"/>
                <a:cs typeface="Consolas" pitchFamily="49" charset="0"/>
              </a:rPr>
              <a:t>建立</a:t>
            </a:r>
            <a:r>
              <a:rPr lang="zh-CN" altLang="en-US" sz="1600" smtClean="0">
                <a:solidFill>
                  <a:srgbClr val="00B0F0"/>
                </a:solidFill>
                <a:latin typeface="Consolas" pitchFamily="49" charset="0"/>
                <a:ea typeface="仿宋" pitchFamily="49" charset="-122"/>
                <a:cs typeface="Consolas" pitchFamily="49" charset="0"/>
              </a:rPr>
              <a:t>数据结点</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	s</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malloc(sizeof(DLinkNode));</a:t>
            </a:r>
            <a:endParaRPr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600" dirty="0">
                <a:solidFill>
                  <a:srgbClr val="0000FF"/>
                </a:solidFill>
                <a:latin typeface="Consolas" pitchFamily="49" charset="0"/>
                <a:ea typeface="仿宋" pitchFamily="49" charset="-122"/>
                <a:cs typeface="Consolas" pitchFamily="49" charset="0"/>
              </a:rPr>
              <a:t>	s-&gt;data=a[</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B0F0"/>
                </a:solidFill>
                <a:latin typeface="Consolas" pitchFamily="49" charset="0"/>
                <a:ea typeface="仿宋" pitchFamily="49" charset="-122"/>
                <a:cs typeface="Consolas" pitchFamily="49" charset="0"/>
              </a:rPr>
              <a:t>//</a:t>
            </a:r>
            <a:r>
              <a:rPr lang="zh-CN" altLang="en-US" sz="1600">
                <a:solidFill>
                  <a:srgbClr val="00B0F0"/>
                </a:solidFill>
                <a:latin typeface="Consolas" pitchFamily="49" charset="0"/>
                <a:ea typeface="仿宋" pitchFamily="49" charset="-122"/>
                <a:cs typeface="Consolas" pitchFamily="49" charset="0"/>
              </a:rPr>
              <a:t>创建</a:t>
            </a:r>
            <a:r>
              <a:rPr lang="zh-CN" altLang="en-US" sz="1600" smtClean="0">
                <a:solidFill>
                  <a:srgbClr val="00B0F0"/>
                </a:solidFill>
                <a:latin typeface="Consolas" pitchFamily="49" charset="0"/>
                <a:ea typeface="仿宋" pitchFamily="49" charset="-122"/>
                <a:cs typeface="Consolas" pitchFamily="49" charset="0"/>
              </a:rPr>
              <a:t>数据结点</a:t>
            </a:r>
            <a:r>
              <a:rPr lang="en-US" altLang="zh-CN" sz="1600" smtClean="0">
                <a:solidFill>
                  <a:srgbClr val="00B0F0"/>
                </a:solidFill>
                <a:latin typeface="Consolas" pitchFamily="49" charset="0"/>
                <a:ea typeface="仿宋" pitchFamily="49" charset="-122"/>
                <a:cs typeface="Consolas" pitchFamily="49" charset="0"/>
              </a:rPr>
              <a:t>s</a:t>
            </a:r>
            <a:endParaRPr lang="en-US" altLang="zh-CN" sz="1600" dirty="0">
              <a:solidFill>
                <a:srgbClr val="00B0F0"/>
              </a:solidFill>
              <a:latin typeface="Consolas" pitchFamily="49" charset="0"/>
              <a:ea typeface="仿宋" pitchFamily="49" charset="-122"/>
              <a:cs typeface="Consolas" pitchFamily="49" charset="0"/>
            </a:endParaRPr>
          </a:p>
          <a:p>
            <a:pPr algn="l">
              <a:lnSpc>
                <a:spcPts val="2400"/>
              </a:lnSpc>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FF00FF"/>
                </a:solidFill>
                <a:latin typeface="Consolas" pitchFamily="49" charset="0"/>
                <a:ea typeface="仿宋" pitchFamily="49" charset="-122"/>
                <a:cs typeface="Consolas" pitchFamily="49" charset="0"/>
              </a:rPr>
              <a:t>s-&gt;next=L-&gt;next;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将</a:t>
            </a:r>
            <a:r>
              <a:rPr lang="en-US" altLang="zh-CN" sz="1600" smtClean="0">
                <a:solidFill>
                  <a:srgbClr val="00B0F0"/>
                </a:solidFill>
                <a:latin typeface="Consolas" pitchFamily="49" charset="0"/>
                <a:ea typeface="仿宋" pitchFamily="49" charset="-122"/>
                <a:cs typeface="Consolas" pitchFamily="49" charset="0"/>
              </a:rPr>
              <a:t>s</a:t>
            </a:r>
            <a:r>
              <a:rPr lang="zh-CN" altLang="en-US" sz="1600">
                <a:solidFill>
                  <a:srgbClr val="00B0F0"/>
                </a:solidFill>
                <a:latin typeface="Consolas" pitchFamily="49" charset="0"/>
                <a:ea typeface="仿宋" pitchFamily="49" charset="-122"/>
                <a:cs typeface="Consolas" pitchFamily="49" charset="0"/>
              </a:rPr>
              <a:t>插入</a:t>
            </a:r>
            <a:r>
              <a:rPr lang="zh-CN" altLang="en-US" sz="1600" smtClean="0">
                <a:solidFill>
                  <a:srgbClr val="00B0F0"/>
                </a:solidFill>
                <a:latin typeface="Consolas" pitchFamily="49" charset="0"/>
                <a:ea typeface="仿宋" pitchFamily="49" charset="-122"/>
                <a:cs typeface="Consolas" pitchFamily="49" charset="0"/>
              </a:rPr>
              <a:t>到头结点之后</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dirty="0">
                <a:solidFill>
                  <a:srgbClr val="0000FF"/>
                </a:solidFill>
                <a:latin typeface="Consolas" pitchFamily="49" charset="0"/>
                <a:ea typeface="仿宋" pitchFamily="49" charset="-122"/>
                <a:cs typeface="Consolas" pitchFamily="49" charset="0"/>
              </a:rPr>
              <a:t>	</a:t>
            </a:r>
            <a:r>
              <a:rPr lang="en-US" altLang="zh-CN" sz="1600" dirty="0">
                <a:solidFill>
                  <a:srgbClr val="FF00FF"/>
                </a:solidFill>
                <a:latin typeface="Consolas" pitchFamily="49" charset="0"/>
                <a:ea typeface="仿宋" pitchFamily="49" charset="-122"/>
                <a:cs typeface="Consolas" pitchFamily="49" charset="0"/>
              </a:rPr>
              <a:t>if (L-&gt;next!=NULL</a:t>
            </a:r>
            <a:r>
              <a:rPr lang="en-US" altLang="zh-CN" sz="1600">
                <a:solidFill>
                  <a:srgbClr val="FF00FF"/>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若</a:t>
            </a:r>
            <a:r>
              <a:rPr lang="en-US" altLang="zh-CN" sz="1600" dirty="0">
                <a:solidFill>
                  <a:srgbClr val="00B0F0"/>
                </a:solidFill>
                <a:latin typeface="Consolas" pitchFamily="49" charset="0"/>
                <a:ea typeface="仿宋" pitchFamily="49" charset="-122"/>
                <a:cs typeface="Consolas" pitchFamily="49" charset="0"/>
              </a:rPr>
              <a:t>L</a:t>
            </a:r>
            <a:r>
              <a:rPr lang="zh-CN" altLang="en-US" sz="1600">
                <a:solidFill>
                  <a:srgbClr val="00B0F0"/>
                </a:solidFill>
                <a:latin typeface="Consolas" pitchFamily="49" charset="0"/>
                <a:ea typeface="仿宋" pitchFamily="49" charset="-122"/>
                <a:cs typeface="Consolas" pitchFamily="49" charset="0"/>
              </a:rPr>
              <a:t>存在</a:t>
            </a:r>
            <a:r>
              <a:rPr lang="zh-CN" altLang="en-US" sz="1600" smtClean="0">
                <a:solidFill>
                  <a:srgbClr val="00B0F0"/>
                </a:solidFill>
                <a:latin typeface="Consolas" pitchFamily="49" charset="0"/>
                <a:ea typeface="仿宋" pitchFamily="49" charset="-122"/>
                <a:cs typeface="Consolas" pitchFamily="49" charset="0"/>
              </a:rPr>
              <a:t>数据结点，修改前驱指针</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dirty="0">
                <a:solidFill>
                  <a:srgbClr val="0000FF"/>
                </a:solidFill>
                <a:latin typeface="Consolas" pitchFamily="49" charset="0"/>
                <a:ea typeface="仿宋" pitchFamily="49" charset="-122"/>
                <a:cs typeface="Consolas" pitchFamily="49" charset="0"/>
              </a:rPr>
              <a:t>  	</a:t>
            </a:r>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L-</a:t>
            </a:r>
            <a:r>
              <a:rPr lang="en-US" altLang="zh-CN" sz="1600" dirty="0">
                <a:solidFill>
                  <a:srgbClr val="FF00FF"/>
                </a:solidFill>
                <a:latin typeface="Consolas" pitchFamily="49" charset="0"/>
                <a:ea typeface="仿宋" pitchFamily="49" charset="-122"/>
                <a:cs typeface="Consolas" pitchFamily="49" charset="0"/>
              </a:rPr>
              <a:t>&gt;next-&gt;prior=s;</a:t>
            </a:r>
          </a:p>
          <a:p>
            <a:pPr algn="l">
              <a:lnSpc>
                <a:spcPts val="2400"/>
              </a:lnSpc>
            </a:pPr>
            <a:r>
              <a:rPr lang="en-US" altLang="zh-CN" sz="1600" smtClean="0">
                <a:solidFill>
                  <a:srgbClr val="FF00FF"/>
                </a:solidFill>
                <a:latin typeface="Consolas" pitchFamily="49" charset="0"/>
                <a:ea typeface="仿宋" pitchFamily="49" charset="-122"/>
                <a:cs typeface="Consolas" pitchFamily="49" charset="0"/>
              </a:rPr>
              <a:t>       L-&gt;</a:t>
            </a:r>
            <a:r>
              <a:rPr lang="en-US" altLang="zh-CN" sz="1600" dirty="0">
                <a:solidFill>
                  <a:srgbClr val="FF00FF"/>
                </a:solidFill>
                <a:latin typeface="Consolas" pitchFamily="49" charset="0"/>
                <a:ea typeface="仿宋" pitchFamily="49" charset="-122"/>
                <a:cs typeface="Consolas" pitchFamily="49" charset="0"/>
              </a:rPr>
              <a:t>next=s;</a:t>
            </a:r>
          </a:p>
          <a:p>
            <a:pPr algn="l">
              <a:lnSpc>
                <a:spcPts val="2400"/>
              </a:lnSpc>
            </a:pP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s-</a:t>
            </a:r>
            <a:r>
              <a:rPr lang="en-US" altLang="zh-CN" sz="1600" dirty="0">
                <a:solidFill>
                  <a:srgbClr val="FF00FF"/>
                </a:solidFill>
                <a:latin typeface="Consolas" pitchFamily="49" charset="0"/>
                <a:ea typeface="仿宋" pitchFamily="49" charset="-122"/>
                <a:cs typeface="Consolas" pitchFamily="49" charset="0"/>
              </a:rPr>
              <a:t>&gt;prior=L;</a:t>
            </a: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600" dirty="0">
                <a:solidFill>
                  <a:srgbClr val="0000FF"/>
                </a:solidFill>
                <a:latin typeface="Consolas" pitchFamily="49" charset="0"/>
                <a:ea typeface="仿宋" pitchFamily="49" charset="-122"/>
                <a:cs typeface="Consolas" pitchFamily="49" charset="0"/>
              </a:rPr>
              <a:t>} </a:t>
            </a:r>
          </a:p>
        </p:txBody>
      </p:sp>
      <p:sp>
        <p:nvSpPr>
          <p:cNvPr id="3" name="TextBox 2"/>
          <p:cNvSpPr txBox="1"/>
          <p:nvPr/>
        </p:nvSpPr>
        <p:spPr>
          <a:xfrm>
            <a:off x="428596" y="285728"/>
            <a:ext cx="8429684" cy="369332"/>
          </a:xfrm>
          <a:prstGeom prst="rect">
            <a:avLst/>
          </a:prstGeom>
          <a:noFill/>
        </p:spPr>
        <p:txBody>
          <a:bodyPr wrap="square" rtlCol="0">
            <a:spAutoFit/>
          </a:bodyPr>
          <a:lstStyle/>
          <a:p>
            <a:pPr algn="l"/>
            <a:r>
              <a:rPr lang="zh-CN" altLang="en-US" sz="1800" smtClean="0">
                <a:solidFill>
                  <a:srgbClr val="FF0000"/>
                </a:solidFill>
                <a:latin typeface="方正启体简体" pitchFamily="65" charset="-122"/>
                <a:ea typeface="方正启体简体" pitchFamily="65" charset="-122"/>
                <a:cs typeface="Consolas" pitchFamily="49" charset="0"/>
              </a:rPr>
              <a:t>头</a:t>
            </a:r>
            <a:r>
              <a:rPr lang="zh-CN" altLang="en-US" sz="1800" dirty="0" smtClean="0">
                <a:solidFill>
                  <a:srgbClr val="FF0000"/>
                </a:solidFill>
                <a:latin typeface="方正启体简体" pitchFamily="65" charset="-122"/>
                <a:ea typeface="方正启体简体" pitchFamily="65" charset="-122"/>
                <a:cs typeface="Consolas" pitchFamily="49" charset="0"/>
              </a:rPr>
              <a:t>插法建立双链表</a:t>
            </a:r>
            <a:r>
              <a:rPr lang="zh-CN" altLang="en-US" sz="1800" dirty="0" smtClean="0">
                <a:latin typeface="Consolas" pitchFamily="49" charset="0"/>
                <a:ea typeface="楷体" pitchFamily="49" charset="-122"/>
                <a:cs typeface="Consolas" pitchFamily="49" charset="0"/>
              </a:rPr>
              <a:t>：由含有</a:t>
            </a:r>
            <a:r>
              <a:rPr lang="en-US" altLang="zh-CN" sz="1800" i="1" dirty="0" smtClean="0">
                <a:latin typeface="Consolas" pitchFamily="49" charset="0"/>
                <a:ea typeface="楷体" pitchFamily="49" charset="-122"/>
                <a:cs typeface="Consolas" pitchFamily="49" charset="0"/>
              </a:rPr>
              <a:t>n</a:t>
            </a:r>
            <a:r>
              <a:rPr lang="zh-CN" altLang="en-US" sz="1800" dirty="0" smtClean="0">
                <a:latin typeface="Consolas" pitchFamily="49" charset="0"/>
                <a:ea typeface="楷体" pitchFamily="49" charset="-122"/>
                <a:cs typeface="Consolas" pitchFamily="49" charset="0"/>
              </a:rPr>
              <a:t>个元素的数组</a:t>
            </a:r>
            <a:r>
              <a:rPr lang="en-US" altLang="zh-CN" sz="1800" i="1" dirty="0" smtClean="0">
                <a:latin typeface="Consolas" pitchFamily="49" charset="0"/>
                <a:ea typeface="楷体" pitchFamily="49" charset="-122"/>
                <a:cs typeface="Consolas" pitchFamily="49" charset="0"/>
              </a:rPr>
              <a:t>a</a:t>
            </a:r>
            <a:r>
              <a:rPr lang="zh-CN" altLang="en-US" sz="1800" smtClean="0">
                <a:latin typeface="Consolas" pitchFamily="49" charset="0"/>
                <a:ea typeface="楷体" pitchFamily="49" charset="-122"/>
                <a:cs typeface="Consolas" pitchFamily="49" charset="0"/>
              </a:rPr>
              <a:t>创建带头结点的</a:t>
            </a:r>
            <a:r>
              <a:rPr lang="zh-CN" altLang="en-US" sz="1800" dirty="0" smtClean="0">
                <a:latin typeface="Consolas" pitchFamily="49" charset="0"/>
                <a:ea typeface="楷体" pitchFamily="49" charset="-122"/>
                <a:cs typeface="Consolas" pitchFamily="49" charset="0"/>
              </a:rPr>
              <a:t>双链表</a:t>
            </a:r>
            <a:r>
              <a:rPr lang="en-US" altLang="zh-CN" sz="1800" dirty="0" smtClean="0">
                <a:latin typeface="Consolas" pitchFamily="49" charset="0"/>
                <a:ea typeface="楷体" pitchFamily="49" charset="-122"/>
                <a:cs typeface="Consolas" pitchFamily="49" charset="0"/>
              </a:rPr>
              <a:t>L</a:t>
            </a:r>
            <a:r>
              <a:rPr lang="zh-CN" altLang="en-US" sz="1800" dirty="0" smtClean="0">
                <a:latin typeface="Consolas" pitchFamily="49" charset="0"/>
                <a:ea typeface="楷体" pitchFamily="49" charset="-122"/>
                <a:cs typeface="Consolas" pitchFamily="49" charset="0"/>
              </a:rPr>
              <a:t>。</a:t>
            </a:r>
            <a:endParaRPr lang="zh-CN" altLang="en-US" sz="1800" dirty="0">
              <a:latin typeface="Consolas" pitchFamily="49" charset="0"/>
              <a:ea typeface="楷体" pitchFamily="49" charset="-122"/>
              <a:cs typeface="Consolas" pitchFamily="49" charset="0"/>
            </a:endParaRPr>
          </a:p>
        </p:txBody>
      </p:sp>
      <p:grpSp>
        <p:nvGrpSpPr>
          <p:cNvPr id="2" name="组合 16"/>
          <p:cNvGrpSpPr/>
          <p:nvPr/>
        </p:nvGrpSpPr>
        <p:grpSpPr>
          <a:xfrm>
            <a:off x="1639870" y="5572140"/>
            <a:ext cx="2043120" cy="841395"/>
            <a:chOff x="1639870" y="5572140"/>
            <a:chExt cx="2043120" cy="841395"/>
          </a:xfrm>
        </p:grpSpPr>
        <p:sp>
          <p:nvSpPr>
            <p:cNvPr id="4" name="Rectangle 6"/>
            <p:cNvSpPr>
              <a:spLocks noChangeArrowheads="1"/>
            </p:cNvSpPr>
            <p:nvPr/>
          </p:nvSpPr>
          <p:spPr bwMode="auto">
            <a:xfrm>
              <a:off x="2089119"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smtClean="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5" name="Rectangle 7"/>
            <p:cNvSpPr>
              <a:spLocks noChangeArrowheads="1"/>
            </p:cNvSpPr>
            <p:nvPr/>
          </p:nvSpPr>
          <p:spPr bwMode="auto">
            <a:xfrm>
              <a:off x="2630456"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Arc 35"/>
            <p:cNvSpPr>
              <a:spLocks/>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7" name="Text Box 36"/>
            <p:cNvSpPr txBox="1">
              <a:spLocks noChangeArrowheads="1"/>
            </p:cNvSpPr>
            <p:nvPr/>
          </p:nvSpPr>
          <p:spPr bwMode="auto">
            <a:xfrm>
              <a:off x="1639870" y="5572140"/>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8" name="Rectangle 6"/>
            <p:cNvSpPr>
              <a:spLocks noChangeArrowheads="1"/>
            </p:cNvSpPr>
            <p:nvPr/>
          </p:nvSpPr>
          <p:spPr bwMode="auto">
            <a:xfrm>
              <a:off x="3143240" y="598173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smtClean="0">
                  <a:solidFill>
                    <a:srgbClr val="0000FF"/>
                  </a:solidFill>
                  <a:latin typeface="Consolas" pitchFamily="49" charset="0"/>
                  <a:cs typeface="Consolas" pitchFamily="49" charset="0"/>
                </a:rPr>
                <a:t>∧</a:t>
              </a:r>
              <a:endParaRPr lang="zh-CN" altLang="zh-CN" baseline="-25000" dirty="0">
                <a:solidFill>
                  <a:srgbClr val="3333FF"/>
                </a:solidFill>
                <a:latin typeface="Consolas" pitchFamily="49" charset="0"/>
                <a:cs typeface="Consolas" pitchFamily="49" charset="0"/>
              </a:endParaRPr>
            </a:p>
          </p:txBody>
        </p:sp>
      </p:grpSp>
      <p:grpSp>
        <p:nvGrpSpPr>
          <p:cNvPr id="17" name="组合 17"/>
          <p:cNvGrpSpPr/>
          <p:nvPr/>
        </p:nvGrpSpPr>
        <p:grpSpPr>
          <a:xfrm>
            <a:off x="5407021" y="5417122"/>
            <a:ext cx="1593871" cy="996413"/>
            <a:chOff x="5407021" y="5417122"/>
            <a:chExt cx="1593871" cy="996413"/>
          </a:xfrm>
        </p:grpSpPr>
        <p:sp>
          <p:nvSpPr>
            <p:cNvPr id="9"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10"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Consolas" pitchFamily="49" charset="0"/>
                  <a:cs typeface="Consolas" pitchFamily="49" charset="0"/>
                </a:rPr>
                <a:t>a</a:t>
              </a:r>
              <a:r>
                <a:rPr lang="en-US" altLang="zh-CN" sz="2000" i="1" baseline="-25000" dirty="0" err="1" smtClean="0">
                  <a:solidFill>
                    <a:srgbClr val="3333FF"/>
                  </a:solidFill>
                  <a:latin typeface="Consolas" pitchFamily="49" charset="0"/>
                  <a:cs typeface="Consolas" pitchFamily="49" charset="0"/>
                </a:rPr>
                <a:t>i</a:t>
              </a:r>
              <a:endParaRPr lang="zh-CN" altLang="zh-CN" sz="2000" i="1" baseline="-25000" dirty="0">
                <a:solidFill>
                  <a:srgbClr val="3333FF"/>
                </a:solidFill>
                <a:latin typeface="Consolas" pitchFamily="49" charset="0"/>
                <a:cs typeface="Consolas" pitchFamily="49" charset="0"/>
              </a:endParaRPr>
            </a:p>
          </p:txBody>
        </p:sp>
        <p:sp>
          <p:nvSpPr>
            <p:cNvPr id="11"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2" name="Text Box 36"/>
            <p:cNvSpPr txBox="1">
              <a:spLocks noChangeArrowheads="1"/>
            </p:cNvSpPr>
            <p:nvPr/>
          </p:nvSpPr>
          <p:spPr bwMode="auto">
            <a:xfrm>
              <a:off x="5611671" y="5417122"/>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dirty="0" smtClean="0">
                  <a:latin typeface="Consolas" pitchFamily="49" charset="0"/>
                  <a:cs typeface="Consolas" pitchFamily="49" charset="0"/>
                </a:rPr>
                <a:t>s</a:t>
              </a:r>
              <a:endParaRPr lang="en-US" altLang="zh-CN" sz="1800" i="1" dirty="0">
                <a:latin typeface="Consolas" pitchFamily="49" charset="0"/>
                <a:cs typeface="Consolas" pitchFamily="49" charset="0"/>
              </a:endParaRPr>
            </a:p>
          </p:txBody>
        </p:sp>
        <p:sp>
          <p:nvSpPr>
            <p:cNvPr id="13"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grpSp>
      <p:grpSp>
        <p:nvGrpSpPr>
          <p:cNvPr id="18" name="组合 18"/>
          <p:cNvGrpSpPr/>
          <p:nvPr/>
        </p:nvGrpSpPr>
        <p:grpSpPr>
          <a:xfrm>
            <a:off x="3857620" y="5429264"/>
            <a:ext cx="3500462" cy="1285860"/>
            <a:chOff x="3857621" y="5429264"/>
            <a:chExt cx="3500462" cy="1285860"/>
          </a:xfrm>
        </p:grpSpPr>
        <p:sp>
          <p:nvSpPr>
            <p:cNvPr id="16" name="椭圆 15"/>
            <p:cNvSpPr/>
            <p:nvPr/>
          </p:nvSpPr>
          <p:spPr>
            <a:xfrm>
              <a:off x="4929191"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5" name="TextBox 14"/>
            <p:cNvSpPr txBox="1"/>
            <p:nvPr/>
          </p:nvSpPr>
          <p:spPr>
            <a:xfrm>
              <a:off x="3929058" y="5786454"/>
              <a:ext cx="1000132"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插入</a:t>
              </a:r>
              <a:endParaRPr lang="zh-CN" altLang="en-US" sz="1800" dirty="0">
                <a:latin typeface="仿宋" pitchFamily="49" charset="-122"/>
                <a:ea typeface="仿宋" pitchFamily="49" charset="-122"/>
                <a:cs typeface="Consolas" pitchFamily="49" charset="0"/>
              </a:endParaRPr>
            </a:p>
          </p:txBody>
        </p:sp>
      </p:grpSp>
      <p:sp>
        <p:nvSpPr>
          <p:cNvPr id="22" name="灯片编号占位符 21"/>
          <p:cNvSpPr>
            <a:spLocks noGrp="1"/>
          </p:cNvSpPr>
          <p:nvPr>
            <p:ph type="sldNum" sz="quarter" idx="12"/>
          </p:nvPr>
        </p:nvSpPr>
        <p:spPr/>
        <p:txBody>
          <a:bodyPr/>
          <a:lstStyle/>
          <a:p>
            <a:fld id="{BD3F3EC2-762F-4585-9ABE-3D0BD98F40C0}" type="slidenum">
              <a:rPr lang="en-US" altLang="zh-CN" smtClean="0"/>
              <a:pPr/>
              <a:t>62</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377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37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377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3778">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778">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37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00034" y="714356"/>
            <a:ext cx="8429684" cy="434704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80000" bIns="180000">
            <a:spAutoFit/>
          </a:bodyPr>
          <a:lstStyle/>
          <a:p>
            <a:pPr algn="l">
              <a:lnSpc>
                <a:spcPts val="2400"/>
              </a:lnSpc>
            </a:pPr>
            <a:r>
              <a:rPr lang="en-US" altLang="zh-CN" sz="160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CreateListR</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*&amp;</a:t>
            </a:r>
            <a:r>
              <a:rPr lang="en-US" altLang="zh-CN" sz="1600" smtClean="0">
                <a:solidFill>
                  <a:srgbClr val="0000FF"/>
                </a:solidFill>
                <a:latin typeface="Consolas" pitchFamily="49" charset="0"/>
                <a:ea typeface="仿宋" pitchFamily="49" charset="-122"/>
                <a:cs typeface="Consolas" pitchFamily="49" charset="0"/>
              </a:rPr>
              <a:t>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ElemType </a:t>
            </a:r>
            <a:r>
              <a:rPr lang="en-US" altLang="zh-CN" sz="1600">
                <a:solidFill>
                  <a:srgbClr val="0000FF"/>
                </a:solidFill>
                <a:latin typeface="Consolas" pitchFamily="49" charset="0"/>
                <a:ea typeface="仿宋" pitchFamily="49" charset="-122"/>
                <a:cs typeface="Consolas" pitchFamily="49" charset="0"/>
              </a:rPr>
              <a:t>a</a:t>
            </a:r>
            <a:r>
              <a:rPr lang="en-US" altLang="zh-CN" sz="1600" smtClean="0">
                <a:solidFill>
                  <a:srgbClr val="0000FF"/>
                </a:solidFill>
                <a:latin typeface="Consolas" pitchFamily="49" charset="0"/>
                <a:ea typeface="仿宋" pitchFamily="49" charset="-122"/>
                <a:cs typeface="Consolas" pitchFamily="49" charset="0"/>
              </a:rPr>
              <a:t>[]</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int </a:t>
            </a:r>
            <a:r>
              <a:rPr lang="en-US" altLang="zh-CN" sz="1600" dirty="0">
                <a:solidFill>
                  <a:srgbClr val="0000FF"/>
                </a:solidFill>
                <a:latin typeface="Consolas" pitchFamily="49" charset="0"/>
                <a:ea typeface="仿宋" pitchFamily="49" charset="-122"/>
                <a:cs typeface="Consolas" pitchFamily="49" charset="0"/>
              </a:rPr>
              <a:t>n)</a:t>
            </a:r>
          </a:p>
          <a:p>
            <a:pPr algn="l">
              <a:lnSpc>
                <a:spcPts val="2400"/>
              </a:lnSpc>
            </a:pPr>
            <a:r>
              <a:rPr lang="en-US" altLang="zh-CN" sz="1600" smtClean="0">
                <a:solidFill>
                  <a:srgbClr val="0000FF"/>
                </a:solidFill>
                <a:latin typeface="Consolas" pitchFamily="49" charset="0"/>
                <a:ea typeface="仿宋" pitchFamily="49" charset="-122"/>
                <a:cs typeface="Consolas" pitchFamily="49" charset="0"/>
              </a:rPr>
              <a:t>{  DLinkNode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s</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r;</a:t>
            </a: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int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L</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malloc(sizeof(DLinkNode));    </a:t>
            </a:r>
            <a:r>
              <a:rPr lang="en-US" altLang="zh-CN" sz="1600" dirty="0" smtClean="0">
                <a:solidFill>
                  <a:srgbClr val="00B0F0"/>
                </a:solidFill>
                <a:latin typeface="Consolas" pitchFamily="49" charset="0"/>
                <a:ea typeface="仿宋" pitchFamily="49" charset="-122"/>
                <a:cs typeface="Consolas" pitchFamily="49" charset="0"/>
              </a:rPr>
              <a:t>//</a:t>
            </a:r>
            <a:r>
              <a:rPr lang="zh-CN" altLang="en-US" sz="1600">
                <a:solidFill>
                  <a:srgbClr val="00B0F0"/>
                </a:solidFill>
                <a:latin typeface="Consolas" pitchFamily="49" charset="0"/>
                <a:ea typeface="仿宋" pitchFamily="49" charset="-122"/>
                <a:cs typeface="Consolas" pitchFamily="49" charset="0"/>
              </a:rPr>
              <a:t>创建</a:t>
            </a:r>
            <a:r>
              <a:rPr lang="zh-CN" altLang="en-US" sz="1600" smtClean="0">
                <a:solidFill>
                  <a:srgbClr val="00B0F0"/>
                </a:solidFill>
                <a:latin typeface="Consolas" pitchFamily="49" charset="0"/>
                <a:ea typeface="仿宋" pitchFamily="49" charset="-122"/>
                <a:cs typeface="Consolas" pitchFamily="49" charset="0"/>
              </a:rPr>
              <a:t>头结点</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r=L</a:t>
            </a:r>
            <a:r>
              <a:rPr lang="en-US" altLang="zh-CN" sz="1600" dirty="0">
                <a:solidFill>
                  <a:srgbClr val="FF00FF"/>
                </a:solidFill>
                <a:latin typeface="Consolas" pitchFamily="49" charset="0"/>
                <a:ea typeface="仿宋" pitchFamily="49" charset="-122"/>
                <a:cs typeface="Consolas" pitchFamily="49" charset="0"/>
              </a:rPr>
              <a:t>;		</a:t>
            </a: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r</a:t>
            </a:r>
            <a:r>
              <a:rPr lang="zh-CN" altLang="en-US" sz="1600" dirty="0">
                <a:solidFill>
                  <a:srgbClr val="00B0F0"/>
                </a:solidFill>
                <a:latin typeface="Consolas" pitchFamily="49" charset="0"/>
                <a:ea typeface="仿宋" pitchFamily="49" charset="-122"/>
                <a:cs typeface="Consolas" pitchFamily="49" charset="0"/>
              </a:rPr>
              <a:t>始终</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尾结点，开始</a:t>
            </a:r>
            <a:r>
              <a:rPr lang="zh-CN" altLang="en-US" sz="1600" dirty="0">
                <a:solidFill>
                  <a:srgbClr val="00B0F0"/>
                </a:solidFill>
                <a:latin typeface="Consolas" pitchFamily="49" charset="0"/>
                <a:ea typeface="仿宋" pitchFamily="49" charset="-122"/>
                <a:cs typeface="Consolas" pitchFamily="49" charset="0"/>
              </a:rPr>
              <a:t>时</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头结点</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for </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0;i</a:t>
            </a:r>
            <a:r>
              <a:rPr lang="en-US" altLang="zh-CN" sz="1600" dirty="0">
                <a:solidFill>
                  <a:srgbClr val="0000FF"/>
                </a:solidFill>
                <a:latin typeface="Consolas" pitchFamily="49" charset="0"/>
                <a:ea typeface="仿宋" pitchFamily="49" charset="-122"/>
                <a:cs typeface="Consolas" pitchFamily="49" charset="0"/>
              </a:rPr>
              <a:t>&lt;</a:t>
            </a:r>
            <a:r>
              <a:rPr lang="en-US" altLang="zh-CN" sz="1600" dirty="0" err="1">
                <a:solidFill>
                  <a:srgbClr val="0000FF"/>
                </a:solidFill>
                <a:latin typeface="Consolas" pitchFamily="49" charset="0"/>
                <a:ea typeface="仿宋" pitchFamily="49" charset="-122"/>
                <a:cs typeface="Consolas" pitchFamily="49" charset="0"/>
              </a:rPr>
              <a:t>n;i</a:t>
            </a:r>
            <a:r>
              <a:rPr lang="en-US" altLang="zh-CN" sz="1600" dirty="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循环</a:t>
            </a:r>
            <a:r>
              <a:rPr lang="zh-CN" altLang="en-US" sz="1600">
                <a:solidFill>
                  <a:srgbClr val="00B0F0"/>
                </a:solidFill>
                <a:latin typeface="Consolas" pitchFamily="49" charset="0"/>
                <a:ea typeface="仿宋" pitchFamily="49" charset="-122"/>
                <a:cs typeface="Consolas" pitchFamily="49" charset="0"/>
              </a:rPr>
              <a:t>建立</a:t>
            </a:r>
            <a:r>
              <a:rPr lang="zh-CN" altLang="en-US" sz="1600" smtClean="0">
                <a:solidFill>
                  <a:srgbClr val="00B0F0"/>
                </a:solidFill>
                <a:latin typeface="Consolas" pitchFamily="49" charset="0"/>
                <a:ea typeface="仿宋" pitchFamily="49" charset="-122"/>
                <a:cs typeface="Consolas" pitchFamily="49" charset="0"/>
              </a:rPr>
              <a:t>数据结点</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s</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malloc(sizeof(DLinkNode));</a:t>
            </a:r>
            <a:endParaRPr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s-</a:t>
            </a:r>
            <a:r>
              <a:rPr lang="en-US" altLang="zh-CN" sz="1600" dirty="0">
                <a:solidFill>
                  <a:srgbClr val="0000FF"/>
                </a:solidFill>
                <a:latin typeface="Consolas" pitchFamily="49" charset="0"/>
                <a:ea typeface="仿宋" pitchFamily="49" charset="-122"/>
                <a:cs typeface="Consolas" pitchFamily="49" charset="0"/>
              </a:rPr>
              <a:t>&gt;data=a[</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a:solidFill>
                  <a:srgbClr val="00B0F0"/>
                </a:solidFill>
                <a:latin typeface="Consolas" pitchFamily="49" charset="0"/>
                <a:ea typeface="仿宋" pitchFamily="49" charset="-122"/>
                <a:cs typeface="Consolas" pitchFamily="49" charset="0"/>
              </a:rPr>
              <a:t>创建</a:t>
            </a:r>
            <a:r>
              <a:rPr lang="zh-CN" altLang="en-US" sz="1600" smtClean="0">
                <a:solidFill>
                  <a:srgbClr val="00B0F0"/>
                </a:solidFill>
                <a:latin typeface="Consolas" pitchFamily="49" charset="0"/>
                <a:ea typeface="仿宋" pitchFamily="49" charset="-122"/>
                <a:cs typeface="Consolas" pitchFamily="49" charset="0"/>
              </a:rPr>
              <a:t>数据结点</a:t>
            </a:r>
            <a:r>
              <a:rPr lang="en-US" altLang="zh-CN" sz="1600" smtClean="0">
                <a:solidFill>
                  <a:srgbClr val="00B0F0"/>
                </a:solidFill>
                <a:latin typeface="Consolas" pitchFamily="49" charset="0"/>
                <a:ea typeface="仿宋" pitchFamily="49" charset="-122"/>
                <a:cs typeface="Consolas" pitchFamily="49" charset="0"/>
              </a:rPr>
              <a:t>s</a:t>
            </a:r>
            <a:endParaRPr lang="en-US" altLang="zh-CN" sz="1600" dirty="0">
              <a:solidFill>
                <a:srgbClr val="00B0F0"/>
              </a:solidFill>
              <a:latin typeface="Consolas" pitchFamily="49" charset="0"/>
              <a:ea typeface="仿宋" pitchFamily="49" charset="-122"/>
              <a:cs typeface="Consolas" pitchFamily="49" charset="0"/>
            </a:endParaRP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r-</a:t>
            </a:r>
            <a:r>
              <a:rPr lang="en-US" altLang="zh-CN" sz="1600" dirty="0">
                <a:solidFill>
                  <a:srgbClr val="FF00FF"/>
                </a:solidFill>
                <a:latin typeface="Consolas" pitchFamily="49" charset="0"/>
                <a:ea typeface="仿宋" pitchFamily="49" charset="-122"/>
                <a:cs typeface="Consolas" pitchFamily="49" charset="0"/>
              </a:rPr>
              <a:t>&gt;next=</a:t>
            </a:r>
            <a:r>
              <a:rPr lang="en-US" altLang="zh-CN" sz="1600" dirty="0" err="1">
                <a:solidFill>
                  <a:srgbClr val="FF00FF"/>
                </a:solidFill>
                <a:latin typeface="Consolas" pitchFamily="49" charset="0"/>
                <a:ea typeface="仿宋" pitchFamily="49" charset="-122"/>
                <a:cs typeface="Consolas" pitchFamily="49" charset="0"/>
              </a:rPr>
              <a:t>s;s</a:t>
            </a:r>
            <a:r>
              <a:rPr lang="en-US" altLang="zh-CN" sz="1600" dirty="0">
                <a:solidFill>
                  <a:srgbClr val="FF00FF"/>
                </a:solidFill>
                <a:latin typeface="Consolas" pitchFamily="49" charset="0"/>
                <a:ea typeface="仿宋" pitchFamily="49" charset="-122"/>
                <a:cs typeface="Consolas" pitchFamily="49" charset="0"/>
              </a:rPr>
              <a:t>-</a:t>
            </a:r>
            <a:r>
              <a:rPr lang="en-US" altLang="zh-CN" sz="1600">
                <a:solidFill>
                  <a:srgbClr val="FF00FF"/>
                </a:solidFill>
                <a:latin typeface="Consolas" pitchFamily="49" charset="0"/>
                <a:ea typeface="仿宋" pitchFamily="49" charset="-122"/>
                <a:cs typeface="Consolas" pitchFamily="49" charset="0"/>
              </a:rPr>
              <a:t>&gt;</a:t>
            </a:r>
            <a:r>
              <a:rPr lang="en-US" altLang="zh-CN" sz="1600" smtClean="0">
                <a:solidFill>
                  <a:srgbClr val="FF00FF"/>
                </a:solidFill>
                <a:latin typeface="Consolas" pitchFamily="49" charset="0"/>
                <a:ea typeface="仿宋" pitchFamily="49" charset="-122"/>
                <a:cs typeface="Consolas" pitchFamily="49" charset="0"/>
              </a:rPr>
              <a:t>prir=r</a:t>
            </a:r>
            <a:r>
              <a:rPr lang="en-US" altLang="zh-CN" sz="1600" dirty="0">
                <a:solidFill>
                  <a:srgbClr val="FF00FF"/>
                </a:solidFill>
                <a:latin typeface="Consolas" pitchFamily="49" charset="0"/>
                <a:ea typeface="仿宋" pitchFamily="49" charset="-122"/>
                <a:cs typeface="Consolas" pitchFamily="49" charset="0"/>
              </a:rPr>
              <a:t>;</a:t>
            </a: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将</a:t>
            </a:r>
            <a:r>
              <a:rPr lang="en-US" altLang="zh-CN" sz="1600" smtClean="0">
                <a:solidFill>
                  <a:srgbClr val="00B0F0"/>
                </a:solidFill>
                <a:latin typeface="Consolas" pitchFamily="49" charset="0"/>
                <a:ea typeface="仿宋" pitchFamily="49" charset="-122"/>
                <a:cs typeface="Consolas" pitchFamily="49" charset="0"/>
              </a:rPr>
              <a:t>s</a:t>
            </a:r>
            <a:r>
              <a:rPr lang="zh-CN" altLang="en-US" sz="1600" smtClean="0">
                <a:solidFill>
                  <a:srgbClr val="00B0F0"/>
                </a:solidFill>
                <a:latin typeface="Consolas" pitchFamily="49" charset="0"/>
                <a:ea typeface="仿宋" pitchFamily="49" charset="-122"/>
                <a:cs typeface="Consolas" pitchFamily="49" charset="0"/>
              </a:rPr>
              <a:t>插入</a:t>
            </a:r>
            <a:r>
              <a:rPr lang="en-US" altLang="zh-CN" sz="1600" smtClean="0">
                <a:solidFill>
                  <a:srgbClr val="00B0F0"/>
                </a:solidFill>
                <a:latin typeface="Consolas" pitchFamily="49" charset="0"/>
                <a:ea typeface="仿宋" pitchFamily="49" charset="-122"/>
                <a:cs typeface="Consolas" pitchFamily="49" charset="0"/>
              </a:rPr>
              <a:t>r</a:t>
            </a:r>
            <a:r>
              <a:rPr lang="zh-CN" altLang="en-US" sz="1600" dirty="0">
                <a:solidFill>
                  <a:srgbClr val="00B0F0"/>
                </a:solidFill>
                <a:latin typeface="Consolas" pitchFamily="49" charset="0"/>
                <a:ea typeface="仿宋" pitchFamily="49" charset="-122"/>
                <a:cs typeface="Consolas" pitchFamily="49" charset="0"/>
              </a:rPr>
              <a:t>之后</a:t>
            </a:r>
          </a:p>
          <a:p>
            <a:pPr algn="l">
              <a:lnSpc>
                <a:spcPts val="2400"/>
              </a:lnSpc>
            </a:pPr>
            <a:r>
              <a:rPr lang="zh-CN" altLang="en-US" sz="1600" smtClean="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r=s</a:t>
            </a:r>
            <a:r>
              <a:rPr lang="en-US" altLang="zh-CN" sz="1600" dirty="0">
                <a:solidFill>
                  <a:srgbClr val="FF00FF"/>
                </a:solidFill>
                <a:latin typeface="Consolas" pitchFamily="49" charset="0"/>
                <a:ea typeface="仿宋" pitchFamily="49" charset="-122"/>
                <a:cs typeface="Consolas" pitchFamily="49" charset="0"/>
              </a:rPr>
              <a:t>;		</a:t>
            </a: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r</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尾结点</a:t>
            </a:r>
            <a:endParaRPr lang="zh-CN" altLang="en-US" sz="1600" dirty="0">
              <a:solidFill>
                <a:srgbClr val="00B0F0"/>
              </a:solidFill>
              <a:latin typeface="Consolas" pitchFamily="49" charset="0"/>
              <a:ea typeface="仿宋" pitchFamily="49" charset="-122"/>
              <a:cs typeface="Consolas" pitchFamily="49" charset="0"/>
            </a:endParaRPr>
          </a:p>
          <a:p>
            <a:pPr algn="l">
              <a:lnSpc>
                <a:spcPts val="2400"/>
              </a:lnSpc>
            </a:pPr>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a:p>
            <a:pPr algn="l">
              <a:lnSpc>
                <a:spcPts val="2400"/>
              </a:lnSpc>
            </a:pP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r-</a:t>
            </a:r>
            <a:r>
              <a:rPr lang="en-US" altLang="zh-CN" sz="1600" dirty="0">
                <a:solidFill>
                  <a:srgbClr val="FF00FF"/>
                </a:solidFill>
                <a:latin typeface="Consolas" pitchFamily="49" charset="0"/>
                <a:ea typeface="仿宋" pitchFamily="49" charset="-122"/>
                <a:cs typeface="Consolas" pitchFamily="49" charset="0"/>
              </a:rPr>
              <a:t>&gt;next=NULL;	</a:t>
            </a: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尾结点</a:t>
            </a:r>
            <a:r>
              <a:rPr lang="en-US" altLang="zh-CN" sz="1600" smtClean="0">
                <a:solidFill>
                  <a:srgbClr val="00B0F0"/>
                </a:solidFill>
                <a:latin typeface="Consolas" pitchFamily="49" charset="0"/>
                <a:ea typeface="仿宋" pitchFamily="49" charset="-122"/>
                <a:cs typeface="Consolas" pitchFamily="49" charset="0"/>
              </a:rPr>
              <a:t>next</a:t>
            </a:r>
            <a:r>
              <a:rPr lang="zh-CN" altLang="en-US" sz="1600" dirty="0">
                <a:solidFill>
                  <a:srgbClr val="00B0F0"/>
                </a:solidFill>
                <a:latin typeface="Consolas" pitchFamily="49" charset="0"/>
                <a:ea typeface="仿宋" pitchFamily="49" charset="-122"/>
                <a:cs typeface="Consolas" pitchFamily="49" charset="0"/>
              </a:rPr>
              <a:t>域置为</a:t>
            </a:r>
            <a:r>
              <a:rPr lang="en-US" altLang="zh-CN" sz="1600" dirty="0">
                <a:solidFill>
                  <a:srgbClr val="00B0F0"/>
                </a:solidFill>
                <a:latin typeface="Consolas" pitchFamily="49" charset="0"/>
                <a:ea typeface="仿宋" pitchFamily="49" charset="-122"/>
                <a:cs typeface="Consolas" pitchFamily="49" charset="0"/>
              </a:rPr>
              <a:t>NULL</a:t>
            </a:r>
          </a:p>
          <a:p>
            <a:pPr algn="l">
              <a:lnSpc>
                <a:spcPts val="2400"/>
              </a:lnSpc>
            </a:pPr>
            <a:r>
              <a:rPr lang="en-US" altLang="zh-CN" sz="16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428596" y="214290"/>
            <a:ext cx="8429684" cy="369332"/>
          </a:xfrm>
          <a:prstGeom prst="rect">
            <a:avLst/>
          </a:prstGeom>
          <a:noFill/>
        </p:spPr>
        <p:txBody>
          <a:bodyPr wrap="square" rtlCol="0">
            <a:spAutoFit/>
          </a:bodyPr>
          <a:lstStyle/>
          <a:p>
            <a:pPr algn="l"/>
            <a:r>
              <a:rPr lang="zh-CN" altLang="en-US" sz="1800" smtClean="0">
                <a:solidFill>
                  <a:srgbClr val="FF0000"/>
                </a:solidFill>
                <a:latin typeface="方正启体简体" pitchFamily="65" charset="-122"/>
                <a:ea typeface="方正启体简体" pitchFamily="65" charset="-122"/>
                <a:cs typeface="Consolas" pitchFamily="49" charset="0"/>
              </a:rPr>
              <a:t>尾</a:t>
            </a:r>
            <a:r>
              <a:rPr lang="zh-CN" altLang="en-US" sz="1800" dirty="0" smtClean="0">
                <a:solidFill>
                  <a:srgbClr val="FF0000"/>
                </a:solidFill>
                <a:latin typeface="方正启体简体" pitchFamily="65" charset="-122"/>
                <a:ea typeface="方正启体简体" pitchFamily="65" charset="-122"/>
                <a:cs typeface="Consolas" pitchFamily="49" charset="0"/>
              </a:rPr>
              <a:t>插法建立双链表</a:t>
            </a:r>
            <a:r>
              <a:rPr lang="zh-CN" altLang="en-US" sz="1800" dirty="0" smtClean="0">
                <a:latin typeface="Consolas" pitchFamily="49" charset="0"/>
                <a:ea typeface="楷体" pitchFamily="49" charset="-122"/>
                <a:cs typeface="Consolas" pitchFamily="49" charset="0"/>
              </a:rPr>
              <a:t>：由含有</a:t>
            </a:r>
            <a:r>
              <a:rPr lang="en-US" altLang="zh-CN" sz="1800" i="1" dirty="0" smtClean="0">
                <a:latin typeface="Consolas" pitchFamily="49" charset="0"/>
                <a:ea typeface="楷体" pitchFamily="49" charset="-122"/>
                <a:cs typeface="Consolas" pitchFamily="49" charset="0"/>
              </a:rPr>
              <a:t>n</a:t>
            </a:r>
            <a:r>
              <a:rPr lang="zh-CN" altLang="en-US" sz="1800" dirty="0" smtClean="0">
                <a:latin typeface="Consolas" pitchFamily="49" charset="0"/>
                <a:ea typeface="楷体" pitchFamily="49" charset="-122"/>
                <a:cs typeface="Consolas" pitchFamily="49" charset="0"/>
              </a:rPr>
              <a:t>个元素的数组</a:t>
            </a:r>
            <a:r>
              <a:rPr lang="en-US" altLang="zh-CN" sz="1800" i="1" dirty="0" smtClean="0">
                <a:latin typeface="Consolas" pitchFamily="49" charset="0"/>
                <a:ea typeface="楷体" pitchFamily="49" charset="-122"/>
                <a:cs typeface="Consolas" pitchFamily="49" charset="0"/>
              </a:rPr>
              <a:t>a</a:t>
            </a:r>
            <a:r>
              <a:rPr lang="zh-CN" altLang="en-US" sz="1800" smtClean="0">
                <a:latin typeface="Consolas" pitchFamily="49" charset="0"/>
                <a:ea typeface="楷体" pitchFamily="49" charset="-122"/>
                <a:cs typeface="Consolas" pitchFamily="49" charset="0"/>
              </a:rPr>
              <a:t>创建带头结点的</a:t>
            </a:r>
            <a:r>
              <a:rPr lang="zh-CN" altLang="en-US" sz="1800" dirty="0" smtClean="0">
                <a:latin typeface="Consolas" pitchFamily="49" charset="0"/>
                <a:ea typeface="楷体" pitchFamily="49" charset="-122"/>
                <a:cs typeface="Consolas" pitchFamily="49" charset="0"/>
              </a:rPr>
              <a:t>双链表</a:t>
            </a:r>
            <a:r>
              <a:rPr lang="en-US" altLang="zh-CN" sz="1800" dirty="0" smtClean="0">
                <a:latin typeface="Consolas" pitchFamily="49" charset="0"/>
                <a:ea typeface="楷体" pitchFamily="49" charset="-122"/>
                <a:cs typeface="Consolas" pitchFamily="49" charset="0"/>
              </a:rPr>
              <a:t>L</a:t>
            </a:r>
            <a:r>
              <a:rPr lang="zh-CN" altLang="en-US" sz="1800" dirty="0" smtClean="0">
                <a:latin typeface="Consolas" pitchFamily="49" charset="0"/>
                <a:ea typeface="楷体" pitchFamily="49" charset="-122"/>
                <a:cs typeface="Consolas" pitchFamily="49" charset="0"/>
              </a:rPr>
              <a:t>。</a:t>
            </a:r>
            <a:endParaRPr lang="zh-CN" altLang="en-US" sz="1800" dirty="0">
              <a:latin typeface="Consolas" pitchFamily="49" charset="0"/>
              <a:ea typeface="楷体" pitchFamily="49" charset="-122"/>
              <a:cs typeface="Consolas" pitchFamily="49" charset="0"/>
            </a:endParaRPr>
          </a:p>
        </p:txBody>
      </p:sp>
      <p:grpSp>
        <p:nvGrpSpPr>
          <p:cNvPr id="2" name="组合 9"/>
          <p:cNvGrpSpPr/>
          <p:nvPr/>
        </p:nvGrpSpPr>
        <p:grpSpPr>
          <a:xfrm>
            <a:off x="5407021" y="5286388"/>
            <a:ext cx="1593871" cy="984271"/>
            <a:chOff x="5407021" y="5429264"/>
            <a:chExt cx="1593871" cy="984271"/>
          </a:xfrm>
        </p:grpSpPr>
        <p:sp>
          <p:nvSpPr>
            <p:cNvPr id="11"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12"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Consolas" pitchFamily="49" charset="0"/>
                  <a:cs typeface="Consolas" pitchFamily="49" charset="0"/>
                </a:rPr>
                <a:t>a</a:t>
              </a:r>
              <a:r>
                <a:rPr lang="en-US" altLang="zh-CN" sz="2000" i="1" baseline="-25000" dirty="0" err="1" smtClean="0">
                  <a:solidFill>
                    <a:srgbClr val="3333FF"/>
                  </a:solidFill>
                  <a:latin typeface="Consolas" pitchFamily="49" charset="0"/>
                  <a:cs typeface="Consolas" pitchFamily="49" charset="0"/>
                </a:rPr>
                <a:t>i</a:t>
              </a:r>
              <a:endParaRPr lang="zh-CN" altLang="zh-CN" sz="2000" i="1" baseline="-25000" dirty="0">
                <a:solidFill>
                  <a:srgbClr val="3333FF"/>
                </a:solidFill>
                <a:latin typeface="Consolas" pitchFamily="49" charset="0"/>
                <a:cs typeface="Consolas" pitchFamily="49" charset="0"/>
              </a:endParaRPr>
            </a:p>
          </p:txBody>
        </p:sp>
        <p:sp>
          <p:nvSpPr>
            <p:cNvPr id="13"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4" name="Text Box 36"/>
            <p:cNvSpPr txBox="1">
              <a:spLocks noChangeArrowheads="1"/>
            </p:cNvSpPr>
            <p:nvPr/>
          </p:nvSpPr>
          <p:spPr bwMode="auto">
            <a:xfrm>
              <a:off x="5608499" y="5429264"/>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dirty="0" smtClean="0">
                  <a:latin typeface="Consolas" pitchFamily="49" charset="0"/>
                  <a:cs typeface="Consolas" pitchFamily="49" charset="0"/>
                </a:rPr>
                <a:t>s</a:t>
              </a:r>
              <a:endParaRPr lang="en-US" altLang="zh-CN" sz="1800" dirty="0">
                <a:latin typeface="Consolas" pitchFamily="49" charset="0"/>
                <a:cs typeface="Consolas" pitchFamily="49" charset="0"/>
              </a:endParaRPr>
            </a:p>
          </p:txBody>
        </p:sp>
        <p:sp>
          <p:nvSpPr>
            <p:cNvPr id="15"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grpSp>
      <p:grpSp>
        <p:nvGrpSpPr>
          <p:cNvPr id="4" name="组合 23"/>
          <p:cNvGrpSpPr/>
          <p:nvPr/>
        </p:nvGrpSpPr>
        <p:grpSpPr>
          <a:xfrm>
            <a:off x="3968597" y="5214950"/>
            <a:ext cx="3460923" cy="1285860"/>
            <a:chOff x="3968597" y="5214950"/>
            <a:chExt cx="3460923" cy="1285860"/>
          </a:xfrm>
        </p:grpSpPr>
        <p:sp>
          <p:nvSpPr>
            <p:cNvPr id="17" name="椭圆 16"/>
            <p:cNvSpPr/>
            <p:nvPr/>
          </p:nvSpPr>
          <p:spPr>
            <a:xfrm>
              <a:off x="5000628" y="5214950"/>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下弧形箭头 17"/>
            <p:cNvSpPr/>
            <p:nvPr/>
          </p:nvSpPr>
          <p:spPr>
            <a:xfrm rot="10800000">
              <a:off x="3968597" y="5429264"/>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9" name="TextBox 18"/>
            <p:cNvSpPr txBox="1"/>
            <p:nvPr/>
          </p:nvSpPr>
          <p:spPr>
            <a:xfrm>
              <a:off x="4040034" y="5643578"/>
              <a:ext cx="1000132"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插入</a:t>
              </a:r>
              <a:endParaRPr lang="zh-CN" altLang="en-US" sz="1800" dirty="0">
                <a:latin typeface="仿宋" pitchFamily="49" charset="-122"/>
                <a:ea typeface="仿宋" pitchFamily="49" charset="-122"/>
                <a:cs typeface="Consolas" pitchFamily="49" charset="0"/>
              </a:endParaRPr>
            </a:p>
          </p:txBody>
        </p:sp>
      </p:grpSp>
      <p:grpSp>
        <p:nvGrpSpPr>
          <p:cNvPr id="10" name="组合 21"/>
          <p:cNvGrpSpPr/>
          <p:nvPr/>
        </p:nvGrpSpPr>
        <p:grpSpPr>
          <a:xfrm>
            <a:off x="1571604"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dirty="0">
                <a:solidFill>
                  <a:srgbClr val="0000FF"/>
                </a:solidFill>
                <a:latin typeface="Consolas" pitchFamily="49" charset="0"/>
                <a:cs typeface="Consolas" pitchFamily="49" charset="0"/>
              </a:endParaRPr>
            </a:p>
          </p:txBody>
        </p:sp>
        <p:sp>
          <p:nvSpPr>
            <p:cNvPr id="6" name="Rectangle 7"/>
            <p:cNvSpPr>
              <a:spLocks noChangeArrowheads="1"/>
            </p:cNvSpPr>
            <p:nvPr/>
          </p:nvSpPr>
          <p:spPr bwMode="auto">
            <a:xfrm>
              <a:off x="2630456"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Arc 35"/>
            <p:cNvSpPr>
              <a:spLocks/>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8" name="Text Box 36"/>
            <p:cNvSpPr txBox="1">
              <a:spLocks noChangeArrowheads="1"/>
            </p:cNvSpPr>
            <p:nvPr/>
          </p:nvSpPr>
          <p:spPr bwMode="auto">
            <a:xfrm>
              <a:off x="1571604" y="5429264"/>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9" name="Rectangle 6"/>
            <p:cNvSpPr>
              <a:spLocks noChangeArrowheads="1"/>
            </p:cNvSpPr>
            <p:nvPr/>
          </p:nvSpPr>
          <p:spPr bwMode="auto">
            <a:xfrm>
              <a:off x="3143240" y="5838859"/>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baseline="-25000" dirty="0">
                <a:solidFill>
                  <a:srgbClr val="3333FF"/>
                </a:solidFill>
                <a:latin typeface="Consolas" pitchFamily="49" charset="0"/>
                <a:cs typeface="Consolas" pitchFamily="49" charset="0"/>
              </a:endParaRPr>
            </a:p>
          </p:txBody>
        </p:sp>
        <p:sp>
          <p:nvSpPr>
            <p:cNvPr id="20" name="Arc 35"/>
            <p:cNvSpPr>
              <a:spLocks/>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1" name="Text Box 36"/>
            <p:cNvSpPr txBox="1">
              <a:spLocks noChangeArrowheads="1"/>
            </p:cNvSpPr>
            <p:nvPr/>
          </p:nvSpPr>
          <p:spPr bwMode="auto">
            <a:xfrm>
              <a:off x="2425688" y="5214950"/>
              <a:ext cx="431800" cy="36933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r</a:t>
              </a:r>
            </a:p>
          </p:txBody>
        </p:sp>
      </p:grpSp>
      <p:sp>
        <p:nvSpPr>
          <p:cNvPr id="24" name="灯片编号占位符 23"/>
          <p:cNvSpPr>
            <a:spLocks noGrp="1"/>
          </p:cNvSpPr>
          <p:nvPr>
            <p:ph type="sldNum" sz="quarter" idx="12"/>
          </p:nvPr>
        </p:nvSpPr>
        <p:spPr/>
        <p:txBody>
          <a:bodyPr/>
          <a:lstStyle/>
          <a:p>
            <a:fld id="{BD3F3EC2-762F-4585-9ABE-3D0BD98F40C0}" type="slidenum">
              <a:rPr lang="en-US" altLang="zh-CN" smtClean="0"/>
              <a:pPr/>
              <a:t>63</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8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685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685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6850">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685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6850">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5715040" cy="514738"/>
          </a:xfrm>
          <a:prstGeom prst="rect">
            <a:avLst/>
          </a:prstGeom>
          <a:blipFill>
            <a:blip r:embed="rId3"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wrap="square" tIns="72000" bIns="72000">
            <a:spAutoFit/>
          </a:bodyPr>
          <a:lstStyle/>
          <a:p>
            <a:pPr algn="just">
              <a:spcBef>
                <a:spcPct val="50000"/>
              </a:spcBef>
            </a:pPr>
            <a:r>
              <a:rPr lang="en-US" altLang="zh-CN" smtClean="0">
                <a:solidFill>
                  <a:srgbClr val="FF0000"/>
                </a:solidFill>
                <a:latin typeface="Consolas" pitchFamily="49" charset="0"/>
                <a:ea typeface="微软雅黑" pitchFamily="34" charset="-122"/>
                <a:cs typeface="Consolas" pitchFamily="49" charset="0"/>
              </a:rPr>
              <a:t>  2</a:t>
            </a:r>
            <a:r>
              <a:rPr lang="zh-CN" altLang="en-US" smtClean="0">
                <a:solidFill>
                  <a:srgbClr val="FF0000"/>
                </a:solidFill>
                <a:latin typeface="Consolas" pitchFamily="49" charset="0"/>
                <a:ea typeface="微软雅黑" pitchFamily="34" charset="-122"/>
                <a:cs typeface="Consolas" pitchFamily="49" charset="0"/>
              </a:rPr>
              <a:t>、</a:t>
            </a:r>
            <a:r>
              <a:rPr lang="zh-CN" altLang="en-US" dirty="0" smtClean="0">
                <a:solidFill>
                  <a:srgbClr val="FF0000"/>
                </a:solidFill>
                <a:latin typeface="Consolas" pitchFamily="49" charset="0"/>
                <a:ea typeface="微软雅黑" pitchFamily="34" charset="-122"/>
                <a:cs typeface="Consolas" pitchFamily="49" charset="0"/>
              </a:rPr>
              <a:t>线性表</a:t>
            </a:r>
            <a:r>
              <a:rPr lang="zh-CN" altLang="en-US" dirty="0">
                <a:solidFill>
                  <a:srgbClr val="FF0000"/>
                </a:solidFill>
                <a:latin typeface="Consolas" pitchFamily="49" charset="0"/>
                <a:ea typeface="微软雅黑" pitchFamily="34" charset="-122"/>
                <a:cs typeface="Consolas" pitchFamily="49" charset="0"/>
              </a:rPr>
              <a:t>基本运算在双链表中的实现</a:t>
            </a:r>
          </a:p>
        </p:txBody>
      </p:sp>
      <p:sp>
        <p:nvSpPr>
          <p:cNvPr id="205827" name="Text Box 3"/>
          <p:cNvSpPr txBox="1">
            <a:spLocks noChangeArrowheads="1"/>
          </p:cNvSpPr>
          <p:nvPr/>
        </p:nvSpPr>
        <p:spPr bwMode="auto">
          <a:xfrm>
            <a:off x="357158" y="1467137"/>
            <a:ext cx="6500858" cy="369332"/>
          </a:xfrm>
          <a:prstGeom prst="rect">
            <a:avLst/>
          </a:prstGeom>
          <a:noFill/>
          <a:ln w="9525">
            <a:noFill/>
            <a:miter lim="800000"/>
            <a:headEnd/>
            <a:tailEnd/>
          </a:ln>
          <a:effectLst/>
        </p:spPr>
        <p:txBody>
          <a:bodyPr wrap="square">
            <a:spAutoFit/>
          </a:bodyPr>
          <a:lstStyle/>
          <a:p>
            <a:pPr algn="l">
              <a:spcBef>
                <a:spcPct val="50000"/>
              </a:spcBef>
            </a:pPr>
            <a:r>
              <a:rPr lang="zh-CN" altLang="en-US" sz="1800" dirty="0" smtClean="0">
                <a:latin typeface="Consolas" pitchFamily="49" charset="0"/>
                <a:ea typeface="楷体" pitchFamily="49" charset="-122"/>
                <a:cs typeface="Consolas" pitchFamily="49" charset="0"/>
              </a:rPr>
              <a:t>和</a:t>
            </a:r>
            <a:r>
              <a:rPr lang="zh-CN" altLang="en-US" sz="1800" dirty="0">
                <a:latin typeface="Consolas" pitchFamily="49" charset="0"/>
                <a:ea typeface="楷体" pitchFamily="49" charset="-122"/>
                <a:cs typeface="Consolas" pitchFamily="49" charset="0"/>
              </a:rPr>
              <a:t>单</a:t>
            </a:r>
            <a:r>
              <a:rPr lang="zh-CN" altLang="en-US" sz="1800">
                <a:latin typeface="Consolas" pitchFamily="49" charset="0"/>
                <a:ea typeface="楷体" pitchFamily="49" charset="-122"/>
                <a:cs typeface="Consolas" pitchFamily="49" charset="0"/>
              </a:rPr>
              <a:t>链表</a:t>
            </a:r>
            <a:r>
              <a:rPr lang="zh-CN" altLang="en-US" sz="1800" smtClean="0">
                <a:latin typeface="Consolas" pitchFamily="49" charset="0"/>
                <a:ea typeface="楷体" pitchFamily="49" charset="-122"/>
                <a:cs typeface="Consolas" pitchFamily="49" charset="0"/>
              </a:rPr>
              <a:t>相比，双</a:t>
            </a:r>
            <a:r>
              <a:rPr lang="zh-CN" altLang="en-US" sz="1800" dirty="0" smtClean="0">
                <a:latin typeface="Consolas" pitchFamily="49" charset="0"/>
                <a:ea typeface="楷体" pitchFamily="49" charset="-122"/>
                <a:cs typeface="Consolas" pitchFamily="49" charset="0"/>
              </a:rPr>
              <a:t>链表</a:t>
            </a:r>
            <a:r>
              <a:rPr lang="zh-CN" altLang="en-US" sz="1800" dirty="0" smtClean="0">
                <a:solidFill>
                  <a:srgbClr val="FF00FF"/>
                </a:solidFill>
                <a:latin typeface="方正启体简体" pitchFamily="65" charset="-122"/>
                <a:ea typeface="方正启体简体" pitchFamily="65" charset="-122"/>
                <a:cs typeface="Consolas" pitchFamily="49" charset="0"/>
              </a:rPr>
              <a:t>主要</a:t>
            </a:r>
            <a:r>
              <a:rPr lang="zh-CN" altLang="en-US" sz="1800" dirty="0">
                <a:solidFill>
                  <a:srgbClr val="FF00FF"/>
                </a:solidFill>
                <a:latin typeface="方正启体简体" pitchFamily="65" charset="-122"/>
                <a:ea typeface="方正启体简体" pitchFamily="65" charset="-122"/>
                <a:cs typeface="Consolas" pitchFamily="49" charset="0"/>
              </a:rPr>
              <a:t>是插入和删除运算不同</a:t>
            </a:r>
            <a:r>
              <a:rPr lang="zh-CN" altLang="en-US" sz="1800" dirty="0">
                <a:latin typeface="Consolas" pitchFamily="49" charset="0"/>
                <a:ea typeface="楷体" pitchFamily="49" charset="-122"/>
                <a:cs typeface="Consolas" pitchFamily="49" charset="0"/>
              </a:rPr>
              <a:t>。</a:t>
            </a:r>
          </a:p>
        </p:txBody>
      </p:sp>
      <p:sp>
        <p:nvSpPr>
          <p:cNvPr id="4" name="Text Box 4"/>
          <p:cNvSpPr txBox="1">
            <a:spLocks noChangeArrowheads="1"/>
          </p:cNvSpPr>
          <p:nvPr/>
        </p:nvSpPr>
        <p:spPr bwMode="auto">
          <a:xfrm>
            <a:off x="360393" y="2857496"/>
            <a:ext cx="7712069" cy="212341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80000" rIns="144000" bIns="216000">
            <a:spAutoFit/>
          </a:bodyPr>
          <a:lstStyle/>
          <a:p>
            <a:pPr algn="l"/>
            <a:r>
              <a:rPr lang="en-US" altLang="zh-CN" sz="1600" err="1">
                <a:solidFill>
                  <a:srgbClr val="0000FF"/>
                </a:solidFill>
                <a:latin typeface="Consolas" pitchFamily="49" charset="0"/>
                <a:ea typeface="仿宋" pitchFamily="49" charset="-122"/>
                <a:cs typeface="Consolas" pitchFamily="49" charset="0"/>
              </a:rPr>
              <a:t>bool</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ListInsert</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*&amp;</a:t>
            </a:r>
            <a:r>
              <a:rPr lang="en-US" altLang="zh-CN" sz="1600" smtClean="0">
                <a:solidFill>
                  <a:srgbClr val="0000FF"/>
                </a:solidFill>
                <a:latin typeface="Consolas" pitchFamily="49" charset="0"/>
                <a:ea typeface="仿宋" pitchFamily="49" charset="-122"/>
                <a:cs typeface="Consolas" pitchFamily="49" charset="0"/>
              </a:rPr>
              <a:t>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int i</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ElemType </a:t>
            </a:r>
            <a:r>
              <a:rPr lang="en-US" altLang="zh-CN" sz="1600" dirty="0">
                <a:solidFill>
                  <a:srgbClr val="0000FF"/>
                </a:solidFill>
                <a:latin typeface="Consolas" pitchFamily="49" charset="0"/>
                <a:ea typeface="仿宋" pitchFamily="49" charset="-122"/>
                <a:cs typeface="Consolas" pitchFamily="49" charset="0"/>
              </a:rPr>
              <a:t>e)</a:t>
            </a:r>
          </a:p>
          <a:p>
            <a:pPr algn="l"/>
            <a:r>
              <a:rPr lang="en-US" altLang="zh-CN" sz="1600" smtClean="0">
                <a:solidFill>
                  <a:srgbClr val="0000FF"/>
                </a:solidFill>
                <a:latin typeface="Consolas" pitchFamily="49" charset="0"/>
                <a:ea typeface="仿宋" pitchFamily="49" charset="-122"/>
                <a:cs typeface="Consolas" pitchFamily="49" charset="0"/>
              </a:rPr>
              <a:t>{  int j=0;</a:t>
            </a:r>
          </a:p>
          <a:p>
            <a:pPr algn="l"/>
            <a:r>
              <a:rPr lang="en-US" altLang="zh-CN" sz="1600" smtClean="0">
                <a:solidFill>
                  <a:srgbClr val="0000FF"/>
                </a:solidFill>
                <a:latin typeface="Consolas" pitchFamily="49" charset="0"/>
                <a:ea typeface="仿宋" pitchFamily="49" charset="-122"/>
                <a:cs typeface="Consolas" pitchFamily="49" charset="0"/>
              </a:rPr>
              <a:t>   DLinkNode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s;	      </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头结点，</a:t>
            </a:r>
            <a:r>
              <a:rPr lang="en-US" altLang="zh-CN" sz="1600" smtClean="0">
                <a:solidFill>
                  <a:srgbClr val="00B0F0"/>
                </a:solidFill>
                <a:latin typeface="Consolas" pitchFamily="49" charset="0"/>
                <a:ea typeface="仿宋" pitchFamily="49" charset="-122"/>
                <a:cs typeface="Consolas" pitchFamily="49" charset="0"/>
              </a:rPr>
              <a:t>j</a:t>
            </a:r>
            <a:r>
              <a:rPr lang="zh-CN" altLang="en-US" sz="1600" dirty="0">
                <a:solidFill>
                  <a:srgbClr val="00B0F0"/>
                </a:solidFill>
                <a:latin typeface="Consolas" pitchFamily="49" charset="0"/>
                <a:ea typeface="仿宋" pitchFamily="49" charset="-122"/>
                <a:cs typeface="Consolas" pitchFamily="49" charset="0"/>
              </a:rPr>
              <a:t>设置为</a:t>
            </a:r>
            <a:r>
              <a:rPr lang="en-US" altLang="zh-CN" sz="1600" dirty="0">
                <a:solidFill>
                  <a:srgbClr val="00B0F0"/>
                </a:solidFill>
                <a:latin typeface="Consolas" pitchFamily="49" charset="0"/>
                <a:ea typeface="仿宋" pitchFamily="49" charset="-122"/>
                <a:cs typeface="Consolas" pitchFamily="49" charset="0"/>
              </a:rPr>
              <a:t>0</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while </a:t>
            </a:r>
            <a:r>
              <a:rPr lang="en-US" altLang="zh-CN" sz="1600" dirty="0">
                <a:solidFill>
                  <a:srgbClr val="FF00FF"/>
                </a:solidFill>
                <a:latin typeface="Consolas" pitchFamily="49" charset="0"/>
                <a:ea typeface="仿宋" pitchFamily="49" charset="-122"/>
                <a:cs typeface="Consolas" pitchFamily="49" charset="0"/>
              </a:rPr>
              <a:t>(j&lt;</a:t>
            </a:r>
            <a:r>
              <a:rPr lang="en-US" altLang="zh-CN" sz="1600" dirty="0" err="1">
                <a:solidFill>
                  <a:srgbClr val="FF00FF"/>
                </a:solidFill>
                <a:latin typeface="Consolas" pitchFamily="49" charset="0"/>
                <a:ea typeface="仿宋" pitchFamily="49" charset="-122"/>
                <a:cs typeface="Consolas" pitchFamily="49" charset="0"/>
              </a:rPr>
              <a:t>i</a:t>
            </a:r>
            <a:r>
              <a:rPr lang="en-US" altLang="zh-CN" sz="1600" dirty="0">
                <a:solidFill>
                  <a:srgbClr val="FF00FF"/>
                </a:solidFill>
                <a:latin typeface="Consolas" pitchFamily="49" charset="0"/>
                <a:ea typeface="仿宋" pitchFamily="49" charset="-122"/>
                <a:cs typeface="Consolas" pitchFamily="49" charset="0"/>
              </a:rPr>
              <a:t>-1 &amp;&amp; p!=NULL)	</a:t>
            </a:r>
            <a:r>
              <a:rPr lang="en-US" altLang="zh-CN" sz="1600" dirty="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查找第</a:t>
            </a:r>
            <a:r>
              <a:rPr lang="en-US" altLang="zh-CN" sz="1600" err="1">
                <a:solidFill>
                  <a:srgbClr val="00B0F0"/>
                </a:solidFill>
                <a:latin typeface="Consolas" pitchFamily="49" charset="0"/>
                <a:ea typeface="仿宋" pitchFamily="49" charset="-122"/>
                <a:cs typeface="Consolas" pitchFamily="49" charset="0"/>
              </a:rPr>
              <a:t>i</a:t>
            </a:r>
            <a:r>
              <a:rPr lang="en-US" altLang="zh-CN" sz="1600">
                <a:solidFill>
                  <a:srgbClr val="00B0F0"/>
                </a:solidFill>
                <a:latin typeface="Consolas" pitchFamily="49" charset="0"/>
                <a:ea typeface="仿宋" pitchFamily="49" charset="-122"/>
                <a:cs typeface="Consolas" pitchFamily="49" charset="0"/>
              </a:rPr>
              <a:t>-1</a:t>
            </a:r>
            <a:r>
              <a:rPr lang="zh-CN" altLang="en-US" sz="1600" smtClean="0">
                <a:solidFill>
                  <a:srgbClr val="00B0F0"/>
                </a:solidFill>
                <a:latin typeface="Consolas" pitchFamily="49" charset="0"/>
                <a:ea typeface="仿宋" pitchFamily="49" charset="-122"/>
                <a:cs typeface="Consolas" pitchFamily="49" charset="0"/>
              </a:rPr>
              <a:t>个结点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j++;</a:t>
            </a:r>
            <a:endParaRPr lang="en-US" altLang="zh-CN" sz="1600" dirty="0">
              <a:solidFill>
                <a:srgbClr val="FF00FF"/>
              </a:solidFill>
              <a:latin typeface="Consolas" pitchFamily="49" charset="0"/>
              <a:ea typeface="仿宋" pitchFamily="49" charset="-122"/>
              <a:cs typeface="Consolas" pitchFamily="49" charset="0"/>
            </a:endParaRPr>
          </a:p>
          <a:p>
            <a:pPr algn="l"/>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p=p-</a:t>
            </a:r>
            <a:r>
              <a:rPr lang="en-US" altLang="zh-CN" sz="1600" dirty="0">
                <a:solidFill>
                  <a:srgbClr val="FF00FF"/>
                </a:solidFill>
                <a:latin typeface="Consolas" pitchFamily="49" charset="0"/>
                <a:ea typeface="仿宋" pitchFamily="49" charset="-122"/>
                <a:cs typeface="Consolas" pitchFamily="49" charset="0"/>
              </a:rPr>
              <a:t>&gt;next;</a:t>
            </a:r>
          </a:p>
          <a:p>
            <a:pPr algn="l"/>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endParaRPr lang="en-US" altLang="zh-CN" sz="16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31831" y="2214554"/>
            <a:ext cx="3357586"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华文中宋" pitchFamily="2" charset="-122"/>
                <a:cs typeface="Consolas" pitchFamily="49" charset="0"/>
                <a:sym typeface="Wingdings"/>
              </a:rPr>
              <a:t> </a:t>
            </a:r>
            <a:r>
              <a:rPr lang="zh-CN" altLang="en-US" sz="2000" smtClean="0">
                <a:solidFill>
                  <a:srgbClr val="FF0000"/>
                </a:solidFill>
                <a:latin typeface="Consolas" pitchFamily="49" charset="0"/>
                <a:ea typeface="华文中宋" pitchFamily="2" charset="-122"/>
                <a:cs typeface="Consolas" pitchFamily="49" charset="0"/>
              </a:rPr>
              <a:t>双</a:t>
            </a:r>
            <a:r>
              <a:rPr lang="zh-CN" altLang="en-US" sz="2000" dirty="0" smtClean="0">
                <a:solidFill>
                  <a:srgbClr val="FF0000"/>
                </a:solidFill>
                <a:latin typeface="Consolas" pitchFamily="49" charset="0"/>
                <a:ea typeface="华文中宋" pitchFamily="2" charset="-122"/>
                <a:cs typeface="Consolas" pitchFamily="49" charset="0"/>
              </a:rPr>
              <a:t>链表的插入算法：</a:t>
            </a:r>
            <a:endParaRPr lang="zh-CN" altLang="en-US" sz="2000" dirty="0">
              <a:solidFill>
                <a:srgbClr val="FF0000"/>
              </a:solidFill>
              <a:latin typeface="Consolas" pitchFamily="49" charset="0"/>
              <a:ea typeface="华文中宋" pitchFamily="2" charset="-122"/>
              <a:cs typeface="Consolas" pitchFamily="49" charset="0"/>
            </a:endParaRPr>
          </a:p>
        </p:txBody>
      </p:sp>
      <p:sp>
        <p:nvSpPr>
          <p:cNvPr id="6" name="TextBox 5"/>
          <p:cNvSpPr txBox="1"/>
          <p:nvPr/>
        </p:nvSpPr>
        <p:spPr>
          <a:xfrm>
            <a:off x="2717848" y="5429265"/>
            <a:ext cx="2571768" cy="369332"/>
          </a:xfrm>
          <a:prstGeom prst="rect">
            <a:avLst/>
          </a:prstGeom>
          <a:noFill/>
        </p:spPr>
        <p:txBody>
          <a:bodyPr wrap="square" rtlCol="0">
            <a:spAutoFit/>
          </a:bodyPr>
          <a:lstStyle/>
          <a:p>
            <a:pPr algn="l"/>
            <a:r>
              <a:rPr lang="zh-CN" altLang="en-US" sz="1800" dirty="0" smtClean="0">
                <a:latin typeface="Consolas" pitchFamily="49" charset="0"/>
                <a:ea typeface="仿宋" pitchFamily="49" charset="-122"/>
                <a:cs typeface="Consolas" pitchFamily="49" charset="0"/>
              </a:rPr>
              <a:t>查找第</a:t>
            </a:r>
            <a:r>
              <a:rPr lang="en-US" altLang="zh-CN" sz="1800" i="1" err="1" smtClean="0">
                <a:latin typeface="Consolas" pitchFamily="49" charset="0"/>
                <a:ea typeface="仿宋" pitchFamily="49" charset="-122"/>
                <a:cs typeface="Consolas" pitchFamily="49" charset="0"/>
              </a:rPr>
              <a:t>i</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个结点</a:t>
            </a:r>
            <a:r>
              <a:rPr lang="en-US" altLang="zh-CN" sz="1800" i="1" smtClean="0">
                <a:latin typeface="Consolas" pitchFamily="49" charset="0"/>
                <a:ea typeface="仿宋" pitchFamily="49" charset="-122"/>
                <a:cs typeface="Consolas" pitchFamily="49" charset="0"/>
              </a:rPr>
              <a:t>p</a:t>
            </a:r>
            <a:endParaRPr lang="zh-CN" altLang="en-US" sz="1800" i="1" dirty="0">
              <a:latin typeface="Consolas" pitchFamily="49" charset="0"/>
              <a:ea typeface="仿宋" pitchFamily="49" charset="-122"/>
              <a:cs typeface="Consolas" pitchFamily="49" charset="0"/>
            </a:endParaRPr>
          </a:p>
        </p:txBody>
      </p:sp>
      <p:sp>
        <p:nvSpPr>
          <p:cNvPr id="7" name="左大括号 6"/>
          <p:cNvSpPr/>
          <p:nvPr/>
        </p:nvSpPr>
        <p:spPr>
          <a:xfrm rot="16200000">
            <a:off x="3432228" y="2571745"/>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灯片编号占位符 9"/>
          <p:cNvSpPr>
            <a:spLocks noGrp="1"/>
          </p:cNvSpPr>
          <p:nvPr>
            <p:ph type="sldNum" sz="quarter" idx="12"/>
          </p:nvPr>
        </p:nvSpPr>
        <p:spPr/>
        <p:txBody>
          <a:bodyPr/>
          <a:lstStyle/>
          <a:p>
            <a:fld id="{BD3F3EC2-762F-4585-9ABE-3D0BD98F40C0}" type="slidenum">
              <a:rPr lang="en-US" altLang="zh-CN" smtClean="0"/>
              <a:pPr/>
              <a:t>64</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250825" y="260350"/>
            <a:ext cx="8569325" cy="3810613"/>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r>
              <a:rPr lang="en-US" altLang="zh-CN" sz="1600" smtClean="0">
                <a:solidFill>
                  <a:srgbClr val="0000FF"/>
                </a:solidFill>
                <a:latin typeface="Consolas" pitchFamily="49" charset="0"/>
                <a:ea typeface="仿宋" pitchFamily="49" charset="-122"/>
                <a:cs typeface="Consolas" pitchFamily="49" charset="0"/>
              </a:rPr>
              <a:t>  if </a:t>
            </a:r>
            <a:r>
              <a:rPr lang="en-US" altLang="zh-CN" sz="1600" dirty="0">
                <a:solidFill>
                  <a:srgbClr val="0000FF"/>
                </a:solidFill>
                <a:latin typeface="Consolas" pitchFamily="49" charset="0"/>
                <a:ea typeface="仿宋" pitchFamily="49" charset="-122"/>
                <a:cs typeface="Consolas" pitchFamily="49" charset="0"/>
              </a:rPr>
              <a:t>(p==NULL)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未找到第</a:t>
            </a:r>
            <a:r>
              <a:rPr lang="en-US" altLang="zh-CN" sz="1600" i="1" err="1">
                <a:solidFill>
                  <a:srgbClr val="00B0F0"/>
                </a:solidFill>
                <a:latin typeface="Consolas" pitchFamily="49" charset="0"/>
                <a:ea typeface="仿宋" pitchFamily="49" charset="-122"/>
                <a:cs typeface="Consolas" pitchFamily="49" charset="0"/>
              </a:rPr>
              <a:t>i</a:t>
            </a:r>
            <a:r>
              <a:rPr lang="en-US" altLang="zh-CN" sz="1600">
                <a:solidFill>
                  <a:srgbClr val="00B0F0"/>
                </a:solidFill>
                <a:latin typeface="Consolas" pitchFamily="49" charset="0"/>
                <a:ea typeface="仿宋" pitchFamily="49" charset="-122"/>
                <a:cs typeface="Consolas" pitchFamily="49" charset="0"/>
              </a:rPr>
              <a:t>-1</a:t>
            </a:r>
            <a:r>
              <a:rPr lang="zh-CN" altLang="en-US" sz="1600" smtClean="0">
                <a:solidFill>
                  <a:srgbClr val="00B0F0"/>
                </a:solidFill>
                <a:latin typeface="Consolas" pitchFamily="49" charset="0"/>
                <a:ea typeface="仿宋" pitchFamily="49" charset="-122"/>
                <a:cs typeface="Consolas" pitchFamily="49" charset="0"/>
              </a:rPr>
              <a:t>个结点，返回</a:t>
            </a:r>
            <a:r>
              <a:rPr lang="en-US" altLang="zh-CN" sz="1600" dirty="0">
                <a:solidFill>
                  <a:srgbClr val="00B0F0"/>
                </a:solidFill>
                <a:latin typeface="Consolas" pitchFamily="49" charset="0"/>
                <a:ea typeface="仿宋" pitchFamily="49" charset="-122"/>
                <a:cs typeface="Consolas" pitchFamily="49" charset="0"/>
              </a:rPr>
              <a:t>false</a:t>
            </a:r>
          </a:p>
          <a:p>
            <a:pPr algn="l"/>
            <a:r>
              <a:rPr lang="en-US" altLang="zh-CN" sz="1600" smtClean="0">
                <a:solidFill>
                  <a:srgbClr val="0000FF"/>
                </a:solidFill>
                <a:latin typeface="Consolas" pitchFamily="49" charset="0"/>
                <a:ea typeface="仿宋" pitchFamily="49" charset="-122"/>
                <a:cs typeface="Consolas" pitchFamily="49" charset="0"/>
              </a:rPr>
              <a:t>     return </a:t>
            </a:r>
            <a:r>
              <a:rPr lang="en-US" altLang="zh-CN" sz="1600" dirty="0">
                <a:solidFill>
                  <a:srgbClr val="0000FF"/>
                </a:solidFill>
                <a:latin typeface="Consolas" pitchFamily="49" charset="0"/>
                <a:ea typeface="仿宋" pitchFamily="49" charset="-122"/>
                <a:cs typeface="Consolas" pitchFamily="49" charset="0"/>
              </a:rPr>
              <a:t>false;</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else</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找到第</a:t>
            </a:r>
            <a:r>
              <a:rPr lang="en-US" altLang="zh-CN" sz="1600" i="1" err="1">
                <a:solidFill>
                  <a:srgbClr val="00B0F0"/>
                </a:solidFill>
                <a:latin typeface="Consolas" pitchFamily="49" charset="0"/>
                <a:ea typeface="仿宋" pitchFamily="49" charset="-122"/>
                <a:cs typeface="Consolas" pitchFamily="49" charset="0"/>
              </a:rPr>
              <a:t>i</a:t>
            </a:r>
            <a:r>
              <a:rPr lang="en-US" altLang="zh-CN" sz="1600">
                <a:solidFill>
                  <a:srgbClr val="00B0F0"/>
                </a:solidFill>
                <a:latin typeface="Consolas" pitchFamily="49" charset="0"/>
                <a:ea typeface="仿宋" pitchFamily="49" charset="-122"/>
                <a:cs typeface="Consolas" pitchFamily="49" charset="0"/>
              </a:rPr>
              <a:t>-1</a:t>
            </a:r>
            <a:r>
              <a:rPr lang="zh-CN" altLang="en-US" sz="1600" smtClean="0">
                <a:solidFill>
                  <a:srgbClr val="00B0F0"/>
                </a:solidFill>
                <a:latin typeface="Consolas" pitchFamily="49" charset="0"/>
                <a:ea typeface="仿宋" pitchFamily="49" charset="-122"/>
                <a:cs typeface="Consolas" pitchFamily="49" charset="0"/>
              </a:rPr>
              <a:t>个结点</a:t>
            </a:r>
            <a:r>
              <a:rPr lang="en-US" altLang="zh-CN" sz="1600" smtClean="0">
                <a:solidFill>
                  <a:srgbClr val="00B0F0"/>
                </a:solidFill>
                <a:latin typeface="Consolas" pitchFamily="49" charset="0"/>
                <a:ea typeface="仿宋" pitchFamily="49" charset="-122"/>
                <a:cs typeface="Consolas" pitchFamily="49" charset="0"/>
              </a:rPr>
              <a:t>p</a:t>
            </a:r>
            <a:r>
              <a:rPr lang="zh-CN" altLang="en-US" sz="1600" smtClean="0">
                <a:solidFill>
                  <a:srgbClr val="00B0F0"/>
                </a:solidFill>
                <a:latin typeface="Consolas" pitchFamily="49" charset="0"/>
                <a:ea typeface="仿宋" pitchFamily="49" charset="-122"/>
                <a:cs typeface="Consolas" pitchFamily="49" charset="0"/>
              </a:rPr>
              <a:t>，在</a:t>
            </a:r>
            <a:r>
              <a:rPr lang="zh-CN" altLang="en-US" sz="1600" dirty="0">
                <a:solidFill>
                  <a:srgbClr val="00B0F0"/>
                </a:solidFill>
                <a:latin typeface="Consolas" pitchFamily="49" charset="0"/>
                <a:ea typeface="仿宋" pitchFamily="49" charset="-122"/>
                <a:cs typeface="Consolas" pitchFamily="49" charset="0"/>
              </a:rPr>
              <a:t>其后</a:t>
            </a:r>
            <a:r>
              <a:rPr lang="zh-CN" altLang="en-US" sz="1600">
                <a:solidFill>
                  <a:srgbClr val="00B0F0"/>
                </a:solidFill>
                <a:latin typeface="Consolas" pitchFamily="49" charset="0"/>
                <a:ea typeface="仿宋" pitchFamily="49" charset="-122"/>
                <a:cs typeface="Consolas" pitchFamily="49" charset="0"/>
              </a:rPr>
              <a:t>插入</a:t>
            </a:r>
            <a:r>
              <a:rPr lang="zh-CN" altLang="en-US" sz="1600" smtClean="0">
                <a:solidFill>
                  <a:srgbClr val="00B0F0"/>
                </a:solidFill>
                <a:latin typeface="Consolas" pitchFamily="49" charset="0"/>
                <a:ea typeface="仿宋" pitchFamily="49" charset="-122"/>
                <a:cs typeface="Consolas" pitchFamily="49" charset="0"/>
              </a:rPr>
              <a:t>新结点</a:t>
            </a:r>
            <a:r>
              <a:rPr lang="en-US" altLang="zh-CN" sz="1600" smtClean="0">
                <a:solidFill>
                  <a:srgbClr val="00B0F0"/>
                </a:solidFill>
                <a:latin typeface="Consolas" pitchFamily="49" charset="0"/>
                <a:ea typeface="仿宋" pitchFamily="49" charset="-122"/>
                <a:cs typeface="Consolas" pitchFamily="49" charset="0"/>
              </a:rPr>
              <a:t>s</a:t>
            </a:r>
            <a:endParaRPr lang="en-US" altLang="zh-CN" sz="1600" dirty="0">
              <a:solidFill>
                <a:srgbClr val="00B0F0"/>
              </a:solidFill>
              <a:latin typeface="Consolas" pitchFamily="49" charset="0"/>
              <a:ea typeface="仿宋" pitchFamily="49" charset="-122"/>
              <a:cs typeface="Consolas" pitchFamily="49" charset="0"/>
            </a:endParaRP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smtClean="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s</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malloc(sizeof(DLinkNode));</a:t>
            </a:r>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s-&gt;data=e;		</a:t>
            </a:r>
            <a:r>
              <a:rPr lang="en-US" altLang="zh-CN" sz="1600" dirty="0" smtClean="0">
                <a:solidFill>
                  <a:srgbClr val="00B0F0"/>
                </a:solidFill>
                <a:latin typeface="Consolas" pitchFamily="49" charset="0"/>
                <a:ea typeface="仿宋" pitchFamily="49" charset="-122"/>
                <a:cs typeface="Consolas" pitchFamily="49" charset="0"/>
              </a:rPr>
              <a:t>//</a:t>
            </a:r>
            <a:r>
              <a:rPr lang="zh-CN" altLang="en-US" sz="1600">
                <a:solidFill>
                  <a:srgbClr val="00B0F0"/>
                </a:solidFill>
                <a:latin typeface="Consolas" pitchFamily="49" charset="0"/>
                <a:ea typeface="仿宋" pitchFamily="49" charset="-122"/>
                <a:cs typeface="Consolas" pitchFamily="49" charset="0"/>
              </a:rPr>
              <a:t>创建</a:t>
            </a:r>
            <a:r>
              <a:rPr lang="zh-CN" altLang="en-US" sz="1600" smtClean="0">
                <a:solidFill>
                  <a:srgbClr val="00B0F0"/>
                </a:solidFill>
                <a:latin typeface="Consolas" pitchFamily="49" charset="0"/>
                <a:ea typeface="仿宋" pitchFamily="49" charset="-122"/>
                <a:cs typeface="Consolas" pitchFamily="49" charset="0"/>
              </a:rPr>
              <a:t>新结点</a:t>
            </a:r>
            <a:r>
              <a:rPr lang="en-US" altLang="zh-CN" sz="1600" smtClean="0">
                <a:solidFill>
                  <a:srgbClr val="00B0F0"/>
                </a:solidFill>
                <a:latin typeface="Consolas" pitchFamily="49" charset="0"/>
                <a:ea typeface="仿宋" pitchFamily="49" charset="-122"/>
                <a:cs typeface="Consolas" pitchFamily="49" charset="0"/>
              </a:rPr>
              <a:t>s</a:t>
            </a:r>
            <a:endParaRPr lang="en-US" altLang="zh-CN" sz="1600" dirty="0">
              <a:solidFill>
                <a:srgbClr val="00B0F0"/>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s-&gt;next=p-&gt;next;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之后</a:t>
            </a:r>
            <a:r>
              <a:rPr lang="zh-CN" altLang="en-US" sz="1600" smtClean="0">
                <a:solidFill>
                  <a:srgbClr val="00B0F0"/>
                </a:solidFill>
                <a:latin typeface="Consolas" pitchFamily="49" charset="0"/>
                <a:ea typeface="仿宋" pitchFamily="49" charset="-122"/>
                <a:cs typeface="Consolas" pitchFamily="49" charset="0"/>
              </a:rPr>
              <a:t>插入</a:t>
            </a:r>
            <a:r>
              <a:rPr lang="en-US" altLang="zh-CN" sz="1600" smtClean="0">
                <a:solidFill>
                  <a:srgbClr val="00B0F0"/>
                </a:solidFill>
                <a:latin typeface="Consolas" pitchFamily="49" charset="0"/>
                <a:ea typeface="仿宋" pitchFamily="49" charset="-122"/>
                <a:cs typeface="Consolas" pitchFamily="49" charset="0"/>
              </a:rPr>
              <a:t>s</a:t>
            </a:r>
            <a:r>
              <a:rPr lang="zh-CN" altLang="en-US" sz="1600" smtClean="0">
                <a:solidFill>
                  <a:srgbClr val="00B0F0"/>
                </a:solidFill>
                <a:latin typeface="Consolas" pitchFamily="49" charset="0"/>
                <a:ea typeface="仿宋" pitchFamily="49" charset="-122"/>
                <a:cs typeface="Consolas" pitchFamily="49" charset="0"/>
              </a:rPr>
              <a:t>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dirty="0">
                <a:solidFill>
                  <a:srgbClr val="00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if (p-&gt;next!=NULL</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若</a:t>
            </a:r>
            <a:r>
              <a:rPr lang="zh-CN" altLang="en-US" sz="1600">
                <a:solidFill>
                  <a:srgbClr val="00B0F0"/>
                </a:solidFill>
                <a:latin typeface="Consolas" pitchFamily="49" charset="0"/>
                <a:ea typeface="仿宋" pitchFamily="49" charset="-122"/>
                <a:cs typeface="Consolas" pitchFamily="49" charset="0"/>
              </a:rPr>
              <a:t>存在</a:t>
            </a:r>
            <a:r>
              <a:rPr lang="zh-CN" altLang="en-US" sz="1600" smtClean="0">
                <a:solidFill>
                  <a:srgbClr val="00B0F0"/>
                </a:solidFill>
                <a:latin typeface="Consolas" pitchFamily="49" charset="0"/>
                <a:ea typeface="仿宋" pitchFamily="49" charset="-122"/>
                <a:cs typeface="Consolas" pitchFamily="49" charset="0"/>
              </a:rPr>
              <a:t>后继结点，修改其前驱指针</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dirty="0" smtClean="0">
                <a:solidFill>
                  <a:srgbClr val="0000FF"/>
                </a:solidFill>
                <a:latin typeface="Consolas" pitchFamily="49" charset="0"/>
                <a:ea typeface="仿宋" pitchFamily="49" charset="-122"/>
                <a:cs typeface="Consolas" pitchFamily="49" charset="0"/>
              </a:rPr>
              <a:t>   </a:t>
            </a:r>
            <a:r>
              <a:rPr lang="zh-CN" altLang="en-US" sz="1600" dirty="0">
                <a:solidFill>
                  <a:srgbClr val="0000FF"/>
                </a:solidFill>
                <a:latin typeface="Consolas" pitchFamily="49" charset="0"/>
                <a:ea typeface="仿宋" pitchFamily="49" charset="-122"/>
                <a:cs typeface="Consolas" pitchFamily="49" charset="0"/>
              </a:rPr>
              <a:t>	   </a:t>
            </a:r>
            <a:r>
              <a:rPr lang="zh-CN" altLang="en-US"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00FF"/>
                </a:solidFill>
                <a:latin typeface="Consolas" pitchFamily="49" charset="0"/>
                <a:ea typeface="仿宋" pitchFamily="49" charset="-122"/>
                <a:cs typeface="Consolas" pitchFamily="49" charset="0"/>
              </a:rPr>
              <a:t>p-</a:t>
            </a:r>
            <a:r>
              <a:rPr lang="en-US" altLang="zh-CN" sz="1600" dirty="0">
                <a:solidFill>
                  <a:srgbClr val="0000FF"/>
                </a:solidFill>
                <a:latin typeface="Consolas" pitchFamily="49" charset="0"/>
                <a:ea typeface="仿宋" pitchFamily="49" charset="-122"/>
                <a:cs typeface="Consolas" pitchFamily="49" charset="0"/>
              </a:rPr>
              <a:t>&gt;next-&gt;prior=s;</a:t>
            </a:r>
          </a:p>
          <a:p>
            <a:pPr algn="l"/>
            <a:r>
              <a:rPr lang="en-US" altLang="zh-CN" sz="1600" dirty="0">
                <a:solidFill>
                  <a:srgbClr val="0000FF"/>
                </a:solidFill>
                <a:latin typeface="Consolas" pitchFamily="49" charset="0"/>
                <a:ea typeface="仿宋" pitchFamily="49" charset="-122"/>
                <a:cs typeface="Consolas" pitchFamily="49" charset="0"/>
              </a:rPr>
              <a:t>	s-&gt;prior=p;</a:t>
            </a:r>
          </a:p>
          <a:p>
            <a:pPr algn="l"/>
            <a:r>
              <a:rPr lang="en-US" altLang="zh-CN" sz="1600" dirty="0">
                <a:solidFill>
                  <a:srgbClr val="0000FF"/>
                </a:solidFill>
                <a:latin typeface="Consolas" pitchFamily="49" charset="0"/>
                <a:ea typeface="仿宋" pitchFamily="49" charset="-122"/>
                <a:cs typeface="Consolas" pitchFamily="49" charset="0"/>
              </a:rPr>
              <a:t>	p-&gt;next=s;</a:t>
            </a:r>
          </a:p>
          <a:p>
            <a:pPr algn="l"/>
            <a:r>
              <a:rPr lang="en-US" altLang="zh-CN" sz="1600" dirty="0">
                <a:solidFill>
                  <a:srgbClr val="0000FF"/>
                </a:solidFill>
                <a:latin typeface="Consolas" pitchFamily="49" charset="0"/>
                <a:ea typeface="仿宋" pitchFamily="49" charset="-122"/>
                <a:cs typeface="Consolas" pitchFamily="49" charset="0"/>
              </a:rPr>
              <a:t>	return true;</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7"/>
          <p:cNvGrpSpPr/>
          <p:nvPr/>
        </p:nvGrpSpPr>
        <p:grpSpPr>
          <a:xfrm>
            <a:off x="1000100" y="1214422"/>
            <a:ext cx="7000924" cy="3869794"/>
            <a:chOff x="1071538" y="1214422"/>
            <a:chExt cx="7000924" cy="3869794"/>
          </a:xfrm>
        </p:grpSpPr>
        <p:sp>
          <p:nvSpPr>
            <p:cNvPr id="3" name="TextBox 2"/>
            <p:cNvSpPr txBox="1"/>
            <p:nvPr/>
          </p:nvSpPr>
          <p:spPr>
            <a:xfrm>
              <a:off x="2500298" y="4714884"/>
              <a:ext cx="4572032" cy="369332"/>
            </a:xfrm>
            <a:prstGeom prst="rect">
              <a:avLst/>
            </a:prstGeom>
            <a:noFill/>
          </p:spPr>
          <p:txBody>
            <a:bodyPr wrap="square" rtlCol="0">
              <a:spAutoFit/>
            </a:bodyPr>
            <a:lstStyle/>
            <a:p>
              <a:pPr algn="l"/>
              <a:r>
                <a:rPr lang="zh-CN" altLang="en-US" sz="1800" smtClean="0">
                  <a:solidFill>
                    <a:srgbClr val="FF00FF"/>
                  </a:solidFill>
                  <a:latin typeface="Consolas" pitchFamily="49" charset="0"/>
                  <a:ea typeface="仿宋" pitchFamily="49" charset="-122"/>
                  <a:cs typeface="Consolas" pitchFamily="49" charset="0"/>
                </a:rPr>
                <a:t>新建结点</a:t>
              </a:r>
              <a:r>
                <a:rPr lang="en-US" altLang="zh-CN" sz="1800" i="1" smtClean="0">
                  <a:solidFill>
                    <a:srgbClr val="FF00FF"/>
                  </a:solidFill>
                  <a:latin typeface="Consolas" pitchFamily="49" charset="0"/>
                  <a:ea typeface="仿宋" pitchFamily="49" charset="-122"/>
                  <a:cs typeface="Consolas" pitchFamily="49" charset="0"/>
                </a:rPr>
                <a:t>s</a:t>
              </a:r>
              <a:r>
                <a:rPr lang="zh-CN" altLang="en-US" sz="1800" smtClean="0">
                  <a:solidFill>
                    <a:srgbClr val="FF00FF"/>
                  </a:solidFill>
                  <a:latin typeface="Consolas" pitchFamily="49" charset="0"/>
                  <a:ea typeface="仿宋" pitchFamily="49" charset="-122"/>
                  <a:cs typeface="Consolas" pitchFamily="49" charset="0"/>
                </a:rPr>
                <a:t>，将</a:t>
              </a:r>
              <a:r>
                <a:rPr lang="zh-CN" altLang="en-US" sz="1800" dirty="0" smtClean="0">
                  <a:solidFill>
                    <a:srgbClr val="FF00FF"/>
                  </a:solidFill>
                  <a:latin typeface="Consolas" pitchFamily="49" charset="0"/>
                  <a:ea typeface="仿宋" pitchFamily="49" charset="-122"/>
                  <a:cs typeface="Consolas" pitchFamily="49" charset="0"/>
                </a:rPr>
                <a:t>其</a:t>
              </a:r>
              <a:r>
                <a:rPr lang="zh-CN" altLang="en-US" sz="1800" smtClean="0">
                  <a:solidFill>
                    <a:srgbClr val="FF00FF"/>
                  </a:solidFill>
                  <a:latin typeface="Consolas" pitchFamily="49" charset="0"/>
                  <a:ea typeface="仿宋" pitchFamily="49" charset="-122"/>
                  <a:cs typeface="Consolas" pitchFamily="49" charset="0"/>
                </a:rPr>
                <a:t>插入到</a:t>
              </a:r>
              <a:r>
                <a:rPr lang="en-US" altLang="zh-CN" sz="1800" i="1" smtClean="0">
                  <a:solidFill>
                    <a:srgbClr val="FF00FF"/>
                  </a:solidFill>
                  <a:latin typeface="Consolas" pitchFamily="49" charset="0"/>
                  <a:ea typeface="仿宋" pitchFamily="49" charset="-122"/>
                  <a:cs typeface="Consolas" pitchFamily="49" charset="0"/>
                </a:rPr>
                <a:t>p</a:t>
              </a:r>
              <a:r>
                <a:rPr lang="zh-CN" altLang="en-US" sz="1800" smtClean="0">
                  <a:solidFill>
                    <a:srgbClr val="FF00FF"/>
                  </a:solidFill>
                  <a:latin typeface="Consolas" pitchFamily="49" charset="0"/>
                  <a:ea typeface="仿宋" pitchFamily="49" charset="-122"/>
                  <a:cs typeface="Consolas" pitchFamily="49" charset="0"/>
                </a:rPr>
                <a:t>结点之后</a:t>
              </a:r>
              <a:endParaRPr lang="zh-CN" altLang="en-US" sz="1800" dirty="0">
                <a:solidFill>
                  <a:srgbClr val="FF00FF"/>
                </a:solidFill>
                <a:latin typeface="Consolas" pitchFamily="49" charset="0"/>
                <a:ea typeface="仿宋" pitchFamily="49" charset="-122"/>
                <a:cs typeface="Consolas" pitchFamily="49" charset="0"/>
              </a:endParaRPr>
            </a:p>
          </p:txBody>
        </p:sp>
        <p:sp>
          <p:nvSpPr>
            <p:cNvPr id="5" name="矩形 4"/>
            <p:cNvSpPr/>
            <p:nvPr/>
          </p:nvSpPr>
          <p:spPr>
            <a:xfrm>
              <a:off x="1071538" y="1214422"/>
              <a:ext cx="7000924" cy="2357454"/>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7" name="直接连接符 6"/>
            <p:cNvCxnSpPr>
              <a:stCxn id="5" idx="2"/>
            </p:cNvCxnSpPr>
            <p:nvPr/>
          </p:nvCxnSpPr>
          <p:spPr>
            <a:xfrm rot="5400000">
              <a:off x="3999702" y="4143380"/>
              <a:ext cx="1143802" cy="794"/>
            </a:xfrm>
            <a:prstGeom prst="line">
              <a:avLst/>
            </a:prstGeom>
            <a:ln w="19050">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596" y="5539103"/>
            <a:ext cx="8429684" cy="369332"/>
          </a:xfrm>
          <a:prstGeom prst="rect">
            <a:avLst/>
          </a:prstGeom>
          <a:noFill/>
        </p:spPr>
        <p:txBody>
          <a:bodyPr wrap="square" rtlCol="0">
            <a:spAutoFit/>
          </a:bodyPr>
          <a:lstStyle/>
          <a:p>
            <a:pPr algn="l"/>
            <a:r>
              <a:rPr lang="zh-CN" altLang="en-US" sz="1800" smtClean="0">
                <a:solidFill>
                  <a:srgbClr val="FF0000"/>
                </a:solidFill>
                <a:latin typeface="Consolas" pitchFamily="49" charset="0"/>
                <a:ea typeface="微软雅黑" pitchFamily="34" charset="-122"/>
                <a:cs typeface="Consolas" pitchFamily="49" charset="0"/>
              </a:rPr>
              <a:t>另外解法</a:t>
            </a:r>
            <a:r>
              <a:rPr lang="zh-CN" altLang="en-US" sz="1800" smtClean="0">
                <a:latin typeface="Consolas" pitchFamily="49" charset="0"/>
                <a:ea typeface="楷体" pitchFamily="49" charset="-122"/>
                <a:cs typeface="Consolas" pitchFamily="49" charset="0"/>
              </a:rPr>
              <a:t>：</a:t>
            </a:r>
            <a:r>
              <a:rPr lang="zh-CN" altLang="en-US" sz="1800" smtClean="0">
                <a:latin typeface="Consolas" pitchFamily="49" charset="0"/>
                <a:ea typeface="方正启体简体" pitchFamily="65" charset="-122"/>
                <a:cs typeface="Consolas" pitchFamily="49" charset="0"/>
              </a:rPr>
              <a:t>在</a:t>
            </a:r>
            <a:r>
              <a:rPr lang="zh-CN" altLang="en-US" sz="1800" dirty="0" smtClean="0">
                <a:latin typeface="Consolas" pitchFamily="49" charset="0"/>
                <a:ea typeface="方正启体简体" pitchFamily="65" charset="-122"/>
                <a:cs typeface="Consolas" pitchFamily="49" charset="0"/>
              </a:rPr>
              <a:t>双</a:t>
            </a:r>
            <a:r>
              <a:rPr lang="zh-CN" altLang="en-US" sz="1800" smtClean="0">
                <a:latin typeface="Consolas" pitchFamily="49" charset="0"/>
                <a:ea typeface="方正启体简体" pitchFamily="65" charset="-122"/>
                <a:cs typeface="Consolas" pitchFamily="49" charset="0"/>
              </a:rPr>
              <a:t>链表中，可以</a:t>
            </a:r>
            <a:r>
              <a:rPr lang="zh-CN" altLang="en-US" sz="1800" dirty="0" smtClean="0">
                <a:latin typeface="Consolas" pitchFamily="49" charset="0"/>
                <a:ea typeface="方正启体简体" pitchFamily="65" charset="-122"/>
                <a:cs typeface="Consolas" pitchFamily="49" charset="0"/>
              </a:rPr>
              <a:t>查找第</a:t>
            </a:r>
            <a:r>
              <a:rPr lang="en-US" altLang="zh-CN" sz="1800" i="1" err="1" smtClean="0">
                <a:latin typeface="Consolas" pitchFamily="49" charset="0"/>
                <a:ea typeface="方正启体简体" pitchFamily="65" charset="-122"/>
                <a:cs typeface="Consolas" pitchFamily="49" charset="0"/>
              </a:rPr>
              <a:t>i</a:t>
            </a:r>
            <a:r>
              <a:rPr lang="zh-CN" altLang="en-US" sz="1800" smtClean="0">
                <a:latin typeface="Consolas" pitchFamily="49" charset="0"/>
                <a:ea typeface="方正启体简体" pitchFamily="65" charset="-122"/>
                <a:cs typeface="Consolas" pitchFamily="49" charset="0"/>
              </a:rPr>
              <a:t>个结点，并</a:t>
            </a:r>
            <a:r>
              <a:rPr lang="zh-CN" altLang="en-US" sz="1800" dirty="0" smtClean="0">
                <a:latin typeface="Consolas" pitchFamily="49" charset="0"/>
                <a:ea typeface="方正启体简体" pitchFamily="65" charset="-122"/>
                <a:cs typeface="Consolas" pitchFamily="49" charset="0"/>
              </a:rPr>
              <a:t>在它前面插入</a:t>
            </a:r>
            <a:r>
              <a:rPr lang="zh-CN" altLang="en-US" sz="1800" smtClean="0">
                <a:latin typeface="Consolas" pitchFamily="49" charset="0"/>
                <a:ea typeface="方正启体简体" pitchFamily="65" charset="-122"/>
                <a:cs typeface="Consolas" pitchFamily="49" charset="0"/>
              </a:rPr>
              <a:t>一个结点。</a:t>
            </a:r>
            <a:endParaRPr lang="zh-CN" altLang="en-US" sz="1800" dirty="0">
              <a:latin typeface="Consolas" pitchFamily="49" charset="0"/>
              <a:ea typeface="方正启体简体" pitchFamily="65" charset="-122"/>
              <a:cs typeface="Consolas" pitchFamily="49" charset="0"/>
            </a:endParaRPr>
          </a:p>
        </p:txBody>
      </p:sp>
      <p:sp>
        <p:nvSpPr>
          <p:cNvPr id="11" name="灯片编号占位符 10"/>
          <p:cNvSpPr>
            <a:spLocks noGrp="1"/>
          </p:cNvSpPr>
          <p:nvPr>
            <p:ph type="sldNum" sz="quarter" idx="12"/>
          </p:nvPr>
        </p:nvSpPr>
        <p:spPr/>
        <p:txBody>
          <a:bodyPr/>
          <a:lstStyle/>
          <a:p>
            <a:fld id="{BD3F3EC2-762F-4585-9ABE-3D0BD98F40C0}" type="slidenum">
              <a:rPr lang="en-US" altLang="zh-CN" smtClean="0"/>
              <a:pPr/>
              <a:t>65</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03665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216000" rIns="144000" bIns="216000">
            <a:spAutoFit/>
          </a:bodyPr>
          <a:lstStyle/>
          <a:p>
            <a:pPr algn="l"/>
            <a:r>
              <a:rPr lang="en-US" altLang="zh-CN" sz="1600" err="1">
                <a:solidFill>
                  <a:srgbClr val="0000FF"/>
                </a:solidFill>
                <a:latin typeface="Consolas" pitchFamily="49" charset="0"/>
                <a:ea typeface="仿宋" pitchFamily="49" charset="-122"/>
                <a:cs typeface="Consolas" pitchFamily="49" charset="0"/>
              </a:rPr>
              <a:t>bool</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ListDelete</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a:solidFill>
                  <a:srgbClr val="0000FF"/>
                </a:solidFill>
                <a:latin typeface="Consolas" pitchFamily="49" charset="0"/>
                <a:ea typeface="仿宋" pitchFamily="49" charset="-122"/>
                <a:cs typeface="Consolas" pitchFamily="49" charset="0"/>
              </a:rPr>
              <a:t>*&amp;</a:t>
            </a:r>
            <a:r>
              <a:rPr lang="en-US" altLang="zh-CN" sz="1600" smtClean="0">
                <a:solidFill>
                  <a:srgbClr val="0000FF"/>
                </a:solidFill>
                <a:latin typeface="Consolas" pitchFamily="49" charset="0"/>
                <a:ea typeface="仿宋" pitchFamily="49" charset="-122"/>
                <a:cs typeface="Consolas" pitchFamily="49" charset="0"/>
              </a:rPr>
              <a:t>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int i</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ElemType </a:t>
            </a:r>
            <a:r>
              <a:rPr lang="en-US" altLang="zh-CN" sz="1600" dirty="0">
                <a:solidFill>
                  <a:srgbClr val="0000FF"/>
                </a:solidFill>
                <a:latin typeface="Consolas" pitchFamily="49" charset="0"/>
                <a:ea typeface="仿宋" pitchFamily="49" charset="-122"/>
                <a:cs typeface="Consolas" pitchFamily="49" charset="0"/>
              </a:rPr>
              <a:t>&amp;e)</a:t>
            </a:r>
          </a:p>
          <a:p>
            <a:pPr algn="l"/>
            <a:r>
              <a:rPr lang="en-US" altLang="zh-CN" sz="1600" smtClean="0">
                <a:solidFill>
                  <a:srgbClr val="0000FF"/>
                </a:solidFill>
                <a:latin typeface="Consolas" pitchFamily="49" charset="0"/>
                <a:ea typeface="仿宋" pitchFamily="49" charset="-122"/>
                <a:cs typeface="Consolas" pitchFamily="49" charset="0"/>
              </a:rPr>
              <a:t>{  int </a:t>
            </a:r>
            <a:r>
              <a:rPr lang="en-US" altLang="zh-CN" sz="1600" dirty="0" smtClean="0">
                <a:solidFill>
                  <a:srgbClr val="0000FF"/>
                </a:solidFill>
                <a:latin typeface="Consolas" pitchFamily="49" charset="0"/>
                <a:ea typeface="仿宋" pitchFamily="49" charset="-122"/>
                <a:cs typeface="Consolas" pitchFamily="49" charset="0"/>
              </a:rPr>
              <a:t>j=0</a:t>
            </a:r>
            <a:r>
              <a:rPr lang="en-US" altLang="zh-CN" sz="1600" smtClean="0">
                <a:solidFill>
                  <a:srgbClr val="0000FF"/>
                </a:solidFill>
                <a:latin typeface="Consolas" pitchFamily="49" charset="0"/>
                <a:ea typeface="仿宋" pitchFamily="49" charset="-122"/>
                <a:cs typeface="Consolas" pitchFamily="49" charset="0"/>
              </a:rPr>
              <a:t>; DLinkNode </a:t>
            </a:r>
            <a:r>
              <a:rPr lang="en-US" altLang="zh-CN" sz="160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p=L</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q</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头结点，</a:t>
            </a:r>
            <a:r>
              <a:rPr lang="en-US" altLang="zh-CN" sz="1600" smtClean="0">
                <a:solidFill>
                  <a:srgbClr val="00B0F0"/>
                </a:solidFill>
                <a:latin typeface="Consolas" pitchFamily="49" charset="0"/>
                <a:ea typeface="仿宋" pitchFamily="49" charset="-122"/>
                <a:cs typeface="Consolas" pitchFamily="49" charset="0"/>
              </a:rPr>
              <a:t>j</a:t>
            </a:r>
            <a:r>
              <a:rPr lang="zh-CN" altLang="en-US" sz="1600" dirty="0">
                <a:solidFill>
                  <a:srgbClr val="00B0F0"/>
                </a:solidFill>
                <a:latin typeface="Consolas" pitchFamily="49" charset="0"/>
                <a:ea typeface="仿宋" pitchFamily="49" charset="-122"/>
                <a:cs typeface="Consolas" pitchFamily="49" charset="0"/>
              </a:rPr>
              <a:t>设置为</a:t>
            </a:r>
            <a:r>
              <a:rPr lang="en-US" altLang="zh-CN" sz="1600" dirty="0" smtClean="0">
                <a:solidFill>
                  <a:srgbClr val="00B0F0"/>
                </a:solidFill>
                <a:latin typeface="Consolas" pitchFamily="49" charset="0"/>
                <a:ea typeface="仿宋" pitchFamily="49" charset="-122"/>
                <a:cs typeface="Consolas" pitchFamily="49" charset="0"/>
              </a:rPr>
              <a:t>0</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a:t>
            </a:r>
            <a:r>
              <a:rPr lang="en-US" altLang="zh-CN" sz="1600" dirty="0">
                <a:solidFill>
                  <a:srgbClr val="0000FF"/>
                </a:solidFill>
                <a:latin typeface="Consolas" pitchFamily="49" charset="0"/>
                <a:ea typeface="仿宋" pitchFamily="49" charset="-122"/>
                <a:cs typeface="Consolas" pitchFamily="49" charset="0"/>
              </a:rPr>
              <a:t>(j&lt;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-1 &amp;&amp; p!=NULL)	  </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查找第</a:t>
            </a:r>
            <a:r>
              <a:rPr lang="en-US" altLang="zh-CN" sz="1600" err="1">
                <a:solidFill>
                  <a:srgbClr val="00B0F0"/>
                </a:solidFill>
                <a:latin typeface="Consolas" pitchFamily="49" charset="0"/>
                <a:ea typeface="仿宋" pitchFamily="49" charset="-122"/>
                <a:cs typeface="Consolas" pitchFamily="49" charset="0"/>
              </a:rPr>
              <a:t>i</a:t>
            </a:r>
            <a:r>
              <a:rPr lang="en-US" altLang="zh-CN" sz="1600">
                <a:solidFill>
                  <a:srgbClr val="00B0F0"/>
                </a:solidFill>
                <a:latin typeface="Consolas" pitchFamily="49" charset="0"/>
                <a:ea typeface="仿宋" pitchFamily="49" charset="-122"/>
                <a:cs typeface="Consolas" pitchFamily="49" charset="0"/>
              </a:rPr>
              <a:t>-1</a:t>
            </a:r>
            <a:r>
              <a:rPr lang="zh-CN" altLang="en-US" sz="1600" smtClean="0">
                <a:solidFill>
                  <a:srgbClr val="00B0F0"/>
                </a:solidFill>
                <a:latin typeface="Consolas" pitchFamily="49" charset="0"/>
                <a:ea typeface="仿宋" pitchFamily="49" charset="-122"/>
                <a:cs typeface="Consolas" pitchFamily="49" charset="0"/>
              </a:rPr>
              <a:t>个结点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j++;</a:t>
            </a:r>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p=p-</a:t>
            </a:r>
            <a:r>
              <a:rPr lang="en-US" altLang="zh-CN" sz="1600" dirty="0">
                <a:solidFill>
                  <a:srgbClr val="0000FF"/>
                </a:solidFill>
                <a:latin typeface="Consolas" pitchFamily="49" charset="0"/>
                <a:ea typeface="仿宋" pitchFamily="49" charset="-122"/>
                <a:cs typeface="Consolas" pitchFamily="49" charset="0"/>
              </a:rPr>
              <a:t>&gt;next;</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57158" y="500042"/>
            <a:ext cx="3357586"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华文中宋" pitchFamily="2" charset="-122"/>
                <a:cs typeface="Consolas" pitchFamily="49" charset="0"/>
                <a:sym typeface="Wingdings"/>
              </a:rPr>
              <a:t> </a:t>
            </a:r>
            <a:r>
              <a:rPr lang="zh-CN" altLang="en-US" sz="2000" smtClean="0">
                <a:solidFill>
                  <a:srgbClr val="FF0000"/>
                </a:solidFill>
                <a:latin typeface="Consolas" pitchFamily="49" charset="0"/>
                <a:ea typeface="华文中宋" pitchFamily="2" charset="-122"/>
                <a:cs typeface="Consolas" pitchFamily="49" charset="0"/>
              </a:rPr>
              <a:t>双</a:t>
            </a:r>
            <a:r>
              <a:rPr lang="zh-CN" altLang="en-US" sz="2000" dirty="0" smtClean="0">
                <a:solidFill>
                  <a:srgbClr val="FF0000"/>
                </a:solidFill>
                <a:latin typeface="Consolas" pitchFamily="49" charset="0"/>
                <a:ea typeface="华文中宋" pitchFamily="2" charset="-122"/>
                <a:cs typeface="Consolas" pitchFamily="49" charset="0"/>
              </a:rPr>
              <a:t>链表的删除算法：</a:t>
            </a:r>
            <a:endParaRPr lang="zh-CN" altLang="en-US" sz="2000" dirty="0">
              <a:solidFill>
                <a:srgbClr val="FF0000"/>
              </a:solidFill>
              <a:latin typeface="Consolas" pitchFamily="49" charset="0"/>
              <a:ea typeface="华文中宋" pitchFamily="2" charset="-122"/>
              <a:cs typeface="Consolas" pitchFamily="49" charset="0"/>
            </a:endParaRPr>
          </a:p>
        </p:txBody>
      </p:sp>
      <p:grpSp>
        <p:nvGrpSpPr>
          <p:cNvPr id="2" name="组合 6"/>
          <p:cNvGrpSpPr/>
          <p:nvPr/>
        </p:nvGrpSpPr>
        <p:grpSpPr>
          <a:xfrm>
            <a:off x="928662" y="3286124"/>
            <a:ext cx="5286412" cy="726522"/>
            <a:chOff x="928662" y="3814708"/>
            <a:chExt cx="5286412" cy="726522"/>
          </a:xfrm>
        </p:grpSpPr>
        <p:sp>
          <p:nvSpPr>
            <p:cNvPr id="4" name="TextBox 3"/>
            <p:cNvSpPr txBox="1"/>
            <p:nvPr/>
          </p:nvSpPr>
          <p:spPr>
            <a:xfrm>
              <a:off x="2714612" y="4171898"/>
              <a:ext cx="2571768" cy="369332"/>
            </a:xfrm>
            <a:prstGeom prst="rect">
              <a:avLst/>
            </a:prstGeom>
            <a:noFill/>
          </p:spPr>
          <p:txBody>
            <a:bodyPr wrap="square" rtlCol="0">
              <a:spAutoFit/>
            </a:bodyPr>
            <a:lstStyle/>
            <a:p>
              <a:pPr algn="l"/>
              <a:r>
                <a:rPr lang="zh-CN" altLang="en-US" sz="1800" dirty="0" smtClean="0">
                  <a:solidFill>
                    <a:srgbClr val="FF00FF"/>
                  </a:solidFill>
                  <a:latin typeface="Consolas" pitchFamily="49" charset="0"/>
                  <a:ea typeface="仿宋" pitchFamily="49" charset="-122"/>
                  <a:cs typeface="Consolas" pitchFamily="49" charset="0"/>
                </a:rPr>
                <a:t>查找第</a:t>
              </a:r>
              <a:r>
                <a:rPr lang="en-US" altLang="zh-CN" sz="1800" i="1" err="1" smtClean="0">
                  <a:solidFill>
                    <a:srgbClr val="FF00FF"/>
                  </a:solidFill>
                  <a:latin typeface="Consolas" pitchFamily="49" charset="0"/>
                  <a:ea typeface="仿宋" pitchFamily="49" charset="-122"/>
                  <a:cs typeface="Consolas" pitchFamily="49" charset="0"/>
                </a:rPr>
                <a:t>i</a:t>
              </a:r>
              <a:r>
                <a:rPr lang="en-US" altLang="zh-CN" sz="1800" smtClean="0">
                  <a:solidFill>
                    <a:srgbClr val="FF00FF"/>
                  </a:solidFill>
                  <a:latin typeface="Consolas" pitchFamily="49" charset="0"/>
                  <a:ea typeface="仿宋" pitchFamily="49" charset="-122"/>
                  <a:cs typeface="Consolas" pitchFamily="49" charset="0"/>
                </a:rPr>
                <a:t>-1</a:t>
              </a:r>
              <a:r>
                <a:rPr lang="zh-CN" altLang="en-US" sz="1800" smtClean="0">
                  <a:solidFill>
                    <a:srgbClr val="FF00FF"/>
                  </a:solidFill>
                  <a:latin typeface="Consolas" pitchFamily="49" charset="0"/>
                  <a:ea typeface="仿宋" pitchFamily="49" charset="-122"/>
                  <a:cs typeface="Consolas" pitchFamily="49" charset="0"/>
                </a:rPr>
                <a:t>个结点</a:t>
              </a:r>
              <a:r>
                <a:rPr lang="en-US" altLang="zh-CN" sz="1800" i="1" smtClean="0">
                  <a:solidFill>
                    <a:srgbClr val="FF00FF"/>
                  </a:solidFill>
                  <a:latin typeface="Consolas" pitchFamily="49" charset="0"/>
                  <a:ea typeface="仿宋" pitchFamily="49" charset="-122"/>
                  <a:cs typeface="Consolas" pitchFamily="49" charset="0"/>
                </a:rPr>
                <a:t>p</a:t>
              </a:r>
              <a:endParaRPr lang="zh-CN" altLang="en-US" sz="1800" i="1" dirty="0">
                <a:solidFill>
                  <a:srgbClr val="FF00FF"/>
                </a:solidFill>
                <a:latin typeface="Consolas" pitchFamily="49" charset="0"/>
                <a:ea typeface="仿宋" pitchFamily="49" charset="-122"/>
                <a:cs typeface="Consolas" pitchFamily="49" charset="0"/>
              </a:endParaRPr>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9" name="灯片编号占位符 8"/>
          <p:cNvSpPr>
            <a:spLocks noGrp="1"/>
          </p:cNvSpPr>
          <p:nvPr>
            <p:ph type="sldNum" sz="quarter" idx="12"/>
          </p:nvPr>
        </p:nvSpPr>
        <p:spPr/>
        <p:txBody>
          <a:bodyPr/>
          <a:lstStyle/>
          <a:p>
            <a:fld id="{BD3F3EC2-762F-4585-9ABE-3D0BD98F40C0}" type="slidenum">
              <a:rPr lang="en-US" altLang="zh-CN" smtClean="0"/>
              <a:pPr/>
              <a:t>66</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536017" cy="4056834"/>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r>
              <a:rPr lang="en-US" altLang="zh-CN" sz="1600" smtClean="0">
                <a:solidFill>
                  <a:srgbClr val="0000FF"/>
                </a:solidFill>
                <a:latin typeface="Consolas" pitchFamily="49" charset="0"/>
                <a:ea typeface="仿宋" pitchFamily="49" charset="-122"/>
                <a:cs typeface="Consolas" pitchFamily="49" charset="0"/>
              </a:rPr>
              <a:t>   if </a:t>
            </a:r>
            <a:r>
              <a:rPr lang="en-US" altLang="zh-CN" sz="1600" dirty="0">
                <a:solidFill>
                  <a:srgbClr val="0000FF"/>
                </a:solidFill>
                <a:latin typeface="Consolas" pitchFamily="49" charset="0"/>
                <a:ea typeface="仿宋" pitchFamily="49" charset="-122"/>
                <a:cs typeface="Consolas" pitchFamily="49" charset="0"/>
              </a:rPr>
              <a:t>(p==NULL)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未找到第</a:t>
            </a:r>
            <a:r>
              <a:rPr lang="en-US" altLang="zh-CN" sz="1600" err="1">
                <a:solidFill>
                  <a:srgbClr val="00B0F0"/>
                </a:solidFill>
                <a:latin typeface="Consolas" pitchFamily="49" charset="0"/>
                <a:ea typeface="仿宋" pitchFamily="49" charset="-122"/>
                <a:cs typeface="Consolas" pitchFamily="49" charset="0"/>
              </a:rPr>
              <a:t>i</a:t>
            </a:r>
            <a:r>
              <a:rPr lang="en-US" altLang="zh-CN" sz="1600">
                <a:solidFill>
                  <a:srgbClr val="00B0F0"/>
                </a:solidFill>
                <a:latin typeface="Consolas" pitchFamily="49" charset="0"/>
                <a:ea typeface="仿宋" pitchFamily="49" charset="-122"/>
                <a:cs typeface="Consolas" pitchFamily="49" charset="0"/>
              </a:rPr>
              <a:t>-1</a:t>
            </a:r>
            <a:r>
              <a:rPr lang="zh-CN" altLang="en-US" sz="1600" smtClean="0">
                <a:solidFill>
                  <a:srgbClr val="00B0F0"/>
                </a:solidFill>
                <a:latin typeface="Consolas" pitchFamily="49" charset="0"/>
                <a:ea typeface="仿宋" pitchFamily="49" charset="-122"/>
                <a:cs typeface="Consolas" pitchFamily="49" charset="0"/>
              </a:rPr>
              <a:t>个结点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dirty="0">
                <a:solidFill>
                  <a:srgbClr val="00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return false;</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else</a:t>
            </a:r>
            <a:r>
              <a:rPr lang="en-US" altLang="zh-CN" sz="1600" dirty="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找到第</a:t>
            </a:r>
            <a:r>
              <a:rPr lang="en-US" altLang="zh-CN" sz="1600" err="1">
                <a:solidFill>
                  <a:srgbClr val="00B0F0"/>
                </a:solidFill>
                <a:latin typeface="Consolas" pitchFamily="49" charset="0"/>
                <a:ea typeface="仿宋" pitchFamily="49" charset="-122"/>
                <a:cs typeface="Consolas" pitchFamily="49" charset="0"/>
              </a:rPr>
              <a:t>i</a:t>
            </a:r>
            <a:r>
              <a:rPr lang="en-US" altLang="zh-CN" sz="1600">
                <a:solidFill>
                  <a:srgbClr val="00B0F0"/>
                </a:solidFill>
                <a:latin typeface="Consolas" pitchFamily="49" charset="0"/>
                <a:ea typeface="仿宋" pitchFamily="49" charset="-122"/>
                <a:cs typeface="Consolas" pitchFamily="49" charset="0"/>
              </a:rPr>
              <a:t>-1</a:t>
            </a:r>
            <a:r>
              <a:rPr lang="zh-CN" altLang="en-US" sz="1600" smtClean="0">
                <a:solidFill>
                  <a:srgbClr val="00B0F0"/>
                </a:solidFill>
                <a:latin typeface="Consolas" pitchFamily="49" charset="0"/>
                <a:ea typeface="仿宋" pitchFamily="49" charset="-122"/>
                <a:cs typeface="Consolas" pitchFamily="49" charset="0"/>
              </a:rPr>
              <a:t>个结点</a:t>
            </a:r>
            <a:r>
              <a:rPr lang="en-US" altLang="zh-CN" sz="1600" smtClean="0">
                <a:solidFill>
                  <a:srgbClr val="00B0F0"/>
                </a:solidFill>
                <a:latin typeface="Consolas" pitchFamily="49" charset="0"/>
                <a:ea typeface="仿宋" pitchFamily="49" charset="-122"/>
                <a:cs typeface="Consolas" pitchFamily="49" charset="0"/>
              </a:rPr>
              <a:t>p</a:t>
            </a:r>
            <a:endParaRPr lang="en-US" altLang="zh-CN" sz="1600" dirty="0">
              <a:solidFill>
                <a:srgbClr val="00B0F0"/>
              </a:solidFill>
              <a:latin typeface="Consolas" pitchFamily="49" charset="0"/>
              <a:ea typeface="仿宋" pitchFamily="49" charset="-122"/>
              <a:cs typeface="Consolas" pitchFamily="49" charset="0"/>
            </a:endParaRP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	q=p-&gt;next</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q</a:t>
            </a:r>
            <a:r>
              <a:rPr lang="zh-CN" altLang="en-US" sz="1600" dirty="0">
                <a:solidFill>
                  <a:srgbClr val="00B0F0"/>
                </a:solidFill>
                <a:latin typeface="Consolas" pitchFamily="49" charset="0"/>
                <a:ea typeface="仿宋" pitchFamily="49" charset="-122"/>
                <a:cs typeface="Consolas" pitchFamily="49" charset="0"/>
              </a:rPr>
              <a:t>指向第</a:t>
            </a:r>
            <a:r>
              <a:rPr lang="en-US" altLang="zh-CN" sz="1600" err="1">
                <a:solidFill>
                  <a:srgbClr val="00B0F0"/>
                </a:solidFill>
                <a:latin typeface="Consolas" pitchFamily="49" charset="0"/>
                <a:ea typeface="仿宋" pitchFamily="49" charset="-122"/>
                <a:cs typeface="Consolas" pitchFamily="49" charset="0"/>
              </a:rPr>
              <a:t>i</a:t>
            </a:r>
            <a:r>
              <a:rPr lang="zh-CN" altLang="en-US" sz="1600" smtClean="0">
                <a:solidFill>
                  <a:srgbClr val="00B0F0"/>
                </a:solidFill>
                <a:latin typeface="Consolas" pitchFamily="49" charset="0"/>
                <a:ea typeface="仿宋" pitchFamily="49" charset="-122"/>
                <a:cs typeface="Consolas" pitchFamily="49" charset="0"/>
              </a:rPr>
              <a:t>个结点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dirty="0">
                <a:solidFill>
                  <a:srgbClr val="00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if (</a:t>
            </a:r>
            <a:r>
              <a:rPr lang="en-US" altLang="zh-CN" sz="1600" dirty="0">
                <a:solidFill>
                  <a:srgbClr val="FF00FF"/>
                </a:solidFill>
                <a:latin typeface="Consolas" pitchFamily="49" charset="0"/>
                <a:ea typeface="仿宋" pitchFamily="49" charset="-122"/>
                <a:cs typeface="Consolas" pitchFamily="49" charset="0"/>
              </a:rPr>
              <a:t>q==NULL</a:t>
            </a:r>
            <a:r>
              <a:rPr lang="en-US" altLang="zh-CN" sz="1600" dirty="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当不存在第</a:t>
            </a:r>
            <a:r>
              <a:rPr lang="en-US" altLang="zh-CN" sz="1600" err="1">
                <a:solidFill>
                  <a:srgbClr val="00B0F0"/>
                </a:solidFill>
                <a:latin typeface="Consolas" pitchFamily="49" charset="0"/>
                <a:ea typeface="仿宋" pitchFamily="49" charset="-122"/>
                <a:cs typeface="Consolas" pitchFamily="49" charset="0"/>
              </a:rPr>
              <a:t>i</a:t>
            </a:r>
            <a:r>
              <a:rPr lang="zh-CN" altLang="en-US" sz="1600" smtClean="0">
                <a:solidFill>
                  <a:srgbClr val="00B0F0"/>
                </a:solidFill>
                <a:latin typeface="Consolas" pitchFamily="49" charset="0"/>
                <a:ea typeface="仿宋" pitchFamily="49" charset="-122"/>
                <a:cs typeface="Consolas" pitchFamily="49" charset="0"/>
              </a:rPr>
              <a:t>个结点时</a:t>
            </a:r>
            <a:r>
              <a:rPr lang="zh-CN" altLang="en-US" sz="1600" dirty="0">
                <a:solidFill>
                  <a:srgbClr val="00B0F0"/>
                </a:solidFill>
                <a:latin typeface="Consolas" pitchFamily="49" charset="0"/>
                <a:ea typeface="仿宋" pitchFamily="49" charset="-122"/>
                <a:cs typeface="Consolas" pitchFamily="49" charset="0"/>
              </a:rPr>
              <a:t>返回</a:t>
            </a:r>
            <a:r>
              <a:rPr lang="en-US" altLang="zh-CN" sz="1600" dirty="0">
                <a:solidFill>
                  <a:srgbClr val="00B0F0"/>
                </a:solidFill>
                <a:latin typeface="Consolas" pitchFamily="49" charset="0"/>
                <a:ea typeface="仿宋" pitchFamily="49" charset="-122"/>
                <a:cs typeface="Consolas" pitchFamily="49" charset="0"/>
              </a:rPr>
              <a:t>false</a:t>
            </a:r>
          </a:p>
          <a:p>
            <a:pPr algn="l"/>
            <a:r>
              <a:rPr lang="en-US" altLang="zh-CN" sz="1600" dirty="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return </a:t>
            </a:r>
            <a:r>
              <a:rPr lang="en-US" altLang="zh-CN" sz="1600" dirty="0">
                <a:solidFill>
                  <a:srgbClr val="0000FF"/>
                </a:solidFill>
                <a:latin typeface="Consolas" pitchFamily="49" charset="0"/>
                <a:ea typeface="仿宋" pitchFamily="49" charset="-122"/>
                <a:cs typeface="Consolas" pitchFamily="49" charset="0"/>
              </a:rPr>
              <a:t>false;</a:t>
            </a:r>
          </a:p>
          <a:p>
            <a:pPr algn="l"/>
            <a:r>
              <a:rPr lang="en-US" altLang="zh-CN" sz="1600" dirty="0">
                <a:solidFill>
                  <a:srgbClr val="0000FF"/>
                </a:solidFill>
                <a:latin typeface="Consolas" pitchFamily="49" charset="0"/>
                <a:ea typeface="仿宋" pitchFamily="49" charset="-122"/>
                <a:cs typeface="Consolas" pitchFamily="49" charset="0"/>
              </a:rPr>
              <a:t>	e=q-&gt;data;</a:t>
            </a:r>
          </a:p>
          <a:p>
            <a:pPr algn="l">
              <a:lnSpc>
                <a:spcPct val="150000"/>
              </a:lnSpc>
            </a:pPr>
            <a:r>
              <a:rPr lang="en-US" altLang="zh-CN" sz="1600" dirty="0">
                <a:solidFill>
                  <a:srgbClr val="0000FF"/>
                </a:solidFill>
                <a:latin typeface="Consolas" pitchFamily="49" charset="0"/>
                <a:ea typeface="仿宋" pitchFamily="49" charset="-122"/>
                <a:cs typeface="Consolas" pitchFamily="49" charset="0"/>
              </a:rPr>
              <a:t>	p-&gt;next=q-&gt;next;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从</a:t>
            </a:r>
            <a:r>
              <a:rPr kumimoji="1" lang="zh-CN" altLang="en-US" sz="1600" smtClean="0">
                <a:solidFill>
                  <a:srgbClr val="00B0F0"/>
                </a:solidFill>
                <a:latin typeface="Consolas" pitchFamily="49" charset="0"/>
                <a:ea typeface="仿宋" pitchFamily="49" charset="-122"/>
                <a:cs typeface="Consolas" pitchFamily="49" charset="0"/>
              </a:rPr>
              <a:t>双</a:t>
            </a:r>
            <a:r>
              <a:rPr lang="zh-CN" altLang="en-US" sz="1600" smtClean="0">
                <a:solidFill>
                  <a:srgbClr val="00B0F0"/>
                </a:solidFill>
                <a:latin typeface="Consolas" pitchFamily="49" charset="0"/>
                <a:ea typeface="仿宋" pitchFamily="49" charset="-122"/>
                <a:cs typeface="Consolas" pitchFamily="49" charset="0"/>
              </a:rPr>
              <a:t>单</a:t>
            </a:r>
            <a:r>
              <a:rPr lang="zh-CN" altLang="en-US" sz="1600" dirty="0">
                <a:solidFill>
                  <a:srgbClr val="00B0F0"/>
                </a:solidFill>
                <a:latin typeface="Consolas" pitchFamily="49" charset="0"/>
                <a:ea typeface="仿宋" pitchFamily="49" charset="-122"/>
                <a:cs typeface="Consolas" pitchFamily="49" charset="0"/>
              </a:rPr>
              <a:t>链表</a:t>
            </a:r>
            <a:r>
              <a:rPr lang="zh-CN" altLang="en-US" sz="1600">
                <a:solidFill>
                  <a:srgbClr val="00B0F0"/>
                </a:solidFill>
                <a:latin typeface="Consolas" pitchFamily="49" charset="0"/>
                <a:ea typeface="仿宋" pitchFamily="49" charset="-122"/>
                <a:cs typeface="Consolas" pitchFamily="49" charset="0"/>
              </a:rPr>
              <a:t>中</a:t>
            </a:r>
            <a:r>
              <a:rPr lang="zh-CN" altLang="en-US" sz="1600" smtClean="0">
                <a:solidFill>
                  <a:srgbClr val="00B0F0"/>
                </a:solidFill>
                <a:latin typeface="Consolas" pitchFamily="49" charset="0"/>
                <a:ea typeface="仿宋" pitchFamily="49" charset="-122"/>
                <a:cs typeface="Consolas" pitchFamily="49" charset="0"/>
              </a:rPr>
              <a:t>删除</a:t>
            </a:r>
            <a:r>
              <a:rPr lang="en-US" altLang="zh-CN" sz="1600" smtClean="0">
                <a:solidFill>
                  <a:srgbClr val="00B0F0"/>
                </a:solidFill>
                <a:latin typeface="Consolas" pitchFamily="49" charset="0"/>
                <a:ea typeface="仿宋" pitchFamily="49" charset="-122"/>
                <a:cs typeface="Consolas" pitchFamily="49" charset="0"/>
              </a:rPr>
              <a:t>q</a:t>
            </a:r>
            <a:r>
              <a:rPr lang="zh-CN" altLang="en-US" sz="1600" smtClean="0">
                <a:solidFill>
                  <a:srgbClr val="00B0F0"/>
                </a:solidFill>
                <a:latin typeface="Consolas" pitchFamily="49" charset="0"/>
                <a:ea typeface="仿宋" pitchFamily="49" charset="-122"/>
                <a:cs typeface="Consolas" pitchFamily="49" charset="0"/>
              </a:rPr>
              <a:t>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dirty="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Consolas" pitchFamily="49" charset="0"/>
                <a:ea typeface="仿宋" pitchFamily="49" charset="-122"/>
                <a:cs typeface="Consolas" pitchFamily="49" charset="0"/>
              </a:rPr>
              <a:t>if </a:t>
            </a:r>
            <a:r>
              <a:rPr lang="en-US" altLang="zh-CN" sz="1600" smtClean="0">
                <a:solidFill>
                  <a:srgbClr val="0000FF"/>
                </a:solidFill>
                <a:latin typeface="Consolas" pitchFamily="49" charset="0"/>
                <a:ea typeface="仿宋" pitchFamily="49" charset="-122"/>
                <a:cs typeface="Consolas" pitchFamily="49" charset="0"/>
              </a:rPr>
              <a:t>(q-</a:t>
            </a:r>
            <a:r>
              <a:rPr lang="en-US" altLang="zh-CN" sz="1600" dirty="0">
                <a:solidFill>
                  <a:srgbClr val="0000FF"/>
                </a:solidFill>
                <a:latin typeface="Consolas" pitchFamily="49" charset="0"/>
                <a:ea typeface="仿宋" pitchFamily="49" charset="-122"/>
                <a:cs typeface="Consolas" pitchFamily="49" charset="0"/>
              </a:rPr>
              <a:t>&gt;next!=NULL)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若</a:t>
            </a:r>
            <a:r>
              <a:rPr lang="en-US" altLang="zh-CN" sz="1600" smtClean="0">
                <a:solidFill>
                  <a:srgbClr val="00B0F0"/>
                </a:solidFill>
                <a:latin typeface="Consolas" pitchFamily="49" charset="0"/>
                <a:ea typeface="仿宋" pitchFamily="49" charset="-122"/>
                <a:cs typeface="Consolas" pitchFamily="49" charset="0"/>
              </a:rPr>
              <a:t>q</a:t>
            </a:r>
            <a:r>
              <a:rPr lang="zh-CN" altLang="en-US" sz="1600" smtClean="0">
                <a:solidFill>
                  <a:srgbClr val="00B0F0"/>
                </a:solidFill>
                <a:latin typeface="Consolas" pitchFamily="49" charset="0"/>
                <a:ea typeface="仿宋" pitchFamily="49" charset="-122"/>
                <a:cs typeface="Consolas" pitchFamily="49" charset="0"/>
              </a:rPr>
              <a:t>结点存在后继结点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q-</a:t>
            </a:r>
            <a:r>
              <a:rPr lang="en-US" altLang="zh-CN" sz="1600" dirty="0">
                <a:solidFill>
                  <a:srgbClr val="0000FF"/>
                </a:solidFill>
                <a:latin typeface="Consolas" pitchFamily="49" charset="0"/>
                <a:ea typeface="仿宋" pitchFamily="49" charset="-122"/>
                <a:cs typeface="Consolas" pitchFamily="49" charset="0"/>
              </a:rPr>
              <a:t>&gt;next-&gt;</a:t>
            </a:r>
            <a:r>
              <a:rPr lang="en-US" altLang="zh-CN" sz="1600">
                <a:solidFill>
                  <a:srgbClr val="0000FF"/>
                </a:solidFill>
                <a:latin typeface="Consolas" pitchFamily="49" charset="0"/>
                <a:ea typeface="仿宋" pitchFamily="49" charset="-122"/>
                <a:cs typeface="Consolas" pitchFamily="49" charset="0"/>
              </a:rPr>
              <a:t>prior=p</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修改</a:t>
            </a:r>
            <a:r>
              <a:rPr lang="en-US" altLang="zh-CN" sz="1600" smtClean="0">
                <a:solidFill>
                  <a:srgbClr val="00B0F0"/>
                </a:solidFill>
                <a:latin typeface="Consolas" pitchFamily="49" charset="0"/>
                <a:ea typeface="仿宋" pitchFamily="49" charset="-122"/>
                <a:cs typeface="Consolas" pitchFamily="49" charset="0"/>
              </a:rPr>
              <a:t>q</a:t>
            </a:r>
            <a:r>
              <a:rPr lang="zh-CN" altLang="en-US" sz="1600" smtClean="0">
                <a:solidFill>
                  <a:srgbClr val="00B0F0"/>
                </a:solidFill>
                <a:latin typeface="Consolas" pitchFamily="49" charset="0"/>
                <a:ea typeface="仿宋" pitchFamily="49" charset="-122"/>
                <a:cs typeface="Consolas" pitchFamily="49" charset="0"/>
              </a:rPr>
              <a:t>结点后继结点的前驱指针</a:t>
            </a:r>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free(q);		   </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释放</a:t>
            </a:r>
            <a:r>
              <a:rPr lang="en-US" altLang="zh-CN" sz="1600" smtClean="0">
                <a:solidFill>
                  <a:srgbClr val="00B0F0"/>
                </a:solidFill>
                <a:latin typeface="Consolas" pitchFamily="49" charset="0"/>
                <a:ea typeface="仿宋" pitchFamily="49" charset="-122"/>
                <a:cs typeface="Consolas" pitchFamily="49" charset="0"/>
              </a:rPr>
              <a:t>q</a:t>
            </a:r>
            <a:r>
              <a:rPr lang="zh-CN" altLang="en-US" sz="1600" smtClean="0">
                <a:solidFill>
                  <a:srgbClr val="00B0F0"/>
                </a:solidFill>
                <a:latin typeface="Consolas" pitchFamily="49" charset="0"/>
                <a:ea typeface="仿宋" pitchFamily="49" charset="-122"/>
                <a:cs typeface="Consolas" pitchFamily="49" charset="0"/>
              </a:rPr>
              <a:t>结点</a:t>
            </a:r>
            <a:endParaRPr lang="zh-CN" altLang="en-US" sz="1600" dirty="0">
              <a:solidFill>
                <a:srgbClr val="00B0F0"/>
              </a:solidFill>
              <a:latin typeface="Consolas" pitchFamily="49" charset="0"/>
              <a:ea typeface="仿宋" pitchFamily="49" charset="-122"/>
              <a:cs typeface="Consolas" pitchFamily="49" charset="0"/>
            </a:endParaRPr>
          </a:p>
          <a:p>
            <a:pPr algn="l">
              <a:lnSpc>
                <a:spcPct val="150000"/>
              </a:lnSpc>
            </a:pPr>
            <a:r>
              <a:rPr lang="zh-CN" altLang="en-US" sz="1600" dirty="0">
                <a:solidFill>
                  <a:srgbClr val="00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return true;</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9"/>
          <p:cNvGrpSpPr/>
          <p:nvPr/>
        </p:nvGrpSpPr>
        <p:grpSpPr>
          <a:xfrm>
            <a:off x="1142976" y="2302368"/>
            <a:ext cx="7429552" cy="2912582"/>
            <a:chOff x="1142976" y="2214554"/>
            <a:chExt cx="7429552" cy="2912582"/>
          </a:xfrm>
        </p:grpSpPr>
        <p:sp>
          <p:nvSpPr>
            <p:cNvPr id="4" name="TextBox 3"/>
            <p:cNvSpPr txBox="1"/>
            <p:nvPr/>
          </p:nvSpPr>
          <p:spPr>
            <a:xfrm>
              <a:off x="3500430" y="4757804"/>
              <a:ext cx="3143272" cy="369332"/>
            </a:xfrm>
            <a:prstGeom prst="rect">
              <a:avLst/>
            </a:prstGeom>
            <a:noFill/>
          </p:spPr>
          <p:txBody>
            <a:bodyPr wrap="square" rtlCol="0">
              <a:spAutoFit/>
            </a:bodyPr>
            <a:lstStyle/>
            <a:p>
              <a:pPr algn="l"/>
              <a:r>
                <a:rPr lang="zh-CN" altLang="en-US" sz="1800" smtClean="0">
                  <a:solidFill>
                    <a:srgbClr val="FF00FF"/>
                  </a:solidFill>
                  <a:latin typeface="Consolas" pitchFamily="49" charset="0"/>
                  <a:ea typeface="仿宋" pitchFamily="49" charset="-122"/>
                  <a:cs typeface="Consolas" pitchFamily="49" charset="0"/>
                </a:rPr>
                <a:t>删除</a:t>
              </a:r>
              <a:r>
                <a:rPr lang="en-US" altLang="zh-CN" sz="1800" i="1" smtClean="0">
                  <a:solidFill>
                    <a:srgbClr val="FF00FF"/>
                  </a:solidFill>
                  <a:latin typeface="Consolas" pitchFamily="49" charset="0"/>
                  <a:ea typeface="仿宋" pitchFamily="49" charset="-122"/>
                  <a:cs typeface="Consolas" pitchFamily="49" charset="0"/>
                </a:rPr>
                <a:t>q</a:t>
              </a:r>
              <a:r>
                <a:rPr lang="zh-CN" altLang="en-US" sz="1800" smtClean="0">
                  <a:solidFill>
                    <a:srgbClr val="FF00FF"/>
                  </a:solidFill>
                  <a:latin typeface="Consolas" pitchFamily="49" charset="0"/>
                  <a:ea typeface="仿宋" pitchFamily="49" charset="-122"/>
                  <a:cs typeface="Consolas" pitchFamily="49" charset="0"/>
                </a:rPr>
                <a:t>结点并</a:t>
              </a:r>
              <a:r>
                <a:rPr lang="zh-CN" altLang="en-US" sz="1800" dirty="0" smtClean="0">
                  <a:solidFill>
                    <a:srgbClr val="FF00FF"/>
                  </a:solidFill>
                  <a:latin typeface="Consolas" pitchFamily="49" charset="0"/>
                  <a:ea typeface="仿宋" pitchFamily="49" charset="-122"/>
                  <a:cs typeface="Consolas" pitchFamily="49" charset="0"/>
                </a:rPr>
                <a:t>释放其空间</a:t>
              </a:r>
              <a:endParaRPr lang="zh-CN" altLang="en-US" sz="1800" dirty="0">
                <a:solidFill>
                  <a:srgbClr val="FF00FF"/>
                </a:solidFill>
                <a:latin typeface="Consolas" pitchFamily="49" charset="0"/>
                <a:ea typeface="仿宋" pitchFamily="49" charset="-122"/>
                <a:cs typeface="Consolas" pitchFamily="49" charset="0"/>
              </a:endParaRPr>
            </a:p>
          </p:txBody>
        </p:sp>
        <p:sp>
          <p:nvSpPr>
            <p:cNvPr id="5" name="矩形 4"/>
            <p:cNvSpPr/>
            <p:nvPr/>
          </p:nvSpPr>
          <p:spPr>
            <a:xfrm>
              <a:off x="1142976" y="2214554"/>
              <a:ext cx="7429552" cy="1075832"/>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6" name="直接连接符 5"/>
            <p:cNvCxnSpPr>
              <a:stCxn id="5" idx="2"/>
            </p:cNvCxnSpPr>
            <p:nvPr/>
          </p:nvCxnSpPr>
          <p:spPr>
            <a:xfrm rot="5400000">
              <a:off x="4092264" y="4055874"/>
              <a:ext cx="1530976" cy="0"/>
            </a:xfrm>
            <a:prstGeom prst="line">
              <a:avLst/>
            </a:prstGeom>
            <a:ln w="19050">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714348" y="5500702"/>
            <a:ext cx="6643734" cy="400110"/>
          </a:xfrm>
          <a:prstGeom prst="rect">
            <a:avLst/>
          </a:prstGeom>
          <a:noFill/>
        </p:spPr>
        <p:txBody>
          <a:bodyPr wrap="square" rtlCol="0">
            <a:spAutoFit/>
          </a:bodyPr>
          <a:lstStyle/>
          <a:p>
            <a:pPr algn="l"/>
            <a:r>
              <a:rPr lang="zh-CN" altLang="en-US" sz="2000" smtClean="0">
                <a:solidFill>
                  <a:srgbClr val="FF0000"/>
                </a:solidFill>
                <a:latin typeface="微软雅黑" pitchFamily="34" charset="-122"/>
                <a:ea typeface="微软雅黑" pitchFamily="34" charset="-122"/>
                <a:cs typeface="Consolas" pitchFamily="49" charset="0"/>
              </a:rPr>
              <a:t>另外解法</a:t>
            </a:r>
            <a:r>
              <a:rPr lang="zh-CN" altLang="en-US" sz="1800" smtClean="0">
                <a:latin typeface="Consolas" pitchFamily="49" charset="0"/>
                <a:ea typeface="楷体" pitchFamily="49" charset="-122"/>
                <a:cs typeface="Consolas" pitchFamily="49" charset="0"/>
              </a:rPr>
              <a:t>：</a:t>
            </a:r>
            <a:r>
              <a:rPr lang="zh-CN" altLang="en-US" sz="1800" smtClean="0">
                <a:latin typeface="Consolas" pitchFamily="49" charset="0"/>
                <a:ea typeface="方正启体简体" pitchFamily="65" charset="-122"/>
                <a:cs typeface="Consolas" pitchFamily="49" charset="0"/>
              </a:rPr>
              <a:t>在</a:t>
            </a:r>
            <a:r>
              <a:rPr lang="zh-CN" altLang="en-US" sz="1800" dirty="0" smtClean="0">
                <a:latin typeface="Consolas" pitchFamily="49" charset="0"/>
                <a:ea typeface="方正启体简体" pitchFamily="65" charset="-122"/>
                <a:cs typeface="Consolas" pitchFamily="49" charset="0"/>
              </a:rPr>
              <a:t>双</a:t>
            </a:r>
            <a:r>
              <a:rPr lang="zh-CN" altLang="en-US" sz="1800" smtClean="0">
                <a:latin typeface="Consolas" pitchFamily="49" charset="0"/>
                <a:ea typeface="方正启体简体" pitchFamily="65" charset="-122"/>
                <a:cs typeface="Consolas" pitchFamily="49" charset="0"/>
              </a:rPr>
              <a:t>链表中，可以</a:t>
            </a:r>
            <a:r>
              <a:rPr lang="zh-CN" altLang="en-US" sz="1800" dirty="0" smtClean="0">
                <a:latin typeface="Consolas" pitchFamily="49" charset="0"/>
                <a:ea typeface="方正启体简体" pitchFamily="65" charset="-122"/>
                <a:cs typeface="Consolas" pitchFamily="49" charset="0"/>
              </a:rPr>
              <a:t>查找第</a:t>
            </a:r>
            <a:r>
              <a:rPr lang="en-US" altLang="zh-CN" sz="1800" i="1" err="1" smtClean="0">
                <a:latin typeface="Consolas" pitchFamily="49" charset="0"/>
                <a:ea typeface="方正启体简体" pitchFamily="65" charset="-122"/>
                <a:cs typeface="Consolas" pitchFamily="49" charset="0"/>
              </a:rPr>
              <a:t>i</a:t>
            </a:r>
            <a:r>
              <a:rPr lang="zh-CN" altLang="en-US" sz="1800" smtClean="0">
                <a:latin typeface="Consolas" pitchFamily="49" charset="0"/>
                <a:ea typeface="方正启体简体" pitchFamily="65" charset="-122"/>
                <a:cs typeface="Consolas" pitchFamily="49" charset="0"/>
              </a:rPr>
              <a:t>个结点，并</a:t>
            </a:r>
            <a:r>
              <a:rPr lang="zh-CN" altLang="en-US" sz="1800" dirty="0" smtClean="0">
                <a:latin typeface="Consolas" pitchFamily="49" charset="0"/>
                <a:ea typeface="方正启体简体" pitchFamily="65" charset="-122"/>
                <a:cs typeface="Consolas" pitchFamily="49" charset="0"/>
              </a:rPr>
              <a:t>将它删除。</a:t>
            </a:r>
            <a:endParaRPr lang="zh-CN" altLang="en-US" sz="1800" dirty="0">
              <a:latin typeface="Consolas" pitchFamily="49" charset="0"/>
              <a:ea typeface="方正启体简体" pitchFamily="65" charset="-122"/>
              <a:cs typeface="Consolas" pitchFamily="49" charset="0"/>
            </a:endParaRPr>
          </a:p>
        </p:txBody>
      </p:sp>
      <p:sp>
        <p:nvSpPr>
          <p:cNvPr id="10" name="灯片编号占位符 9"/>
          <p:cNvSpPr>
            <a:spLocks noGrp="1"/>
          </p:cNvSpPr>
          <p:nvPr>
            <p:ph type="sldNum" sz="quarter" idx="12"/>
          </p:nvPr>
        </p:nvSpPr>
        <p:spPr/>
        <p:txBody>
          <a:bodyPr/>
          <a:lstStyle/>
          <a:p>
            <a:fld id="{BD3F3EC2-762F-4585-9ABE-3D0BD98F40C0}" type="slidenum">
              <a:rPr lang="en-US" altLang="zh-CN" smtClean="0"/>
              <a:pPr/>
              <a:t>67</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428596" y="1071546"/>
            <a:ext cx="8424863" cy="1089529"/>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lnSpc>
                <a:spcPct val="120000"/>
              </a:lnSpc>
              <a:spcBef>
                <a:spcPct val="50000"/>
              </a:spcBef>
            </a:pPr>
            <a:r>
              <a:rPr lang="en-US" altLang="zh-CN" sz="1800">
                <a:latin typeface="Consolas" pitchFamily="49" charset="0"/>
                <a:ea typeface="楷体" pitchFamily="49" charset="-122"/>
                <a:cs typeface="Consolas" pitchFamily="49" charset="0"/>
              </a:rPr>
              <a:t>   </a:t>
            </a:r>
            <a:r>
              <a:rPr lang="en-US" altLang="zh-CN" sz="1800" smtClean="0">
                <a:solidFill>
                  <a:srgbClr val="FF3300"/>
                </a:solidFill>
                <a:latin typeface="Consolas" pitchFamily="49" charset="0"/>
                <a:ea typeface="黑体" pitchFamily="49" charset="-122"/>
                <a:cs typeface="Consolas" pitchFamily="49" charset="0"/>
              </a:rPr>
              <a:t>【</a:t>
            </a:r>
            <a:r>
              <a:rPr lang="zh-CN" altLang="en-US" sz="1800">
                <a:solidFill>
                  <a:srgbClr val="FF3300"/>
                </a:solidFill>
                <a:latin typeface="Consolas" pitchFamily="49" charset="0"/>
                <a:ea typeface="楷体" pitchFamily="49" charset="-122"/>
                <a:cs typeface="Consolas" pitchFamily="49" charset="0"/>
              </a:rPr>
              <a:t>例</a:t>
            </a:r>
            <a:r>
              <a:rPr lang="en-US" altLang="zh-CN" sz="1800" smtClean="0">
                <a:solidFill>
                  <a:srgbClr val="FF3300"/>
                </a:solidFill>
                <a:latin typeface="Consolas" pitchFamily="49" charset="0"/>
                <a:ea typeface="楷体" pitchFamily="49" charset="-122"/>
                <a:cs typeface="Consolas" pitchFamily="49" charset="0"/>
              </a:rPr>
              <a:t>2-9</a:t>
            </a:r>
            <a:r>
              <a:rPr lang="en-US" altLang="zh-CN" sz="1800" smtClean="0">
                <a:solidFill>
                  <a:srgbClr val="FF3300"/>
                </a:solidFill>
                <a:latin typeface="Consolas" pitchFamily="49" charset="0"/>
                <a:ea typeface="黑体" pitchFamily="49" charset="-122"/>
                <a:cs typeface="Consolas" pitchFamily="49" charset="0"/>
              </a:rPr>
              <a:t>】</a:t>
            </a:r>
            <a:r>
              <a:rPr lang="en-US" altLang="zh-CN" sz="1800" smtClean="0">
                <a:latin typeface="Consolas" pitchFamily="49" charset="0"/>
                <a:ea typeface="黑体" pitchFamily="49" charset="-122"/>
                <a:cs typeface="Consolas" pitchFamily="49" charset="0"/>
              </a:rPr>
              <a:t> </a:t>
            </a:r>
            <a:r>
              <a:rPr lang="zh-CN" altLang="en-US" sz="1800" dirty="0">
                <a:latin typeface="Consolas" pitchFamily="49" charset="0"/>
                <a:ea typeface="楷体" pitchFamily="49" charset="-122"/>
                <a:cs typeface="Consolas" pitchFamily="49" charset="0"/>
              </a:rPr>
              <a:t>有一</a:t>
            </a:r>
            <a:r>
              <a:rPr lang="zh-CN" altLang="en-US" sz="1800">
                <a:latin typeface="Consolas" pitchFamily="49" charset="0"/>
                <a:ea typeface="楷体" pitchFamily="49" charset="-122"/>
                <a:cs typeface="Consolas" pitchFamily="49" charset="0"/>
              </a:rPr>
              <a:t>个</a:t>
            </a:r>
            <a:r>
              <a:rPr lang="zh-CN" altLang="en-US" sz="1800" smtClean="0">
                <a:latin typeface="Consolas" pitchFamily="49" charset="0"/>
                <a:ea typeface="楷体" pitchFamily="49" charset="-122"/>
                <a:cs typeface="Consolas" pitchFamily="49" charset="0"/>
              </a:rPr>
              <a:t>带头结点的</a:t>
            </a:r>
            <a:r>
              <a:rPr lang="zh-CN" altLang="en-US" sz="1800" dirty="0">
                <a:latin typeface="Consolas" pitchFamily="49" charset="0"/>
                <a:ea typeface="楷体" pitchFamily="49" charset="-122"/>
                <a:cs typeface="Consolas" pitchFamily="49" charset="0"/>
              </a:rPr>
              <a:t>双</a:t>
            </a:r>
            <a:r>
              <a:rPr lang="zh-CN" altLang="en-US" sz="1800">
                <a:latin typeface="Consolas" pitchFamily="49" charset="0"/>
                <a:ea typeface="楷体" pitchFamily="49" charset="-122"/>
                <a:cs typeface="Consolas" pitchFamily="49" charset="0"/>
              </a:rPr>
              <a:t>链表</a:t>
            </a:r>
            <a:r>
              <a:rPr lang="en-US" altLang="zh-CN" sz="1800" smtClean="0">
                <a:latin typeface="Consolas" pitchFamily="49" charset="0"/>
                <a:ea typeface="楷体" pitchFamily="49" charset="-122"/>
                <a:cs typeface="Consolas" pitchFamily="49" charset="0"/>
              </a:rPr>
              <a:t>L</a:t>
            </a:r>
            <a:r>
              <a:rPr lang="zh-CN" altLang="en-US" sz="1800" smtClean="0">
                <a:latin typeface="Consolas" pitchFamily="49" charset="0"/>
                <a:ea typeface="楷体" pitchFamily="49" charset="-122"/>
                <a:cs typeface="Consolas" pitchFamily="49" charset="0"/>
              </a:rPr>
              <a:t>，设计</a:t>
            </a:r>
            <a:r>
              <a:rPr lang="zh-CN" altLang="en-US" sz="1800" dirty="0">
                <a:latin typeface="Consolas" pitchFamily="49" charset="0"/>
                <a:ea typeface="楷体" pitchFamily="49" charset="-122"/>
                <a:cs typeface="Consolas" pitchFamily="49" charset="0"/>
              </a:rPr>
              <a:t>一个算法将其所有元素</a:t>
            </a:r>
            <a:r>
              <a:rPr lang="zh-CN" altLang="en-US" sz="1800">
                <a:latin typeface="Consolas" pitchFamily="49" charset="0"/>
                <a:ea typeface="楷体" pitchFamily="49" charset="-122"/>
                <a:cs typeface="Consolas" pitchFamily="49" charset="0"/>
              </a:rPr>
              <a:t>逆</a:t>
            </a:r>
            <a:r>
              <a:rPr lang="zh-CN" altLang="en-US" sz="1800" smtClean="0">
                <a:latin typeface="Consolas" pitchFamily="49" charset="0"/>
                <a:ea typeface="楷体" pitchFamily="49" charset="-122"/>
                <a:cs typeface="Consolas" pitchFamily="49" charset="0"/>
              </a:rPr>
              <a:t>置，即</a:t>
            </a:r>
            <a:r>
              <a:rPr lang="zh-CN" altLang="en-US" sz="1800" dirty="0">
                <a:latin typeface="Consolas" pitchFamily="49" charset="0"/>
                <a:ea typeface="楷体" pitchFamily="49" charset="-122"/>
                <a:cs typeface="Consolas" pitchFamily="49" charset="0"/>
              </a:rPr>
              <a:t>第</a:t>
            </a:r>
            <a:r>
              <a:rPr lang="en-US" altLang="zh-CN" sz="1800" dirty="0">
                <a:latin typeface="Consolas" pitchFamily="49" charset="0"/>
                <a:ea typeface="楷体" pitchFamily="49" charset="-122"/>
                <a:cs typeface="Consolas" pitchFamily="49" charset="0"/>
              </a:rPr>
              <a:t>1</a:t>
            </a:r>
            <a:r>
              <a:rPr lang="zh-CN" altLang="en-US" sz="1800" dirty="0">
                <a:latin typeface="Consolas" pitchFamily="49" charset="0"/>
                <a:ea typeface="楷体" pitchFamily="49" charset="-122"/>
                <a:cs typeface="Consolas" pitchFamily="49" charset="0"/>
              </a:rPr>
              <a:t>个元素变为最后一</a:t>
            </a:r>
            <a:r>
              <a:rPr lang="zh-CN" altLang="en-US" sz="1800">
                <a:latin typeface="Consolas" pitchFamily="49" charset="0"/>
                <a:ea typeface="楷体" pitchFamily="49" charset="-122"/>
                <a:cs typeface="Consolas" pitchFamily="49" charset="0"/>
              </a:rPr>
              <a:t>个</a:t>
            </a:r>
            <a:r>
              <a:rPr lang="zh-CN" altLang="en-US" sz="1800" smtClean="0">
                <a:latin typeface="Consolas" pitchFamily="49" charset="0"/>
                <a:ea typeface="楷体" pitchFamily="49" charset="-122"/>
                <a:cs typeface="Consolas" pitchFamily="49" charset="0"/>
              </a:rPr>
              <a:t>元素，第</a:t>
            </a:r>
            <a:r>
              <a:rPr lang="en-US" altLang="zh-CN" sz="1800" dirty="0">
                <a:latin typeface="Consolas" pitchFamily="49" charset="0"/>
                <a:ea typeface="楷体" pitchFamily="49" charset="-122"/>
                <a:cs typeface="Consolas" pitchFamily="49" charset="0"/>
              </a:rPr>
              <a:t>2</a:t>
            </a:r>
            <a:r>
              <a:rPr lang="zh-CN" altLang="en-US" sz="1800" dirty="0">
                <a:latin typeface="Consolas" pitchFamily="49" charset="0"/>
                <a:ea typeface="楷体" pitchFamily="49" charset="-122"/>
                <a:cs typeface="Consolas" pitchFamily="49" charset="0"/>
              </a:rPr>
              <a:t>个元素变为倒数第</a:t>
            </a:r>
            <a:r>
              <a:rPr lang="en-US" altLang="zh-CN" sz="1800" dirty="0">
                <a:latin typeface="Consolas" pitchFamily="49" charset="0"/>
                <a:ea typeface="楷体" pitchFamily="49" charset="-122"/>
                <a:cs typeface="Consolas" pitchFamily="49" charset="0"/>
              </a:rPr>
              <a:t>2</a:t>
            </a:r>
            <a:r>
              <a:rPr lang="zh-CN" altLang="en-US" sz="1800">
                <a:latin typeface="Consolas" pitchFamily="49" charset="0"/>
                <a:ea typeface="楷体" pitchFamily="49" charset="-122"/>
                <a:cs typeface="Consolas" pitchFamily="49" charset="0"/>
              </a:rPr>
              <a:t>个</a:t>
            </a:r>
            <a:r>
              <a:rPr lang="zh-CN" altLang="en-US" sz="1800" smtClean="0">
                <a:latin typeface="Consolas" pitchFamily="49" charset="0"/>
                <a:ea typeface="楷体" pitchFamily="49" charset="-122"/>
                <a:cs typeface="Consolas" pitchFamily="49" charset="0"/>
              </a:rPr>
              <a:t>元素，</a:t>
            </a:r>
            <a:r>
              <a:rPr lang="en-US" altLang="zh-CN" sz="1800" smtClean="0">
                <a:latin typeface="+mn-ea"/>
                <a:ea typeface="+mn-ea"/>
                <a:cs typeface="Consolas" pitchFamily="49" charset="0"/>
              </a:rPr>
              <a:t>…</a:t>
            </a:r>
            <a:r>
              <a:rPr lang="zh-CN" altLang="en-US" sz="1800" smtClean="0">
                <a:latin typeface="Consolas" pitchFamily="49" charset="0"/>
                <a:ea typeface="楷体" pitchFamily="49" charset="-122"/>
                <a:cs typeface="Consolas" pitchFamily="49" charset="0"/>
              </a:rPr>
              <a:t>，最后</a:t>
            </a:r>
            <a:r>
              <a:rPr lang="zh-CN" altLang="en-US" sz="1800" dirty="0">
                <a:latin typeface="Consolas" pitchFamily="49" charset="0"/>
                <a:ea typeface="楷体" pitchFamily="49" charset="-122"/>
                <a:cs typeface="Consolas" pitchFamily="49" charset="0"/>
              </a:rPr>
              <a:t>一个元素变为第</a:t>
            </a:r>
            <a:r>
              <a:rPr lang="en-US" altLang="zh-CN" sz="1800" dirty="0">
                <a:latin typeface="Consolas" pitchFamily="49" charset="0"/>
                <a:ea typeface="楷体" pitchFamily="49" charset="-122"/>
                <a:cs typeface="Consolas" pitchFamily="49" charset="0"/>
              </a:rPr>
              <a:t>1</a:t>
            </a:r>
            <a:r>
              <a:rPr lang="zh-CN" altLang="en-US" sz="1800" dirty="0">
                <a:latin typeface="Consolas" pitchFamily="49" charset="0"/>
                <a:ea typeface="楷体" pitchFamily="49" charset="-122"/>
                <a:cs typeface="Consolas" pitchFamily="49" charset="0"/>
              </a:rPr>
              <a:t>个元素。</a:t>
            </a:r>
          </a:p>
        </p:txBody>
      </p:sp>
      <p:grpSp>
        <p:nvGrpSpPr>
          <p:cNvPr id="2" name="组合 22"/>
          <p:cNvGrpSpPr/>
          <p:nvPr/>
        </p:nvGrpSpPr>
        <p:grpSpPr>
          <a:xfrm>
            <a:off x="885825" y="2495788"/>
            <a:ext cx="6192849" cy="2790600"/>
            <a:chOff x="885825" y="2495788"/>
            <a:chExt cx="6192849" cy="2790600"/>
          </a:xfrm>
        </p:grpSpPr>
        <p:sp>
          <p:nvSpPr>
            <p:cNvPr id="210949" name="Text Box 5"/>
            <p:cNvSpPr txBox="1">
              <a:spLocks noChangeArrowheads="1"/>
            </p:cNvSpPr>
            <p:nvPr/>
          </p:nvSpPr>
          <p:spPr bwMode="auto">
            <a:xfrm>
              <a:off x="971550" y="2495788"/>
              <a:ext cx="3600450" cy="861774"/>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FF0000"/>
                  </a:solidFill>
                  <a:latin typeface="Consolas" pitchFamily="49" charset="0"/>
                  <a:ea typeface="微软雅黑" pitchFamily="34" charset="-122"/>
                  <a:cs typeface="Consolas" pitchFamily="49" charset="0"/>
                </a:rPr>
                <a:t>算法设计思路：</a:t>
              </a:r>
            </a:p>
            <a:p>
              <a:pPr algn="l">
                <a:spcBef>
                  <a:spcPct val="50000"/>
                </a:spcBef>
              </a:pPr>
              <a:r>
                <a:rPr lang="zh-CN" altLang="en-US" sz="2000" dirty="0">
                  <a:solidFill>
                    <a:srgbClr val="FF00FF"/>
                  </a:solidFill>
                  <a:latin typeface="Consolas" pitchFamily="49" charset="0"/>
                  <a:cs typeface="Consolas" pitchFamily="49" charset="0"/>
                </a:rPr>
                <a:t>　　</a:t>
              </a:r>
              <a:r>
                <a:rPr lang="zh-CN" altLang="en-US" sz="1800" dirty="0">
                  <a:latin typeface="仿宋" pitchFamily="49" charset="-122"/>
                  <a:ea typeface="仿宋" pitchFamily="49" charset="-122"/>
                  <a:cs typeface="Consolas" pitchFamily="49" charset="0"/>
                </a:rPr>
                <a:t>采用头插法建表。</a:t>
              </a:r>
            </a:p>
          </p:txBody>
        </p:sp>
        <p:sp>
          <p:nvSpPr>
            <p:cNvPr id="210950" name="Rectangle 6"/>
            <p:cNvSpPr>
              <a:spLocks noChangeArrowheads="1"/>
            </p:cNvSpPr>
            <p:nvPr/>
          </p:nvSpPr>
          <p:spPr bwMode="auto">
            <a:xfrm>
              <a:off x="215423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latin typeface="Consolas" pitchFamily="49" charset="0"/>
                <a:cs typeface="Consolas" pitchFamily="49" charset="0"/>
              </a:endParaRPr>
            </a:p>
          </p:txBody>
        </p:sp>
        <p:sp>
          <p:nvSpPr>
            <p:cNvPr id="210951" name="Rectangle 7"/>
            <p:cNvSpPr>
              <a:spLocks noChangeArrowheads="1"/>
            </p:cNvSpPr>
            <p:nvPr/>
          </p:nvSpPr>
          <p:spPr bwMode="auto">
            <a:xfrm>
              <a:off x="2695575"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2" name="Rectangle 8"/>
            <p:cNvSpPr>
              <a:spLocks noChangeArrowheads="1"/>
            </p:cNvSpPr>
            <p:nvPr/>
          </p:nvSpPr>
          <p:spPr bwMode="auto">
            <a:xfrm>
              <a:off x="161448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3" name="Rectangle 9"/>
            <p:cNvSpPr>
              <a:spLocks noChangeArrowheads="1"/>
            </p:cNvSpPr>
            <p:nvPr/>
          </p:nvSpPr>
          <p:spPr bwMode="auto">
            <a:xfrm>
              <a:off x="467518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10954" name="Rectangle 10"/>
            <p:cNvSpPr>
              <a:spLocks noChangeArrowheads="1"/>
            </p:cNvSpPr>
            <p:nvPr/>
          </p:nvSpPr>
          <p:spPr bwMode="auto">
            <a:xfrm>
              <a:off x="5216525"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5" name="Rectangle 11"/>
            <p:cNvSpPr>
              <a:spLocks noChangeArrowheads="1"/>
            </p:cNvSpPr>
            <p:nvPr/>
          </p:nvSpPr>
          <p:spPr bwMode="auto">
            <a:xfrm>
              <a:off x="413543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0956" name="Arc 12"/>
            <p:cNvSpPr>
              <a:spLocks/>
            </p:cNvSpPr>
            <p:nvPr/>
          </p:nvSpPr>
          <p:spPr bwMode="auto">
            <a:xfrm>
              <a:off x="1403350" y="422116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latin typeface="Consolas" pitchFamily="49" charset="0"/>
                <a:cs typeface="Consolas" pitchFamily="49" charset="0"/>
              </a:endParaRPr>
            </a:p>
          </p:txBody>
        </p:sp>
        <p:sp>
          <p:nvSpPr>
            <p:cNvPr id="210957" name="Text Box 13"/>
            <p:cNvSpPr txBox="1">
              <a:spLocks noChangeArrowheads="1"/>
            </p:cNvSpPr>
            <p:nvPr/>
          </p:nvSpPr>
          <p:spPr bwMode="auto">
            <a:xfrm>
              <a:off x="885825" y="3997325"/>
              <a:ext cx="576263" cy="307777"/>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000">
                  <a:latin typeface="Consolas" pitchFamily="49" charset="0"/>
                  <a:cs typeface="Consolas" pitchFamily="49" charset="0"/>
                </a:rPr>
                <a:t>L</a:t>
              </a:r>
            </a:p>
          </p:txBody>
        </p:sp>
        <p:sp>
          <p:nvSpPr>
            <p:cNvPr id="210958" name="Text Box 14"/>
            <p:cNvSpPr txBox="1">
              <a:spLocks noChangeArrowheads="1"/>
            </p:cNvSpPr>
            <p:nvPr/>
          </p:nvSpPr>
          <p:spPr bwMode="auto">
            <a:xfrm>
              <a:off x="4278313" y="4937125"/>
              <a:ext cx="5762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a:latin typeface="Consolas" pitchFamily="49" charset="0"/>
                  <a:cs typeface="Consolas" pitchFamily="49" charset="0"/>
                </a:rPr>
                <a:t>p</a:t>
              </a:r>
            </a:p>
          </p:txBody>
        </p:sp>
        <p:sp>
          <p:nvSpPr>
            <p:cNvPr id="210959" name="Line 15"/>
            <p:cNvSpPr>
              <a:spLocks noChangeShapeType="1"/>
            </p:cNvSpPr>
            <p:nvPr/>
          </p:nvSpPr>
          <p:spPr bwMode="auto">
            <a:xfrm flipV="1">
              <a:off x="4422775" y="4598988"/>
              <a:ext cx="0" cy="50323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sp>
          <p:nvSpPr>
            <p:cNvPr id="210960" name="Line 16"/>
            <p:cNvSpPr>
              <a:spLocks noChangeShapeType="1"/>
            </p:cNvSpPr>
            <p:nvPr/>
          </p:nvSpPr>
          <p:spPr bwMode="auto">
            <a:xfrm>
              <a:off x="5575300" y="4294188"/>
              <a:ext cx="64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0961" name="Line 17"/>
            <p:cNvSpPr>
              <a:spLocks noChangeShapeType="1"/>
            </p:cNvSpPr>
            <p:nvPr/>
          </p:nvSpPr>
          <p:spPr bwMode="auto">
            <a:xfrm flipH="1">
              <a:off x="5751662" y="4459288"/>
              <a:ext cx="54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0962" name="Text Box 18"/>
            <p:cNvSpPr txBox="1">
              <a:spLocks noChangeArrowheads="1"/>
            </p:cNvSpPr>
            <p:nvPr/>
          </p:nvSpPr>
          <p:spPr bwMode="auto">
            <a:xfrm>
              <a:off x="6215074" y="4143380"/>
              <a:ext cx="863600" cy="369332"/>
            </a:xfrm>
            <a:prstGeom prst="rect">
              <a:avLst/>
            </a:prstGeom>
            <a:noFill/>
            <a:ln w="38100" algn="ctr">
              <a:noFill/>
              <a:miter lim="800000"/>
              <a:headEnd/>
              <a:tailEnd/>
            </a:ln>
            <a:effectLst/>
          </p:spPr>
          <p:txBody>
            <a:bodyPr lIns="0" tIns="0" rIns="0" bIns="0">
              <a:spAutoFit/>
            </a:bodyPr>
            <a:lstStyle/>
            <a:p>
              <a:pPr>
                <a:spcBef>
                  <a:spcPct val="50000"/>
                </a:spcBef>
              </a:pPr>
              <a:r>
                <a:rPr lang="en-US" altLang="zh-CN" dirty="0">
                  <a:latin typeface="+mn-ea"/>
                  <a:ea typeface="+mn-ea"/>
                  <a:cs typeface="Consolas" pitchFamily="49" charset="0"/>
                </a:rPr>
                <a:t>…</a:t>
              </a:r>
            </a:p>
          </p:txBody>
        </p:sp>
        <p:sp>
          <p:nvSpPr>
            <p:cNvPr id="210963" name="Oval 19"/>
            <p:cNvSpPr>
              <a:spLocks noChangeArrowheads="1"/>
            </p:cNvSpPr>
            <p:nvPr/>
          </p:nvSpPr>
          <p:spPr bwMode="auto">
            <a:xfrm>
              <a:off x="3786182" y="3857628"/>
              <a:ext cx="2303463" cy="1428760"/>
            </a:xfrm>
            <a:prstGeom prst="ellipse">
              <a:avLst/>
            </a:prstGeom>
            <a:solidFill>
              <a:schemeClr val="accent1">
                <a:alpha val="0"/>
              </a:schemeClr>
            </a:solidFill>
            <a:ln w="38100" algn="ctr">
              <a:solidFill>
                <a:srgbClr val="33CC33"/>
              </a:solidFill>
              <a:prstDash val="sysDot"/>
              <a:round/>
              <a:headEnd/>
              <a:tailEnd/>
            </a:ln>
            <a:effectLst/>
          </p:spPr>
          <p:txBody>
            <a:bodyPr wrap="none" anchor="ctr"/>
            <a:lstStyle/>
            <a:p>
              <a:endParaRPr lang="zh-CN" altLang="en-US">
                <a:latin typeface="Consolas" pitchFamily="49" charset="0"/>
                <a:cs typeface="Consolas" pitchFamily="49" charset="0"/>
              </a:endParaRPr>
            </a:p>
          </p:txBody>
        </p:sp>
        <p:sp>
          <p:nvSpPr>
            <p:cNvPr id="210964" name="Freeform 20"/>
            <p:cNvSpPr>
              <a:spLocks/>
            </p:cNvSpPr>
            <p:nvPr/>
          </p:nvSpPr>
          <p:spPr bwMode="auto">
            <a:xfrm>
              <a:off x="3200400" y="3767138"/>
              <a:ext cx="939800" cy="627062"/>
            </a:xfrm>
            <a:custGeom>
              <a:avLst/>
              <a:gdLst/>
              <a:ahLst/>
              <a:cxnLst>
                <a:cxn ang="0">
                  <a:pos x="592" y="151"/>
                </a:cxn>
                <a:cxn ang="0">
                  <a:pos x="368" y="11"/>
                </a:cxn>
                <a:cxn ang="0">
                  <a:pos x="136" y="83"/>
                </a:cxn>
                <a:cxn ang="0">
                  <a:pos x="0" y="395"/>
                </a:cxn>
              </a:cxnLst>
              <a:rect l="0" t="0" r="r" b="b"/>
              <a:pathLst>
                <a:path w="592" h="395">
                  <a:moveTo>
                    <a:pt x="592" y="151"/>
                  </a:moveTo>
                  <a:cubicBezTo>
                    <a:pt x="555" y="128"/>
                    <a:pt x="444" y="22"/>
                    <a:pt x="368" y="11"/>
                  </a:cubicBezTo>
                  <a:cubicBezTo>
                    <a:pt x="292" y="0"/>
                    <a:pt x="197" y="19"/>
                    <a:pt x="136" y="83"/>
                  </a:cubicBezTo>
                  <a:cubicBezTo>
                    <a:pt x="75" y="147"/>
                    <a:pt x="28" y="330"/>
                    <a:pt x="0" y="395"/>
                  </a:cubicBezTo>
                </a:path>
              </a:pathLst>
            </a:custGeom>
            <a:ln w="38100">
              <a:headEnd type="none" w="med" len="me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21" name="Text Box 5"/>
          <p:cNvSpPr txBox="1">
            <a:spLocks noChangeArrowheads="1"/>
          </p:cNvSpPr>
          <p:nvPr/>
        </p:nvSpPr>
        <p:spPr bwMode="auto">
          <a:xfrm>
            <a:off x="428596" y="357166"/>
            <a:ext cx="3214710" cy="461665"/>
          </a:xfrm>
          <a:prstGeom prst="rect">
            <a:avLst/>
          </a:prstGeom>
          <a:blipFill>
            <a:blip r:embed="rId3" cstate="print"/>
            <a:tile tx="0" ty="0" sx="100000" sy="100000" flip="none" algn="tl"/>
          </a:blipFill>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sz="2400" smtClean="0">
                <a:solidFill>
                  <a:srgbClr val="FF0000"/>
                </a:solidFill>
                <a:latin typeface="Consolas" pitchFamily="49" charset="0"/>
                <a:ea typeface="华文中宋" pitchFamily="2" charset="-122"/>
                <a:cs typeface="Consolas" pitchFamily="49" charset="0"/>
              </a:rPr>
              <a:t> </a:t>
            </a:r>
            <a:r>
              <a:rPr lang="zh-CN" altLang="en-US" smtClean="0">
                <a:solidFill>
                  <a:srgbClr val="FF0000"/>
                </a:solidFill>
                <a:latin typeface="Consolas" pitchFamily="49" charset="0"/>
                <a:ea typeface="华文中宋" pitchFamily="2" charset="-122"/>
                <a:cs typeface="Consolas" pitchFamily="49" charset="0"/>
              </a:rPr>
              <a:t>双链表</a:t>
            </a:r>
            <a:r>
              <a:rPr lang="zh-CN" altLang="en-US" sz="2400" smtClean="0">
                <a:solidFill>
                  <a:srgbClr val="FF0000"/>
                </a:solidFill>
                <a:latin typeface="Consolas" pitchFamily="49" charset="0"/>
                <a:ea typeface="华文中宋" pitchFamily="2" charset="-122"/>
                <a:cs typeface="Consolas" pitchFamily="49" charset="0"/>
              </a:rPr>
              <a:t>的应用示例</a:t>
            </a:r>
            <a:endParaRPr lang="zh-CN" altLang="en-US" sz="2400" dirty="0">
              <a:solidFill>
                <a:srgbClr val="FF0000"/>
              </a:solidFill>
              <a:latin typeface="Consolas" pitchFamily="49" charset="0"/>
              <a:ea typeface="华文中宋" pitchFamily="2" charset="-122"/>
              <a:cs typeface="Consolas" pitchFamily="49" charset="0"/>
            </a:endParaRPr>
          </a:p>
        </p:txBody>
      </p:sp>
      <p:sp>
        <p:nvSpPr>
          <p:cNvPr id="22" name="灯片编号占位符 21"/>
          <p:cNvSpPr>
            <a:spLocks noGrp="1"/>
          </p:cNvSpPr>
          <p:nvPr>
            <p:ph type="sldNum" sz="quarter" idx="12"/>
          </p:nvPr>
        </p:nvSpPr>
        <p:spPr/>
        <p:txBody>
          <a:bodyPr/>
          <a:lstStyle/>
          <a:p>
            <a:fld id="{BD3F3EC2-762F-4585-9ABE-3D0BD98F40C0}" type="slidenum">
              <a:rPr lang="en-US" altLang="zh-CN" smtClean="0"/>
              <a:pPr/>
              <a:t>68</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14282" y="500042"/>
            <a:ext cx="8569325" cy="405683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80000" bIns="180000">
            <a:spAutoFit/>
          </a:bodyPr>
          <a:lstStyle/>
          <a:p>
            <a:pPr algn="l"/>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reverse</a:t>
            </a:r>
            <a:r>
              <a:rPr lang="en-US" altLang="zh-CN" sz="1600" smtClean="0">
                <a:solidFill>
                  <a:srgbClr val="0000FF"/>
                </a:solidFill>
                <a:latin typeface="Consolas" pitchFamily="49" charset="0"/>
                <a:ea typeface="仿宋" pitchFamily="49" charset="-122"/>
                <a:cs typeface="Consolas" pitchFamily="49" charset="0"/>
              </a:rPr>
              <a:t>(DLinkNode </a:t>
            </a:r>
            <a:r>
              <a:rPr lang="en-US" altLang="zh-CN" sz="1600" dirty="0">
                <a:solidFill>
                  <a:srgbClr val="0000FF"/>
                </a:solidFill>
                <a:latin typeface="Consolas" pitchFamily="49" charset="0"/>
                <a:ea typeface="仿宋" pitchFamily="49" charset="-122"/>
                <a:cs typeface="Consolas" pitchFamily="49" charset="0"/>
              </a:rPr>
              <a:t>*&amp;L)</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a:solidFill>
                  <a:srgbClr val="00B0F0"/>
                </a:solidFill>
                <a:latin typeface="Consolas" pitchFamily="49" charset="0"/>
                <a:ea typeface="仿宋" pitchFamily="49" charset="-122"/>
                <a:cs typeface="Consolas" pitchFamily="49" charset="0"/>
              </a:rPr>
              <a:t>双</a:t>
            </a:r>
            <a:r>
              <a:rPr lang="zh-CN" altLang="en-US" sz="1600" smtClean="0">
                <a:solidFill>
                  <a:srgbClr val="00B0F0"/>
                </a:solidFill>
                <a:latin typeface="Consolas" pitchFamily="49" charset="0"/>
                <a:ea typeface="仿宋" pitchFamily="49" charset="-122"/>
                <a:cs typeface="Consolas" pitchFamily="49" charset="0"/>
              </a:rPr>
              <a:t>链表结点逆</a:t>
            </a:r>
            <a:r>
              <a:rPr lang="zh-CN" altLang="en-US" sz="1600" dirty="0">
                <a:solidFill>
                  <a:srgbClr val="00B0F0"/>
                </a:solidFill>
                <a:latin typeface="Consolas" pitchFamily="49" charset="0"/>
                <a:ea typeface="仿宋" pitchFamily="49" charset="-122"/>
                <a:cs typeface="Consolas" pitchFamily="49" charset="0"/>
              </a:rPr>
              <a:t>置</a:t>
            </a:r>
          </a:p>
          <a:p>
            <a:pPr algn="l"/>
            <a:r>
              <a:rPr lang="en-US" altLang="zh-CN" sz="1600" smtClean="0">
                <a:solidFill>
                  <a:srgbClr val="0000FF"/>
                </a:solidFill>
                <a:latin typeface="Consolas" pitchFamily="49" charset="0"/>
                <a:ea typeface="仿宋" pitchFamily="49" charset="-122"/>
                <a:cs typeface="Consolas" pitchFamily="49" charset="0"/>
              </a:rPr>
              <a:t>{  DLinkNode </a:t>
            </a:r>
            <a:r>
              <a:rPr lang="en-US" altLang="zh-CN" sz="1600" dirty="0">
                <a:solidFill>
                  <a:srgbClr val="0000FF"/>
                </a:solidFill>
                <a:latin typeface="Consolas" pitchFamily="49" charset="0"/>
                <a:ea typeface="仿宋" pitchFamily="49" charset="-122"/>
                <a:cs typeface="Consolas" pitchFamily="49" charset="0"/>
              </a:rPr>
              <a:t>*p=L-</a:t>
            </a:r>
            <a:r>
              <a:rPr lang="en-US" altLang="zh-CN" sz="1600">
                <a:solidFill>
                  <a:srgbClr val="0000FF"/>
                </a:solidFill>
                <a:latin typeface="Consolas" pitchFamily="49" charset="0"/>
                <a:ea typeface="仿宋" pitchFamily="49" charset="-122"/>
                <a:cs typeface="Consolas" pitchFamily="49" charset="0"/>
              </a:rPr>
              <a:t>&gt;</a:t>
            </a:r>
            <a:r>
              <a:rPr lang="en-US" altLang="zh-CN" sz="1600" smtClean="0">
                <a:solidFill>
                  <a:srgbClr val="0000FF"/>
                </a:solidFill>
                <a:latin typeface="Consolas" pitchFamily="49" charset="0"/>
                <a:ea typeface="仿宋" pitchFamily="49" charset="-122"/>
                <a:cs typeface="Consolas" pitchFamily="49" charset="0"/>
              </a:rPr>
              <a:t>next</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q;</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en-US" altLang="zh-CN" sz="1600" dirty="0">
                <a:solidFill>
                  <a:srgbClr val="00B0F0"/>
                </a:solidFill>
                <a:latin typeface="Consolas" pitchFamily="49" charset="0"/>
                <a:ea typeface="仿宋" pitchFamily="49" charset="-122"/>
                <a:cs typeface="Consolas" pitchFamily="49" charset="0"/>
              </a:rPr>
              <a:t>p</a:t>
            </a:r>
            <a:r>
              <a:rPr lang="zh-CN" altLang="en-US" sz="1600">
                <a:solidFill>
                  <a:srgbClr val="00B0F0"/>
                </a:solidFill>
                <a:latin typeface="Consolas" pitchFamily="49" charset="0"/>
                <a:ea typeface="仿宋" pitchFamily="49" charset="-122"/>
                <a:cs typeface="Consolas" pitchFamily="49" charset="0"/>
              </a:rPr>
              <a:t>指向</a:t>
            </a:r>
            <a:r>
              <a:rPr lang="zh-CN" altLang="en-US" sz="1600" smtClean="0">
                <a:solidFill>
                  <a:srgbClr val="00B0F0"/>
                </a:solidFill>
                <a:latin typeface="Consolas" pitchFamily="49" charset="0"/>
                <a:ea typeface="仿宋" pitchFamily="49" charset="-122"/>
                <a:cs typeface="Consolas" pitchFamily="49" charset="0"/>
              </a:rPr>
              <a:t>开始结点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L-</a:t>
            </a:r>
            <a:r>
              <a:rPr lang="en-US" altLang="zh-CN" sz="1600" dirty="0">
                <a:solidFill>
                  <a:srgbClr val="FF00FF"/>
                </a:solidFill>
                <a:latin typeface="Consolas" pitchFamily="49" charset="0"/>
                <a:ea typeface="仿宋" pitchFamily="49" charset="-122"/>
                <a:cs typeface="Consolas" pitchFamily="49" charset="0"/>
              </a:rPr>
              <a:t>&gt;next=NULL;	</a:t>
            </a: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构造</a:t>
            </a:r>
            <a:r>
              <a:rPr lang="zh-CN" altLang="en-US" sz="1600">
                <a:solidFill>
                  <a:srgbClr val="00B0F0"/>
                </a:solidFill>
                <a:latin typeface="Consolas" pitchFamily="49" charset="0"/>
                <a:ea typeface="仿宋" pitchFamily="49" charset="-122"/>
                <a:cs typeface="Consolas" pitchFamily="49" charset="0"/>
              </a:rPr>
              <a:t>只有</a:t>
            </a:r>
            <a:r>
              <a:rPr lang="zh-CN" altLang="en-US" sz="1600" smtClean="0">
                <a:solidFill>
                  <a:srgbClr val="00B0F0"/>
                </a:solidFill>
                <a:latin typeface="Consolas" pitchFamily="49" charset="0"/>
                <a:ea typeface="仿宋" pitchFamily="49" charset="-122"/>
                <a:cs typeface="Consolas" pitchFamily="49" charset="0"/>
              </a:rPr>
              <a:t>头结点的</a:t>
            </a:r>
            <a:r>
              <a:rPr lang="zh-CN" altLang="en-US" sz="1600" dirty="0">
                <a:solidFill>
                  <a:srgbClr val="00B0F0"/>
                </a:solidFill>
                <a:latin typeface="Consolas" pitchFamily="49" charset="0"/>
                <a:ea typeface="仿宋" pitchFamily="49" charset="-122"/>
                <a:cs typeface="Consolas" pitchFamily="49" charset="0"/>
              </a:rPr>
              <a:t>双链表</a:t>
            </a:r>
            <a:r>
              <a:rPr lang="en-US" altLang="zh-CN" sz="1600" dirty="0">
                <a:solidFill>
                  <a:srgbClr val="00B0F0"/>
                </a:solidFill>
                <a:latin typeface="Consolas" pitchFamily="49" charset="0"/>
                <a:ea typeface="仿宋" pitchFamily="49" charset="-122"/>
                <a:cs typeface="Consolas" pitchFamily="49" charset="0"/>
              </a:rPr>
              <a:t>L</a:t>
            </a:r>
          </a:p>
          <a:p>
            <a:pPr algn="l"/>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while </a:t>
            </a:r>
            <a:r>
              <a:rPr lang="en-US" altLang="zh-CN" sz="1600" dirty="0">
                <a:solidFill>
                  <a:srgbClr val="0000FF"/>
                </a:solidFill>
                <a:latin typeface="Consolas" pitchFamily="49" charset="0"/>
                <a:ea typeface="仿宋" pitchFamily="49" charset="-122"/>
                <a:cs typeface="Consolas" pitchFamily="49" charset="0"/>
              </a:rPr>
              <a:t>(p!=NULL)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扫描</a:t>
            </a:r>
            <a:r>
              <a:rPr lang="en-US" altLang="zh-CN" sz="1600" dirty="0">
                <a:solidFill>
                  <a:srgbClr val="00B0F0"/>
                </a:solidFill>
                <a:latin typeface="Consolas" pitchFamily="49" charset="0"/>
                <a:ea typeface="仿宋" pitchFamily="49" charset="-122"/>
                <a:cs typeface="Consolas" pitchFamily="49" charset="0"/>
              </a:rPr>
              <a:t>L</a:t>
            </a:r>
            <a:r>
              <a:rPr lang="zh-CN" altLang="en-US" sz="1600">
                <a:solidFill>
                  <a:srgbClr val="00B0F0"/>
                </a:solidFill>
                <a:latin typeface="Consolas" pitchFamily="49" charset="0"/>
                <a:ea typeface="仿宋" pitchFamily="49" charset="-122"/>
                <a:cs typeface="Consolas" pitchFamily="49" charset="0"/>
              </a:rPr>
              <a:t>的</a:t>
            </a:r>
            <a:r>
              <a:rPr lang="zh-CN" altLang="en-US" sz="1600" smtClean="0">
                <a:solidFill>
                  <a:srgbClr val="00B0F0"/>
                </a:solidFill>
                <a:latin typeface="Consolas" pitchFamily="49" charset="0"/>
                <a:ea typeface="仿宋" pitchFamily="49" charset="-122"/>
                <a:cs typeface="Consolas" pitchFamily="49" charset="0"/>
              </a:rPr>
              <a:t>数据结点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	q=p-&gt;next;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用</a:t>
            </a:r>
            <a:r>
              <a:rPr lang="en-US" altLang="zh-CN" sz="1600" dirty="0">
                <a:solidFill>
                  <a:srgbClr val="00B0F0"/>
                </a:solidFill>
                <a:latin typeface="Consolas" pitchFamily="49" charset="0"/>
                <a:ea typeface="仿宋" pitchFamily="49" charset="-122"/>
                <a:cs typeface="Consolas" pitchFamily="49" charset="0"/>
              </a:rPr>
              <a:t>q</a:t>
            </a:r>
            <a:r>
              <a:rPr lang="zh-CN" altLang="en-US" sz="1600" dirty="0">
                <a:solidFill>
                  <a:srgbClr val="00B0F0"/>
                </a:solidFill>
                <a:latin typeface="Consolas" pitchFamily="49" charset="0"/>
                <a:ea typeface="仿宋" pitchFamily="49" charset="-122"/>
                <a:cs typeface="Consolas" pitchFamily="49" charset="0"/>
              </a:rPr>
              <a:t>保存</a:t>
            </a:r>
            <a:r>
              <a:rPr lang="zh-CN" altLang="en-US" sz="1600">
                <a:solidFill>
                  <a:srgbClr val="00B0F0"/>
                </a:solidFill>
                <a:latin typeface="Consolas" pitchFamily="49" charset="0"/>
                <a:ea typeface="仿宋" pitchFamily="49" charset="-122"/>
                <a:cs typeface="Consolas" pitchFamily="49" charset="0"/>
              </a:rPr>
              <a:t>其</a:t>
            </a:r>
            <a:r>
              <a:rPr lang="zh-CN" altLang="en-US" sz="1600" smtClean="0">
                <a:solidFill>
                  <a:srgbClr val="00B0F0"/>
                </a:solidFill>
                <a:latin typeface="Consolas" pitchFamily="49" charset="0"/>
                <a:ea typeface="仿宋" pitchFamily="49" charset="-122"/>
                <a:cs typeface="Consolas" pitchFamily="49" charset="0"/>
              </a:rPr>
              <a:t>后继结点</a:t>
            </a:r>
            <a:endParaRPr lang="en-US" altLang="zh-CN" sz="1600" dirty="0" smtClean="0">
              <a:solidFill>
                <a:srgbClr val="00B0F0"/>
              </a:solidFill>
              <a:latin typeface="Consolas" pitchFamily="49" charset="0"/>
              <a:ea typeface="仿宋" pitchFamily="49" charset="-122"/>
              <a:cs typeface="Consolas" pitchFamily="49" charset="0"/>
            </a:endParaRPr>
          </a:p>
          <a:p>
            <a:pPr algn="l"/>
            <a:endParaRPr lang="zh-CN" altLang="en-US" sz="1600" dirty="0">
              <a:solidFill>
                <a:srgbClr val="0000FF"/>
              </a:solidFill>
              <a:latin typeface="Consolas" pitchFamily="49" charset="0"/>
              <a:ea typeface="仿宋" pitchFamily="49" charset="-122"/>
              <a:cs typeface="Consolas" pitchFamily="49" charset="0"/>
            </a:endParaRPr>
          </a:p>
          <a:p>
            <a:pPr algn="l"/>
            <a:r>
              <a:rPr lang="zh-CN" altLang="en-US" sz="1600" dirty="0">
                <a:solidFill>
                  <a:srgbClr val="0000FF"/>
                </a:solidFill>
                <a:latin typeface="Consolas" pitchFamily="49" charset="0"/>
                <a:ea typeface="仿宋" pitchFamily="49" charset="-122"/>
                <a:cs typeface="Consolas" pitchFamily="49" charset="0"/>
              </a:rPr>
              <a:t>	</a:t>
            </a:r>
            <a:r>
              <a:rPr lang="en-US" altLang="zh-CN" sz="1600" dirty="0">
                <a:solidFill>
                  <a:srgbClr val="FF00FF"/>
                </a:solidFill>
                <a:latin typeface="Consolas" pitchFamily="49" charset="0"/>
                <a:ea typeface="仿宋" pitchFamily="49" charset="-122"/>
                <a:cs typeface="Consolas" pitchFamily="49" charset="0"/>
              </a:rPr>
              <a:t>p-&gt;next=L-&gt;next;</a:t>
            </a: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采用头插</a:t>
            </a:r>
            <a:r>
              <a:rPr lang="zh-CN" altLang="en-US" sz="1600">
                <a:solidFill>
                  <a:srgbClr val="00B0F0"/>
                </a:solidFill>
                <a:latin typeface="Consolas" pitchFamily="49" charset="0"/>
                <a:ea typeface="仿宋" pitchFamily="49" charset="-122"/>
                <a:cs typeface="Consolas" pitchFamily="49" charset="0"/>
              </a:rPr>
              <a:t>法</a:t>
            </a:r>
            <a:r>
              <a:rPr lang="zh-CN" altLang="en-US" sz="1600" smtClean="0">
                <a:solidFill>
                  <a:srgbClr val="00B0F0"/>
                </a:solidFill>
                <a:latin typeface="Consolas" pitchFamily="49" charset="0"/>
                <a:ea typeface="仿宋" pitchFamily="49" charset="-122"/>
                <a:cs typeface="Consolas" pitchFamily="49" charset="0"/>
              </a:rPr>
              <a:t>将</a:t>
            </a:r>
            <a:r>
              <a:rPr lang="en-US" altLang="zh-CN" sz="1600" smtClean="0">
                <a:solidFill>
                  <a:srgbClr val="00B0F0"/>
                </a:solidFill>
                <a:latin typeface="Consolas" pitchFamily="49" charset="0"/>
                <a:ea typeface="仿宋" pitchFamily="49" charset="-122"/>
                <a:cs typeface="Consolas" pitchFamily="49" charset="0"/>
              </a:rPr>
              <a:t>p</a:t>
            </a:r>
            <a:r>
              <a:rPr lang="zh-CN" altLang="en-US" sz="1600" smtClean="0">
                <a:solidFill>
                  <a:srgbClr val="00B0F0"/>
                </a:solidFill>
                <a:latin typeface="Consolas" pitchFamily="49" charset="0"/>
                <a:ea typeface="仿宋" pitchFamily="49" charset="-122"/>
                <a:cs typeface="Consolas" pitchFamily="49" charset="0"/>
              </a:rPr>
              <a:t>结点插入</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dirty="0">
                <a:solidFill>
                  <a:srgbClr val="FF00FF"/>
                </a:solidFill>
                <a:latin typeface="Consolas" pitchFamily="49" charset="0"/>
                <a:ea typeface="仿宋" pitchFamily="49" charset="-122"/>
                <a:cs typeface="Consolas" pitchFamily="49" charset="0"/>
              </a:rPr>
              <a:t>	</a:t>
            </a:r>
            <a:r>
              <a:rPr lang="en-US" altLang="zh-CN" sz="1600" dirty="0">
                <a:solidFill>
                  <a:srgbClr val="FF00FF"/>
                </a:solidFill>
                <a:latin typeface="Consolas" pitchFamily="49" charset="0"/>
                <a:ea typeface="仿宋" pitchFamily="49" charset="-122"/>
                <a:cs typeface="Consolas" pitchFamily="49" charset="0"/>
              </a:rPr>
              <a:t>if (L-&gt;next!=NULL)</a:t>
            </a:r>
            <a:r>
              <a:rPr lang="en-US" altLang="zh-CN" sz="1600">
                <a:solidFill>
                  <a:srgbClr val="FF00FF"/>
                </a:solidFill>
                <a:latin typeface="Consolas" pitchFamily="49" charset="0"/>
                <a:ea typeface="仿宋" pitchFamily="49" charset="-122"/>
                <a:cs typeface="Consolas" pitchFamily="49" charset="0"/>
              </a:rPr>
              <a:t>	</a:t>
            </a:r>
            <a:r>
              <a:rPr lang="en-US" altLang="zh-CN" sz="1600" smtClean="0">
                <a:solidFill>
                  <a:srgbClr val="FF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a:solidFill>
                  <a:srgbClr val="00B0F0"/>
                </a:solidFill>
                <a:latin typeface="Consolas" pitchFamily="49" charset="0"/>
                <a:ea typeface="仿宋" pitchFamily="49" charset="-122"/>
                <a:cs typeface="Consolas" pitchFamily="49" charset="0"/>
              </a:rPr>
              <a:t>修改</a:t>
            </a:r>
            <a:r>
              <a:rPr lang="zh-CN" altLang="en-US" sz="1600" smtClean="0">
                <a:solidFill>
                  <a:srgbClr val="00B0F0"/>
                </a:solidFill>
                <a:latin typeface="Consolas" pitchFamily="49" charset="0"/>
                <a:ea typeface="仿宋" pitchFamily="49" charset="-122"/>
                <a:cs typeface="Consolas" pitchFamily="49" charset="0"/>
              </a:rPr>
              <a:t>其前驱指针</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dirty="0">
                <a:solidFill>
                  <a:srgbClr val="FF00FF"/>
                </a:solidFill>
                <a:latin typeface="Consolas" pitchFamily="49" charset="0"/>
                <a:ea typeface="仿宋" pitchFamily="49" charset="-122"/>
                <a:cs typeface="Consolas" pitchFamily="49" charset="0"/>
              </a:rPr>
              <a:t>  	</a:t>
            </a:r>
            <a:r>
              <a:rPr lang="zh-CN" altLang="en-US" sz="1600">
                <a:solidFill>
                  <a:srgbClr val="FF00FF"/>
                </a:solidFill>
                <a:latin typeface="Consolas" pitchFamily="49" charset="0"/>
                <a:ea typeface="仿宋" pitchFamily="49" charset="-122"/>
                <a:cs typeface="Consolas" pitchFamily="49" charset="0"/>
              </a:rPr>
              <a:t>  </a:t>
            </a:r>
            <a:r>
              <a:rPr lang="zh-CN" altLang="en-US" sz="1600" smtClean="0">
                <a:solidFill>
                  <a:srgbClr val="FF00FF"/>
                </a:solidFill>
                <a:latin typeface="Consolas" pitchFamily="49" charset="0"/>
                <a:ea typeface="仿宋" pitchFamily="49" charset="-122"/>
                <a:cs typeface="Consolas" pitchFamily="49" charset="0"/>
              </a:rPr>
              <a:t> </a:t>
            </a:r>
            <a:r>
              <a:rPr lang="en-US" altLang="zh-CN" sz="1600" dirty="0" smtClean="0">
                <a:solidFill>
                  <a:srgbClr val="FF00FF"/>
                </a:solidFill>
                <a:latin typeface="Consolas" pitchFamily="49" charset="0"/>
                <a:ea typeface="仿宋" pitchFamily="49" charset="-122"/>
                <a:cs typeface="Consolas" pitchFamily="49" charset="0"/>
              </a:rPr>
              <a:t>L-</a:t>
            </a:r>
            <a:r>
              <a:rPr lang="en-US" altLang="zh-CN" sz="1600" dirty="0">
                <a:solidFill>
                  <a:srgbClr val="FF00FF"/>
                </a:solidFill>
                <a:latin typeface="Consolas" pitchFamily="49" charset="0"/>
                <a:ea typeface="仿宋" pitchFamily="49" charset="-122"/>
                <a:cs typeface="Consolas" pitchFamily="49" charset="0"/>
              </a:rPr>
              <a:t>&gt;next-&gt;prior=p;</a:t>
            </a:r>
          </a:p>
          <a:p>
            <a:pPr algn="l"/>
            <a:r>
              <a:rPr lang="en-US" altLang="zh-CN" sz="1600" dirty="0">
                <a:solidFill>
                  <a:srgbClr val="FF00FF"/>
                </a:solidFill>
                <a:latin typeface="Consolas" pitchFamily="49" charset="0"/>
                <a:ea typeface="仿宋" pitchFamily="49" charset="-122"/>
                <a:cs typeface="Consolas" pitchFamily="49" charset="0"/>
              </a:rPr>
              <a:t>	L-&gt;next=p;</a:t>
            </a:r>
          </a:p>
          <a:p>
            <a:pPr algn="l"/>
            <a:r>
              <a:rPr lang="en-US" altLang="zh-CN" sz="1600" dirty="0">
                <a:solidFill>
                  <a:srgbClr val="FF00FF"/>
                </a:solidFill>
                <a:latin typeface="Consolas" pitchFamily="49" charset="0"/>
                <a:ea typeface="仿宋" pitchFamily="49" charset="-122"/>
                <a:cs typeface="Consolas" pitchFamily="49" charset="0"/>
              </a:rPr>
              <a:t>	p-&gt;prior=L</a:t>
            </a:r>
            <a:r>
              <a:rPr lang="en-US" altLang="zh-CN" sz="1600" dirty="0" smtClean="0">
                <a:solidFill>
                  <a:srgbClr val="FF00FF"/>
                </a:solidFill>
                <a:latin typeface="Consolas" pitchFamily="49" charset="0"/>
                <a:ea typeface="仿宋" pitchFamily="49" charset="-122"/>
                <a:cs typeface="Consolas" pitchFamily="49" charset="0"/>
              </a:rPr>
              <a:t>;</a:t>
            </a:r>
          </a:p>
          <a:p>
            <a:pPr algn="l"/>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	p=q;		</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dirty="0">
                <a:solidFill>
                  <a:srgbClr val="00B0F0"/>
                </a:solidFill>
                <a:latin typeface="Consolas" pitchFamily="49" charset="0"/>
                <a:ea typeface="仿宋" pitchFamily="49" charset="-122"/>
                <a:cs typeface="Consolas" pitchFamily="49" charset="0"/>
              </a:rPr>
              <a:t>让</a:t>
            </a:r>
            <a:r>
              <a:rPr lang="en-US" altLang="zh-CN" sz="1600" dirty="0">
                <a:solidFill>
                  <a:srgbClr val="00B0F0"/>
                </a:solidFill>
                <a:latin typeface="Consolas" pitchFamily="49" charset="0"/>
                <a:ea typeface="仿宋" pitchFamily="49" charset="-122"/>
                <a:cs typeface="Consolas" pitchFamily="49" charset="0"/>
              </a:rPr>
              <a:t>p</a:t>
            </a:r>
            <a:r>
              <a:rPr lang="zh-CN" altLang="en-US" sz="1600" dirty="0">
                <a:solidFill>
                  <a:srgbClr val="00B0F0"/>
                </a:solidFill>
                <a:latin typeface="Consolas" pitchFamily="49" charset="0"/>
                <a:ea typeface="仿宋" pitchFamily="49" charset="-122"/>
                <a:cs typeface="Consolas" pitchFamily="49" charset="0"/>
              </a:rPr>
              <a:t>重新指向</a:t>
            </a:r>
            <a:r>
              <a:rPr lang="zh-CN" altLang="en-US" sz="1600">
                <a:solidFill>
                  <a:srgbClr val="00B0F0"/>
                </a:solidFill>
                <a:latin typeface="Consolas" pitchFamily="49" charset="0"/>
                <a:ea typeface="仿宋" pitchFamily="49" charset="-122"/>
                <a:cs typeface="Consolas" pitchFamily="49" charset="0"/>
              </a:rPr>
              <a:t>其</a:t>
            </a:r>
            <a:r>
              <a:rPr lang="zh-CN" altLang="en-US" sz="1600" smtClean="0">
                <a:solidFill>
                  <a:srgbClr val="00B0F0"/>
                </a:solidFill>
                <a:latin typeface="Consolas" pitchFamily="49" charset="0"/>
                <a:ea typeface="仿宋" pitchFamily="49" charset="-122"/>
                <a:cs typeface="Consolas" pitchFamily="49" charset="0"/>
              </a:rPr>
              <a:t>后继结点</a:t>
            </a:r>
            <a:endParaRPr lang="zh-CN" altLang="en-US" sz="1600" dirty="0">
              <a:solidFill>
                <a:srgbClr val="00B0F0"/>
              </a:solidFill>
              <a:latin typeface="Consolas" pitchFamily="49" charset="0"/>
              <a:ea typeface="仿宋" pitchFamily="49" charset="-122"/>
              <a:cs typeface="Consolas" pitchFamily="49" charset="0"/>
            </a:endParaRPr>
          </a:p>
          <a:p>
            <a:pPr algn="l"/>
            <a:r>
              <a:rPr lang="zh-CN" altLang="en-US" sz="160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t>
            </a:r>
            <a:endParaRPr lang="en-US" altLang="zh-CN" sz="1600" dirty="0">
              <a:solidFill>
                <a:srgbClr val="0000FF"/>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a:t>
            </a:r>
          </a:p>
        </p:txBody>
      </p:sp>
      <p:grpSp>
        <p:nvGrpSpPr>
          <p:cNvPr id="2" name="组合 36"/>
          <p:cNvGrpSpPr/>
          <p:nvPr/>
        </p:nvGrpSpPr>
        <p:grpSpPr>
          <a:xfrm>
            <a:off x="5362588" y="5124464"/>
            <a:ext cx="852486" cy="447676"/>
            <a:chOff x="5005398" y="5130812"/>
            <a:chExt cx="852486" cy="447676"/>
          </a:xfrm>
        </p:grpSpPr>
        <p:sp>
          <p:nvSpPr>
            <p:cNvPr id="29" name="Text Box 14"/>
            <p:cNvSpPr txBox="1">
              <a:spLocks noChangeArrowheads="1"/>
            </p:cNvSpPr>
            <p:nvPr/>
          </p:nvSpPr>
          <p:spPr bwMode="auto">
            <a:xfrm>
              <a:off x="5005398" y="5130812"/>
              <a:ext cx="5762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dirty="0">
                  <a:latin typeface="Consolas" pitchFamily="49" charset="0"/>
                  <a:cs typeface="Consolas" pitchFamily="49" charset="0"/>
                </a:rPr>
                <a:t>q</a:t>
              </a:r>
            </a:p>
          </p:txBody>
        </p:sp>
        <p:sp>
          <p:nvSpPr>
            <p:cNvPr id="30" name="Arc 12"/>
            <p:cNvSpPr>
              <a:spLocks/>
            </p:cNvSpPr>
            <p:nvPr/>
          </p:nvSpPr>
          <p:spPr bwMode="auto">
            <a:xfrm>
              <a:off x="5438784" y="52736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sz="1800">
                <a:latin typeface="Consolas" pitchFamily="49" charset="0"/>
                <a:cs typeface="Consolas" pitchFamily="49" charset="0"/>
              </a:endParaRPr>
            </a:p>
          </p:txBody>
        </p:sp>
      </p:grpSp>
      <p:grpSp>
        <p:nvGrpSpPr>
          <p:cNvPr id="3" name="组合 37"/>
          <p:cNvGrpSpPr/>
          <p:nvPr/>
        </p:nvGrpSpPr>
        <p:grpSpPr>
          <a:xfrm>
            <a:off x="638151" y="5143512"/>
            <a:ext cx="7654969" cy="1214446"/>
            <a:chOff x="638151" y="5143512"/>
            <a:chExt cx="7654969" cy="1214446"/>
          </a:xfrm>
        </p:grpSpPr>
        <p:sp>
          <p:nvSpPr>
            <p:cNvPr id="8" name="Rectangle 6"/>
            <p:cNvSpPr>
              <a:spLocks noChangeArrowheads="1"/>
            </p:cNvSpPr>
            <p:nvPr/>
          </p:nvSpPr>
          <p:spPr bwMode="auto">
            <a:xfrm>
              <a:off x="1768447"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i="1">
                <a:solidFill>
                  <a:srgbClr val="3333FF"/>
                </a:solidFill>
                <a:latin typeface="Consolas" pitchFamily="49" charset="0"/>
                <a:cs typeface="Consolas" pitchFamily="49" charset="0"/>
              </a:endParaRPr>
            </a:p>
          </p:txBody>
        </p:sp>
        <p:sp>
          <p:nvSpPr>
            <p:cNvPr id="9" name="Rectangle 7"/>
            <p:cNvSpPr>
              <a:spLocks noChangeArrowheads="1"/>
            </p:cNvSpPr>
            <p:nvPr/>
          </p:nvSpPr>
          <p:spPr bwMode="auto">
            <a:xfrm>
              <a:off x="2309784"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3333FF"/>
                  </a:solidFill>
                  <a:latin typeface="Consolas" pitchFamily="49" charset="0"/>
                  <a:cs typeface="Consolas" pitchFamily="49" charset="0"/>
                </a:rPr>
                <a:t>∧</a:t>
              </a:r>
              <a:endParaRPr lang="zh-CN" altLang="zh-CN" sz="1800" dirty="0">
                <a:solidFill>
                  <a:srgbClr val="3333FF"/>
                </a:solidFill>
                <a:latin typeface="Consolas" pitchFamily="49" charset="0"/>
                <a:cs typeface="Consolas" pitchFamily="49" charset="0"/>
              </a:endParaRPr>
            </a:p>
          </p:txBody>
        </p:sp>
        <p:sp>
          <p:nvSpPr>
            <p:cNvPr id="10" name="Rectangle 8"/>
            <p:cNvSpPr>
              <a:spLocks noChangeArrowheads="1"/>
            </p:cNvSpPr>
            <p:nvPr/>
          </p:nvSpPr>
          <p:spPr bwMode="auto">
            <a:xfrm>
              <a:off x="1228697"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11" name="Arc 12"/>
            <p:cNvSpPr>
              <a:spLocks/>
            </p:cNvSpPr>
            <p:nvPr/>
          </p:nvSpPr>
          <p:spPr bwMode="auto">
            <a:xfrm>
              <a:off x="1017559" y="563723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sz="1800">
                <a:latin typeface="Consolas" pitchFamily="49" charset="0"/>
                <a:cs typeface="Consolas" pitchFamily="49" charset="0"/>
              </a:endParaRPr>
            </a:p>
          </p:txBody>
        </p:sp>
        <p:sp>
          <p:nvSpPr>
            <p:cNvPr id="12" name="Text Box 13"/>
            <p:cNvSpPr txBox="1">
              <a:spLocks noChangeArrowheads="1"/>
            </p:cNvSpPr>
            <p:nvPr/>
          </p:nvSpPr>
          <p:spPr bwMode="auto">
            <a:xfrm>
              <a:off x="638151" y="5413395"/>
              <a:ext cx="576263"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a:latin typeface="Consolas" pitchFamily="49" charset="0"/>
                  <a:cs typeface="Consolas" pitchFamily="49" charset="0"/>
                </a:rPr>
                <a:t>L</a:t>
              </a:r>
            </a:p>
          </p:txBody>
        </p:sp>
        <p:sp>
          <p:nvSpPr>
            <p:cNvPr id="14" name="Rectangle 9"/>
            <p:cNvSpPr>
              <a:spLocks noChangeArrowheads="1"/>
            </p:cNvSpPr>
            <p:nvPr/>
          </p:nvSpPr>
          <p:spPr bwMode="auto">
            <a:xfrm>
              <a:off x="410368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15" name="Rectangle 10"/>
            <p:cNvSpPr>
              <a:spLocks noChangeArrowheads="1"/>
            </p:cNvSpPr>
            <p:nvPr/>
          </p:nvSpPr>
          <p:spPr bwMode="auto">
            <a:xfrm>
              <a:off x="4645021"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16" name="Rectangle 11"/>
            <p:cNvSpPr>
              <a:spLocks noChangeArrowheads="1"/>
            </p:cNvSpPr>
            <p:nvPr/>
          </p:nvSpPr>
          <p:spPr bwMode="auto">
            <a:xfrm>
              <a:off x="356393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17" name="Text Box 14"/>
            <p:cNvSpPr txBox="1">
              <a:spLocks noChangeArrowheads="1"/>
            </p:cNvSpPr>
            <p:nvPr/>
          </p:nvSpPr>
          <p:spPr bwMode="auto">
            <a:xfrm>
              <a:off x="3648076" y="5143512"/>
              <a:ext cx="576262"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dirty="0">
                  <a:latin typeface="Consolas" pitchFamily="49" charset="0"/>
                  <a:cs typeface="Consolas" pitchFamily="49" charset="0"/>
                </a:rPr>
                <a:t>p</a:t>
              </a:r>
            </a:p>
          </p:txBody>
        </p:sp>
        <p:sp>
          <p:nvSpPr>
            <p:cNvPr id="19" name="Line 16"/>
            <p:cNvSpPr>
              <a:spLocks noChangeShapeType="1"/>
            </p:cNvSpPr>
            <p:nvPr/>
          </p:nvSpPr>
          <p:spPr bwMode="auto">
            <a:xfrm>
              <a:off x="5003796" y="5707085"/>
              <a:ext cx="432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22" name="Arc 12"/>
            <p:cNvSpPr>
              <a:spLocks/>
            </p:cNvSpPr>
            <p:nvPr/>
          </p:nvSpPr>
          <p:spPr bwMode="auto">
            <a:xfrm>
              <a:off x="4081462" y="52863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sz="1800">
                <a:latin typeface="Consolas" pitchFamily="49" charset="0"/>
                <a:cs typeface="Consolas" pitchFamily="49" charset="0"/>
              </a:endParaRPr>
            </a:p>
          </p:txBody>
        </p:sp>
        <p:sp>
          <p:nvSpPr>
            <p:cNvPr id="25" name="Text Box 18"/>
            <p:cNvSpPr txBox="1">
              <a:spLocks noChangeArrowheads="1"/>
            </p:cNvSpPr>
            <p:nvPr/>
          </p:nvSpPr>
          <p:spPr bwMode="auto">
            <a:xfrm>
              <a:off x="7429520" y="5597543"/>
              <a:ext cx="8636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dirty="0">
                  <a:latin typeface="仿宋" pitchFamily="49" charset="-122"/>
                  <a:ea typeface="仿宋" pitchFamily="49" charset="-122"/>
                  <a:cs typeface="Consolas" pitchFamily="49" charset="0"/>
                </a:rPr>
                <a:t>…</a:t>
              </a:r>
            </a:p>
          </p:txBody>
        </p:sp>
        <p:sp>
          <p:nvSpPr>
            <p:cNvPr id="26" name="Rectangle 9"/>
            <p:cNvSpPr>
              <a:spLocks noChangeArrowheads="1"/>
            </p:cNvSpPr>
            <p:nvPr/>
          </p:nvSpPr>
          <p:spPr bwMode="auto">
            <a:xfrm>
              <a:off x="596900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3333FF"/>
                  </a:solidFill>
                  <a:latin typeface="Consolas" pitchFamily="49" charset="0"/>
                  <a:cs typeface="Consolas" pitchFamily="49" charset="0"/>
                </a:rPr>
                <a:t>a</a:t>
              </a:r>
              <a:r>
                <a:rPr lang="en-US" altLang="zh-CN" sz="1800" baseline="-25000" smtClean="0">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27" name="Rectangle 10"/>
            <p:cNvSpPr>
              <a:spLocks noChangeArrowheads="1"/>
            </p:cNvSpPr>
            <p:nvPr/>
          </p:nvSpPr>
          <p:spPr bwMode="auto">
            <a:xfrm>
              <a:off x="6510343"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28" name="Rectangle 11"/>
            <p:cNvSpPr>
              <a:spLocks noChangeArrowheads="1"/>
            </p:cNvSpPr>
            <p:nvPr/>
          </p:nvSpPr>
          <p:spPr bwMode="auto">
            <a:xfrm>
              <a:off x="542925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aseline="-25000">
                <a:solidFill>
                  <a:srgbClr val="3333FF"/>
                </a:solidFill>
                <a:latin typeface="Consolas" pitchFamily="49" charset="0"/>
                <a:cs typeface="Consolas" pitchFamily="49" charset="0"/>
              </a:endParaRPr>
            </a:p>
          </p:txBody>
        </p:sp>
        <p:sp>
          <p:nvSpPr>
            <p:cNvPr id="20" name="Line 17"/>
            <p:cNvSpPr>
              <a:spLocks noChangeShapeType="1"/>
            </p:cNvSpPr>
            <p:nvPr/>
          </p:nvSpPr>
          <p:spPr bwMode="auto">
            <a:xfrm flipH="1">
              <a:off x="5148259" y="5872186"/>
              <a:ext cx="36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1" name="Line 16"/>
            <p:cNvSpPr>
              <a:spLocks noChangeShapeType="1"/>
            </p:cNvSpPr>
            <p:nvPr/>
          </p:nvSpPr>
          <p:spPr bwMode="auto">
            <a:xfrm>
              <a:off x="6929454" y="5715016"/>
              <a:ext cx="432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2" name="Line 17"/>
            <p:cNvSpPr>
              <a:spLocks noChangeShapeType="1"/>
            </p:cNvSpPr>
            <p:nvPr/>
          </p:nvSpPr>
          <p:spPr bwMode="auto">
            <a:xfrm flipH="1">
              <a:off x="7073917" y="5880117"/>
              <a:ext cx="360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sz="1800">
                <a:latin typeface="Consolas" pitchFamily="49" charset="0"/>
                <a:cs typeface="Consolas" pitchFamily="49" charset="0"/>
              </a:endParaRPr>
            </a:p>
          </p:txBody>
        </p:sp>
      </p:grpSp>
      <p:grpSp>
        <p:nvGrpSpPr>
          <p:cNvPr id="4" name="组合 35"/>
          <p:cNvGrpSpPr/>
          <p:nvPr/>
        </p:nvGrpSpPr>
        <p:grpSpPr>
          <a:xfrm>
            <a:off x="2357422" y="5071756"/>
            <a:ext cx="2969460" cy="1357322"/>
            <a:chOff x="2316920" y="5072074"/>
            <a:chExt cx="2969460" cy="1357322"/>
          </a:xfrm>
        </p:grpSpPr>
        <p:sp>
          <p:nvSpPr>
            <p:cNvPr id="33" name="椭圆 32"/>
            <p:cNvSpPr/>
            <p:nvPr/>
          </p:nvSpPr>
          <p:spPr>
            <a:xfrm>
              <a:off x="3214678" y="5072074"/>
              <a:ext cx="2071702" cy="1357322"/>
            </a:xfrm>
            <a:prstGeom prst="ellipse">
              <a:avLst/>
            </a:prstGeom>
            <a:solidFill>
              <a:schemeClr val="accent1">
                <a:alpha val="0"/>
              </a:schemeClr>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4" name="左箭头 33"/>
            <p:cNvSpPr/>
            <p:nvPr/>
          </p:nvSpPr>
          <p:spPr>
            <a:xfrm rot="19827950">
              <a:off x="2571736" y="5500702"/>
              <a:ext cx="642942"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5" name="TextBox 34"/>
            <p:cNvSpPr txBox="1"/>
            <p:nvPr/>
          </p:nvSpPr>
          <p:spPr>
            <a:xfrm rot="20013019">
              <a:off x="2316920" y="5130473"/>
              <a:ext cx="928694" cy="369332"/>
            </a:xfrm>
            <a:prstGeom prst="rect">
              <a:avLst/>
            </a:prstGeom>
            <a:noFill/>
          </p:spPr>
          <p:txBody>
            <a:bodyPr wrap="square" rtlCol="0">
              <a:spAutoFit/>
            </a:bodyPr>
            <a:lstStyle/>
            <a:p>
              <a:r>
                <a:rPr lang="zh-CN" altLang="en-US" sz="1800" dirty="0" smtClean="0">
                  <a:latin typeface="仿宋" pitchFamily="49" charset="-122"/>
                  <a:ea typeface="仿宋" pitchFamily="49" charset="-122"/>
                  <a:cs typeface="Consolas" pitchFamily="49" charset="0"/>
                </a:rPr>
                <a:t>插入</a:t>
              </a:r>
              <a:endParaRPr lang="zh-CN" altLang="en-US" sz="1800" dirty="0">
                <a:latin typeface="仿宋" pitchFamily="49" charset="-122"/>
                <a:ea typeface="仿宋" pitchFamily="49" charset="-122"/>
                <a:cs typeface="Consolas" pitchFamily="49" charset="0"/>
              </a:endParaRPr>
            </a:p>
          </p:txBody>
        </p:sp>
      </p:grpSp>
      <p:sp>
        <p:nvSpPr>
          <p:cNvPr id="36" name="灯片编号占位符 35"/>
          <p:cNvSpPr>
            <a:spLocks noGrp="1"/>
          </p:cNvSpPr>
          <p:nvPr>
            <p:ph type="sldNum" sz="quarter" idx="12"/>
          </p:nvPr>
        </p:nvSpPr>
        <p:spPr/>
        <p:txBody>
          <a:bodyPr/>
          <a:lstStyle/>
          <a:p>
            <a:fld id="{BD3F3EC2-762F-4585-9ABE-3D0BD98F40C0}" type="slidenum">
              <a:rPr lang="en-US" altLang="zh-CN" smtClean="0"/>
              <a:pPr/>
              <a:t>69</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2" end="2"/>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197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97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197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1970">
                                            <p:txEl>
                                              <p:pRg st="10" end="1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1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250825" y="333375"/>
            <a:ext cx="8497888" cy="769441"/>
          </a:xfrm>
          <a:prstGeom prst="rect">
            <a:avLst/>
          </a:prstGeom>
          <a:noFill/>
          <a:ln w="9525">
            <a:noFill/>
            <a:miter lim="800000"/>
            <a:headEnd/>
            <a:tailEnd/>
          </a:ln>
          <a:effectLst/>
        </p:spPr>
        <p:txBody>
          <a:bodyPr>
            <a:spAutoFit/>
          </a:bodyPr>
          <a:lstStyle/>
          <a:p>
            <a:pPr algn="l">
              <a:lnSpc>
                <a:spcPct val="110000"/>
              </a:lnSpc>
            </a:pPr>
            <a:r>
              <a:rPr lang="zh-CN" altLang="en-US" sz="2000" dirty="0">
                <a:latin typeface="Consolas" pitchFamily="49" charset="0"/>
                <a:ea typeface="楷体" pitchFamily="49" charset="-122"/>
                <a:cs typeface="Consolas" pitchFamily="49" charset="0"/>
              </a:rPr>
              <a:t>　　</a:t>
            </a:r>
            <a:r>
              <a:rPr lang="zh-CN" altLang="en-US" sz="2000" dirty="0" smtClean="0">
                <a:solidFill>
                  <a:srgbClr val="FF0000"/>
                </a:solidFill>
                <a:latin typeface="方正启体简体" pitchFamily="65" charset="-122"/>
                <a:ea typeface="方正启体简体" pitchFamily="65" charset="-122"/>
                <a:cs typeface="Consolas" pitchFamily="49" charset="0"/>
              </a:rPr>
              <a:t>存储密度</a:t>
            </a:r>
            <a:r>
              <a:rPr lang="zh-CN" altLang="en-US" sz="2000">
                <a:latin typeface="Consolas" pitchFamily="49" charset="0"/>
                <a:ea typeface="楷体" pitchFamily="49" charset="-122"/>
                <a:cs typeface="Consolas" pitchFamily="49" charset="0"/>
              </a:rPr>
              <a:t>是</a:t>
            </a:r>
            <a:r>
              <a:rPr lang="zh-CN" altLang="en-US" sz="2000" smtClean="0">
                <a:latin typeface="Consolas" pitchFamily="49" charset="0"/>
                <a:ea typeface="楷体" pitchFamily="49" charset="-122"/>
                <a:cs typeface="Consolas" pitchFamily="49" charset="0"/>
              </a:rPr>
              <a:t>指结点数据</a:t>
            </a:r>
            <a:r>
              <a:rPr lang="zh-CN" altLang="en-US" sz="2000" dirty="0">
                <a:latin typeface="Consolas" pitchFamily="49" charset="0"/>
                <a:ea typeface="楷体" pitchFamily="49" charset="-122"/>
                <a:cs typeface="Consolas" pitchFamily="49" charset="0"/>
              </a:rPr>
              <a:t>本身所占的存储量</a:t>
            </a:r>
            <a:r>
              <a:rPr lang="zh-CN" altLang="en-US" sz="2000">
                <a:latin typeface="Consolas" pitchFamily="49" charset="0"/>
                <a:ea typeface="楷体" pitchFamily="49" charset="-122"/>
                <a:cs typeface="Consolas" pitchFamily="49" charset="0"/>
              </a:rPr>
              <a:t>和</a:t>
            </a:r>
            <a:r>
              <a:rPr lang="zh-CN" altLang="en-US" sz="2000" smtClean="0">
                <a:latin typeface="Consolas" pitchFamily="49" charset="0"/>
                <a:ea typeface="楷体" pitchFamily="49" charset="-122"/>
                <a:cs typeface="Consolas" pitchFamily="49" charset="0"/>
              </a:rPr>
              <a:t>整个结点结构</a:t>
            </a:r>
            <a:r>
              <a:rPr lang="zh-CN" altLang="en-US" sz="2000" dirty="0">
                <a:latin typeface="Consolas" pitchFamily="49" charset="0"/>
                <a:ea typeface="楷体" pitchFamily="49" charset="-122"/>
                <a:cs typeface="Consolas" pitchFamily="49" charset="0"/>
              </a:rPr>
              <a:t>中所占的存储量</a:t>
            </a:r>
            <a:r>
              <a:rPr lang="zh-CN" altLang="en-US" sz="2000">
                <a:latin typeface="Consolas" pitchFamily="49" charset="0"/>
                <a:ea typeface="楷体" pitchFamily="49" charset="-122"/>
                <a:cs typeface="Consolas" pitchFamily="49" charset="0"/>
              </a:rPr>
              <a:t>之</a:t>
            </a:r>
            <a:r>
              <a:rPr lang="zh-CN" altLang="en-US" sz="2000" smtClean="0">
                <a:latin typeface="Consolas" pitchFamily="49" charset="0"/>
                <a:ea typeface="楷体" pitchFamily="49" charset="-122"/>
                <a:cs typeface="Consolas" pitchFamily="49" charset="0"/>
              </a:rPr>
              <a:t>比，即</a:t>
            </a:r>
            <a:r>
              <a:rPr lang="zh-CN" altLang="en-US" sz="2000" dirty="0">
                <a:latin typeface="Consolas" pitchFamily="49" charset="0"/>
                <a:ea typeface="楷体" pitchFamily="49" charset="-122"/>
                <a:cs typeface="Consolas" pitchFamily="49" charset="0"/>
              </a:rPr>
              <a:t>：</a:t>
            </a:r>
          </a:p>
        </p:txBody>
      </p:sp>
      <p:sp>
        <p:nvSpPr>
          <p:cNvPr id="200709" name="Text Box 5"/>
          <p:cNvSpPr txBox="1">
            <a:spLocks noChangeArrowheads="1"/>
          </p:cNvSpPr>
          <p:nvPr/>
        </p:nvSpPr>
        <p:spPr bwMode="auto">
          <a:xfrm>
            <a:off x="500034" y="4857760"/>
            <a:ext cx="8064500" cy="82750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44000" tIns="108000" bIns="108000">
            <a:spAutoFit/>
          </a:bodyPr>
          <a:lstStyle/>
          <a:p>
            <a:pPr algn="l">
              <a:lnSpc>
                <a:spcPct val="110000"/>
              </a:lnSpc>
            </a:pPr>
            <a:r>
              <a:rPr lang="zh-CN" altLang="en-US" sz="1800" dirty="0">
                <a:solidFill>
                  <a:srgbClr val="C00000"/>
                </a:solidFill>
                <a:latin typeface="华文中宋" pitchFamily="2" charset="-122"/>
                <a:ea typeface="华文中宋" pitchFamily="2" charset="-122"/>
                <a:cs typeface="Consolas" pitchFamily="49" charset="0"/>
              </a:rPr>
              <a:t>　　</a:t>
            </a:r>
            <a:r>
              <a:rPr lang="zh-CN" altLang="en-US" sz="1800">
                <a:solidFill>
                  <a:srgbClr val="C00000"/>
                </a:solidFill>
                <a:latin typeface="华文中宋" pitchFamily="2" charset="-122"/>
                <a:ea typeface="华文中宋" pitchFamily="2" charset="-122"/>
                <a:cs typeface="Consolas" pitchFamily="49" charset="0"/>
              </a:rPr>
              <a:t>一般</a:t>
            </a:r>
            <a:r>
              <a:rPr lang="zh-CN" altLang="en-US" sz="1800" smtClean="0">
                <a:solidFill>
                  <a:srgbClr val="C00000"/>
                </a:solidFill>
                <a:latin typeface="华文中宋" pitchFamily="2" charset="-122"/>
                <a:ea typeface="华文中宋" pitchFamily="2" charset="-122"/>
                <a:cs typeface="Consolas" pitchFamily="49" charset="0"/>
              </a:rPr>
              <a:t>地，存储密度</a:t>
            </a:r>
            <a:r>
              <a:rPr lang="zh-CN" altLang="en-US" sz="1800">
                <a:solidFill>
                  <a:srgbClr val="C00000"/>
                </a:solidFill>
                <a:latin typeface="华文中宋" pitchFamily="2" charset="-122"/>
                <a:ea typeface="华文中宋" pitchFamily="2" charset="-122"/>
                <a:cs typeface="Consolas" pitchFamily="49" charset="0"/>
              </a:rPr>
              <a:t>越</a:t>
            </a:r>
            <a:r>
              <a:rPr lang="zh-CN" altLang="en-US" sz="1800" smtClean="0">
                <a:solidFill>
                  <a:srgbClr val="C00000"/>
                </a:solidFill>
                <a:latin typeface="华文中宋" pitchFamily="2" charset="-122"/>
                <a:ea typeface="华文中宋" pitchFamily="2" charset="-122"/>
                <a:cs typeface="Consolas" pitchFamily="49" charset="0"/>
              </a:rPr>
              <a:t>大，存储空间</a:t>
            </a:r>
            <a:r>
              <a:rPr lang="zh-CN" altLang="en-US" sz="1800" dirty="0">
                <a:solidFill>
                  <a:srgbClr val="C00000"/>
                </a:solidFill>
                <a:latin typeface="华文中宋" pitchFamily="2" charset="-122"/>
                <a:ea typeface="华文中宋" pitchFamily="2" charset="-122"/>
                <a:cs typeface="Consolas" pitchFamily="49" charset="0"/>
              </a:rPr>
              <a:t>的利用率就越高</a:t>
            </a:r>
            <a:r>
              <a:rPr lang="zh-CN" altLang="en-US" sz="1800">
                <a:solidFill>
                  <a:srgbClr val="C00000"/>
                </a:solidFill>
                <a:latin typeface="华文中宋" pitchFamily="2" charset="-122"/>
                <a:ea typeface="华文中宋" pitchFamily="2" charset="-122"/>
                <a:cs typeface="Consolas" pitchFamily="49" charset="0"/>
              </a:rPr>
              <a:t>。</a:t>
            </a:r>
            <a:r>
              <a:rPr lang="zh-CN" altLang="en-US" sz="1800" smtClean="0">
                <a:solidFill>
                  <a:srgbClr val="C00000"/>
                </a:solidFill>
                <a:latin typeface="华文中宋" pitchFamily="2" charset="-122"/>
                <a:ea typeface="华文中宋" pitchFamily="2" charset="-122"/>
                <a:cs typeface="Consolas" pitchFamily="49" charset="0"/>
              </a:rPr>
              <a:t>显然，顺序</a:t>
            </a:r>
            <a:r>
              <a:rPr lang="zh-CN" altLang="en-US" sz="1800" dirty="0">
                <a:solidFill>
                  <a:srgbClr val="C00000"/>
                </a:solidFill>
                <a:latin typeface="华文中宋" pitchFamily="2" charset="-122"/>
                <a:ea typeface="华文中宋" pitchFamily="2" charset="-122"/>
                <a:cs typeface="Consolas" pitchFamily="49" charset="0"/>
              </a:rPr>
              <a:t>表的存储密度为</a:t>
            </a:r>
            <a:r>
              <a:rPr lang="en-US" altLang="zh-CN" sz="1800" dirty="0" smtClean="0">
                <a:solidFill>
                  <a:srgbClr val="C00000"/>
                </a:solidFill>
                <a:latin typeface="华文中宋" pitchFamily="2" charset="-122"/>
                <a:ea typeface="华文中宋" pitchFamily="2" charset="-122"/>
                <a:cs typeface="Consolas" pitchFamily="49" charset="0"/>
              </a:rPr>
              <a:t>1</a:t>
            </a:r>
            <a:r>
              <a:rPr lang="zh-CN" altLang="en-US" sz="1800" dirty="0" smtClean="0">
                <a:solidFill>
                  <a:srgbClr val="C00000"/>
                </a:solidFill>
                <a:latin typeface="华文中宋" pitchFamily="2" charset="-122"/>
                <a:ea typeface="华文中宋" pitchFamily="2" charset="-122"/>
                <a:cs typeface="Consolas" pitchFamily="49" charset="0"/>
              </a:rPr>
              <a:t>（</a:t>
            </a:r>
            <a:r>
              <a:rPr lang="en-US" altLang="zh-CN" sz="1800" dirty="0" smtClean="0">
                <a:solidFill>
                  <a:srgbClr val="C00000"/>
                </a:solidFill>
                <a:latin typeface="华文中宋" pitchFamily="2" charset="-122"/>
                <a:ea typeface="华文中宋" pitchFamily="2" charset="-122"/>
                <a:cs typeface="Consolas" pitchFamily="49" charset="0"/>
              </a:rPr>
              <a:t>100</a:t>
            </a:r>
            <a:r>
              <a:rPr lang="en-US" altLang="zh-CN" sz="1800" smtClean="0">
                <a:solidFill>
                  <a:srgbClr val="C00000"/>
                </a:solidFill>
                <a:latin typeface="华文中宋" pitchFamily="2" charset="-122"/>
                <a:ea typeface="华文中宋" pitchFamily="2" charset="-122"/>
                <a:cs typeface="Consolas" pitchFamily="49" charset="0"/>
              </a:rPr>
              <a:t>%</a:t>
            </a:r>
            <a:r>
              <a:rPr lang="zh-CN" altLang="en-US" sz="1800" smtClean="0">
                <a:solidFill>
                  <a:srgbClr val="C00000"/>
                </a:solidFill>
                <a:latin typeface="华文中宋" pitchFamily="2" charset="-122"/>
                <a:ea typeface="华文中宋" pitchFamily="2" charset="-122"/>
                <a:cs typeface="Consolas" pitchFamily="49" charset="0"/>
              </a:rPr>
              <a:t>），而</a:t>
            </a:r>
            <a:r>
              <a:rPr lang="zh-CN" altLang="en-US" sz="1800" dirty="0">
                <a:solidFill>
                  <a:srgbClr val="C00000"/>
                </a:solidFill>
                <a:latin typeface="华文中宋" pitchFamily="2" charset="-122"/>
                <a:ea typeface="华文中宋" pitchFamily="2" charset="-122"/>
                <a:cs typeface="Consolas" pitchFamily="49" charset="0"/>
              </a:rPr>
              <a:t>链表的存储密度小于</a:t>
            </a:r>
            <a:r>
              <a:rPr lang="en-US" altLang="zh-CN" sz="1800" dirty="0">
                <a:solidFill>
                  <a:srgbClr val="C00000"/>
                </a:solidFill>
                <a:latin typeface="华文中宋" pitchFamily="2" charset="-122"/>
                <a:ea typeface="华文中宋" pitchFamily="2" charset="-122"/>
                <a:cs typeface="Consolas" pitchFamily="49" charset="0"/>
              </a:rPr>
              <a:t>1</a:t>
            </a:r>
            <a:r>
              <a:rPr lang="zh-CN" altLang="en-US" sz="1800" dirty="0" smtClean="0">
                <a:solidFill>
                  <a:srgbClr val="C00000"/>
                </a:solidFill>
                <a:latin typeface="华文中宋" pitchFamily="2" charset="-122"/>
                <a:ea typeface="华文中宋" pitchFamily="2" charset="-122"/>
                <a:cs typeface="Consolas" pitchFamily="49" charset="0"/>
              </a:rPr>
              <a:t>。</a:t>
            </a:r>
            <a:endParaRPr lang="zh-CN" altLang="en-US" sz="1800" dirty="0">
              <a:solidFill>
                <a:srgbClr val="C00000"/>
              </a:solidFill>
              <a:latin typeface="华文中宋" pitchFamily="2" charset="-122"/>
              <a:ea typeface="华文中宋" pitchFamily="2" charset="-122"/>
              <a:cs typeface="Consolas" pitchFamily="49" charset="0"/>
            </a:endParaRPr>
          </a:p>
        </p:txBody>
      </p:sp>
      <p:sp>
        <p:nvSpPr>
          <p:cNvPr id="200710" name="Text Box 6"/>
          <p:cNvSpPr txBox="1">
            <a:spLocks noChangeArrowheads="1"/>
          </p:cNvSpPr>
          <p:nvPr/>
        </p:nvSpPr>
        <p:spPr bwMode="auto">
          <a:xfrm>
            <a:off x="1187450" y="1646223"/>
            <a:ext cx="1944688" cy="36933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仿宋" pitchFamily="49" charset="-122"/>
                <a:cs typeface="Consolas" pitchFamily="49" charset="0"/>
              </a:rPr>
              <a:t>存储密度</a:t>
            </a:r>
            <a:r>
              <a:rPr lang="en-US" altLang="zh-CN" sz="1800" dirty="0">
                <a:latin typeface="Consolas" pitchFamily="49" charset="0"/>
                <a:ea typeface="仿宋" pitchFamily="49" charset="-122"/>
                <a:cs typeface="Consolas" pitchFamily="49" charset="0"/>
              </a:rPr>
              <a:t>=</a:t>
            </a:r>
          </a:p>
        </p:txBody>
      </p:sp>
      <p:sp>
        <p:nvSpPr>
          <p:cNvPr id="200711" name="Text Box 7"/>
          <p:cNvSpPr txBox="1">
            <a:spLocks noChangeArrowheads="1"/>
          </p:cNvSpPr>
          <p:nvPr/>
        </p:nvSpPr>
        <p:spPr bwMode="auto">
          <a:xfrm>
            <a:off x="2987675" y="1387778"/>
            <a:ext cx="2798771" cy="369332"/>
          </a:xfrm>
          <a:prstGeom prst="rect">
            <a:avLst/>
          </a:prstGeom>
          <a:noFill/>
          <a:ln w="9525">
            <a:noFill/>
            <a:miter lim="800000"/>
            <a:headEnd/>
            <a:tailEnd/>
          </a:ln>
          <a:effectLst/>
        </p:spPr>
        <p:txBody>
          <a:bodyPr wrap="square">
            <a:spAutoFit/>
          </a:bodyPr>
          <a:lstStyle/>
          <a:p>
            <a:pPr algn="l">
              <a:spcBef>
                <a:spcPct val="50000"/>
              </a:spcBef>
            </a:pPr>
            <a:r>
              <a:rPr lang="zh-CN" altLang="en-US" sz="1800" smtClean="0">
                <a:latin typeface="Consolas" pitchFamily="49" charset="0"/>
                <a:ea typeface="仿宋" pitchFamily="49" charset="-122"/>
                <a:cs typeface="Consolas" pitchFamily="49" charset="0"/>
              </a:rPr>
              <a:t>结点数据</a:t>
            </a:r>
            <a:r>
              <a:rPr lang="zh-CN" altLang="en-US" sz="1800" dirty="0">
                <a:latin typeface="Consolas" pitchFamily="49" charset="0"/>
                <a:ea typeface="仿宋" pitchFamily="49" charset="-122"/>
                <a:cs typeface="Consolas" pitchFamily="49" charset="0"/>
              </a:rPr>
              <a:t>本身占用的空间</a:t>
            </a:r>
          </a:p>
        </p:txBody>
      </p:sp>
      <p:sp>
        <p:nvSpPr>
          <p:cNvPr id="200712" name="Text Box 8"/>
          <p:cNvSpPr txBox="1">
            <a:spLocks noChangeArrowheads="1"/>
          </p:cNvSpPr>
          <p:nvPr/>
        </p:nvSpPr>
        <p:spPr bwMode="auto">
          <a:xfrm>
            <a:off x="3276600" y="1908161"/>
            <a:ext cx="2366970" cy="369332"/>
          </a:xfrm>
          <a:prstGeom prst="rect">
            <a:avLst/>
          </a:prstGeom>
          <a:noFill/>
          <a:ln w="9525">
            <a:noFill/>
            <a:miter lim="800000"/>
            <a:headEnd/>
            <a:tailEnd/>
          </a:ln>
          <a:effectLst/>
        </p:spPr>
        <p:txBody>
          <a:bodyPr wrap="square">
            <a:spAutoFit/>
          </a:bodyPr>
          <a:lstStyle/>
          <a:p>
            <a:pPr algn="l">
              <a:spcBef>
                <a:spcPct val="50000"/>
              </a:spcBef>
            </a:pPr>
            <a:r>
              <a:rPr lang="zh-CN" altLang="en-US" sz="1800" smtClean="0">
                <a:latin typeface="Consolas" pitchFamily="49" charset="0"/>
                <a:ea typeface="仿宋" pitchFamily="49" charset="-122"/>
                <a:cs typeface="Consolas" pitchFamily="49" charset="0"/>
              </a:rPr>
              <a:t>结点占用</a:t>
            </a:r>
            <a:r>
              <a:rPr lang="zh-CN" altLang="en-US" sz="1800">
                <a:latin typeface="Consolas" pitchFamily="49" charset="0"/>
                <a:ea typeface="仿宋" pitchFamily="49" charset="-122"/>
                <a:cs typeface="Consolas" pitchFamily="49" charset="0"/>
              </a:rPr>
              <a:t>的空间总量</a:t>
            </a:r>
          </a:p>
        </p:txBody>
      </p:sp>
      <p:sp>
        <p:nvSpPr>
          <p:cNvPr id="200713" name="Line 9"/>
          <p:cNvSpPr>
            <a:spLocks noChangeShapeType="1"/>
          </p:cNvSpPr>
          <p:nvPr/>
        </p:nvSpPr>
        <p:spPr bwMode="auto">
          <a:xfrm>
            <a:off x="2832198" y="1849741"/>
            <a:ext cx="3240000"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lstStyle/>
          <a:p>
            <a:endParaRPr lang="zh-CN" altLang="en-US">
              <a:latin typeface="Consolas" pitchFamily="49" charset="0"/>
              <a:cs typeface="Consolas" pitchFamily="49" charset="0"/>
            </a:endParaRPr>
          </a:p>
        </p:txBody>
      </p:sp>
      <p:grpSp>
        <p:nvGrpSpPr>
          <p:cNvPr id="19" name="组合 18"/>
          <p:cNvGrpSpPr/>
          <p:nvPr/>
        </p:nvGrpSpPr>
        <p:grpSpPr>
          <a:xfrm>
            <a:off x="1507797" y="2500306"/>
            <a:ext cx="4207211" cy="1969486"/>
            <a:chOff x="1507797" y="2500306"/>
            <a:chExt cx="4207211" cy="1969486"/>
          </a:xfrm>
        </p:grpSpPr>
        <p:sp>
          <p:nvSpPr>
            <p:cNvPr id="8" name="Rectangle 28"/>
            <p:cNvSpPr>
              <a:spLocks noChangeArrowheads="1"/>
            </p:cNvSpPr>
            <p:nvPr/>
          </p:nvSpPr>
          <p:spPr bwMode="auto">
            <a:xfrm>
              <a:off x="3457544" y="331147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9" name="Rectangle 29"/>
            <p:cNvSpPr>
              <a:spLocks noChangeArrowheads="1"/>
            </p:cNvSpPr>
            <p:nvPr/>
          </p:nvSpPr>
          <p:spPr bwMode="auto">
            <a:xfrm>
              <a:off x="3998881" y="331147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cxnSp>
          <p:nvCxnSpPr>
            <p:cNvPr id="11" name="直接箭头连接符 10"/>
            <p:cNvCxnSpPr/>
            <p:nvPr/>
          </p:nvCxnSpPr>
          <p:spPr>
            <a:xfrm>
              <a:off x="3286116" y="3028890"/>
              <a:ext cx="285752"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57422" y="2628780"/>
              <a:ext cx="1357322" cy="369332"/>
            </a:xfrm>
            <a:prstGeom prst="rect">
              <a:avLst/>
            </a:prstGeom>
            <a:noFill/>
          </p:spPr>
          <p:txBody>
            <a:bodyPr wrap="square" rtlCol="0">
              <a:spAutoFit/>
            </a:bodyPr>
            <a:lstStyle/>
            <a:p>
              <a:r>
                <a:rPr lang="en-US" altLang="zh-CN" sz="1800" dirty="0" smtClean="0">
                  <a:latin typeface="Consolas" pitchFamily="49" charset="0"/>
                  <a:ea typeface="仿宋" pitchFamily="49" charset="-122"/>
                  <a:cs typeface="Consolas" pitchFamily="49" charset="0"/>
                </a:rPr>
                <a:t>8</a:t>
              </a:r>
              <a:r>
                <a:rPr lang="zh-CN" altLang="en-US" sz="1800" dirty="0" smtClean="0">
                  <a:latin typeface="Consolas" pitchFamily="49" charset="0"/>
                  <a:ea typeface="仿宋" pitchFamily="49" charset="-122"/>
                  <a:cs typeface="Consolas" pitchFamily="49" charset="0"/>
                </a:rPr>
                <a:t>个字节</a:t>
              </a:r>
              <a:endParaRPr lang="zh-CN" altLang="en-US" sz="1800" dirty="0">
                <a:latin typeface="Consolas" pitchFamily="49" charset="0"/>
                <a:ea typeface="仿宋" pitchFamily="49" charset="-122"/>
                <a:cs typeface="Consolas" pitchFamily="49" charset="0"/>
              </a:endParaRPr>
            </a:p>
          </p:txBody>
        </p:sp>
        <p:cxnSp>
          <p:nvCxnSpPr>
            <p:cNvPr id="14" name="直接箭头连接符 13"/>
            <p:cNvCxnSpPr/>
            <p:nvPr/>
          </p:nvCxnSpPr>
          <p:spPr>
            <a:xfrm rot="5400000">
              <a:off x="4314807" y="3054277"/>
              <a:ext cx="282580" cy="23180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7686" y="2628780"/>
              <a:ext cx="1357322" cy="369332"/>
            </a:xfrm>
            <a:prstGeom prst="rect">
              <a:avLst/>
            </a:prstGeom>
            <a:noFill/>
          </p:spPr>
          <p:txBody>
            <a:bodyPr wrap="square" rtlCol="0">
              <a:spAutoFit/>
            </a:bodyPr>
            <a:lstStyle/>
            <a:p>
              <a:r>
                <a:rPr lang="en-US" altLang="zh-CN" sz="1800" dirty="0" smtClean="0">
                  <a:latin typeface="Consolas" pitchFamily="49" charset="0"/>
                  <a:ea typeface="仿宋" pitchFamily="49" charset="-122"/>
                  <a:cs typeface="Consolas" pitchFamily="49" charset="0"/>
                </a:rPr>
                <a:t>4</a:t>
              </a:r>
              <a:r>
                <a:rPr lang="zh-CN" altLang="en-US" sz="1800" dirty="0" smtClean="0">
                  <a:latin typeface="Consolas" pitchFamily="49" charset="0"/>
                  <a:ea typeface="仿宋" pitchFamily="49" charset="-122"/>
                  <a:cs typeface="Consolas" pitchFamily="49" charset="0"/>
                </a:rPr>
                <a:t>个字节</a:t>
              </a:r>
              <a:endParaRPr lang="zh-CN" altLang="en-US" sz="1800" dirty="0">
                <a:latin typeface="Consolas" pitchFamily="49" charset="0"/>
                <a:ea typeface="仿宋" pitchFamily="49" charset="-122"/>
                <a:cs typeface="Consolas" pitchFamily="49" charset="0"/>
              </a:endParaRPr>
            </a:p>
          </p:txBody>
        </p:sp>
        <p:sp>
          <p:nvSpPr>
            <p:cNvPr id="17" name="Text Box 6"/>
            <p:cNvSpPr txBox="1">
              <a:spLocks noChangeArrowheads="1"/>
            </p:cNvSpPr>
            <p:nvPr/>
          </p:nvSpPr>
          <p:spPr bwMode="auto">
            <a:xfrm>
              <a:off x="2714612" y="4100460"/>
              <a:ext cx="2786082" cy="369332"/>
            </a:xfrm>
            <a:prstGeom prst="rect">
              <a:avLst/>
            </a:prstGeom>
            <a:noFill/>
            <a:ln w="9525">
              <a:noFill/>
              <a:miter lim="800000"/>
              <a:headEnd/>
              <a:tailEnd/>
            </a:ln>
            <a:effectLst/>
          </p:spPr>
          <p:txBody>
            <a:bodyPr wrap="square">
              <a:spAutoFit/>
            </a:bodyPr>
            <a:lstStyle/>
            <a:p>
              <a:pPr algn="l">
                <a:spcBef>
                  <a:spcPct val="50000"/>
                </a:spcBef>
              </a:pPr>
              <a:r>
                <a:rPr lang="zh-CN" altLang="en-US" sz="1800" dirty="0">
                  <a:latin typeface="Consolas" pitchFamily="49" charset="0"/>
                  <a:ea typeface="仿宋" pitchFamily="49" charset="-122"/>
                  <a:cs typeface="Consolas" pitchFamily="49" charset="0"/>
                </a:rPr>
                <a:t>存储密度</a:t>
              </a:r>
              <a:r>
                <a:rPr lang="en-US" altLang="zh-CN" sz="1800" dirty="0" smtClean="0">
                  <a:latin typeface="Consolas" pitchFamily="49" charset="0"/>
                  <a:ea typeface="仿宋" pitchFamily="49" charset="-122"/>
                  <a:cs typeface="Consolas" pitchFamily="49" charset="0"/>
                </a:rPr>
                <a:t>=8/12=67%</a:t>
              </a:r>
              <a:endParaRPr lang="en-US" altLang="zh-CN" sz="1800" dirty="0">
                <a:latin typeface="Consolas" pitchFamily="49" charset="0"/>
                <a:ea typeface="仿宋" pitchFamily="49" charset="-122"/>
                <a:cs typeface="Consolas" pitchFamily="49" charset="0"/>
              </a:endParaRPr>
            </a:p>
          </p:txBody>
        </p:sp>
        <p:sp>
          <p:nvSpPr>
            <p:cNvPr id="18" name="TextBox 17"/>
            <p:cNvSpPr txBox="1"/>
            <p:nvPr/>
          </p:nvSpPr>
          <p:spPr>
            <a:xfrm>
              <a:off x="1507797" y="2500306"/>
              <a:ext cx="492443" cy="928694"/>
            </a:xfrm>
            <a:prstGeom prst="rect">
              <a:avLst/>
            </a:prstGeom>
            <a:noFill/>
          </p:spPr>
          <p:txBody>
            <a:bodyPr vert="eaVert" wrap="square" rtlCol="0">
              <a:spAutoFit/>
            </a:bodyPr>
            <a:lstStyle/>
            <a:p>
              <a:r>
                <a:rPr lang="zh-CN" altLang="en-US" sz="2000" dirty="0" smtClean="0">
                  <a:latin typeface="Consolas" pitchFamily="49" charset="0"/>
                  <a:ea typeface="楷体" pitchFamily="49" charset="-122"/>
                  <a:cs typeface="Consolas" pitchFamily="49" charset="0"/>
                </a:rPr>
                <a:t>例如</a:t>
              </a:r>
              <a:endParaRPr lang="zh-CN" altLang="en-US" sz="2000" dirty="0">
                <a:latin typeface="Consolas" pitchFamily="49" charset="0"/>
                <a:ea typeface="楷体" pitchFamily="49" charset="-122"/>
                <a:cs typeface="Consolas" pitchFamily="49" charset="0"/>
              </a:endParaRPr>
            </a:p>
          </p:txBody>
        </p:sp>
      </p:grpSp>
      <p:sp>
        <p:nvSpPr>
          <p:cNvPr id="21" name="灯片编号占位符 20"/>
          <p:cNvSpPr>
            <a:spLocks noGrp="1"/>
          </p:cNvSpPr>
          <p:nvPr>
            <p:ph type="sldNum" sz="quarter" idx="12"/>
          </p:nvPr>
        </p:nvSpPr>
        <p:spPr/>
        <p:txBody>
          <a:bodyPr/>
          <a:lstStyle/>
          <a:p>
            <a:fld id="{BD3F3EC2-762F-4585-9ABE-3D0BD98F40C0}" type="slidenum">
              <a:rPr lang="en-US" altLang="zh-CN" smtClean="0"/>
              <a:pPr/>
              <a:t>7</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7858180" cy="82702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000"/>
              </a:lnSpc>
            </a:pPr>
            <a:r>
              <a:rPr lang="en-US" altLang="zh-CN" sz="1800" smtClean="0">
                <a:latin typeface="Consolas" pitchFamily="49" charset="0"/>
                <a:ea typeface="楷体" pitchFamily="49" charset="-122"/>
                <a:cs typeface="Consolas" pitchFamily="49" charset="0"/>
              </a:rPr>
              <a:t>    </a:t>
            </a:r>
            <a:r>
              <a:rPr lang="zh-CN" altLang="zh-CN" sz="1800" smtClean="0">
                <a:solidFill>
                  <a:srgbClr val="FF0000"/>
                </a:solidFill>
                <a:latin typeface="Consolas" pitchFamily="49" charset="0"/>
                <a:ea typeface="楷体" pitchFamily="49" charset="-122"/>
                <a:cs typeface="Consolas" pitchFamily="49" charset="0"/>
              </a:rPr>
              <a:t>【例</a:t>
            </a:r>
            <a:r>
              <a:rPr lang="en-US" altLang="zh-CN" sz="1800" smtClean="0">
                <a:solidFill>
                  <a:srgbClr val="FF0000"/>
                </a:solidFill>
                <a:latin typeface="Consolas" pitchFamily="49" charset="0"/>
                <a:ea typeface="楷体" pitchFamily="49" charset="-122"/>
                <a:cs typeface="Consolas" pitchFamily="49" charset="0"/>
              </a:rPr>
              <a:t>2.10</a:t>
            </a:r>
            <a:r>
              <a:rPr lang="zh-CN" altLang="zh-CN" sz="1800" smtClean="0">
                <a:solidFill>
                  <a:srgbClr val="FF0000"/>
                </a:solidFill>
                <a:latin typeface="Consolas" pitchFamily="49" charset="0"/>
                <a:ea typeface="楷体" pitchFamily="49" charset="-122"/>
                <a:cs typeface="Consolas" pitchFamily="49" charset="0"/>
              </a:rPr>
              <a:t>】</a:t>
            </a:r>
            <a:r>
              <a:rPr lang="zh-CN" altLang="zh-CN" sz="1800" smtClean="0">
                <a:latin typeface="Consolas" pitchFamily="49" charset="0"/>
                <a:ea typeface="楷体" pitchFamily="49" charset="-122"/>
                <a:cs typeface="Consolas" pitchFamily="49" charset="0"/>
              </a:rPr>
              <a:t>有一个带头结点的双链表</a:t>
            </a:r>
            <a:r>
              <a:rPr lang="en-US" altLang="zh-CN" sz="1800" smtClean="0">
                <a:latin typeface="Consolas" pitchFamily="49" charset="0"/>
                <a:ea typeface="楷体" pitchFamily="49" charset="-122"/>
                <a:cs typeface="Consolas" pitchFamily="49" charset="0"/>
              </a:rPr>
              <a:t>L</a:t>
            </a:r>
            <a:r>
              <a:rPr lang="zh-CN" altLang="zh-CN" sz="1800" smtClean="0">
                <a:latin typeface="Consolas" pitchFamily="49" charset="0"/>
                <a:ea typeface="楷体" pitchFamily="49" charset="-122"/>
                <a:cs typeface="Consolas" pitchFamily="49" charset="0"/>
              </a:rPr>
              <a:t>（至少有一个数据结点），设计一个算法使其元素递增有序排列。</a:t>
            </a:r>
          </a:p>
        </p:txBody>
      </p:sp>
      <p:grpSp>
        <p:nvGrpSpPr>
          <p:cNvPr id="2" name="组合 49"/>
          <p:cNvGrpSpPr/>
          <p:nvPr/>
        </p:nvGrpSpPr>
        <p:grpSpPr>
          <a:xfrm>
            <a:off x="571472" y="1916113"/>
            <a:ext cx="8001056" cy="2739476"/>
            <a:chOff x="571472" y="1916113"/>
            <a:chExt cx="8001056" cy="2739476"/>
          </a:xfrm>
        </p:grpSpPr>
        <p:sp>
          <p:nvSpPr>
            <p:cNvPr id="5" name="Text Box 6"/>
            <p:cNvSpPr txBox="1">
              <a:spLocks noChangeArrowheads="1"/>
            </p:cNvSpPr>
            <p:nvPr/>
          </p:nvSpPr>
          <p:spPr bwMode="auto">
            <a:xfrm>
              <a:off x="571472" y="2919412"/>
              <a:ext cx="382537" cy="366712"/>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6" name="Rectangle 3"/>
            <p:cNvSpPr>
              <a:spLocks noChangeArrowheads="1"/>
            </p:cNvSpPr>
            <p:nvPr/>
          </p:nvSpPr>
          <p:spPr bwMode="auto">
            <a:xfrm>
              <a:off x="1154401" y="34940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7" name="Rectangle 4"/>
            <p:cNvSpPr>
              <a:spLocks noChangeArrowheads="1"/>
            </p:cNvSpPr>
            <p:nvPr/>
          </p:nvSpPr>
          <p:spPr bwMode="auto">
            <a:xfrm>
              <a:off x="1514764" y="34940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8" name="Line 5"/>
            <p:cNvSpPr>
              <a:spLocks noChangeShapeType="1"/>
            </p:cNvSpPr>
            <p:nvPr/>
          </p:nvSpPr>
          <p:spPr bwMode="auto">
            <a:xfrm>
              <a:off x="862251" y="3122610"/>
              <a:ext cx="142876" cy="357190"/>
            </a:xfrm>
            <a:prstGeom prst="line">
              <a:avLst/>
            </a:prstGeom>
            <a:ln>
              <a:headEn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9" name="Rectangle 7"/>
            <p:cNvSpPr>
              <a:spLocks noChangeArrowheads="1"/>
            </p:cNvSpPr>
            <p:nvPr/>
          </p:nvSpPr>
          <p:spPr bwMode="auto">
            <a:xfrm>
              <a:off x="5936628"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0" name="Rectangle 8"/>
            <p:cNvSpPr>
              <a:spLocks noChangeArrowheads="1"/>
            </p:cNvSpPr>
            <p:nvPr/>
          </p:nvSpPr>
          <p:spPr bwMode="auto">
            <a:xfrm>
              <a:off x="6296991" y="349408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itchFamily="49" charset="0"/>
                  <a:ea typeface="宋体" pitchFamily="2" charset="-122"/>
                  <a:cs typeface="Consolas" pitchFamily="49" charset="0"/>
                </a:rPr>
                <a:t>∧</a:t>
              </a:r>
            </a:p>
          </p:txBody>
        </p:sp>
        <p:sp>
          <p:nvSpPr>
            <p:cNvPr id="11" name="Rectangle 9"/>
            <p:cNvSpPr>
              <a:spLocks noChangeArrowheads="1"/>
            </p:cNvSpPr>
            <p:nvPr/>
          </p:nvSpPr>
          <p:spPr bwMode="auto">
            <a:xfrm>
              <a:off x="5724555"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10"/>
            <p:cNvSpPr>
              <a:spLocks noChangeArrowheads="1"/>
            </p:cNvSpPr>
            <p:nvPr/>
          </p:nvSpPr>
          <p:spPr bwMode="auto">
            <a:xfrm>
              <a:off x="6084917"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Rectangle 11"/>
            <p:cNvSpPr>
              <a:spLocks noChangeArrowheads="1"/>
            </p:cNvSpPr>
            <p:nvPr/>
          </p:nvSpPr>
          <p:spPr bwMode="auto">
            <a:xfrm>
              <a:off x="7851803"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4" name="Rectangle 12"/>
            <p:cNvSpPr>
              <a:spLocks noChangeArrowheads="1"/>
            </p:cNvSpPr>
            <p:nvPr/>
          </p:nvSpPr>
          <p:spPr bwMode="auto">
            <a:xfrm>
              <a:off x="8212165"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7" name="Text Box 15"/>
            <p:cNvSpPr txBox="1">
              <a:spLocks noChangeArrowheads="1"/>
            </p:cNvSpPr>
            <p:nvPr/>
          </p:nvSpPr>
          <p:spPr bwMode="auto">
            <a:xfrm>
              <a:off x="5834092" y="1916113"/>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a:latin typeface="Consolas" pitchFamily="49" charset="0"/>
                  <a:ea typeface="宋体" pitchFamily="2" charset="-122"/>
                  <a:cs typeface="Consolas" pitchFamily="49" charset="0"/>
                </a:rPr>
                <a:t>p</a:t>
              </a:r>
            </a:p>
          </p:txBody>
        </p:sp>
        <p:sp>
          <p:nvSpPr>
            <p:cNvPr id="19" name="Text Box 17"/>
            <p:cNvSpPr txBox="1">
              <a:spLocks noChangeArrowheads="1"/>
            </p:cNvSpPr>
            <p:nvPr/>
          </p:nvSpPr>
          <p:spPr bwMode="auto">
            <a:xfrm>
              <a:off x="6842155" y="2249488"/>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0" name="Line 18"/>
            <p:cNvSpPr>
              <a:spLocks noChangeShapeType="1"/>
            </p:cNvSpPr>
            <p:nvPr/>
          </p:nvSpPr>
          <p:spPr bwMode="auto">
            <a:xfrm>
              <a:off x="5853142" y="2132013"/>
              <a:ext cx="0" cy="360362"/>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1" name="Freeform 19"/>
            <p:cNvSpPr>
              <a:spLocks/>
            </p:cNvSpPr>
            <p:nvPr/>
          </p:nvSpPr>
          <p:spPr bwMode="auto">
            <a:xfrm>
              <a:off x="4578380"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latin typeface="Consolas" pitchFamily="49" charset="0"/>
                <a:cs typeface="Consolas" pitchFamily="49" charset="0"/>
              </a:endParaRPr>
            </a:p>
          </p:txBody>
        </p:sp>
        <p:sp>
          <p:nvSpPr>
            <p:cNvPr id="22" name="Rectangle 20"/>
            <p:cNvSpPr>
              <a:spLocks noChangeArrowheads="1"/>
            </p:cNvSpPr>
            <p:nvPr/>
          </p:nvSpPr>
          <p:spPr bwMode="auto">
            <a:xfrm>
              <a:off x="3252786"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3" name="Rectangle 21"/>
            <p:cNvSpPr>
              <a:spLocks noChangeArrowheads="1"/>
            </p:cNvSpPr>
            <p:nvPr/>
          </p:nvSpPr>
          <p:spPr bwMode="auto">
            <a:xfrm>
              <a:off x="3613149" y="350043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4" name="Freeform 22"/>
            <p:cNvSpPr>
              <a:spLocks/>
            </p:cNvSpPr>
            <p:nvPr/>
          </p:nvSpPr>
          <p:spPr bwMode="auto">
            <a:xfrm>
              <a:off x="1630334" y="3605530"/>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 name="Text Box 24"/>
            <p:cNvSpPr txBox="1">
              <a:spLocks noChangeArrowheads="1"/>
            </p:cNvSpPr>
            <p:nvPr/>
          </p:nvSpPr>
          <p:spPr bwMode="auto">
            <a:xfrm>
              <a:off x="4643438" y="3281363"/>
              <a:ext cx="496862"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7" name="Text Box 25"/>
            <p:cNvSpPr txBox="1">
              <a:spLocks noChangeArrowheads="1"/>
            </p:cNvSpPr>
            <p:nvPr/>
          </p:nvSpPr>
          <p:spPr bwMode="auto">
            <a:xfrm>
              <a:off x="3402010" y="2924175"/>
              <a:ext cx="700079" cy="369332"/>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ea typeface="宋体" pitchFamily="2" charset="-122"/>
                  <a:cs typeface="Consolas" pitchFamily="49" charset="0"/>
                </a:rPr>
                <a:t>pre</a:t>
              </a:r>
            </a:p>
          </p:txBody>
        </p:sp>
        <p:sp>
          <p:nvSpPr>
            <p:cNvPr id="28" name="Line 26"/>
            <p:cNvSpPr>
              <a:spLocks noChangeShapeType="1"/>
            </p:cNvSpPr>
            <p:nvPr/>
          </p:nvSpPr>
          <p:spPr bwMode="auto">
            <a:xfrm>
              <a:off x="3421061" y="3140075"/>
              <a:ext cx="0" cy="360363"/>
            </a:xfrm>
            <a:prstGeom prst="line">
              <a:avLst/>
            </a:prstGeom>
            <a:noFill/>
            <a:ln w="38100">
              <a:solidFill>
                <a:srgbClr val="FF3300"/>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9" name="Text Box 27"/>
            <p:cNvSpPr txBox="1">
              <a:spLocks noChangeArrowheads="1"/>
            </p:cNvSpPr>
            <p:nvPr/>
          </p:nvSpPr>
          <p:spPr bwMode="auto">
            <a:xfrm>
              <a:off x="2185960" y="3274378"/>
              <a:ext cx="441286"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30" name="Line 28"/>
            <p:cNvSpPr>
              <a:spLocks noChangeShapeType="1"/>
            </p:cNvSpPr>
            <p:nvPr/>
          </p:nvSpPr>
          <p:spPr bwMode="auto">
            <a:xfrm>
              <a:off x="2592056" y="3607118"/>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1" name="右大括号 30"/>
            <p:cNvSpPr/>
            <p:nvPr/>
          </p:nvSpPr>
          <p:spPr>
            <a:xfrm rot="5400000">
              <a:off x="3642463" y="2286836"/>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2" name="TextBox 31"/>
            <p:cNvSpPr txBox="1"/>
            <p:nvPr/>
          </p:nvSpPr>
          <p:spPr>
            <a:xfrm>
              <a:off x="2786050" y="4286257"/>
              <a:ext cx="1857388" cy="369332"/>
            </a:xfrm>
            <a:prstGeom prst="rect">
              <a:avLst/>
            </a:prstGeom>
            <a:noFill/>
          </p:spPr>
          <p:txBody>
            <a:bodyPr wrap="square" rtlCol="0">
              <a:spAutoFit/>
            </a:bodyPr>
            <a:lstStyle/>
            <a:p>
              <a:r>
                <a:rPr lang="zh-CN" altLang="en-US" sz="1800" smtClean="0">
                  <a:latin typeface="仿宋" pitchFamily="49" charset="-122"/>
                  <a:ea typeface="仿宋" pitchFamily="49" charset="-122"/>
                  <a:cs typeface="Consolas" pitchFamily="49" charset="0"/>
                </a:rPr>
                <a:t>有序双链</a:t>
              </a:r>
              <a:r>
                <a:rPr lang="zh-CN" altLang="en-US" sz="1800" dirty="0" smtClean="0">
                  <a:latin typeface="仿宋" pitchFamily="49" charset="-122"/>
                  <a:ea typeface="仿宋" pitchFamily="49" charset="-122"/>
                  <a:cs typeface="Consolas" pitchFamily="49" charset="0"/>
                </a:rPr>
                <a:t>表</a:t>
              </a:r>
              <a:endParaRPr lang="zh-CN" altLang="en-US" sz="1800" dirty="0">
                <a:latin typeface="仿宋" pitchFamily="49" charset="-122"/>
                <a:ea typeface="仿宋" pitchFamily="49" charset="-122"/>
                <a:cs typeface="Consolas" pitchFamily="49" charset="0"/>
              </a:endParaRPr>
            </a:p>
          </p:txBody>
        </p:sp>
        <p:sp>
          <p:nvSpPr>
            <p:cNvPr id="33" name="Text Box 91"/>
            <p:cNvSpPr txBox="1">
              <a:spLocks noChangeArrowheads="1"/>
            </p:cNvSpPr>
            <p:nvPr/>
          </p:nvSpPr>
          <p:spPr bwMode="auto">
            <a:xfrm>
              <a:off x="1866903" y="2000240"/>
              <a:ext cx="2808287" cy="400110"/>
            </a:xfrm>
            <a:prstGeom prst="rect">
              <a:avLst/>
            </a:prstGeom>
            <a:noFill/>
            <a:ln w="38100" algn="ctr">
              <a:noFill/>
              <a:miter lim="800000"/>
              <a:headEnd/>
              <a:tailEnd/>
            </a:ln>
            <a:effectLst/>
          </p:spPr>
          <p:txBody>
            <a:bodyPr>
              <a:spAutoFit/>
            </a:bodyPr>
            <a:lstStyle/>
            <a:p>
              <a:pPr algn="l">
                <a:spcBef>
                  <a:spcPct val="50000"/>
                </a:spcBef>
              </a:pPr>
              <a:r>
                <a:rPr lang="zh-CN" altLang="en-US" sz="2000" dirty="0">
                  <a:solidFill>
                    <a:srgbClr val="FF0000"/>
                  </a:solidFill>
                  <a:latin typeface="微软雅黑" pitchFamily="34" charset="-122"/>
                  <a:ea typeface="微软雅黑" pitchFamily="34" charset="-122"/>
                  <a:cs typeface="Consolas" pitchFamily="49" charset="0"/>
                </a:rPr>
                <a:t>算法设计思路</a:t>
              </a:r>
            </a:p>
          </p:txBody>
        </p:sp>
        <p:sp>
          <p:nvSpPr>
            <p:cNvPr id="34" name="Rectangle 3"/>
            <p:cNvSpPr>
              <a:spLocks noChangeArrowheads="1"/>
            </p:cNvSpPr>
            <p:nvPr/>
          </p:nvSpPr>
          <p:spPr bwMode="auto">
            <a:xfrm>
              <a:off x="787640" y="34940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35" name="Rectangle 20"/>
            <p:cNvSpPr>
              <a:spLocks noChangeArrowheads="1"/>
            </p:cNvSpPr>
            <p:nvPr/>
          </p:nvSpPr>
          <p:spPr bwMode="auto">
            <a:xfrm>
              <a:off x="2895244"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cxnSp>
          <p:nvCxnSpPr>
            <p:cNvPr id="37" name="直接箭头连接符 36"/>
            <p:cNvCxnSpPr/>
            <p:nvPr/>
          </p:nvCxnSpPr>
          <p:spPr>
            <a:xfrm rot="10800000">
              <a:off x="2571736" y="3735072"/>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cxnSp>
          <p:nvCxnSpPr>
            <p:cNvPr id="38" name="直接箭头连接符 37"/>
            <p:cNvCxnSpPr/>
            <p:nvPr/>
          </p:nvCxnSpPr>
          <p:spPr>
            <a:xfrm rot="10800000">
              <a:off x="1875502" y="3745232"/>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39" name="Rectangle 7"/>
            <p:cNvSpPr>
              <a:spLocks noChangeArrowheads="1"/>
            </p:cNvSpPr>
            <p:nvPr/>
          </p:nvSpPr>
          <p:spPr bwMode="auto">
            <a:xfrm>
              <a:off x="5582610"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 name="Freeform 22"/>
            <p:cNvSpPr>
              <a:spLocks/>
            </p:cNvSpPr>
            <p:nvPr/>
          </p:nvSpPr>
          <p:spPr bwMode="auto">
            <a:xfrm>
              <a:off x="3732198" y="3612516"/>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1" name="直接箭头连接符 40"/>
            <p:cNvCxnSpPr/>
            <p:nvPr/>
          </p:nvCxnSpPr>
          <p:spPr>
            <a:xfrm rot="10800000">
              <a:off x="3977366" y="3752218"/>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2" name="Line 28"/>
            <p:cNvSpPr>
              <a:spLocks noChangeShapeType="1"/>
            </p:cNvSpPr>
            <p:nvPr/>
          </p:nvSpPr>
          <p:spPr bwMode="auto">
            <a:xfrm>
              <a:off x="5306700" y="3592196"/>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3" name="直接箭头连接符 42"/>
            <p:cNvCxnSpPr/>
            <p:nvPr/>
          </p:nvCxnSpPr>
          <p:spPr>
            <a:xfrm rot="10800000">
              <a:off x="5286380" y="3720150"/>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4" name="Rectangle 9"/>
            <p:cNvSpPr>
              <a:spLocks noChangeArrowheads="1"/>
            </p:cNvSpPr>
            <p:nvPr/>
          </p:nvSpPr>
          <p:spPr bwMode="auto">
            <a:xfrm>
              <a:off x="5354646"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5" name="Rectangle 11"/>
            <p:cNvSpPr>
              <a:spLocks noChangeArrowheads="1"/>
            </p:cNvSpPr>
            <p:nvPr/>
          </p:nvSpPr>
          <p:spPr bwMode="auto">
            <a:xfrm>
              <a:off x="7516844"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 name="Freeform 22"/>
            <p:cNvSpPr>
              <a:spLocks/>
            </p:cNvSpPr>
            <p:nvPr/>
          </p:nvSpPr>
          <p:spPr bwMode="auto">
            <a:xfrm>
              <a:off x="6212208" y="2612702"/>
              <a:ext cx="50400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7" name="直接箭头连接符 46"/>
            <p:cNvCxnSpPr/>
            <p:nvPr/>
          </p:nvCxnSpPr>
          <p:spPr>
            <a:xfrm rot="10800000">
              <a:off x="6457376" y="2752404"/>
              <a:ext cx="360000"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sp>
          <p:nvSpPr>
            <p:cNvPr id="48" name="Line 28"/>
            <p:cNvSpPr>
              <a:spLocks noChangeShapeType="1"/>
            </p:cNvSpPr>
            <p:nvPr/>
          </p:nvSpPr>
          <p:spPr bwMode="auto">
            <a:xfrm>
              <a:off x="7235526" y="2622544"/>
              <a:ext cx="288000"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cxnSp>
          <p:nvCxnSpPr>
            <p:cNvPr id="49" name="直接箭头连接符 48"/>
            <p:cNvCxnSpPr/>
            <p:nvPr/>
          </p:nvCxnSpPr>
          <p:spPr>
            <a:xfrm rot="10800000">
              <a:off x="7215206" y="2750498"/>
              <a:ext cx="500066" cy="1588"/>
            </a:xfrm>
            <a:prstGeom prst="straightConnector1">
              <a:avLst/>
            </a:prstGeom>
            <a:ln>
              <a:tailEnd type="stealth"/>
            </a:ln>
          </p:spPr>
          <p:style>
            <a:lnRef idx="2">
              <a:schemeClr val="accent5"/>
            </a:lnRef>
            <a:fillRef idx="0">
              <a:schemeClr val="accent5"/>
            </a:fillRef>
            <a:effectRef idx="1">
              <a:schemeClr val="accent5"/>
            </a:effectRef>
            <a:fontRef idx="minor">
              <a:schemeClr val="tx1"/>
            </a:fontRef>
          </p:style>
        </p:cxnSp>
      </p:grpSp>
      <p:sp>
        <p:nvSpPr>
          <p:cNvPr id="50" name="灯片编号占位符 49"/>
          <p:cNvSpPr>
            <a:spLocks noGrp="1"/>
          </p:cNvSpPr>
          <p:nvPr>
            <p:ph type="sldNum" sz="quarter" idx="12"/>
          </p:nvPr>
        </p:nvSpPr>
        <p:spPr/>
        <p:txBody>
          <a:bodyPr/>
          <a:lstStyle/>
          <a:p>
            <a:fld id="{BD3F3EC2-762F-4585-9ABE-3D0BD98F40C0}" type="slidenum">
              <a:rPr lang="en-US" altLang="zh-CN" smtClean="0"/>
              <a:pPr/>
              <a:t>70</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8215370" cy="509212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180000" tIns="144000" bIns="144000" rtlCol="0">
            <a:spAutoFit/>
          </a:bodyPr>
          <a:lstStyle/>
          <a:p>
            <a:pPr algn="l"/>
            <a:r>
              <a:rPr lang="en-US" altLang="zh-CN" sz="1600" smtClean="0">
                <a:solidFill>
                  <a:srgbClr val="0000FF"/>
                </a:solidFill>
                <a:latin typeface="Consolas" pitchFamily="49" charset="0"/>
                <a:ea typeface="仿宋" pitchFamily="49" charset="-122"/>
                <a:cs typeface="Consolas" pitchFamily="49" charset="0"/>
              </a:rPr>
              <a:t>void </a:t>
            </a:r>
            <a:r>
              <a:rPr lang="en-US" altLang="zh-CN" sz="1600" smtClean="0">
                <a:solidFill>
                  <a:srgbClr val="FF0000"/>
                </a:solidFill>
                <a:latin typeface="Consolas" pitchFamily="49" charset="0"/>
                <a:ea typeface="仿宋" pitchFamily="49" charset="-122"/>
                <a:cs typeface="Consolas" pitchFamily="49" charset="0"/>
              </a:rPr>
              <a:t>sort</a:t>
            </a:r>
            <a:r>
              <a:rPr lang="en-US" altLang="zh-CN" sz="1600" smtClean="0">
                <a:solidFill>
                  <a:srgbClr val="0000FF"/>
                </a:solidFill>
                <a:latin typeface="Consolas" pitchFamily="49" charset="0"/>
                <a:ea typeface="仿宋" pitchFamily="49" charset="-122"/>
                <a:cs typeface="Consolas" pitchFamily="49" charset="0"/>
              </a:rPr>
              <a:t>(DLinkNode *&amp;L)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双链表结点递增排序</a:t>
            </a:r>
          </a:p>
          <a:p>
            <a:pPr algn="l"/>
            <a:r>
              <a:rPr lang="en-US" altLang="zh-CN" sz="1600" smtClean="0">
                <a:solidFill>
                  <a:srgbClr val="0000FF"/>
                </a:solidFill>
                <a:latin typeface="Consolas" pitchFamily="49" charset="0"/>
                <a:ea typeface="仿宋" pitchFamily="49" charset="-122"/>
                <a:cs typeface="Consolas" pitchFamily="49" charset="0"/>
              </a:rPr>
              <a:t>{  DLinkNode *p,*pre,*q;</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p=L-&gt;next-&gt;next;		</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指向</a:t>
            </a:r>
            <a:r>
              <a:rPr lang="en-US" altLang="zh-CN" sz="1600" smtClean="0">
                <a:solidFill>
                  <a:srgbClr val="00B0F0"/>
                </a:solidFill>
                <a:latin typeface="Consolas" pitchFamily="49" charset="0"/>
                <a:ea typeface="仿宋" pitchFamily="49" charset="-122"/>
                <a:cs typeface="Consolas" pitchFamily="49" charset="0"/>
              </a:rPr>
              <a:t>L</a:t>
            </a:r>
            <a:r>
              <a:rPr lang="zh-CN" altLang="zh-CN" sz="1600" smtClean="0">
                <a:solidFill>
                  <a:srgbClr val="00B0F0"/>
                </a:solidFill>
                <a:latin typeface="Consolas" pitchFamily="49" charset="0"/>
                <a:ea typeface="仿宋" pitchFamily="49" charset="-122"/>
                <a:cs typeface="Consolas" pitchFamily="49" charset="0"/>
              </a:rPr>
              <a:t>的第</a:t>
            </a:r>
            <a:r>
              <a:rPr lang="en-US" altLang="zh-CN" sz="1600" smtClean="0">
                <a:solidFill>
                  <a:srgbClr val="00B0F0"/>
                </a:solidFill>
                <a:latin typeface="Consolas" pitchFamily="49" charset="0"/>
                <a:ea typeface="仿宋" pitchFamily="49" charset="-122"/>
                <a:cs typeface="Consolas" pitchFamily="49" charset="0"/>
              </a:rPr>
              <a:t>2</a:t>
            </a:r>
            <a:r>
              <a:rPr lang="zh-CN" altLang="zh-CN" sz="1600" smtClean="0">
                <a:solidFill>
                  <a:srgbClr val="00B0F0"/>
                </a:solidFill>
                <a:latin typeface="Consolas" pitchFamily="49" charset="0"/>
                <a:ea typeface="仿宋" pitchFamily="49" charset="-122"/>
                <a:cs typeface="Consolas" pitchFamily="49" charset="0"/>
              </a:rPr>
              <a:t>个数据结点</a:t>
            </a:r>
          </a:p>
          <a:p>
            <a:pPr algn="l"/>
            <a:r>
              <a:rPr lang="en-US" altLang="zh-CN" sz="1600" smtClean="0">
                <a:solidFill>
                  <a:srgbClr val="0000FF"/>
                </a:solidFill>
                <a:latin typeface="Consolas" pitchFamily="49" charset="0"/>
                <a:ea typeface="仿宋" pitchFamily="49" charset="-122"/>
                <a:cs typeface="Consolas" pitchFamily="49" charset="0"/>
              </a:rPr>
              <a:t>   L-&gt;next-&gt;next=NULL;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构造只含一个数据结点的有序表</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(p!=NULL)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  q=p-&gt;next;			</a:t>
            </a:r>
            <a:r>
              <a:rPr lang="en-US" altLang="zh-CN" sz="1600" smtClean="0">
                <a:solidFill>
                  <a:srgbClr val="00B0F0"/>
                </a:solidFill>
                <a:latin typeface="Consolas" pitchFamily="49" charset="0"/>
                <a:ea typeface="仿宋" pitchFamily="49" charset="-122"/>
                <a:cs typeface="Consolas" pitchFamily="49" charset="0"/>
              </a:rPr>
              <a:t>//q</a:t>
            </a:r>
            <a:r>
              <a:rPr lang="zh-CN" altLang="zh-CN" sz="1600" smtClean="0">
                <a:solidFill>
                  <a:srgbClr val="00B0F0"/>
                </a:solidFill>
                <a:latin typeface="Consolas" pitchFamily="49" charset="0"/>
                <a:ea typeface="仿宋" pitchFamily="49" charset="-122"/>
                <a:cs typeface="Consolas" pitchFamily="49" charset="0"/>
              </a:rPr>
              <a:t>保存</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结点后继结点</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pre=L;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a:t>
            </a:r>
            <a:r>
              <a:rPr lang="en-US" altLang="zh-CN" sz="1600" smtClean="0">
                <a:solidFill>
                  <a:srgbClr val="00B0F0"/>
                </a:solidFill>
                <a:latin typeface="Consolas" pitchFamily="49" charset="0"/>
                <a:ea typeface="仿宋" pitchFamily="49" charset="-122"/>
                <a:cs typeface="Consolas" pitchFamily="49" charset="0"/>
              </a:rPr>
              <a:t>L</a:t>
            </a:r>
            <a:r>
              <a:rPr lang="zh-CN" altLang="zh-CN" sz="1600" smtClean="0">
                <a:solidFill>
                  <a:srgbClr val="00B0F0"/>
                </a:solidFill>
                <a:latin typeface="Consolas" pitchFamily="49" charset="0"/>
                <a:ea typeface="仿宋" pitchFamily="49" charset="-122"/>
                <a:cs typeface="Consolas" pitchFamily="49" charset="0"/>
              </a:rPr>
              <a:t>开头比较</a:t>
            </a:r>
            <a:r>
              <a:rPr lang="en-US" altLang="zh-CN" sz="1600" smtClean="0">
                <a:solidFill>
                  <a:srgbClr val="00B0F0"/>
                </a:solidFill>
                <a:latin typeface="Consolas" pitchFamily="49" charset="0"/>
                <a:ea typeface="仿宋" pitchFamily="49" charset="-122"/>
                <a:cs typeface="Consolas" pitchFamily="49" charset="0"/>
              </a:rPr>
              <a:t>,pre</a:t>
            </a:r>
            <a:r>
              <a:rPr lang="zh-CN" altLang="zh-CN" sz="1600" smtClean="0">
                <a:solidFill>
                  <a:srgbClr val="00B0F0"/>
                </a:solidFill>
                <a:latin typeface="Consolas" pitchFamily="49" charset="0"/>
                <a:ea typeface="仿宋" pitchFamily="49" charset="-122"/>
                <a:cs typeface="Consolas" pitchFamily="49" charset="0"/>
              </a:rPr>
              <a:t>指向插入结点</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的前驱结点</a:t>
            </a:r>
          </a:p>
          <a:p>
            <a:pPr algn="l"/>
            <a:r>
              <a:rPr lang="en-US" altLang="zh-CN" sz="1600" smtClean="0">
                <a:solidFill>
                  <a:srgbClr val="0000FF"/>
                </a:solidFill>
                <a:latin typeface="Consolas" pitchFamily="49" charset="0"/>
                <a:ea typeface="仿宋" pitchFamily="49" charset="-122"/>
                <a:cs typeface="Consolas" pitchFamily="49" charset="0"/>
              </a:rPr>
              <a:t>      while (pre-&gt;next!=NULL &amp;&amp; pre-&gt;next-&gt;data&lt;p-&gt;data)</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pre=pre-&gt;next;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在有序表中找插入结点的前驱结点</a:t>
            </a:r>
            <a:r>
              <a:rPr lang="en-US" altLang="zh-CN" sz="1600" smtClean="0">
                <a:solidFill>
                  <a:srgbClr val="00B0F0"/>
                </a:solidFill>
                <a:latin typeface="Consolas" pitchFamily="49" charset="0"/>
                <a:ea typeface="仿宋" pitchFamily="49" charset="-122"/>
                <a:cs typeface="Consolas" pitchFamily="49" charset="0"/>
              </a:rPr>
              <a:t>pre</a:t>
            </a:r>
            <a:endParaRPr lang="zh-CN" altLang="zh-CN" sz="1600" smtClean="0">
              <a:solidFill>
                <a:srgbClr val="00B0F0"/>
              </a:solidFill>
              <a:latin typeface="Consolas" pitchFamily="49" charset="0"/>
              <a:ea typeface="仿宋" pitchFamily="49" charset="-122"/>
              <a:cs typeface="Consolas" pitchFamily="49" charset="0"/>
            </a:endParaRPr>
          </a:p>
          <a:p>
            <a:pPr algn="l">
              <a:lnSpc>
                <a:spcPct val="200000"/>
              </a:lnSpc>
            </a:pPr>
            <a:r>
              <a:rPr lang="en-US" altLang="zh-CN" sz="1600" smtClean="0">
                <a:solidFill>
                  <a:srgbClr val="0000FF"/>
                </a:solidFill>
                <a:latin typeface="Consolas" pitchFamily="49" charset="0"/>
                <a:ea typeface="仿宋" pitchFamily="49" charset="-122"/>
                <a:cs typeface="Consolas" pitchFamily="49" charset="0"/>
              </a:rPr>
              <a:t>      p-&gt;next=pre-&gt;next;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在</a:t>
            </a:r>
            <a:r>
              <a:rPr lang="en-US" altLang="zh-CN" sz="1600" smtClean="0">
                <a:solidFill>
                  <a:srgbClr val="00B0F0"/>
                </a:solidFill>
                <a:latin typeface="Consolas" pitchFamily="49" charset="0"/>
                <a:ea typeface="仿宋" pitchFamily="49" charset="-122"/>
                <a:cs typeface="Consolas" pitchFamily="49" charset="0"/>
              </a:rPr>
              <a:t>pre</a:t>
            </a:r>
            <a:r>
              <a:rPr lang="zh-CN" altLang="zh-CN" sz="1600" smtClean="0">
                <a:solidFill>
                  <a:srgbClr val="00B0F0"/>
                </a:solidFill>
                <a:latin typeface="Consolas" pitchFamily="49" charset="0"/>
                <a:ea typeface="仿宋" pitchFamily="49" charset="-122"/>
                <a:cs typeface="Consolas" pitchFamily="49" charset="0"/>
              </a:rPr>
              <a:t>结点之后插入结点</a:t>
            </a:r>
            <a:r>
              <a:rPr lang="en-US" altLang="zh-CN" sz="1600" smtClean="0">
                <a:solidFill>
                  <a:srgbClr val="00B0F0"/>
                </a:solidFill>
                <a:latin typeface="Consolas" pitchFamily="49" charset="0"/>
                <a:ea typeface="仿宋" pitchFamily="49" charset="-122"/>
                <a:cs typeface="Consolas" pitchFamily="49" charset="0"/>
              </a:rPr>
              <a:t>p</a:t>
            </a:r>
            <a:endParaRPr lang="zh-CN" altLang="zh-CN" sz="1600" smtClean="0">
              <a:solidFill>
                <a:srgbClr val="00B0F0"/>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if (pre-&gt;next!=NULL)</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pre-&gt;next-&gt;prior=p;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pre-&gt;next=p;</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      p-&gt;prior=pre;</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p=q;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扫描原双链表余下的结点</a:t>
            </a:r>
          </a:p>
          <a:p>
            <a:pPr algn="l"/>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71</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71472" y="1428736"/>
            <a:ext cx="6072230" cy="410882"/>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1800" dirty="0" smtClean="0">
                <a:solidFill>
                  <a:srgbClr val="FF0000"/>
                </a:solidFill>
                <a:latin typeface="方正启体简体" pitchFamily="65" charset="-122"/>
                <a:ea typeface="方正启体简体" pitchFamily="65" charset="-122"/>
                <a:cs typeface="Times New Roman" pitchFamily="18" charset="0"/>
              </a:rPr>
              <a:t>循环</a:t>
            </a:r>
            <a:r>
              <a:rPr kumimoji="1" lang="zh-CN" altLang="en-US" sz="1800" dirty="0">
                <a:solidFill>
                  <a:srgbClr val="FF0000"/>
                </a:solidFill>
                <a:latin typeface="方正启体简体" pitchFamily="65" charset="-122"/>
                <a:ea typeface="方正启体简体" pitchFamily="65" charset="-122"/>
                <a:cs typeface="Times New Roman" pitchFamily="18" charset="0"/>
              </a:rPr>
              <a:t>链表</a:t>
            </a:r>
            <a:r>
              <a:rPr kumimoji="1" lang="zh-CN" altLang="en-US" sz="1800" dirty="0">
                <a:ea typeface="楷体" pitchFamily="49" charset="-122"/>
                <a:cs typeface="Times New Roman" pitchFamily="18" charset="0"/>
              </a:rPr>
              <a:t>是另一种形式的链式</a:t>
            </a:r>
            <a:r>
              <a:rPr kumimoji="1" lang="zh-CN" altLang="en-US" sz="1800">
                <a:ea typeface="楷体" pitchFamily="49" charset="-122"/>
                <a:cs typeface="Times New Roman" pitchFamily="18" charset="0"/>
              </a:rPr>
              <a:t>存储</a:t>
            </a:r>
            <a:r>
              <a:rPr kumimoji="1" lang="zh-CN" altLang="en-US" sz="1800" smtClean="0">
                <a:ea typeface="楷体" pitchFamily="49" charset="-122"/>
                <a:cs typeface="Times New Roman" pitchFamily="18" charset="0"/>
              </a:rPr>
              <a:t>结构形式。</a:t>
            </a:r>
            <a:r>
              <a:rPr kumimoji="1" lang="en-US" altLang="zh-CN" sz="1800" smtClean="0">
                <a:ea typeface="楷体" pitchFamily="49" charset="-122"/>
                <a:cs typeface="Times New Roman" pitchFamily="18" charset="0"/>
              </a:rPr>
              <a:t>        </a:t>
            </a:r>
            <a:endParaRPr kumimoji="1" lang="zh-CN" altLang="en-US" sz="1800" dirty="0">
              <a:ea typeface="楷体" pitchFamily="49" charset="-122"/>
              <a:cs typeface="Times New Roman" pitchFamily="18" charset="0"/>
            </a:endParaRPr>
          </a:p>
        </p:txBody>
      </p:sp>
      <p:sp>
        <p:nvSpPr>
          <p:cNvPr id="55299" name="Text Box 3" descr="粉色面巾纸"/>
          <p:cNvSpPr txBox="1">
            <a:spLocks noChangeArrowheads="1"/>
          </p:cNvSpPr>
          <p:nvPr/>
        </p:nvSpPr>
        <p:spPr bwMode="auto">
          <a:xfrm>
            <a:off x="395288" y="428604"/>
            <a:ext cx="2890828"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2.3.4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循</a:t>
            </a:r>
            <a:r>
              <a:rPr kumimoji="1"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环</a:t>
            </a:r>
            <a:r>
              <a:rPr kumimoji="1"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链表</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endParaRPr>
          </a:p>
        </p:txBody>
      </p:sp>
      <p:sp>
        <p:nvSpPr>
          <p:cNvPr id="4" name="TextBox 3"/>
          <p:cNvSpPr txBox="1"/>
          <p:nvPr/>
        </p:nvSpPr>
        <p:spPr>
          <a:xfrm>
            <a:off x="428596" y="2276955"/>
            <a:ext cx="5572164" cy="172354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sz="2000" dirty="0" smtClean="0">
                <a:solidFill>
                  <a:srgbClr val="FF00FF"/>
                </a:solidFill>
                <a:latin typeface="微软雅黑" pitchFamily="34" charset="-122"/>
                <a:ea typeface="微软雅黑" pitchFamily="34" charset="-122"/>
                <a:cs typeface="Times New Roman" pitchFamily="18" charset="0"/>
              </a:rPr>
              <a:t>循环单链表</a:t>
            </a:r>
            <a:r>
              <a:rPr kumimoji="1" lang="zh-CN" altLang="en-US" sz="2000" dirty="0" smtClean="0">
                <a:solidFill>
                  <a:srgbClr val="0000FF"/>
                </a:solidFill>
                <a:ea typeface="楷体" pitchFamily="49" charset="-122"/>
                <a:cs typeface="Times New Roman" pitchFamily="18" charset="0"/>
              </a:rPr>
              <a:t>：</a:t>
            </a:r>
            <a:r>
              <a:rPr kumimoji="1" lang="zh-CN" altLang="en-US" sz="2000" dirty="0" smtClean="0">
                <a:solidFill>
                  <a:srgbClr val="0000FF"/>
                </a:solidFill>
                <a:latin typeface="仿宋" pitchFamily="49" charset="-122"/>
                <a:ea typeface="仿宋" pitchFamily="49" charset="-122"/>
                <a:cs typeface="Times New Roman" pitchFamily="18" charset="0"/>
              </a:rPr>
              <a:t>将</a:t>
            </a:r>
            <a:r>
              <a:rPr kumimoji="1" lang="zh-CN" altLang="en-US" sz="2000" smtClean="0">
                <a:solidFill>
                  <a:srgbClr val="0000FF"/>
                </a:solidFill>
                <a:latin typeface="仿宋" pitchFamily="49" charset="-122"/>
                <a:ea typeface="仿宋" pitchFamily="49" charset="-122"/>
                <a:cs typeface="Times New Roman" pitchFamily="18" charset="0"/>
              </a:rPr>
              <a:t>表中尾结点的指针域改为指向表头结点，整个</a:t>
            </a:r>
            <a:r>
              <a:rPr kumimoji="1" lang="zh-CN" altLang="en-US" sz="2000" dirty="0" smtClean="0">
                <a:solidFill>
                  <a:srgbClr val="0000FF"/>
                </a:solidFill>
                <a:latin typeface="仿宋" pitchFamily="49" charset="-122"/>
                <a:ea typeface="仿宋" pitchFamily="49" charset="-122"/>
                <a:cs typeface="Times New Roman" pitchFamily="18" charset="0"/>
              </a:rPr>
              <a:t>链表形成一个环。由此从表中</a:t>
            </a:r>
            <a:r>
              <a:rPr kumimoji="1" lang="zh-CN" altLang="en-US" sz="2000" smtClean="0">
                <a:solidFill>
                  <a:srgbClr val="0000FF"/>
                </a:solidFill>
                <a:latin typeface="仿宋" pitchFamily="49" charset="-122"/>
                <a:ea typeface="仿宋" pitchFamily="49" charset="-122"/>
                <a:cs typeface="Times New Roman" pitchFamily="18" charset="0"/>
              </a:rPr>
              <a:t>任一结点出发</a:t>
            </a:r>
            <a:r>
              <a:rPr kumimoji="1" lang="zh-CN" altLang="en-US" sz="2000" dirty="0" smtClean="0">
                <a:solidFill>
                  <a:srgbClr val="0000FF"/>
                </a:solidFill>
                <a:latin typeface="仿宋" pitchFamily="49" charset="-122"/>
                <a:ea typeface="仿宋" pitchFamily="49" charset="-122"/>
                <a:cs typeface="Times New Roman" pitchFamily="18" charset="0"/>
              </a:rPr>
              <a:t>均可找到链表</a:t>
            </a:r>
            <a:r>
              <a:rPr kumimoji="1" lang="zh-CN" altLang="en-US" sz="2000" smtClean="0">
                <a:solidFill>
                  <a:srgbClr val="0000FF"/>
                </a:solidFill>
                <a:latin typeface="仿宋" pitchFamily="49" charset="-122"/>
                <a:ea typeface="仿宋" pitchFamily="49" charset="-122"/>
                <a:cs typeface="Times New Roman" pitchFamily="18" charset="0"/>
              </a:rPr>
              <a:t>中其他结点。 </a:t>
            </a:r>
            <a:endParaRPr kumimoji="1" lang="en-US" altLang="zh-CN" sz="2000" dirty="0" smtClean="0">
              <a:solidFill>
                <a:srgbClr val="0000FF"/>
              </a:solidFill>
              <a:latin typeface="仿宋" pitchFamily="49" charset="-122"/>
              <a:ea typeface="仿宋" pitchFamily="49" charset="-122"/>
              <a:cs typeface="Times New Roman" pitchFamily="18" charset="0"/>
            </a:endParaRPr>
          </a:p>
          <a:p>
            <a:pPr marL="457200" indent="-457200" algn="l">
              <a:lnSpc>
                <a:spcPct val="120000"/>
              </a:lnSpc>
              <a:spcBef>
                <a:spcPct val="50000"/>
              </a:spcBef>
              <a:buBlip>
                <a:blip r:embed="rId3"/>
              </a:buBlip>
            </a:pPr>
            <a:r>
              <a:rPr kumimoji="1" lang="zh-CN" altLang="en-US" sz="2000" dirty="0" smtClean="0">
                <a:solidFill>
                  <a:srgbClr val="FF00FF"/>
                </a:solidFill>
                <a:latin typeface="微软雅黑" pitchFamily="34" charset="-122"/>
                <a:ea typeface="微软雅黑" pitchFamily="34" charset="-122"/>
                <a:cs typeface="Times New Roman" pitchFamily="18" charset="0"/>
              </a:rPr>
              <a:t>循环双链表</a:t>
            </a:r>
            <a:r>
              <a:rPr kumimoji="1" lang="zh-CN" altLang="en-US" sz="2000" dirty="0" smtClean="0">
                <a:solidFill>
                  <a:srgbClr val="0000FF"/>
                </a:solidFill>
                <a:ea typeface="楷体" pitchFamily="49" charset="-122"/>
                <a:cs typeface="Times New Roman" pitchFamily="18" charset="0"/>
              </a:rPr>
              <a:t>：</a:t>
            </a:r>
            <a:r>
              <a:rPr kumimoji="1" lang="zh-CN" altLang="en-US" sz="2000" dirty="0" smtClean="0">
                <a:solidFill>
                  <a:srgbClr val="0000FF"/>
                </a:solidFill>
                <a:latin typeface="仿宋" pitchFamily="49" charset="-122"/>
                <a:ea typeface="仿宋" pitchFamily="49" charset="-122"/>
                <a:cs typeface="Times New Roman" pitchFamily="18" charset="0"/>
              </a:rPr>
              <a:t>形成两个环。</a:t>
            </a:r>
            <a:endParaRPr lang="zh-CN" altLang="en-US" sz="2000" dirty="0">
              <a:solidFill>
                <a:srgbClr val="0000FF"/>
              </a:solidFill>
              <a:latin typeface="仿宋" pitchFamily="49" charset="-122"/>
              <a:ea typeface="仿宋" pitchFamily="49" charset="-122"/>
            </a:endParaRPr>
          </a:p>
        </p:txBody>
      </p:sp>
      <p:sp>
        <p:nvSpPr>
          <p:cNvPr id="5" name="TextBox 4"/>
          <p:cNvSpPr txBox="1"/>
          <p:nvPr/>
        </p:nvSpPr>
        <p:spPr>
          <a:xfrm>
            <a:off x="6858016" y="2425479"/>
            <a:ext cx="2000264"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smtClean="0">
                <a:solidFill>
                  <a:srgbClr val="0000FF"/>
                </a:solidFill>
                <a:ea typeface="楷体" pitchFamily="49" charset="-122"/>
                <a:cs typeface="Times New Roman" pitchFamily="18" charset="0"/>
              </a:rPr>
              <a:t>结点类型与非</a:t>
            </a:r>
            <a:r>
              <a:rPr kumimoji="1" lang="zh-CN" altLang="en-US" sz="1800" smtClean="0">
                <a:solidFill>
                  <a:srgbClr val="0000FF"/>
                </a:solidFill>
                <a:ea typeface="楷体" pitchFamily="49" charset="-122"/>
                <a:cs typeface="Times New Roman" pitchFamily="18" charset="0"/>
              </a:rPr>
              <a:t>循环单链表的相同</a:t>
            </a:r>
            <a:endParaRPr lang="zh-CN" altLang="en-US" sz="1800">
              <a:solidFill>
                <a:srgbClr val="0000FF"/>
              </a:solidFill>
              <a:ea typeface="楷体" pitchFamily="49" charset="-122"/>
              <a:cs typeface="Times New Roman" pitchFamily="18" charset="0"/>
            </a:endParaRPr>
          </a:p>
        </p:txBody>
      </p:sp>
      <p:sp>
        <p:nvSpPr>
          <p:cNvPr id="6" name="TextBox 5"/>
          <p:cNvSpPr txBox="1"/>
          <p:nvPr/>
        </p:nvSpPr>
        <p:spPr>
          <a:xfrm>
            <a:off x="6858016" y="3425611"/>
            <a:ext cx="2000264"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800" smtClean="0">
                <a:solidFill>
                  <a:srgbClr val="0000FF"/>
                </a:solidFill>
                <a:ea typeface="楷体" pitchFamily="49" charset="-122"/>
                <a:cs typeface="Times New Roman" pitchFamily="18" charset="0"/>
              </a:rPr>
              <a:t>结点类型与非</a:t>
            </a:r>
            <a:r>
              <a:rPr kumimoji="1" lang="zh-CN" altLang="en-US" sz="1800" smtClean="0">
                <a:solidFill>
                  <a:srgbClr val="0000FF"/>
                </a:solidFill>
                <a:ea typeface="楷体" pitchFamily="49" charset="-122"/>
                <a:cs typeface="Times New Roman" pitchFamily="18" charset="0"/>
              </a:rPr>
              <a:t>循环双链表的相同</a:t>
            </a:r>
            <a:endParaRPr lang="zh-CN" altLang="en-US" sz="1800">
              <a:solidFill>
                <a:srgbClr val="0000FF"/>
              </a:solidFill>
              <a:ea typeface="楷体" pitchFamily="49" charset="-122"/>
              <a:cs typeface="Times New Roman" pitchFamily="18" charset="0"/>
            </a:endParaRPr>
          </a:p>
        </p:txBody>
      </p:sp>
      <p:sp>
        <p:nvSpPr>
          <p:cNvPr id="7" name="右箭头 6"/>
          <p:cNvSpPr/>
          <p:nvPr/>
        </p:nvSpPr>
        <p:spPr>
          <a:xfrm>
            <a:off x="6143636" y="2643182"/>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 name="右箭头 7"/>
          <p:cNvSpPr/>
          <p:nvPr/>
        </p:nvSpPr>
        <p:spPr>
          <a:xfrm>
            <a:off x="6143636" y="3643314"/>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BD3F3EC2-762F-4585-9ABE-3D0BD98F40C0}" type="slidenum">
              <a:rPr lang="en-US" altLang="zh-CN" smtClean="0"/>
              <a:pPr/>
              <a:t>72</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7267" name="Rectangle 3"/>
          <p:cNvSpPr>
            <a:spLocks noChangeArrowheads="1"/>
          </p:cNvSpPr>
          <p:nvPr/>
        </p:nvSpPr>
        <p:spPr bwMode="auto">
          <a:xfrm>
            <a:off x="3598831" y="1385816"/>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1</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2</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i</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7270" name="Rectangle 6"/>
          <p:cNvSpPr>
            <a:spLocks noChangeArrowheads="1"/>
          </p:cNvSpPr>
          <p:nvPr/>
        </p:nvSpPr>
        <p:spPr bwMode="auto">
          <a:xfrm>
            <a:off x="2089119"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1" name="Rectangle 7"/>
          <p:cNvSpPr>
            <a:spLocks noChangeArrowheads="1"/>
          </p:cNvSpPr>
          <p:nvPr/>
        </p:nvSpPr>
        <p:spPr bwMode="auto">
          <a:xfrm>
            <a:off x="2630456"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2" name="Text Box 8"/>
          <p:cNvSpPr txBox="1">
            <a:spLocks noChangeArrowheads="1"/>
          </p:cNvSpPr>
          <p:nvPr/>
        </p:nvSpPr>
        <p:spPr bwMode="auto">
          <a:xfrm>
            <a:off x="142844" y="1962079"/>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华文中宋" pitchFamily="2" charset="-122"/>
                <a:ea typeface="华文中宋" pitchFamily="2" charset="-122"/>
                <a:cs typeface="Consolas" pitchFamily="49" charset="0"/>
              </a:rPr>
              <a:t>逻辑结构</a:t>
            </a:r>
          </a:p>
        </p:txBody>
      </p:sp>
      <p:sp>
        <p:nvSpPr>
          <p:cNvPr id="267273" name="Text Box 9"/>
          <p:cNvSpPr txBox="1">
            <a:spLocks noChangeArrowheads="1"/>
          </p:cNvSpPr>
          <p:nvPr/>
        </p:nvSpPr>
        <p:spPr bwMode="auto">
          <a:xfrm>
            <a:off x="142844" y="3671832"/>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华文中宋" pitchFamily="2" charset="-122"/>
                <a:ea typeface="华文中宋" pitchFamily="2" charset="-122"/>
                <a:cs typeface="Consolas" pitchFamily="49" charset="0"/>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7275" name="Rectangle 11"/>
          <p:cNvSpPr>
            <a:spLocks noChangeArrowheads="1"/>
          </p:cNvSpPr>
          <p:nvPr/>
        </p:nvSpPr>
        <p:spPr bwMode="auto">
          <a:xfrm>
            <a:off x="3457544"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7276" name="Rectangle 12"/>
          <p:cNvSpPr>
            <a:spLocks noChangeArrowheads="1"/>
          </p:cNvSpPr>
          <p:nvPr/>
        </p:nvSpPr>
        <p:spPr bwMode="auto">
          <a:xfrm>
            <a:off x="399888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7" name="Rectangle 13"/>
          <p:cNvSpPr>
            <a:spLocks noChangeArrowheads="1"/>
          </p:cNvSpPr>
          <p:nvPr/>
        </p:nvSpPr>
        <p:spPr bwMode="auto">
          <a:xfrm>
            <a:off x="489581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267278" name="Rectangle 14"/>
          <p:cNvSpPr>
            <a:spLocks noChangeArrowheads="1"/>
          </p:cNvSpPr>
          <p:nvPr/>
        </p:nvSpPr>
        <p:spPr bwMode="auto">
          <a:xfrm>
            <a:off x="5437156"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7279" name="Rectangle 15"/>
          <p:cNvSpPr>
            <a:spLocks noChangeArrowheads="1"/>
          </p:cNvSpPr>
          <p:nvPr/>
        </p:nvSpPr>
        <p:spPr bwMode="auto">
          <a:xfrm>
            <a:off x="777713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7280" name="Rectangle 16"/>
          <p:cNvSpPr>
            <a:spLocks noChangeArrowheads="1"/>
          </p:cNvSpPr>
          <p:nvPr/>
        </p:nvSpPr>
        <p:spPr bwMode="auto">
          <a:xfrm>
            <a:off x="831846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mj-ea"/>
                <a:ea typeface="+mj-ea"/>
                <a:cs typeface="Consolas" pitchFamily="49" charset="0"/>
              </a:rPr>
              <a:t>…</a:t>
            </a:r>
          </a:p>
        </p:txBody>
      </p:sp>
      <p:sp>
        <p:nvSpPr>
          <p:cNvPr id="267282" name="Arc 18"/>
          <p:cNvSpPr>
            <a:spLocks/>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L</a:t>
            </a:r>
          </a:p>
        </p:txBody>
      </p:sp>
      <p:sp>
        <p:nvSpPr>
          <p:cNvPr id="267284" name="Line 20"/>
          <p:cNvSpPr>
            <a:spLocks noChangeShapeType="1"/>
          </p:cNvSpPr>
          <p:nvPr/>
        </p:nvSpPr>
        <p:spPr bwMode="auto">
          <a:xfrm>
            <a:off x="2881281" y="396392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7285" name="Line 21"/>
          <p:cNvSpPr>
            <a:spLocks noChangeShapeType="1"/>
          </p:cNvSpPr>
          <p:nvPr/>
        </p:nvSpPr>
        <p:spPr bwMode="auto">
          <a:xfrm>
            <a:off x="4321144" y="396392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7286" name="Line 22"/>
          <p:cNvSpPr>
            <a:spLocks noChangeShapeType="1"/>
          </p:cNvSpPr>
          <p:nvPr/>
        </p:nvSpPr>
        <p:spPr bwMode="auto">
          <a:xfrm>
            <a:off x="5762594" y="396392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7287" name="Line 23"/>
          <p:cNvSpPr>
            <a:spLocks noChangeShapeType="1"/>
          </p:cNvSpPr>
          <p:nvPr/>
        </p:nvSpPr>
        <p:spPr bwMode="auto">
          <a:xfrm>
            <a:off x="7202456" y="396392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7288" name="Text Box 24"/>
          <p:cNvSpPr txBox="1">
            <a:spLocks noChangeArrowheads="1"/>
          </p:cNvSpPr>
          <p:nvPr/>
        </p:nvSpPr>
        <p:spPr bwMode="auto">
          <a:xfrm>
            <a:off x="3214678" y="4814840"/>
            <a:ext cx="3571900"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仿宋" pitchFamily="49" charset="-122"/>
                <a:ea typeface="仿宋" pitchFamily="49" charset="-122"/>
                <a:cs typeface="Consolas" pitchFamily="49" charset="0"/>
              </a:rPr>
              <a:t>带头结点</a:t>
            </a:r>
            <a:r>
              <a:rPr kumimoji="1" lang="zh-CN" altLang="en-US" sz="1800" smtClean="0">
                <a:solidFill>
                  <a:srgbClr val="FF00FF"/>
                </a:solidFill>
                <a:latin typeface="仿宋" pitchFamily="49" charset="-122"/>
                <a:ea typeface="仿宋" pitchFamily="49" charset="-122"/>
                <a:cs typeface="Consolas" pitchFamily="49" charset="0"/>
              </a:rPr>
              <a:t>循环</a:t>
            </a:r>
            <a:r>
              <a:rPr kumimoji="1" lang="zh-CN" altLang="en-US" sz="1800" dirty="0">
                <a:solidFill>
                  <a:srgbClr val="FF00FF"/>
                </a:solidFill>
                <a:latin typeface="仿宋" pitchFamily="49" charset="-122"/>
                <a:ea typeface="仿宋" pitchFamily="49" charset="-122"/>
                <a:cs typeface="Consolas" pitchFamily="49" charset="0"/>
              </a:rPr>
              <a:t>单链表</a:t>
            </a:r>
            <a:r>
              <a:rPr kumimoji="1" lang="zh-CN" altLang="en-US" sz="1800" dirty="0">
                <a:latin typeface="仿宋" pitchFamily="49" charset="-122"/>
                <a:ea typeface="仿宋" pitchFamily="49" charset="-122"/>
                <a:cs typeface="Consolas" pitchFamily="49" charset="0"/>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Consolas" pitchFamily="49" charset="0"/>
                <a:ea typeface="微软雅黑" pitchFamily="34" charset="-122"/>
                <a:cs typeface="Consolas" pitchFamily="49" charset="0"/>
              </a:rPr>
              <a:t>1</a:t>
            </a:r>
            <a:r>
              <a:rPr kumimoji="1" lang="zh-CN" altLang="en-US" smtClean="0">
                <a:solidFill>
                  <a:srgbClr val="FF0000"/>
                </a:solidFill>
                <a:latin typeface="Consolas" pitchFamily="49" charset="0"/>
                <a:ea typeface="微软雅黑" pitchFamily="34" charset="-122"/>
                <a:cs typeface="Consolas" pitchFamily="49" charset="0"/>
              </a:rPr>
              <a:t>、循环单链表</a:t>
            </a:r>
            <a:endParaRPr lang="zh-CN" altLang="en-US">
              <a:solidFill>
                <a:srgbClr val="FF0000"/>
              </a:solidFill>
              <a:latin typeface="Consolas" pitchFamily="49" charset="0"/>
              <a:ea typeface="微软雅黑" pitchFamily="34" charset="-122"/>
              <a:cs typeface="Consolas" pitchFamily="49" charset="0"/>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pPr/>
              <a:t>73</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8" name="TextBox 27"/>
          <p:cNvSpPr txBox="1"/>
          <p:nvPr/>
        </p:nvSpPr>
        <p:spPr>
          <a:xfrm>
            <a:off x="1000100" y="1527997"/>
            <a:ext cx="5429288" cy="10854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rtlCol="0">
            <a:spAutoFit/>
          </a:bodyPr>
          <a:lstStyle/>
          <a:p>
            <a:pPr marL="457200" indent="-457200" algn="l">
              <a:lnSpc>
                <a:spcPct val="150000"/>
              </a:lnSpc>
              <a:buBlip>
                <a:blip r:embed="rId2"/>
              </a:buBlip>
            </a:pPr>
            <a:r>
              <a:rPr lang="zh-CN" altLang="en-US" sz="1800" dirty="0" smtClean="0">
                <a:latin typeface="Consolas" pitchFamily="49" charset="0"/>
                <a:ea typeface="仿宋" pitchFamily="49" charset="-122"/>
                <a:cs typeface="Consolas" pitchFamily="49" charset="0"/>
              </a:rPr>
              <a:t>链表中没有空指针域</a:t>
            </a:r>
            <a:endParaRPr lang="en-US" altLang="zh-CN" sz="1800" dirty="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en-US" altLang="zh-CN" sz="1800" i="1" dirty="0" smtClean="0">
                <a:latin typeface="Consolas" pitchFamily="49" charset="0"/>
                <a:ea typeface="仿宋" pitchFamily="49" charset="-122"/>
                <a:cs typeface="Consolas" pitchFamily="49" charset="0"/>
              </a:rPr>
              <a:t>p</a:t>
            </a:r>
            <a:r>
              <a:rPr lang="zh-CN" altLang="en-US" sz="1800" smtClean="0">
                <a:latin typeface="Consolas" pitchFamily="49" charset="0"/>
                <a:ea typeface="仿宋" pitchFamily="49" charset="-122"/>
                <a:cs typeface="Consolas" pitchFamily="49" charset="0"/>
              </a:rPr>
              <a:t>所指结点为尾结点的</a:t>
            </a:r>
            <a:r>
              <a:rPr lang="zh-CN" altLang="en-US" sz="1800" dirty="0" smtClean="0">
                <a:latin typeface="Consolas" pitchFamily="49" charset="0"/>
                <a:ea typeface="仿宋" pitchFamily="49" charset="-122"/>
                <a:cs typeface="Consolas" pitchFamily="49" charset="0"/>
              </a:rPr>
              <a:t>条件：</a:t>
            </a:r>
            <a:r>
              <a:rPr lang="en-US" altLang="zh-CN" sz="1800" dirty="0" smtClean="0">
                <a:solidFill>
                  <a:srgbClr val="C00000"/>
                </a:solidFill>
                <a:latin typeface="Consolas" pitchFamily="49" charset="0"/>
                <a:ea typeface="仿宋" pitchFamily="49" charset="-122"/>
                <a:cs typeface="Consolas" pitchFamily="49" charset="0"/>
              </a:rPr>
              <a:t>p-&gt;</a:t>
            </a:r>
            <a:r>
              <a:rPr lang="en-US" altLang="zh-CN" sz="1800" smtClean="0">
                <a:solidFill>
                  <a:srgbClr val="C00000"/>
                </a:solidFill>
                <a:latin typeface="Consolas" pitchFamily="49" charset="0"/>
                <a:ea typeface="仿宋" pitchFamily="49" charset="-122"/>
                <a:cs typeface="Consolas" pitchFamily="49" charset="0"/>
              </a:rPr>
              <a:t>next==L</a:t>
            </a:r>
            <a:endParaRPr lang="zh-CN" altLang="en-US" sz="1800" dirty="0">
              <a:latin typeface="Consolas" pitchFamily="49" charset="0"/>
              <a:ea typeface="仿宋" pitchFamily="49" charset="-122"/>
              <a:cs typeface="Consolas" pitchFamily="49" charset="0"/>
            </a:endParaRPr>
          </a:p>
        </p:txBody>
      </p:sp>
      <p:sp>
        <p:nvSpPr>
          <p:cNvPr id="31" name="TextBox 30"/>
          <p:cNvSpPr txBox="1"/>
          <p:nvPr/>
        </p:nvSpPr>
        <p:spPr>
          <a:xfrm>
            <a:off x="571472" y="928670"/>
            <a:ext cx="6072230" cy="369332"/>
          </a:xfrm>
          <a:prstGeom prst="rect">
            <a:avLst/>
          </a:prstGeom>
          <a:noFill/>
        </p:spPr>
        <p:txBody>
          <a:bodyPr wrap="square" rtlCol="0">
            <a:spAutoFit/>
          </a:bodyPr>
          <a:lstStyle/>
          <a:p>
            <a:pPr algn="l"/>
            <a:r>
              <a:rPr lang="zh-CN" altLang="en-US" sz="1800" dirty="0" smtClean="0">
                <a:latin typeface="Consolas" pitchFamily="49" charset="0"/>
                <a:ea typeface="楷体" pitchFamily="49" charset="-122"/>
                <a:cs typeface="Consolas" pitchFamily="49" charset="0"/>
              </a:rPr>
              <a:t>与非循环单</a:t>
            </a:r>
            <a:r>
              <a:rPr lang="zh-CN" altLang="en-US" sz="1800" smtClean="0">
                <a:latin typeface="Consolas" pitchFamily="49" charset="0"/>
                <a:ea typeface="楷体" pitchFamily="49" charset="-122"/>
                <a:cs typeface="Consolas" pitchFamily="49" charset="0"/>
              </a:rPr>
              <a:t>链表相比，循环单链表：</a:t>
            </a:r>
            <a:endParaRPr lang="zh-CN" altLang="en-US" sz="1800" dirty="0">
              <a:latin typeface="Consolas" pitchFamily="49" charset="0"/>
              <a:ea typeface="楷体" pitchFamily="49" charset="-122"/>
              <a:cs typeface="Consolas" pitchFamily="49" charset="0"/>
            </a:endParaRPr>
          </a:p>
        </p:txBody>
      </p:sp>
      <p:grpSp>
        <p:nvGrpSpPr>
          <p:cNvPr id="2" name="组合 29"/>
          <p:cNvGrpSpPr/>
          <p:nvPr/>
        </p:nvGrpSpPr>
        <p:grpSpPr>
          <a:xfrm>
            <a:off x="854052" y="2428868"/>
            <a:ext cx="7452271" cy="2144199"/>
            <a:chOff x="854052" y="2428868"/>
            <a:chExt cx="7452271" cy="2144199"/>
          </a:xfrm>
        </p:grpSpPr>
        <p:sp>
          <p:nvSpPr>
            <p:cNvPr id="8" name="Rectangle 6"/>
            <p:cNvSpPr>
              <a:spLocks noChangeArrowheads="1"/>
            </p:cNvSpPr>
            <p:nvPr/>
          </p:nvSpPr>
          <p:spPr bwMode="auto">
            <a:xfrm>
              <a:off x="1231863"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9" name="Rectangle 7"/>
            <p:cNvSpPr>
              <a:spLocks noChangeArrowheads="1"/>
            </p:cNvSpPr>
            <p:nvPr/>
          </p:nvSpPr>
          <p:spPr bwMode="auto">
            <a:xfrm>
              <a:off x="1773200"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1"/>
            <p:cNvSpPr>
              <a:spLocks noChangeArrowheads="1"/>
            </p:cNvSpPr>
            <p:nvPr/>
          </p:nvSpPr>
          <p:spPr bwMode="auto">
            <a:xfrm>
              <a:off x="2600288"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11" name="Rectangle 12"/>
            <p:cNvSpPr>
              <a:spLocks noChangeArrowheads="1"/>
            </p:cNvSpPr>
            <p:nvPr/>
          </p:nvSpPr>
          <p:spPr bwMode="auto">
            <a:xfrm>
              <a:off x="314162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2" name="Rectangle 13"/>
            <p:cNvSpPr>
              <a:spLocks noChangeArrowheads="1"/>
            </p:cNvSpPr>
            <p:nvPr/>
          </p:nvSpPr>
          <p:spPr bwMode="auto">
            <a:xfrm>
              <a:off x="403856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13" name="Rectangle 14"/>
            <p:cNvSpPr>
              <a:spLocks noChangeArrowheads="1"/>
            </p:cNvSpPr>
            <p:nvPr/>
          </p:nvSpPr>
          <p:spPr bwMode="auto">
            <a:xfrm>
              <a:off x="4579900"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15"/>
            <p:cNvSpPr>
              <a:spLocks noChangeArrowheads="1"/>
            </p:cNvSpPr>
            <p:nvPr/>
          </p:nvSpPr>
          <p:spPr bwMode="auto">
            <a:xfrm>
              <a:off x="691987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15" name="Rectangle 16"/>
            <p:cNvSpPr>
              <a:spLocks noChangeArrowheads="1"/>
            </p:cNvSpPr>
            <p:nvPr/>
          </p:nvSpPr>
          <p:spPr bwMode="auto">
            <a:xfrm>
              <a:off x="746121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6" name="Text Box 17"/>
            <p:cNvSpPr txBox="1">
              <a:spLocks noChangeArrowheads="1"/>
            </p:cNvSpPr>
            <p:nvPr/>
          </p:nvSpPr>
          <p:spPr bwMode="auto">
            <a:xfrm>
              <a:off x="5604155" y="368395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7" name="Arc 18"/>
            <p:cNvSpPr>
              <a:spLocks/>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8" name="Text Box 19"/>
            <p:cNvSpPr txBox="1">
              <a:spLocks noChangeArrowheads="1"/>
            </p:cNvSpPr>
            <p:nvPr/>
          </p:nvSpPr>
          <p:spPr bwMode="auto">
            <a:xfrm>
              <a:off x="854052" y="3071810"/>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L</a:t>
              </a:r>
            </a:p>
          </p:txBody>
        </p:sp>
        <p:sp>
          <p:nvSpPr>
            <p:cNvPr id="19" name="Line 20"/>
            <p:cNvSpPr>
              <a:spLocks noChangeShapeType="1"/>
            </p:cNvSpPr>
            <p:nvPr/>
          </p:nvSpPr>
          <p:spPr bwMode="auto">
            <a:xfrm>
              <a:off x="2024025" y="400684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Line 21"/>
            <p:cNvSpPr>
              <a:spLocks noChangeShapeType="1"/>
            </p:cNvSpPr>
            <p:nvPr/>
          </p:nvSpPr>
          <p:spPr bwMode="auto">
            <a:xfrm>
              <a:off x="3463888" y="400684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1" name="Line 22"/>
            <p:cNvSpPr>
              <a:spLocks noChangeShapeType="1"/>
            </p:cNvSpPr>
            <p:nvPr/>
          </p:nvSpPr>
          <p:spPr bwMode="auto">
            <a:xfrm>
              <a:off x="4905338" y="400684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6345200" y="400684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p</a:t>
              </a:r>
              <a:endParaRPr lang="zh-CN" altLang="en-US" sz="1800" i="1">
                <a:latin typeface="Consolas" pitchFamily="49" charset="0"/>
                <a:cs typeface="Consolas" pitchFamily="49" charset="0"/>
              </a:endParaRPr>
            </a:p>
          </p:txBody>
        </p:sp>
        <p:cxnSp>
          <p:nvCxnSpPr>
            <p:cNvPr id="29" name="直接连接符 28"/>
            <p:cNvCxnSpPr/>
            <p:nvPr/>
          </p:nvCxnSpPr>
          <p:spPr>
            <a:xfrm>
              <a:off x="5429256" y="2428868"/>
              <a:ext cx="1571636" cy="1000132"/>
            </a:xfrm>
            <a:prstGeom prst="line">
              <a:avLst/>
            </a:prstGeom>
            <a:ln>
              <a:prstDash val="dash"/>
              <a:tailEnd type="none"/>
            </a:ln>
          </p:spPr>
          <p:style>
            <a:lnRef idx="2">
              <a:schemeClr val="accent4"/>
            </a:lnRef>
            <a:fillRef idx="0">
              <a:schemeClr val="accent4"/>
            </a:fillRef>
            <a:effectRef idx="1">
              <a:schemeClr val="accent4"/>
            </a:effectRef>
            <a:fontRef idx="minor">
              <a:schemeClr val="tx1"/>
            </a:fontRef>
          </p:style>
        </p:cxnSp>
      </p:grpSp>
      <p:sp>
        <p:nvSpPr>
          <p:cNvPr id="30" name="灯片编号占位符 29"/>
          <p:cNvSpPr>
            <a:spLocks noGrp="1"/>
          </p:cNvSpPr>
          <p:nvPr>
            <p:ph type="sldNum" sz="quarter" idx="12"/>
          </p:nvPr>
        </p:nvSpPr>
        <p:spPr/>
        <p:txBody>
          <a:bodyPr/>
          <a:lstStyle/>
          <a:p>
            <a:fld id="{BD3F3EC2-762F-4585-9ABE-3D0BD98F40C0}" type="slidenum">
              <a:rPr lang="en-US" altLang="zh-CN" smtClean="0"/>
              <a:pPr/>
              <a:t>74</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281058"/>
            <a:ext cx="8001056" cy="286232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ts val="3600"/>
              </a:lnSpc>
            </a:pPr>
            <a:r>
              <a:rPr kumimoji="1" lang="en-US" altLang="zh-CN" sz="1800" smtClean="0">
                <a:solidFill>
                  <a:srgbClr val="FF3300"/>
                </a:solidFill>
                <a:latin typeface="Consolas" pitchFamily="49" charset="0"/>
                <a:ea typeface="楷体" pitchFamily="49" charset="-122"/>
                <a:cs typeface="Consolas" pitchFamily="49" charset="0"/>
              </a:rPr>
              <a:t>   </a:t>
            </a:r>
            <a:r>
              <a:rPr lang="zh-CN" altLang="en-US" sz="1800" smtClean="0">
                <a:latin typeface="Consolas" pitchFamily="49" charset="0"/>
                <a:ea typeface="楷体" pitchFamily="49" charset="-122"/>
                <a:cs typeface="Consolas" pitchFamily="49" charset="0"/>
              </a:rPr>
              <a:t>某线性表最常用的操作是在尾元素之后插入一个元素和删除第一个元素，故采用（  ）存储方式最节省运算时间。</a:t>
            </a:r>
          </a:p>
          <a:p>
            <a:pPr algn="l">
              <a:lnSpc>
                <a:spcPts val="3600"/>
              </a:lnSpc>
            </a:pPr>
            <a:r>
              <a:rPr lang="en-US" sz="1800" smtClean="0">
                <a:latin typeface="Consolas" pitchFamily="49" charset="0"/>
                <a:ea typeface="仿宋" pitchFamily="49" charset="-122"/>
                <a:cs typeface="Consolas" pitchFamily="49" charset="0"/>
              </a:rPr>
              <a:t>    A.</a:t>
            </a:r>
            <a:r>
              <a:rPr lang="zh-CN" altLang="en-US" sz="1800" smtClean="0">
                <a:latin typeface="Consolas" pitchFamily="49" charset="0"/>
                <a:ea typeface="仿宋" pitchFamily="49" charset="-122"/>
                <a:cs typeface="Consolas" pitchFamily="49" charset="0"/>
              </a:rPr>
              <a:t>单链表</a:t>
            </a:r>
            <a:endParaRPr lang="en-US" sz="1800" smtClean="0">
              <a:latin typeface="Consolas" pitchFamily="49" charset="0"/>
              <a:ea typeface="仿宋" pitchFamily="49" charset="-122"/>
              <a:cs typeface="Consolas" pitchFamily="49" charset="0"/>
            </a:endParaRPr>
          </a:p>
          <a:p>
            <a:pPr algn="l">
              <a:lnSpc>
                <a:spcPts val="3600"/>
              </a:lnSpc>
            </a:pPr>
            <a:r>
              <a:rPr lang="en-US" sz="1800" smtClean="0">
                <a:latin typeface="Consolas" pitchFamily="49" charset="0"/>
                <a:ea typeface="仿宋" pitchFamily="49" charset="-122"/>
                <a:cs typeface="Consolas" pitchFamily="49" charset="0"/>
              </a:rPr>
              <a:t>    B.</a:t>
            </a:r>
            <a:r>
              <a:rPr lang="zh-CN" altLang="en-US" sz="1800" smtClean="0">
                <a:latin typeface="Consolas" pitchFamily="49" charset="0"/>
                <a:ea typeface="仿宋" pitchFamily="49" charset="-122"/>
                <a:cs typeface="Consolas" pitchFamily="49" charset="0"/>
              </a:rPr>
              <a:t>仅有头结点指针的循环单链表</a:t>
            </a:r>
          </a:p>
          <a:p>
            <a:pPr algn="l">
              <a:lnSpc>
                <a:spcPts val="3600"/>
              </a:lnSpc>
            </a:pPr>
            <a:r>
              <a:rPr lang="en-US" sz="1800" smtClean="0">
                <a:latin typeface="Consolas" pitchFamily="49" charset="0"/>
                <a:ea typeface="仿宋" pitchFamily="49" charset="-122"/>
                <a:cs typeface="Consolas" pitchFamily="49" charset="0"/>
              </a:rPr>
              <a:t>    C.</a:t>
            </a:r>
            <a:r>
              <a:rPr lang="zh-CN" altLang="en-US" sz="1800" smtClean="0">
                <a:latin typeface="Consolas" pitchFamily="49" charset="0"/>
                <a:ea typeface="仿宋" pitchFamily="49" charset="-122"/>
                <a:cs typeface="Consolas" pitchFamily="49" charset="0"/>
              </a:rPr>
              <a:t>双链表</a:t>
            </a:r>
            <a:endParaRPr lang="en-US" sz="1800" smtClean="0">
              <a:latin typeface="Consolas" pitchFamily="49" charset="0"/>
              <a:ea typeface="仿宋" pitchFamily="49" charset="-122"/>
              <a:cs typeface="Consolas" pitchFamily="49" charset="0"/>
            </a:endParaRPr>
          </a:p>
          <a:p>
            <a:pPr algn="l">
              <a:lnSpc>
                <a:spcPts val="3600"/>
              </a:lnSpc>
            </a:pPr>
            <a:r>
              <a:rPr lang="en-US" sz="1800" smtClean="0">
                <a:latin typeface="Consolas" pitchFamily="49" charset="0"/>
                <a:ea typeface="仿宋" pitchFamily="49" charset="-122"/>
                <a:cs typeface="Consolas" pitchFamily="49" charset="0"/>
              </a:rPr>
              <a:t>   </a:t>
            </a:r>
            <a:r>
              <a:rPr lang="en-US" sz="1800" smtClean="0">
                <a:solidFill>
                  <a:srgbClr val="FF00FF"/>
                </a:solidFill>
                <a:latin typeface="Consolas" pitchFamily="49" charset="0"/>
                <a:ea typeface="仿宋" pitchFamily="49" charset="-122"/>
                <a:cs typeface="Consolas" pitchFamily="49" charset="0"/>
              </a:rPr>
              <a:t> D.</a:t>
            </a:r>
            <a:r>
              <a:rPr lang="zh-CN" altLang="en-US" sz="1800" smtClean="0">
                <a:solidFill>
                  <a:srgbClr val="FF00FF"/>
                </a:solidFill>
                <a:latin typeface="Consolas" pitchFamily="49" charset="0"/>
                <a:ea typeface="仿宋" pitchFamily="49" charset="-122"/>
                <a:cs typeface="Consolas" pitchFamily="49" charset="0"/>
              </a:rPr>
              <a:t>仅有尾结点指针的循环单链表</a:t>
            </a:r>
            <a:endParaRPr lang="zh-CN" altLang="en-US" sz="1800">
              <a:solidFill>
                <a:srgbClr val="FF00FF"/>
              </a:solidFill>
              <a:latin typeface="Consolas" pitchFamily="49" charset="0"/>
              <a:ea typeface="仿宋" pitchFamily="49" charset="-122"/>
              <a:cs typeface="Consolas" pitchFamily="49" charset="0"/>
            </a:endParaRPr>
          </a:p>
        </p:txBody>
      </p:sp>
      <p:grpSp>
        <p:nvGrpSpPr>
          <p:cNvPr id="2" name="组合 7"/>
          <p:cNvGrpSpPr/>
          <p:nvPr/>
        </p:nvGrpSpPr>
        <p:grpSpPr>
          <a:xfrm>
            <a:off x="571472" y="428604"/>
            <a:ext cx="1000100" cy="785817"/>
            <a:chOff x="5691204" y="3835411"/>
            <a:chExt cx="1238250" cy="1236663"/>
          </a:xfrm>
        </p:grpSpPr>
        <p:grpSp>
          <p:nvGrpSpPr>
            <p:cNvPr id="3" name="Group 19"/>
            <p:cNvGrpSpPr>
              <a:grpSpLocks/>
            </p:cNvGrpSpPr>
            <p:nvPr/>
          </p:nvGrpSpPr>
          <p:grpSpPr bwMode="auto">
            <a:xfrm>
              <a:off x="5691204" y="3835411"/>
              <a:ext cx="1238250" cy="1236663"/>
              <a:chOff x="802" y="845"/>
              <a:chExt cx="827" cy="826"/>
            </a:xfrm>
          </p:grpSpPr>
          <p:sp>
            <p:nvSpPr>
              <p:cNvPr id="9"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0"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1"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8"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2" name="灯片编号占位符 11"/>
          <p:cNvSpPr>
            <a:spLocks noGrp="1"/>
          </p:cNvSpPr>
          <p:nvPr>
            <p:ph type="sldNum" sz="quarter" idx="12"/>
          </p:nvPr>
        </p:nvSpPr>
        <p:spPr/>
        <p:txBody>
          <a:bodyPr/>
          <a:lstStyle/>
          <a:p>
            <a:fld id="{BD3F3EC2-762F-4585-9ABE-3D0BD98F40C0}" type="slidenum">
              <a:rPr lang="en-US" altLang="zh-CN" smtClean="0"/>
              <a:pPr/>
              <a:t>75</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369332"/>
          </a:xfrm>
          <a:prstGeom prst="rect">
            <a:avLst/>
          </a:prstGeom>
          <a:noFill/>
        </p:spPr>
        <p:txBody>
          <a:bodyPr wrap="square" rtlCol="0">
            <a:spAutoFit/>
          </a:bodyPr>
          <a:lstStyle/>
          <a:p>
            <a:pPr algn="l"/>
            <a:r>
              <a:rPr lang="en-US" altLang="zh-CN" sz="1800" smtClean="0">
                <a:latin typeface="Consolas" pitchFamily="49" charset="0"/>
                <a:ea typeface="仿宋" pitchFamily="49" charset="-122"/>
                <a:cs typeface="Consolas" pitchFamily="49" charset="0"/>
              </a:rPr>
              <a:t>D.</a:t>
            </a:r>
            <a:r>
              <a:rPr lang="zh-CN" altLang="en-US" sz="1800" smtClean="0">
                <a:latin typeface="Consolas" pitchFamily="49" charset="0"/>
                <a:ea typeface="仿宋" pitchFamily="49" charset="-122"/>
                <a:cs typeface="Consolas" pitchFamily="49" charset="0"/>
              </a:rPr>
              <a:t>仅有尾结点指针的循环单链表</a:t>
            </a:r>
            <a:endParaRPr lang="zh-CN" altLang="en-US" sz="1800">
              <a:latin typeface="Consolas" pitchFamily="49" charset="0"/>
              <a:ea typeface="仿宋" pitchFamily="49" charset="-122"/>
              <a:cs typeface="Consolas" pitchFamily="49" charset="0"/>
            </a:endParaRPr>
          </a:p>
        </p:txBody>
      </p:sp>
      <p:grpSp>
        <p:nvGrpSpPr>
          <p:cNvPr id="1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7"/>
            <p:cNvSpPr txBox="1">
              <a:spLocks noChangeArrowheads="1"/>
            </p:cNvSpPr>
            <p:nvPr/>
          </p:nvSpPr>
          <p:spPr bwMode="auto">
            <a:xfrm>
              <a:off x="4667229" y="1053665"/>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1"/>
            <p:cNvSpPr>
              <a:spLocks noChangeShapeType="1"/>
            </p:cNvSpPr>
            <p:nvPr/>
          </p:nvSpPr>
          <p:spPr bwMode="auto">
            <a:xfrm>
              <a:off x="2506642" y="136100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0" name="Line 22"/>
            <p:cNvSpPr>
              <a:spLocks noChangeShapeType="1"/>
            </p:cNvSpPr>
            <p:nvPr/>
          </p:nvSpPr>
          <p:spPr bwMode="auto">
            <a:xfrm>
              <a:off x="3948092" y="136100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1" name="Line 23"/>
            <p:cNvSpPr>
              <a:spLocks noChangeShapeType="1"/>
            </p:cNvSpPr>
            <p:nvPr/>
          </p:nvSpPr>
          <p:spPr bwMode="auto">
            <a:xfrm>
              <a:off x="5387954" y="136100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5500694" y="609881"/>
              <a:ext cx="428628" cy="400110"/>
            </a:xfrm>
            <a:prstGeom prst="rect">
              <a:avLst/>
            </a:prstGeom>
            <a:noFill/>
          </p:spPr>
          <p:txBody>
            <a:bodyPr wrap="square" rtlCol="0">
              <a:spAutoFit/>
            </a:bodyPr>
            <a:lstStyle/>
            <a:p>
              <a:r>
                <a:rPr lang="en-US" altLang="zh-CN" sz="2000" smtClean="0">
                  <a:latin typeface="Consolas" pitchFamily="49" charset="0"/>
                  <a:cs typeface="Consolas" pitchFamily="49" charset="0"/>
                </a:rPr>
                <a:t>L</a:t>
              </a:r>
              <a:endParaRPr lang="zh-CN" altLang="en-US" sz="2000">
                <a:latin typeface="Consolas" pitchFamily="49" charset="0"/>
                <a:cs typeface="Consolas" pitchFamily="49" charset="0"/>
              </a:endParaRPr>
            </a:p>
          </p:txBody>
        </p:sp>
      </p:grpSp>
      <p:sp>
        <p:nvSpPr>
          <p:cNvPr id="17" name="TextBox 16"/>
          <p:cNvSpPr txBox="1"/>
          <p:nvPr/>
        </p:nvSpPr>
        <p:spPr>
          <a:xfrm>
            <a:off x="714348" y="2571744"/>
            <a:ext cx="3500462" cy="9233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Blip>
                <a:blip r:embed="rId2"/>
              </a:buBlip>
            </a:pPr>
            <a:r>
              <a:rPr lang="zh-CN" altLang="en-US" sz="1800" smtClean="0">
                <a:latin typeface="Consolas" pitchFamily="49" charset="0"/>
                <a:ea typeface="仿宋" pitchFamily="49" charset="-122"/>
                <a:cs typeface="Consolas" pitchFamily="49" charset="0"/>
              </a:rPr>
              <a:t>在尾元素之后插入一个元素</a:t>
            </a:r>
            <a:endParaRPr lang="en-US" altLang="zh-CN" sz="180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smtClean="0">
                <a:latin typeface="Consolas" pitchFamily="49" charset="0"/>
                <a:ea typeface="仿宋" pitchFamily="49" charset="-122"/>
                <a:cs typeface="Consolas" pitchFamily="49" charset="0"/>
              </a:rPr>
              <a:t>删除第一个元素</a:t>
            </a:r>
            <a:endParaRPr lang="zh-CN" altLang="en-US" sz="1800">
              <a:latin typeface="Consolas" pitchFamily="49" charset="0"/>
              <a:ea typeface="仿宋" pitchFamily="49" charset="-122"/>
              <a:cs typeface="Consolas" pitchFamily="49" charset="0"/>
            </a:endParaRPr>
          </a:p>
        </p:txBody>
      </p:sp>
      <p:sp>
        <p:nvSpPr>
          <p:cNvPr id="18" name="右箭头 17"/>
          <p:cNvSpPr/>
          <p:nvPr/>
        </p:nvSpPr>
        <p:spPr>
          <a:xfrm>
            <a:off x="4357686" y="2928934"/>
            <a:ext cx="64294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5143504" y="2867656"/>
            <a:ext cx="2286016"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时间复杂度均为</a:t>
            </a:r>
            <a:r>
              <a:rPr lang="en-US" altLang="zh-CN" sz="1800" smtClean="0">
                <a:latin typeface="Consolas" pitchFamily="49" charset="0"/>
                <a:ea typeface="仿宋" pitchFamily="49" charset="-122"/>
                <a:cs typeface="Consolas" pitchFamily="49" charset="0"/>
              </a:rPr>
              <a:t>O(1)</a:t>
            </a:r>
            <a:endParaRPr lang="zh-CN" altLang="en-US" sz="1800">
              <a:latin typeface="Consolas" pitchFamily="49" charset="0"/>
              <a:ea typeface="仿宋" pitchFamily="49" charset="-122"/>
              <a:cs typeface="Consolas" pitchFamily="49" charset="0"/>
            </a:endParaRPr>
          </a:p>
        </p:txBody>
      </p:sp>
      <p:sp>
        <p:nvSpPr>
          <p:cNvPr id="20" name="TextBox 19"/>
          <p:cNvSpPr txBox="1"/>
          <p:nvPr/>
        </p:nvSpPr>
        <p:spPr>
          <a:xfrm>
            <a:off x="1214414" y="4071942"/>
            <a:ext cx="1571636"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选择</a:t>
            </a:r>
            <a:r>
              <a:rPr lang="en-US" altLang="zh-CN" sz="2000" smtClean="0">
                <a:solidFill>
                  <a:srgbClr val="C00000"/>
                </a:solidFill>
                <a:latin typeface="Consolas" pitchFamily="49" charset="0"/>
                <a:ea typeface="楷体" pitchFamily="49" charset="-122"/>
                <a:cs typeface="Consolas" pitchFamily="49" charset="0"/>
              </a:rPr>
              <a:t>D</a:t>
            </a:r>
            <a:endParaRPr lang="zh-CN" altLang="en-US" sz="2000">
              <a:solidFill>
                <a:srgbClr val="C00000"/>
              </a:solidFill>
              <a:latin typeface="Consolas" pitchFamily="49" charset="0"/>
              <a:ea typeface="楷体" pitchFamily="49" charset="-122"/>
              <a:cs typeface="Consolas" pitchFamily="49" charset="0"/>
            </a:endParaRPr>
          </a:p>
        </p:txBody>
      </p:sp>
      <p:sp>
        <p:nvSpPr>
          <p:cNvPr id="22" name="灯片编号占位符 21"/>
          <p:cNvSpPr>
            <a:spLocks noGrp="1"/>
          </p:cNvSpPr>
          <p:nvPr>
            <p:ph type="sldNum" sz="quarter" idx="12"/>
          </p:nvPr>
        </p:nvSpPr>
        <p:spPr/>
        <p:txBody>
          <a:bodyPr/>
          <a:lstStyle/>
          <a:p>
            <a:fld id="{BD3F3EC2-762F-4585-9ABE-3D0BD98F40C0}" type="slidenum">
              <a:rPr lang="en-US" altLang="zh-CN" smtClean="0"/>
              <a:pPr/>
              <a:t>76</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143932" cy="822597"/>
          </a:xfrm>
          <a:prstGeom prst="rect">
            <a:avLst/>
          </a:prstGeom>
          <a:noFill/>
        </p:spPr>
        <p:txBody>
          <a:bodyPr wrap="square" rtlCol="0">
            <a:spAutoFit/>
          </a:bodyPr>
          <a:lstStyle/>
          <a:p>
            <a:pPr algn="l">
              <a:lnSpc>
                <a:spcPts val="3000"/>
              </a:lnSpc>
            </a:pPr>
            <a:r>
              <a:rPr lang="en-US" altLang="zh-CN" sz="1800" smtClean="0">
                <a:latin typeface="Consolas" pitchFamily="49" charset="0"/>
                <a:ea typeface="楷体" pitchFamily="49" charset="-122"/>
                <a:cs typeface="Consolas" pitchFamily="49" charset="0"/>
              </a:rPr>
              <a:t>   </a:t>
            </a:r>
            <a:r>
              <a:rPr lang="zh-CN" altLang="zh-CN" sz="1800" smtClean="0">
                <a:solidFill>
                  <a:srgbClr val="FF0000"/>
                </a:solidFill>
                <a:latin typeface="Consolas" pitchFamily="49" charset="0"/>
                <a:ea typeface="楷体" pitchFamily="49" charset="-122"/>
                <a:cs typeface="Consolas" pitchFamily="49" charset="0"/>
              </a:rPr>
              <a:t>【例</a:t>
            </a:r>
            <a:r>
              <a:rPr lang="en-US" altLang="zh-CN" sz="1800" smtClean="0">
                <a:solidFill>
                  <a:srgbClr val="FF0000"/>
                </a:solidFill>
                <a:latin typeface="Consolas" pitchFamily="49" charset="0"/>
                <a:ea typeface="楷体" pitchFamily="49" charset="-122"/>
                <a:cs typeface="Consolas" pitchFamily="49" charset="0"/>
              </a:rPr>
              <a:t>2.11</a:t>
            </a:r>
            <a:r>
              <a:rPr lang="zh-CN" altLang="zh-CN" sz="1800" smtClean="0">
                <a:solidFill>
                  <a:srgbClr val="FF0000"/>
                </a:solidFill>
                <a:latin typeface="Consolas" pitchFamily="49" charset="0"/>
                <a:ea typeface="楷体" pitchFamily="49" charset="-122"/>
                <a:cs typeface="Consolas" pitchFamily="49" charset="0"/>
              </a:rPr>
              <a:t>】</a:t>
            </a:r>
            <a:r>
              <a:rPr lang="zh-CN" altLang="zh-CN" sz="1800" smtClean="0">
                <a:latin typeface="Consolas" pitchFamily="49" charset="0"/>
                <a:ea typeface="楷体" pitchFamily="49" charset="-122"/>
                <a:cs typeface="Consolas" pitchFamily="49" charset="0"/>
              </a:rPr>
              <a:t>有一个带头结点的循环单链表</a:t>
            </a:r>
            <a:r>
              <a:rPr lang="en-US" altLang="zh-CN" sz="1800" smtClean="0">
                <a:latin typeface="Consolas" pitchFamily="49" charset="0"/>
                <a:ea typeface="楷体" pitchFamily="49" charset="-122"/>
                <a:cs typeface="Consolas" pitchFamily="49" charset="0"/>
              </a:rPr>
              <a:t>L</a:t>
            </a:r>
            <a:r>
              <a:rPr lang="zh-CN" altLang="zh-CN" sz="1800" smtClean="0">
                <a:latin typeface="Consolas" pitchFamily="49" charset="0"/>
                <a:ea typeface="楷体" pitchFamily="49" charset="-122"/>
                <a:cs typeface="Consolas" pitchFamily="49" charset="0"/>
              </a:rPr>
              <a:t>，设计一个算法统计其</a:t>
            </a:r>
            <a:r>
              <a:rPr lang="en-US" altLang="zh-CN" sz="1800" smtClean="0">
                <a:latin typeface="Consolas" pitchFamily="49" charset="0"/>
                <a:ea typeface="楷体" pitchFamily="49" charset="-122"/>
                <a:cs typeface="Consolas" pitchFamily="49" charset="0"/>
              </a:rPr>
              <a:t>data</a:t>
            </a:r>
            <a:r>
              <a:rPr lang="zh-CN" altLang="zh-CN" sz="1800" smtClean="0">
                <a:latin typeface="Consolas" pitchFamily="49" charset="0"/>
                <a:ea typeface="楷体" pitchFamily="49" charset="-122"/>
                <a:cs typeface="Consolas" pitchFamily="49" charset="0"/>
              </a:rPr>
              <a:t>域值为</a:t>
            </a:r>
            <a:r>
              <a:rPr lang="en-US" altLang="zh-CN" sz="1800" i="1" smtClean="0">
                <a:latin typeface="Consolas" pitchFamily="49" charset="0"/>
                <a:ea typeface="楷体" pitchFamily="49" charset="-122"/>
                <a:cs typeface="Consolas" pitchFamily="49" charset="0"/>
              </a:rPr>
              <a:t>x</a:t>
            </a:r>
            <a:r>
              <a:rPr lang="zh-CN" altLang="zh-CN" sz="1800" smtClean="0">
                <a:latin typeface="Consolas" pitchFamily="49" charset="0"/>
                <a:ea typeface="楷体" pitchFamily="49" charset="-122"/>
                <a:cs typeface="Consolas" pitchFamily="49" charset="0"/>
              </a:rPr>
              <a:t>的结点个数。</a:t>
            </a:r>
            <a:endParaRPr lang="zh-CN" altLang="en-US" sz="1800">
              <a:latin typeface="Consolas" pitchFamily="49" charset="0"/>
              <a:ea typeface="楷体" pitchFamily="49" charset="-122"/>
              <a:cs typeface="Consolas" pitchFamily="49" charset="0"/>
            </a:endParaRPr>
          </a:p>
        </p:txBody>
      </p:sp>
      <p:sp>
        <p:nvSpPr>
          <p:cNvPr id="4" name="TextBox 3"/>
          <p:cNvSpPr txBox="1"/>
          <p:nvPr/>
        </p:nvSpPr>
        <p:spPr>
          <a:xfrm>
            <a:off x="785786" y="1643050"/>
            <a:ext cx="7286676" cy="34760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pPr>
            <a:r>
              <a:rPr lang="en-US" altLang="zh-CN" sz="1600" smtClean="0">
                <a:solidFill>
                  <a:srgbClr val="0000FF"/>
                </a:solidFill>
                <a:latin typeface="Consolas" pitchFamily="49" charset="0"/>
                <a:ea typeface="仿宋" pitchFamily="49" charset="-122"/>
                <a:cs typeface="Consolas" pitchFamily="49" charset="0"/>
              </a:rPr>
              <a:t>int </a:t>
            </a:r>
            <a:r>
              <a:rPr lang="en-US" altLang="zh-CN" sz="1600" smtClean="0">
                <a:solidFill>
                  <a:srgbClr val="FF0000"/>
                </a:solidFill>
                <a:latin typeface="Consolas" pitchFamily="49" charset="0"/>
                <a:ea typeface="仿宋" pitchFamily="49" charset="-122"/>
                <a:cs typeface="Consolas" pitchFamily="49" charset="0"/>
              </a:rPr>
              <a:t>count</a:t>
            </a:r>
            <a:r>
              <a:rPr lang="en-US" altLang="zh-CN" sz="1600" smtClean="0">
                <a:solidFill>
                  <a:srgbClr val="0000FF"/>
                </a:solidFill>
                <a:latin typeface="Consolas" pitchFamily="49" charset="0"/>
                <a:ea typeface="仿宋" pitchFamily="49" charset="-122"/>
                <a:cs typeface="Consolas" pitchFamily="49" charset="0"/>
              </a:rPr>
              <a:t>(LinkNode *L,ElemType x)</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int i=0;</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LinkNode *p=L-&gt;next;		</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指向首结点</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置为</a:t>
            </a:r>
            <a:r>
              <a:rPr lang="en-US" altLang="zh-CN" sz="1600" smtClean="0">
                <a:solidFill>
                  <a:srgbClr val="00B0F0"/>
                </a:solidFill>
                <a:latin typeface="Consolas" pitchFamily="49" charset="0"/>
                <a:ea typeface="仿宋" pitchFamily="49" charset="-122"/>
                <a:cs typeface="Consolas" pitchFamily="49" charset="0"/>
              </a:rPr>
              <a:t>0</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while (</a:t>
            </a:r>
            <a:r>
              <a:rPr lang="en-US" altLang="zh-CN" sz="1600" smtClean="0">
                <a:solidFill>
                  <a:srgbClr val="FF00FF"/>
                </a:solidFill>
                <a:latin typeface="Consolas" pitchFamily="49" charset="0"/>
                <a:ea typeface="仿宋" pitchFamily="49" charset="-122"/>
                <a:cs typeface="Consolas" pitchFamily="49" charset="0"/>
              </a:rPr>
              <a:t>p!=L</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扫描循环单链表</a:t>
            </a:r>
            <a:r>
              <a:rPr lang="en-US" altLang="zh-CN" sz="1600" smtClean="0">
                <a:solidFill>
                  <a:srgbClr val="00B0F0"/>
                </a:solidFill>
                <a:latin typeface="Consolas" pitchFamily="49" charset="0"/>
                <a:ea typeface="仿宋" pitchFamily="49" charset="-122"/>
                <a:cs typeface="Consolas" pitchFamily="49" charset="0"/>
              </a:rPr>
              <a:t>L</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  if (p-&gt;data==x)</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找到值为</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的结点后</a:t>
            </a:r>
            <a:r>
              <a:rPr lang="en-US" altLang="zh-CN" sz="1600" smtClean="0">
                <a:solidFill>
                  <a:srgbClr val="00B0F0"/>
                </a:solidFill>
                <a:latin typeface="Consolas" pitchFamily="49" charset="0"/>
                <a:ea typeface="仿宋" pitchFamily="49" charset="-122"/>
                <a:cs typeface="Consolas" pitchFamily="49" charset="0"/>
              </a:rPr>
              <a:t>i</a:t>
            </a:r>
            <a:r>
              <a:rPr lang="zh-CN" altLang="zh-CN" sz="1600" smtClean="0">
                <a:solidFill>
                  <a:srgbClr val="00B0F0"/>
                </a:solidFill>
                <a:latin typeface="Consolas" pitchFamily="49" charset="0"/>
                <a:ea typeface="仿宋" pitchFamily="49" charset="-122"/>
                <a:cs typeface="Consolas" pitchFamily="49" charset="0"/>
              </a:rPr>
              <a:t>增</a:t>
            </a:r>
            <a:r>
              <a:rPr lang="en-US" altLang="zh-CN" sz="1600" smtClean="0">
                <a:solidFill>
                  <a:srgbClr val="00B0F0"/>
                </a:solidFill>
                <a:latin typeface="Consolas" pitchFamily="49" charset="0"/>
                <a:ea typeface="仿宋" pitchFamily="49" charset="-122"/>
                <a:cs typeface="Consolas" pitchFamily="49" charset="0"/>
              </a:rPr>
              <a:t>1</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p=p-&gt;next;			</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指向下一个结点</a:t>
            </a: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return 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返回值为</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的结点个数</a:t>
            </a: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77</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1</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baseline="-25000" smtClean="0">
                <a:solidFill>
                  <a:srgbClr val="3333FF"/>
                </a:solidFill>
                <a:latin typeface="Consolas" pitchFamily="49" charset="0"/>
                <a:ea typeface="楷体" pitchFamily="49" charset="-122"/>
                <a:cs typeface="Consolas" pitchFamily="49" charset="0"/>
              </a:rPr>
              <a:t>2</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i</a:t>
            </a:r>
            <a:r>
              <a:rPr kumimoji="1" lang="en-US" altLang="zh-CN" sz="2000" smtClean="0">
                <a:solidFill>
                  <a:srgbClr val="3333FF"/>
                </a:solidFill>
                <a:latin typeface="Consolas" pitchFamily="49" charset="0"/>
                <a:ea typeface="楷体" pitchFamily="49" charset="-122"/>
                <a:cs typeface="Consolas" pitchFamily="49" charset="0"/>
              </a:rPr>
              <a:t>,…,</a:t>
            </a:r>
            <a:r>
              <a:rPr kumimoji="1" lang="en-US" altLang="zh-CN" sz="2000" i="1" smtClean="0">
                <a:solidFill>
                  <a:srgbClr val="3333FF"/>
                </a:solidFill>
                <a:latin typeface="Consolas" pitchFamily="49" charset="0"/>
                <a:ea typeface="楷体" pitchFamily="49" charset="-122"/>
                <a:cs typeface="Consolas" pitchFamily="49" charset="0"/>
              </a:rPr>
              <a:t>a</a:t>
            </a:r>
            <a:r>
              <a:rPr kumimoji="1" lang="en-US" altLang="zh-CN" sz="2000" i="1" baseline="-25000" smtClean="0">
                <a:solidFill>
                  <a:srgbClr val="3333FF"/>
                </a:solidFill>
                <a:latin typeface="Consolas" pitchFamily="49" charset="0"/>
                <a:ea typeface="楷体" pitchFamily="49" charset="-122"/>
                <a:cs typeface="Consolas" pitchFamily="49" charset="0"/>
              </a:rPr>
              <a:t>n</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6243" name="AutoShape 3"/>
          <p:cNvSpPr>
            <a:spLocks noChangeArrowheads="1"/>
          </p:cNvSpPr>
          <p:nvPr/>
        </p:nvSpPr>
        <p:spPr bwMode="auto">
          <a:xfrm>
            <a:off x="4357687" y="2443113"/>
            <a:ext cx="285751" cy="1057325"/>
          </a:xfrm>
          <a:prstGeom prst="downArrow">
            <a:avLst>
              <a:gd name="adj1" fmla="val 50000"/>
              <a:gd name="adj2" fmla="val 12489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66244" name="Text Box 4"/>
          <p:cNvSpPr txBox="1">
            <a:spLocks noChangeArrowheads="1"/>
          </p:cNvSpPr>
          <p:nvPr/>
        </p:nvSpPr>
        <p:spPr bwMode="auto">
          <a:xfrm>
            <a:off x="4635507" y="2643182"/>
            <a:ext cx="936625" cy="369332"/>
          </a:xfrm>
          <a:prstGeom prst="rect">
            <a:avLst/>
          </a:prstGeom>
          <a:noFill/>
          <a:ln w="38100" algn="ctr">
            <a:noFill/>
            <a:miter lim="800000"/>
            <a:headEnd/>
            <a:tailEnd/>
          </a:ln>
          <a:effectLst/>
        </p:spPr>
        <p:txBody>
          <a:bodyPr>
            <a:spAutoFit/>
          </a:bodyPr>
          <a:lstStyle/>
          <a:p>
            <a:pPr algn="l">
              <a:spcBef>
                <a:spcPct val="50000"/>
              </a:spcBef>
            </a:pPr>
            <a:r>
              <a:rPr lang="zh-CN" altLang="en-US" sz="1800" dirty="0">
                <a:solidFill>
                  <a:srgbClr val="3333FF"/>
                </a:solidFill>
                <a:latin typeface="仿宋" pitchFamily="49" charset="-122"/>
                <a:ea typeface="仿宋" pitchFamily="49" charset="-122"/>
                <a:cs typeface="Consolas" pitchFamily="49" charset="0"/>
              </a:rPr>
              <a:t>映射</a:t>
            </a:r>
          </a:p>
        </p:txBody>
      </p:sp>
      <p:sp>
        <p:nvSpPr>
          <p:cNvPr id="266245" name="Rectangle 5"/>
          <p:cNvSpPr>
            <a:spLocks noChangeArrowheads="1"/>
          </p:cNvSpPr>
          <p:nvPr/>
        </p:nvSpPr>
        <p:spPr bwMode="auto">
          <a:xfrm>
            <a:off x="100965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46" name="Rectangle 6"/>
          <p:cNvSpPr>
            <a:spLocks noChangeArrowheads="1"/>
          </p:cNvSpPr>
          <p:nvPr/>
        </p:nvSpPr>
        <p:spPr bwMode="auto">
          <a:xfrm>
            <a:off x="1550987"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47" name="Text Box 7"/>
          <p:cNvSpPr txBox="1">
            <a:spLocks noChangeArrowheads="1"/>
          </p:cNvSpPr>
          <p:nvPr/>
        </p:nvSpPr>
        <p:spPr bwMode="auto">
          <a:xfrm>
            <a:off x="250825" y="1625550"/>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华文中宋" pitchFamily="2" charset="-122"/>
                <a:ea typeface="华文中宋" pitchFamily="2" charset="-122"/>
                <a:cs typeface="Consolas" pitchFamily="49" charset="0"/>
              </a:rPr>
              <a:t>逻辑结构</a:t>
            </a:r>
          </a:p>
        </p:txBody>
      </p:sp>
      <p:sp>
        <p:nvSpPr>
          <p:cNvPr id="266248" name="Text Box 8"/>
          <p:cNvSpPr txBox="1">
            <a:spLocks noChangeArrowheads="1"/>
          </p:cNvSpPr>
          <p:nvPr/>
        </p:nvSpPr>
        <p:spPr bwMode="auto">
          <a:xfrm>
            <a:off x="250825" y="3190841"/>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华文中宋" pitchFamily="2" charset="-122"/>
                <a:ea typeface="华文中宋" pitchFamily="2" charset="-122"/>
                <a:cs typeface="Consolas" pitchFamily="49" charset="0"/>
              </a:rPr>
              <a:t>存储结构</a:t>
            </a:r>
          </a:p>
        </p:txBody>
      </p:sp>
      <p:sp>
        <p:nvSpPr>
          <p:cNvPr id="266249" name="AutoShape 9"/>
          <p:cNvSpPr>
            <a:spLocks noChangeArrowheads="1"/>
          </p:cNvSpPr>
          <p:nvPr/>
        </p:nvSpPr>
        <p:spPr bwMode="auto">
          <a:xfrm>
            <a:off x="969962" y="2136773"/>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latin typeface="Consolas" pitchFamily="49" charset="0"/>
              <a:cs typeface="Consolas" pitchFamily="49" charset="0"/>
            </a:endParaRPr>
          </a:p>
        </p:txBody>
      </p:sp>
      <p:sp>
        <p:nvSpPr>
          <p:cNvPr id="266250" name="Rectangle 10"/>
          <p:cNvSpPr>
            <a:spLocks noChangeArrowheads="1"/>
          </p:cNvSpPr>
          <p:nvPr/>
        </p:nvSpPr>
        <p:spPr bwMode="auto">
          <a:xfrm>
            <a:off x="28829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266251" name="Rectangle 11"/>
          <p:cNvSpPr>
            <a:spLocks noChangeArrowheads="1"/>
          </p:cNvSpPr>
          <p:nvPr/>
        </p:nvSpPr>
        <p:spPr bwMode="auto">
          <a:xfrm>
            <a:off x="342423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52" name="Rectangle 12"/>
          <p:cNvSpPr>
            <a:spLocks noChangeArrowheads="1"/>
          </p:cNvSpPr>
          <p:nvPr/>
        </p:nvSpPr>
        <p:spPr bwMode="auto">
          <a:xfrm>
            <a:off x="489585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266253" name="Rectangle 13"/>
          <p:cNvSpPr>
            <a:spLocks noChangeArrowheads="1"/>
          </p:cNvSpPr>
          <p:nvPr/>
        </p:nvSpPr>
        <p:spPr bwMode="auto">
          <a:xfrm>
            <a:off x="543718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54" name="Rectangle 14"/>
          <p:cNvSpPr>
            <a:spLocks noChangeArrowheads="1"/>
          </p:cNvSpPr>
          <p:nvPr/>
        </p:nvSpPr>
        <p:spPr bwMode="auto">
          <a:xfrm>
            <a:off x="788352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266255" name="Rectangle 15"/>
          <p:cNvSpPr>
            <a:spLocks noChangeArrowheads="1"/>
          </p:cNvSpPr>
          <p:nvPr/>
        </p:nvSpPr>
        <p:spPr bwMode="auto">
          <a:xfrm>
            <a:off x="84248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66256" name="Text Box 16"/>
          <p:cNvSpPr txBox="1">
            <a:spLocks noChangeArrowheads="1"/>
          </p:cNvSpPr>
          <p:nvPr/>
        </p:nvSpPr>
        <p:spPr bwMode="auto">
          <a:xfrm>
            <a:off x="6272212" y="414332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66257" name="Arc 17"/>
          <p:cNvSpPr>
            <a:spLocks/>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66258" name="Text Box 18"/>
          <p:cNvSpPr txBox="1">
            <a:spLocks noChangeArrowheads="1"/>
          </p:cNvSpPr>
          <p:nvPr/>
        </p:nvSpPr>
        <p:spPr bwMode="auto">
          <a:xfrm>
            <a:off x="-32" y="332899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266259" name="Line 19"/>
          <p:cNvSpPr>
            <a:spLocks noChangeShapeType="1"/>
          </p:cNvSpPr>
          <p:nvPr/>
        </p:nvSpPr>
        <p:spPr bwMode="auto">
          <a:xfrm>
            <a:off x="1801812" y="4325883"/>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0" name="Line 20"/>
          <p:cNvSpPr>
            <a:spLocks noChangeShapeType="1"/>
          </p:cNvSpPr>
          <p:nvPr/>
        </p:nvSpPr>
        <p:spPr bwMode="auto">
          <a:xfrm>
            <a:off x="3759200" y="435128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1" name="Line 21"/>
          <p:cNvSpPr>
            <a:spLocks noChangeShapeType="1"/>
          </p:cNvSpPr>
          <p:nvPr/>
        </p:nvSpPr>
        <p:spPr bwMode="auto">
          <a:xfrm>
            <a:off x="5689600" y="435128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2" name="Line 22"/>
          <p:cNvSpPr>
            <a:spLocks noChangeShapeType="1"/>
          </p:cNvSpPr>
          <p:nvPr/>
        </p:nvSpPr>
        <p:spPr bwMode="auto">
          <a:xfrm>
            <a:off x="6769100" y="435128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3" name="Text Box 23"/>
          <p:cNvSpPr txBox="1">
            <a:spLocks noChangeArrowheads="1"/>
          </p:cNvSpPr>
          <p:nvPr/>
        </p:nvSpPr>
        <p:spPr bwMode="auto">
          <a:xfrm>
            <a:off x="3071802" y="5172030"/>
            <a:ext cx="3500462"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仿宋" pitchFamily="49" charset="-122"/>
                <a:ea typeface="仿宋" pitchFamily="49" charset="-122"/>
                <a:cs typeface="Consolas" pitchFamily="49" charset="0"/>
              </a:rPr>
              <a:t>带头结点</a:t>
            </a:r>
            <a:r>
              <a:rPr kumimoji="1" lang="zh-CN" altLang="en-US" sz="1800" smtClean="0">
                <a:solidFill>
                  <a:srgbClr val="FF00FF"/>
                </a:solidFill>
                <a:latin typeface="仿宋" pitchFamily="49" charset="-122"/>
                <a:ea typeface="仿宋" pitchFamily="49" charset="-122"/>
                <a:cs typeface="Consolas" pitchFamily="49" charset="0"/>
              </a:rPr>
              <a:t>循环</a:t>
            </a:r>
            <a:r>
              <a:rPr kumimoji="1" lang="zh-CN" altLang="en-US" sz="1800" dirty="0">
                <a:solidFill>
                  <a:srgbClr val="FF00FF"/>
                </a:solidFill>
                <a:latin typeface="仿宋" pitchFamily="49" charset="-122"/>
                <a:ea typeface="仿宋" pitchFamily="49" charset="-122"/>
                <a:cs typeface="Consolas" pitchFamily="49" charset="0"/>
              </a:rPr>
              <a:t>双链</a:t>
            </a:r>
            <a:r>
              <a:rPr kumimoji="1" lang="zh-CN" altLang="en-US" sz="1800" dirty="0">
                <a:latin typeface="仿宋" pitchFamily="49" charset="-122"/>
                <a:ea typeface="仿宋" pitchFamily="49" charset="-122"/>
                <a:cs typeface="Consolas" pitchFamily="49" charset="0"/>
              </a:rPr>
              <a:t>表示意图</a:t>
            </a:r>
          </a:p>
        </p:txBody>
      </p:sp>
      <p:sp>
        <p:nvSpPr>
          <p:cNvPr id="266264" name="Rectangle 24"/>
          <p:cNvSpPr>
            <a:spLocks noChangeArrowheads="1"/>
          </p:cNvSpPr>
          <p:nvPr/>
        </p:nvSpPr>
        <p:spPr bwMode="auto">
          <a:xfrm>
            <a:off x="73453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5" name="Rectangle 25"/>
          <p:cNvSpPr>
            <a:spLocks noChangeArrowheads="1"/>
          </p:cNvSpPr>
          <p:nvPr/>
        </p:nvSpPr>
        <p:spPr bwMode="auto">
          <a:xfrm>
            <a:off x="43561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6" name="Rectangle 26"/>
          <p:cNvSpPr>
            <a:spLocks noChangeArrowheads="1"/>
          </p:cNvSpPr>
          <p:nvPr/>
        </p:nvSpPr>
        <p:spPr bwMode="auto">
          <a:xfrm>
            <a:off x="46990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7" name="Rectangle 27"/>
          <p:cNvSpPr>
            <a:spLocks noChangeArrowheads="1"/>
          </p:cNvSpPr>
          <p:nvPr/>
        </p:nvSpPr>
        <p:spPr bwMode="auto">
          <a:xfrm>
            <a:off x="237807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6268" name="Line 28"/>
          <p:cNvSpPr>
            <a:spLocks noChangeShapeType="1"/>
          </p:cNvSpPr>
          <p:nvPr/>
        </p:nvSpPr>
        <p:spPr bwMode="auto">
          <a:xfrm flipH="1">
            <a:off x="2089150" y="448304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69" name="Line 29"/>
          <p:cNvSpPr>
            <a:spLocks noChangeShapeType="1"/>
          </p:cNvSpPr>
          <p:nvPr/>
        </p:nvSpPr>
        <p:spPr bwMode="auto">
          <a:xfrm flipH="1">
            <a:off x="3960812" y="4483046"/>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70" name="Line 30"/>
          <p:cNvSpPr>
            <a:spLocks noChangeShapeType="1"/>
          </p:cNvSpPr>
          <p:nvPr/>
        </p:nvSpPr>
        <p:spPr bwMode="auto">
          <a:xfrm flipH="1">
            <a:off x="5976937" y="4508446"/>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6271" name="Line 31"/>
          <p:cNvSpPr>
            <a:spLocks noChangeShapeType="1"/>
          </p:cNvSpPr>
          <p:nvPr/>
        </p:nvSpPr>
        <p:spPr bwMode="auto">
          <a:xfrm flipH="1">
            <a:off x="6985000" y="4490983"/>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Consolas" pitchFamily="49" charset="0"/>
                <a:ea typeface="微软雅黑" pitchFamily="34" charset="-122"/>
                <a:cs typeface="Consolas" pitchFamily="49" charset="0"/>
              </a:rPr>
              <a:t>2</a:t>
            </a:r>
            <a:r>
              <a:rPr kumimoji="1" lang="zh-CN" altLang="en-US" smtClean="0">
                <a:solidFill>
                  <a:srgbClr val="FF0000"/>
                </a:solidFill>
                <a:latin typeface="Consolas" pitchFamily="49" charset="0"/>
                <a:ea typeface="微软雅黑" pitchFamily="34" charset="-122"/>
                <a:cs typeface="Consolas" pitchFamily="49" charset="0"/>
              </a:rPr>
              <a:t>、循环双链表</a:t>
            </a:r>
            <a:endParaRPr lang="zh-CN" altLang="en-US">
              <a:solidFill>
                <a:srgbClr val="FF0000"/>
              </a:solidFill>
              <a:latin typeface="Consolas" pitchFamily="49" charset="0"/>
              <a:ea typeface="微软雅黑" pitchFamily="34" charset="-122"/>
              <a:cs typeface="Consolas" pitchFamily="49" charset="0"/>
            </a:endParaRPr>
          </a:p>
        </p:txBody>
      </p:sp>
      <p:sp>
        <p:nvSpPr>
          <p:cNvPr id="37" name="灯片编号占位符 36"/>
          <p:cNvSpPr>
            <a:spLocks noGrp="1"/>
          </p:cNvSpPr>
          <p:nvPr>
            <p:ph type="sldNum" sz="quarter" idx="12"/>
          </p:nvPr>
        </p:nvSpPr>
        <p:spPr/>
        <p:txBody>
          <a:bodyPr/>
          <a:lstStyle/>
          <a:p>
            <a:fld id="{BD3F3EC2-762F-4585-9ABE-3D0BD98F40C0}" type="slidenum">
              <a:rPr lang="en-US" altLang="zh-CN" smtClean="0"/>
              <a:pPr/>
              <a:t>78</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714348" y="1214422"/>
            <a:ext cx="5214974" cy="13388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Blip>
                <a:blip r:embed="rId2"/>
              </a:buBlip>
            </a:pPr>
            <a:r>
              <a:rPr lang="zh-CN" altLang="en-US" sz="1800" dirty="0" smtClean="0">
                <a:latin typeface="Consolas" pitchFamily="49" charset="0"/>
                <a:ea typeface="仿宋" pitchFamily="49" charset="-122"/>
                <a:cs typeface="Consolas" pitchFamily="49" charset="0"/>
              </a:rPr>
              <a:t>链表中没有空指针域</a:t>
            </a:r>
            <a:endParaRPr lang="en-US" altLang="zh-CN" sz="1800" dirty="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en-US" altLang="zh-CN" sz="1800" i="1" dirty="0" smtClean="0">
                <a:latin typeface="Consolas" pitchFamily="49" charset="0"/>
                <a:ea typeface="仿宋" pitchFamily="49" charset="-122"/>
                <a:cs typeface="Consolas" pitchFamily="49" charset="0"/>
              </a:rPr>
              <a:t>p</a:t>
            </a:r>
            <a:r>
              <a:rPr lang="zh-CN" altLang="en-US" sz="1800" smtClean="0">
                <a:latin typeface="Consolas" pitchFamily="49" charset="0"/>
                <a:ea typeface="仿宋" pitchFamily="49" charset="-122"/>
                <a:cs typeface="Consolas" pitchFamily="49" charset="0"/>
              </a:rPr>
              <a:t>所指结点为尾结点的</a:t>
            </a:r>
            <a:r>
              <a:rPr lang="zh-CN" altLang="en-US" sz="1800" dirty="0" smtClean="0">
                <a:latin typeface="Consolas" pitchFamily="49" charset="0"/>
                <a:ea typeface="仿宋" pitchFamily="49" charset="-122"/>
                <a:cs typeface="Consolas" pitchFamily="49" charset="0"/>
              </a:rPr>
              <a:t>条件：</a:t>
            </a:r>
            <a:r>
              <a:rPr lang="en-US" altLang="zh-CN" sz="1800" dirty="0" smtClean="0">
                <a:solidFill>
                  <a:srgbClr val="C00000"/>
                </a:solidFill>
                <a:latin typeface="Consolas" pitchFamily="49" charset="0"/>
                <a:ea typeface="仿宋" pitchFamily="49" charset="-122"/>
                <a:cs typeface="Consolas" pitchFamily="49" charset="0"/>
              </a:rPr>
              <a:t>p-&gt;</a:t>
            </a:r>
            <a:r>
              <a:rPr lang="en-US" altLang="zh-CN" sz="1800" smtClean="0">
                <a:solidFill>
                  <a:srgbClr val="C00000"/>
                </a:solidFill>
                <a:latin typeface="Consolas" pitchFamily="49" charset="0"/>
                <a:ea typeface="仿宋" pitchFamily="49" charset="-122"/>
                <a:cs typeface="Consolas" pitchFamily="49" charset="0"/>
              </a:rPr>
              <a:t>next==L</a:t>
            </a:r>
            <a:endParaRPr lang="en-US" altLang="zh-CN" sz="1800" dirty="0" smtClean="0">
              <a:solidFill>
                <a:srgbClr val="C00000"/>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dirty="0" smtClean="0">
                <a:latin typeface="Consolas" pitchFamily="49" charset="0"/>
                <a:ea typeface="仿宋" pitchFamily="49" charset="-122"/>
                <a:cs typeface="Consolas" pitchFamily="49" charset="0"/>
              </a:rPr>
              <a:t>一步操作即</a:t>
            </a:r>
            <a:r>
              <a:rPr lang="en-US" altLang="zh-CN" sz="1800" dirty="0" smtClean="0">
                <a:solidFill>
                  <a:srgbClr val="C00000"/>
                </a:solidFill>
                <a:latin typeface="Consolas" pitchFamily="49" charset="0"/>
                <a:ea typeface="仿宋" pitchFamily="49" charset="-122"/>
                <a:cs typeface="Consolas" pitchFamily="49" charset="0"/>
              </a:rPr>
              <a:t>L-&gt;prior</a:t>
            </a:r>
            <a:r>
              <a:rPr lang="zh-CN" altLang="en-US" sz="1800" dirty="0" smtClean="0">
                <a:latin typeface="Consolas" pitchFamily="49" charset="0"/>
                <a:ea typeface="仿宋" pitchFamily="49" charset="-122"/>
                <a:cs typeface="Consolas" pitchFamily="49" charset="0"/>
              </a:rPr>
              <a:t>可以</a:t>
            </a:r>
            <a:r>
              <a:rPr lang="zh-CN" altLang="en-US" sz="1800" smtClean="0">
                <a:latin typeface="Consolas" pitchFamily="49" charset="0"/>
                <a:ea typeface="仿宋" pitchFamily="49" charset="-122"/>
                <a:cs typeface="Consolas" pitchFamily="49" charset="0"/>
              </a:rPr>
              <a:t>找到尾结点</a:t>
            </a:r>
            <a:endParaRPr lang="zh-CN" altLang="en-US" sz="1800" dirty="0">
              <a:latin typeface="Consolas" pitchFamily="49" charset="0"/>
              <a:ea typeface="仿宋" pitchFamily="49" charset="-122"/>
              <a:cs typeface="Consolas" pitchFamily="49" charset="0"/>
            </a:endParaRPr>
          </a:p>
        </p:txBody>
      </p:sp>
      <p:sp>
        <p:nvSpPr>
          <p:cNvPr id="43" name="TextBox 42"/>
          <p:cNvSpPr txBox="1"/>
          <p:nvPr/>
        </p:nvSpPr>
        <p:spPr>
          <a:xfrm>
            <a:off x="571472" y="642918"/>
            <a:ext cx="5429288" cy="369332"/>
          </a:xfrm>
          <a:prstGeom prst="rect">
            <a:avLst/>
          </a:prstGeom>
          <a:noFill/>
        </p:spPr>
        <p:txBody>
          <a:bodyPr wrap="square" rtlCol="0">
            <a:spAutoFit/>
          </a:bodyPr>
          <a:lstStyle/>
          <a:p>
            <a:pPr algn="l"/>
            <a:r>
              <a:rPr lang="zh-CN" altLang="en-US" sz="1800" dirty="0" smtClean="0">
                <a:latin typeface="Consolas" pitchFamily="49" charset="0"/>
                <a:ea typeface="楷体" pitchFamily="49" charset="-122"/>
                <a:cs typeface="Consolas" pitchFamily="49" charset="0"/>
              </a:rPr>
              <a:t>与非循环双</a:t>
            </a:r>
            <a:r>
              <a:rPr lang="zh-CN" altLang="en-US" sz="1800" smtClean="0">
                <a:latin typeface="Consolas" pitchFamily="49" charset="0"/>
                <a:ea typeface="楷体" pitchFamily="49" charset="-122"/>
                <a:cs typeface="Consolas" pitchFamily="49" charset="0"/>
              </a:rPr>
              <a:t>链表相比，循环双链表：</a:t>
            </a:r>
            <a:endParaRPr lang="zh-CN" altLang="en-US" sz="1800" dirty="0">
              <a:latin typeface="Consolas" pitchFamily="49" charset="0"/>
              <a:ea typeface="楷体" pitchFamily="49" charset="-122"/>
              <a:cs typeface="Consolas" pitchFamily="49" charset="0"/>
            </a:endParaRPr>
          </a:p>
        </p:txBody>
      </p:sp>
      <p:sp>
        <p:nvSpPr>
          <p:cNvPr id="16" name="Text Box 18"/>
          <p:cNvSpPr txBox="1">
            <a:spLocks noChangeArrowheads="1"/>
          </p:cNvSpPr>
          <p:nvPr/>
        </p:nvSpPr>
        <p:spPr bwMode="auto">
          <a:xfrm>
            <a:off x="6885" y="2786058"/>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grpSp>
        <p:nvGrpSpPr>
          <p:cNvPr id="2"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7" name="Rectangle 6"/>
            <p:cNvSpPr>
              <a:spLocks noChangeArrowheads="1"/>
            </p:cNvSpPr>
            <p:nvPr/>
          </p:nvSpPr>
          <p:spPr bwMode="auto">
            <a:xfrm>
              <a:off x="1561076"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10"/>
            <p:cNvSpPr>
              <a:spLocks noChangeArrowheads="1"/>
            </p:cNvSpPr>
            <p:nvPr/>
          </p:nvSpPr>
          <p:spPr bwMode="auto">
            <a:xfrm>
              <a:off x="28929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9" name="Rectangle 11"/>
            <p:cNvSpPr>
              <a:spLocks noChangeArrowheads="1"/>
            </p:cNvSpPr>
            <p:nvPr/>
          </p:nvSpPr>
          <p:spPr bwMode="auto">
            <a:xfrm>
              <a:off x="343432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2"/>
            <p:cNvSpPr>
              <a:spLocks noChangeArrowheads="1"/>
            </p:cNvSpPr>
            <p:nvPr/>
          </p:nvSpPr>
          <p:spPr bwMode="auto">
            <a:xfrm>
              <a:off x="490593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11" name="Rectangle 13"/>
            <p:cNvSpPr>
              <a:spLocks noChangeArrowheads="1"/>
            </p:cNvSpPr>
            <p:nvPr/>
          </p:nvSpPr>
          <p:spPr bwMode="auto">
            <a:xfrm>
              <a:off x="544727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2" name="Rectangle 14"/>
            <p:cNvSpPr>
              <a:spLocks noChangeArrowheads="1"/>
            </p:cNvSpPr>
            <p:nvPr/>
          </p:nvSpPr>
          <p:spPr bwMode="auto">
            <a:xfrm>
              <a:off x="789361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13" name="Rectangle 15"/>
            <p:cNvSpPr>
              <a:spLocks noChangeArrowheads="1"/>
            </p:cNvSpPr>
            <p:nvPr/>
          </p:nvSpPr>
          <p:spPr bwMode="auto">
            <a:xfrm>
              <a:off x="84349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5" name="Arc 17"/>
            <p:cNvSpPr>
              <a:spLocks/>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7" name="Line 19"/>
            <p:cNvSpPr>
              <a:spLocks noChangeShapeType="1"/>
            </p:cNvSpPr>
            <p:nvPr/>
          </p:nvSpPr>
          <p:spPr bwMode="auto">
            <a:xfrm>
              <a:off x="1811901" y="3820035"/>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Line 20"/>
            <p:cNvSpPr>
              <a:spLocks noChangeShapeType="1"/>
            </p:cNvSpPr>
            <p:nvPr/>
          </p:nvSpPr>
          <p:spPr bwMode="auto">
            <a:xfrm>
              <a:off x="37692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Line 21"/>
            <p:cNvSpPr>
              <a:spLocks noChangeShapeType="1"/>
            </p:cNvSpPr>
            <p:nvPr/>
          </p:nvSpPr>
          <p:spPr bwMode="auto">
            <a:xfrm>
              <a:off x="56996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0" name="Line 22"/>
            <p:cNvSpPr>
              <a:spLocks noChangeShapeType="1"/>
            </p:cNvSpPr>
            <p:nvPr/>
          </p:nvSpPr>
          <p:spPr bwMode="auto">
            <a:xfrm>
              <a:off x="6779189" y="38454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2" name="Rectangle 24"/>
            <p:cNvSpPr>
              <a:spLocks noChangeArrowheads="1"/>
            </p:cNvSpPr>
            <p:nvPr/>
          </p:nvSpPr>
          <p:spPr bwMode="auto">
            <a:xfrm>
              <a:off x="73554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Rectangle 25"/>
            <p:cNvSpPr>
              <a:spLocks noChangeArrowheads="1"/>
            </p:cNvSpPr>
            <p:nvPr/>
          </p:nvSpPr>
          <p:spPr bwMode="auto">
            <a:xfrm>
              <a:off x="43661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4" name="Rectangle 26"/>
            <p:cNvSpPr>
              <a:spLocks noChangeArrowheads="1"/>
            </p:cNvSpPr>
            <p:nvPr/>
          </p:nvSpPr>
          <p:spPr bwMode="auto">
            <a:xfrm>
              <a:off x="47998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5" name="Rectangle 27"/>
            <p:cNvSpPr>
              <a:spLocks noChangeArrowheads="1"/>
            </p:cNvSpPr>
            <p:nvPr/>
          </p:nvSpPr>
          <p:spPr bwMode="auto">
            <a:xfrm>
              <a:off x="238816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6" name="Line 28"/>
            <p:cNvSpPr>
              <a:spLocks noChangeShapeType="1"/>
            </p:cNvSpPr>
            <p:nvPr/>
          </p:nvSpPr>
          <p:spPr bwMode="auto">
            <a:xfrm flipH="1">
              <a:off x="2099239" y="3977198"/>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 name="Line 29"/>
            <p:cNvSpPr>
              <a:spLocks noChangeShapeType="1"/>
            </p:cNvSpPr>
            <p:nvPr/>
          </p:nvSpPr>
          <p:spPr bwMode="auto">
            <a:xfrm flipH="1">
              <a:off x="3970901" y="3977198"/>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8" name="Line 30"/>
            <p:cNvSpPr>
              <a:spLocks noChangeShapeType="1"/>
            </p:cNvSpPr>
            <p:nvPr/>
          </p:nvSpPr>
          <p:spPr bwMode="auto">
            <a:xfrm flipH="1">
              <a:off x="5987026" y="4002598"/>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9" name="Line 31"/>
            <p:cNvSpPr>
              <a:spLocks noChangeShapeType="1"/>
            </p:cNvSpPr>
            <p:nvPr/>
          </p:nvSpPr>
          <p:spPr bwMode="auto">
            <a:xfrm flipH="1">
              <a:off x="6995089" y="3985135"/>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369332"/>
            </a:xfrm>
            <a:prstGeom prst="rect">
              <a:avLst/>
            </a:prstGeom>
            <a:noFill/>
          </p:spPr>
          <p:txBody>
            <a:bodyPr wrap="square" rtlCol="0">
              <a:spAutoFit/>
            </a:bodyPr>
            <a:lstStyle/>
            <a:p>
              <a:r>
                <a:rPr lang="en-US" altLang="zh-CN" sz="1800" i="1" smtClean="0">
                  <a:latin typeface="Consolas" pitchFamily="49" charset="0"/>
                  <a:cs typeface="Consolas" pitchFamily="49" charset="0"/>
                </a:rPr>
                <a:t>p</a:t>
              </a:r>
              <a:endParaRPr lang="zh-CN" altLang="en-US" sz="1800" i="1">
                <a:latin typeface="Consolas" pitchFamily="49" charset="0"/>
                <a:cs typeface="Consolas" pitchFamily="49" charset="0"/>
              </a:endParaRPr>
            </a:p>
          </p:txBody>
        </p:sp>
      </p:grpSp>
      <p:cxnSp>
        <p:nvCxnSpPr>
          <p:cNvPr id="38" name="直接连接符 37"/>
          <p:cNvCxnSpPr/>
          <p:nvPr/>
        </p:nvCxnSpPr>
        <p:spPr>
          <a:xfrm>
            <a:off x="5572132" y="2000240"/>
            <a:ext cx="2571768" cy="1214446"/>
          </a:xfrm>
          <a:prstGeom prst="line">
            <a:avLst/>
          </a:prstGeom>
          <a:ln w="28575">
            <a:solidFill>
              <a:srgbClr val="7030A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5" name="灯片编号占位符 34"/>
          <p:cNvSpPr>
            <a:spLocks noGrp="1"/>
          </p:cNvSpPr>
          <p:nvPr>
            <p:ph type="sldNum" sz="quarter" idx="12"/>
          </p:nvPr>
        </p:nvSpPr>
        <p:spPr/>
        <p:txBody>
          <a:bodyPr/>
          <a:lstStyle/>
          <a:p>
            <a:fld id="{BD3F3EC2-762F-4585-9ABE-3D0BD98F40C0}" type="slidenum">
              <a:rPr lang="en-US" altLang="zh-CN" smtClean="0"/>
              <a:pPr/>
              <a:t>79</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71480"/>
            <a:ext cx="7358114" cy="400110"/>
          </a:xfrm>
          <a:prstGeom prst="rect">
            <a:avLst/>
          </a:prstGeom>
          <a:noFill/>
        </p:spPr>
        <p:txBody>
          <a:bodyPr wrap="square" rtlCol="0">
            <a:spAutoFit/>
          </a:bodyPr>
          <a:lstStyle/>
          <a:p>
            <a:pPr algn="l"/>
            <a:r>
              <a:rPr lang="zh-CN" altLang="en-US" sz="2000" smtClean="0">
                <a:solidFill>
                  <a:srgbClr val="FF0000"/>
                </a:solidFill>
                <a:latin typeface="楷体" pitchFamily="49" charset="-122"/>
                <a:ea typeface="楷体" pitchFamily="49" charset="-122"/>
                <a:cs typeface="Consolas" pitchFamily="49" charset="0"/>
              </a:rPr>
              <a:t>存储密度</a:t>
            </a:r>
            <a:endParaRPr lang="zh-CN" altLang="en-US" sz="2000">
              <a:latin typeface="楷体" pitchFamily="49" charset="-122"/>
              <a:ea typeface="楷体" pitchFamily="49" charset="-122"/>
              <a:cs typeface="Consolas" pitchFamily="49" charset="0"/>
            </a:endParaRPr>
          </a:p>
        </p:txBody>
      </p:sp>
      <p:sp>
        <p:nvSpPr>
          <p:cNvPr id="4" name="TextBox 3"/>
          <p:cNvSpPr txBox="1"/>
          <p:nvPr/>
        </p:nvSpPr>
        <p:spPr>
          <a:xfrm>
            <a:off x="642910" y="1357298"/>
            <a:ext cx="6500858" cy="10901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顺序表</a:t>
            </a:r>
            <a:r>
              <a:rPr lang="zh-CN" altLang="en-US" sz="1800" smtClean="0">
                <a:solidFill>
                  <a:srgbClr val="0000FF"/>
                </a:solidFill>
                <a:latin typeface="Consolas" pitchFamily="49" charset="0"/>
                <a:ea typeface="仿宋" pitchFamily="49" charset="-122"/>
                <a:cs typeface="Consolas" pitchFamily="49" charset="0"/>
              </a:rPr>
              <a:t>：存储密度高。</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1800" smtClean="0">
                <a:solidFill>
                  <a:srgbClr val="0000FF"/>
                </a:solidFill>
                <a:latin typeface="Consolas" pitchFamily="49" charset="0"/>
                <a:ea typeface="仿宋" pitchFamily="49" charset="-122"/>
                <a:cs typeface="Consolas" pitchFamily="49" charset="0"/>
              </a:rPr>
              <a:t>链表</a:t>
            </a:r>
            <a:r>
              <a:rPr lang="zh-CN" altLang="en-US" sz="1800" smtClean="0">
                <a:solidFill>
                  <a:srgbClr val="0000FF"/>
                </a:solidFill>
                <a:latin typeface="Consolas" pitchFamily="49" charset="0"/>
                <a:ea typeface="仿宋" pitchFamily="49" charset="-122"/>
                <a:cs typeface="Consolas" pitchFamily="49" charset="0"/>
              </a:rPr>
              <a:t>：存储密度相对较低</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8</a:t>
            </a:fld>
            <a:r>
              <a:rPr lang="en-US" altLang="zh-CN" smtClean="0"/>
              <a:t>/85</a:t>
            </a:r>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878" y="1142984"/>
            <a:ext cx="8215402" cy="3323987"/>
          </a:xfrm>
          <a:prstGeom prst="rect">
            <a:avLst/>
          </a:prstGeom>
          <a:noFill/>
        </p:spPr>
        <p:txBody>
          <a:bodyPr wrap="square" rtlCol="0">
            <a:spAutoFit/>
          </a:bodyPr>
          <a:lstStyle/>
          <a:p>
            <a:pPr algn="l">
              <a:lnSpc>
                <a:spcPts val="3600"/>
              </a:lnSpc>
            </a:pPr>
            <a:r>
              <a:rPr lang="zh-CN" altLang="en-US" sz="1800" smtClean="0">
                <a:latin typeface="Consolas" pitchFamily="49" charset="0"/>
                <a:ea typeface="楷体" pitchFamily="49" charset="-122"/>
                <a:cs typeface="Consolas" pitchFamily="49" charset="0"/>
              </a:rPr>
              <a:t>    如果对含有</a:t>
            </a:r>
            <a:r>
              <a:rPr lang="en-US" sz="1800" i="1" smtClean="0">
                <a:latin typeface="Consolas" pitchFamily="49" charset="0"/>
                <a:ea typeface="楷体" pitchFamily="49" charset="-122"/>
                <a:cs typeface="Consolas" pitchFamily="49" charset="0"/>
              </a:rPr>
              <a:t>n</a:t>
            </a:r>
            <a:r>
              <a:rPr lang="zh-CN" altLang="en-US" sz="1800" smtClean="0">
                <a:latin typeface="Consolas" pitchFamily="49" charset="0"/>
                <a:ea typeface="楷体" pitchFamily="49" charset="-122"/>
                <a:cs typeface="Consolas" pitchFamily="49" charset="0"/>
              </a:rPr>
              <a:t>（</a:t>
            </a:r>
            <a:r>
              <a:rPr lang="en-US" sz="1800" i="1" smtClean="0">
                <a:latin typeface="Consolas" pitchFamily="49" charset="0"/>
                <a:ea typeface="楷体" pitchFamily="49" charset="-122"/>
                <a:cs typeface="Consolas" pitchFamily="49" charset="0"/>
              </a:rPr>
              <a:t>n</a:t>
            </a:r>
            <a:r>
              <a:rPr lang="en-US" sz="1800" smtClean="0">
                <a:latin typeface="Consolas" pitchFamily="49" charset="0"/>
                <a:ea typeface="楷体" pitchFamily="49" charset="-122"/>
                <a:cs typeface="Consolas" pitchFamily="49" charset="0"/>
              </a:rPr>
              <a:t>&gt;1</a:t>
            </a:r>
            <a:r>
              <a:rPr lang="zh-CN" altLang="en-US" sz="1800" smtClean="0">
                <a:latin typeface="Consolas" pitchFamily="49" charset="0"/>
                <a:ea typeface="楷体" pitchFamily="49" charset="-122"/>
                <a:cs typeface="Consolas" pitchFamily="49" charset="0"/>
              </a:rPr>
              <a:t>）个元素的线性表的运算只有</a:t>
            </a:r>
            <a:r>
              <a:rPr lang="en-US" sz="1800" smtClean="0">
                <a:latin typeface="Consolas" pitchFamily="49" charset="0"/>
                <a:ea typeface="楷体" pitchFamily="49" charset="-122"/>
                <a:cs typeface="Consolas" pitchFamily="49" charset="0"/>
              </a:rPr>
              <a:t>4</a:t>
            </a:r>
            <a:r>
              <a:rPr lang="zh-CN" altLang="en-US" sz="1800" smtClean="0">
                <a:latin typeface="Consolas" pitchFamily="49" charset="0"/>
                <a:ea typeface="楷体" pitchFamily="49" charset="-122"/>
                <a:cs typeface="Consolas" pitchFamily="49" charset="0"/>
              </a:rPr>
              <a:t>种，即删除第一个元素、删除尾元素、在第一个元素前面插入新元素、在尾元素的后面插入新元素，则最好使用（   ）。</a:t>
            </a:r>
          </a:p>
          <a:p>
            <a:pPr algn="l">
              <a:lnSpc>
                <a:spcPts val="3600"/>
              </a:lnSpc>
            </a:pPr>
            <a:r>
              <a:rPr lang="en-US" sz="1800" smtClean="0">
                <a:latin typeface="Consolas" pitchFamily="49" charset="0"/>
                <a:ea typeface="仿宋" pitchFamily="49" charset="-122"/>
                <a:cs typeface="Consolas" pitchFamily="49" charset="0"/>
              </a:rPr>
              <a:t>   A.</a:t>
            </a:r>
            <a:r>
              <a:rPr lang="zh-CN" altLang="en-US" sz="1800" smtClean="0">
                <a:latin typeface="Consolas" pitchFamily="49" charset="0"/>
                <a:ea typeface="仿宋" pitchFamily="49" charset="-122"/>
                <a:cs typeface="Consolas" pitchFamily="49" charset="0"/>
              </a:rPr>
              <a:t>只有尾结点指针没有头结点的循环单链表</a:t>
            </a:r>
          </a:p>
          <a:p>
            <a:pPr algn="l">
              <a:lnSpc>
                <a:spcPts val="3600"/>
              </a:lnSpc>
            </a:pPr>
            <a:r>
              <a:rPr lang="en-US" sz="1800" smtClean="0">
                <a:latin typeface="Consolas" pitchFamily="49" charset="0"/>
                <a:ea typeface="仿宋" pitchFamily="49" charset="-122"/>
                <a:cs typeface="Consolas" pitchFamily="49" charset="0"/>
              </a:rPr>
              <a:t>   B.</a:t>
            </a:r>
            <a:r>
              <a:rPr lang="zh-CN" altLang="en-US" sz="1800" smtClean="0">
                <a:latin typeface="Consolas" pitchFamily="49" charset="0"/>
                <a:ea typeface="仿宋" pitchFamily="49" charset="-122"/>
                <a:cs typeface="Consolas" pitchFamily="49" charset="0"/>
              </a:rPr>
              <a:t>只有尾结点指针没有头结点的非循环双链表</a:t>
            </a:r>
          </a:p>
          <a:p>
            <a:pPr algn="l">
              <a:lnSpc>
                <a:spcPts val="3600"/>
              </a:lnSpc>
            </a:pPr>
            <a:r>
              <a:rPr lang="en-US" sz="1800" smtClean="0">
                <a:latin typeface="Consolas" pitchFamily="49" charset="0"/>
                <a:ea typeface="仿宋" pitchFamily="49" charset="-122"/>
                <a:cs typeface="Consolas" pitchFamily="49" charset="0"/>
              </a:rPr>
              <a:t>   </a:t>
            </a:r>
            <a:r>
              <a:rPr lang="en-US" sz="1800" smtClean="0">
                <a:solidFill>
                  <a:srgbClr val="FF00FF"/>
                </a:solidFill>
                <a:latin typeface="Consolas" pitchFamily="49" charset="0"/>
                <a:ea typeface="仿宋" pitchFamily="49" charset="-122"/>
                <a:cs typeface="Consolas" pitchFamily="49" charset="0"/>
              </a:rPr>
              <a:t>C.</a:t>
            </a:r>
            <a:r>
              <a:rPr lang="zh-CN" altLang="en-US" sz="1800" smtClean="0">
                <a:solidFill>
                  <a:srgbClr val="FF00FF"/>
                </a:solidFill>
                <a:latin typeface="Consolas" pitchFamily="49" charset="0"/>
                <a:ea typeface="仿宋" pitchFamily="49" charset="-122"/>
                <a:cs typeface="Consolas" pitchFamily="49" charset="0"/>
              </a:rPr>
              <a:t>只有首结点指针没有尾结点指针的循环双链表</a:t>
            </a:r>
          </a:p>
          <a:p>
            <a:pPr algn="l">
              <a:lnSpc>
                <a:spcPts val="3600"/>
              </a:lnSpc>
            </a:pPr>
            <a:r>
              <a:rPr lang="en-US" sz="1800" smtClean="0">
                <a:latin typeface="Consolas" pitchFamily="49" charset="0"/>
                <a:ea typeface="仿宋" pitchFamily="49" charset="-122"/>
                <a:cs typeface="Consolas" pitchFamily="49" charset="0"/>
              </a:rPr>
              <a:t>   D.</a:t>
            </a:r>
            <a:r>
              <a:rPr lang="zh-CN" altLang="en-US" sz="1800" smtClean="0">
                <a:latin typeface="Consolas" pitchFamily="49" charset="0"/>
                <a:ea typeface="仿宋" pitchFamily="49" charset="-122"/>
                <a:cs typeface="Consolas" pitchFamily="49" charset="0"/>
              </a:rPr>
              <a:t>既有头指针也有尾指针的循环单链表</a:t>
            </a:r>
            <a:endParaRPr lang="zh-CN" altLang="en-US" sz="1800">
              <a:latin typeface="Consolas" pitchFamily="49" charset="0"/>
              <a:ea typeface="仿宋" pitchFamily="49" charset="-122"/>
              <a:cs typeface="Consolas" pitchFamily="49" charset="0"/>
            </a:endParaRPr>
          </a:p>
        </p:txBody>
      </p:sp>
      <p:grpSp>
        <p:nvGrpSpPr>
          <p:cNvPr id="3" name="组合 7"/>
          <p:cNvGrpSpPr/>
          <p:nvPr/>
        </p:nvGrpSpPr>
        <p:grpSpPr>
          <a:xfrm>
            <a:off x="571472" y="428604"/>
            <a:ext cx="1000100" cy="785817"/>
            <a:chOff x="5691204" y="3835411"/>
            <a:chExt cx="1238250" cy="1236663"/>
          </a:xfrm>
        </p:grpSpPr>
        <p:grpSp>
          <p:nvGrpSpPr>
            <p:cNvPr id="4" name="Group 19"/>
            <p:cNvGrpSpPr>
              <a:grpSpLocks/>
            </p:cNvGrpSpPr>
            <p:nvPr/>
          </p:nvGrpSpPr>
          <p:grpSpPr bwMode="auto">
            <a:xfrm>
              <a:off x="5691204" y="3835411"/>
              <a:ext cx="1238250" cy="1236663"/>
              <a:chOff x="802" y="845"/>
              <a:chExt cx="827" cy="826"/>
            </a:xfrm>
          </p:grpSpPr>
          <p:sp>
            <p:nvSpPr>
              <p:cNvPr id="8"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7"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灯片编号占位符 10"/>
          <p:cNvSpPr>
            <a:spLocks noGrp="1"/>
          </p:cNvSpPr>
          <p:nvPr>
            <p:ph type="sldNum" sz="quarter" idx="12"/>
          </p:nvPr>
        </p:nvSpPr>
        <p:spPr/>
        <p:txBody>
          <a:bodyPr/>
          <a:lstStyle/>
          <a:p>
            <a:fld id="{BD3F3EC2-762F-4585-9ABE-3D0BD98F40C0}" type="slidenum">
              <a:rPr lang="en-US" altLang="zh-CN" smtClean="0"/>
              <a:pPr/>
              <a:t>80</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0"/>
            <p:cNvSpPr>
              <a:spLocks noChangeShapeType="1"/>
            </p:cNvSpPr>
            <p:nvPr/>
          </p:nvSpPr>
          <p:spPr bwMode="auto">
            <a:xfrm>
              <a:off x="25812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0" name="Line 21"/>
            <p:cNvSpPr>
              <a:spLocks noChangeShapeType="1"/>
            </p:cNvSpPr>
            <p:nvPr/>
          </p:nvSpPr>
          <p:spPr bwMode="auto">
            <a:xfrm>
              <a:off x="45116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1" name="Line 22"/>
            <p:cNvSpPr>
              <a:spLocks noChangeShapeType="1"/>
            </p:cNvSpPr>
            <p:nvPr/>
          </p:nvSpPr>
          <p:spPr bwMode="auto">
            <a:xfrm>
              <a:off x="5591198" y="15573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5" name="Line 29"/>
            <p:cNvSpPr>
              <a:spLocks noChangeShapeType="1"/>
            </p:cNvSpPr>
            <p:nvPr/>
          </p:nvSpPr>
          <p:spPr bwMode="auto">
            <a:xfrm flipH="1">
              <a:off x="2782910" y="1689089"/>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Line 30"/>
            <p:cNvSpPr>
              <a:spLocks noChangeShapeType="1"/>
            </p:cNvSpPr>
            <p:nvPr/>
          </p:nvSpPr>
          <p:spPr bwMode="auto">
            <a:xfrm flipH="1">
              <a:off x="4799035" y="1714489"/>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Line 31"/>
            <p:cNvSpPr>
              <a:spLocks noChangeShapeType="1"/>
            </p:cNvSpPr>
            <p:nvPr/>
          </p:nvSpPr>
          <p:spPr bwMode="auto">
            <a:xfrm flipH="1">
              <a:off x="5807098" y="1697026"/>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71472" y="895633"/>
              <a:ext cx="428628" cy="400110"/>
            </a:xfrm>
            <a:prstGeom prst="rect">
              <a:avLst/>
            </a:prstGeom>
            <a:noFill/>
          </p:spPr>
          <p:txBody>
            <a:bodyPr wrap="square" rtlCol="0">
              <a:spAutoFit/>
            </a:bodyPr>
            <a:lstStyle/>
            <a:p>
              <a:r>
                <a:rPr lang="en-US" altLang="zh-CN" sz="2000" smtClean="0">
                  <a:latin typeface="Consolas" pitchFamily="49" charset="0"/>
                  <a:cs typeface="Consolas" pitchFamily="49" charset="0"/>
                </a:rPr>
                <a:t>L</a:t>
              </a:r>
              <a:endParaRPr lang="zh-CN" altLang="en-US" sz="2000">
                <a:latin typeface="Consolas" pitchFamily="49" charset="0"/>
                <a:cs typeface="Consolas"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3" name="TextBox 22"/>
          <p:cNvSpPr txBox="1"/>
          <p:nvPr/>
        </p:nvSpPr>
        <p:spPr>
          <a:xfrm>
            <a:off x="785786" y="214290"/>
            <a:ext cx="6357982" cy="369332"/>
          </a:xfrm>
          <a:prstGeom prst="rect">
            <a:avLst/>
          </a:prstGeom>
          <a:noFill/>
        </p:spPr>
        <p:txBody>
          <a:bodyPr wrap="square" rtlCol="0">
            <a:spAutoFit/>
          </a:bodyPr>
          <a:lstStyle/>
          <a:p>
            <a:pPr algn="l"/>
            <a:r>
              <a:rPr lang="en-US" altLang="zh-CN" sz="1800" smtClean="0">
                <a:latin typeface="Consolas" pitchFamily="49" charset="0"/>
                <a:ea typeface="仿宋" pitchFamily="49" charset="-122"/>
                <a:cs typeface="Consolas" pitchFamily="49" charset="0"/>
              </a:rPr>
              <a:t>C.</a:t>
            </a:r>
            <a:r>
              <a:rPr lang="zh-CN" altLang="en-US" sz="1800" smtClean="0">
                <a:latin typeface="Consolas" pitchFamily="49" charset="0"/>
                <a:ea typeface="仿宋" pitchFamily="49" charset="-122"/>
                <a:cs typeface="Consolas" pitchFamily="49" charset="0"/>
              </a:rPr>
              <a:t>只有首结点指针没有尾结点指针的循环双链表</a:t>
            </a:r>
            <a:endParaRPr lang="zh-CN" altLang="en-US" sz="1800">
              <a:latin typeface="Consolas" pitchFamily="49" charset="0"/>
              <a:ea typeface="仿宋" pitchFamily="49" charset="-122"/>
              <a:cs typeface="Consolas" pitchFamily="49" charset="0"/>
            </a:endParaRPr>
          </a:p>
        </p:txBody>
      </p:sp>
      <p:sp>
        <p:nvSpPr>
          <p:cNvPr id="24" name="TextBox 23"/>
          <p:cNvSpPr txBox="1"/>
          <p:nvPr/>
        </p:nvSpPr>
        <p:spPr>
          <a:xfrm>
            <a:off x="714348" y="2714620"/>
            <a:ext cx="3857652" cy="175432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Blip>
                <a:blip r:embed="rId2"/>
              </a:buBlip>
            </a:pPr>
            <a:r>
              <a:rPr lang="zh-CN" altLang="en-US" sz="1800" smtClean="0">
                <a:latin typeface="Consolas" pitchFamily="49" charset="0"/>
                <a:ea typeface="仿宋" pitchFamily="49" charset="-122"/>
                <a:cs typeface="Consolas" pitchFamily="49" charset="0"/>
              </a:rPr>
              <a:t>删除第一个元素</a:t>
            </a:r>
            <a:endParaRPr lang="en-US" altLang="zh-CN" sz="180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smtClean="0">
                <a:latin typeface="Consolas" pitchFamily="49" charset="0"/>
                <a:ea typeface="仿宋" pitchFamily="49" charset="-122"/>
                <a:cs typeface="Consolas" pitchFamily="49" charset="0"/>
              </a:rPr>
              <a:t>删除尾元素</a:t>
            </a:r>
            <a:endParaRPr lang="en-US" altLang="zh-CN" sz="180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smtClean="0">
                <a:latin typeface="Consolas" pitchFamily="49" charset="0"/>
                <a:ea typeface="仿宋" pitchFamily="49" charset="-122"/>
                <a:cs typeface="Consolas" pitchFamily="49" charset="0"/>
              </a:rPr>
              <a:t>在第一个元素前面插入新元素</a:t>
            </a:r>
            <a:endParaRPr lang="en-US" altLang="zh-CN" sz="1800" smtClean="0">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1800" smtClean="0">
                <a:latin typeface="Consolas" pitchFamily="49" charset="0"/>
                <a:ea typeface="仿宋" pitchFamily="49" charset="-122"/>
                <a:cs typeface="Consolas" pitchFamily="49" charset="0"/>
              </a:rPr>
              <a:t>在尾元素的后面插入新元素</a:t>
            </a:r>
            <a:endParaRPr lang="zh-CN" altLang="en-US" sz="1800">
              <a:latin typeface="Consolas" pitchFamily="49" charset="0"/>
              <a:ea typeface="仿宋" pitchFamily="49" charset="-122"/>
              <a:cs typeface="Consolas" pitchFamily="49" charset="0"/>
            </a:endParaRPr>
          </a:p>
        </p:txBody>
      </p:sp>
      <p:sp>
        <p:nvSpPr>
          <p:cNvPr id="25" name="右箭头 24"/>
          <p:cNvSpPr/>
          <p:nvPr/>
        </p:nvSpPr>
        <p:spPr>
          <a:xfrm>
            <a:off x="4857752" y="3397101"/>
            <a:ext cx="64294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6" name="TextBox 25"/>
          <p:cNvSpPr txBox="1"/>
          <p:nvPr/>
        </p:nvSpPr>
        <p:spPr>
          <a:xfrm>
            <a:off x="5629944" y="3357562"/>
            <a:ext cx="2357454"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时间复杂度均为</a:t>
            </a:r>
            <a:r>
              <a:rPr lang="en-US" altLang="zh-CN" sz="1800" smtClean="0">
                <a:latin typeface="Consolas" pitchFamily="49" charset="0"/>
                <a:ea typeface="仿宋" pitchFamily="49" charset="-122"/>
                <a:cs typeface="Consolas" pitchFamily="49" charset="0"/>
              </a:rPr>
              <a:t>O(1)</a:t>
            </a:r>
            <a:endParaRPr lang="zh-CN" altLang="en-US" sz="1800">
              <a:latin typeface="Consolas" pitchFamily="49" charset="0"/>
              <a:ea typeface="仿宋" pitchFamily="49" charset="-122"/>
              <a:cs typeface="Consolas" pitchFamily="49" charset="0"/>
            </a:endParaRPr>
          </a:p>
        </p:txBody>
      </p:sp>
      <p:sp>
        <p:nvSpPr>
          <p:cNvPr id="27" name="TextBox 26"/>
          <p:cNvSpPr txBox="1"/>
          <p:nvPr/>
        </p:nvSpPr>
        <p:spPr>
          <a:xfrm>
            <a:off x="928662" y="5143512"/>
            <a:ext cx="1571636"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选择</a:t>
            </a:r>
            <a:r>
              <a:rPr lang="en-US" altLang="zh-CN" sz="1800" smtClean="0">
                <a:solidFill>
                  <a:srgbClr val="C00000"/>
                </a:solidFill>
                <a:latin typeface="Consolas" pitchFamily="49" charset="0"/>
                <a:ea typeface="楷体" pitchFamily="49" charset="-122"/>
                <a:cs typeface="Consolas" pitchFamily="49" charset="0"/>
              </a:rPr>
              <a:t>C</a:t>
            </a:r>
            <a:endParaRPr lang="zh-CN" altLang="en-US" sz="1800">
              <a:solidFill>
                <a:srgbClr val="C00000"/>
              </a:solidFill>
              <a:latin typeface="Consolas" pitchFamily="49" charset="0"/>
              <a:ea typeface="楷体" pitchFamily="49" charset="-122"/>
              <a:cs typeface="Consolas" pitchFamily="49" charset="0"/>
            </a:endParaRPr>
          </a:p>
        </p:txBody>
      </p:sp>
      <p:sp>
        <p:nvSpPr>
          <p:cNvPr id="30" name="灯片编号占位符 29"/>
          <p:cNvSpPr>
            <a:spLocks noGrp="1"/>
          </p:cNvSpPr>
          <p:nvPr>
            <p:ph type="sldNum" sz="quarter" idx="12"/>
          </p:nvPr>
        </p:nvSpPr>
        <p:spPr/>
        <p:txBody>
          <a:bodyPr/>
          <a:lstStyle/>
          <a:p>
            <a:fld id="{BD3F3EC2-762F-4585-9ABE-3D0BD98F40C0}" type="slidenum">
              <a:rPr lang="en-US" altLang="zh-CN" smtClean="0"/>
              <a:pPr/>
              <a:t>81</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072494" cy="820866"/>
          </a:xfrm>
          <a:prstGeom prst="rect">
            <a:avLst/>
          </a:prstGeom>
          <a:noFill/>
        </p:spPr>
        <p:txBody>
          <a:bodyPr wrap="square" rtlCol="0">
            <a:spAutoFit/>
          </a:bodyPr>
          <a:lstStyle/>
          <a:p>
            <a:pPr algn="l">
              <a:lnSpc>
                <a:spcPts val="3000"/>
              </a:lnSpc>
            </a:pPr>
            <a:r>
              <a:rPr lang="en-US" altLang="zh-CN" sz="1800" smtClean="0">
                <a:latin typeface="Consolas" pitchFamily="49" charset="0"/>
                <a:ea typeface="楷体" pitchFamily="49" charset="-122"/>
                <a:cs typeface="Consolas" pitchFamily="49" charset="0"/>
              </a:rPr>
              <a:t>    </a:t>
            </a:r>
            <a:r>
              <a:rPr lang="zh-CN" altLang="zh-CN" sz="1800" smtClean="0">
                <a:solidFill>
                  <a:srgbClr val="FF0000"/>
                </a:solidFill>
                <a:latin typeface="Consolas" pitchFamily="49" charset="0"/>
                <a:ea typeface="楷体" pitchFamily="49" charset="-122"/>
                <a:cs typeface="Consolas" pitchFamily="49" charset="0"/>
              </a:rPr>
              <a:t>【例</a:t>
            </a:r>
            <a:r>
              <a:rPr lang="en-US" altLang="zh-CN" sz="1800" smtClean="0">
                <a:solidFill>
                  <a:srgbClr val="FF0000"/>
                </a:solidFill>
                <a:latin typeface="Consolas" pitchFamily="49" charset="0"/>
                <a:ea typeface="楷体" pitchFamily="49" charset="-122"/>
                <a:cs typeface="Consolas" pitchFamily="49" charset="0"/>
              </a:rPr>
              <a:t>2.12</a:t>
            </a:r>
            <a:r>
              <a:rPr lang="zh-CN" altLang="zh-CN" sz="1800" smtClean="0">
                <a:solidFill>
                  <a:srgbClr val="FF0000"/>
                </a:solidFill>
                <a:latin typeface="Consolas" pitchFamily="49" charset="0"/>
                <a:ea typeface="楷体" pitchFamily="49" charset="-122"/>
                <a:cs typeface="Consolas" pitchFamily="49" charset="0"/>
              </a:rPr>
              <a:t>】</a:t>
            </a:r>
            <a:r>
              <a:rPr lang="zh-CN" altLang="zh-CN" sz="1800" smtClean="0">
                <a:latin typeface="Consolas" pitchFamily="49" charset="0"/>
                <a:ea typeface="楷体" pitchFamily="49" charset="-122"/>
                <a:cs typeface="Consolas" pitchFamily="49" charset="0"/>
              </a:rPr>
              <a:t>有一个带头结点的循环双链表</a:t>
            </a:r>
            <a:r>
              <a:rPr lang="en-US" altLang="zh-CN" sz="1800" smtClean="0">
                <a:latin typeface="Consolas" pitchFamily="49" charset="0"/>
                <a:ea typeface="楷体" pitchFamily="49" charset="-122"/>
                <a:cs typeface="Consolas" pitchFamily="49" charset="0"/>
              </a:rPr>
              <a:t>L</a:t>
            </a:r>
            <a:r>
              <a:rPr lang="zh-CN" altLang="zh-CN" sz="1800" smtClean="0">
                <a:latin typeface="Consolas" pitchFamily="49" charset="0"/>
                <a:ea typeface="楷体" pitchFamily="49" charset="-122"/>
                <a:cs typeface="Consolas" pitchFamily="49" charset="0"/>
              </a:rPr>
              <a:t>，设计一个算法删除第一个</a:t>
            </a:r>
            <a:r>
              <a:rPr lang="en-US" altLang="zh-CN" sz="1800" smtClean="0">
                <a:latin typeface="Consolas" pitchFamily="49" charset="0"/>
                <a:ea typeface="楷体" pitchFamily="49" charset="-122"/>
                <a:cs typeface="Consolas" pitchFamily="49" charset="0"/>
              </a:rPr>
              <a:t>data</a:t>
            </a:r>
            <a:r>
              <a:rPr lang="zh-CN" altLang="zh-CN" sz="1800" smtClean="0">
                <a:latin typeface="Consolas" pitchFamily="49" charset="0"/>
                <a:ea typeface="楷体" pitchFamily="49" charset="-122"/>
                <a:cs typeface="Consolas" pitchFamily="49" charset="0"/>
              </a:rPr>
              <a:t>域值为</a:t>
            </a:r>
            <a:r>
              <a:rPr lang="en-US" altLang="zh-CN" sz="1800" i="1" smtClean="0">
                <a:latin typeface="Consolas" pitchFamily="49" charset="0"/>
                <a:ea typeface="楷体" pitchFamily="49" charset="-122"/>
                <a:cs typeface="Consolas" pitchFamily="49" charset="0"/>
              </a:rPr>
              <a:t>x</a:t>
            </a:r>
            <a:r>
              <a:rPr lang="zh-CN" altLang="zh-CN" sz="1800" smtClean="0">
                <a:latin typeface="Consolas" pitchFamily="49" charset="0"/>
                <a:ea typeface="楷体" pitchFamily="49" charset="-122"/>
                <a:cs typeface="Consolas" pitchFamily="49" charset="0"/>
              </a:rPr>
              <a:t>的结点。</a:t>
            </a:r>
          </a:p>
        </p:txBody>
      </p:sp>
      <p:sp>
        <p:nvSpPr>
          <p:cNvPr id="4" name="TextBox 3"/>
          <p:cNvSpPr txBox="1"/>
          <p:nvPr/>
        </p:nvSpPr>
        <p:spPr>
          <a:xfrm>
            <a:off x="714348" y="1428736"/>
            <a:ext cx="7858180" cy="478948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gn="l">
              <a:lnSpc>
                <a:spcPts val="2600"/>
              </a:lnSpc>
            </a:pPr>
            <a:r>
              <a:rPr lang="en-US" altLang="zh-CN" sz="1600" smtClean="0">
                <a:solidFill>
                  <a:srgbClr val="0000FF"/>
                </a:solidFill>
                <a:latin typeface="Consolas" pitchFamily="49" charset="0"/>
                <a:ea typeface="仿宋" pitchFamily="49" charset="-122"/>
                <a:cs typeface="Consolas" pitchFamily="49" charset="0"/>
              </a:rPr>
              <a:t>bool </a:t>
            </a:r>
            <a:r>
              <a:rPr lang="en-US" altLang="zh-CN" sz="1600" smtClean="0">
                <a:solidFill>
                  <a:srgbClr val="FF0000"/>
                </a:solidFill>
                <a:latin typeface="Consolas" pitchFamily="49" charset="0"/>
                <a:ea typeface="仿宋" pitchFamily="49" charset="-122"/>
                <a:cs typeface="Consolas" pitchFamily="49" charset="0"/>
              </a:rPr>
              <a:t>delelem</a:t>
            </a:r>
            <a:r>
              <a:rPr lang="en-US" altLang="zh-CN" sz="1600" smtClean="0">
                <a:solidFill>
                  <a:srgbClr val="0000FF"/>
                </a:solidFill>
                <a:latin typeface="Consolas" pitchFamily="49" charset="0"/>
                <a:ea typeface="仿宋" pitchFamily="49" charset="-122"/>
                <a:cs typeface="Consolas" pitchFamily="49" charset="0"/>
              </a:rPr>
              <a:t>(DLinkNode *&amp;L,ElemType x)</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DLinkNode *p=L-&gt;next;	   	</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指向首结点</a:t>
            </a: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while (p!=L &amp;&amp; p-&gt;data!=x)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查找第一个</a:t>
            </a:r>
            <a:r>
              <a:rPr lang="en-US" altLang="zh-CN" sz="1600" smtClean="0">
                <a:solidFill>
                  <a:srgbClr val="00B0F0"/>
                </a:solidFill>
                <a:latin typeface="Consolas" pitchFamily="49" charset="0"/>
                <a:ea typeface="仿宋" pitchFamily="49" charset="-122"/>
                <a:cs typeface="Consolas" pitchFamily="49" charset="0"/>
              </a:rPr>
              <a:t>data</a:t>
            </a:r>
            <a:r>
              <a:rPr lang="zh-CN" altLang="zh-CN" sz="1600" smtClean="0">
                <a:solidFill>
                  <a:srgbClr val="00B0F0"/>
                </a:solidFill>
                <a:latin typeface="Consolas" pitchFamily="49" charset="0"/>
                <a:ea typeface="仿宋" pitchFamily="49" charset="-122"/>
                <a:cs typeface="Consolas" pitchFamily="49" charset="0"/>
              </a:rPr>
              <a:t>值为</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的结点</a:t>
            </a:r>
            <a:r>
              <a:rPr lang="en-US" altLang="zh-CN" sz="1600" smtClean="0">
                <a:solidFill>
                  <a:srgbClr val="00B0F0"/>
                </a:solidFill>
                <a:latin typeface="Consolas" pitchFamily="49" charset="0"/>
                <a:ea typeface="仿宋" pitchFamily="49" charset="-122"/>
                <a:cs typeface="Consolas" pitchFamily="49" charset="0"/>
              </a:rPr>
              <a:t>p</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p=p-&gt;next;</a:t>
            </a:r>
            <a:endParaRPr lang="zh-CN" altLang="zh-CN" sz="1600" smtClean="0">
              <a:solidFill>
                <a:srgbClr val="0000FF"/>
              </a:solidFill>
              <a:latin typeface="Consolas" pitchFamily="49" charset="0"/>
              <a:ea typeface="仿宋" pitchFamily="49" charset="-122"/>
              <a:cs typeface="Consolas" pitchFamily="49" charset="0"/>
            </a:endParaRPr>
          </a:p>
          <a:p>
            <a:pPr algn="l">
              <a:lnSpc>
                <a:spcPct val="150000"/>
              </a:lnSpc>
            </a:pPr>
            <a:r>
              <a:rPr lang="en-US" altLang="zh-CN" sz="1600" smtClean="0">
                <a:solidFill>
                  <a:srgbClr val="0000FF"/>
                </a:solidFill>
                <a:latin typeface="Consolas" pitchFamily="49" charset="0"/>
                <a:ea typeface="仿宋" pitchFamily="49" charset="-122"/>
                <a:cs typeface="Consolas" pitchFamily="49" charset="0"/>
              </a:rPr>
              <a:t>   if (</a:t>
            </a:r>
            <a:r>
              <a:rPr lang="en-US" altLang="zh-CN" sz="1600" smtClean="0">
                <a:solidFill>
                  <a:srgbClr val="FF00FF"/>
                </a:solidFill>
                <a:latin typeface="Consolas" pitchFamily="49" charset="0"/>
                <a:ea typeface="仿宋" pitchFamily="49" charset="-122"/>
                <a:cs typeface="Consolas" pitchFamily="49" charset="0"/>
              </a:rPr>
              <a:t>p!=L</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找到了第一个值为</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的结点</a:t>
            </a:r>
            <a:r>
              <a:rPr lang="en-US" altLang="zh-CN" sz="1600" smtClean="0">
                <a:solidFill>
                  <a:srgbClr val="00B0F0"/>
                </a:solidFill>
                <a:latin typeface="Consolas" pitchFamily="49" charset="0"/>
                <a:ea typeface="仿宋" pitchFamily="49" charset="-122"/>
                <a:cs typeface="Consolas" pitchFamily="49" charset="0"/>
              </a:rPr>
              <a:t>p</a:t>
            </a:r>
            <a:endParaRPr lang="zh-CN" altLang="zh-CN" sz="1600" smtClean="0">
              <a:solidFill>
                <a:srgbClr val="00B0F0"/>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  p-&gt;next-&gt;prior=p-&gt;prior;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删除</a:t>
            </a:r>
            <a:r>
              <a:rPr lang="en-US" altLang="zh-CN" sz="1600" smtClean="0">
                <a:solidFill>
                  <a:srgbClr val="00B0F0"/>
                </a:solidFill>
                <a:latin typeface="Consolas" pitchFamily="49" charset="0"/>
                <a:ea typeface="仿宋" pitchFamily="49" charset="-122"/>
                <a:cs typeface="Consolas" pitchFamily="49" charset="0"/>
              </a:rPr>
              <a:t>p</a:t>
            </a:r>
            <a:r>
              <a:rPr lang="zh-CN" altLang="zh-CN" sz="1600" smtClean="0">
                <a:solidFill>
                  <a:srgbClr val="00B0F0"/>
                </a:solidFill>
                <a:latin typeface="Consolas" pitchFamily="49" charset="0"/>
                <a:ea typeface="仿宋" pitchFamily="49" charset="-122"/>
                <a:cs typeface="Consolas" pitchFamily="49" charset="0"/>
              </a:rPr>
              <a:t>结点</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p-&gt;prior-&gt;next=p-&gt;next;</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free(p);</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return true;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返回真</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没有找到值为</a:t>
            </a:r>
            <a:r>
              <a:rPr lang="en-US" altLang="zh-CN" sz="1600" smtClean="0">
                <a:solidFill>
                  <a:srgbClr val="00B0F0"/>
                </a:solidFill>
                <a:latin typeface="Consolas" pitchFamily="49" charset="0"/>
                <a:ea typeface="仿宋" pitchFamily="49" charset="-122"/>
                <a:cs typeface="Consolas" pitchFamily="49" charset="0"/>
              </a:rPr>
              <a:t>x</a:t>
            </a:r>
            <a:r>
              <a:rPr lang="zh-CN" altLang="zh-CN" sz="1600" smtClean="0">
                <a:solidFill>
                  <a:srgbClr val="00B0F0"/>
                </a:solidFill>
                <a:latin typeface="Consolas" pitchFamily="49" charset="0"/>
                <a:ea typeface="仿宋" pitchFamily="49" charset="-122"/>
                <a:cs typeface="Consolas" pitchFamily="49" charset="0"/>
              </a:rPr>
              <a:t>的结点，返回假</a:t>
            </a: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      return false;</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82</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827021"/>
          </a:xfrm>
          <a:prstGeom prst="rect">
            <a:avLst/>
          </a:prstGeom>
          <a:noFill/>
          <a:ln w="9525">
            <a:noFill/>
            <a:miter lim="800000"/>
            <a:headEnd/>
            <a:tailEnd/>
          </a:ln>
          <a:effectLst/>
        </p:spPr>
        <p:txBody>
          <a:bodyPr>
            <a:spAutoFit/>
          </a:bodyPr>
          <a:lstStyle/>
          <a:p>
            <a:pPr algn="just">
              <a:lnSpc>
                <a:spcPts val="3000"/>
              </a:lnSpc>
              <a:spcBef>
                <a:spcPts val="0"/>
              </a:spcBef>
            </a:pPr>
            <a:r>
              <a:rPr kumimoji="1" lang="en-US" altLang="zh-CN" sz="1800">
                <a:solidFill>
                  <a:srgbClr val="FF3300"/>
                </a:solidFill>
                <a:latin typeface="Consolas" pitchFamily="49" charset="0"/>
                <a:cs typeface="Consolas" pitchFamily="49" charset="0"/>
              </a:rPr>
              <a:t>    </a:t>
            </a:r>
            <a:r>
              <a:rPr kumimoji="1" lang="en-US" altLang="zh-CN" sz="1800" smtClean="0">
                <a:solidFill>
                  <a:srgbClr val="FF3300"/>
                </a:solidFill>
                <a:latin typeface="Consolas" pitchFamily="49" charset="0"/>
                <a:ea typeface="楷体" pitchFamily="49" charset="-122"/>
                <a:cs typeface="Consolas" pitchFamily="49" charset="0"/>
              </a:rPr>
              <a:t>【</a:t>
            </a:r>
            <a:r>
              <a:rPr kumimoji="1" lang="zh-CN" altLang="en-US" sz="1800" smtClean="0">
                <a:solidFill>
                  <a:srgbClr val="FF3300"/>
                </a:solidFill>
                <a:latin typeface="Consolas" pitchFamily="49" charset="0"/>
                <a:ea typeface="楷体" pitchFamily="49" charset="-122"/>
                <a:cs typeface="Consolas" pitchFamily="49" charset="0"/>
              </a:rPr>
              <a:t>例</a:t>
            </a:r>
            <a:r>
              <a:rPr kumimoji="1" lang="en-US" altLang="zh-CN" sz="1800" smtClean="0">
                <a:solidFill>
                  <a:srgbClr val="FF3300"/>
                </a:solidFill>
                <a:latin typeface="Consolas" pitchFamily="49" charset="0"/>
                <a:ea typeface="楷体" pitchFamily="49" charset="-122"/>
                <a:cs typeface="Consolas" pitchFamily="49" charset="0"/>
              </a:rPr>
              <a:t>2-13】</a:t>
            </a:r>
            <a:r>
              <a:rPr kumimoji="1" lang="zh-CN" altLang="en-US" sz="1800" dirty="0">
                <a:latin typeface="Consolas" pitchFamily="49" charset="0"/>
                <a:ea typeface="楷体" pitchFamily="49" charset="-122"/>
                <a:cs typeface="Consolas" pitchFamily="49" charset="0"/>
              </a:rPr>
              <a:t>设计</a:t>
            </a:r>
            <a:r>
              <a:rPr kumimoji="1" lang="zh-CN" altLang="en-US" sz="1800">
                <a:latin typeface="Consolas" pitchFamily="49" charset="0"/>
                <a:ea typeface="楷体" pitchFamily="49" charset="-122"/>
                <a:cs typeface="Consolas" pitchFamily="49" charset="0"/>
              </a:rPr>
              <a:t>判断</a:t>
            </a:r>
            <a:r>
              <a:rPr kumimoji="1" lang="zh-CN" altLang="en-US" sz="1800" smtClean="0">
                <a:latin typeface="Consolas" pitchFamily="49" charset="0"/>
                <a:ea typeface="楷体" pitchFamily="49" charset="-122"/>
                <a:cs typeface="Consolas" pitchFamily="49" charset="0"/>
              </a:rPr>
              <a:t>带头结点的</a:t>
            </a:r>
            <a:r>
              <a:rPr kumimoji="1" lang="zh-CN" altLang="en-US" sz="1800" dirty="0">
                <a:latin typeface="Consolas" pitchFamily="49" charset="0"/>
                <a:ea typeface="楷体" pitchFamily="49" charset="-122"/>
                <a:cs typeface="Consolas" pitchFamily="49" charset="0"/>
              </a:rPr>
              <a:t>循环双</a:t>
            </a:r>
            <a:r>
              <a:rPr kumimoji="1" lang="zh-CN" altLang="en-US" sz="1800">
                <a:latin typeface="Consolas" pitchFamily="49" charset="0"/>
                <a:ea typeface="楷体" pitchFamily="49" charset="-122"/>
                <a:cs typeface="Consolas" pitchFamily="49" charset="0"/>
              </a:rPr>
              <a:t>链表</a:t>
            </a:r>
            <a:r>
              <a:rPr kumimoji="1" lang="en-US" altLang="zh-CN" sz="1800" smtClean="0">
                <a:latin typeface="Consolas" pitchFamily="49" charset="0"/>
                <a:ea typeface="楷体" pitchFamily="49" charset="-122"/>
                <a:cs typeface="Consolas" pitchFamily="49" charset="0"/>
              </a:rPr>
              <a:t>L</a:t>
            </a:r>
            <a:r>
              <a:rPr kumimoji="1" lang="zh-CN" altLang="en-US" sz="1800" smtClean="0">
                <a:latin typeface="Consolas" pitchFamily="49" charset="0"/>
                <a:ea typeface="楷体" pitchFamily="49" charset="-122"/>
                <a:cs typeface="Consolas" pitchFamily="49" charset="0"/>
              </a:rPr>
              <a:t>（含两个以上的结点）是否</a:t>
            </a:r>
            <a:r>
              <a:rPr kumimoji="1" lang="zh-CN" altLang="en-US" sz="1800" dirty="0">
                <a:latin typeface="Consolas" pitchFamily="49" charset="0"/>
                <a:ea typeface="楷体" pitchFamily="49" charset="-122"/>
                <a:cs typeface="Consolas" pitchFamily="49" charset="0"/>
              </a:rPr>
              <a:t>对称相等的算法</a:t>
            </a:r>
            <a:r>
              <a:rPr kumimoji="1" lang="zh-CN" altLang="en-US" sz="1800" dirty="0" smtClean="0">
                <a:latin typeface="Consolas" pitchFamily="49" charset="0"/>
                <a:ea typeface="楷体" pitchFamily="49" charset="-122"/>
                <a:cs typeface="Consolas" pitchFamily="49" charset="0"/>
              </a:rPr>
              <a:t>。</a:t>
            </a:r>
            <a:r>
              <a:rPr kumimoji="1" lang="zh-CN" altLang="en-US" sz="1800" dirty="0" smtClean="0">
                <a:solidFill>
                  <a:srgbClr val="FF3300"/>
                </a:solidFill>
                <a:latin typeface="Consolas" pitchFamily="49" charset="0"/>
                <a:ea typeface="楷体" pitchFamily="49" charset="-122"/>
                <a:cs typeface="Consolas" pitchFamily="49" charset="0"/>
              </a:rPr>
              <a:t>      </a:t>
            </a:r>
            <a:endParaRPr kumimoji="1" lang="zh-CN" altLang="en-US" sz="1800" dirty="0">
              <a:latin typeface="Consolas" pitchFamily="49" charset="0"/>
              <a:ea typeface="楷体" pitchFamily="49" charset="-122"/>
              <a:cs typeface="Consolas" pitchFamily="49" charset="0"/>
            </a:endParaRPr>
          </a:p>
        </p:txBody>
      </p:sp>
      <p:sp>
        <p:nvSpPr>
          <p:cNvPr id="3" name="TextBox 2"/>
          <p:cNvSpPr txBox="1"/>
          <p:nvPr/>
        </p:nvSpPr>
        <p:spPr>
          <a:xfrm>
            <a:off x="785786" y="1857364"/>
            <a:ext cx="692948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200"/>
              </a:lnSpc>
              <a:buBlip>
                <a:blip r:embed="rId2"/>
              </a:buBlip>
            </a:pPr>
            <a:r>
              <a:rPr kumimoji="1" lang="en-US" altLang="zh-CN" sz="1800" i="1" smtClean="0">
                <a:latin typeface="Consolas" pitchFamily="49" charset="0"/>
                <a:ea typeface="仿宋" pitchFamily="49" charset="-122"/>
                <a:cs typeface="Consolas" pitchFamily="49" charset="0"/>
              </a:rPr>
              <a:t>p</a:t>
            </a:r>
            <a:r>
              <a:rPr kumimoji="1" lang="zh-CN" altLang="en-US" sz="1800" dirty="0" smtClean="0">
                <a:latin typeface="Consolas" pitchFamily="49" charset="0"/>
                <a:ea typeface="仿宋" pitchFamily="49" charset="-122"/>
                <a:cs typeface="Consolas" pitchFamily="49" charset="0"/>
              </a:rPr>
              <a:t>从左向右</a:t>
            </a:r>
            <a:r>
              <a:rPr kumimoji="1" lang="zh-CN" altLang="en-US" sz="1800" smtClean="0">
                <a:latin typeface="Consolas" pitchFamily="49" charset="0"/>
                <a:ea typeface="仿宋" pitchFamily="49" charset="-122"/>
                <a:cs typeface="Consolas" pitchFamily="49" charset="0"/>
              </a:rPr>
              <a:t>扫描</a:t>
            </a:r>
            <a:r>
              <a:rPr kumimoji="1" lang="en-US" altLang="zh-CN" sz="1800" smtClean="0">
                <a:latin typeface="Consolas" pitchFamily="49" charset="0"/>
                <a:ea typeface="仿宋" pitchFamily="49" charset="-122"/>
                <a:cs typeface="Consolas" pitchFamily="49" charset="0"/>
              </a:rPr>
              <a:t>L</a:t>
            </a:r>
            <a:r>
              <a:rPr kumimoji="1" lang="zh-CN" altLang="en-US"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q</a:t>
            </a:r>
            <a:r>
              <a:rPr kumimoji="1" lang="zh-CN" altLang="en-US" sz="1800" dirty="0" smtClean="0">
                <a:latin typeface="Consolas" pitchFamily="49" charset="0"/>
                <a:ea typeface="仿宋" pitchFamily="49" charset="-122"/>
                <a:cs typeface="Consolas" pitchFamily="49" charset="0"/>
              </a:rPr>
              <a:t>从右向左</a:t>
            </a:r>
            <a:r>
              <a:rPr kumimoji="1" lang="zh-CN" altLang="en-US" sz="1800" smtClean="0">
                <a:latin typeface="Consolas" pitchFamily="49" charset="0"/>
                <a:ea typeface="仿宋" pitchFamily="49" charset="-122"/>
                <a:cs typeface="Consolas" pitchFamily="49" charset="0"/>
              </a:rPr>
              <a:t>扫描</a:t>
            </a:r>
            <a:r>
              <a:rPr kumimoji="1" lang="en-US" altLang="zh-CN" sz="1800" smtClean="0">
                <a:latin typeface="Consolas" pitchFamily="49" charset="0"/>
                <a:ea typeface="仿宋" pitchFamily="49" charset="-122"/>
                <a:cs typeface="Consolas" pitchFamily="49" charset="0"/>
              </a:rPr>
              <a:t>L</a:t>
            </a:r>
          </a:p>
          <a:p>
            <a:pPr marL="457200" indent="-457200" algn="l">
              <a:lnSpc>
                <a:spcPts val="3200"/>
              </a:lnSpc>
              <a:buBlip>
                <a:blip r:embed="rId2"/>
              </a:buBlip>
            </a:pPr>
            <a:r>
              <a:rPr kumimoji="1" lang="zh-CN" altLang="en-US" sz="1800" smtClean="0">
                <a:latin typeface="Consolas" pitchFamily="49" charset="0"/>
                <a:ea typeface="仿宋" pitchFamily="49" charset="-122"/>
                <a:cs typeface="Consolas" pitchFamily="49" charset="0"/>
              </a:rPr>
              <a:t>若对应数据结点的</a:t>
            </a:r>
            <a:r>
              <a:rPr kumimoji="1" lang="en-US" altLang="zh-CN" sz="1800" dirty="0" smtClean="0">
                <a:latin typeface="Consolas" pitchFamily="49" charset="0"/>
                <a:ea typeface="仿宋" pitchFamily="49" charset="-122"/>
                <a:cs typeface="Consolas" pitchFamily="49" charset="0"/>
              </a:rPr>
              <a:t>data</a:t>
            </a:r>
            <a:r>
              <a:rPr kumimoji="1" lang="zh-CN" altLang="en-US" sz="1800" dirty="0" smtClean="0">
                <a:latin typeface="Consolas" pitchFamily="49" charset="0"/>
                <a:ea typeface="仿宋" pitchFamily="49" charset="-122"/>
                <a:cs typeface="Consolas" pitchFamily="49" charset="0"/>
              </a:rPr>
              <a:t>域</a:t>
            </a:r>
            <a:r>
              <a:rPr kumimoji="1" lang="zh-CN" altLang="en-US" sz="1800" smtClean="0">
                <a:latin typeface="Consolas" pitchFamily="49" charset="0"/>
                <a:ea typeface="仿宋" pitchFamily="49" charset="-122"/>
                <a:cs typeface="Consolas" pitchFamily="49" charset="0"/>
              </a:rPr>
              <a:t>不相等，则退出循环</a:t>
            </a:r>
            <a:endParaRPr kumimoji="1" lang="en-US" altLang="zh-CN" sz="1800" smtClean="0">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1800" smtClean="0">
                <a:latin typeface="Consolas" pitchFamily="49" charset="0"/>
                <a:ea typeface="仿宋" pitchFamily="49" charset="-122"/>
                <a:cs typeface="Consolas" pitchFamily="49" charset="0"/>
              </a:rPr>
              <a:t>否则继续比较，直到</a:t>
            </a:r>
            <a:r>
              <a:rPr kumimoji="1" lang="en-US" altLang="zh-CN" sz="1800" i="1" dirty="0" smtClean="0">
                <a:solidFill>
                  <a:srgbClr val="FF00FF"/>
                </a:solidFill>
                <a:latin typeface="Consolas" pitchFamily="49" charset="0"/>
                <a:ea typeface="仿宋" pitchFamily="49" charset="-122"/>
                <a:cs typeface="Consolas" pitchFamily="49" charset="0"/>
              </a:rPr>
              <a:t>p</a:t>
            </a:r>
            <a:r>
              <a:rPr kumimoji="1" lang="zh-CN" altLang="en-US" sz="1800" dirty="0" smtClean="0">
                <a:solidFill>
                  <a:srgbClr val="FF00FF"/>
                </a:solidFill>
                <a:latin typeface="Consolas" pitchFamily="49" charset="0"/>
                <a:ea typeface="仿宋" pitchFamily="49" charset="-122"/>
                <a:cs typeface="Consolas" pitchFamily="49" charset="0"/>
              </a:rPr>
              <a:t>与</a:t>
            </a:r>
            <a:r>
              <a:rPr kumimoji="1" lang="en-US" altLang="zh-CN" sz="1800" i="1" dirty="0" smtClean="0">
                <a:solidFill>
                  <a:srgbClr val="FF00FF"/>
                </a:solidFill>
                <a:latin typeface="Consolas" pitchFamily="49" charset="0"/>
                <a:ea typeface="仿宋" pitchFamily="49" charset="-122"/>
                <a:cs typeface="Consolas" pitchFamily="49" charset="0"/>
              </a:rPr>
              <a:t>q</a:t>
            </a:r>
            <a:r>
              <a:rPr kumimoji="1" lang="zh-CN" altLang="en-US" sz="1800" dirty="0" smtClean="0">
                <a:solidFill>
                  <a:srgbClr val="FF00FF"/>
                </a:solidFill>
                <a:latin typeface="Consolas" pitchFamily="49" charset="0"/>
                <a:ea typeface="仿宋" pitchFamily="49" charset="-122"/>
                <a:cs typeface="Consolas" pitchFamily="49" charset="0"/>
              </a:rPr>
              <a:t>相等</a:t>
            </a:r>
            <a:r>
              <a:rPr kumimoji="1" lang="zh-CN" altLang="en-US" sz="1800" dirty="0" smtClean="0">
                <a:latin typeface="Consolas" pitchFamily="49" charset="0"/>
                <a:ea typeface="仿宋" pitchFamily="49" charset="-122"/>
                <a:cs typeface="Consolas" pitchFamily="49" charset="0"/>
              </a:rPr>
              <a:t>或</a:t>
            </a:r>
            <a:r>
              <a:rPr kumimoji="1" lang="en-US" altLang="zh-CN" sz="1800" i="1" dirty="0" smtClean="0">
                <a:solidFill>
                  <a:srgbClr val="FF00FF"/>
                </a:solidFill>
                <a:latin typeface="Consolas" pitchFamily="49" charset="0"/>
                <a:ea typeface="仿宋" pitchFamily="49" charset="-122"/>
                <a:cs typeface="Consolas" pitchFamily="49" charset="0"/>
              </a:rPr>
              <a:t>p</a:t>
            </a:r>
            <a:r>
              <a:rPr kumimoji="1" lang="zh-CN" altLang="en-US" sz="1800" dirty="0" smtClean="0">
                <a:solidFill>
                  <a:srgbClr val="FF00FF"/>
                </a:solidFill>
                <a:latin typeface="Consolas" pitchFamily="49" charset="0"/>
                <a:ea typeface="仿宋" pitchFamily="49" charset="-122"/>
                <a:cs typeface="Consolas" pitchFamily="49" charset="0"/>
              </a:rPr>
              <a:t>的下</a:t>
            </a:r>
            <a:r>
              <a:rPr kumimoji="1" lang="zh-CN" altLang="en-US" sz="1800" smtClean="0">
                <a:solidFill>
                  <a:srgbClr val="FF00FF"/>
                </a:solidFill>
                <a:latin typeface="Consolas" pitchFamily="49" charset="0"/>
                <a:ea typeface="仿宋" pitchFamily="49" charset="-122"/>
                <a:cs typeface="Consolas" pitchFamily="49" charset="0"/>
              </a:rPr>
              <a:t>一个结点为</a:t>
            </a:r>
            <a:r>
              <a:rPr kumimoji="1" lang="en-US" altLang="zh-CN" sz="1800" i="1" smtClean="0">
                <a:solidFill>
                  <a:srgbClr val="FF00FF"/>
                </a:solidFill>
                <a:latin typeface="Consolas" pitchFamily="49" charset="0"/>
                <a:ea typeface="仿宋" pitchFamily="49" charset="-122"/>
                <a:cs typeface="Consolas" pitchFamily="49" charset="0"/>
              </a:rPr>
              <a:t>q</a:t>
            </a:r>
            <a:r>
              <a:rPr kumimoji="1" lang="zh-CN" altLang="en-US" sz="1800" dirty="0" smtClean="0">
                <a:latin typeface="Consolas" pitchFamily="49" charset="0"/>
                <a:ea typeface="仿宋" pitchFamily="49" charset="-122"/>
                <a:cs typeface="Consolas" pitchFamily="49" charset="0"/>
              </a:rPr>
              <a:t>为止。</a:t>
            </a:r>
            <a:endParaRPr lang="zh-CN" altLang="en-US" sz="1800" dirty="0">
              <a:latin typeface="Consolas" pitchFamily="49" charset="0"/>
              <a:ea typeface="仿宋" pitchFamily="49" charset="-122"/>
              <a:cs typeface="Consolas" pitchFamily="49" charset="0"/>
            </a:endParaRPr>
          </a:p>
        </p:txBody>
      </p:sp>
      <p:sp>
        <p:nvSpPr>
          <p:cNvPr id="4" name="Rectangle 5"/>
          <p:cNvSpPr>
            <a:spLocks noChangeArrowheads="1"/>
          </p:cNvSpPr>
          <p:nvPr/>
        </p:nvSpPr>
        <p:spPr bwMode="auto">
          <a:xfrm>
            <a:off x="101282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5" name="Rectangle 6"/>
          <p:cNvSpPr>
            <a:spLocks noChangeArrowheads="1"/>
          </p:cNvSpPr>
          <p:nvPr/>
        </p:nvSpPr>
        <p:spPr bwMode="auto">
          <a:xfrm>
            <a:off x="1554159"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0"/>
          <p:cNvSpPr>
            <a:spLocks noChangeArrowheads="1"/>
          </p:cNvSpPr>
          <p:nvPr/>
        </p:nvSpPr>
        <p:spPr bwMode="auto">
          <a:xfrm>
            <a:off x="28860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1</a:t>
            </a:r>
            <a:endParaRPr lang="en-US" altLang="zh-CN" sz="1800" baseline="-25000" dirty="0">
              <a:solidFill>
                <a:srgbClr val="3333FF"/>
              </a:solidFill>
              <a:latin typeface="Consolas" pitchFamily="49" charset="0"/>
              <a:cs typeface="Consolas" pitchFamily="49" charset="0"/>
            </a:endParaRPr>
          </a:p>
        </p:txBody>
      </p:sp>
      <p:sp>
        <p:nvSpPr>
          <p:cNvPr id="7" name="Rectangle 11"/>
          <p:cNvSpPr>
            <a:spLocks noChangeArrowheads="1"/>
          </p:cNvSpPr>
          <p:nvPr/>
        </p:nvSpPr>
        <p:spPr bwMode="auto">
          <a:xfrm>
            <a:off x="342740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8" name="Rectangle 12"/>
          <p:cNvSpPr>
            <a:spLocks noChangeArrowheads="1"/>
          </p:cNvSpPr>
          <p:nvPr/>
        </p:nvSpPr>
        <p:spPr bwMode="auto">
          <a:xfrm>
            <a:off x="489902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3333FF"/>
                </a:solidFill>
                <a:latin typeface="Consolas" pitchFamily="49" charset="0"/>
                <a:cs typeface="Consolas" pitchFamily="49" charset="0"/>
              </a:rPr>
              <a:t>a</a:t>
            </a:r>
            <a:r>
              <a:rPr lang="en-US" altLang="zh-CN" sz="1800" baseline="-25000" dirty="0" err="1">
                <a:solidFill>
                  <a:srgbClr val="3333FF"/>
                </a:solidFill>
                <a:latin typeface="Consolas" pitchFamily="49" charset="0"/>
                <a:cs typeface="Consolas" pitchFamily="49" charset="0"/>
              </a:rPr>
              <a:t>2</a:t>
            </a:r>
            <a:endParaRPr lang="en-US" altLang="zh-CN" sz="1800" baseline="-25000" dirty="0">
              <a:solidFill>
                <a:srgbClr val="3333FF"/>
              </a:solidFill>
              <a:latin typeface="Consolas" pitchFamily="49" charset="0"/>
              <a:cs typeface="Consolas" pitchFamily="49" charset="0"/>
            </a:endParaRPr>
          </a:p>
        </p:txBody>
      </p:sp>
      <p:sp>
        <p:nvSpPr>
          <p:cNvPr id="9" name="Rectangle 13"/>
          <p:cNvSpPr>
            <a:spLocks noChangeArrowheads="1"/>
          </p:cNvSpPr>
          <p:nvPr/>
        </p:nvSpPr>
        <p:spPr bwMode="auto">
          <a:xfrm>
            <a:off x="544035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0" name="Rectangle 14"/>
          <p:cNvSpPr>
            <a:spLocks noChangeArrowheads="1"/>
          </p:cNvSpPr>
          <p:nvPr/>
        </p:nvSpPr>
        <p:spPr bwMode="auto">
          <a:xfrm>
            <a:off x="788669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Consolas" pitchFamily="49" charset="0"/>
                <a:cs typeface="Consolas" pitchFamily="49" charset="0"/>
              </a:rPr>
              <a:t>a</a:t>
            </a:r>
            <a:r>
              <a:rPr lang="en-US" altLang="zh-CN" sz="1800" i="1" baseline="-25000" dirty="0">
                <a:solidFill>
                  <a:srgbClr val="3333FF"/>
                </a:solidFill>
                <a:latin typeface="Consolas" pitchFamily="49" charset="0"/>
                <a:cs typeface="Consolas" pitchFamily="49" charset="0"/>
              </a:rPr>
              <a:t>n</a:t>
            </a:r>
          </a:p>
        </p:txBody>
      </p:sp>
      <p:sp>
        <p:nvSpPr>
          <p:cNvPr id="11" name="Rectangle 15"/>
          <p:cNvSpPr>
            <a:spLocks noChangeArrowheads="1"/>
          </p:cNvSpPr>
          <p:nvPr/>
        </p:nvSpPr>
        <p:spPr bwMode="auto">
          <a:xfrm>
            <a:off x="84280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3" name="Arc 17"/>
          <p:cNvSpPr>
            <a:spLocks/>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4" name="Text Box 18"/>
          <p:cNvSpPr txBox="1">
            <a:spLocks noChangeArrowheads="1"/>
          </p:cNvSpPr>
          <p:nvPr/>
        </p:nvSpPr>
        <p:spPr bwMode="auto">
          <a:xfrm>
            <a:off x="-32" y="3182966"/>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15" name="Line 19"/>
          <p:cNvSpPr>
            <a:spLocks noChangeShapeType="1"/>
          </p:cNvSpPr>
          <p:nvPr/>
        </p:nvSpPr>
        <p:spPr bwMode="auto">
          <a:xfrm>
            <a:off x="1804984" y="4103694"/>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6" name="Line 20"/>
          <p:cNvSpPr>
            <a:spLocks noChangeShapeType="1"/>
          </p:cNvSpPr>
          <p:nvPr/>
        </p:nvSpPr>
        <p:spPr bwMode="auto">
          <a:xfrm>
            <a:off x="3762372" y="4129094"/>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7" name="Line 21"/>
          <p:cNvSpPr>
            <a:spLocks noChangeShapeType="1"/>
          </p:cNvSpPr>
          <p:nvPr/>
        </p:nvSpPr>
        <p:spPr bwMode="auto">
          <a:xfrm>
            <a:off x="5692772" y="4129094"/>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8" name="Line 22"/>
          <p:cNvSpPr>
            <a:spLocks noChangeShapeType="1"/>
          </p:cNvSpPr>
          <p:nvPr/>
        </p:nvSpPr>
        <p:spPr bwMode="auto">
          <a:xfrm>
            <a:off x="6772272" y="4129094"/>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19" name="Rectangle 24"/>
          <p:cNvSpPr>
            <a:spLocks noChangeArrowheads="1"/>
          </p:cNvSpPr>
          <p:nvPr/>
        </p:nvSpPr>
        <p:spPr bwMode="auto">
          <a:xfrm>
            <a:off x="73485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0" name="Rectangle 25"/>
          <p:cNvSpPr>
            <a:spLocks noChangeArrowheads="1"/>
          </p:cNvSpPr>
          <p:nvPr/>
        </p:nvSpPr>
        <p:spPr bwMode="auto">
          <a:xfrm>
            <a:off x="43592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1" name="Rectangle 26"/>
          <p:cNvSpPr>
            <a:spLocks noChangeArrowheads="1"/>
          </p:cNvSpPr>
          <p:nvPr/>
        </p:nvSpPr>
        <p:spPr bwMode="auto">
          <a:xfrm>
            <a:off x="47307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2" name="Rectangle 27"/>
          <p:cNvSpPr>
            <a:spLocks noChangeArrowheads="1"/>
          </p:cNvSpPr>
          <p:nvPr/>
        </p:nvSpPr>
        <p:spPr bwMode="auto">
          <a:xfrm>
            <a:off x="238124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3" name="Line 28"/>
          <p:cNvSpPr>
            <a:spLocks noChangeShapeType="1"/>
          </p:cNvSpPr>
          <p:nvPr/>
        </p:nvSpPr>
        <p:spPr bwMode="auto">
          <a:xfrm flipH="1">
            <a:off x="2092322" y="4260857"/>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4" name="Line 29"/>
          <p:cNvSpPr>
            <a:spLocks noChangeShapeType="1"/>
          </p:cNvSpPr>
          <p:nvPr/>
        </p:nvSpPr>
        <p:spPr bwMode="auto">
          <a:xfrm flipH="1">
            <a:off x="3963984" y="4260857"/>
            <a:ext cx="5762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5" name="Line 30"/>
          <p:cNvSpPr>
            <a:spLocks noChangeShapeType="1"/>
          </p:cNvSpPr>
          <p:nvPr/>
        </p:nvSpPr>
        <p:spPr bwMode="auto">
          <a:xfrm flipH="1">
            <a:off x="5980109" y="4286257"/>
            <a:ext cx="360363"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6" name="Line 31"/>
          <p:cNvSpPr>
            <a:spLocks noChangeShapeType="1"/>
          </p:cNvSpPr>
          <p:nvPr/>
        </p:nvSpPr>
        <p:spPr bwMode="auto">
          <a:xfrm flipH="1">
            <a:off x="6988172" y="4268794"/>
            <a:ext cx="576262" cy="0"/>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itchFamily="49" charset="0"/>
              <a:cs typeface="Consolas" pitchFamily="49" charset="0"/>
            </a:endParaRPr>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cxnSp>
        <p:nvCxnSpPr>
          <p:cNvPr id="30" name="直接箭头连接符 29"/>
          <p:cNvCxnSpPr/>
          <p:nvPr/>
        </p:nvCxnSpPr>
        <p:spPr>
          <a:xfrm rot="5400000" flipH="1" flipV="1">
            <a:off x="2516050" y="4699132"/>
            <a:ext cx="540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2532197" y="4954251"/>
            <a:ext cx="500066" cy="369332"/>
          </a:xfrm>
          <a:prstGeom prst="rect">
            <a:avLst/>
          </a:prstGeom>
          <a:noFill/>
        </p:spPr>
        <p:txBody>
          <a:bodyPr wrap="square" rtlCol="0">
            <a:spAutoFit/>
          </a:bodyPr>
          <a:lstStyle/>
          <a:p>
            <a:r>
              <a:rPr lang="en-US" altLang="zh-CN" sz="1800" i="1" dirty="0" smtClean="0">
                <a:latin typeface="Consolas" pitchFamily="49" charset="0"/>
                <a:cs typeface="Consolas" pitchFamily="49" charset="0"/>
              </a:rPr>
              <a:t>p</a:t>
            </a:r>
            <a:endParaRPr lang="zh-CN" altLang="en-US" sz="1800" i="1" dirty="0">
              <a:latin typeface="Consolas" pitchFamily="49" charset="0"/>
              <a:cs typeface="Consolas" pitchFamily="49" charset="0"/>
            </a:endParaRPr>
          </a:p>
        </p:txBody>
      </p:sp>
      <p:cxnSp>
        <p:nvCxnSpPr>
          <p:cNvPr id="32" name="直接箭头连接符 31"/>
          <p:cNvCxnSpPr/>
          <p:nvPr/>
        </p:nvCxnSpPr>
        <p:spPr>
          <a:xfrm rot="5400000" flipH="1" flipV="1">
            <a:off x="7873900" y="4698338"/>
            <a:ext cx="540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7890047" y="4953457"/>
            <a:ext cx="500066" cy="369332"/>
          </a:xfrm>
          <a:prstGeom prst="rect">
            <a:avLst/>
          </a:prstGeom>
          <a:noFill/>
        </p:spPr>
        <p:txBody>
          <a:bodyPr wrap="square" rtlCol="0">
            <a:spAutoFit/>
          </a:bodyPr>
          <a:lstStyle/>
          <a:p>
            <a:r>
              <a:rPr lang="en-US" altLang="zh-CN" sz="1800" i="1" dirty="0" smtClean="0">
                <a:latin typeface="Consolas" pitchFamily="49" charset="0"/>
                <a:cs typeface="Consolas" pitchFamily="49" charset="0"/>
              </a:rPr>
              <a:t>q</a:t>
            </a:r>
            <a:endParaRPr lang="zh-CN" altLang="en-US" sz="1800" i="1" dirty="0">
              <a:latin typeface="Consolas" pitchFamily="49" charset="0"/>
              <a:cs typeface="Consolas" pitchFamily="49" charset="0"/>
            </a:endParaRPr>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TextBox 35"/>
          <p:cNvSpPr txBox="1"/>
          <p:nvPr/>
        </p:nvSpPr>
        <p:spPr>
          <a:xfrm>
            <a:off x="785786" y="1395699"/>
            <a:ext cx="1857388" cy="400110"/>
          </a:xfrm>
          <a:prstGeom prst="rect">
            <a:avLst/>
          </a:prstGeom>
          <a:noFill/>
        </p:spPr>
        <p:txBody>
          <a:bodyPr wrap="square" rtlCol="0">
            <a:spAutoFit/>
          </a:bodyPr>
          <a:lstStyle/>
          <a:p>
            <a:pPr algn="l"/>
            <a:r>
              <a:rPr lang="zh-CN" altLang="en-US" sz="2000" smtClean="0">
                <a:solidFill>
                  <a:srgbClr val="FF0000"/>
                </a:solidFill>
                <a:latin typeface="Consolas" pitchFamily="49" charset="0"/>
                <a:ea typeface="黑体" pitchFamily="49" charset="-122"/>
                <a:cs typeface="Consolas" pitchFamily="49" charset="0"/>
              </a:rPr>
              <a:t>算法思路</a:t>
            </a:r>
            <a:endParaRPr lang="zh-CN" altLang="en-US" sz="2000">
              <a:solidFill>
                <a:srgbClr val="FF0000"/>
              </a:solidFill>
              <a:latin typeface="Consolas" pitchFamily="49" charset="0"/>
              <a:ea typeface="黑体" pitchFamily="49" charset="-122"/>
              <a:cs typeface="Consolas" pitchFamily="49" charset="0"/>
            </a:endParaRPr>
          </a:p>
        </p:txBody>
      </p:sp>
      <p:sp>
        <p:nvSpPr>
          <p:cNvPr id="37" name="灯片编号占位符 36"/>
          <p:cNvSpPr>
            <a:spLocks noGrp="1"/>
          </p:cNvSpPr>
          <p:nvPr>
            <p:ph type="sldNum" sz="quarter" idx="12"/>
          </p:nvPr>
        </p:nvSpPr>
        <p:spPr/>
        <p:txBody>
          <a:bodyPr/>
          <a:lstStyle/>
          <a:p>
            <a:fld id="{BD3F3EC2-762F-4585-9ABE-3D0BD98F40C0}" type="slidenum">
              <a:rPr lang="en-US" altLang="zh-CN" smtClean="0"/>
              <a:pPr/>
              <a:t>83</a:t>
            </a:fld>
            <a:r>
              <a:rPr lang="en-US" altLang="zh-CN" smtClean="0"/>
              <a:t>/85</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3357586" cy="4224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r>
              <a:rPr kumimoji="1" lang="zh-CN" altLang="en-US" sz="1800" smtClean="0">
                <a:solidFill>
                  <a:srgbClr val="0000FF"/>
                </a:solidFill>
                <a:latin typeface="华文中宋" pitchFamily="2" charset="-122"/>
                <a:ea typeface="华文中宋" pitchFamily="2" charset="-122"/>
                <a:cs typeface="Consolas" pitchFamily="49" charset="0"/>
                <a:sym typeface="Wingdings"/>
              </a:rPr>
              <a:t> </a:t>
            </a:r>
            <a:r>
              <a:rPr kumimoji="1" lang="zh-CN" altLang="en-US" sz="1800" smtClean="0">
                <a:solidFill>
                  <a:srgbClr val="0000FF"/>
                </a:solidFill>
                <a:latin typeface="华文中宋" pitchFamily="2" charset="-122"/>
                <a:ea typeface="华文中宋" pitchFamily="2" charset="-122"/>
                <a:cs typeface="Consolas" pitchFamily="49" charset="0"/>
              </a:rPr>
              <a:t>数据结点为</a:t>
            </a:r>
            <a:r>
              <a:rPr kumimoji="1" lang="zh-CN" altLang="en-US" sz="1800" dirty="0" smtClean="0">
                <a:solidFill>
                  <a:srgbClr val="0000FF"/>
                </a:solidFill>
                <a:latin typeface="华文中宋" pitchFamily="2" charset="-122"/>
                <a:ea typeface="华文中宋" pitchFamily="2" charset="-122"/>
                <a:cs typeface="Consolas" pitchFamily="49" charset="0"/>
              </a:rPr>
              <a:t>奇数的情况：</a:t>
            </a:r>
            <a:endParaRPr lang="zh-CN" altLang="en-US" sz="1800" dirty="0">
              <a:solidFill>
                <a:srgbClr val="0000FF"/>
              </a:solidFill>
              <a:latin typeface="华文中宋" pitchFamily="2" charset="-122"/>
              <a:ea typeface="华文中宋" pitchFamily="2" charset="-122"/>
              <a:cs typeface="Consolas" pitchFamily="49" charset="0"/>
            </a:endParaRPr>
          </a:p>
        </p:txBody>
      </p:sp>
      <p:grpSp>
        <p:nvGrpSpPr>
          <p:cNvPr id="2" name="组合 17"/>
          <p:cNvGrpSpPr/>
          <p:nvPr/>
        </p:nvGrpSpPr>
        <p:grpSpPr>
          <a:xfrm>
            <a:off x="1643042" y="1071546"/>
            <a:ext cx="4572032" cy="1655216"/>
            <a:chOff x="1643042" y="1071546"/>
            <a:chExt cx="4572032" cy="1655216"/>
          </a:xfrm>
        </p:grpSpPr>
        <p:sp>
          <p:nvSpPr>
            <p:cNvPr id="5" name="TextBox 4"/>
            <p:cNvSpPr txBox="1"/>
            <p:nvPr/>
          </p:nvSpPr>
          <p:spPr>
            <a:xfrm>
              <a:off x="1643042" y="1071546"/>
              <a:ext cx="4572032"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a    b    c    b    </a:t>
              </a:r>
              <a:r>
                <a:rPr lang="en-US" altLang="zh-CN" sz="2000" i="1" dirty="0" smtClean="0">
                  <a:latin typeface="Consolas" pitchFamily="49" charset="0"/>
                  <a:cs typeface="Consolas" pitchFamily="49" charset="0"/>
                </a:rPr>
                <a:t>a</a:t>
              </a:r>
              <a:endParaRPr lang="zh-CN" altLang="en-US" sz="2000" i="1" dirty="0">
                <a:latin typeface="Consolas" pitchFamily="49" charset="0"/>
                <a:cs typeface="Consolas" pitchFamily="49" charset="0"/>
              </a:endParaRPr>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276999"/>
            </a:xfrm>
            <a:prstGeom prst="rect">
              <a:avLst/>
            </a:prstGeom>
            <a:noFill/>
          </p:spPr>
          <p:txBody>
            <a:bodyPr wrap="square" lIns="0" tIns="0" rIns="0" bIns="0" rtlCol="0">
              <a:spAutoFit/>
            </a:bodyPr>
            <a:lstStyle/>
            <a:p>
              <a:r>
                <a:rPr lang="en-US" altLang="zh-CN" sz="1800" i="1" dirty="0" smtClean="0">
                  <a:latin typeface="Consolas" pitchFamily="49" charset="0"/>
                  <a:cs typeface="Consolas" pitchFamily="49" charset="0"/>
                </a:rPr>
                <a:t>p</a:t>
              </a:r>
              <a:endParaRPr lang="zh-CN" altLang="en-US" sz="1800" i="1" dirty="0">
                <a:latin typeface="Consolas" pitchFamily="49" charset="0"/>
                <a:cs typeface="Consolas" pitchFamily="49" charset="0"/>
              </a:endParaRPr>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276999"/>
            </a:xfrm>
            <a:prstGeom prst="rect">
              <a:avLst/>
            </a:prstGeom>
            <a:noFill/>
          </p:spPr>
          <p:txBody>
            <a:bodyPr wrap="square" lIns="0" tIns="0" rIns="0" bIns="0" rtlCol="0">
              <a:spAutoFit/>
            </a:bodyPr>
            <a:lstStyle/>
            <a:p>
              <a:r>
                <a:rPr lang="en-US" altLang="zh-CN" sz="1800" i="1" dirty="0" smtClean="0">
                  <a:latin typeface="Consolas" pitchFamily="49" charset="0"/>
                  <a:cs typeface="Consolas" pitchFamily="49" charset="0"/>
                </a:rPr>
                <a:t>q</a:t>
              </a:r>
              <a:endParaRPr lang="zh-CN" altLang="en-US" sz="1800" i="1" dirty="0">
                <a:latin typeface="Consolas" pitchFamily="49" charset="0"/>
                <a:cs typeface="Consolas" pitchFamily="49" charset="0"/>
              </a:endParaRPr>
            </a:p>
          </p:txBody>
        </p:sp>
        <p:sp>
          <p:nvSpPr>
            <p:cNvPr id="11" name="TextBox 10"/>
            <p:cNvSpPr txBox="1"/>
            <p:nvPr/>
          </p:nvSpPr>
          <p:spPr>
            <a:xfrm>
              <a:off x="3071802" y="2357430"/>
              <a:ext cx="1928826" cy="369332"/>
            </a:xfrm>
            <a:prstGeom prst="rect">
              <a:avLst/>
            </a:prstGeom>
            <a:noFill/>
          </p:spPr>
          <p:txBody>
            <a:bodyPr wrap="square" rtlCol="0">
              <a:spAutoFit/>
            </a:bodyPr>
            <a:lstStyle/>
            <a:p>
              <a:r>
                <a:rPr lang="en-US" altLang="zh-CN" sz="1800" i="1" dirty="0" smtClean="0">
                  <a:latin typeface="Consolas" pitchFamily="49" charset="0"/>
                  <a:ea typeface="仿宋" pitchFamily="49" charset="-122"/>
                  <a:cs typeface="Consolas" pitchFamily="49" charset="0"/>
                </a:rPr>
                <a:t>p</a:t>
              </a:r>
              <a:r>
                <a:rPr lang="en-US" altLang="zh-CN" sz="1800" dirty="0" smtClean="0">
                  <a:latin typeface="Consolas" pitchFamily="49" charset="0"/>
                  <a:ea typeface="仿宋" pitchFamily="49" charset="-122"/>
                  <a:cs typeface="Consolas" pitchFamily="49" charset="0"/>
                </a:rPr>
                <a:t>=</a:t>
              </a:r>
              <a:r>
                <a:rPr lang="en-US" altLang="zh-CN" sz="1800" i="1" dirty="0" smtClean="0">
                  <a:latin typeface="Consolas" pitchFamily="49" charset="0"/>
                  <a:ea typeface="仿宋" pitchFamily="49" charset="-122"/>
                  <a:cs typeface="Consolas" pitchFamily="49" charset="0"/>
                </a:rPr>
                <a:t>q</a:t>
              </a:r>
              <a:r>
                <a:rPr lang="zh-CN" altLang="en-US" sz="1800" dirty="0" smtClean="0">
                  <a:latin typeface="Consolas" pitchFamily="49" charset="0"/>
                  <a:ea typeface="仿宋" pitchFamily="49" charset="-122"/>
                  <a:cs typeface="Consolas" pitchFamily="49" charset="0"/>
                </a:rPr>
                <a:t>：结束</a:t>
              </a:r>
              <a:endParaRPr lang="zh-CN" altLang="en-US" sz="1800" dirty="0">
                <a:latin typeface="Consolas" pitchFamily="49" charset="0"/>
                <a:ea typeface="仿宋" pitchFamily="49" charset="-122"/>
                <a:cs typeface="Consolas" pitchFamily="49" charset="0"/>
              </a:endParaRPr>
            </a:p>
          </p:txBody>
        </p:sp>
      </p:grpSp>
      <p:grpSp>
        <p:nvGrpSpPr>
          <p:cNvPr id="6" name="组合 18"/>
          <p:cNvGrpSpPr/>
          <p:nvPr/>
        </p:nvGrpSpPr>
        <p:grpSpPr>
          <a:xfrm>
            <a:off x="2428860" y="3753153"/>
            <a:ext cx="3571900" cy="1616815"/>
            <a:chOff x="2428860" y="3753153"/>
            <a:chExt cx="3571900" cy="1616815"/>
          </a:xfrm>
        </p:grpSpPr>
        <p:sp>
          <p:nvSpPr>
            <p:cNvPr id="3" name="TextBox 2"/>
            <p:cNvSpPr txBox="1"/>
            <p:nvPr/>
          </p:nvSpPr>
          <p:spPr>
            <a:xfrm>
              <a:off x="2428860" y="3753153"/>
              <a:ext cx="3500462" cy="400110"/>
            </a:xfrm>
            <a:prstGeom prst="rect">
              <a:avLst/>
            </a:prstGeom>
            <a:noFill/>
          </p:spPr>
          <p:txBody>
            <a:bodyPr wrap="square" rtlCol="0">
              <a:spAutoFit/>
            </a:bodyPr>
            <a:lstStyle/>
            <a:p>
              <a:r>
                <a:rPr lang="en-US" altLang="zh-CN" sz="2000" i="1" smtClean="0">
                  <a:latin typeface="Consolas" pitchFamily="49" charset="0"/>
                  <a:cs typeface="Consolas" pitchFamily="49" charset="0"/>
                </a:rPr>
                <a:t>a    b    b   </a:t>
              </a:r>
              <a:r>
                <a:rPr lang="en-US" altLang="zh-CN" sz="2000" i="1" dirty="0" smtClean="0">
                  <a:latin typeface="Consolas" pitchFamily="49" charset="0"/>
                  <a:cs typeface="Consolas" pitchFamily="49" charset="0"/>
                </a:rPr>
                <a:t>a</a:t>
              </a:r>
              <a:endParaRPr lang="zh-CN" altLang="en-US" sz="2000" i="1" dirty="0">
                <a:latin typeface="Consolas" pitchFamily="49" charset="0"/>
                <a:cs typeface="Consolas" pitchFamily="49" charset="0"/>
              </a:endParaRPr>
            </a:p>
          </p:txBody>
        </p:sp>
        <p:cxnSp>
          <p:nvCxnSpPr>
            <p:cNvPr id="12" name="直接箭头连接符 11"/>
            <p:cNvCxnSpPr/>
            <p:nvPr/>
          </p:nvCxnSpPr>
          <p:spPr>
            <a:xfrm rot="16200000" flipV="1">
              <a:off x="3672212"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2212" y="4610409"/>
              <a:ext cx="357190" cy="276999"/>
            </a:xfrm>
            <a:prstGeom prst="rect">
              <a:avLst/>
            </a:prstGeom>
            <a:noFill/>
          </p:spPr>
          <p:txBody>
            <a:bodyPr wrap="square" lIns="0" tIns="0" rIns="0" bIns="0" rtlCol="0">
              <a:spAutoFit/>
            </a:bodyPr>
            <a:lstStyle/>
            <a:p>
              <a:r>
                <a:rPr lang="en-US" altLang="zh-CN" sz="1800" i="1" dirty="0" smtClean="0">
                  <a:latin typeface="Consolas" pitchFamily="49" charset="0"/>
                  <a:cs typeface="Consolas" pitchFamily="49" charset="0"/>
                </a:rPr>
                <a:t>p</a:t>
              </a:r>
              <a:endParaRPr lang="zh-CN" altLang="en-US" sz="1800" i="1" dirty="0">
                <a:latin typeface="Consolas" pitchFamily="49" charset="0"/>
                <a:cs typeface="Consolas" pitchFamily="49" charset="0"/>
              </a:endParaRPr>
            </a:p>
          </p:txBody>
        </p:sp>
        <p:cxnSp>
          <p:nvCxnSpPr>
            <p:cNvPr id="14" name="直接箭头连接符 13"/>
            <p:cNvCxnSpPr/>
            <p:nvPr/>
          </p:nvCxnSpPr>
          <p:spPr>
            <a:xfrm rot="16200000" flipV="1">
              <a:off x="4383599"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55037" y="4610410"/>
              <a:ext cx="357190" cy="276999"/>
            </a:xfrm>
            <a:prstGeom prst="rect">
              <a:avLst/>
            </a:prstGeom>
            <a:noFill/>
          </p:spPr>
          <p:txBody>
            <a:bodyPr wrap="square" lIns="0" tIns="0" rIns="0" bIns="0" rtlCol="0">
              <a:spAutoFit/>
            </a:bodyPr>
            <a:lstStyle/>
            <a:p>
              <a:r>
                <a:rPr lang="en-US" altLang="zh-CN" sz="1800" i="1" dirty="0" smtClean="0">
                  <a:latin typeface="Consolas" pitchFamily="49" charset="0"/>
                  <a:cs typeface="Consolas" pitchFamily="49" charset="0"/>
                </a:rPr>
                <a:t>q</a:t>
              </a:r>
              <a:endParaRPr lang="zh-CN" altLang="en-US" sz="1800" i="1" dirty="0">
                <a:latin typeface="Consolas" pitchFamily="49" charset="0"/>
                <a:cs typeface="Consolas" pitchFamily="49" charset="0"/>
              </a:endParaRPr>
            </a:p>
          </p:txBody>
        </p:sp>
        <p:sp>
          <p:nvSpPr>
            <p:cNvPr id="16" name="TextBox 15"/>
            <p:cNvSpPr txBox="1"/>
            <p:nvPr/>
          </p:nvSpPr>
          <p:spPr>
            <a:xfrm>
              <a:off x="2857488" y="5000636"/>
              <a:ext cx="3143272" cy="369332"/>
            </a:xfrm>
            <a:prstGeom prst="rect">
              <a:avLst/>
            </a:prstGeom>
            <a:noFill/>
          </p:spPr>
          <p:txBody>
            <a:bodyPr wrap="square" rtlCol="0">
              <a:spAutoFit/>
            </a:bodyPr>
            <a:lstStyle/>
            <a:p>
              <a:r>
                <a:rPr lang="en-US" altLang="zh-CN" sz="1800" i="1" dirty="0" smtClean="0">
                  <a:latin typeface="Consolas" pitchFamily="49" charset="0"/>
                  <a:ea typeface="仿宋" pitchFamily="49" charset="-122"/>
                  <a:cs typeface="Consolas" pitchFamily="49" charset="0"/>
                </a:rPr>
                <a:t>p</a:t>
              </a:r>
              <a:r>
                <a:rPr lang="en-US" altLang="zh-CN" sz="1800" dirty="0" smtClean="0">
                  <a:latin typeface="Consolas" pitchFamily="49" charset="0"/>
                  <a:ea typeface="仿宋" pitchFamily="49" charset="-122"/>
                  <a:cs typeface="Consolas" pitchFamily="49" charset="0"/>
                </a:rPr>
                <a:t>=</a:t>
              </a:r>
              <a:r>
                <a:rPr lang="en-US" altLang="zh-CN" sz="1800" i="1" dirty="0" smtClean="0">
                  <a:latin typeface="Consolas" pitchFamily="49" charset="0"/>
                  <a:ea typeface="仿宋" pitchFamily="49" charset="-122"/>
                  <a:cs typeface="Consolas" pitchFamily="49" charset="0"/>
                </a:rPr>
                <a:t>q</a:t>
              </a:r>
              <a:r>
                <a:rPr lang="en-US" altLang="zh-CN" sz="1800" dirty="0" smtClean="0">
                  <a:latin typeface="Consolas" pitchFamily="49" charset="0"/>
                  <a:ea typeface="仿宋" pitchFamily="49" charset="-122"/>
                  <a:cs typeface="Consolas" pitchFamily="49" charset="0"/>
                </a:rPr>
                <a:t>-&gt;prior</a:t>
              </a:r>
              <a:r>
                <a:rPr lang="zh-CN" altLang="en-US" sz="1800" dirty="0" smtClean="0">
                  <a:latin typeface="Consolas" pitchFamily="49" charset="0"/>
                  <a:ea typeface="仿宋" pitchFamily="49" charset="-122"/>
                  <a:cs typeface="Consolas" pitchFamily="49" charset="0"/>
                </a:rPr>
                <a:t>：结束</a:t>
              </a:r>
              <a:endParaRPr lang="zh-CN" altLang="en-US" sz="1800" dirty="0">
                <a:latin typeface="Consolas" pitchFamily="49" charset="0"/>
                <a:ea typeface="仿宋" pitchFamily="49" charset="-122"/>
                <a:cs typeface="Consolas" pitchFamily="49" charset="0"/>
              </a:endParaRPr>
            </a:p>
          </p:txBody>
        </p:sp>
      </p:grpSp>
      <p:sp>
        <p:nvSpPr>
          <p:cNvPr id="17" name="TextBox 16"/>
          <p:cNvSpPr txBox="1"/>
          <p:nvPr/>
        </p:nvSpPr>
        <p:spPr>
          <a:xfrm>
            <a:off x="500034" y="3110211"/>
            <a:ext cx="3286148" cy="4224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r>
              <a:rPr kumimoji="1" lang="zh-CN" altLang="en-US" sz="1800" smtClean="0">
                <a:solidFill>
                  <a:srgbClr val="0000FF"/>
                </a:solidFill>
                <a:latin typeface="华文中宋" pitchFamily="2" charset="-122"/>
                <a:ea typeface="华文中宋" pitchFamily="2" charset="-122"/>
                <a:cs typeface="Consolas" pitchFamily="49" charset="0"/>
                <a:sym typeface="Wingdings"/>
              </a:rPr>
              <a:t> </a:t>
            </a:r>
            <a:r>
              <a:rPr kumimoji="1" lang="zh-CN" altLang="en-US" sz="1800" smtClean="0">
                <a:solidFill>
                  <a:srgbClr val="0000FF"/>
                </a:solidFill>
                <a:latin typeface="华文中宋" pitchFamily="2" charset="-122"/>
                <a:ea typeface="华文中宋" pitchFamily="2" charset="-122"/>
                <a:cs typeface="Consolas" pitchFamily="49" charset="0"/>
              </a:rPr>
              <a:t>数据结点为</a:t>
            </a:r>
            <a:r>
              <a:rPr kumimoji="1" lang="zh-CN" altLang="en-US" sz="1800" dirty="0" smtClean="0">
                <a:solidFill>
                  <a:srgbClr val="0000FF"/>
                </a:solidFill>
                <a:latin typeface="华文中宋" pitchFamily="2" charset="-122"/>
                <a:ea typeface="华文中宋" pitchFamily="2" charset="-122"/>
                <a:cs typeface="Consolas" pitchFamily="49" charset="0"/>
              </a:rPr>
              <a:t>偶数的情况：</a:t>
            </a:r>
            <a:endParaRPr lang="zh-CN" altLang="en-US" sz="1800" dirty="0">
              <a:solidFill>
                <a:srgbClr val="0000FF"/>
              </a:solidFill>
              <a:latin typeface="华文中宋" pitchFamily="2" charset="-122"/>
              <a:ea typeface="华文中宋" pitchFamily="2" charset="-122"/>
              <a:cs typeface="Consolas" pitchFamily="49" charset="0"/>
            </a:endParaRPr>
          </a:p>
        </p:txBody>
      </p:sp>
      <p:sp>
        <p:nvSpPr>
          <p:cNvPr id="19" name="灯片编号占位符 18"/>
          <p:cNvSpPr>
            <a:spLocks noGrp="1"/>
          </p:cNvSpPr>
          <p:nvPr>
            <p:ph type="sldNum" sz="quarter" idx="12"/>
          </p:nvPr>
        </p:nvSpPr>
        <p:spPr/>
        <p:txBody>
          <a:bodyPr/>
          <a:lstStyle/>
          <a:p>
            <a:fld id="{BD3F3EC2-762F-4585-9ABE-3D0BD98F40C0}" type="slidenum">
              <a:rPr lang="en-US" altLang="zh-CN" smtClean="0"/>
              <a:pPr/>
              <a:t>84</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486058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52000" tIns="180000" rIns="144000" bIns="180000">
            <a:spAutoFit/>
          </a:bodyPr>
          <a:lstStyle/>
          <a:p>
            <a:pPr algn="just">
              <a:lnSpc>
                <a:spcPct val="6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bool</a:t>
            </a:r>
            <a:r>
              <a:rPr kumimoji="1" lang="en-US" altLang="zh-CN" sz="1600" smtClean="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 </a:t>
            </a:r>
            <a:r>
              <a:rPr kumimoji="1" lang="en-US" altLang="zh-CN" sz="1600" smtClean="0">
                <a:solidFill>
                  <a:srgbClr val="FF0000"/>
                </a:solidFill>
                <a:latin typeface="Consolas" pitchFamily="49" charset="0"/>
                <a:ea typeface="仿宋" pitchFamily="49" charset="-122"/>
                <a:cs typeface="Consolas" pitchFamily="49" charset="0"/>
              </a:rPr>
              <a:t>Symm</a:t>
            </a:r>
            <a:r>
              <a:rPr kumimoji="1" lang="en-US" altLang="zh-CN" sz="1600" smtClean="0">
                <a:solidFill>
                  <a:srgbClr val="0000FF"/>
                </a:solidFill>
                <a:latin typeface="Consolas" pitchFamily="49" charset="0"/>
                <a:ea typeface="仿宋" pitchFamily="49" charset="-122"/>
                <a:cs typeface="Consolas" pitchFamily="49" charset="0"/>
              </a:rPr>
              <a:t>(DLinkNode </a:t>
            </a:r>
            <a:r>
              <a:rPr kumimoji="1" lang="en-US" altLang="zh-CN" sz="1600" dirty="0">
                <a:solidFill>
                  <a:srgbClr val="0000FF"/>
                </a:solidFill>
                <a:latin typeface="Consolas" pitchFamily="49" charset="0"/>
                <a:ea typeface="仿宋" pitchFamily="49" charset="-122"/>
                <a:cs typeface="Consolas" pitchFamily="49" charset="0"/>
              </a:rPr>
              <a:t>*L)</a:t>
            </a:r>
          </a:p>
          <a:p>
            <a:pPr algn="just">
              <a:lnSpc>
                <a:spcPct val="6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a:t>
            </a:r>
          </a:p>
          <a:p>
            <a:pPr algn="just">
              <a:lnSpc>
                <a:spcPct val="6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bool same=true;</a:t>
            </a: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DLinkNode </a:t>
            </a:r>
            <a:r>
              <a:rPr kumimoji="1" lang="en-US" altLang="zh-CN" sz="1600" dirty="0">
                <a:solidFill>
                  <a:srgbClr val="0000FF"/>
                </a:solidFill>
                <a:latin typeface="Consolas" pitchFamily="49" charset="0"/>
                <a:ea typeface="仿宋" pitchFamily="49" charset="-122"/>
                <a:cs typeface="Consolas" pitchFamily="49" charset="0"/>
              </a:rPr>
              <a:t>*p=L-&gt;next;</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p</a:t>
            </a:r>
            <a:r>
              <a:rPr kumimoji="1" lang="zh-CN" altLang="en-US" sz="1600">
                <a:solidFill>
                  <a:srgbClr val="00B0F0"/>
                </a:solidFill>
                <a:latin typeface="Consolas" pitchFamily="49" charset="0"/>
                <a:ea typeface="仿宋" pitchFamily="49" charset="-122"/>
                <a:cs typeface="Consolas" pitchFamily="49" charset="0"/>
              </a:rPr>
              <a:t>指</a:t>
            </a:r>
            <a:r>
              <a:rPr kumimoji="1" lang="zh-CN" altLang="en-US" sz="1600" smtClean="0">
                <a:solidFill>
                  <a:srgbClr val="00B0F0"/>
                </a:solidFill>
                <a:latin typeface="Consolas" pitchFamily="49" charset="0"/>
                <a:ea typeface="仿宋" pitchFamily="49" charset="-122"/>
                <a:cs typeface="Consolas" pitchFamily="49" charset="0"/>
              </a:rPr>
              <a:t>向首结点</a:t>
            </a:r>
            <a:endParaRPr kumimoji="1" lang="zh-CN" altLang="en-US" sz="16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DLinkNode </a:t>
            </a:r>
            <a:r>
              <a:rPr kumimoji="1" lang="en-US" altLang="zh-CN" sz="1600" dirty="0">
                <a:solidFill>
                  <a:srgbClr val="0000FF"/>
                </a:solidFill>
                <a:latin typeface="Consolas" pitchFamily="49" charset="0"/>
                <a:ea typeface="仿宋" pitchFamily="49" charset="-122"/>
                <a:cs typeface="Consolas" pitchFamily="49" charset="0"/>
              </a:rPr>
              <a:t>*q=L-&gt;prior</a:t>
            </a: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a:t>
            </a:r>
            <a:r>
              <a:rPr kumimoji="1" lang="en-US" altLang="zh-CN" sz="1600" dirty="0">
                <a:solidFill>
                  <a:srgbClr val="00B0F0"/>
                </a:solidFill>
                <a:latin typeface="Consolas" pitchFamily="49" charset="0"/>
                <a:ea typeface="仿宋" pitchFamily="49" charset="-122"/>
                <a:cs typeface="Consolas" pitchFamily="49" charset="0"/>
              </a:rPr>
              <a:t>q</a:t>
            </a:r>
            <a:r>
              <a:rPr kumimoji="1" lang="zh-CN" altLang="en-US" sz="1600">
                <a:solidFill>
                  <a:srgbClr val="00B0F0"/>
                </a:solidFill>
                <a:latin typeface="Consolas" pitchFamily="49" charset="0"/>
                <a:ea typeface="仿宋" pitchFamily="49" charset="-122"/>
                <a:cs typeface="Consolas" pitchFamily="49" charset="0"/>
              </a:rPr>
              <a:t>指</a:t>
            </a:r>
            <a:r>
              <a:rPr kumimoji="1" lang="zh-CN" altLang="en-US" sz="1600" smtClean="0">
                <a:solidFill>
                  <a:srgbClr val="00B0F0"/>
                </a:solidFill>
                <a:latin typeface="Consolas" pitchFamily="49" charset="0"/>
                <a:ea typeface="仿宋" pitchFamily="49" charset="-122"/>
                <a:cs typeface="Consolas" pitchFamily="49" charset="0"/>
              </a:rPr>
              <a:t>向尾结点</a:t>
            </a:r>
            <a:endParaRPr kumimoji="1" lang="zh-CN" altLang="en-US" sz="16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while </a:t>
            </a:r>
            <a:r>
              <a:rPr kumimoji="1" lang="en-US" altLang="zh-CN" sz="1600">
                <a:solidFill>
                  <a:srgbClr val="0000FF"/>
                </a:solidFill>
                <a:latin typeface="Consolas" pitchFamily="49" charset="0"/>
                <a:ea typeface="仿宋" pitchFamily="49" charset="-122"/>
                <a:cs typeface="Consolas" pitchFamily="49" charset="0"/>
              </a:rPr>
              <a:t>(</a:t>
            </a:r>
            <a:r>
              <a:rPr kumimoji="1" lang="en-US" altLang="zh-CN" sz="1600" smtClean="0">
                <a:solidFill>
                  <a:srgbClr val="0000FF"/>
                </a:solidFill>
                <a:latin typeface="Consolas" pitchFamily="49" charset="0"/>
                <a:ea typeface="仿宋" pitchFamily="49" charset="-122"/>
                <a:cs typeface="Consolas" pitchFamily="49" charset="0"/>
              </a:rPr>
              <a:t>same)</a:t>
            </a:r>
            <a:endParaRPr kumimoji="1" lang="en-US" altLang="zh-CN" sz="1600" dirty="0" smtClean="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a:t>
            </a: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dirty="0" smtClean="0">
                <a:solidFill>
                  <a:srgbClr val="0000FF"/>
                </a:solidFill>
                <a:latin typeface="Consolas" pitchFamily="49" charset="0"/>
                <a:ea typeface="仿宋" pitchFamily="49" charset="-122"/>
                <a:cs typeface="Consolas" pitchFamily="49" charset="0"/>
              </a:rPr>
              <a:t>if  (</a:t>
            </a:r>
            <a:r>
              <a:rPr kumimoji="1" lang="en-US" altLang="zh-CN" sz="1600" dirty="0">
                <a:solidFill>
                  <a:srgbClr val="C00000"/>
                </a:solidFill>
                <a:latin typeface="Consolas" pitchFamily="49" charset="0"/>
                <a:ea typeface="仿宋" pitchFamily="49" charset="-122"/>
                <a:cs typeface="Consolas" pitchFamily="49" charset="0"/>
              </a:rPr>
              <a:t>p-&gt;data!=q-&gt;data</a:t>
            </a:r>
            <a:r>
              <a:rPr kumimoji="1" lang="en-US" altLang="zh-CN" sz="1600" dirty="0">
                <a:solidFill>
                  <a:srgbClr val="0000FF"/>
                </a:solidFill>
                <a:latin typeface="Consolas" pitchFamily="49" charset="0"/>
                <a:ea typeface="仿宋" pitchFamily="49" charset="-122"/>
                <a:cs typeface="Consolas" pitchFamily="49" charset="0"/>
              </a:rPr>
              <a:t>)</a:t>
            </a:r>
          </a:p>
          <a:p>
            <a:pPr algn="just">
              <a:lnSpc>
                <a:spcPct val="6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same=false;</a:t>
            </a: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else  </a:t>
            </a: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   if </a:t>
            </a:r>
            <a:r>
              <a:rPr kumimoji="1" lang="en-US" altLang="zh-CN" sz="1600" dirty="0">
                <a:solidFill>
                  <a:srgbClr val="0000FF"/>
                </a:solidFill>
                <a:latin typeface="Consolas" pitchFamily="49" charset="0"/>
                <a:ea typeface="仿宋" pitchFamily="49" charset="-122"/>
                <a:cs typeface="Consolas" pitchFamily="49" charset="0"/>
              </a:rPr>
              <a:t>(</a:t>
            </a:r>
            <a:r>
              <a:rPr kumimoji="1" lang="en-US" altLang="zh-CN" sz="1600" dirty="0">
                <a:solidFill>
                  <a:srgbClr val="FF00FF"/>
                </a:solidFill>
                <a:latin typeface="Consolas" pitchFamily="49" charset="0"/>
                <a:ea typeface="仿宋" pitchFamily="49" charset="-122"/>
                <a:cs typeface="Consolas" pitchFamily="49" charset="0"/>
              </a:rPr>
              <a:t>p</a:t>
            </a:r>
            <a:r>
              <a:rPr kumimoji="1" lang="en-US" altLang="zh-CN" sz="1600">
                <a:solidFill>
                  <a:srgbClr val="FF00FF"/>
                </a:solidFill>
                <a:latin typeface="Consolas" pitchFamily="49" charset="0"/>
                <a:ea typeface="仿宋" pitchFamily="49" charset="-122"/>
                <a:cs typeface="Consolas" pitchFamily="49" charset="0"/>
              </a:rPr>
              <a:t>==</a:t>
            </a:r>
            <a:r>
              <a:rPr kumimoji="1" lang="en-US" altLang="zh-CN" sz="1600" smtClean="0">
                <a:solidFill>
                  <a:srgbClr val="FF00FF"/>
                </a:solidFill>
                <a:latin typeface="Consolas" pitchFamily="49" charset="0"/>
                <a:ea typeface="仿宋" pitchFamily="49" charset="-122"/>
                <a:cs typeface="Consolas" pitchFamily="49" charset="0"/>
              </a:rPr>
              <a:t>q || p==q-&gt;prior</a:t>
            </a:r>
            <a:r>
              <a:rPr kumimoji="1" lang="en-US" altLang="zh-CN" sz="1600" smtClean="0">
                <a:solidFill>
                  <a:srgbClr val="0000FF"/>
                </a:solidFill>
                <a:latin typeface="Consolas" pitchFamily="49" charset="0"/>
                <a:ea typeface="仿宋" pitchFamily="49" charset="-122"/>
                <a:cs typeface="Consolas" pitchFamily="49" charset="0"/>
              </a:rPr>
              <a:t>) break;</a:t>
            </a:r>
            <a:endParaRPr kumimoji="1" lang="zh-CN" altLang="en-US" sz="16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600" dirty="0">
                <a:solidFill>
                  <a:srgbClr val="0000FF"/>
                </a:solidFill>
                <a:latin typeface="Consolas" pitchFamily="49" charset="0"/>
                <a:ea typeface="仿宋" pitchFamily="49" charset="-122"/>
                <a:cs typeface="Consolas" pitchFamily="49" charset="0"/>
              </a:rPr>
              <a:t>	</a:t>
            </a:r>
            <a:r>
              <a:rPr kumimoji="1" lang="zh-CN" altLang="en-US" sz="1600">
                <a:solidFill>
                  <a:srgbClr val="0000FF"/>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q=q-</a:t>
            </a:r>
            <a:r>
              <a:rPr kumimoji="1" lang="en-US" altLang="zh-CN" sz="1600" dirty="0">
                <a:solidFill>
                  <a:srgbClr val="0000FF"/>
                </a:solidFill>
                <a:latin typeface="Consolas" pitchFamily="49" charset="0"/>
                <a:ea typeface="仿宋" pitchFamily="49" charset="-122"/>
                <a:cs typeface="Consolas" pitchFamily="49" charset="0"/>
              </a:rPr>
              <a:t>&gt;</a:t>
            </a:r>
            <a:r>
              <a:rPr kumimoji="1" lang="en-US" altLang="zh-CN" sz="1600">
                <a:solidFill>
                  <a:srgbClr val="0000FF"/>
                </a:solidFill>
                <a:latin typeface="Consolas" pitchFamily="49" charset="0"/>
                <a:ea typeface="仿宋" pitchFamily="49" charset="-122"/>
                <a:cs typeface="Consolas" pitchFamily="49" charset="0"/>
              </a:rPr>
              <a:t>prior</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//q</a:t>
            </a:r>
            <a:r>
              <a:rPr kumimoji="1" lang="zh-CN" altLang="en-US" sz="1600" smtClean="0">
                <a:solidFill>
                  <a:srgbClr val="00B0F0"/>
                </a:solidFill>
                <a:latin typeface="Consolas" pitchFamily="49" charset="0"/>
                <a:ea typeface="仿宋" pitchFamily="49" charset="-122"/>
                <a:cs typeface="Consolas" pitchFamily="49" charset="0"/>
              </a:rPr>
              <a:t>前移</a:t>
            </a:r>
            <a:endParaRPr kumimoji="1" lang="en-US" altLang="zh-CN" sz="16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p=p-</a:t>
            </a:r>
            <a:r>
              <a:rPr kumimoji="1" lang="en-US" altLang="zh-CN" sz="1600" dirty="0">
                <a:solidFill>
                  <a:srgbClr val="0000FF"/>
                </a:solidFill>
                <a:latin typeface="Consolas" pitchFamily="49" charset="0"/>
                <a:ea typeface="仿宋" pitchFamily="49" charset="-122"/>
                <a:cs typeface="Consolas" pitchFamily="49" charset="0"/>
              </a:rPr>
              <a:t>&gt;</a:t>
            </a:r>
            <a:r>
              <a:rPr kumimoji="1" lang="en-US" altLang="zh-CN" sz="1600">
                <a:solidFill>
                  <a:srgbClr val="0000FF"/>
                </a:solidFill>
                <a:latin typeface="Consolas" pitchFamily="49" charset="0"/>
                <a:ea typeface="仿宋" pitchFamily="49" charset="-122"/>
                <a:cs typeface="Consolas" pitchFamily="49" charset="0"/>
              </a:rPr>
              <a:t>next</a:t>
            </a:r>
            <a:r>
              <a:rPr kumimoji="1" lang="en-US" altLang="zh-CN" sz="1600" smtClean="0">
                <a:solidFill>
                  <a:srgbClr val="0000FF"/>
                </a:solidFill>
                <a:latin typeface="Consolas" pitchFamily="49" charset="0"/>
                <a:ea typeface="仿宋" pitchFamily="49" charset="-122"/>
                <a:cs typeface="Consolas" pitchFamily="49" charset="0"/>
              </a:rPr>
              <a:t>;		</a:t>
            </a:r>
            <a:r>
              <a:rPr kumimoji="1" lang="en-US" altLang="zh-CN" sz="1600" smtClean="0">
                <a:solidFill>
                  <a:srgbClr val="00B0F0"/>
                </a:solidFill>
                <a:latin typeface="Consolas" pitchFamily="49" charset="0"/>
                <a:ea typeface="仿宋" pitchFamily="49" charset="-122"/>
                <a:cs typeface="Consolas" pitchFamily="49" charset="0"/>
              </a:rPr>
              <a:t>//p</a:t>
            </a:r>
            <a:r>
              <a:rPr kumimoji="1" lang="zh-CN" altLang="en-US" sz="1600" smtClean="0">
                <a:solidFill>
                  <a:srgbClr val="00B0F0"/>
                </a:solidFill>
                <a:latin typeface="Consolas" pitchFamily="49" charset="0"/>
                <a:ea typeface="仿宋" pitchFamily="49" charset="-122"/>
                <a:cs typeface="Consolas" pitchFamily="49" charset="0"/>
              </a:rPr>
              <a:t>后移</a:t>
            </a:r>
            <a:endParaRPr kumimoji="1" lang="en-US" altLang="zh-CN" sz="1600" dirty="0" smtClean="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smtClean="0">
                <a:solidFill>
                  <a:srgbClr val="00B0F0"/>
                </a:solidFill>
                <a:latin typeface="Consolas" pitchFamily="49" charset="0"/>
                <a:ea typeface="仿宋" pitchFamily="49" charset="-122"/>
                <a:cs typeface="Consolas" pitchFamily="49" charset="0"/>
              </a:rPr>
              <a:t>      </a:t>
            </a:r>
            <a:r>
              <a:rPr kumimoji="1" lang="en-US" altLang="zh-CN" sz="1600" smtClean="0">
                <a:solidFill>
                  <a:srgbClr val="0000FF"/>
                </a:solidFill>
                <a:latin typeface="Consolas" pitchFamily="49" charset="0"/>
                <a:ea typeface="仿宋" pitchFamily="49" charset="-122"/>
                <a:cs typeface="Consolas" pitchFamily="49" charset="0"/>
              </a:rPr>
              <a:t>}</a:t>
            </a:r>
            <a:endParaRPr kumimoji="1" lang="en-US" altLang="zh-CN" sz="1600" dirty="0" smtClean="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a:t>
            </a:r>
            <a:endParaRPr kumimoji="1" lang="en-US" altLang="zh-CN" sz="1600" dirty="0">
              <a:solidFill>
                <a:srgbClr val="0000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600" smtClean="0">
                <a:solidFill>
                  <a:srgbClr val="0000FF"/>
                </a:solidFill>
                <a:latin typeface="Consolas" pitchFamily="49" charset="0"/>
                <a:ea typeface="仿宋" pitchFamily="49" charset="-122"/>
                <a:cs typeface="Consolas" pitchFamily="49" charset="0"/>
              </a:rPr>
              <a:t>   return </a:t>
            </a:r>
            <a:r>
              <a:rPr kumimoji="1" lang="en-US" altLang="zh-CN" sz="1600" dirty="0">
                <a:solidFill>
                  <a:srgbClr val="0000FF"/>
                </a:solidFill>
                <a:latin typeface="Consolas" pitchFamily="49" charset="0"/>
                <a:ea typeface="仿宋" pitchFamily="49" charset="-122"/>
                <a:cs typeface="Consolas" pitchFamily="49" charset="0"/>
              </a:rPr>
              <a:t>same;</a:t>
            </a:r>
          </a:p>
          <a:p>
            <a:pPr algn="just">
              <a:lnSpc>
                <a:spcPct val="60000"/>
              </a:lnSpc>
              <a:spcBef>
                <a:spcPct val="50000"/>
              </a:spcBef>
            </a:pPr>
            <a:r>
              <a:rPr kumimoji="1" lang="en-US" altLang="zh-CN" sz="1600" dirty="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85</a:t>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信纸"/>
          <p:cNvSpPr txBox="1">
            <a:spLocks noChangeArrowheads="1"/>
          </p:cNvSpPr>
          <p:nvPr/>
        </p:nvSpPr>
        <p:spPr bwMode="auto">
          <a:xfrm>
            <a:off x="468313" y="476250"/>
            <a:ext cx="2603489" cy="461665"/>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2.3.2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单</a:t>
            </a:r>
            <a:r>
              <a:rPr kumimoji="1"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方正细珊瑚简体" pitchFamily="65" charset="-122"/>
                <a:cs typeface="Consolas" pitchFamily="49" charset="0"/>
              </a:rPr>
              <a:t>链表</a:t>
            </a:r>
          </a:p>
        </p:txBody>
      </p:sp>
      <p:sp>
        <p:nvSpPr>
          <p:cNvPr id="5" name="Text Box 2"/>
          <p:cNvSpPr txBox="1">
            <a:spLocks noChangeArrowheads="1"/>
          </p:cNvSpPr>
          <p:nvPr/>
        </p:nvSpPr>
        <p:spPr bwMode="auto">
          <a:xfrm>
            <a:off x="857224" y="1285860"/>
            <a:ext cx="6357982" cy="3693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latin typeface="Consolas" pitchFamily="49" charset="0"/>
                <a:ea typeface="楷体" pitchFamily="49" charset="-122"/>
                <a:cs typeface="Consolas" pitchFamily="49" charset="0"/>
              </a:rPr>
              <a:t>单链表中结点类型</a:t>
            </a:r>
            <a:r>
              <a:rPr kumimoji="1" lang="en-US" altLang="zh-CN" sz="1800" smtClean="0">
                <a:latin typeface="Consolas" pitchFamily="49" charset="0"/>
                <a:ea typeface="楷体" pitchFamily="49" charset="-122"/>
                <a:cs typeface="Consolas" pitchFamily="49" charset="0"/>
              </a:rPr>
              <a:t>LinkNode</a:t>
            </a:r>
            <a:r>
              <a:rPr kumimoji="1" lang="zh-CN" altLang="en-US" sz="1800" smtClean="0">
                <a:latin typeface="Consolas" pitchFamily="49" charset="0"/>
                <a:ea typeface="楷体" pitchFamily="49" charset="-122"/>
                <a:cs typeface="Consolas" pitchFamily="49" charset="0"/>
              </a:rPr>
              <a:t>的声明如</a:t>
            </a:r>
            <a:r>
              <a:rPr kumimoji="1" lang="zh-CN" altLang="en-US" sz="1800" dirty="0">
                <a:latin typeface="Consolas" pitchFamily="49" charset="0"/>
                <a:ea typeface="楷体" pitchFamily="49" charset="-122"/>
                <a:cs typeface="Consolas" pitchFamily="49" charset="0"/>
              </a:rPr>
              <a:t>下</a:t>
            </a:r>
            <a:r>
              <a:rPr kumimoji="1" lang="en-US" altLang="zh-CN" sz="1800" dirty="0">
                <a:latin typeface="Consolas" pitchFamily="49" charset="0"/>
                <a:ea typeface="楷体" pitchFamily="49" charset="-122"/>
                <a:cs typeface="Consolas" pitchFamily="49" charset="0"/>
              </a:rPr>
              <a:t>:</a:t>
            </a:r>
            <a:r>
              <a:rPr kumimoji="1" lang="en-US" altLang="zh-CN" sz="1800" dirty="0">
                <a:solidFill>
                  <a:srgbClr val="FF3300"/>
                </a:solidFill>
                <a:latin typeface="Consolas" pitchFamily="49" charset="0"/>
                <a:ea typeface="楷体" pitchFamily="49" charset="-122"/>
                <a:cs typeface="Consolas" pitchFamily="49" charset="0"/>
              </a:rPr>
              <a:t>    </a:t>
            </a:r>
            <a:endParaRPr kumimoji="1" lang="en-US" altLang="zh-CN" sz="1800" dirty="0">
              <a:solidFill>
                <a:schemeClr val="tx2"/>
              </a:solidFill>
              <a:latin typeface="Consolas" pitchFamily="49" charset="0"/>
              <a:ea typeface="楷体" pitchFamily="49" charset="-122"/>
              <a:cs typeface="Consolas" pitchFamily="49" charset="0"/>
            </a:endParaRPr>
          </a:p>
        </p:txBody>
      </p:sp>
      <p:sp>
        <p:nvSpPr>
          <p:cNvPr id="6" name="Text Box 4"/>
          <p:cNvSpPr txBox="1">
            <a:spLocks noChangeArrowheads="1"/>
          </p:cNvSpPr>
          <p:nvPr/>
        </p:nvSpPr>
        <p:spPr bwMode="auto">
          <a:xfrm>
            <a:off x="714348" y="1928802"/>
            <a:ext cx="6143668" cy="184375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72000" bIns="108000">
            <a:spAutoFit/>
          </a:bodyPr>
          <a:lstStyle/>
          <a:p>
            <a:pPr algn="l">
              <a:lnSpc>
                <a:spcPct val="150000"/>
              </a:lnSpc>
            </a:pPr>
            <a:r>
              <a:rPr kumimoji="1" lang="en-US" altLang="zh-CN" sz="1800" dirty="0" err="1">
                <a:solidFill>
                  <a:srgbClr val="0000FF"/>
                </a:solidFill>
                <a:latin typeface="Consolas" pitchFamily="49" charset="0"/>
                <a:ea typeface="仿宋" pitchFamily="49" charset="-122"/>
                <a:cs typeface="Consolas" pitchFamily="49" charset="0"/>
              </a:rPr>
              <a:t>typedef</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err="1">
                <a:solidFill>
                  <a:srgbClr val="0000FF"/>
                </a:solidFill>
                <a:latin typeface="Consolas" pitchFamily="49" charset="0"/>
                <a:ea typeface="仿宋" pitchFamily="49" charset="-122"/>
                <a:cs typeface="Consolas" pitchFamily="49" charset="0"/>
              </a:rPr>
              <a:t>LNode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声明单链表结点类型</a:t>
            </a:r>
            <a:endParaRPr kumimoji="1" lang="zh-CN" altLang="en-US" sz="1800" dirty="0">
              <a:solidFill>
                <a:srgbClr val="00B0F0"/>
              </a:solidFill>
              <a:latin typeface="Consolas" pitchFamily="49" charset="0"/>
              <a:ea typeface="仿宋" pitchFamily="49" charset="-122"/>
              <a:cs typeface="Consolas" pitchFamily="49" charset="0"/>
            </a:endParaRPr>
          </a:p>
          <a:p>
            <a:pPr algn="l">
              <a:lnSpc>
                <a:spcPct val="150000"/>
              </a:lnSpc>
            </a:pPr>
            <a:r>
              <a:rPr kumimoji="1" lang="en-US" altLang="zh-CN" sz="1800" smtClean="0">
                <a:solidFill>
                  <a:srgbClr val="0000FF"/>
                </a:solidFill>
                <a:latin typeface="Consolas" pitchFamily="49" charset="0"/>
                <a:ea typeface="仿宋" pitchFamily="49" charset="-122"/>
                <a:cs typeface="Consolas" pitchFamily="49" charset="0"/>
              </a:rPr>
              <a:t>{  ElemType </a:t>
            </a:r>
            <a:r>
              <a:rPr kumimoji="1" lang="en-US" altLang="zh-CN" sz="1800" dirty="0">
                <a:solidFill>
                  <a:srgbClr val="0000FF"/>
                </a:solidFill>
                <a:latin typeface="Consolas" pitchFamily="49" charset="0"/>
                <a:ea typeface="仿宋" pitchFamily="49" charset="-122"/>
                <a:cs typeface="Consolas" pitchFamily="49" charset="0"/>
              </a:rPr>
              <a:t>data;</a:t>
            </a:r>
          </a:p>
          <a:p>
            <a:pPr algn="l">
              <a:lnSpc>
                <a:spcPct val="1500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struct </a:t>
            </a:r>
            <a:r>
              <a:rPr kumimoji="1" lang="en-US" altLang="zh-CN" sz="1800" dirty="0" err="1">
                <a:solidFill>
                  <a:srgbClr val="0000FF"/>
                </a:solidFill>
                <a:latin typeface="Consolas" pitchFamily="49" charset="0"/>
                <a:ea typeface="仿宋" pitchFamily="49" charset="-122"/>
                <a:cs typeface="Consolas" pitchFamily="49" charset="0"/>
              </a:rPr>
              <a:t>LNode</a:t>
            </a:r>
            <a:r>
              <a:rPr kumimoji="1" lang="en-US" altLang="zh-CN" sz="1800" dirty="0">
                <a:solidFill>
                  <a:srgbClr val="0000FF"/>
                </a:solidFill>
                <a:latin typeface="Consolas" pitchFamily="49" charset="0"/>
                <a:ea typeface="仿宋" pitchFamily="49" charset="-122"/>
                <a:cs typeface="Consolas" pitchFamily="49" charset="0"/>
              </a:rPr>
              <a:t> *next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指向</a:t>
            </a:r>
            <a:r>
              <a:rPr kumimoji="1" lang="zh-CN" altLang="en-US" sz="1800" smtClean="0">
                <a:solidFill>
                  <a:srgbClr val="00B0F0"/>
                </a:solidFill>
                <a:latin typeface="Consolas" pitchFamily="49" charset="0"/>
                <a:ea typeface="仿宋" pitchFamily="49" charset="-122"/>
                <a:cs typeface="Consolas" pitchFamily="49" charset="0"/>
              </a:rPr>
              <a:t>后继结点</a:t>
            </a:r>
            <a:endParaRPr kumimoji="1" lang="zh-CN" altLang="en-US" sz="1800" dirty="0">
              <a:solidFill>
                <a:srgbClr val="00B0F0"/>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FF0000"/>
                </a:solidFill>
                <a:latin typeface="Consolas" pitchFamily="49" charset="0"/>
                <a:ea typeface="仿宋" pitchFamily="49" charset="-122"/>
                <a:cs typeface="Consolas" pitchFamily="49" charset="0"/>
              </a:rPr>
              <a:t>LinkNode</a:t>
            </a:r>
            <a:r>
              <a:rPr kumimoji="1"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7" name="Rectangle 7"/>
          <p:cNvSpPr>
            <a:spLocks noChangeArrowheads="1"/>
          </p:cNvSpPr>
          <p:nvPr/>
        </p:nvSpPr>
        <p:spPr bwMode="auto">
          <a:xfrm>
            <a:off x="2705094" y="4211647"/>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9" name="Rectangle 8"/>
          <p:cNvSpPr>
            <a:spLocks noChangeArrowheads="1"/>
          </p:cNvSpPr>
          <p:nvPr/>
        </p:nvSpPr>
        <p:spPr bwMode="auto">
          <a:xfrm>
            <a:off x="3246432" y="4211647"/>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cxnSp>
        <p:nvCxnSpPr>
          <p:cNvPr id="11" name="直接连接符 10"/>
          <p:cNvCxnSpPr/>
          <p:nvPr/>
        </p:nvCxnSpPr>
        <p:spPr>
          <a:xfrm rot="16200000" flipH="1">
            <a:off x="2162159" y="3297236"/>
            <a:ext cx="1497025" cy="331795"/>
          </a:xfrm>
          <a:prstGeom prst="line">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3" name="直接箭头连接符 12"/>
          <p:cNvCxnSpPr>
            <a:endCxn id="9" idx="0"/>
          </p:cNvCxnSpPr>
          <p:nvPr/>
        </p:nvCxnSpPr>
        <p:spPr>
          <a:xfrm rot="16200000" flipH="1">
            <a:off x="2867013" y="3562352"/>
            <a:ext cx="1068397" cy="23019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灯片编号占位符 11"/>
          <p:cNvSpPr>
            <a:spLocks noGrp="1"/>
          </p:cNvSpPr>
          <p:nvPr>
            <p:ph type="sldNum" sz="quarter" idx="12"/>
          </p:nvPr>
        </p:nvSpPr>
        <p:spPr/>
        <p:txBody>
          <a:bodyPr/>
          <a:lstStyle/>
          <a:p>
            <a:fld id="{BD3F3EC2-762F-4585-9ABE-3D0BD98F40C0}" type="slidenum">
              <a:rPr lang="en-US" altLang="zh-CN" smtClean="0"/>
              <a:pPr/>
              <a:t>9</a:t>
            </a:fld>
            <a:r>
              <a:rPr lang="en-US" altLang="zh-CN" smtClean="0"/>
              <a:t>/85</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2525</TotalTime>
  <Words>5001</Words>
  <Application>Microsoft Office PowerPoint</Application>
  <PresentationFormat>全屏显示(4:3)</PresentationFormat>
  <Paragraphs>1093</Paragraphs>
  <Slides>85</Slides>
  <Notes>34</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1083</cp:revision>
  <dcterms:created xsi:type="dcterms:W3CDTF">2004-04-02T09:54:37Z</dcterms:created>
  <dcterms:modified xsi:type="dcterms:W3CDTF">2020-01-31T03:20:26Z</dcterms:modified>
</cp:coreProperties>
</file>