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sldIdLst>
    <p:sldId id="368" r:id="rId2"/>
    <p:sldId id="484" r:id="rId3"/>
    <p:sldId id="483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6600CC"/>
    <a:srgbClr val="339933"/>
    <a:srgbClr val="00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32" autoAdjust="0"/>
  </p:normalViewPr>
  <p:slideViewPr>
    <p:cSldViewPr>
      <p:cViewPr varScale="1">
        <p:scale>
          <a:sx n="95" d="100"/>
          <a:sy n="95" d="100"/>
        </p:scale>
        <p:origin x="-96" y="-21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3C33D-80AA-4E16-8223-DAC2673FE1BB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FE1E2-FBAA-4B85-A24D-E5545E8D52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142C3D9-3633-454A-831D-43F2B383B8EF}" type="slidenum">
              <a:rPr lang="en-US" altLang="zh-CN" smtClean="0"/>
              <a:pPr/>
              <a:t>‹#›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A5E7-4ADD-4F16-AE0B-56E0F3DF01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71472" y="2857496"/>
            <a:ext cx="8077200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谓</a:t>
            </a:r>
            <a:r>
              <a:rPr kumimoji="1"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有序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，是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指这样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线性表，其中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所有元素以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递减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方式有序排列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500034" y="1643050"/>
            <a:ext cx="3429024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2.5.1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有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序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表的概念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3774048"/>
            <a:ext cx="5786478" cy="45538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后面讨论的有序表默认元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素是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以递增方式排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559866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1,5,8,10,15,20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）就是一个整数有序表。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786050" y="500042"/>
            <a:ext cx="28575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有序表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428596" y="357166"/>
            <a:ext cx="528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采用顺序表存放有序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357158" y="928670"/>
            <a:ext cx="8358246" cy="4661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*&amp;LC)</a:t>
            </a: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k=0;	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中元素个数</a:t>
            </a:r>
          </a:p>
          <a:p>
            <a:pPr algn="l">
              <a:lnSpc>
                <a:spcPts val="26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建立有序顺序表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&lt;LA-&gt;length &amp;&amp; j&lt;LB-&gt;length)</a:t>
            </a: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LA-&gt;data[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]&lt;LB-&gt;data[j]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LC-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&gt;data[k]=LA-&gt;data[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6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LA-&gt;data[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]&gt;LB-&gt;data[j]</a:t>
            </a: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LC-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&gt;data[k]=LB-&gt;data[j];</a:t>
            </a:r>
          </a:p>
          <a:p>
            <a:pPr algn="l">
              <a:lnSpc>
                <a:spcPts val="26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6572264" y="2285992"/>
            <a:ext cx="1711339" cy="3011499"/>
            <a:chOff x="6443663" y="2060575"/>
            <a:chExt cx="1711339" cy="3011499"/>
          </a:xfrm>
        </p:grpSpPr>
        <p:sp>
          <p:nvSpPr>
            <p:cNvPr id="229382" name="AutoShape 6"/>
            <p:cNvSpPr>
              <a:spLocks/>
            </p:cNvSpPr>
            <p:nvPr/>
          </p:nvSpPr>
          <p:spPr bwMode="auto">
            <a:xfrm>
              <a:off x="6443663" y="2060575"/>
              <a:ext cx="128601" cy="3011499"/>
            </a:xfrm>
            <a:prstGeom prst="rightBrace">
              <a:avLst>
                <a:gd name="adj1" fmla="val 191118"/>
                <a:gd name="adj2" fmla="val 50000"/>
              </a:avLst>
            </a:prstGeom>
            <a:ln w="19050"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6586539" y="3214688"/>
              <a:ext cx="15684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</a:rPr>
                <a:t>两个有序表均没有遍历完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00034" y="644472"/>
            <a:ext cx="8321703" cy="2926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&lt;LA-&gt;length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完，将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其余元素插入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LC-&gt;data[k]=LA-&gt;data[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j&lt;LB-&gt;length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完，将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其余元素插入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LC-&gt;data[k]=LB-&gt;data[j];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j++;k++;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LC-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&gt;length=k;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785786" y="4071942"/>
            <a:ext cx="6286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本算法的时间复杂度为</a:t>
            </a:r>
            <a:r>
              <a:rPr lang="en-US" altLang="zh-CN" sz="180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</a:t>
            </a:r>
            <a:r>
              <a:rPr lang="en-US" altLang="zh-CN" sz="1800" i="1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lang="en-US" altLang="zh-CN" sz="180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</a:t>
            </a:r>
            <a:r>
              <a:rPr lang="en-US" altLang="zh-CN" sz="1800" i="1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，空间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lang="en-US" altLang="zh-CN" sz="1800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56784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采用单链表存放有序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28596" y="642918"/>
            <a:ext cx="8286808" cy="575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UnionList1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*&amp;LC)</a:t>
            </a: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*pa=LA-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=LB-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LC=(LinkNode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r=LC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(pa!=NULL &amp;&amp;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pa-&gt;data&lt;</a:t>
            </a:r>
            <a:r>
              <a:rPr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s=(LinkNode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&gt;data=pa-&gt;data;</a:t>
            </a:r>
          </a:p>
          <a:p>
            <a:pPr algn="l">
              <a:lnSpc>
                <a:spcPts val="24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400"/>
              </a:lnSpc>
            </a:pPr>
            <a:r>
              <a:rPr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pa=pa-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s=(LinkNode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-&gt;data;</a:t>
            </a:r>
          </a:p>
          <a:p>
            <a:pPr algn="l">
              <a:lnSpc>
                <a:spcPts val="24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400"/>
              </a:lnSpc>
            </a:pPr>
            <a:r>
              <a:rPr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pb=pb-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428596" y="571480"/>
            <a:ext cx="7927969" cy="4216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(pa!=NULL)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s=(LinkNode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&gt;data=pa-&gt;data;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pa=pa-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s=(LinkNode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-&gt;data;</a:t>
            </a:r>
          </a:p>
          <a:p>
            <a:pPr algn="l"/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pb=pb-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	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尾结点的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642910" y="5214950"/>
            <a:ext cx="6139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本算法的时间复杂度为</a:t>
            </a:r>
            <a:r>
              <a:rPr lang="en-US" altLang="zh-CN" sz="180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</a:t>
            </a:r>
            <a:r>
              <a:rPr lang="en-US" altLang="zh-CN" sz="1800" i="1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lang="en-US" altLang="zh-CN" sz="180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</a:t>
            </a:r>
            <a:r>
              <a:rPr lang="en-US" altLang="zh-CN" sz="1800" i="1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，空间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lang="en-US" altLang="zh-CN" sz="1800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643866" cy="16329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上述两个算法的时间复杂度均为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主要的时间花费在元素比较上。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两个长度分别为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，采用二路归并算法，最好情况下元素比较的次数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（即最少的比较次数）是多少？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2571744"/>
            <a:ext cx="6643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MIN(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3)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=(5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9)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，元素比较次数为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500438"/>
            <a:ext cx="7643866" cy="8635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两个长度分别为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，采用二路归并算法，最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坏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情况下元素比较的次数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（即最多的比较次数）是多少？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4500570"/>
            <a:ext cx="7072362" cy="37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=(2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7)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，元素比较次数为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643866" cy="89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上述两个算法的空间复杂度均为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如何设计空间复杂度均为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的算法？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928802"/>
            <a:ext cx="6858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有序顺序表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的空间（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被破坏）。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的空间在算法外分配。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3643314"/>
            <a:ext cx="6858048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有序单链表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的结点空间（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被破坏）。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323850" y="404813"/>
            <a:ext cx="3676646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　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2.5.4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序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表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的应用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428736"/>
            <a:ext cx="5286412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利用有序表元素的有序性提高查找效率</a:t>
            </a:r>
            <a:endParaRPr lang="en-US" altLang="zh-CN" sz="1800" smtClean="0"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利用二路归并过程提高算法效率</a:t>
            </a:r>
            <a:endParaRPr lang="en-US" altLang="zh-CN" sz="180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8072494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2.16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已知一个有序单链表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（允许出现值域重复的结点），设计一个高效算法删除值域重复的结点。并分析算法的时间复杂度。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071678"/>
            <a:ext cx="6929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由于是有序单链表，所以相同值域的结点都是相邻的。用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扫描递增单链表，若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所指结点的值域等于其后继点的值域，则删除后者。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8072494" cy="4267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dels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*&amp;L)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*p=L-&gt;next,*q;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(p-&gt;next!=NULL) 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(p-&gt;data==p-&gt;next-&gt;data)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找到重复值的结点</a:t>
            </a: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q=p-&gt;next;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指向这个重复值的结点</a:t>
            </a: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p-&gt;next=q-&gt;next;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free(q);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不是重复结点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指针下移</a:t>
            </a: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521495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O(n)</a:t>
            </a:r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179388" y="400050"/>
            <a:ext cx="8820150" cy="470898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2-17】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 err="1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）的升序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，处在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L/2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个位置的数称为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中位数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：若序列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个序列的中位数是含它们所有元素的升序序列的中位数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例如，若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现有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两个等长的升序序列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，试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设计一个在时间和空间两方面都尽可能高效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算法，找出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两个序列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的中位数。要求：</a:t>
            </a:r>
          </a:p>
          <a:p>
            <a:pPr algn="l">
              <a:lnSpc>
                <a:spcPts val="3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）给出算法的基本设计思想。</a:t>
            </a:r>
          </a:p>
          <a:p>
            <a:pPr algn="l">
              <a:lnSpc>
                <a:spcPts val="3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）根据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思想，采用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Java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算法，关键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之处给出注释。</a:t>
            </a:r>
          </a:p>
          <a:p>
            <a:pPr algn="l">
              <a:lnSpc>
                <a:spcPts val="3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）说明你所设计算法的时间复杂度和空间复杂度。　　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714480" y="5286388"/>
            <a:ext cx="5184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注：本题为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2011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42910" y="642918"/>
            <a:ext cx="32861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是线性表的一个子集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357430"/>
            <a:ext cx="8072494" cy="45140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18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有序</a:t>
            </a:r>
            <a:r>
              <a:rPr kumimoji="1" lang="zh-CN" altLang="en-US" sz="18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表和线性表中元素之间的逻辑</a:t>
            </a:r>
            <a:r>
              <a:rPr kumimoji="1" lang="zh-CN" altLang="en-US" sz="18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关系相同，其</a:t>
            </a:r>
            <a:r>
              <a:rPr kumimoji="1" lang="zh-CN" altLang="en-US" sz="18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区别是运算实现的不同。</a:t>
            </a:r>
            <a:endParaRPr lang="zh-CN" altLang="en-US" sz="1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662" y="1500174"/>
            <a:ext cx="2428892" cy="422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有序表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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2" y="1142984"/>
            <a:ext cx="39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0562" y="114298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81253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算法设计思路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7554" y="2071678"/>
            <a:ext cx="1714512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二路归并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3143240" y="1714488"/>
            <a:ext cx="428628" cy="28575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50595" y="1750207"/>
            <a:ext cx="428628" cy="214314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</p:cNvCxnSpPr>
          <p:nvPr/>
        </p:nvCxnSpPr>
        <p:spPr>
          <a:xfrm rot="5400000">
            <a:off x="4000496" y="4000504"/>
            <a:ext cx="428628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27276" y="4214818"/>
            <a:ext cx="508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429786" y="4839446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681319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27378" y="5029154"/>
            <a:ext cx="105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中位数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348" y="5500702"/>
            <a:ext cx="771530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 实际上，不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需要求出</a:t>
            </a:r>
            <a:r>
              <a:rPr lang="en-US" altLang="zh-CN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全部元素，用</a:t>
            </a:r>
            <a:r>
              <a:rPr lang="en-US" altLang="zh-CN" sz="1800" i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k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记录当前归并的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元素个数，当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时，归并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的那个元素就是中位数。</a:t>
            </a:r>
            <a:endParaRPr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710" y="144511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710" y="223093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209652" y="835207"/>
            <a:ext cx="285752" cy="643736"/>
            <a:chOff x="1142976" y="571480"/>
            <a:chExt cx="285752" cy="643736"/>
          </a:xfrm>
        </p:grpSpPr>
        <p:cxnSp>
          <p:nvCxnSpPr>
            <p:cNvPr id="8" name="直接箭头连接符 7"/>
            <p:cNvCxnSpPr/>
            <p:nvPr/>
          </p:nvCxnSpPr>
          <p:spPr>
            <a:xfrm rot="5400000">
              <a:off x="1107257" y="1035827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2976" y="5714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214414" y="2693389"/>
            <a:ext cx="285752" cy="735611"/>
            <a:chOff x="1071538" y="2429662"/>
            <a:chExt cx="285752" cy="735611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035819" y="2607463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8" y="2857496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29124" y="183533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58" y="37354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2285984" y="3395963"/>
            <a:ext cx="6143668" cy="1226588"/>
            <a:chOff x="2285984" y="3395963"/>
            <a:chExt cx="6143668" cy="1226588"/>
          </a:xfrm>
        </p:grpSpPr>
        <p:grpSp>
          <p:nvGrpSpPr>
            <p:cNvPr id="7" name="组合 24"/>
            <p:cNvGrpSpPr/>
            <p:nvPr/>
          </p:nvGrpSpPr>
          <p:grpSpPr>
            <a:xfrm>
              <a:off x="2285984" y="3395963"/>
              <a:ext cx="3286148" cy="1226588"/>
              <a:chOff x="2000232" y="3000372"/>
              <a:chExt cx="3286148" cy="1226588"/>
            </a:xfrm>
          </p:grpSpPr>
          <p:sp>
            <p:nvSpPr>
              <p:cNvPr id="23" name="下箭头 22"/>
              <p:cNvSpPr/>
              <p:nvPr/>
            </p:nvSpPr>
            <p:spPr>
              <a:xfrm>
                <a:off x="3357554" y="3000372"/>
                <a:ext cx="428628" cy="642942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00232" y="3857628"/>
                <a:ext cx="3286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中位数</a:t>
                </a:r>
                <a:r>
                  <a:rPr lang="zh-CN" altLang="en-US" sz="180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为</a:t>
                </a:r>
                <a:r>
                  <a:rPr lang="en-US" altLang="zh-CN" sz="1800" i="1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S</a:t>
                </a:r>
                <a:r>
                  <a:rPr lang="en-US" altLang="zh-CN" sz="1800" baseline="-2500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[</a:t>
                </a:r>
                <a:r>
                  <a:rPr lang="en-US" altLang="zh-CN" sz="1800" i="1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r>
                  <a:rPr lang="en-US" altLang="zh-CN" sz="1800" dirty="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]=11</a:t>
                </a:r>
                <a:endParaRPr lang="zh-CN" altLang="en-US" sz="1800" dirty="0"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4810" y="3500438"/>
              <a:ext cx="421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，结果为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所指较小的元素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1876E-6 L 0.05052 -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52 -0.00116 L 0.10417 -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0116 L 0.15156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-0.00116 L 0.22066 -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142844" y="533357"/>
            <a:ext cx="8786874" cy="5254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rIns="144000" bIns="72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M_Search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*A, SqList *B)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的长度相同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 j=0, k=0;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i&lt;A-&gt;length &amp;&amp; j&lt;B-&gt;length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两个序列均没有扫描完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k++;                          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当前归并的元素个数增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A-&gt;data[i]&lt;B-&gt;data[j]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归并较小的元素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A-&gt;data[i]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(k==A-&gt;length)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若当前归并的元素是第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return </a:t>
            </a:r>
            <a:r>
              <a:rPr lang="en-US" altLang="zh-CN" sz="16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A-&gt;data[i]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A-&gt;data[i]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i++;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归并较小的元素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B-&gt;data[j]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(k==B-&gt;length)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若当前归并的元素是第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return </a:t>
            </a:r>
            <a:r>
              <a:rPr lang="en-US" altLang="zh-CN" sz="16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B-&gt;data[j]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B-&gt;data[j]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j++; 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57158" y="71414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应的算法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5786" y="6143644"/>
            <a:ext cx="57150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算法的时间复杂度为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，空间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复杂度为</a:t>
            </a:r>
            <a:r>
              <a:rPr lang="en-US" altLang="zh-CN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O(1)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28662" y="107154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 意</a:t>
            </a:r>
            <a:endParaRPr lang="zh-CN" altLang="en-US" sz="20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28" y="178592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有序表和顺序表的区别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71472" y="2202412"/>
            <a:ext cx="3929090" cy="881540"/>
            <a:chOff x="571472" y="2202412"/>
            <a:chExt cx="3929090" cy="881540"/>
          </a:xfrm>
        </p:grpSpPr>
        <p:sp>
          <p:nvSpPr>
            <p:cNvPr id="15" name="TextBox 14"/>
            <p:cNvSpPr txBox="1"/>
            <p:nvPr/>
          </p:nvSpPr>
          <p:spPr>
            <a:xfrm>
              <a:off x="571472" y="2714620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逻辑层面的概念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箭头连接符 16"/>
            <p:cNvCxnSpPr>
              <a:stCxn id="15" idx="0"/>
            </p:cNvCxnSpPr>
            <p:nvPr/>
          </p:nvCxnSpPr>
          <p:spPr>
            <a:xfrm rot="5400000" flipH="1" flipV="1">
              <a:off x="1482307" y="2268134"/>
              <a:ext cx="500065" cy="39290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71736" y="2702478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物理层面的概念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8" idx="0"/>
            </p:cNvCxnSpPr>
            <p:nvPr/>
          </p:nvCxnSpPr>
          <p:spPr>
            <a:xfrm rot="16200000" flipV="1">
              <a:off x="3018224" y="2184552"/>
              <a:ext cx="500066" cy="53578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00034" y="1071546"/>
            <a:ext cx="8077200" cy="81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既然有序表中元素逻辑关系与线性表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的相同，有序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表可以采用与线性表相同的存储结构。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579667" y="2418680"/>
            <a:ext cx="1063639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24934" name="Freeform 6"/>
          <p:cNvSpPr>
            <a:spLocks/>
          </p:cNvSpPr>
          <p:nvPr/>
        </p:nvSpPr>
        <p:spPr bwMode="auto">
          <a:xfrm>
            <a:off x="2444729" y="2857496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3357554" y="2857496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643043" y="3569617"/>
            <a:ext cx="121444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514704" y="3569617"/>
            <a:ext cx="98585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00628" y="2418680"/>
            <a:ext cx="1357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5027592" y="3569617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5603854" y="2850480"/>
            <a:ext cx="0" cy="7191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71472" y="342494"/>
            <a:ext cx="6643734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2.5.2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有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序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表的存储结构及其基本运算算法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166" y="450057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有序顺序表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2214546" y="4143380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14678" y="450057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有序链表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3929058" y="4143380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0034" y="857232"/>
            <a:ext cx="7572428" cy="152616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在以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储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有序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表时，许多基本运算算法与线性顺序表或者链表的算法相同（不考虑优化）。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只有插入运算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—ListInsert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法有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差异。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877906" y="2947984"/>
            <a:ext cx="2816218" cy="1582757"/>
            <a:chOff x="827088" y="4632325"/>
            <a:chExt cx="2816218" cy="158275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270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2588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906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sz="1800" baseline="-25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1224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5558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sz="1800" baseline="-25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9876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71550" y="4632325"/>
              <a:ext cx="26717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ListInsert(L</a:t>
              </a:r>
              <a:r>
                <a:rPr lang="zh-CN" altLang="en-US" sz="18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8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06588" y="5011738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760540" y="5845750"/>
              <a:ext cx="9540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</a:p>
          </p:txBody>
        </p:sp>
      </p:grpSp>
      <p:grpSp>
        <p:nvGrpSpPr>
          <p:cNvPr id="4" name="组合 13"/>
          <p:cNvGrpSpPr/>
          <p:nvPr/>
        </p:nvGrpSpPr>
        <p:grpSpPr>
          <a:xfrm>
            <a:off x="4622818" y="2928934"/>
            <a:ext cx="2592388" cy="1542511"/>
            <a:chOff x="4572000" y="4613275"/>
            <a:chExt cx="2592388" cy="1542511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5720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0038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4356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endPara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8674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3007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endPara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7325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572000" y="4613275"/>
              <a:ext cx="23749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ListInsert(L</a:t>
              </a:r>
              <a:r>
                <a:rPr lang="zh-CN" altLang="en-US" sz="18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651500" y="5011738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203839" y="5786454"/>
              <a:ext cx="1368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有序表</a:t>
              </a: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571472" y="500042"/>
            <a:ext cx="68580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法算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法如下：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571472" y="1071546"/>
            <a:ext cx="7929618" cy="3267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&lt;L-&gt;length &amp;&amp; L-&gt;data[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]&lt;e)</a:t>
            </a: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查找值为</a:t>
            </a:r>
            <a:r>
              <a:rPr lang="en-US" altLang="zh-CN" sz="16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ListLength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j&gt;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data[i..n]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后移一个位置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&gt;data[j]=L-&gt;data[j-1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]=e;</a:t>
            </a:r>
          </a:p>
          <a:p>
            <a:pPr algn="l"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&gt;length++;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有序顺序表长度增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6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2910" y="357166"/>
            <a:ext cx="6604017" cy="37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785786" y="999616"/>
            <a:ext cx="7215238" cy="361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300"/>
              </a:lnSpc>
            </a:pP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(pre-&gt;next!=NULL &amp;&amp; pre-&gt;next-&gt;data&lt;e)</a:t>
            </a:r>
          </a:p>
          <a:p>
            <a:pPr algn="l"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pre=pre-&gt;next; 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插入结点的前驱结点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p=(LinkNode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&gt;data=e;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创建存放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&gt;next=pre-&gt;next;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结点之后插入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300"/>
              </a:lnSpc>
            </a:pP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142976" y="1761642"/>
            <a:ext cx="6715172" cy="3298290"/>
            <a:chOff x="1142976" y="2500306"/>
            <a:chExt cx="6715172" cy="3298290"/>
          </a:xfrm>
        </p:grpSpPr>
        <p:sp>
          <p:nvSpPr>
            <p:cNvPr id="4" name="矩形 3"/>
            <p:cNvSpPr/>
            <p:nvPr/>
          </p:nvSpPr>
          <p:spPr>
            <a:xfrm>
              <a:off x="1142976" y="2500306"/>
              <a:ext cx="6715172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>
              <a:stCxn id="4" idx="2"/>
              <a:endCxn id="7" idx="0"/>
            </p:cNvCxnSpPr>
            <p:nvPr/>
          </p:nvCxnSpPr>
          <p:spPr>
            <a:xfrm rot="16200000" flipH="1">
              <a:off x="3446851" y="4339834"/>
              <a:ext cx="2143140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428992" y="5429264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查找插入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的位置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642910" y="2618898"/>
            <a:ext cx="7000924" cy="2524614"/>
            <a:chOff x="642910" y="3429000"/>
            <a:chExt cx="7000924" cy="2524614"/>
          </a:xfrm>
        </p:grpSpPr>
        <p:sp>
          <p:nvSpPr>
            <p:cNvPr id="8" name="矩形 7"/>
            <p:cNvSpPr/>
            <p:nvPr/>
          </p:nvSpPr>
          <p:spPr>
            <a:xfrm>
              <a:off x="1142976" y="3429000"/>
              <a:ext cx="6500858" cy="14287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1423451" y="5221021"/>
              <a:ext cx="725728" cy="7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42910" y="558428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之后插入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323850" y="404813"/>
            <a:ext cx="4033836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2.5.3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序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表的归并算法 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539751" y="1295956"/>
            <a:ext cx="8104216" cy="91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2-14】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设有两个有序表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。设计一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算法，将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它们合并成一个有序表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LC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2878108" y="4131238"/>
            <a:ext cx="2665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二路归并示意图 </a:t>
            </a:r>
          </a:p>
        </p:txBody>
      </p:sp>
      <p:sp>
        <p:nvSpPr>
          <p:cNvPr id="190502" name="Rectangle 38"/>
          <p:cNvSpPr>
            <a:spLocks noChangeArrowheads="1"/>
          </p:cNvSpPr>
          <p:nvPr/>
        </p:nvSpPr>
        <p:spPr bwMode="auto">
          <a:xfrm>
            <a:off x="3154344" y="2694547"/>
            <a:ext cx="216058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</a:t>
            </a:r>
          </a:p>
        </p:txBody>
      </p:sp>
      <p:sp>
        <p:nvSpPr>
          <p:cNvPr id="190503" name="Line 39"/>
          <p:cNvSpPr>
            <a:spLocks noChangeShapeType="1"/>
          </p:cNvSpPr>
          <p:nvPr/>
        </p:nvSpPr>
        <p:spPr bwMode="auto">
          <a:xfrm>
            <a:off x="2506644" y="2983472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1857356" y="2742172"/>
            <a:ext cx="936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LA</a:t>
            </a:r>
          </a:p>
        </p:txBody>
      </p:sp>
      <p:sp>
        <p:nvSpPr>
          <p:cNvPr id="190505" name="Line 41"/>
          <p:cNvSpPr>
            <a:spLocks noChangeShapeType="1"/>
          </p:cNvSpPr>
          <p:nvPr/>
        </p:nvSpPr>
        <p:spPr bwMode="auto">
          <a:xfrm>
            <a:off x="2506644" y="3415272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1857356" y="3173972"/>
            <a:ext cx="936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LB</a:t>
            </a:r>
          </a:p>
        </p:txBody>
      </p:sp>
      <p:sp>
        <p:nvSpPr>
          <p:cNvPr id="190507" name="Line 43"/>
          <p:cNvSpPr>
            <a:spLocks noChangeShapeType="1"/>
          </p:cNvSpPr>
          <p:nvPr/>
        </p:nvSpPr>
        <p:spPr bwMode="auto">
          <a:xfrm>
            <a:off x="5314931" y="3199372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6034069" y="2958072"/>
            <a:ext cx="936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LC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24161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428596" y="928670"/>
            <a:ext cx="567691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LB=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其二路归并过程如下： 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479415" y="2684463"/>
            <a:ext cx="1878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LA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1  3  5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79415" y="3405188"/>
            <a:ext cx="22351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LB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2  4  6  8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49315" y="1938338"/>
            <a:ext cx="647700" cy="796925"/>
            <a:chOff x="545" y="1055"/>
            <a:chExt cx="408" cy="502"/>
          </a:xfrm>
        </p:grpSpPr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681" y="1285"/>
              <a:ext cx="0" cy="2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545" y="1055"/>
              <a:ext cx="4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000088" y="3802065"/>
            <a:ext cx="647700" cy="955675"/>
            <a:chOff x="567" y="2229"/>
            <a:chExt cx="408" cy="602"/>
          </a:xfrm>
        </p:grpSpPr>
        <p:sp>
          <p:nvSpPr>
            <p:cNvPr id="184331" name="Line 11"/>
            <p:cNvSpPr>
              <a:spLocks noChangeShapeType="1"/>
            </p:cNvSpPr>
            <p:nvPr/>
          </p:nvSpPr>
          <p:spPr bwMode="auto">
            <a:xfrm flipV="1">
              <a:off x="673" y="2229"/>
              <a:ext cx="0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567" y="2598"/>
              <a:ext cx="4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184334" name="AutoShape 14"/>
          <p:cNvSpPr>
            <a:spLocks noChangeArrowheads="1"/>
          </p:cNvSpPr>
          <p:nvPr/>
        </p:nvSpPr>
        <p:spPr bwMode="auto">
          <a:xfrm>
            <a:off x="2916238" y="3260725"/>
            <a:ext cx="2232025" cy="360363"/>
          </a:xfrm>
          <a:prstGeom prst="rightArrow">
            <a:avLst>
              <a:gd name="adj1" fmla="val 50000"/>
              <a:gd name="adj2" fmla="val 15484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2914651" y="2755900"/>
            <a:ext cx="2014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较小者复制到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5214942" y="3187700"/>
            <a:ext cx="720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LC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285720" y="285728"/>
            <a:ext cx="3748084" cy="4330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46800" rIns="0" bIns="4680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Consolas" pitchFamily="49" charset="0"/>
              </a:rPr>
              <a:t>顺序表二路归并示例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Consolas" pitchFamily="49" charset="0"/>
              </a:rPr>
              <a:t>的演示</a:t>
            </a:r>
            <a:endParaRPr lang="zh-CN" altLang="en-US" sz="2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6030917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6462717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6821492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253292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13654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8045454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8404229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574675" y="5348288"/>
            <a:ext cx="6569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LA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、</a:t>
            </a:r>
            <a:r>
              <a:rPr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LB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中每个元素恰好遍历</a:t>
            </a:r>
            <a:r>
              <a: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一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次，时间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lang="en-US" altLang="zh-CN" sz="1800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7.40741E-7 L 0.04705 -7.40741E-7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44 L 0.0434 -9.90053E-7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4.27944E-6 L 0.09305 0.00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-4.07407E-6 L 0.09323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05 0.00185 L 0.13229 -4.2794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9.90053E-7 L 0.13472 0.0018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2 0.00185 L 0.16615 0.0018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9" grpId="0"/>
      <p:bldP spid="184340" grpId="0"/>
      <p:bldP spid="184341" grpId="0"/>
      <p:bldP spid="184342" grpId="0"/>
      <p:bldP spid="184343" grpId="0"/>
      <p:bldP spid="184344" grpId="0"/>
      <p:bldP spid="184345" grpId="0"/>
      <p:bldP spid="18434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1711</Words>
  <Application>Microsoft Office PowerPoint</Application>
  <PresentationFormat>全屏显示(4:3)</PresentationFormat>
  <Paragraphs>253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810</cp:revision>
  <dcterms:created xsi:type="dcterms:W3CDTF">2004-04-02T09:54:37Z</dcterms:created>
  <dcterms:modified xsi:type="dcterms:W3CDTF">2020-01-31T06:30:41Z</dcterms:modified>
</cp:coreProperties>
</file>