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sldIdLst>
    <p:sldId id="414" r:id="rId2"/>
    <p:sldId id="404" r:id="rId3"/>
    <p:sldId id="405" r:id="rId4"/>
    <p:sldId id="403" r:id="rId5"/>
    <p:sldId id="415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FF3300"/>
    <a:srgbClr val="000000"/>
    <a:srgbClr val="6699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71604" y="2957895"/>
            <a:ext cx="471490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线性表两类存储结构的比较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1670" y="3714752"/>
            <a:ext cx="242889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顺序表</a:t>
            </a:r>
            <a:endParaRPr lang="en-US" altLang="zh-CN" sz="20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71736" y="1190609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90485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724121"/>
            <a:ext cx="8215370" cy="127611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荷兰国旗问题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设有一个条块序列，每个条块为红（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）三种颜色中的一种。假设该序列采用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2891331"/>
            <a:ext cx="5072098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1 0 2 1 0 0 1 2 2 1 0 2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643042" y="3871419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4714876" y="3238499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643042" y="5204928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3929058" y="4572008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48" y="4552058"/>
            <a:ext cx="1214446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本算法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571481"/>
            <a:ext cx="714380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endParaRPr lang="zh-CN" altLang="en-US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1214414" y="2845994"/>
            <a:ext cx="5715040" cy="2123047"/>
            <a:chOff x="1214414" y="2134495"/>
            <a:chExt cx="5715040" cy="1592285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组合 27"/>
            <p:cNvGrpSpPr/>
            <p:nvPr/>
          </p:nvGrpSpPr>
          <p:grpSpPr>
            <a:xfrm>
              <a:off x="1571604" y="3143254"/>
              <a:ext cx="285752" cy="582861"/>
              <a:chOff x="1571604" y="2151749"/>
              <a:chExt cx="285752" cy="582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初始状态（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00166" y="571480"/>
            <a:ext cx="6643734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中间部分为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从头开始扫描顺序表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中部的所有元素。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14356"/>
            <a:ext cx="8358246" cy="22956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：说明它属于中部，保持不动，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：说明它属于前部，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元素区间），将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位置的元素交换，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：说明它属于后部，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元素区间），将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位置的元素交换，此时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位置的元素可能还要交换到前部，所以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不前进。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686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3570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826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500166" y="3304760"/>
            <a:ext cx="285752" cy="664062"/>
            <a:chOff x="1214414" y="1264123"/>
            <a:chExt cx="285752" cy="498046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264123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6929454" y="3304758"/>
            <a:ext cx="285752" cy="639211"/>
            <a:chOff x="6643702" y="1264124"/>
            <a:chExt cx="285752" cy="479409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264124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1857356" y="4488260"/>
            <a:ext cx="285752" cy="581120"/>
            <a:chOff x="1857356" y="3357568"/>
            <a:chExt cx="285752" cy="435840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5197142"/>
            <a:ext cx="42148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zh-CN" altLang="en-US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指向</a:t>
            </a:r>
            <a:r>
              <a:rPr lang="en-US" altLang="zh-CN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，交换到前面 </a:t>
            </a:r>
            <a:r>
              <a:rPr lang="en-US" altLang="zh-CN" sz="1800" spc="3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spc="3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85729"/>
            <a:ext cx="200026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每一次循环：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857233"/>
            <a:ext cx="6357982" cy="4174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move1(SqList *&amp;L)</a:t>
            </a:r>
            <a:endParaRPr lang="zh-CN" altLang="en-US" sz="17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i=-1，j=0，k=L-&gt;length;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(j&lt;k)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(L-&gt;data[j]==0)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(L-&gt;data[i]，L-&gt;data[j]);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(L-&gt;data[j]==2)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k--;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(L-&gt;data[k]，L-&gt;data[j]);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j++;	  </a:t>
            </a:r>
            <a:r>
              <a:rPr lang="en-US" sz="17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//L-&gt;data[j==1</a:t>
            </a:r>
            <a:r>
              <a:rPr lang="zh-CN" altLang="en-US" sz="17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285728"/>
            <a:ext cx="2071702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928670"/>
            <a:ext cx="7715304" cy="170572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荷兰国旗问题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：设有一个仅由红（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）这三种颜色的条块组成的条块序列。假设该序列采用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5720" y="377270"/>
            <a:ext cx="8572560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指针扫描结点，根据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值将该结点插入到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个单链表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不带头结点的）中。最后将它们链接起来。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357158" y="1619237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267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5"/>
          <p:cNvGrpSpPr/>
          <p:nvPr/>
        </p:nvGrpSpPr>
        <p:grpSpPr>
          <a:xfrm>
            <a:off x="285720" y="2952747"/>
            <a:ext cx="7715304" cy="3219809"/>
            <a:chOff x="285720" y="2214560"/>
            <a:chExt cx="7715304" cy="2414857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267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rot="5400000">
              <a:off x="1922910" y="2651882"/>
              <a:ext cx="1154777" cy="25717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000364" y="5524515"/>
            <a:ext cx="378621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链接起来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500042"/>
            <a:ext cx="1643074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952484"/>
            <a:ext cx="5214974" cy="2400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move2(LinkList  *&amp;L)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*L1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L1=NULL;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L2=NULL;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p=L-&gt;next;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5857884" y="1428737"/>
            <a:ext cx="214314" cy="185738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46679" y="1404923"/>
            <a:ext cx="468462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做准备工作</a:t>
            </a:r>
            <a:endParaRPr lang="zh-CN" altLang="en-US" sz="1800" spc="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37285"/>
            <a:ext cx="4143404" cy="5347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r-&gt;next=p; r=p;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(L1==NULL)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L1=p;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r1-&gt;next=p;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	//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p-&gt;data==2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(L2==NULL)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L2=p;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r2-&gt;next=p;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4643438" y="913538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带头结点的单链表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4643438" y="1866044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144000" cy="1118639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不带头结点的单链表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4"/>
          <p:cNvGrpSpPr/>
          <p:nvPr/>
        </p:nvGrpSpPr>
        <p:grpSpPr>
          <a:xfrm>
            <a:off x="4629150" y="4000504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不带头结点的单链表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857232"/>
            <a:ext cx="7215238" cy="1509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r-&gt;next=r1-&gt;next=r2-&gt;next=NULL;  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r-&gt;next=L1;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的首结点链接起来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r1-&gt;next=L2;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59828" y="876408"/>
            <a:ext cx="214314" cy="1524011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4112" y="876408"/>
            <a:ext cx="436979" cy="1524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结尾工作</a:t>
            </a:r>
            <a:endParaRPr lang="zh-CN" altLang="en-US" sz="1600" spc="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071810"/>
            <a:ext cx="550072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所以，两个建表算法是许多算法设计的基础！</a:t>
            </a:r>
            <a:endParaRPr lang="zh-CN" altLang="en-US" sz="18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428604"/>
            <a:ext cx="350046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428728" y="2476494"/>
            <a:ext cx="157163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2643182"/>
            <a:ext cx="2214578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双链表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循环链表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有序表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727212"/>
            <a:ext cx="6786610" cy="1473181"/>
            <a:chOff x="1071538" y="2795410"/>
            <a:chExt cx="6786610" cy="1104886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3"/>
              <a:ext cx="6643734" cy="74066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初始空间大小分配难以掌握。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10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缺点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428736"/>
            <a:ext cx="6786610" cy="1811893"/>
            <a:chOff x="1071538" y="1140843"/>
            <a:chExt cx="6786610" cy="1358919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535192"/>
              <a:ext cx="6643734" cy="96457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存储密度大：无须为表示线性表中元素之间的逻辑关系而增加额外的存储空间。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具有随机存取特性。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140843"/>
              <a:ext cx="928694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优点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9524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10030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1172793"/>
            <a:ext cx="185738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 链 表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85899"/>
            <a:ext cx="5857916" cy="375231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每个结点有指向前、后相邻结点的指针域。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947903"/>
            <a:ext cx="3714776" cy="1026535"/>
            <a:chOff x="2714612" y="3000378"/>
            <a:chExt cx="3714776" cy="769902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6"/>
              <a:ext cx="3714776" cy="26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通常，存储密度低于单链表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410113"/>
            <a:ext cx="6429420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特点：方便查找一个结点的前、后相邻结点。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538" y="1142985"/>
            <a:ext cx="5715040" cy="3970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已知某个结点的地址，删除它的时间为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809739"/>
            <a:ext cx="171451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删除过程：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28860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892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71670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0496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056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330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2132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198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94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139306" y="358775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3286117" y="340148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571604" y="3589869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1718415" y="3403600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707007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53818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278643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6425454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3633781" y="2857496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4744" y="2666995"/>
            <a:ext cx="285752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086101" y="2599267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2990850" y="3543301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8992" y="2095491"/>
            <a:ext cx="328614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240" y="4328385"/>
            <a:ext cx="350046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00034" y="4667259"/>
            <a:ext cx="8001056" cy="1437392"/>
            <a:chOff x="500034" y="3500444"/>
            <a:chExt cx="8001056" cy="107804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3839208"/>
              <a:ext cx="714380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修改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结点前驱结点的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next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指针和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结点后继结点的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prior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指针。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50044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348" y="613608"/>
            <a:ext cx="5786478" cy="3970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在某个结点的前、后插入一个结点的时间为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3143249"/>
            <a:ext cx="24288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&gt;next=q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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428736"/>
            <a:ext cx="192882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前面插入过程：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43240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6050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14876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14942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768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71934" y="4191006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0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14744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53686" y="2825745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000497" y="263947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85984" y="282786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432795" y="264159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421387" y="2832096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5568198" y="2645827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3636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480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4348161" y="2095491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9124" y="1904990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3286116" y="4381508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40580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3886201" y="2851145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533775" y="2978145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57290" y="3611521"/>
            <a:ext cx="250033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&gt;prior=p-&gt;prior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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143249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q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9612" y="3524251"/>
            <a:ext cx="176690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p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&gt;prior=q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752976" y="2978146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4495800" y="2787646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214414" y="4762509"/>
            <a:ext cx="5214974" cy="1437392"/>
            <a:chOff x="1214414" y="3571882"/>
            <a:chExt cx="5214974" cy="1078044"/>
          </a:xfrm>
        </p:grpSpPr>
        <p:sp>
          <p:nvSpPr>
            <p:cNvPr id="75" name="TextBox 74"/>
            <p:cNvSpPr txBox="1"/>
            <p:nvPr/>
          </p:nvSpPr>
          <p:spPr>
            <a:xfrm>
              <a:off x="2143108" y="3950922"/>
              <a:ext cx="428628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通常修改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p-&gt;prior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在最后进行！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3571882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1000108"/>
            <a:ext cx="221457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  环 链 表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37619"/>
            <a:ext cx="3929090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循环单链表：构成一个环。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899625"/>
            <a:ext cx="2071702" cy="1026533"/>
            <a:chOff x="2714612" y="3000378"/>
            <a:chExt cx="2071702" cy="769900"/>
          </a:xfrm>
        </p:grpSpPr>
        <p:sp>
          <p:nvSpPr>
            <p:cNvPr id="25" name="下箭头 24"/>
            <p:cNvSpPr/>
            <p:nvPr/>
          </p:nvSpPr>
          <p:spPr>
            <a:xfrm>
              <a:off x="3643306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4"/>
              <a:ext cx="2071702" cy="26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可以循环查找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5786" y="571481"/>
            <a:ext cx="5286412" cy="3788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循环双链表：构成两个环。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000100" y="1333486"/>
            <a:ext cx="4214842" cy="1632761"/>
            <a:chOff x="1000100" y="1000114"/>
            <a:chExt cx="4214842" cy="1224571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0100" y="1500180"/>
              <a:ext cx="4214842" cy="7245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可以循环查找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可以通过头结点快速找到尾结点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2500298" y="2952745"/>
            <a:ext cx="3929090" cy="1302369"/>
            <a:chOff x="2500298" y="2214560"/>
            <a:chExt cx="3929090" cy="976777"/>
          </a:xfrm>
        </p:grpSpPr>
        <p:sp>
          <p:nvSpPr>
            <p:cNvPr id="10" name="TextBox 9"/>
            <p:cNvSpPr txBox="1"/>
            <p:nvPr/>
          </p:nvSpPr>
          <p:spPr>
            <a:xfrm>
              <a:off x="2500298" y="2680717"/>
              <a:ext cx="3929090" cy="51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删除尾结点、在尾结点前后插入一个结点的时间均为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60"/>
              <a:ext cx="285752" cy="428628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071546"/>
            <a:ext cx="1714512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 序 表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92479"/>
            <a:ext cx="6286544" cy="3753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从逻辑结构看，有序表是线性表的一个子集。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500298" y="2857496"/>
            <a:ext cx="3357586" cy="2609229"/>
            <a:chOff x="2500298" y="2143122"/>
            <a:chExt cx="3357586" cy="1956922"/>
          </a:xfrm>
        </p:grpSpPr>
        <p:sp>
          <p:nvSpPr>
            <p:cNvPr id="7" name="下箭头 6"/>
            <p:cNvSpPr/>
            <p:nvPr/>
          </p:nvSpPr>
          <p:spPr>
            <a:xfrm>
              <a:off x="3786182" y="2143122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0298" y="2714626"/>
              <a:ext cx="3357586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可以采用顺序表或者链表存储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357554" y="3121183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607601"/>
              <a:ext cx="1199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有序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515076" y="3107535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4810" y="3607601"/>
              <a:ext cx="8572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有序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05315"/>
            <a:ext cx="7286676" cy="4318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利用有序表的有序特性可以提高相关算法的效率</a:t>
            </a:r>
            <a:endParaRPr lang="zh-CN" altLang="en-US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640414"/>
            <a:ext cx="7429552" cy="50270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假设一个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存储。设计一个高效算法删除重复的元素。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928794" y="3081830"/>
            <a:ext cx="3857652" cy="1645934"/>
            <a:chOff x="2214546" y="2214560"/>
            <a:chExt cx="3857652" cy="1234451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0"/>
              <a:ext cx="385765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L=(1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L=(1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2714626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8"/>
              <a:ext cx="1214446" cy="26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本算法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285720" y="1500174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5762641" y="4132824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428604"/>
            <a:ext cx="6500858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利用前面介绍过的删除所有值为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的元素的算法思路：</a:t>
            </a:r>
            <a:endParaRPr lang="zh-CN" altLang="en-US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42910" y="1148253"/>
            <a:ext cx="7715304" cy="3528375"/>
            <a:chOff x="642910" y="861189"/>
            <a:chExt cx="7715304" cy="2646281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2646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deldupnode1(SqList *&amp;L)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k=1,i;	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//k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记录保留的元素个数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 (i=1;i&lt;L-&gt;length;i++) 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if (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L-&gt;data[i]!=L-&gt;data[i-1]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{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	 L-&gt;data[k]=L-&gt;data[i];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k++;    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保留的元素增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}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L-&gt;length=k;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顺序表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的长度等于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964394"/>
              <a:ext cx="142876" cy="2303875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578" y="1968181"/>
              <a:ext cx="1571636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重建顺序表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76230"/>
            <a:ext cx="6429420" cy="4318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18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利用二路归并思路可以提高相关算法的效率</a:t>
            </a:r>
            <a:endParaRPr lang="zh-CN" altLang="en-US" sz="1800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33486"/>
            <a:ext cx="7572428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假设两个递增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存储（假设同一个单链表中不存在重复的元素）。设计一个高效算法求它们的公共元素，将结果存放在单链表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000232" y="3524249"/>
            <a:ext cx="4929222" cy="1741186"/>
            <a:chOff x="2000232" y="2783806"/>
            <a:chExt cx="4929222" cy="1305890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6"/>
              <a:ext cx="492922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ha=(1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hb=(2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4)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9"/>
              <a:ext cx="171451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hc=(2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3286130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3"/>
              <a:ext cx="1214446" cy="26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本算法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357158" y="1500174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5762641" y="4124880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35605"/>
            <a:ext cx="7429552" cy="5614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InterSect(LinkList *ha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*hb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*&amp;hc)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*pa=ha-&gt;next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*pb=hb-&gt;next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hc=(LinkNode *)malloc(sizeof(LinkNode));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r=hc;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(pa!=NULL &amp;&amp; pb!=NULL)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(pa-&gt;data&lt;pb-&gt;data) pa=pa-&gt;next;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(pa-&gt;data&gt;pb-&gt;data) pb=pb-&gt;next;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(pa-&gt;data==pb-&gt;data) 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相同元素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s=(LinkNode *)malloc(sizeof(LinkNode));  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s-&gt;data=pa-&gt;data;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r-&gt;next=s;  r=s;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pa=pa-&gt;next; pb=pb-&gt;next;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1643074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643834" y="1071546"/>
            <a:ext cx="1357290" cy="4857784"/>
            <a:chOff x="6929454" y="1142990"/>
            <a:chExt cx="1357290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2330" y="2643188"/>
              <a:ext cx="1214414" cy="738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硬笔楷书简体" pitchFamily="65" charset="-122"/>
                  <a:cs typeface="Consolas" pitchFamily="49" charset="0"/>
                </a:rPr>
                <a:t>二路归并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硬笔楷书简体" pitchFamily="65" charset="-122"/>
                  <a:cs typeface="Consolas" pitchFamily="49" charset="0"/>
                </a:rPr>
                <a:t>+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硬笔楷书简体" pitchFamily="65" charset="-122"/>
                  <a:cs typeface="Consolas" pitchFamily="49" charset="0"/>
                </a:rPr>
                <a:t>尾插法建表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558549"/>
            <a:ext cx="7143800" cy="1859651"/>
            <a:chOff x="1071538" y="2668911"/>
            <a:chExt cx="7143800" cy="1394738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071815"/>
              <a:ext cx="7000924" cy="991834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存储密度小：为表示线性表中元素之间的逻辑关系而需要增加额外的存储空间（指针域）</a:t>
              </a: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不具有随机存取特性</a:t>
              </a: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缺点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29"/>
            <a:ext cx="7143800" cy="1551207"/>
            <a:chOff x="1071538" y="1044472"/>
            <a:chExt cx="7143800" cy="1163405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7000924" cy="77913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插入和删除操作只需修改相关指针域，不需要移动元素</a:t>
              </a:r>
              <a:r>
                <a:rPr lang="zh-CN" altLang="en-US" sz="18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优点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7158" y="1000108"/>
            <a:ext cx="8572560" cy="5298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假设一个学生年级有若干个班，每个班有唯一的班号（如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班等），一个班有若干学生（人数可能从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到几百），每个学生信息包括学号和姓名（所有学生的班号和学号均唯一），一个班的学生记录的排列是无序的。其中最频繁的操作如下：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① 添加一个某班某学号和姓名的学生记录。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② 删除某班某学号的学生记录。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③ 查找某班某学号的学生记录。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回答以下问题：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）设计一个你认为最合适的存储结构用于存储该年级所有学生信息，给出相关数据类型的声明，并画出相应的示意图，要求所有学生信息用一个变量标识。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，用文字描述或者代码描述操作①的过程，并说明其时间复杂度。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，用文字描述或者代码描述操作②的过程，并说明其时间复杂度。</a:t>
            </a:r>
          </a:p>
        </p:txBody>
      </p:sp>
      <p:grpSp>
        <p:nvGrpSpPr>
          <p:cNvPr id="11" name="组合 7"/>
          <p:cNvGrpSpPr/>
          <p:nvPr/>
        </p:nvGrpSpPr>
        <p:grpSpPr>
          <a:xfrm>
            <a:off x="428628" y="142852"/>
            <a:ext cx="1000100" cy="785817"/>
            <a:chOff x="5691204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143932" cy="17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）每个学生信息用一个结点存储，一个班的学生信息构成一个带头结点的单链表，头结点包含班号，所有班的头结点构成一个单链表，用其头指针标识整个存储结构。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其示意图如下：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14348" y="2418197"/>
            <a:ext cx="6881725" cy="3187281"/>
            <a:chOff x="714348" y="2418197"/>
            <a:chExt cx="6881725" cy="3187281"/>
          </a:xfrm>
        </p:grpSpPr>
        <p:sp>
          <p:nvSpPr>
            <p:cNvPr id="7" name="TextBox 6"/>
            <p:cNvSpPr txBox="1"/>
            <p:nvPr/>
          </p:nvSpPr>
          <p:spPr>
            <a:xfrm>
              <a:off x="4910140" y="2947984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5400000">
              <a:off x="1503341" y="5035561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466828" y="4286256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0" name="弧形 29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348" y="2418197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85786" y="5205425"/>
              <a:ext cx="1500198" cy="357190"/>
              <a:chOff x="4000496" y="2571744"/>
              <a:chExt cx="1500198" cy="35719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910004" y="373527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4933817" y="510688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5381495" y="543195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8" name="组合 67"/>
            <p:cNvGrpSpPr/>
            <p:nvPr/>
          </p:nvGrpSpPr>
          <p:grpSpPr>
            <a:xfrm>
              <a:off x="2881165" y="5230706"/>
              <a:ext cx="1500198" cy="357190"/>
              <a:chOff x="4000496" y="2571744"/>
              <a:chExt cx="1500198" cy="35719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095875" y="5230706"/>
              <a:ext cx="1500198" cy="357190"/>
              <a:chOff x="4000496" y="2571744"/>
              <a:chExt cx="1500198" cy="35719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76" name="直接箭头连接符 75"/>
            <p:cNvCxnSpPr/>
            <p:nvPr/>
          </p:nvCxnSpPr>
          <p:spPr bwMode="auto">
            <a:xfrm>
              <a:off x="2185971" y="540583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167049" y="541630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857224" y="338227"/>
            <a:ext cx="7500990" cy="397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）设计一个你认为最合适的存储结构用于存储该年级所有学生信息。</a:t>
            </a:r>
            <a:endParaRPr lang="zh-CN" altLang="en-US" sz="1800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4985" y="313157"/>
            <a:ext cx="6881725" cy="3187281"/>
            <a:chOff x="714348" y="2418197"/>
            <a:chExt cx="6881725" cy="3187281"/>
          </a:xfrm>
        </p:grpSpPr>
        <p:sp>
          <p:nvSpPr>
            <p:cNvPr id="4" name="TextBox 3"/>
            <p:cNvSpPr txBox="1"/>
            <p:nvPr/>
          </p:nvSpPr>
          <p:spPr>
            <a:xfrm>
              <a:off x="4910140" y="2947984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rot="5400000">
              <a:off x="1503341" y="5035561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466828" y="4286256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2418197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56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7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3" name="组合 40"/>
            <p:cNvGrpSpPr/>
            <p:nvPr/>
          </p:nvGrpSpPr>
          <p:grpSpPr>
            <a:xfrm>
              <a:off x="785786" y="5205425"/>
              <a:ext cx="1500198" cy="357190"/>
              <a:chOff x="4000496" y="2571744"/>
              <a:chExt cx="1500198" cy="35719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4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5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6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10004" y="373527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1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933817" y="510688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5381495" y="543195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组合 67"/>
            <p:cNvGrpSpPr/>
            <p:nvPr/>
          </p:nvGrpSpPr>
          <p:grpSpPr>
            <a:xfrm>
              <a:off x="2881165" y="5230706"/>
              <a:ext cx="1500198" cy="357190"/>
              <a:chOff x="4000496" y="2571744"/>
              <a:chExt cx="1500198" cy="35719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9" name="组合 71"/>
            <p:cNvGrpSpPr/>
            <p:nvPr/>
          </p:nvGrpSpPr>
          <p:grpSpPr>
            <a:xfrm>
              <a:off x="6095875" y="5230706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>
              <a:off x="2185971" y="540583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4167049" y="541630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714348" y="3786190"/>
            <a:ext cx="7215238" cy="27116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string no;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学号或者班号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union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string name;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struct node *bp;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班号指针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val;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struct node link;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后继结点指针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左弧形箭头 59"/>
          <p:cNvSpPr/>
          <p:nvPr/>
        </p:nvSpPr>
        <p:spPr bwMode="auto">
          <a:xfrm>
            <a:off x="428596" y="2928934"/>
            <a:ext cx="285752" cy="85725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14298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）创建一个插入学生信息的结点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(bh,xh,xm)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找到指定班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的头结点，在其后插入该结点（头插法）。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14290"/>
            <a:ext cx="7929618" cy="822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，用文字描述或者代码描述操作①的过程，并说明其时间复杂度。</a:t>
            </a:r>
            <a:endParaRPr lang="zh-CN" altLang="en-US" sz="1800"/>
          </a:p>
        </p:txBody>
      </p:sp>
      <p:grpSp>
        <p:nvGrpSpPr>
          <p:cNvPr id="69" name="组合 68"/>
          <p:cNvGrpSpPr/>
          <p:nvPr/>
        </p:nvGrpSpPr>
        <p:grpSpPr>
          <a:xfrm>
            <a:off x="928662" y="2357430"/>
            <a:ext cx="6858048" cy="3187281"/>
            <a:chOff x="928662" y="2357430"/>
            <a:chExt cx="6858048" cy="3187281"/>
          </a:xfrm>
        </p:grpSpPr>
        <p:sp>
          <p:nvSpPr>
            <p:cNvPr id="7" name="TextBox 6"/>
            <p:cNvSpPr txBox="1"/>
            <p:nvPr/>
          </p:nvSpPr>
          <p:spPr>
            <a:xfrm>
              <a:off x="5124454" y="288721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572132" y="321229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1142" y="504611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1" name="弧形 10"/>
            <p:cNvSpPr/>
            <p:nvPr/>
          </p:nvSpPr>
          <p:spPr bwMode="auto">
            <a:xfrm>
              <a:off x="1000100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662" y="2357430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3" name="组合 34"/>
            <p:cNvGrpSpPr/>
            <p:nvPr/>
          </p:nvGrpSpPr>
          <p:grpSpPr>
            <a:xfrm>
              <a:off x="1000100" y="3011043"/>
              <a:ext cx="1500198" cy="357190"/>
              <a:chOff x="4000496" y="2571744"/>
              <a:chExt cx="1500198" cy="357190"/>
            </a:xfrm>
          </p:grpSpPr>
          <p:sp>
            <p:nvSpPr>
              <p:cNvPr id="58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9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4" name="组合 36"/>
            <p:cNvGrpSpPr/>
            <p:nvPr/>
          </p:nvGrpSpPr>
          <p:grpSpPr>
            <a:xfrm>
              <a:off x="1000100" y="4617485"/>
              <a:ext cx="1500198" cy="357190"/>
              <a:chOff x="4000496" y="2571744"/>
              <a:chExt cx="1500198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6" name="组合 45"/>
            <p:cNvGrpSpPr/>
            <p:nvPr/>
          </p:nvGrpSpPr>
          <p:grpSpPr>
            <a:xfrm>
              <a:off x="3071802" y="3011043"/>
              <a:ext cx="1500198" cy="357190"/>
              <a:chOff x="4000496" y="2571744"/>
              <a:chExt cx="150019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7" name="组合 49"/>
            <p:cNvGrpSpPr/>
            <p:nvPr/>
          </p:nvGrpSpPr>
          <p:grpSpPr>
            <a:xfrm>
              <a:off x="6286512" y="3011043"/>
              <a:ext cx="1500198" cy="357190"/>
              <a:chOff x="4000496" y="2571744"/>
              <a:chExt cx="1500198" cy="35719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8" name="直接箭头连接符 8"/>
            <p:cNvCxnSpPr/>
            <p:nvPr/>
          </p:nvCxnSpPr>
          <p:spPr bwMode="auto">
            <a:xfrm>
              <a:off x="2376608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9"/>
            <p:cNvCxnSpPr/>
            <p:nvPr/>
          </p:nvCxnSpPr>
          <p:spPr bwMode="auto">
            <a:xfrm>
              <a:off x="4357686" y="319664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124318" y="449512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571996" y="482020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2" name="组合 55"/>
            <p:cNvGrpSpPr/>
            <p:nvPr/>
          </p:nvGrpSpPr>
          <p:grpSpPr>
            <a:xfrm>
              <a:off x="3071666" y="4618953"/>
              <a:ext cx="1500198" cy="357190"/>
              <a:chOff x="4000496" y="2571744"/>
              <a:chExt cx="1500198" cy="35719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3" name="组合 59"/>
            <p:cNvGrpSpPr/>
            <p:nvPr/>
          </p:nvGrpSpPr>
          <p:grpSpPr>
            <a:xfrm>
              <a:off x="6286376" y="4618953"/>
              <a:ext cx="1500198" cy="357190"/>
              <a:chOff x="4000496" y="2571744"/>
              <a:chExt cx="1500198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4357550" y="480455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703798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609704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rot="5400000">
              <a:off x="1698605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643042" y="368732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3" name="组合 45"/>
          <p:cNvGrpSpPr/>
          <p:nvPr/>
        </p:nvGrpSpPr>
        <p:grpSpPr>
          <a:xfrm>
            <a:off x="2714612" y="3830199"/>
            <a:ext cx="1500198" cy="357190"/>
            <a:chOff x="4000496" y="2571744"/>
            <a:chExt cx="1500198" cy="357190"/>
          </a:xfrm>
        </p:grpSpPr>
        <p:sp>
          <p:nvSpPr>
            <p:cNvPr id="64" name="矩形 63"/>
            <p:cNvSpPr/>
            <p:nvPr/>
          </p:nvSpPr>
          <p:spPr>
            <a:xfrm>
              <a:off x="4000496" y="2571744"/>
              <a:ext cx="642942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xh</a:t>
              </a:r>
              <a:endParaRPr lang="zh-CN" altLang="en-US" sz="16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643438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xm</a:t>
              </a:r>
              <a:endParaRPr lang="zh-CN" altLang="en-US" sz="16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72066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71736" y="5857892"/>
            <a:ext cx="235745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376472" y="4786322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 rot="5400000">
            <a:off x="3701432" y="4309728"/>
            <a:ext cx="61844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2295985" y="4316895"/>
            <a:ext cx="592142" cy="387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0010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，用文字描述或者代码描述操作②的过程，并说明其时间复杂度。</a:t>
            </a:r>
            <a:endParaRPr lang="zh-CN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）通过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找到指定班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的头结点，找到该学号为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结点的前驱结点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删除其后结点。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0298" y="5500702"/>
            <a:ext cx="285752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/>
          </a:p>
        </p:txBody>
      </p:sp>
      <p:grpSp>
        <p:nvGrpSpPr>
          <p:cNvPr id="63" name="组合 62"/>
          <p:cNvGrpSpPr/>
          <p:nvPr/>
        </p:nvGrpSpPr>
        <p:grpSpPr>
          <a:xfrm>
            <a:off x="3000364" y="3906024"/>
            <a:ext cx="857256" cy="712930"/>
            <a:chOff x="3000364" y="3906024"/>
            <a:chExt cx="857256" cy="712930"/>
          </a:xfrm>
        </p:grpSpPr>
        <p:cxnSp>
          <p:nvCxnSpPr>
            <p:cNvPr id="53" name="直接箭头连接符 52"/>
            <p:cNvCxnSpPr>
              <a:endCxn id="30" idx="0"/>
            </p:cNvCxnSpPr>
            <p:nvPr/>
          </p:nvCxnSpPr>
          <p:spPr>
            <a:xfrm rot="5400000">
              <a:off x="3263438" y="4452604"/>
              <a:ext cx="331904" cy="79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000364" y="3906024"/>
              <a:ext cx="857256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42910" y="2357430"/>
            <a:ext cx="7358114" cy="3187281"/>
            <a:chOff x="642910" y="2357430"/>
            <a:chExt cx="7358114" cy="3187281"/>
          </a:xfrm>
        </p:grpSpPr>
        <p:sp>
          <p:nvSpPr>
            <p:cNvPr id="6" name="TextBox 5"/>
            <p:cNvSpPr txBox="1"/>
            <p:nvPr/>
          </p:nvSpPr>
          <p:spPr>
            <a:xfrm>
              <a:off x="2928926" y="288721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5390" y="504611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14348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10" y="2357430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14348" y="3011043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42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14348" y="4617485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15" name="直接箭头连接符 8"/>
            <p:cNvCxnSpPr/>
            <p:nvPr/>
          </p:nvCxnSpPr>
          <p:spPr bwMode="auto">
            <a:xfrm>
              <a:off x="2090856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500958" y="449512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785914" y="4618953"/>
              <a:ext cx="1286020" cy="357190"/>
              <a:chOff x="2785914" y="4618953"/>
              <a:chExt cx="1286020" cy="3571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785914" y="4618953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14678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43306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 rot="5400000">
              <a:off x="1418046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>
              <a:off x="1323952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12853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357290" y="368732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090720" y="478632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4286248" y="4618953"/>
              <a:ext cx="1286020" cy="357190"/>
              <a:chOff x="2785914" y="4594460"/>
              <a:chExt cx="1286020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xh</a:t>
                </a:r>
                <a:endParaRPr lang="zh-CN" altLang="en-US" sz="16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55" name="直接箭头连接符 54"/>
            <p:cNvCxnSpPr/>
            <p:nvPr/>
          </p:nvCxnSpPr>
          <p:spPr bwMode="auto">
            <a:xfrm>
              <a:off x="5357818" y="4804556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5786446" y="4618953"/>
              <a:ext cx="1286020" cy="357190"/>
              <a:chOff x="2785914" y="4594460"/>
              <a:chExt cx="1286020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 bwMode="auto">
            <a:xfrm>
              <a:off x="6929454" y="4806960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任意多边形 60"/>
          <p:cNvSpPr/>
          <p:nvPr/>
        </p:nvSpPr>
        <p:spPr>
          <a:xfrm>
            <a:off x="3860800" y="4251960"/>
            <a:ext cx="2164080" cy="553720"/>
          </a:xfrm>
          <a:custGeom>
            <a:avLst/>
            <a:gdLst>
              <a:gd name="connsiteX0" fmla="*/ 0 w 2164080"/>
              <a:gd name="connsiteY0" fmla="*/ 553720 h 553720"/>
              <a:gd name="connsiteX1" fmla="*/ 294640 w 2164080"/>
              <a:gd name="connsiteY1" fmla="*/ 157480 h 553720"/>
              <a:gd name="connsiteX2" fmla="*/ 894080 w 2164080"/>
              <a:gd name="connsiteY2" fmla="*/ 15240 h 553720"/>
              <a:gd name="connsiteX3" fmla="*/ 1838960 w 2164080"/>
              <a:gd name="connsiteY3" fmla="*/ 66040 h 553720"/>
              <a:gd name="connsiteX4" fmla="*/ 2164080 w 2164080"/>
              <a:gd name="connsiteY4" fmla="*/ 39116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3720">
                <a:moveTo>
                  <a:pt x="0" y="553720"/>
                </a:moveTo>
                <a:cubicBezTo>
                  <a:pt x="72813" y="400473"/>
                  <a:pt x="145627" y="247227"/>
                  <a:pt x="294640" y="157480"/>
                </a:cubicBezTo>
                <a:cubicBezTo>
                  <a:pt x="443653" y="67733"/>
                  <a:pt x="636693" y="30480"/>
                  <a:pt x="894080" y="15240"/>
                </a:cubicBezTo>
                <a:cubicBezTo>
                  <a:pt x="1151467" y="0"/>
                  <a:pt x="1627293" y="3387"/>
                  <a:pt x="1838960" y="66040"/>
                </a:cubicBezTo>
                <a:cubicBezTo>
                  <a:pt x="2050627" y="128693"/>
                  <a:pt x="2107353" y="259926"/>
                  <a:pt x="2164080" y="39116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857620" y="4804556"/>
            <a:ext cx="43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2500306"/>
            <a:ext cx="357190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线性表的算法设计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3357562"/>
            <a:ext cx="3286148" cy="4072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一般算法如何设计？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4066602"/>
            <a:ext cx="5572164" cy="9660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数据的存储结构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or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算法的处理过程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语言描述。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00298" y="642918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57166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2536</Words>
  <Application>Microsoft Office PowerPoint</Application>
  <PresentationFormat>全屏显示(4:3)</PresentationFormat>
  <Paragraphs>428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965</cp:revision>
  <dcterms:created xsi:type="dcterms:W3CDTF">2004-03-31T23:50:14Z</dcterms:created>
  <dcterms:modified xsi:type="dcterms:W3CDTF">2020-01-31T06:41:41Z</dcterms:modified>
</cp:coreProperties>
</file>