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3"/>
  </p:notesMasterIdLst>
  <p:sldIdLst>
    <p:sldId id="436" r:id="rId2"/>
    <p:sldId id="258" r:id="rId3"/>
    <p:sldId id="423" r:id="rId4"/>
    <p:sldId id="362" r:id="rId5"/>
    <p:sldId id="334" r:id="rId6"/>
    <p:sldId id="433" r:id="rId7"/>
    <p:sldId id="435" r:id="rId8"/>
    <p:sldId id="260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517" r:id="rId90"/>
    <p:sldId id="518" r:id="rId91"/>
    <p:sldId id="519" r:id="rId9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660066"/>
    <a:srgbClr val="FF0000"/>
    <a:srgbClr val="666699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928926" y="2285992"/>
            <a:ext cx="3094036" cy="492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 </a:t>
            </a:r>
            <a:r>
              <a:rPr lang="zh-CN" altLang="en-US" sz="2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285984" y="642918"/>
            <a:ext cx="3857652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栈和队列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28926" y="3191532"/>
            <a:ext cx="3094036" cy="492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 </a:t>
            </a:r>
            <a:r>
              <a:rPr lang="zh-CN" altLang="en-US" sz="2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endParaRPr lang="zh-CN" altLang="en-US" sz="2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/91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 bwMode="auto">
          <a:xfrm>
            <a:off x="1928794" y="1857364"/>
            <a:ext cx="5000660" cy="2357454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2161" y="2357430"/>
            <a:ext cx="1482451" cy="1346106"/>
            <a:chOff x="552422" y="500043"/>
            <a:chExt cx="1482451" cy="1346106"/>
          </a:xfrm>
        </p:grpSpPr>
        <p:grpSp>
          <p:nvGrpSpPr>
            <p:cNvPr id="10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4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5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3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183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，所有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的元素都具有同一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可用下列方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来声明</a:t>
            </a:r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序栈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180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85852" y="1928802"/>
            <a:ext cx="5241937" cy="1447989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6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73916"/>
            <a:ext cx="151288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773916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773916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773916"/>
            <a:ext cx="57309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773916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</p:txBody>
      </p:sp>
      <p:grpSp>
        <p:nvGrpSpPr>
          <p:cNvPr id="2" name="组合 57"/>
          <p:cNvGrpSpPr/>
          <p:nvPr/>
        </p:nvGrpSpPr>
        <p:grpSpPr>
          <a:xfrm>
            <a:off x="34925" y="1041378"/>
            <a:ext cx="1978025" cy="2820478"/>
            <a:chOff x="34925" y="1041378"/>
            <a:chExt cx="1978025" cy="282047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474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26809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309813" y="1765307"/>
            <a:ext cx="2003425" cy="1838705"/>
            <a:chOff x="2309813" y="1765307"/>
            <a:chExt cx="2003425" cy="1838705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9504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4" name="组合 59"/>
          <p:cNvGrpSpPr/>
          <p:nvPr/>
        </p:nvGrpSpPr>
        <p:grpSpPr>
          <a:xfrm>
            <a:off x="4398963" y="1765307"/>
            <a:ext cx="2003425" cy="1838705"/>
            <a:chOff x="4398963" y="1765307"/>
            <a:chExt cx="2003425" cy="183870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6490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5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7495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5541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grpSp>
        <p:nvGrpSpPr>
          <p:cNvPr id="6" name="组合 61"/>
          <p:cNvGrpSpPr/>
          <p:nvPr/>
        </p:nvGrpSpPr>
        <p:grpSpPr>
          <a:xfrm>
            <a:off x="714348" y="4143380"/>
            <a:ext cx="5643602" cy="1897609"/>
            <a:chOff x="714348" y="4143380"/>
            <a:chExt cx="5324477" cy="189760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5874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261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约定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总是指向栈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元素，初始值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当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时不能再进栈－</a:t>
              </a:r>
              <a:r>
                <a:rPr lang="zh-CN" altLang="en-US" sz="18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进栈时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，出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减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428596" y="3900494"/>
            <a:ext cx="6143668" cy="2349609"/>
            <a:chOff x="428596" y="3900494"/>
            <a:chExt cx="6143668" cy="2349609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25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顺序栈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741603"/>
            </a:xfrm>
            <a:prstGeom prst="rect">
              <a:avLst/>
            </a:prstGeom>
            <a:ln>
              <a:headEnd/>
              <a:tailEnd/>
            </a:ln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栈空条件：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栈满条件：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r>
                <a:rPr lang="en-US" altLang="zh-CN" sz="18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操作：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top++; 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退栈操作：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处取出元素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top--;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20657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56693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8384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54420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9388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554251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7379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53415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72834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建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立一个新的空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，实际上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即可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542718"/>
            <a:ext cx="5643602" cy="160053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&gt;top=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16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75928" y="4073528"/>
            <a:ext cx="5032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90175" y="3786190"/>
            <a:ext cx="3603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818985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429000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lang="en-US" altLang="zh-CN" sz="18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栈指针，</a:t>
            </a:r>
            <a:r>
              <a:rPr kumimoji="1"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top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en-US" altLang="zh-CN" sz="18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所指栈的栈顶指针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54768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占用的存储空间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FF33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85852" y="1643050"/>
            <a:ext cx="4786346" cy="120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(SqStack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20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栈不满的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将栈指针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在该位置上插入元素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571612"/>
            <a:ext cx="7632700" cy="205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80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栈上溢出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&gt;top++;		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&gt;data[s-&gt;top]=e;	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6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放在栈顶指针处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18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43914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将栈顶元素赋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将栈指针减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500174"/>
            <a:ext cx="7064426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&gt;data[s-&gt;top];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&gt;top--;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>
              <a:headEnd type="triangle" w="med" len="lg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86050" y="421481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18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18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在栈不为空的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000924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(s-&gt;top==-1)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溢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GetTop(s</a:t>
              </a:r>
              <a:r>
                <a:rPr kumimoji="1" lang="zh-CN" altLang="en-US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18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18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48" y="2500306"/>
            <a:ext cx="6215106" cy="4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栈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428596" y="1571612"/>
            <a:ext cx="2786082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628985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4276685"/>
            <a:ext cx="5832475" cy="764611"/>
            <a:chOff x="1476375" y="3890977"/>
            <a:chExt cx="5832475" cy="764611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857356" y="5286388"/>
            <a:ext cx="471490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栈</a:t>
            </a:r>
            <a:r>
              <a:rPr kumimoji="1" lang="zh-CN" altLang="en-US" sz="18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只能选取同一</a:t>
            </a:r>
            <a:r>
              <a:rPr kumimoji="1" lang="zh-CN" altLang="en-US" sz="18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个端点进行</a:t>
            </a: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插入和删除</a:t>
            </a:r>
            <a:r>
              <a:rPr kumimoji="1" lang="zh-CN" altLang="en-US" sz="18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操作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317176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488" y="428604"/>
            <a:ext cx="23574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1178635"/>
            <a:ext cx="849788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3-4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85786" y="3214686"/>
            <a:ext cx="7715304" cy="13538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的所有元素依次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进栈，产生的连续出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序列正好与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与连续出栈序列相同，则是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486724"/>
            <a:ext cx="192882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7166"/>
            <a:ext cx="3500462" cy="51473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顺序栈的应用算法设计</a:t>
            </a:r>
            <a:endParaRPr lang="zh-CN" altLang="en-US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64291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str="abcba"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161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进栈并连续出栈序列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str'="abcba"</a:t>
            </a:r>
            <a:endParaRPr lang="zh-CN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2357422" y="257174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str=str',str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endParaRPr lang="zh-CN" altLang="en-US" sz="1800"/>
          </a:p>
        </p:txBody>
      </p:sp>
      <p:sp>
        <p:nvSpPr>
          <p:cNvPr id="6" name="下箭头 5"/>
          <p:cNvSpPr/>
          <p:nvPr/>
        </p:nvSpPr>
        <p:spPr>
          <a:xfrm>
            <a:off x="3571868" y="1142984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571868" y="2071678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57158" y="730165"/>
            <a:ext cx="8501122" cy="4896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symmetry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0;str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0';i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将串所有元素进栈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0;str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0';i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Pop(st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退栈元素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]!=e)	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与当前串元素不同则不是对称串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DestroyStack(st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7290" y="714356"/>
            <a:ext cx="721523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计一个算法，利用栈将一个正十进制整数转换为二进制数并输出。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19288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十进制 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二进制：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=10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" name="组合 48"/>
          <p:cNvGrpSpPr/>
          <p:nvPr/>
        </p:nvGrpSpPr>
        <p:grpSpPr>
          <a:xfrm>
            <a:off x="1142976" y="2786058"/>
            <a:ext cx="4857784" cy="2100277"/>
            <a:chOff x="1142976" y="2786058"/>
            <a:chExt cx="4857784" cy="2100277"/>
          </a:xfrm>
        </p:grpSpPr>
        <p:sp>
          <p:nvSpPr>
            <p:cNvPr id="10" name="TextBox 9"/>
            <p:cNvSpPr txBox="1"/>
            <p:nvPr/>
          </p:nvSpPr>
          <p:spPr>
            <a:xfrm>
              <a:off x="2357422" y="278605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71604" y="3214686"/>
              <a:ext cx="158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1373604" y="301739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2976" y="281457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0298" y="321468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0800000">
              <a:off x="3286115" y="3424180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86248" y="320986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10 % 2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714480" y="3614796"/>
              <a:ext cx="144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1516480" y="341750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85852" y="321468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>
              <a:off x="3286116" y="3852808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86248" y="3638494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919269" y="4052182"/>
              <a:ext cx="1242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721269" y="384536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90641" y="364254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0298" y="3662307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143108" y="4462527"/>
              <a:ext cx="102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945108" y="426523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14480" y="406241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0298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357422" y="4838767"/>
              <a:ext cx="828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159422" y="4651002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28794" y="44481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00298" y="4486225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>
              <a:off x="3286116" y="4286256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86248" y="407194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2 % 2 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10800000">
              <a:off x="3286116" y="4671964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286248" y="445765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6285718" y="3143248"/>
            <a:ext cx="858050" cy="1726654"/>
            <a:chOff x="6285718" y="3143248"/>
            <a:chExt cx="858050" cy="1726654"/>
          </a:xfrm>
        </p:grpSpPr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5464975" y="4035429"/>
              <a:ext cx="1643074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429388" y="314324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低位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9388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高位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4" name="组合 50"/>
          <p:cNvGrpSpPr/>
          <p:nvPr/>
        </p:nvGrpSpPr>
        <p:grpSpPr>
          <a:xfrm>
            <a:off x="7143768" y="3357562"/>
            <a:ext cx="1593936" cy="1357322"/>
            <a:chOff x="7143768" y="3357562"/>
            <a:chExt cx="1593936" cy="1357322"/>
          </a:xfrm>
        </p:grpSpPr>
        <p:sp>
          <p:nvSpPr>
            <p:cNvPr id="47" name="右大括号 46"/>
            <p:cNvSpPr/>
            <p:nvPr/>
          </p:nvSpPr>
          <p:spPr>
            <a:xfrm>
              <a:off x="7143768" y="3357562"/>
              <a:ext cx="214314" cy="135732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80382" y="382638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用栈保存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286676" cy="484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"sqstack1.cpp" 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包含整数栈的基本运算函数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SqStack *st;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InitStack(st);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(n&gt;0)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Push(st,n%2);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n=n/2;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(!StackEmpty(st))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输出对应的二进制数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Pop(st,e);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printf("%d",e);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printf("\n");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90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224" y="1214422"/>
            <a:ext cx="7858180" cy="8617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假设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输入序列是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。设计一个算法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判断通过一个栈能否得到由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的某个排列）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指定出栈序列。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2571744"/>
            <a:ext cx="4214842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a[]={2,3,1}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是合法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a[]={3,1,2}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不是合法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10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a[]={2,3,1}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43042" y="3948170"/>
            <a:ext cx="725530" cy="1641649"/>
            <a:chOff x="1285852" y="3103056"/>
            <a:chExt cx="725530" cy="1641649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85918" y="4731260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4345552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4876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a[]={3,1,2}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5715008" y="3948170"/>
            <a:ext cx="725530" cy="1641649"/>
            <a:chOff x="1285852" y="3103056"/>
            <a:chExt cx="725530" cy="1641649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57884" y="47312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7884" y="434555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7884" y="395711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连接符 29"/>
          <p:cNvCxnSpPr>
            <a:endCxn id="29" idx="3"/>
          </p:cNvCxnSpPr>
          <p:nvPr/>
        </p:nvCxnSpPr>
        <p:spPr>
          <a:xfrm rot="10800000" flipV="1">
            <a:off x="6286512" y="3528487"/>
            <a:ext cx="714380" cy="6286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035951" y="3595453"/>
            <a:ext cx="1000132" cy="785818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85918" y="4274114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连接符 34"/>
          <p:cNvCxnSpPr>
            <a:endCxn id="33" idx="3"/>
          </p:cNvCxnSpPr>
          <p:nvPr/>
        </p:nvCxnSpPr>
        <p:spPr>
          <a:xfrm rot="5400000">
            <a:off x="2185957" y="3516885"/>
            <a:ext cx="985873" cy="9286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143108" y="3488296"/>
            <a:ext cx="1357322" cy="13573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2976" y="59171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栈空，是</a:t>
            </a:r>
            <a:r>
              <a:rPr lang="zh-CN" altLang="zh-CN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出栈序列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2066" y="584575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栈不空，不是</a:t>
            </a:r>
            <a:r>
              <a:rPr lang="zh-CN" altLang="zh-CN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出栈序列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166" y="571480"/>
            <a:ext cx="4071966" cy="188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while(a[k]=i)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若栈空返回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6" grpId="0" animBg="1"/>
      <p:bldP spid="16" grpId="1" animBg="1"/>
      <p:bldP spid="21" grpId="0"/>
      <p:bldP spid="27" grpId="0"/>
      <p:bldP spid="28" grpId="0"/>
      <p:bldP spid="29" grpId="0"/>
      <p:bldP spid="29" grpId="1"/>
      <p:bldP spid="33" grpId="0" animBg="1"/>
      <p:bldP spid="33" grpId="1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83107"/>
            <a:ext cx="8286808" cy="5584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Validseq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i,e,k=0;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处理输入序列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Push(st,i);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(!StackEmpty(st))	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GetTop(st,e);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a[k]==e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匹配的情况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Pop(st,e);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k++;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 break;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不匹配时退出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flag=StackEmpty(st);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DestroyStack(st);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flag;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96463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若需要用到两个相同类型的栈，可用一个数组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data[0..MaxSize-1]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来实现这两个栈，这称为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共享栈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290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879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29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755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75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451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197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051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777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28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36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243947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5316" y="2461496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289012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571480"/>
            <a:ext cx="1643074" cy="4839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共享栈</a:t>
            </a:r>
            <a:endParaRPr lang="zh-CN" altLang="en-US" sz="220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990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149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299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025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445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721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7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321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047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1428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2932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4436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0254" y="172324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6138" y="170121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16" y="172324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10" y="218044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3441692" y="2652729"/>
            <a:ext cx="571504" cy="633396"/>
            <a:chOff x="3428992" y="2094497"/>
            <a:chExt cx="571504" cy="633396"/>
          </a:xfrm>
        </p:grpSpPr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4799014" y="2651935"/>
            <a:ext cx="571504" cy="633396"/>
            <a:chOff x="4786314" y="2093703"/>
            <a:chExt cx="571504" cy="633396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34"/>
          <p:cNvGrpSpPr/>
          <p:nvPr/>
        </p:nvGrpSpPr>
        <p:grpSpPr>
          <a:xfrm>
            <a:off x="1584304" y="3366315"/>
            <a:ext cx="2016000" cy="634189"/>
            <a:chOff x="1571604" y="2808083"/>
            <a:chExt cx="2016000" cy="634189"/>
          </a:xfrm>
        </p:grpSpPr>
        <p:sp>
          <p:nvSpPr>
            <p:cNvPr id="25" name="右大括号 24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35"/>
          <p:cNvGrpSpPr/>
          <p:nvPr/>
        </p:nvGrpSpPr>
        <p:grpSpPr>
          <a:xfrm>
            <a:off x="5140468" y="3344290"/>
            <a:ext cx="2016000" cy="634189"/>
            <a:chOff x="5127768" y="2786058"/>
            <a:chExt cx="2016000" cy="634189"/>
          </a:xfrm>
        </p:grpSpPr>
        <p:sp>
          <p:nvSpPr>
            <p:cNvPr id="27" name="右大括号 26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5786" y="78579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栈的一端不动，元素向另外一端伸展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5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允许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进行插入、删除操作的一端称为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的另一端称为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栈中没有数据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的插入操作通常称为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的删除操作通常称为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仿宋" pitchFamily="49" charset="-122"/>
                <a:ea typeface="仿宋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>
              <a:tailEnd type="triangle" w="med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>
              <a:tailEnd type="triangle" w="med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栈的几个概念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1000100" y="3000372"/>
            <a:ext cx="7000924" cy="2219995"/>
            <a:chOff x="857224" y="3929066"/>
            <a:chExt cx="7000924" cy="2219995"/>
          </a:xfrm>
        </p:grpSpPr>
        <p:sp>
          <p:nvSpPr>
            <p:cNvPr id="62" name="TextBox 61"/>
            <p:cNvSpPr txBox="1"/>
            <p:nvPr/>
          </p:nvSpPr>
          <p:spPr>
            <a:xfrm>
              <a:off x="1357290" y="4572008"/>
              <a:ext cx="6500858" cy="157705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 struct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ElemType data[MaxSize];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存放共享栈中元素</a:t>
              </a: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int top1，top2;	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两个栈的栈顶指针</a:t>
              </a: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DStack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14348" y="30718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共享栈的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1538" y="3643314"/>
            <a:ext cx="7429552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栈空条件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top1==-1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top2==MaxSize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栈满条件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top1==top2-1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元素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进栈操</a:t>
            </a: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作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，进栈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top1++;data[top1]=x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；进栈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top2--;data[top2]=x;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出栈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，出栈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x=data[top1];top1--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；出栈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x=data[top2];top2++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284196" y="2285992"/>
            <a:ext cx="8788398" cy="4034875"/>
            <a:chOff x="284196" y="2285992"/>
            <a:chExt cx="8788398" cy="4034875"/>
          </a:xfrm>
        </p:grpSpPr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3357554" y="2285992"/>
              <a:ext cx="3044809" cy="9366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  <a:p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,…,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,…,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9684" name="AutoShape 4"/>
            <p:cNvSpPr>
              <a:spLocks noChangeArrowheads="1"/>
            </p:cNvSpPr>
            <p:nvPr/>
          </p:nvSpPr>
          <p:spPr bwMode="auto">
            <a:xfrm>
              <a:off x="4894295" y="3438517"/>
              <a:ext cx="320648" cy="990615"/>
            </a:xfrm>
            <a:prstGeom prst="down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5214942" y="3774048"/>
              <a:ext cx="92238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57158" y="2879701"/>
              <a:ext cx="1357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逻辑结构</a:t>
              </a: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284196" y="4973650"/>
              <a:ext cx="15731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存储结构</a:t>
              </a:r>
            </a:p>
          </p:txBody>
        </p:sp>
        <p:sp>
          <p:nvSpPr>
            <p:cNvPr id="199707" name="AutoShape 27"/>
            <p:cNvSpPr>
              <a:spLocks noChangeArrowheads="1"/>
            </p:cNvSpPr>
            <p:nvPr/>
          </p:nvSpPr>
          <p:spPr bwMode="auto">
            <a:xfrm>
              <a:off x="785786" y="3629017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solidFill>
              <a:srgbClr val="008000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66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18462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892577" y="5951535"/>
              <a:ext cx="235745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链栈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的示意图</a:t>
              </a:r>
              <a:endPara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3765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3346482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3851307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>
              <a:off x="2590832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485936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53641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>
              <a:off x="4103719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80280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853284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>
              <a:off x="7242225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>
              <a:off x="5615019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6427296" y="4845620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99720" name="Arc 40"/>
            <p:cNvSpPr>
              <a:spLocks/>
            </p:cNvSpPr>
            <p:nvPr/>
          </p:nvSpPr>
          <p:spPr bwMode="auto">
            <a:xfrm>
              <a:off x="1943132" y="4591042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571604" y="430370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321105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8028083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35353" y="4308461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8860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3.1.3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的链式存储结构及其基本运算的实现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383557"/>
            <a:ext cx="7500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的栈称为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7416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将存放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的结点插入到头结点之后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退栈操作：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头结点之后结点的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0688" y="928670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栈底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106463"/>
            <a:ext cx="61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数据结点的类型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00100" y="1741549"/>
            <a:ext cx="6029342" cy="1830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29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中，栈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一个空栈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。实际上是创建链栈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头结点，并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451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s=(LinkStNode *)malloc(sizeof(LinkStNode));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s-&gt;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28662" y="1357298"/>
            <a:ext cx="7786742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85786" y="142852"/>
            <a:ext cx="44291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占用的全部存储空间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7224" y="2571744"/>
            <a:ext cx="6215106" cy="2986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尾结点，释放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06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5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703540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208365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947890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1642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7212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34607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850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88990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662942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49720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794402" y="154304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2" name="左弧形箭头 21"/>
          <p:cNvSpPr/>
          <p:nvPr/>
        </p:nvSpPr>
        <p:spPr>
          <a:xfrm>
            <a:off x="571472" y="1142984"/>
            <a:ext cx="357190" cy="862876"/>
          </a:xfrm>
          <a:prstGeom prst="curvedRightArrow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s-&gt;next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单链表中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数据结点。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1928802"/>
            <a:ext cx="4967287" cy="1348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rIns="288000" bIns="180000">
            <a:spAutoFit/>
          </a:bodyPr>
          <a:lstStyle/>
          <a:p>
            <a:pPr algn="l"/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return(s-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&gt;next==NULL);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2000232" y="3629039"/>
            <a:ext cx="1857388" cy="1599607"/>
            <a:chOff x="1928794" y="4227507"/>
            <a:chExt cx="1857388" cy="159960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空栈的情况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434816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数据结点插入到头结点之后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309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p=(LinkStNode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malloc(sizeof(LinkStNode));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新建元素</a:t>
            </a:r>
            <a:r>
              <a:rPr lang="en-US" altLang="zh-CN" sz="16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&gt;next=s-&gt;next;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结点作为开始结点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ts val="2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1928802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541463" y="424497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173538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89196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893075" y="3821909"/>
              <a:ext cx="642942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9076" y="511289"/>
            <a:ext cx="8782080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ts val="1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下，将头结点后继数据结点的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409686"/>
            <a:ext cx="7104084" cy="350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s-&gt;next==NULL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next=p-&gt;next;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2857496"/>
            <a:ext cx="6451625" cy="3655480"/>
            <a:chOff x="1000100" y="2928934"/>
            <a:chExt cx="6451625" cy="3655480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346180" y="530542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28913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2250265" y="4607727"/>
              <a:ext cx="928694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1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”，即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后进先出表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52610" y="1759120"/>
            <a:ext cx="4819654" cy="3682286"/>
            <a:chOff x="1395420" y="1759120"/>
            <a:chExt cx="4819654" cy="3682286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3929058" y="3071810"/>
              <a:ext cx="2286016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走进死胡同的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人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要按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395420" y="3071810"/>
              <a:ext cx="2390762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91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</a:t>
            </a:r>
            <a:r>
              <a:rPr kumimoji="1" lang="en-US" altLang="zh-CN" sz="2000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下，将头结点后继数据结点的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数据域赋给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259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(s-&gt;next==NULL)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&gt;next-&gt;data;</a:t>
            </a:r>
          </a:p>
          <a:p>
            <a:pPr algn="l">
              <a:lnSpc>
                <a:spcPts val="25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2614607"/>
            <a:ext cx="6121399" cy="3155414"/>
            <a:chOff x="928662" y="2643182"/>
            <a:chExt cx="6121399" cy="315541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960415" y="450057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41959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0298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736" y="5429264"/>
              <a:ext cx="133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取结点值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1178695" y="3679033"/>
              <a:ext cx="121444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将字符栈类型声明及其基本运算函数存放在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sqstack.cpp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10992"/>
            <a:ext cx="6000792" cy="4686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包含栈的基本运算函数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(st,'a');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(st,'b');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(st,'c');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(st,e);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",e);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643182"/>
            <a:ext cx="24860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696200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3-5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2357430"/>
            <a:ext cx="7981950" cy="1300806"/>
            <a:chOff x="785786" y="2357430"/>
            <a:chExt cx="7981950" cy="1300806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72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18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的。所以利用一个栈来进行求解。这里采用链栈。</a:t>
              </a:r>
              <a:endPara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算法设计思路</a:t>
              </a:r>
              <a:endPara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472" y="357166"/>
            <a:ext cx="3500462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链栈的应用算法设计</a:t>
            </a:r>
            <a:endParaRPr lang="zh-CN" altLang="en-US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36034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( ) ) 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⑤ 遇到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空，返回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396239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③ 遇到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④ 遇到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1272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416160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6623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940038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216047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928662" y="1355039"/>
            <a:ext cx="314327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( ) 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③ 遇到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④ 遇到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3438541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35337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511411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809754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5105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31923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632299"/>
            <a:ext cx="635798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match=true; </a:t>
            </a: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LinkStNode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InitStack(st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初始化栈</a:t>
            </a:r>
          </a:p>
          <a:p>
            <a:pPr algn="l"/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中所有字符</a:t>
            </a:r>
          </a:p>
          <a:p>
            <a:pPr algn="l"/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</a:t>
            </a:r>
            <a:r>
              <a:rPr kumimoji="1" lang="en-US" altLang="zh-CN" sz="16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]=='(')</a:t>
            </a:r>
            <a:endParaRPr kumimoji="1" lang="zh-CN" altLang="en-US" sz="16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Push(st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/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42974" y="2071678"/>
            <a:ext cx="6500862" cy="2928958"/>
            <a:chOff x="785786" y="2000240"/>
            <a:chExt cx="6500862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24983" y="2000240"/>
              <a:ext cx="461665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遇到任何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左括号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785786" y="1201508"/>
            <a:ext cx="8215370" cy="646331"/>
            <a:chOff x="500034" y="863726"/>
            <a:chExt cx="8215370" cy="646331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配对时为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true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；否则为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false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785786" y="18192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链栈指针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7195" y="592937"/>
            <a:ext cx="7915267" cy="4013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200"/>
              </a:lnSpc>
            </a:pP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(exp[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]==')') 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当前字符为右括号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)==true)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e!='('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栈顶元素不为</a:t>
            </a:r>
            <a:r>
              <a:rPr kumimoji="1"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match=false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将栈顶元素出栈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match=false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无法取栈顶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857223" y="857232"/>
            <a:ext cx="7786745" cy="3625057"/>
            <a:chOff x="714348" y="1857363"/>
            <a:chExt cx="7786745" cy="3625057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9428" y="1857363"/>
              <a:ext cx="461665" cy="36250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pc="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遇到</a:t>
              </a:r>
              <a:r>
                <a:rPr kumimoji="1" lang="zh-CN" altLang="en-US" sz="1800" spc="6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右括号</a:t>
              </a:r>
              <a:r>
                <a:rPr kumimoji="1" lang="zh-CN" altLang="en-US" sz="1800" spc="6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判断是否匹配</a:t>
              </a:r>
              <a:endParaRPr lang="zh-CN" altLang="en-US" sz="1800" spc="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357850" cy="176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144000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	</a:t>
            </a:r>
            <a:endParaRPr kumimoji="1" lang="zh-CN" altLang="en-US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 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1000100" y="1214422"/>
            <a:ext cx="7500990" cy="785818"/>
            <a:chOff x="571472" y="428604"/>
            <a:chExt cx="7500990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429256" y="59999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栈不空时表示不匹配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16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71472" y="335756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只有在表达式扫描完毕且栈空时返回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true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785926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和队列都是存放多个数据的容器。通常用于存放临时数据：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428868"/>
            <a:ext cx="5214974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如果后放入的数据先处理，则使用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栈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如果先放入的数据先处理，则使用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队列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。</a:t>
            </a:r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000396" cy="46166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栈的应用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48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143272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简单表达式求值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7643866" cy="14646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这里限定的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简单表达式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求值问题是：用户输入一个包含“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”、正整数和圆括号的合法算术表达式，计算该表达式的运算结果。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5394" y="817794"/>
            <a:ext cx="7648572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一个栈的输入序列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借助一个栈所得到的输出序列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B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C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D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2643182"/>
            <a:ext cx="345916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715016"/>
            <a:ext cx="4318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grpSp>
        <p:nvGrpSpPr>
          <p:cNvPr id="15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818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916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简单表达式采用字符数组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表示，其中只含有“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为了方便，假设是合法的算术表达式，例如，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1+2*(4+12)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在设计相关算法中用到栈，这里采用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顺序栈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存储结构。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中缀表达式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3128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运算算法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14646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中缀表达式的运算规则：“先乘除，后加减，从左到右计算，先括号内，后括号外”。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500042"/>
            <a:ext cx="807249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后缀表达式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逆波兰表达式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+"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0716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后缀表达式特点：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14620"/>
            <a:ext cx="7215238" cy="1049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没有括号，已考虑了运算符的优先级。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只有操作数和运算符，而且越放在前面的运算符来越优先执行。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在算术表达式中，如果运算符在操作数的前面，称为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前缀表达式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3"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1000100" y="2285992"/>
            <a:ext cx="6643734" cy="1290225"/>
            <a:chOff x="1000100" y="2285992"/>
            <a:chExt cx="6643734" cy="1290225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29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中缀表达式：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+  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后缀表达式：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1  2  3 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前缀表达式：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4714876" y="2383876"/>
              <a:ext cx="214314" cy="118800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628" y="280355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348" y="1428736"/>
            <a:ext cx="5572164" cy="11218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将中缀算术表达式转换成后缀表达式。</a:t>
            </a:r>
            <a:endParaRPr lang="en-US" altLang="zh-CN" sz="1800" smtClean="0">
              <a:solidFill>
                <a:srgbClr val="008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对该后缀表达式求值。</a:t>
            </a:r>
            <a:endParaRPr lang="zh-CN" altLang="en-US" sz="1800">
              <a:solidFill>
                <a:srgbClr val="008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457203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）将算术表达式转换成后缀表达式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运算符栈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27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数字字符直接放在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运算符通过一个栈来处理优先级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158" y="28572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895633"/>
            <a:ext cx="23574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（没有括号）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292893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57562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优先级相同：先进栈的先退栈即先执行</a:t>
            </a:r>
            <a:r>
              <a:rPr lang="en-US" altLang="zh-CN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9"/>
          <p:cNvGrpSpPr/>
          <p:nvPr/>
        </p:nvGrpSpPr>
        <p:grpSpPr>
          <a:xfrm>
            <a:off x="4572000" y="3571876"/>
            <a:ext cx="4214842" cy="900176"/>
            <a:chOff x="4857752" y="3929066"/>
            <a:chExt cx="4214842" cy="900176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3929066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600" i="1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25717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（带有括号）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*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 sz="2000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6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  <a:endParaRPr lang="zh-CN" altLang="en-US" sz="16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32"/>
          <p:cNvGrpSpPr/>
          <p:nvPr/>
        </p:nvGrpSpPr>
        <p:grpSpPr>
          <a:xfrm>
            <a:off x="4286248" y="3286124"/>
            <a:ext cx="4071966" cy="828738"/>
            <a:chOff x="4286248" y="3286124"/>
            <a:chExt cx="4071966" cy="828738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postexp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（栈空或者栈顶运算符为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 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if (ch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的优先级高于栈顶运算符的优先级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依次出栈并存入到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中，直到栈顶运算符优先级小于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57158" y="1000108"/>
            <a:ext cx="8572560" cy="4364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596" y="50004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针对简单表达式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3-3】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出栈序列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能取值的个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数是多少？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336691"/>
            <a:chOff x="2000232" y="2643182"/>
            <a:chExt cx="4975260" cy="3336691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143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  <a:sym typeface="Symbol"/>
                </a:rPr>
                <a:t>   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不可能是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共有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可能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、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出栈的结果：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29190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285860"/>
            <a:ext cx="8143932" cy="3318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*exp，char postexp[])		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e;  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 *Optr;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定义运算符栈指针</a:t>
            </a:r>
          </a:p>
          <a:p>
            <a:pPr algn="l"/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InitStack(Optr);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初始化运算符栈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(*exp!='\0')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witch(*exp)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判定为左括号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Push(Optr，'(');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左括号进栈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exp++;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将算术表达式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转换成后缀表达式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8286808" cy="3477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Pop(Optr，e);	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(e!='(')	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  postexp[i++]=e;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exp++;		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286808" cy="4056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'+':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判定为加或减号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(!StackEmpty(Optr))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(e!='(')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{  postexp[i++]=e;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else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Push(Optr，*exp);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exp++;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3846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case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if (e=='*' || e=='/')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{  postexp[i++]=e;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else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运算符时退出循环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Push(Optr，*exp);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exp++;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572560" cy="5676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(*exp&gt;='0' &amp;&amp; *exp&lt;='9')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postexp[i++]=*exp;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exp++;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postexp[i++]='#';	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postexp[i++]=e;	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postexp[i]='\0';		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DestroyStack(Optr);	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0003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）后缀表达式求值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值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操作数栈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5715040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数字字符：转换为数值并进栈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运算符：退栈两个操作数，计算，将结果进栈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501122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*postexp)	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d， a， b， c， 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SqStack1 *Opnd;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InitStack1(Opnd);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(*postexp!='\0')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//postexp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switch (*postexp)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Pop1(Opnd，b);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c=b+a;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计算后缀表达式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c=b-a;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c=b*a;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(a!=0)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c=b/a;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else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printf("\n\t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除零错误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!\n");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exit(0);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76801"/>
            <a:ext cx="8001056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可能取值的个数是（  ）多少？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B.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64" y="28572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全国考研题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10046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5290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98623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545778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57435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14364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可以取除了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外的任何值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种可能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00166" y="2285992"/>
            <a:ext cx="5429288" cy="1428760"/>
            <a:chOff x="1500166" y="2285992"/>
            <a:chExt cx="5429288" cy="1428760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3143240" y="2634752"/>
              <a:ext cx="0" cy="108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4079865" y="2634752"/>
              <a:ext cx="0" cy="108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143240" y="3704445"/>
              <a:ext cx="9366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9884" y="2617768"/>
              <a:ext cx="468000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4722" y="2617768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00166" y="2285992"/>
              <a:ext cx="164307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  <a:sym typeface="Symbol"/>
                </a:rPr>
                <a:t>   3 2 1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352" y="3282735"/>
              <a:ext cx="1480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能是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8" idx="0"/>
              <a:endCxn id="26" idx="2"/>
            </p:cNvCxnSpPr>
            <p:nvPr/>
          </p:nvCxnSpPr>
          <p:spPr>
            <a:xfrm rot="16200000" flipV="1">
              <a:off x="6010468" y="3103799"/>
              <a:ext cx="357190" cy="68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86314" y="2617768"/>
              <a:ext cx="468000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144982" y="2356914"/>
              <a:ext cx="341644" cy="556008"/>
            </a:xfrm>
            <a:custGeom>
              <a:avLst/>
              <a:gdLst>
                <a:gd name="connsiteX0" fmla="*/ 0 w 341644"/>
                <a:gd name="connsiteY0" fmla="*/ 53591 h 556008"/>
                <a:gd name="connsiteX1" fmla="*/ 170822 w 341644"/>
                <a:gd name="connsiteY1" fmla="*/ 83736 h 556008"/>
                <a:gd name="connsiteX2" fmla="*/ 341644 w 341644"/>
                <a:gd name="connsiteY2" fmla="*/ 556008 h 55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644" h="556008">
                  <a:moveTo>
                    <a:pt x="0" y="53591"/>
                  </a:moveTo>
                  <a:cubicBezTo>
                    <a:pt x="56940" y="26795"/>
                    <a:pt x="113881" y="0"/>
                    <a:pt x="170822" y="83736"/>
                  </a:cubicBezTo>
                  <a:cubicBezTo>
                    <a:pt x="227763" y="167472"/>
                    <a:pt x="284703" y="361740"/>
                    <a:pt x="341644" y="55600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4056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d=0;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转换成对应的数值存放到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(*postexp&gt;='0' &amp;&amp; *postexp&lt;='9')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	d=10*d+*postexp-'0';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postexp++;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Push1(Opnd，d);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postexp++;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GetTop1(Opnd，e);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DestroyStack1(Opnd);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28596" y="714356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8143932" cy="27395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char exp[]="(56-20)/(4+2)";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改为键盘输入</a:t>
            </a: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postexp[MaxSize];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trans(exp，postexp);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:%s\n"，exp);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:%s\n"，postexp);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:%g\n"，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compvalue(postexp)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0;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214422"/>
            <a:ext cx="4357718" cy="14887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:(56-20)/(4+2)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:56#20#-4#2#+/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214710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、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用栈求解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072526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求路径必须是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路径不重复。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42968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行走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规则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69504" y="4450547"/>
            <a:ext cx="957262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667117"/>
            <a:ext cx="915988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3" name="组合 122"/>
          <p:cNvGrpSpPr/>
          <p:nvPr/>
        </p:nvGrpSpPr>
        <p:grpSpPr>
          <a:xfrm>
            <a:off x="4681538" y="4786322"/>
            <a:ext cx="2143140" cy="1226588"/>
            <a:chOff x="3929058" y="4857760"/>
            <a:chExt cx="2143140" cy="1226588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一条迷宫路径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 Box 103"/>
          <p:cNvSpPr txBox="1">
            <a:spLocks noChangeArrowheads="1"/>
          </p:cNvSpPr>
          <p:nvPr/>
        </p:nvSpPr>
        <p:spPr bwMode="auto">
          <a:xfrm>
            <a:off x="2857488" y="1285860"/>
            <a:ext cx="371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4  5 </a:t>
            </a:r>
            <a:r>
              <a:rPr lang="en-US" altLang="zh-CN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6  7  8  9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07249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设置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一个迷宫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每个元素表示一个方块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的状态，为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是通道，为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0,0,0,0,1,1,0,0,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0,1,1,1,0,0,0,0,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0,0,0,1,0,0,0,0,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0,1,0,0,0,1,0,0,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0,1,1,1,0,1,1,0,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1,0,0,0,0,0,0,0,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3  4  5  6  7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9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grpSp>
        <p:nvGrpSpPr>
          <p:cNvPr id="103" name="组合 114"/>
          <p:cNvGrpSpPr/>
          <p:nvPr/>
        </p:nvGrpSpPr>
        <p:grpSpPr>
          <a:xfrm>
            <a:off x="5548319" y="2050010"/>
            <a:ext cx="1809763" cy="2967531"/>
            <a:chOff x="5464181" y="1400160"/>
            <a:chExt cx="1809763" cy="2967531"/>
          </a:xfrm>
        </p:grpSpPr>
        <p:sp>
          <p:nvSpPr>
            <p:cNvPr id="111" name="矩形 110"/>
            <p:cNvSpPr/>
            <p:nvPr/>
          </p:nvSpPr>
          <p:spPr bwMode="auto">
            <a:xfrm>
              <a:off x="5464181" y="1400160"/>
              <a:ext cx="1809763" cy="195049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  <a:endCxn id="114" idx="0"/>
            </p:cNvCxnSpPr>
            <p:nvPr/>
          </p:nvCxnSpPr>
          <p:spPr>
            <a:xfrm rot="16200000" flipH="1">
              <a:off x="6047592" y="3672125"/>
              <a:ext cx="647705" cy="47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45197" y="3998359"/>
              <a:ext cx="85725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sz="18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lang="en-US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35716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在算法中用到的栈采用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顺序栈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存储结构，即将栈声明为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364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	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top;			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StType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声明顺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序栈类型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1785918" y="2571744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y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试探顺序：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67382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702874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674092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674092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213103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58835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5102852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638241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71472" y="1214422"/>
            <a:ext cx="5338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sz="1800" dirty="0">
                <a:ea typeface="楷体" pitchFamily="49" charset="-122"/>
                <a:cs typeface="Times New Roman" pitchFamily="18" charset="0"/>
              </a:rPr>
              <a:t>:   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959754" cy="255454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(&amp;s)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初始化栈。构造一个空栈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(&amp;s)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销毁栈。释放栈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进栈。将元素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出栈。从栈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中退出栈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取栈顶元素。返回当前的栈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10395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500063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所有走过的方块都会进栈！</a:t>
            </a:r>
            <a:endParaRPr lang="zh-CN" altLang="en-US" sz="2000" dirty="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357166"/>
            <a:ext cx="864399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走方块，表示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）退栈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00034" y="714356"/>
            <a:ext cx="338613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119438" y="2428868"/>
            <a:ext cx="1809752" cy="869398"/>
            <a:chOff x="3119438" y="2428868"/>
            <a:chExt cx="1809752" cy="869398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2071670" y="2349499"/>
            <a:ext cx="400068" cy="3008327"/>
            <a:chOff x="2071670" y="2349499"/>
            <a:chExt cx="400068" cy="3008327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71670" y="2349499"/>
              <a:ext cx="276999" cy="3008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pc="3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所有相邻方块都不能走</a:t>
            </a:r>
            <a:endParaRPr kumimoji="1"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40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path[MaxSize], e; int 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  bool find;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StType *st;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初始化栈顶指针</a:t>
            </a: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e.di=-1;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为入口</a:t>
            </a: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Push(st,e);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3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入口的迷宫值置为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2015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5"/>
          <p:cNvGrpSpPr/>
          <p:nvPr/>
        </p:nvGrpSpPr>
        <p:grpSpPr>
          <a:xfrm>
            <a:off x="900113" y="3183496"/>
            <a:ext cx="4814895" cy="3289537"/>
            <a:chOff x="900113" y="2916792"/>
            <a:chExt cx="4814895" cy="3289537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 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3  4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</p:grpSp>
      <p:grpSp>
        <p:nvGrpSpPr>
          <p:cNvPr id="4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334538"/>
              <a:ext cx="2571768" cy="85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为了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避免重复，当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一个方块进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栈时，将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迷宫值改为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4118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(!StackEmpty(st))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GetTop(st,e);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i=e.i; j=e.j; di=e.di;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(i==xe &amp;&amp; j==ye)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一条迷宫路径如下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k=0;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(!StackEmpty(st))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Pop(st,e);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path[k++]=e;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286676" cy="2680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(k&gt;=1)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k--;				         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printf("\t(%d,%d)",path[k].i,path[k].j);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((k+2)%5==0)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每输出每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printf("\n");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DestroyStack(st);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输出一条迷宫路径后返回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di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564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find=false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(di&lt;4 &amp;&amp; !find)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找相邻可走方块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di++;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switch(di)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0:i1=i-1; j1=j;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1:i1=i;   j1=j+1;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2:i1=i+1; j1=j; 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3:i1=i;   j1=j-1;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find=true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找到一个相邻可走方块，设置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266103" y="2586924"/>
            <a:ext cx="1076936" cy="17859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087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找到了一个相邻可走方块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st-&gt;data[st-&gt;top].di=di;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修改原栈顶元素的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e.i=i1; e.j=j1; e.di=-1;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Push(st,e);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相邻可走方块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mg[i1][j1]=-1;	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//(i1,j1)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迷宫值置为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558783" y="3071810"/>
            <a:ext cx="6227795" cy="3420271"/>
            <a:chOff x="428596" y="2928934"/>
            <a:chExt cx="6227795" cy="3420271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从入口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072206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357982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没有路径可走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则退栈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Pop(st,e);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mg[e.i][e.j]=0;	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让退栈方块变为其他路径可走方块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表示没有可走路径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785786" y="3429000"/>
            <a:ext cx="7286676" cy="3098989"/>
            <a:chOff x="785786" y="3429000"/>
            <a:chExt cx="7286676" cy="3098989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退栈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这里不将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mg[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栈顶方块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1800" smtClean="0">
                <a:solidFill>
                  <a:srgbClr val="00206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回退后需要恢复环境！</a:t>
            </a:r>
            <a:endParaRPr lang="zh-CN" altLang="en-US" sz="1800">
              <a:solidFill>
                <a:srgbClr val="00206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643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18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18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18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顺序栈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链栈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14348" y="571480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28662" y="2071678"/>
            <a:ext cx="5472112" cy="179129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1;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56966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sz="16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3,2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4,1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5,1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5,2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5,3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6,3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6,4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6,5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5,5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4,5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4,6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4,7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3,7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8,8</a:t>
            </a:r>
            <a:r>
              <a:rPr lang="en-US" altLang="zh-CN" sz="1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210976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2" name="组合 6"/>
          <p:cNvGrpSpPr>
            <a:grpSpLocks noChangeAspect="1"/>
          </p:cNvGrpSpPr>
          <p:nvPr/>
        </p:nvGrpSpPr>
        <p:grpSpPr>
          <a:xfrm>
            <a:off x="1357290" y="3455690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显然，这个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解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不是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最优解，即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不是最短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路径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。为什么？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071810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6083</Words>
  <Application>Microsoft Office PowerPoint</Application>
  <PresentationFormat>全屏显示(4:3)</PresentationFormat>
  <Paragraphs>1271</Paragraphs>
  <Slides>91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833</cp:revision>
  <dcterms:created xsi:type="dcterms:W3CDTF">2004-04-04T02:09:16Z</dcterms:created>
  <dcterms:modified xsi:type="dcterms:W3CDTF">2020-01-31T06:57:25Z</dcterms:modified>
</cp:coreProperties>
</file>