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9"/>
  </p:notesMasterIdLst>
  <p:sldIdLst>
    <p:sldId id="288" r:id="rId2"/>
    <p:sldId id="419" r:id="rId3"/>
    <p:sldId id="398" r:id="rId4"/>
    <p:sldId id="405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0000"/>
    <a:srgbClr val="666699"/>
    <a:srgbClr val="660066"/>
    <a:srgbClr val="F8BFBE"/>
    <a:srgbClr val="008000"/>
    <a:srgbClr val="ED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0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96993"/>
            <a:ext cx="5715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队</a:t>
            </a:r>
            <a:r>
              <a:rPr kumimoji="1" lang="zh-CN" altLang="en-US" sz="1800" dirty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列</a:t>
            </a:r>
            <a:r>
              <a:rPr kumimoji="1"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简称</a:t>
            </a: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队</a:t>
            </a:r>
            <a:r>
              <a:rPr kumimoji="1"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也是一种运算受限的</a:t>
            </a:r>
            <a:r>
              <a:rPr kumimoji="1"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线性表。       </a:t>
            </a:r>
            <a:endParaRPr kumimoji="1"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500034" y="1142984"/>
            <a:ext cx="307183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3.2.1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队列的定义</a:t>
            </a:r>
            <a:r>
              <a:rPr kumimoji="1" lang="zh-CN" altLang="en-US" b="0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952210"/>
            <a:ext cx="7000924" cy="4770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队列只能</a:t>
            </a:r>
            <a:r>
              <a:rPr kumimoji="1"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选取一个端点进行</a:t>
            </a:r>
            <a:r>
              <a:rPr kumimoji="1" lang="zh-CN" altLang="en-US" sz="18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插入</a:t>
            </a:r>
            <a:r>
              <a:rPr kumimoji="1"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操作，另</a:t>
            </a:r>
            <a:r>
              <a:rPr kumimoji="1"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一个端点进行删除操作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151931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500166" y="3711505"/>
            <a:ext cx="5832475" cy="764611"/>
            <a:chOff x="1476375" y="3890977"/>
            <a:chExt cx="5832475" cy="764611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1137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000364" y="214290"/>
            <a:ext cx="250033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 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42910" y="428604"/>
            <a:ext cx="500066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、顺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队中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实现队列的基本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算算法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1129882"/>
            <a:ext cx="8358246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构造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一个空队列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指针均设置成初始状态即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71472" y="2334715"/>
            <a:ext cx="5715040" cy="16558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6429388" y="2460621"/>
            <a:ext cx="2428892" cy="2441034"/>
            <a:chOff x="6429388" y="2460621"/>
            <a:chExt cx="2428892" cy="2441034"/>
          </a:xfrm>
        </p:grpSpPr>
        <p:grpSp>
          <p:nvGrpSpPr>
            <p:cNvPr id="3" name="组合 4"/>
            <p:cNvGrpSpPr/>
            <p:nvPr/>
          </p:nvGrpSpPr>
          <p:grpSpPr>
            <a:xfrm>
              <a:off x="6643702" y="2460621"/>
              <a:ext cx="2214578" cy="2441034"/>
              <a:chOff x="-27003" y="727061"/>
              <a:chExt cx="2214578" cy="2441034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53780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21414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74597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-27003" y="2798763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4960943" cy="9694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释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5030795" cy="1378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free(q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1538" y="2000240"/>
            <a:ext cx="4786346" cy="1275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return(q-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&gt;front==q-&gt;rear);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69325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l">
              <a:lnSpc>
                <a:spcPts val="3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队列不满的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将队尾指针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将元素添加到该位置。</a:t>
            </a:r>
            <a:endParaRPr lang="zh-CN" altLang="pt-BR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5745175" cy="2261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3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&gt;rear++;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&gt;data[q-&gt;rear]=e;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1000100" y="4175133"/>
            <a:ext cx="5657268" cy="2441034"/>
            <a:chOff x="1071538" y="4000504"/>
            <a:chExt cx="5908702" cy="2441034"/>
          </a:xfrm>
        </p:grpSpPr>
        <p:grpSp>
          <p:nvGrpSpPr>
            <p:cNvPr id="3" name="组合 3"/>
            <p:cNvGrpSpPr/>
            <p:nvPr/>
          </p:nvGrpSpPr>
          <p:grpSpPr>
            <a:xfrm>
              <a:off x="4797216" y="4091007"/>
              <a:ext cx="2183024" cy="2167970"/>
              <a:chOff x="1323744" y="1589074"/>
              <a:chExt cx="2183024" cy="2167970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323744" y="3387712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399943" y="3062274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</p:grpSp>
        <p:grpSp>
          <p:nvGrpSpPr>
            <p:cNvPr id="4" name="组合 4"/>
            <p:cNvGrpSpPr/>
            <p:nvPr/>
          </p:nvGrpSpPr>
          <p:grpSpPr>
            <a:xfrm>
              <a:off x="1751376" y="4000504"/>
              <a:ext cx="2145946" cy="2441034"/>
              <a:chOff x="41629" y="727061"/>
              <a:chExt cx="2145946" cy="2441034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4" y="7270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4" y="10874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4" y="1446198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4" y="18065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4" y="21669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3228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1629" y="2798763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空队时元素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进队：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677306" cy="82086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）出队列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将该位置的元素值赋给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pt-BR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6030928" cy="234837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(q-&gt;front==q-&gt;rear)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4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&gt;front++;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e=q-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&gt;data[q-&gt;front];</a:t>
            </a:r>
          </a:p>
          <a:p>
            <a:pPr algn="l">
              <a:lnSpc>
                <a:spcPts val="24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4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1000100" y="4071942"/>
            <a:ext cx="6746908" cy="1838325"/>
            <a:chOff x="1000100" y="4071942"/>
            <a:chExt cx="6746908" cy="1838325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出队一个元素：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6607190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、环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形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队列（或循环队列）中实现队列的基本运算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501650" y="1208088"/>
            <a:ext cx="2133600" cy="1838325"/>
            <a:chOff x="501650" y="1208088"/>
            <a:chExt cx="2133600" cy="1838325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533525" y="12461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2203450" y="12080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533525" y="16065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203450" y="15684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1533525" y="1965325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203450" y="192722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533525" y="23256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2203450" y="22875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533525" y="26860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203450" y="26479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246188" y="251460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501650" y="231140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1223963" y="143192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581025" y="122872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13800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是因为采用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作为队满条件的缺陷。当队满条件为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真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时，队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中可能还有若干空位置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这种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溢出并不是真正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溢出，称为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假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溢出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357553" y="1268413"/>
            <a:ext cx="2143141" cy="946141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还有两</a:t>
            </a: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位置，为何</a:t>
            </a:r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不能进队？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8286750" cy="69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数组的前端和后端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连接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起来，形成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一个环形的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表，即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把存储队列元素的表从逻辑上看成一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环，称为</a:t>
            </a:r>
            <a:r>
              <a:rPr kumimoji="1"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环形队列</a:t>
            </a:r>
            <a:r>
              <a:rPr kumimoji="1"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循环队列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1800" smtClean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原来如此，简单</a:t>
              </a:r>
              <a:r>
                <a:rPr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055689" y="2313009"/>
            <a:ext cx="2152650" cy="1838325"/>
            <a:chOff x="304" y="1229"/>
            <a:chExt cx="1356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04" y="1924"/>
              <a:ext cx="545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387600"/>
            <a:chOff x="1353" y="2482"/>
            <a:chExt cx="2253" cy="1504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rear=4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时，下一步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，可以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解决方案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784" y="2428868"/>
            <a:ext cx="492443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时，不能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再进队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39975"/>
            <a:chOff x="2018" y="1116"/>
            <a:chExt cx="1905" cy="1474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37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500034" y="3571876"/>
            <a:ext cx="7959754" cy="87472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实际上内存地址一定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连续的，不可能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的，这里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是通过逻辑方式实现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队列，也就是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rear++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front++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2071670" y="4643446"/>
            <a:ext cx="4143404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front=(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28596" y="181253"/>
            <a:ext cx="367505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队列（循环队列）：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899807"/>
            <a:chOff x="703263" y="122238"/>
            <a:chExt cx="2862262" cy="2899807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06157"/>
            <a:chOff x="4067175" y="115888"/>
            <a:chExt cx="3529013" cy="2906157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45820"/>
            <a:chOff x="179388" y="3429000"/>
            <a:chExt cx="3817937" cy="2745820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45820"/>
            <a:chOff x="4029075" y="3429000"/>
            <a:chExt cx="3567113" cy="2745820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现在约定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空，以下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那么如何</a:t>
            </a:r>
            <a:r>
              <a:rPr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设置队满的条件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9074" y="1170231"/>
            <a:ext cx="8639206" cy="17416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行插入的一端称做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删除的一端称做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队列中插入新元素称为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，新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元素进队后就成为新的队尾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队列中删除元素称为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后，其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队列示意图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5720" y="57148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队列的几个概念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队满条件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735763" y="1370013"/>
            <a:ext cx="2084387" cy="1558921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进队一个元素时到达</a:t>
            </a:r>
            <a:r>
              <a:rPr lang="zh-CN" altLang="en-US" sz="180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队</a:t>
            </a:r>
            <a:r>
              <a:rPr lang="zh-CN" altLang="en-US" sz="1800" smtClean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头，就</a:t>
            </a:r>
            <a:r>
              <a:rPr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认为队满了。这样做会少放一</a:t>
            </a:r>
            <a:r>
              <a:rPr lang="zh-CN" altLang="en-US" sz="180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个</a:t>
            </a:r>
            <a:r>
              <a:rPr lang="zh-CN" altLang="en-US" sz="1800" smtClean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元素，牺牲</a:t>
            </a:r>
            <a:r>
              <a:rPr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一个元素没关系的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702552" cy="1809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rear+1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)%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MaxSize = front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环形队列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10" y="3786190"/>
            <a:ext cx="75724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环形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中，实现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算法与非环形队列类似，只是改为上述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要素即可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1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3-7】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对于环形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来说，如果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知道队头指针和队列中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个数，则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可以计算出队尾指针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也就是说，可以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用队列中元素个数代替队尾指针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出这种环形队列的初始化、入队、出队和判空算法。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50363"/>
            <a:chOff x="539750" y="71414"/>
            <a:chExt cx="3384550" cy="2750363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3)=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714644" cy="655084"/>
            <a:chOff x="1000100" y="4357694"/>
            <a:chExt cx="2714644" cy="655084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count=rear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24280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?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=(3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)=8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71406" y="5500702"/>
            <a:ext cx="4857784" cy="655084"/>
            <a:chOff x="71406" y="5786454"/>
            <a:chExt cx="4857784" cy="655084"/>
          </a:xfrm>
        </p:grpSpPr>
        <p:sp>
          <p:nvSpPr>
            <p:cNvPr id="55" name="下箭头 54"/>
            <p:cNvSpPr/>
            <p:nvPr/>
          </p:nvSpPr>
          <p:spPr>
            <a:xfrm>
              <a:off x="2000232" y="578645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=(3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655084"/>
            <a:chOff x="4071934" y="5286388"/>
            <a:chExt cx="4857784" cy="655084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=(1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err="1" smtClean="0"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214422"/>
            <a:ext cx="7286676" cy="101322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count=(rear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front=(rear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count+MaxSize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28597" y="285728"/>
            <a:ext cx="435771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44921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队列中元素个数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242017"/>
            <a:chOff x="468313" y="2614610"/>
            <a:chExt cx="7416800" cy="224201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该环形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队列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1643527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空条件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满条件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en-US" altLang="zh-CN" sz="16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rear=(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rear+1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</a:t>
              </a:r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队操作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front=(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front+1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取出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处元素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这样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的环形队列中最多可放置</a:t>
            </a:r>
            <a:r>
              <a:rPr lang="en-US" altLang="zh-CN" sz="1800" dirty="0" err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MaxSize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个元素。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968772" y="2714620"/>
            <a:ext cx="2630455" cy="1428761"/>
            <a:chOff x="3143238" y="2928934"/>
            <a:chExt cx="2630455" cy="1428761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8" y="3286125"/>
              <a:ext cx="1103293" cy="10715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3246400" y="2928934"/>
              <a:ext cx="252729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由</a:t>
              </a:r>
              <a:r>
                <a:rPr lang="en-US" altLang="zh-CN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front</a:t>
              </a:r>
              <a:r>
                <a:rPr lang="zh-CN" altLang="en-US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en-US" altLang="zh-CN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count</a:t>
              </a:r>
              <a:r>
                <a:rPr lang="zh-CN" altLang="en-US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167434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</a:t>
            </a:r>
            <a:r>
              <a:rPr kumimoji="1"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(QuType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392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73657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600" u="sng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   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临时队尾指针</a:t>
            </a:r>
          </a:p>
          <a:p>
            <a:pPr algn="l">
              <a:lnSpc>
                <a:spcPts val="2300"/>
              </a:lnSpc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rear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-&gt;count)%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求队尾位置</a:t>
            </a:r>
          </a:p>
          <a:p>
            <a:pPr algn="l">
              <a:lnSpc>
                <a:spcPts val="23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qu-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&gt;data[rear]=x;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qu-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&gt;count++;	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36578" y="1112838"/>
            <a:ext cx="2606662" cy="1319419"/>
            <a:chOff x="357158" y="1112838"/>
            <a:chExt cx="2606662" cy="1319419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它是一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局部变量，队列</a:t>
              </a:r>
              <a:r>
                <a:rPr lang="en-US" altLang="zh-CN" sz="1800" dirty="0" err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中不保存该值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71472" y="928670"/>
            <a:ext cx="7848624" cy="327170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&amp;x)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-&gt;count==0)	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400"/>
              </a:lnSpc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队头循环增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-&gt;front];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-&gt;count--;	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8662" y="785794"/>
            <a:ext cx="6848492" cy="127569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</a:p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return(qu-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&gt;count==0);</a:t>
            </a:r>
          </a:p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65139" y="404813"/>
            <a:ext cx="6821505" cy="42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的主要特点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先进先出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，所以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又把队列称为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先进先出表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26918"/>
            <a:chOff x="2357422" y="1855105"/>
            <a:chExt cx="4286280" cy="3726918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假如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72132" y="3233688"/>
            <a:ext cx="8509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3857620" y="5500702"/>
            <a:ext cx="2003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链队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212163"/>
            <a:ext cx="7072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采用链表存储的队列称为</a:t>
            </a: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链队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，这里采用不带头结点的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429552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3.2.3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列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的链式存储结构及其基本运算的实现</a:t>
            </a:r>
            <a:endParaRPr kumimoji="1" lang="zh-CN" altLang="en-US" b="0" dirty="0">
              <a:solidFill>
                <a:schemeClr val="tx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714356"/>
            <a:ext cx="52864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通常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将队头和队尾两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06575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099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4976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897063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84122" y="1989138"/>
            <a:ext cx="96364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514327" y="2455863"/>
            <a:ext cx="792163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4" name="Text Box 35"/>
          <p:cNvSpPr txBox="1">
            <a:spLocks noChangeArrowheads="1"/>
          </p:cNvSpPr>
          <p:nvPr/>
        </p:nvSpPr>
        <p:spPr bwMode="auto">
          <a:xfrm>
            <a:off x="896940" y="3644901"/>
            <a:ext cx="51038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队组成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）存储队列元素的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单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链表结点</a:t>
            </a:r>
            <a:endParaRPr kumimoji="1" lang="zh-CN" altLang="en-US" sz="1800" dirty="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）指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向队头和队尾指针的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队结点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476750" y="2466975"/>
            <a:ext cx="400050" cy="1781175"/>
          </a:xfrm>
          <a:custGeom>
            <a:avLst/>
            <a:gdLst>
              <a:gd name="connsiteX0" fmla="*/ 28575 w 400050"/>
              <a:gd name="connsiteY0" fmla="*/ 1781175 h 1781175"/>
              <a:gd name="connsiteX1" fmla="*/ 285750 w 400050"/>
              <a:gd name="connsiteY1" fmla="*/ 1466850 h 1781175"/>
              <a:gd name="connsiteX2" fmla="*/ 352425 w 400050"/>
              <a:gd name="connsiteY2" fmla="*/ 723900 h 1781175"/>
              <a:gd name="connsiteX3" fmla="*/ 0 w 400050"/>
              <a:gd name="connsiteY3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781175">
                <a:moveTo>
                  <a:pt x="28575" y="1781175"/>
                </a:moveTo>
                <a:cubicBezTo>
                  <a:pt x="130175" y="1712119"/>
                  <a:pt x="231775" y="1643063"/>
                  <a:pt x="285750" y="1466850"/>
                </a:cubicBezTo>
                <a:cubicBezTo>
                  <a:pt x="339725" y="1290638"/>
                  <a:pt x="400050" y="968375"/>
                  <a:pt x="352425" y="723900"/>
                </a:cubicBezTo>
                <a:cubicBezTo>
                  <a:pt x="304800" y="479425"/>
                  <a:pt x="152400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587375" y="2857500"/>
            <a:ext cx="3822700" cy="2578100"/>
          </a:xfrm>
          <a:custGeom>
            <a:avLst/>
            <a:gdLst>
              <a:gd name="connsiteX0" fmla="*/ 3822700 w 3822700"/>
              <a:gd name="connsiteY0" fmla="*/ 2038350 h 2578100"/>
              <a:gd name="connsiteX1" fmla="*/ 3641725 w 3822700"/>
              <a:gd name="connsiteY1" fmla="*/ 2305050 h 2578100"/>
              <a:gd name="connsiteX2" fmla="*/ 2755900 w 3822700"/>
              <a:gd name="connsiteY2" fmla="*/ 2400300 h 2578100"/>
              <a:gd name="connsiteX3" fmla="*/ 650875 w 3822700"/>
              <a:gd name="connsiteY3" fmla="*/ 2362200 h 2578100"/>
              <a:gd name="connsiteX4" fmla="*/ 3175 w 3822700"/>
              <a:gd name="connsiteY4" fmla="*/ 1104900 h 2578100"/>
              <a:gd name="connsiteX5" fmla="*/ 669925 w 3822700"/>
              <a:gd name="connsiteY5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578100">
                <a:moveTo>
                  <a:pt x="3822700" y="2038350"/>
                </a:moveTo>
                <a:cubicBezTo>
                  <a:pt x="3821112" y="2141537"/>
                  <a:pt x="3819525" y="2244725"/>
                  <a:pt x="3641725" y="2305050"/>
                </a:cubicBezTo>
                <a:cubicBezTo>
                  <a:pt x="3463925" y="2365375"/>
                  <a:pt x="2755900" y="2400300"/>
                  <a:pt x="2755900" y="2400300"/>
                </a:cubicBezTo>
                <a:cubicBezTo>
                  <a:pt x="2257425" y="2409825"/>
                  <a:pt x="1109662" y="2578100"/>
                  <a:pt x="650875" y="2362200"/>
                </a:cubicBezTo>
                <a:cubicBezTo>
                  <a:pt x="192088" y="2146300"/>
                  <a:pt x="0" y="1498600"/>
                  <a:pt x="3175" y="1104900"/>
                </a:cubicBezTo>
                <a:cubicBezTo>
                  <a:pt x="6350" y="711200"/>
                  <a:pt x="338137" y="355600"/>
                  <a:pt x="669925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335758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链队的进队和出队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操作演示</a:t>
            </a:r>
            <a:endParaRPr kumimoji="1" lang="zh-CN" altLang="en-US" sz="20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06717" y="156526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133692" y="120490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2786050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206717" y="199706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357422" y="1565268"/>
            <a:ext cx="98583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560617" y="2031993"/>
            <a:ext cx="792163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）空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grpSp>
        <p:nvGrpSpPr>
          <p:cNvPr id="2" name="组合 54"/>
          <p:cNvGrpSpPr/>
          <p:nvPr/>
        </p:nvGrpSpPr>
        <p:grpSpPr>
          <a:xfrm>
            <a:off x="2373306" y="1886100"/>
            <a:ext cx="6299187" cy="2311250"/>
            <a:chOff x="2373306" y="1886100"/>
            <a:chExt cx="6299187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373306" y="3333750"/>
              <a:ext cx="903285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493953" y="3800475"/>
              <a:ext cx="792163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2357422" y="4143380"/>
            <a:ext cx="4740271" cy="1612895"/>
            <a:chOff x="2357422" y="4143380"/>
            <a:chExt cx="4740271" cy="1612895"/>
          </a:xfrm>
        </p:grpSpPr>
        <p:grpSp>
          <p:nvGrpSpPr>
            <p:cNvPr id="4" name="组合 50"/>
            <p:cNvGrpSpPr/>
            <p:nvPr/>
          </p:nvGrpSpPr>
          <p:grpSpPr>
            <a:xfrm>
              <a:off x="2357422" y="4244975"/>
              <a:ext cx="4740271" cy="1511300"/>
              <a:chOff x="2357422" y="4244975"/>
              <a:chExt cx="4740271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357422" y="4892675"/>
                <a:ext cx="91281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487593" y="5359400"/>
                <a:ext cx="792163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741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658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*front;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*rear;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202544"/>
            <a:ext cx="59769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队结点类型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538719"/>
            <a:ext cx="626427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数据结点类型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74160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1814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214678" y="416462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940473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43932" cy="154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中，队列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始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化队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构造一个空队列，即只创建一个链队头结点，其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域均置为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，不创建数据元素结点。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6286544" cy="1286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q=(LinkQuNode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malloc(sizeof(LinkQuNode));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501882" y="4000504"/>
            <a:ext cx="3070250" cy="2174316"/>
            <a:chOff x="2501882" y="4000504"/>
            <a:chExt cx="3070250" cy="2174316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队结点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571868" y="4000504"/>
              <a:ext cx="285752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66682" y="357166"/>
            <a:ext cx="81344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释放队列占用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存储空间，包括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队头结点和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存储空间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2491" y="1504125"/>
            <a:ext cx="7991475" cy="330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6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*&amp;q)</a:t>
            </a:r>
            <a:endParaRPr lang="pt-BR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*p=q-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pt-BR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  </a:t>
            </a:r>
            <a:r>
              <a:rPr lang="pt-BR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pt-BR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pt-BR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</a:t>
            </a:r>
            <a:r>
              <a:rPr lang="zh-CN" altLang="pt-BR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pt-BR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pt-BR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数据结点占用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</a:t>
            </a:r>
          </a:p>
          <a:p>
            <a:pPr algn="l">
              <a:lnSpc>
                <a:spcPts val="22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r=p-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(r!=NULL)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free(p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p=r;r=p-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free(q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队结点占用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3915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队结点的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空，返回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20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*q)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return(q-&gt;rear==NULL);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2501882" y="4071942"/>
            <a:ext cx="3070250" cy="1472655"/>
            <a:chOff x="2501882" y="4071942"/>
            <a:chExt cx="3070250" cy="1472655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空链队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7848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78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57161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2928958" cy="137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原队列非空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46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p=(DataNode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malloc(sizeof(DataNode));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q-&gt;rear==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空，新结点是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首结点又是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q-&gt;front=q-&gt;rear=p;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q-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&gt;rear-&gt;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next=p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尾，并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71406" y="2678117"/>
            <a:ext cx="8429684" cy="3036899"/>
            <a:chOff x="214282" y="2928934"/>
            <a:chExt cx="8429684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14282" y="4508508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420003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425531"/>
            <a:ext cx="2673201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21212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队列。构造一个空队列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队列。释放队列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QueueEmpty(q)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队列是否为空。若队列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队列。将元素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队列。从队列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中出队一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42910" y="500042"/>
            <a:ext cx="65722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646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原队列只有一个结点</a:t>
            </a:r>
            <a:endParaRPr kumimoji="1"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001000" cy="373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pt-BR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</a:t>
            </a:r>
            <a:r>
              <a:rPr kumimoji="1"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pt-BR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*t;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(q-&gt;rear==NULL) return false;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t=q-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	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</a:t>
            </a:r>
            <a:endParaRPr kumimoji="1" lang="zh-CN" altLang="en-US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一个结点时</a:t>
            </a:r>
            <a:endParaRPr kumimoji="1" lang="zh-CN" altLang="en-US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&gt;front=q-&gt;front-&gt;next;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e=t-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000100" y="2500306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85720" y="785794"/>
            <a:ext cx="8643998" cy="72930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3-8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采用一个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尾结点指针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的循环单链表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队列，设计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队列的初始化、进队和出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队等算法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071538" y="2263775"/>
            <a:ext cx="6480175" cy="2034623"/>
            <a:chOff x="1071538" y="2263775"/>
            <a:chExt cx="6480175" cy="2034623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</a:t>
              </a:r>
              <a:r>
                <a:rPr lang="zh-CN" altLang="en-US" sz="18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通过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尾结点指针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</a:t>
              </a:r>
              <a:r>
                <a:rPr lang="zh-CN" altLang="en-US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741603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63659" y="377815"/>
            <a:ext cx="6480175" cy="2034623"/>
            <a:chOff x="1071538" y="2263775"/>
            <a:chExt cx="6480175" cy="2034623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</a:t>
              </a:r>
              <a:r>
                <a:rPr lang="zh-CN" altLang="en-US" sz="18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通过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尾结点指针</a:t>
              </a:r>
              <a:r>
                <a:rPr lang="en-US" altLang="zh-CN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唯一标识。</a:t>
              </a: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264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*&amp;rear)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*rear)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return(rear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713788" cy="4024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&gt;data=x;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(rear==NULL)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原链队为空</a:t>
            </a:r>
          </a:p>
          <a:p>
            <a:pPr algn="l">
              <a:lnSpc>
                <a:spcPts val="22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p-&gt;next=p;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构成循环链表</a:t>
            </a:r>
          </a:p>
          <a:p>
            <a:pPr algn="l">
              <a:lnSpc>
                <a:spcPts val="22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&gt;next=rear-&gt;next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指向这个新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600099" y="2786058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619500" y="5509080"/>
              <a:ext cx="7921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 return false;  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rear-&gt;next==rear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原队中只有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x=rear-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free(rear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rear=NULL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原队中有两个或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以上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1071538" y="2928934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572000" y="5643578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072074"/>
              <a:ext cx="1214446" cy="150019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910934" y="4518429"/>
              <a:ext cx="1071570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680427"/>
            <a:ext cx="7715304" cy="324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个人站成一排，从左向右的编号分别为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，现在从左往右报数“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”，数到“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”的人出列，数到“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”的立即站到队伍的最右端。报数过程反复进行，直到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个人都出列为止。要求给出他们的出列顺序。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时，初始序列为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1  2  3  4  5  6  7  8</a:t>
            </a:r>
            <a:endParaRPr lang="zh-CN" altLang="zh-CN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则出列顺序为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1  3  5  7  2  6  4  8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4" descr="羊皮纸"/>
          <p:cNvSpPr txBox="1">
            <a:spLocks noChangeArrowheads="1"/>
          </p:cNvSpPr>
          <p:nvPr/>
        </p:nvSpPr>
        <p:spPr bwMode="auto">
          <a:xfrm>
            <a:off x="571472" y="1214422"/>
            <a:ext cx="2786082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求解报数问题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2000240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4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" name="Rectangle 3" descr="蓝色面巾纸"/>
          <p:cNvSpPr>
            <a:spLocks noChangeArrowheads="1"/>
          </p:cNvSpPr>
          <p:nvPr/>
        </p:nvSpPr>
        <p:spPr bwMode="auto">
          <a:xfrm>
            <a:off x="428596" y="428604"/>
            <a:ext cx="3000396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队列的应用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14422"/>
            <a:ext cx="7500990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用一个队列解决出列问题，由于这里不需要使用已经出队后的元素，所以采用环形队列。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571868" y="2071678"/>
            <a:ext cx="214314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571744"/>
            <a:ext cx="4857784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4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环形队列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中出队的元素可能被覆盖。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环形队列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中出队的元素不可能被覆盖。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71538" y="3571876"/>
            <a:ext cx="6357982" cy="1838894"/>
            <a:chOff x="1071538" y="4000504"/>
            <a:chExt cx="6357982" cy="1838894"/>
          </a:xfrm>
        </p:grpSpPr>
        <p:sp>
          <p:nvSpPr>
            <p:cNvPr id="8" name="上箭头 7"/>
            <p:cNvSpPr/>
            <p:nvPr/>
          </p:nvSpPr>
          <p:spPr>
            <a:xfrm>
              <a:off x="3571868" y="4000504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1538" y="4500570"/>
              <a:ext cx="635798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如果利用队列求解时，希望结束后再利用所有出队的元素进一步查找结果，使用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非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环形队列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，如迷宫问题。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否则，使用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环形队列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2286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运算算法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500990" cy="2368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算法思想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：先将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个人的编号进队，然后反复执行如下操作，直到队列为空：</a:t>
            </a:r>
          </a:p>
          <a:p>
            <a:pPr marL="914400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出队一个的元素，输出其编号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的人出列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若队列不空，则再出队一个元素，并将刚出列的元素进队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的人站到队伍的最右端即队尾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772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列中元素逻辑关系与线性表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的相同，队列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20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顺序队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链队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7715304" cy="521523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 ElemType 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环形队列指针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InitQueue(q);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构建初始序列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enQueue(q,i);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报数出列顺序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(!QueueEmpty(q))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deQueue(q,e);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输出元素编号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(!QueueEmpty(q))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deQueue(q,e);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enQueue(q,e);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将刚出列的元素进队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214422"/>
            <a:ext cx="4572032" cy="275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i,n=8;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初始序列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printf("%d ",i);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6000792" cy="1372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bIns="21600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初始序列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1 2 3 4 5 6 7 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报数出列顺序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	1 3 5 7 2 6 4 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1761315"/>
            <a:ext cx="6643734" cy="41767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一个队列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录试探的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方块，该队列的结构如下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   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2476655"/>
            <a:ext cx="7286676" cy="166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方块的位置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	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本路径中上一方块在队列中的下标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8" name="Text Box 4" descr="羊皮纸"/>
          <p:cNvSpPr txBox="1">
            <a:spLocks noChangeArrowheads="1"/>
          </p:cNvSpPr>
          <p:nvPr/>
        </p:nvSpPr>
        <p:spPr bwMode="auto">
          <a:xfrm>
            <a:off x="642910" y="357166"/>
            <a:ext cx="3143272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 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求解迷宫问题</a:t>
            </a:r>
            <a:endParaRPr kumimoji="1"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785918" y="4938723"/>
            <a:ext cx="791438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552818" y="4929198"/>
            <a:ext cx="804868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>
            <a:stCxn id="10" idx="3"/>
            <a:endCxn id="11" idx="1"/>
          </p:cNvCxnSpPr>
          <p:nvPr/>
        </p:nvCxnSpPr>
        <p:spPr>
          <a:xfrm flipV="1">
            <a:off x="2577356" y="5199198"/>
            <a:ext cx="975462" cy="9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507207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front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56622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pre=front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430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000108"/>
            <a:ext cx="7286676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57158" y="3286124"/>
            <a:ext cx="8569325" cy="8270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使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用的队列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不是环形队列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当前方块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2" y="2151054"/>
            <a:ext cx="4392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：当前方块在队列中的下标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284266" y="2647961"/>
            <a:ext cx="1709735" cy="1739900"/>
            <a:chOff x="1284266" y="2647961"/>
            <a:chExt cx="170973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284266" y="3883036"/>
              <a:ext cx="287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928662" y="2647961"/>
            <a:ext cx="2301877" cy="2321957"/>
            <a:chOff x="928662" y="2647961"/>
            <a:chExt cx="2301877" cy="2321957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928662" y="4600586"/>
              <a:ext cx="2301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446438" y="2659074"/>
            <a:ext cx="2697197" cy="2314019"/>
            <a:chOff x="3446438" y="2659074"/>
            <a:chExt cx="2697197" cy="2314019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8" y="4603761"/>
              <a:ext cx="2697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首先将入口进队。出队一个方块，考察如下：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考察所有相邻可走方块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282944" y="620713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7848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所有搜索过的方块都在队列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最后通过队列找出从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 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条迷宫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0" y="90488"/>
            <a:ext cx="4573617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{1, 0, 1,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0,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2" y="2549525"/>
            <a:ext cx="148751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00364" y="3197225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933419" y="3197225"/>
            <a:ext cx="142400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931831" y="3773488"/>
            <a:ext cx="142559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933419" y="4344988"/>
            <a:ext cx="149544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00364" y="377348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00364" y="433863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35891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714480" y="4900613"/>
            <a:ext cx="13478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00364" y="4875213"/>
            <a:ext cx="148116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56053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61609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grpSp>
        <p:nvGrpSpPr>
          <p:cNvPr id="2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rot="5400000" flipH="1" flipV="1">
            <a:off x="2374298" y="5912454"/>
            <a:ext cx="252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灯片编号占位符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352116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搜索路径为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 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定义顺序队指针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e.pre=-1;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7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以避免回过来重复搜索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650085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一条迷宫路径的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：（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28596" y="857232"/>
            <a:ext cx="8215370" cy="317276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(!QueueEmpty(qu))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deQueue(qu,e);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i=e.i;   j=e.j;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(i==xe &amp;&amp; j==ye)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print(qu,qu-&gt;front);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函数输出路径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return true;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找到一条路径时返回真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165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    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kumimoji="1" lang="en-US" altLang="zh-CN" sz="16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00100" y="1142984"/>
            <a:ext cx="3786214" cy="3970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42910" y="4214818"/>
            <a:ext cx="685804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因为</a:t>
            </a:r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队列两端</a:t>
            </a:r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都</a:t>
            </a:r>
            <a:r>
              <a:rPr lang="zh-CN" altLang="en-US" sz="18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在</a:t>
            </a: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变化，所以</a:t>
            </a:r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需要两个指针来标识队列的</a:t>
            </a:r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状态。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1" y="450907"/>
            <a:ext cx="6429420" cy="512847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(di=0;di&lt;4;di++)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endParaRPr lang="en-US" altLang="zh-CN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switch(di)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0:i1=i-1; j1=j;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1:i1=i;   j1=j+1;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2:i1=i+1; j1=j;  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3:i1=i;   j1=j-1; break;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  e.i=i1;  e.j=j1; 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e.pre=qu-&gt;front;	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j1)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mg[i1][j1]=-1;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222826" y="500042"/>
            <a:ext cx="778198" cy="4037122"/>
            <a:chOff x="7572396" y="714356"/>
            <a:chExt cx="778198" cy="4037122"/>
          </a:xfrm>
        </p:grpSpPr>
        <p:sp>
          <p:nvSpPr>
            <p:cNvPr id="3" name="TextBox 2"/>
            <p:cNvSpPr txBox="1"/>
            <p:nvPr/>
          </p:nvSpPr>
          <p:spPr>
            <a:xfrm>
              <a:off x="7858148" y="714356"/>
              <a:ext cx="492446" cy="4037122"/>
            </a:xfrm>
            <a:prstGeom prst="rect">
              <a:avLst/>
            </a:prstGeom>
            <a:noFill/>
            <a:scene3d>
              <a:camera prst="perspectiveRight"/>
              <a:lightRig rig="threePt" dir="t"/>
            </a:scene3d>
          </p:spPr>
          <p:txBody>
            <a:bodyPr vert="eaVert" wrap="square" rtlCol="0">
              <a:noAutofit/>
            </a:bodyPr>
            <a:lstStyle/>
            <a:p>
              <a:pPr algn="l"/>
              <a:r>
                <a:rPr kumimoji="1" lang="zh-CN" altLang="en-US" sz="16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把每个可走的</a:t>
              </a:r>
              <a:r>
                <a:rPr kumimoji="1" lang="zh-CN" altLang="en-US" sz="1600" spc="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方块插入队列</a:t>
              </a:r>
              <a:r>
                <a:rPr kumimoji="1" lang="zh-CN" altLang="en-US" sz="16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</a:t>
              </a:r>
              <a:endParaRPr lang="zh-CN" altLang="en-US" sz="16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7572396" y="750950"/>
              <a:ext cx="214314" cy="367818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(8,8)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/>
                <a:gridCol w="621108"/>
                <a:gridCol w="621108"/>
                <a:gridCol w="621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/>
                <a:gridCol w="630634"/>
                <a:gridCol w="630634"/>
                <a:gridCol w="6306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20032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</a:t>
            </a: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路径如下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1,1) (2,1) (3,1) (4,1) (5,1)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迷宫，求解结果如下：</a:t>
            </a:r>
          </a:p>
        </p:txBody>
      </p:sp>
      <p:grpSp>
        <p:nvGrpSpPr>
          <p:cNvPr id="2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714776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显然，这个解是最优解，即是最短</a:t>
            </a:r>
            <a:r>
              <a: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路径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。为什么？</a:t>
            </a:r>
            <a:endParaRPr lang="zh-CN" altLang="en-US" sz="2000" dirty="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lang="zh-CN" altLang="en-US"/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3186106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3.2.5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双端队列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910" y="1428736"/>
            <a:ext cx="8064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谓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双端队列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是指两端都可以进行进队和出队操作的队列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队列的两端分别称为前端和后端，两端都可以入队和出队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元素的逻辑结构仍是线性结构。</a:t>
            </a:r>
          </a:p>
        </p:txBody>
      </p:sp>
      <p:grpSp>
        <p:nvGrpSpPr>
          <p:cNvPr id="2" name="组合 31"/>
          <p:cNvGrpSpPr/>
          <p:nvPr/>
        </p:nvGrpSpPr>
        <p:grpSpPr>
          <a:xfrm>
            <a:off x="857224" y="3059668"/>
            <a:ext cx="5857916" cy="1798092"/>
            <a:chOff x="1113574" y="3643314"/>
            <a:chExt cx="5857916" cy="1798092"/>
          </a:xfrm>
        </p:grpSpPr>
        <p:sp>
          <p:nvSpPr>
            <p:cNvPr id="12" name="矩形 11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 flipV="1">
              <a:off x="5496760" y="421481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67423" y="40074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 flipV="1">
              <a:off x="5500695" y="455295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71358" y="434555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064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如，有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元素进队，能否产生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dcab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的出队序列呢？答案是肯定的。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500166" y="2214554"/>
            <a:ext cx="2928958" cy="64294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>
            <a:noFill/>
            <a:miter lim="800000"/>
            <a:headEnd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277" y="177378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17729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22859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6232E-6 C 0.01736 -0.01087 0.0349 -0.02151 0.06268 -0.03239 C 0.09045 -0.04326 0.14688 -0.0495 0.16702 -0.06593 C 0.18715 -0.08235 0.19323 -0.11797 0.18351 -0.13047 C 0.17379 -0.14296 0.14479 -0.13972 0.10886 -0.14064 C 0.07292 -0.14157 0.02049 -0.13902 -0.03177 -0.13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2905E-6 C 0.03975 -0.0111 0.07968 -0.02198 0.10208 -0.03956 C 0.12447 -0.05714 0.13906 -0.0886 0.13402 -0.10548 C 0.12899 -0.12237 0.10191 -0.13602 0.07135 -0.14064 C 0.04079 -0.14527 -0.00434 -0.13926 -0.04948 -0.13324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63937E-6 C -0.00503 -0.02406 -0.01006 -0.04789 -0.05278 -0.05691 C -0.09548 -0.06593 -0.21615 -0.04303 -0.25608 -0.05413 C -0.29601 -0.06524 -0.29688 -0.10965 -0.29219 -0.12283 C -0.2875 -0.13602 -0.2474 -0.13116 -0.22744 -0.13324 C -0.20747 -0.13533 -0.18386 -0.13486 -0.1724 -0.13533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0611E-6 C -0.01666 -0.02429 -0.03333 -0.04835 -0.07691 -0.05714 C -0.12048 -0.06593 -0.21805 -0.04904 -0.26146 -0.05274 C -0.30486 -0.05645 -0.32621 -0.06547 -0.33732 -0.07911 C -0.34843 -0.09276 -0.3401 -0.1263 -0.32847 -0.13486 C -0.31684 -0.14342 -0.28038 -0.13139 -0.26771 -0.13047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4 -0.13278 C -0.31232 -0.12422 -0.346 -0.11566 -0.35885 -0.13718 C -0.3717 -0.15869 -0.38611 -0.23688 -0.35555 -0.26163 C -0.325 -0.28638 -0.24323 -0.28522 -0.17534 -0.28638 C -0.10746 -0.28754 -0.01163 -0.27944 0.05209 -0.2688 C 0.1158 -0.25816 0.17813 -0.24289 0.20712 -0.22207 C 0.23611 -0.20125 0.23073 -0.1728 0.22552 -0.1443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79 -0.1307 C -0.22726 -0.12607 -0.28056 -0.12145 -0.30122 -0.14388 C -0.32188 -0.16632 -0.33143 -0.24173 -0.29792 -0.26556 C -0.26441 -0.28939 -0.19757 -0.29124 -0.09999 -0.28753 C -0.00243 -0.28383 0.21737 -0.26648 0.28785 -0.24358 C 0.35834 -0.22068 0.34063 -0.18529 0.3231 -0.1499 " pathEditMode="relative" rAng="0" ptsTypes="aa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12399 C -0.07674 -0.12075 -0.12986 -0.11728 -0.15972 -0.13116 C -0.18958 -0.14504 -0.20087 -0.18506 -0.2026 -0.20727 C -0.20434 -0.22947 -0.26233 -0.25469 -0.17066 -0.2644 C -0.07899 -0.27412 0.23611 -0.27204 0.34792 -0.26602 C 0.45972 -0.26001 0.47847 -0.24705 0.50069 -0.22785 C 0.52292 -0.20865 0.48507 -0.16748 0.4809 -0.15152 " pathEditMode="relative" rAng="0" ptsTypes="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7 -0.12931 C -0.02587 -0.13371 -0.00347 -0.1381 0.0342 -0.13671 C 0.07187 -0.13533 0.13524 -0.13787 0.17812 -0.12052 C 0.221 -0.10317 0.24462 -0.04072 0.29132 -0.03262 C 0.33802 -0.02452 0.4283 -0.05298 0.45833 -0.07218 C 0.48837 -0.09137 0.47986 -0.11983 0.47153 -0.1482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22342" y="676836"/>
            <a:ext cx="8064500" cy="7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输出受限的双端队列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，即一个端点允许插入和删除，另一个端点只允许插入的双端队列。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397006" y="1988098"/>
            <a:ext cx="5853981" cy="1798092"/>
            <a:chOff x="1113574" y="3643314"/>
            <a:chExt cx="5853981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10800000" flipV="1">
              <a:off x="5496760" y="4422224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67423" y="421481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80400" cy="12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队列允许在两端进行入队操作，但仅允许在一端进行出队操作，若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元素进队，则不可能得到的顺序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 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bacde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dbace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dbcae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ecbad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3042" y="1785926"/>
            <a:ext cx="504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说明：本题为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2010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年全国考研题。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5497313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后端进，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前端进，因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未出，此时只能进队，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怎么进都不可能在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之间。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0166" y="3581423"/>
            <a:ext cx="2928958" cy="64294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>
            <a:noFill/>
            <a:miter lim="800000"/>
            <a:headEnd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7277" y="31406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313985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365286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64005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9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250030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84 -0.02082 -0.08351 -0.04163 -0.11094 -0.05991 C -0.13837 -0.07818 -0.16753 -0.09692 -0.16476 -0.10987 C -0.16198 -0.12283 -0.13108 -0.1337 -0.09444 -0.13763 C -0.05781 -0.14157 -0.00139 -0.1374 0.05504 -0.13324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45 -0.01828 -0.0309 -0.03632 -0.06267 -0.04534 C -0.09444 -0.05436 -0.16788 -0.04233 -0.19114 -0.05413 C -0.21441 -0.06593 -0.22795 -0.10294 -0.20225 -0.11566 C -0.17656 -0.12839 -0.10694 -0.12931 -0.03732 -0.13024 " pathEditMode="relative" ptsTypes="aaa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35937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输入受限的双端队列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，即一个端点允许插入和删除，另一个端点只允许删除的双端队列。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428728" y="1643050"/>
            <a:ext cx="5857916" cy="1798092"/>
            <a:chOff x="1113574" y="3643314"/>
            <a:chExt cx="5857916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5500695" y="438998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71358" y="418258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endParaRPr lang="en-US" altLang="zh-CN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847557"/>
            <a:ext cx="151288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47557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47557"/>
            <a:ext cx="7191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7557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643702" y="4181475"/>
            <a:ext cx="100169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47557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3008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90446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8750" y="3351199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1214414" y="3929066"/>
            <a:ext cx="6929486" cy="2229805"/>
            <a:chOff x="1214414" y="4071942"/>
            <a:chExt cx="6106181" cy="222980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8617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总</a:t>
              </a:r>
              <a:endParaRPr lang="en-US" altLang="zh-CN" sz="20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结</a:t>
              </a:r>
              <a:endParaRPr lang="zh-CN" altLang="en-US" sz="20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676993" y="4071942"/>
              <a:ext cx="5643602" cy="2229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总是指向队尾元素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指向当前队中队头元素的前一位置 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57150" y="3643314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grpSp>
        <p:nvGrpSpPr>
          <p:cNvPr id="3" name="组合 65"/>
          <p:cNvGrpSpPr/>
          <p:nvPr/>
        </p:nvGrpSpPr>
        <p:grpSpPr>
          <a:xfrm>
            <a:off x="2171700" y="1589074"/>
            <a:ext cx="2001838" cy="2167970"/>
            <a:chOff x="2171700" y="1589074"/>
            <a:chExt cx="2001838" cy="21679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1717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479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4248150" y="1589074"/>
            <a:ext cx="2014538" cy="2131457"/>
            <a:chOff x="4248150" y="1589074"/>
            <a:chExt cx="2014538" cy="2131457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6758018" y="1474774"/>
            <a:ext cx="2044700" cy="1954226"/>
            <a:chOff x="6216650" y="1474774"/>
            <a:chExt cx="2044700" cy="1954226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16650" y="167480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21425" y="14747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478634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（初始时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front=rear=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4282" y="4652963"/>
            <a:ext cx="5072098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 = MaxSize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data[rear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=data[front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指向队尾元素；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队列的各种状态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44450" y="727061"/>
            <a:ext cx="2143125" cy="2441034"/>
            <a:chOff x="44450" y="727061"/>
            <a:chExt cx="2143125" cy="2441034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922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25264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46050" y="2506648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4450" y="279876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</p:grpSp>
      <p:grpSp>
        <p:nvGrpSpPr>
          <p:cNvPr id="3" name="组合 81"/>
          <p:cNvGrpSpPr/>
          <p:nvPr/>
        </p:nvGrpSpPr>
        <p:grpSpPr>
          <a:xfrm>
            <a:off x="2159000" y="744523"/>
            <a:ext cx="2154238" cy="2167970"/>
            <a:chOff x="2159000" y="1589074"/>
            <a:chExt cx="2154238" cy="2167970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1590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352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组合 96"/>
          <p:cNvGrpSpPr/>
          <p:nvPr/>
        </p:nvGrpSpPr>
        <p:grpSpPr>
          <a:xfrm>
            <a:off x="4418026" y="744523"/>
            <a:ext cx="2154238" cy="2131457"/>
            <a:chOff x="4248150" y="1589074"/>
            <a:chExt cx="2154238" cy="2131457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6640542" y="663561"/>
            <a:ext cx="2146300" cy="1919287"/>
            <a:chOff x="6242050" y="663561"/>
            <a:chExt cx="21463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7282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23319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42050" y="87787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21425" y="663561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4698</Words>
  <Application>Microsoft Office PowerPoint</Application>
  <PresentationFormat>全屏显示(4:3)</PresentationFormat>
  <Paragraphs>1239</Paragraphs>
  <Slides>67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755</cp:revision>
  <dcterms:created xsi:type="dcterms:W3CDTF">2004-04-04T02:09:16Z</dcterms:created>
  <dcterms:modified xsi:type="dcterms:W3CDTF">2020-01-31T07:08:35Z</dcterms:modified>
</cp:coreProperties>
</file>