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6" r:id="rId3"/>
    <p:sldId id="292" r:id="rId4"/>
    <p:sldId id="293" r:id="rId5"/>
    <p:sldId id="287" r:id="rId6"/>
    <p:sldId id="288" r:id="rId7"/>
    <p:sldId id="289" r:id="rId8"/>
    <p:sldId id="290" r:id="rId9"/>
    <p:sldId id="29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43" autoAdjust="0"/>
  </p:normalViewPr>
  <p:slideViewPr>
    <p:cSldViewPr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2DFBBF-5DDE-1944-8D8B-3FDDF5913822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5124" name="Picture 6" descr="UG_Logolabel_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229600"/>
            <a:ext cx="18288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174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9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512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0AD486-9B31-6841-AEA5-41A4CC678F0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8634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447800" y="6172200"/>
            <a:ext cx="7315200" cy="0"/>
          </a:xfrm>
          <a:prstGeom prst="line">
            <a:avLst/>
          </a:prstGeom>
          <a:noFill/>
          <a:ln w="19050">
            <a:solidFill>
              <a:srgbClr val="0A1E6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BE">
              <a:ea typeface="+mn-ea"/>
            </a:endParaRPr>
          </a:p>
        </p:txBody>
      </p:sp>
      <p:pic>
        <p:nvPicPr>
          <p:cNvPr id="5" name="Picture 12" descr="t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333375"/>
            <a:ext cx="86312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85750"/>
            <a:ext cx="864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2860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315200" cy="22098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E68424DC-BC59-044D-BBD9-22DCB77D32FD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49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22D622DC-372D-1441-BE52-DA95CF468C45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25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34200" y="2057400"/>
            <a:ext cx="1828800" cy="3962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47800" y="2057400"/>
            <a:ext cx="5334000" cy="3962400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3109AE12-2A93-E945-9D19-1CACEB5F0891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77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28388815-4058-F949-BB3E-49DE8132367B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90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6193334F-4DE2-A048-A446-7303598B2398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97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47800" y="3200400"/>
            <a:ext cx="3581400" cy="281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81600" y="3200400"/>
            <a:ext cx="3581400" cy="281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F0DC5018-7D15-044A-9CB5-711970A537E4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722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D183A7CA-E04F-2643-B35F-55A7EB028DF2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33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7B19E032-3761-6B4A-8334-699723175818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39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277CDD86-A55D-D342-AFAC-6FD7ECB130C7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5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E9BB327C-6F95-3D43-B013-0A4A50CE58AF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20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BE" noProof="0" smtClean="0"/>
              <a:t>Sleep de afbeelding naar de tijdelijke aanduiding of 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pag. </a:t>
            </a:r>
            <a:fld id="{9F4A0201-1CF3-8D4D-AF51-E2C54DA1D249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663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057400"/>
            <a:ext cx="7315200" cy="1143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MODELTITEL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3200400"/>
            <a:ext cx="7315200" cy="2819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2484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r>
              <a:rPr lang="nl-BE"/>
              <a:t>Naam presentatie – Naam maker en/of presentator - </a:t>
            </a:r>
            <a:r>
              <a:rPr lang="en-GB"/>
              <a:t>12/09/2005</a:t>
            </a:r>
          </a:p>
          <a:p>
            <a:r>
              <a:rPr lang="en-GB"/>
              <a:t>Faculteit </a:t>
            </a:r>
            <a:r>
              <a:rPr lang="en-GB" b="1"/>
              <a:t>Naam Faculteit </a:t>
            </a:r>
            <a:r>
              <a:rPr lang="en-GB"/>
              <a:t>– Dienst of Vakgroep (optioneel)</a:t>
            </a: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nl-NL"/>
              <a:t>pag. </a:t>
            </a:r>
            <a:fld id="{85BB0754-92B4-6F4B-9D4F-32FD038F5AE6}" type="slidenum">
              <a:rPr lang="nl-NL"/>
              <a:pPr/>
              <a:t>‹nr.›</a:t>
            </a:fld>
            <a:r>
              <a:rPr lang="nl-NL"/>
              <a:t> 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447800" y="6172200"/>
            <a:ext cx="7315200" cy="0"/>
          </a:xfrm>
          <a:prstGeom prst="line">
            <a:avLst/>
          </a:prstGeom>
          <a:noFill/>
          <a:ln w="19050">
            <a:solidFill>
              <a:srgbClr val="0A1E6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BE">
              <a:ea typeface="+mn-ea"/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85750"/>
            <a:ext cx="864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3200">
          <a:solidFill>
            <a:srgbClr val="5F5F5F"/>
          </a:solidFill>
          <a:latin typeface="+mn-lt"/>
          <a:ea typeface="ＭＳ Ｐゴシック" charset="0"/>
          <a:cs typeface="+mn-cs"/>
        </a:defRPr>
      </a:lvl1pPr>
      <a:lvl2pPr marL="190500" indent="193675" algn="l" rtl="0" eaLnBrk="1" fontAlgn="base" hangingPunct="1">
        <a:spcBef>
          <a:spcPct val="20000"/>
        </a:spcBef>
        <a:spcAft>
          <a:spcPct val="0"/>
        </a:spcAft>
        <a:buFont typeface="Arial Unicode MS" charset="0"/>
        <a:buChar char="‣"/>
        <a:defRPr sz="2800">
          <a:solidFill>
            <a:srgbClr val="5F5F5F"/>
          </a:solidFill>
          <a:latin typeface="+mn-lt"/>
          <a:ea typeface="ＭＳ Ｐゴシック" charset="0"/>
        </a:defRPr>
      </a:lvl2pPr>
      <a:lvl3pPr marL="574675" indent="192088" algn="l" rtl="0" eaLnBrk="1" fontAlgn="base" hangingPunct="1">
        <a:spcBef>
          <a:spcPct val="20000"/>
        </a:spcBef>
        <a:spcAft>
          <a:spcPct val="0"/>
        </a:spcAft>
        <a:buFont typeface="Arial Unicode MS" charset="0"/>
        <a:buChar char="‧"/>
        <a:defRPr sz="2400">
          <a:solidFill>
            <a:srgbClr val="5F5F5F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1.docx"/><Relationship Id="rId4" Type="http://schemas.openxmlformats.org/officeDocument/2006/relationships/image" Target="../media/image4.png"/><Relationship Id="rId5" Type="http://schemas.openxmlformats.org/officeDocument/2006/relationships/package" Target="../embeddings/Microsoft_Word-document2.docx"/><Relationship Id="rId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>
                <a:latin typeface="Arial" charset="0"/>
              </a:rPr>
              <a:t>Resultaten voorspellingen</a:t>
            </a:r>
            <a:endParaRPr lang="nl-BE" dirty="0">
              <a:latin typeface="Arial" charset="0"/>
            </a:endParaRPr>
          </a:p>
        </p:txBody>
      </p:sp>
      <p:sp>
        <p:nvSpPr>
          <p:cNvPr id="3075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nl-BE" dirty="0" smtClean="0">
                <a:latin typeface="Arial" charset="0"/>
              </a:rPr>
              <a:t>Naieve voorspelling</a:t>
            </a:r>
            <a:endParaRPr lang="nl-BE" dirty="0" smtClean="0">
              <a:latin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nl-BE" dirty="0" smtClean="0">
                <a:latin typeface="Arial" charset="0"/>
              </a:rPr>
              <a:t>Ridge Regressie</a:t>
            </a:r>
          </a:p>
          <a:p>
            <a:pPr marL="457200" indent="-457200">
              <a:buFont typeface="Arial"/>
              <a:buChar char="•"/>
            </a:pPr>
            <a:r>
              <a:rPr lang="nl-BE" dirty="0" smtClean="0">
                <a:latin typeface="Arial" charset="0"/>
              </a:rPr>
              <a:t>Gaussian Processes</a:t>
            </a:r>
            <a:endParaRPr lang="nl-BE" dirty="0">
              <a:latin typeface="Arial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BE" sz="1200">
                <a:latin typeface="Arial" charset="0"/>
              </a:rPr>
              <a:t>Naam presentatie – Naam maker en/of presentator - </a:t>
            </a:r>
            <a:r>
              <a:rPr lang="en-GB" sz="1200">
                <a:latin typeface="Arial" charset="0"/>
              </a:rPr>
              <a:t>12/09/2005</a:t>
            </a:r>
          </a:p>
          <a:p>
            <a:pPr eaLnBrk="1" hangingPunct="1"/>
            <a:r>
              <a:rPr lang="en-GB" sz="1200">
                <a:latin typeface="Arial" charset="0"/>
              </a:rPr>
              <a:t>Faculteit </a:t>
            </a:r>
            <a:r>
              <a:rPr lang="en-GB" sz="1200" b="1">
                <a:latin typeface="Arial" charset="0"/>
              </a:rPr>
              <a:t>Naam Faculteit </a:t>
            </a:r>
            <a:r>
              <a:rPr lang="en-GB" sz="1200">
                <a:latin typeface="Arial" charset="0"/>
              </a:rPr>
              <a:t>– Dienst of Vakgroep (optioneel)</a:t>
            </a:r>
            <a:endParaRPr lang="nl-NL" sz="1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15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6384168" cy="35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2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15 </a:t>
            </a:r>
            <a:r>
              <a:rPr lang="nl-NL" dirty="0" err="1" smtClean="0"/>
              <a:t>det</a:t>
            </a:r>
            <a:r>
              <a:rPr lang="nl-NL" dirty="0" smtClean="0"/>
              <a:t> – Denmark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0888"/>
            <a:ext cx="6444208" cy="35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8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15 </a:t>
            </a:r>
            <a:r>
              <a:rPr lang="nl-NL" dirty="0" err="1" smtClean="0"/>
              <a:t>det</a:t>
            </a:r>
            <a:r>
              <a:rPr lang="nl-NL" dirty="0" smtClean="0"/>
              <a:t> – Finland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8"/>
            <a:ext cx="5868144" cy="32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4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15 </a:t>
            </a:r>
            <a:r>
              <a:rPr lang="nl-NL" dirty="0" err="1" smtClean="0"/>
              <a:t>det</a:t>
            </a:r>
            <a:r>
              <a:rPr lang="nl-NL" dirty="0" smtClean="0"/>
              <a:t> – UK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6012160" cy="33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1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=1) 15 </a:t>
            </a:r>
            <a:r>
              <a:rPr lang="nl-NL" dirty="0" err="1" smtClean="0"/>
              <a:t>det</a:t>
            </a:r>
            <a:r>
              <a:rPr lang="nl-NL" dirty="0" smtClean="0"/>
              <a:t> – Summary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395536" y="2564904"/>
            <a:ext cx="7704856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Country  0  NMSE : 0.987406915498	Country  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0.519230769231</a:t>
            </a:r>
          </a:p>
          <a:p>
            <a:r>
              <a:rPr lang="en-US" sz="1200" dirty="0" smtClean="0"/>
              <a:t>Country  1  NMSE : 1.08828945993	Country  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0.615384615385</a:t>
            </a:r>
          </a:p>
          <a:p>
            <a:r>
              <a:rPr lang="en-US" sz="1200" dirty="0" smtClean="0"/>
              <a:t>Country  2  NMSE : 0.97173582922	Country  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</a:t>
            </a:r>
          </a:p>
          <a:p>
            <a:r>
              <a:rPr lang="en-US" sz="1200" dirty="0" smtClean="0"/>
              <a:t>Country  3  NMSE : 0.906553588444	Country  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0.673076923077</a:t>
            </a:r>
          </a:p>
          <a:p>
            <a:r>
              <a:rPr lang="en-US" sz="1200" dirty="0" smtClean="0"/>
              <a:t>Country  4  NMSE : 1.01232458939	Country  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0.538461538462</a:t>
            </a:r>
          </a:p>
          <a:p>
            <a:r>
              <a:rPr lang="en-US" sz="1200" dirty="0" smtClean="0"/>
              <a:t>Country  5  NMSE : 0.992788905536	Country  5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0.692307692308</a:t>
            </a:r>
          </a:p>
          <a:p>
            <a:r>
              <a:rPr lang="en-US" sz="1200" dirty="0" smtClean="0"/>
              <a:t>Country  6  NMSE : 1.04177136598	Country  6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0.576923076923</a:t>
            </a:r>
          </a:p>
          <a:p>
            <a:r>
              <a:rPr lang="en-US" sz="1200" dirty="0" smtClean="0"/>
              <a:t>Country  7  NMSE : 0.992653827795	Country  7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0.519230769231</a:t>
            </a:r>
          </a:p>
          <a:p>
            <a:r>
              <a:rPr lang="en-US" sz="1200" dirty="0" smtClean="0"/>
              <a:t>Country  8  NMSE : 0.964978333376	Country  8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9  NMSE : 1.30245463751	Country  9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0.615384615385</a:t>
            </a:r>
          </a:p>
          <a:p>
            <a:r>
              <a:rPr lang="en-US" sz="1200" dirty="0" smtClean="0"/>
              <a:t>Country  10  NMSE : 1.13787097243	Country  10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0.576923076923</a:t>
            </a:r>
          </a:p>
          <a:p>
            <a:r>
              <a:rPr lang="en-US" sz="1200" dirty="0" smtClean="0"/>
              <a:t>Country  11  NMSE : 0.997267648124	Country  11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12  NMSE : 0.981648767145	Country  12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0.480769230769</a:t>
            </a:r>
          </a:p>
          <a:p>
            <a:r>
              <a:rPr lang="en-US" sz="1200" dirty="0" smtClean="0"/>
              <a:t>Country  13  NMSE : 0.959364943908	Country  13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0.653846153846</a:t>
            </a:r>
          </a:p>
          <a:p>
            <a:r>
              <a:rPr lang="en-US" sz="1200" dirty="0" smtClean="0"/>
              <a:t>Country  14  NMSE : 0.928785585482	Country  14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0.519230769231</a:t>
            </a:r>
          </a:p>
          <a:p>
            <a:endParaRPr lang="en-US" sz="1200" dirty="0"/>
          </a:p>
          <a:p>
            <a:r>
              <a:rPr lang="en-US" sz="1200" dirty="0" smtClean="0"/>
              <a:t>total NMSE : 15.2658953698		total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0.573076923077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42373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99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6156176" cy="34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9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99 </a:t>
            </a:r>
            <a:r>
              <a:rPr lang="nl-NL" dirty="0" err="1" smtClean="0"/>
              <a:t>det</a:t>
            </a:r>
            <a:r>
              <a:rPr lang="nl-NL" dirty="0" smtClean="0"/>
              <a:t> – Denmark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6444208" cy="35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8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99 </a:t>
            </a:r>
            <a:r>
              <a:rPr lang="nl-NL" dirty="0" err="1" smtClean="0"/>
              <a:t>det</a:t>
            </a:r>
            <a:r>
              <a:rPr lang="nl-NL" dirty="0" smtClean="0"/>
              <a:t> – Finland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5940152" cy="329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3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99 </a:t>
            </a:r>
            <a:r>
              <a:rPr lang="nl-NL" dirty="0" err="1" smtClean="0"/>
              <a:t>det</a:t>
            </a:r>
            <a:r>
              <a:rPr lang="nl-NL" dirty="0" smtClean="0"/>
              <a:t> – UK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6012160" cy="33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4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=1) 99 </a:t>
            </a:r>
            <a:r>
              <a:rPr lang="nl-NL" dirty="0" err="1" smtClean="0"/>
              <a:t>det</a:t>
            </a:r>
            <a:r>
              <a:rPr lang="nl-NL" dirty="0" smtClean="0"/>
              <a:t> – Summary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971600" y="2636912"/>
            <a:ext cx="6840760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Country  0  NMSE : 0.979882183226	Country  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0.673076923077</a:t>
            </a:r>
          </a:p>
          <a:p>
            <a:r>
              <a:rPr lang="en-US" sz="1200" dirty="0" smtClean="0"/>
              <a:t>Country  1  NMSE : 1.11989983829	Country  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2  NMSE : 0.982034751009	Country  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3  NMSE : 0.91783055894	Country  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0.576923076923</a:t>
            </a:r>
          </a:p>
          <a:p>
            <a:r>
              <a:rPr lang="en-US" sz="1200" dirty="0" smtClean="0"/>
              <a:t>Country  4  NMSE : 1.02983156212	Country  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5  NMSE : 1.04829896033	Country  5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0.615384615385</a:t>
            </a:r>
          </a:p>
          <a:p>
            <a:r>
              <a:rPr lang="en-US" sz="1200" dirty="0" smtClean="0"/>
              <a:t>Country  6  NMSE : 1.06855210571	Country  6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7  NMSE : 1.07099057163	Country  7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0.634615384615</a:t>
            </a:r>
          </a:p>
          <a:p>
            <a:r>
              <a:rPr lang="en-US" sz="1200" dirty="0" smtClean="0"/>
              <a:t>Country  8  NMSE : 0.968900479389	Country  8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0.538461538462</a:t>
            </a:r>
          </a:p>
          <a:p>
            <a:r>
              <a:rPr lang="en-US" sz="1200" dirty="0" smtClean="0"/>
              <a:t>Country  9  NMSE : 1.30039264602	Country  9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0.692307692308</a:t>
            </a:r>
          </a:p>
          <a:p>
            <a:r>
              <a:rPr lang="en-US" sz="1200" dirty="0" smtClean="0"/>
              <a:t>Country  10  NMSE : 1.05231541787	Country  10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0.615384615385</a:t>
            </a:r>
          </a:p>
          <a:p>
            <a:r>
              <a:rPr lang="en-US" sz="1200" dirty="0" smtClean="0"/>
              <a:t>Country  11  NMSE : 0.97684983991	Country  11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12  NMSE : 0.976719226483	Country  12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13  NMSE : 0.965357436798	Country  13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14  NMSE : 0.938213085891	Country  14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0.576923076923</a:t>
            </a:r>
          </a:p>
          <a:p>
            <a:endParaRPr lang="en-US" sz="1200" dirty="0"/>
          </a:p>
          <a:p>
            <a:r>
              <a:rPr lang="en-US" sz="1200" dirty="0" smtClean="0"/>
              <a:t>total NMSE : 15.3960686636		mean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0.601282051282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4613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7560840" cy="648072"/>
          </a:xfrm>
        </p:spPr>
        <p:txBody>
          <a:bodyPr/>
          <a:lstStyle/>
          <a:p>
            <a:r>
              <a:rPr lang="nl-NL" dirty="0" smtClean="0"/>
              <a:t>Benchmarks voor </a:t>
            </a:r>
            <a:r>
              <a:rPr lang="nl-NL" dirty="0" err="1" smtClean="0"/>
              <a:t>Gaussian</a:t>
            </a:r>
            <a:r>
              <a:rPr lang="nl-NL" dirty="0" smtClean="0"/>
              <a:t> </a:t>
            </a:r>
            <a:r>
              <a:rPr lang="nl-NL" dirty="0" err="1" smtClean="0"/>
              <a:t>Processes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88677"/>
              </p:ext>
            </p:extLst>
          </p:nvPr>
        </p:nvGraphicFramePr>
        <p:xfrm>
          <a:off x="755576" y="2636912"/>
          <a:ext cx="5040560" cy="19442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/>
                <a:gridCol w="2520280"/>
              </a:tblGrid>
              <a:tr h="4912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Benchmark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Voorspelling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0%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66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Rendement vorige week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effectLst/>
                        </a:rPr>
                        <a:t>Ridge</a:t>
                      </a:r>
                      <a:r>
                        <a:rPr lang="nl-NL" sz="1600" u="none" strike="noStrike" dirty="0">
                          <a:effectLst/>
                        </a:rPr>
                        <a:t> regressie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1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525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6289969" cy="34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2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525 </a:t>
            </a:r>
            <a:r>
              <a:rPr lang="nl-NL" dirty="0" err="1" smtClean="0"/>
              <a:t>det</a:t>
            </a:r>
            <a:r>
              <a:rPr lang="nl-NL" dirty="0" smtClean="0"/>
              <a:t> – Denmark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492896"/>
            <a:ext cx="6092105" cy="33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0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525 </a:t>
            </a:r>
            <a:r>
              <a:rPr lang="nl-NL" dirty="0" err="1" smtClean="0"/>
              <a:t>det</a:t>
            </a:r>
            <a:r>
              <a:rPr lang="nl-NL" dirty="0" smtClean="0"/>
              <a:t> – Finland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5940152" cy="329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0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(RR) 525 </a:t>
            </a:r>
            <a:r>
              <a:rPr lang="nl-NL" dirty="0" err="1" smtClean="0"/>
              <a:t>det</a:t>
            </a:r>
            <a:r>
              <a:rPr lang="nl-NL" dirty="0" smtClean="0"/>
              <a:t> – UK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6192688" cy="34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=5) 525 </a:t>
            </a:r>
            <a:r>
              <a:rPr lang="nl-NL" dirty="0" err="1" smtClean="0"/>
              <a:t>det</a:t>
            </a:r>
            <a:r>
              <a:rPr lang="nl-NL" dirty="0" smtClean="0"/>
              <a:t> – Summary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55576" y="2564904"/>
            <a:ext cx="7632848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Country  0  NMSE : 1.14384707873	Country  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0.634615384615</a:t>
            </a:r>
          </a:p>
          <a:p>
            <a:r>
              <a:rPr lang="en-US" sz="1200" dirty="0" smtClean="0"/>
              <a:t>Country  1  NMSE : 1.30282070212	Country  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2  NMSE : 1.45528363376	Country  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0.519230769231</a:t>
            </a:r>
          </a:p>
          <a:p>
            <a:r>
              <a:rPr lang="en-US" sz="1200" dirty="0" smtClean="0"/>
              <a:t>Country  3  NMSE : 1.1036430781	Country  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4  NMSE : 1.41320728205	Country  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0.538461538462</a:t>
            </a:r>
          </a:p>
          <a:p>
            <a:r>
              <a:rPr lang="en-US" sz="1200" dirty="0" smtClean="0"/>
              <a:t>Country  5  NMSE : 1.10203166265	Country  5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6  NMSE : 1.24288757809	Country  6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0.596153846154</a:t>
            </a:r>
          </a:p>
          <a:p>
            <a:r>
              <a:rPr lang="en-US" sz="1200" dirty="0" smtClean="0"/>
              <a:t>Country  7  NMSE : 1.30100822682	Country  7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0.480769230769</a:t>
            </a:r>
          </a:p>
          <a:p>
            <a:r>
              <a:rPr lang="en-US" sz="1200" dirty="0" smtClean="0"/>
              <a:t>Country  8  NMSE : 1.08608387243	Country  8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0.576923076923</a:t>
            </a:r>
          </a:p>
          <a:p>
            <a:r>
              <a:rPr lang="en-US" sz="1200" dirty="0" smtClean="0"/>
              <a:t>Country  9  NMSE : 1.68880705643	Country  9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0.653846153846</a:t>
            </a:r>
          </a:p>
          <a:p>
            <a:r>
              <a:rPr lang="en-US" sz="1200" dirty="0" smtClean="0"/>
              <a:t>Country  10  NMSE : 1.28630031746	Country  10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11  NMSE : 1.17967118147	Country  11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0.653846153846</a:t>
            </a:r>
          </a:p>
          <a:p>
            <a:r>
              <a:rPr lang="en-US" sz="1200" dirty="0" smtClean="0"/>
              <a:t>Country  12  NMSE : 1.23947992371	Country  12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0.557692307692</a:t>
            </a:r>
          </a:p>
          <a:p>
            <a:r>
              <a:rPr lang="en-US" sz="1200" dirty="0" smtClean="0"/>
              <a:t>Country  13  NMSE : 1.25762843649	Country  13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</a:t>
            </a:r>
          </a:p>
          <a:p>
            <a:r>
              <a:rPr lang="en-US" sz="1200" dirty="0" smtClean="0"/>
              <a:t>Country  14  NMSE : 1.11875275231	Country  14 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</a:t>
            </a:r>
          </a:p>
          <a:p>
            <a:endParaRPr lang="en-US" sz="1200" dirty="0"/>
          </a:p>
          <a:p>
            <a:r>
              <a:rPr lang="en-US" sz="1200" dirty="0" smtClean="0"/>
              <a:t>total NMSE : 18.9214527826		mean </a:t>
            </a:r>
            <a:r>
              <a:rPr lang="en-US" sz="1200" dirty="0" err="1" smtClean="0"/>
              <a:t>hitrate</a:t>
            </a:r>
            <a:r>
              <a:rPr lang="en-US" sz="1200" dirty="0" smtClean="0"/>
              <a:t> : 0.565384615385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14175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=10) 1505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6192688" cy="34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2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=30) 1505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5832648" cy="32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9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 fontScale="90000"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(RR </a:t>
            </a:r>
            <a:r>
              <a:rPr lang="nl-NL" dirty="0" err="1" smtClean="0"/>
              <a:t>λ</a:t>
            </a:r>
            <a:r>
              <a:rPr lang="nl-NL" dirty="0" smtClean="0"/>
              <a:t>=50) 1505 </a:t>
            </a:r>
            <a:r>
              <a:rPr lang="nl-NL" dirty="0" err="1" smtClean="0"/>
              <a:t>det</a:t>
            </a:r>
            <a:r>
              <a:rPr lang="nl-NL" dirty="0" smtClean="0"/>
              <a:t> – Belgium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6768752" cy="37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5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136904" cy="792088"/>
          </a:xfrm>
        </p:spPr>
        <p:txBody>
          <a:bodyPr>
            <a:normAutofit/>
          </a:bodyPr>
          <a:lstStyle/>
          <a:p>
            <a:pPr algn="just"/>
            <a:r>
              <a:rPr lang="nl-NL" dirty="0" err="1" smtClean="0"/>
              <a:t>Ridge</a:t>
            </a:r>
            <a:r>
              <a:rPr lang="nl-NL" dirty="0" smtClean="0"/>
              <a:t> Regressie  1505 </a:t>
            </a:r>
            <a:r>
              <a:rPr lang="nl-NL" dirty="0" err="1" smtClean="0"/>
              <a:t>det</a:t>
            </a:r>
            <a:r>
              <a:rPr lang="nl-NL" dirty="0" smtClean="0"/>
              <a:t> – Summary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55576" y="2564904"/>
            <a:ext cx="763284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</a:rPr>
              <a:t>Difficult to regularize: if </a:t>
            </a:r>
            <a:r>
              <a:rPr lang="en-US" sz="1600" dirty="0" err="1" smtClean="0">
                <a:latin typeface="+mn-lt"/>
              </a:rPr>
              <a:t>λ</a:t>
            </a:r>
            <a:r>
              <a:rPr lang="en-US" sz="1600" dirty="0" smtClean="0">
                <a:latin typeface="+mn-lt"/>
              </a:rPr>
              <a:t> too small: </a:t>
            </a:r>
            <a:r>
              <a:rPr lang="en-US" sz="1600" dirty="0" err="1" smtClean="0">
                <a:latin typeface="+mn-lt"/>
              </a:rPr>
              <a:t>overfitting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If </a:t>
            </a:r>
            <a:r>
              <a:rPr lang="en-US" sz="1600" dirty="0" err="1" smtClean="0">
                <a:latin typeface="+mn-lt"/>
              </a:rPr>
              <a:t>λ</a:t>
            </a:r>
            <a:r>
              <a:rPr lang="en-US" sz="1600" dirty="0" smtClean="0">
                <a:latin typeface="+mn-lt"/>
              </a:rPr>
              <a:t> larger: trend eliminating</a:t>
            </a:r>
            <a:endParaRPr lang="nl-NL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553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7560840" cy="648072"/>
          </a:xfrm>
        </p:spPr>
        <p:txBody>
          <a:bodyPr/>
          <a:lstStyle/>
          <a:p>
            <a:r>
              <a:rPr lang="nl-NL" dirty="0" smtClean="0"/>
              <a:t>Evaluatie voorspellingen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467544" y="2492896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+mn-lt"/>
              </a:rPr>
              <a:t>Normalized</a:t>
            </a:r>
            <a:r>
              <a:rPr lang="nl-NL" dirty="0" smtClean="0">
                <a:latin typeface="+mn-lt"/>
              </a:rPr>
              <a:t> </a:t>
            </a:r>
            <a:r>
              <a:rPr lang="nl-NL" dirty="0" err="1" smtClean="0">
                <a:latin typeface="+mn-lt"/>
              </a:rPr>
              <a:t>Mean</a:t>
            </a:r>
            <a:r>
              <a:rPr lang="nl-NL" dirty="0" smtClean="0">
                <a:latin typeface="+mn-lt"/>
              </a:rPr>
              <a:t> Square Error (NMSE):</a:t>
            </a:r>
          </a:p>
          <a:p>
            <a:endParaRPr lang="nl-NL" dirty="0">
              <a:latin typeface="+mn-lt"/>
            </a:endParaRPr>
          </a:p>
          <a:p>
            <a:endParaRPr lang="nl-NL" dirty="0" smtClean="0">
              <a:latin typeface="+mn-lt"/>
            </a:endParaRPr>
          </a:p>
          <a:p>
            <a:endParaRPr lang="nl-NL" dirty="0" smtClean="0">
              <a:latin typeface="+mn-lt"/>
            </a:endParaRPr>
          </a:p>
          <a:p>
            <a:r>
              <a:rPr lang="nl-NL" dirty="0" err="1" smtClean="0">
                <a:latin typeface="+mn-lt"/>
              </a:rPr>
              <a:t>Hitrate</a:t>
            </a:r>
            <a:r>
              <a:rPr lang="nl-NL" dirty="0" smtClean="0">
                <a:latin typeface="+mn-lt"/>
              </a:rPr>
              <a:t>:</a:t>
            </a:r>
          </a:p>
          <a:p>
            <a:endParaRPr lang="nl-NL" dirty="0">
              <a:latin typeface="+mn-lt"/>
            </a:endParaRPr>
          </a:p>
          <a:p>
            <a:endParaRPr lang="nl-NL" dirty="0" smtClean="0">
              <a:latin typeface="+mn-lt"/>
            </a:endParaRPr>
          </a:p>
          <a:p>
            <a:pPr lvl="0"/>
            <a:endParaRPr lang="nl-NL" dirty="0" smtClean="0">
              <a:latin typeface="+mn-lt"/>
            </a:endParaRPr>
          </a:p>
          <a:p>
            <a:pPr lvl="0"/>
            <a:r>
              <a:rPr lang="nl-NL" dirty="0" smtClean="0">
                <a:latin typeface="+mn-lt"/>
              </a:rPr>
              <a:t>Score = </a:t>
            </a:r>
            <a:r>
              <a:rPr lang="nl-NL" dirty="0">
                <a:solidFill>
                  <a:srgbClr val="000000"/>
                </a:solidFill>
                <a:latin typeface="Arial"/>
              </a:rPr>
              <a:t>geometrisch gemiddelde (</a:t>
            </a:r>
            <a:r>
              <a:rPr lang="nl-NL" dirty="0" err="1">
                <a:solidFill>
                  <a:srgbClr val="000000"/>
                </a:solidFill>
                <a:latin typeface="Arial"/>
              </a:rPr>
              <a:t>Hitrate</a:t>
            </a:r>
            <a:r>
              <a:rPr lang="nl-NL" dirty="0">
                <a:solidFill>
                  <a:srgbClr val="000000"/>
                </a:solidFill>
                <a:latin typeface="Arial"/>
              </a:rPr>
              <a:t>, NMSE</a:t>
            </a:r>
            <a:r>
              <a:rPr lang="nl-NL" baseline="30000" dirty="0">
                <a:solidFill>
                  <a:srgbClr val="000000"/>
                </a:solidFill>
                <a:latin typeface="Arial"/>
              </a:rPr>
              <a:t>-1</a:t>
            </a:r>
            <a:r>
              <a:rPr lang="nl-NL" dirty="0">
                <a:solidFill>
                  <a:srgbClr val="000000"/>
                </a:solidFill>
                <a:latin typeface="Arial"/>
              </a:rPr>
              <a:t>)</a:t>
            </a:r>
          </a:p>
          <a:p>
            <a:endParaRPr lang="nl-NL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09674"/>
              </p:ext>
            </p:extLst>
          </p:nvPr>
        </p:nvGraphicFramePr>
        <p:xfrm>
          <a:off x="179512" y="3140968"/>
          <a:ext cx="8964488" cy="68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753100" imgH="393700" progId="Word.Document.12">
                  <p:embed/>
                </p:oleObj>
              </mc:Choice>
              <mc:Fallback>
                <p:oleObj name="Document" r:id="rId3" imgW="5753100" imgH="39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3140968"/>
                        <a:ext cx="8964488" cy="684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64981"/>
              </p:ext>
            </p:extLst>
          </p:nvPr>
        </p:nvGraphicFramePr>
        <p:xfrm>
          <a:off x="3696" y="4365104"/>
          <a:ext cx="8766448" cy="776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5" imgW="5753100" imgH="495300" progId="Word.Document.12">
                  <p:embed/>
                </p:oleObj>
              </mc:Choice>
              <mc:Fallback>
                <p:oleObj name="Document" r:id="rId5" imgW="57531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6" y="4365104"/>
                        <a:ext cx="8766448" cy="776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7560840" cy="648072"/>
          </a:xfrm>
        </p:spPr>
        <p:txBody>
          <a:bodyPr/>
          <a:lstStyle/>
          <a:p>
            <a:r>
              <a:rPr lang="nl-NL" dirty="0" smtClean="0"/>
              <a:t>Resultaten voorspellingen (validatie)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467544" y="2492896"/>
            <a:ext cx="74888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+mn-lt"/>
            </a:endParaRPr>
          </a:p>
          <a:p>
            <a:endParaRPr lang="nl-NL" dirty="0">
              <a:latin typeface="+mn-lt"/>
            </a:endParaRPr>
          </a:p>
          <a:p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4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Evaluatie voorspelling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21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11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48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32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mtClean="0"/>
              <a:t>Naam presentatie – Naam maker en/of presentator - </a:t>
            </a:r>
            <a:r>
              <a:rPr lang="en-GB" smtClean="0"/>
              <a:t>12/09/2005</a:t>
            </a:r>
          </a:p>
          <a:p>
            <a:r>
              <a:rPr lang="en-GB" smtClean="0"/>
              <a:t>Faculteit </a:t>
            </a:r>
            <a:r>
              <a:rPr lang="en-GB" b="1" smtClean="0"/>
              <a:t>Naam Faculteit </a:t>
            </a:r>
            <a:r>
              <a:rPr lang="en-GB" smtClean="0"/>
              <a:t>– Dienst of Vakgroep (optioneel)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382172"/>
      </p:ext>
    </p:extLst>
  </p:cSld>
  <p:clrMapOvr>
    <a:masterClrMapping/>
  </p:clrMapOvr>
</p:sld>
</file>

<file path=ppt/theme/theme1.xml><?xml version="1.0" encoding="utf-8"?>
<a:theme xmlns:a="http://schemas.openxmlformats.org/drawingml/2006/main" name="huisstijl_nl">
  <a:themeElements>
    <a:clrScheme name="Office-the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-the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7419</TotalTime>
  <Words>971</Words>
  <Application>Microsoft Macintosh PowerPoint</Application>
  <PresentationFormat>Diavoorstelling (4:3)</PresentationFormat>
  <Paragraphs>154</Paragraphs>
  <Slides>28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0" baseType="lpstr">
      <vt:lpstr>huisstijl_nl</vt:lpstr>
      <vt:lpstr>Microsoft Word-document</vt:lpstr>
      <vt:lpstr>Resultaten voorspellingen</vt:lpstr>
      <vt:lpstr>Benchmarks voor Gaussian Processes</vt:lpstr>
      <vt:lpstr>Evaluatie voorspellingen</vt:lpstr>
      <vt:lpstr>Resultaten voorspellingen (validatie)</vt:lpstr>
      <vt:lpstr>Evaluatie voorspelling</vt:lpstr>
      <vt:lpstr>PowerPoint-presentatie</vt:lpstr>
      <vt:lpstr>PowerPoint-presentatie</vt:lpstr>
      <vt:lpstr>PowerPoint-presentatie</vt:lpstr>
      <vt:lpstr>PowerPoint-presentatie</vt:lpstr>
      <vt:lpstr>Ridge Regressie (RR) 15 det – Belgium</vt:lpstr>
      <vt:lpstr>Ridge Regressie (RR) 15 det – Denmark</vt:lpstr>
      <vt:lpstr>Ridge Regressie (RR) 15 det – Finland</vt:lpstr>
      <vt:lpstr>Ridge Regressie (RR) 15 det – UK</vt:lpstr>
      <vt:lpstr>Ridge Regressie (RR λ=1) 15 det – Summary</vt:lpstr>
      <vt:lpstr>Ridge Regressie (RR) 99 det – Belgium</vt:lpstr>
      <vt:lpstr>Ridge Regressie (RR) 99 det – Denmark</vt:lpstr>
      <vt:lpstr>Ridge Regressie (RR) 99 det – Finland</vt:lpstr>
      <vt:lpstr>Ridge Regressie (RR) 99 det – UK</vt:lpstr>
      <vt:lpstr>Ridge Regressie (RR λ=1) 99 det – Summary</vt:lpstr>
      <vt:lpstr>Ridge Regressie (RR) 525 det – Belgium</vt:lpstr>
      <vt:lpstr>Ridge Regressie (RR) 525 det – Denmark</vt:lpstr>
      <vt:lpstr>Ridge Regressie (RR) 525 det – Finland</vt:lpstr>
      <vt:lpstr>Ridge Regressie (RR) 525 det – UK</vt:lpstr>
      <vt:lpstr>Ridge Regressie (RR λ=5) 525 det – Summary</vt:lpstr>
      <vt:lpstr>Ridge Regressie (RR λ=10) 1505 det – Belgium</vt:lpstr>
      <vt:lpstr>Ridge Regressie (RR λ=30) 1505 det – Belgium</vt:lpstr>
      <vt:lpstr>Ridge Regressie (RR λ=50) 1505 det – Belgium</vt:lpstr>
      <vt:lpstr>Ridge Regressie  1505 det – Summary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Dieter Kirchner</dc:creator>
  <cp:lastModifiedBy>Pieter Savenberg</cp:lastModifiedBy>
  <cp:revision>44</cp:revision>
  <dcterms:created xsi:type="dcterms:W3CDTF">2011-01-12T14:48:32Z</dcterms:created>
  <dcterms:modified xsi:type="dcterms:W3CDTF">2013-12-13T15:21:52Z</dcterms:modified>
</cp:coreProperties>
</file>