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4" r:id="rId2"/>
    <p:sldId id="301" r:id="rId3"/>
    <p:sldId id="302" r:id="rId4"/>
    <p:sldId id="296" r:id="rId5"/>
    <p:sldId id="303" r:id="rId6"/>
    <p:sldId id="304" r:id="rId7"/>
    <p:sldId id="305" r:id="rId8"/>
    <p:sldId id="306" r:id="rId9"/>
    <p:sldId id="307" r:id="rId10"/>
    <p:sldId id="297" r:id="rId11"/>
    <p:sldId id="298" r:id="rId12"/>
    <p:sldId id="299" r:id="rId13"/>
    <p:sldId id="300" r:id="rId14"/>
    <p:sldId id="256" r:id="rId15"/>
    <p:sldId id="286" r:id="rId16"/>
    <p:sldId id="292" r:id="rId17"/>
    <p:sldId id="293" r:id="rId18"/>
    <p:sldId id="287" r:id="rId19"/>
    <p:sldId id="288" r:id="rId20"/>
    <p:sldId id="289" r:id="rId21"/>
    <p:sldId id="290" r:id="rId22"/>
    <p:sldId id="291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5" r:id="rId39"/>
    <p:sldId id="282" r:id="rId40"/>
    <p:sldId id="283" r:id="rId41"/>
    <p:sldId id="284" r:id="rId4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25729-7607-5747-9F51-4AC984511C69}" type="doc">
      <dgm:prSet loTypeId="urn:microsoft.com/office/officeart/2005/8/layout/chevron1" loCatId="" qsTypeId="urn:microsoft.com/office/officeart/2005/8/quickstyle/simple3" qsCatId="simple" csTypeId="urn:microsoft.com/office/officeart/2005/8/colors/accent2_3" csCatId="accent2" phldr="1"/>
      <dgm:spPr/>
    </dgm:pt>
    <dgm:pt modelId="{44106A29-018F-5441-83A5-ACF8ACCBDD22}">
      <dgm:prSet phldrT="[Tekst]" custT="1"/>
      <dgm:spPr/>
      <dgm:t>
        <a:bodyPr/>
        <a:lstStyle/>
        <a:p>
          <a:r>
            <a:rPr lang="nl-NL" sz="1800" dirty="0" err="1" smtClean="0"/>
            <a:t>Supervised</a:t>
          </a:r>
          <a:r>
            <a:rPr lang="nl-NL" sz="1800" dirty="0" smtClean="0"/>
            <a:t> </a:t>
          </a:r>
          <a:r>
            <a:rPr lang="nl-NL" sz="1800" dirty="0" err="1" smtClean="0"/>
            <a:t>regression</a:t>
          </a:r>
          <a:endParaRPr lang="nl-NL" sz="1800" dirty="0"/>
        </a:p>
      </dgm:t>
    </dgm:pt>
    <dgm:pt modelId="{0C197D5D-2817-2E41-A08A-A3B0AE6F6450}" type="parTrans" cxnId="{D57838ED-566E-624B-992B-4ADF323BBF7B}">
      <dgm:prSet/>
      <dgm:spPr/>
      <dgm:t>
        <a:bodyPr/>
        <a:lstStyle/>
        <a:p>
          <a:endParaRPr lang="nl-NL"/>
        </a:p>
      </dgm:t>
    </dgm:pt>
    <dgm:pt modelId="{63E4B303-039B-6047-886B-BF7479A4085F}" type="sibTrans" cxnId="{D57838ED-566E-624B-992B-4ADF323BBF7B}">
      <dgm:prSet/>
      <dgm:spPr/>
      <dgm:t>
        <a:bodyPr/>
        <a:lstStyle/>
        <a:p>
          <a:endParaRPr lang="nl-NL"/>
        </a:p>
      </dgm:t>
    </dgm:pt>
    <dgm:pt modelId="{3BC22BF0-CBD9-DC43-84E4-A2B1D0A5FF90}">
      <dgm:prSet phldrT="[Tekst]" custT="1"/>
      <dgm:spPr/>
      <dgm:t>
        <a:bodyPr/>
        <a:lstStyle/>
        <a:p>
          <a:r>
            <a:rPr lang="nl-NL" sz="1800" dirty="0" smtClean="0"/>
            <a:t>Financial time series </a:t>
          </a:r>
          <a:r>
            <a:rPr lang="nl-NL" sz="1800" dirty="0" err="1" smtClean="0"/>
            <a:t>prediction</a:t>
          </a:r>
          <a:endParaRPr lang="nl-NL" sz="1800" dirty="0"/>
        </a:p>
      </dgm:t>
    </dgm:pt>
    <dgm:pt modelId="{F4568389-DEF6-A244-ADA0-BDC151E5EC94}" type="parTrans" cxnId="{2A4B3B62-DB3C-8B4B-A862-D657402D65BA}">
      <dgm:prSet/>
      <dgm:spPr/>
      <dgm:t>
        <a:bodyPr/>
        <a:lstStyle/>
        <a:p>
          <a:endParaRPr lang="nl-NL"/>
        </a:p>
      </dgm:t>
    </dgm:pt>
    <dgm:pt modelId="{8A9FA6DE-660D-E144-B675-7269BD7B8341}" type="sibTrans" cxnId="{2A4B3B62-DB3C-8B4B-A862-D657402D65BA}">
      <dgm:prSet/>
      <dgm:spPr/>
      <dgm:t>
        <a:bodyPr/>
        <a:lstStyle/>
        <a:p>
          <a:endParaRPr lang="nl-NL"/>
        </a:p>
      </dgm:t>
    </dgm:pt>
    <dgm:pt modelId="{27617E84-A0D8-F74C-8717-83E2B50C12AC}">
      <dgm:prSet phldrT="[Tekst]" custT="1"/>
      <dgm:spPr/>
      <dgm:t>
        <a:bodyPr/>
        <a:lstStyle/>
        <a:p>
          <a:r>
            <a:rPr lang="nl-NL" sz="1800" dirty="0" err="1" smtClean="0"/>
            <a:t>Weekly</a:t>
          </a:r>
          <a:r>
            <a:rPr lang="nl-NL" sz="1800" dirty="0" smtClean="0"/>
            <a:t> portfolio </a:t>
          </a:r>
          <a:r>
            <a:rPr lang="nl-NL" sz="1800" dirty="0" err="1" smtClean="0"/>
            <a:t>allocation</a:t>
          </a:r>
          <a:endParaRPr lang="nl-NL" sz="1800" dirty="0"/>
        </a:p>
      </dgm:t>
    </dgm:pt>
    <dgm:pt modelId="{F62B8F07-E28F-9E4A-B559-F81BDA45E68D}" type="parTrans" cxnId="{2AB4D03F-F4B5-0547-B595-CEE213A2E018}">
      <dgm:prSet/>
      <dgm:spPr/>
      <dgm:t>
        <a:bodyPr/>
        <a:lstStyle/>
        <a:p>
          <a:endParaRPr lang="nl-NL"/>
        </a:p>
      </dgm:t>
    </dgm:pt>
    <dgm:pt modelId="{570B2F8E-CD18-1C47-B209-F0F59200940F}" type="sibTrans" cxnId="{2AB4D03F-F4B5-0547-B595-CEE213A2E018}">
      <dgm:prSet/>
      <dgm:spPr/>
      <dgm:t>
        <a:bodyPr/>
        <a:lstStyle/>
        <a:p>
          <a:endParaRPr lang="nl-NL"/>
        </a:p>
      </dgm:t>
    </dgm:pt>
    <dgm:pt modelId="{D308E9E0-DDDB-044D-A5C8-AC77A18B0E05}" type="pres">
      <dgm:prSet presAssocID="{C9F25729-7607-5747-9F51-4AC984511C69}" presName="Name0" presStyleCnt="0">
        <dgm:presLayoutVars>
          <dgm:dir/>
          <dgm:animLvl val="lvl"/>
          <dgm:resizeHandles val="exact"/>
        </dgm:presLayoutVars>
      </dgm:prSet>
      <dgm:spPr/>
    </dgm:pt>
    <dgm:pt modelId="{5147A23C-DDC2-4247-8BB3-F491968533F3}" type="pres">
      <dgm:prSet presAssocID="{44106A29-018F-5441-83A5-ACF8ACCBDD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9F95FE4-83B4-0E4E-AB11-F7FE538BE199}" type="pres">
      <dgm:prSet presAssocID="{63E4B303-039B-6047-886B-BF7479A4085F}" presName="parTxOnlySpace" presStyleCnt="0"/>
      <dgm:spPr/>
    </dgm:pt>
    <dgm:pt modelId="{A5BB57E1-DEC1-6D48-9E5F-09BF0EC53333}" type="pres">
      <dgm:prSet presAssocID="{3BC22BF0-CBD9-DC43-84E4-A2B1D0A5FF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1135A4F-BC57-AB4E-BAF9-A615279BE560}" type="pres">
      <dgm:prSet presAssocID="{8A9FA6DE-660D-E144-B675-7269BD7B8341}" presName="parTxOnlySpace" presStyleCnt="0"/>
      <dgm:spPr/>
    </dgm:pt>
    <dgm:pt modelId="{10E99A08-0344-B847-8701-12EC8AC6E3FD}" type="pres">
      <dgm:prSet presAssocID="{27617E84-A0D8-F74C-8717-83E2B50C12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1363371-610D-F74A-8F63-3ADD86C3EF8C}" type="presOf" srcId="{27617E84-A0D8-F74C-8717-83E2B50C12AC}" destId="{10E99A08-0344-B847-8701-12EC8AC6E3FD}" srcOrd="0" destOrd="0" presId="urn:microsoft.com/office/officeart/2005/8/layout/chevron1"/>
    <dgm:cxn modelId="{2A4B3B62-DB3C-8B4B-A862-D657402D65BA}" srcId="{C9F25729-7607-5747-9F51-4AC984511C69}" destId="{3BC22BF0-CBD9-DC43-84E4-A2B1D0A5FF90}" srcOrd="1" destOrd="0" parTransId="{F4568389-DEF6-A244-ADA0-BDC151E5EC94}" sibTransId="{8A9FA6DE-660D-E144-B675-7269BD7B8341}"/>
    <dgm:cxn modelId="{2AB4D03F-F4B5-0547-B595-CEE213A2E018}" srcId="{C9F25729-7607-5747-9F51-4AC984511C69}" destId="{27617E84-A0D8-F74C-8717-83E2B50C12AC}" srcOrd="2" destOrd="0" parTransId="{F62B8F07-E28F-9E4A-B559-F81BDA45E68D}" sibTransId="{570B2F8E-CD18-1C47-B209-F0F59200940F}"/>
    <dgm:cxn modelId="{D57838ED-566E-624B-992B-4ADF323BBF7B}" srcId="{C9F25729-7607-5747-9F51-4AC984511C69}" destId="{44106A29-018F-5441-83A5-ACF8ACCBDD22}" srcOrd="0" destOrd="0" parTransId="{0C197D5D-2817-2E41-A08A-A3B0AE6F6450}" sibTransId="{63E4B303-039B-6047-886B-BF7479A4085F}"/>
    <dgm:cxn modelId="{AABAA1B8-9596-9941-9F7D-0C47069485F3}" type="presOf" srcId="{44106A29-018F-5441-83A5-ACF8ACCBDD22}" destId="{5147A23C-DDC2-4247-8BB3-F491968533F3}" srcOrd="0" destOrd="0" presId="urn:microsoft.com/office/officeart/2005/8/layout/chevron1"/>
    <dgm:cxn modelId="{4FC010D5-882F-1046-8BCE-87AE22643932}" type="presOf" srcId="{C9F25729-7607-5747-9F51-4AC984511C69}" destId="{D308E9E0-DDDB-044D-A5C8-AC77A18B0E05}" srcOrd="0" destOrd="0" presId="urn:microsoft.com/office/officeart/2005/8/layout/chevron1"/>
    <dgm:cxn modelId="{68877BEF-7D1B-D44E-B75F-92D4EAF1A3C8}" type="presOf" srcId="{3BC22BF0-CBD9-DC43-84E4-A2B1D0A5FF90}" destId="{A5BB57E1-DEC1-6D48-9E5F-09BF0EC53333}" srcOrd="0" destOrd="0" presId="urn:microsoft.com/office/officeart/2005/8/layout/chevron1"/>
    <dgm:cxn modelId="{A830F9F0-ABFB-2741-8C50-43727C42F413}" type="presParOf" srcId="{D308E9E0-DDDB-044D-A5C8-AC77A18B0E05}" destId="{5147A23C-DDC2-4247-8BB3-F491968533F3}" srcOrd="0" destOrd="0" presId="urn:microsoft.com/office/officeart/2005/8/layout/chevron1"/>
    <dgm:cxn modelId="{C3D2DFFD-0928-564D-90D9-21539E0FB570}" type="presParOf" srcId="{D308E9E0-DDDB-044D-A5C8-AC77A18B0E05}" destId="{59F95FE4-83B4-0E4E-AB11-F7FE538BE199}" srcOrd="1" destOrd="0" presId="urn:microsoft.com/office/officeart/2005/8/layout/chevron1"/>
    <dgm:cxn modelId="{CB14B0B0-8151-E249-A304-D69DC330058B}" type="presParOf" srcId="{D308E9E0-DDDB-044D-A5C8-AC77A18B0E05}" destId="{A5BB57E1-DEC1-6D48-9E5F-09BF0EC53333}" srcOrd="2" destOrd="0" presId="urn:microsoft.com/office/officeart/2005/8/layout/chevron1"/>
    <dgm:cxn modelId="{8E7B25A0-B1C0-1542-A8A2-28384F04745B}" type="presParOf" srcId="{D308E9E0-DDDB-044D-A5C8-AC77A18B0E05}" destId="{01135A4F-BC57-AB4E-BAF9-A615279BE560}" srcOrd="3" destOrd="0" presId="urn:microsoft.com/office/officeart/2005/8/layout/chevron1"/>
    <dgm:cxn modelId="{B8B2D206-1F49-724E-9C0F-B15114F344A7}" type="presParOf" srcId="{D308E9E0-DDDB-044D-A5C8-AC77A18B0E05}" destId="{10E99A08-0344-B847-8701-12EC8AC6E3F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7A23C-DDC2-4247-8BB3-F491968533F3}">
      <dsp:nvSpPr>
        <dsp:cNvPr id="0" name=""/>
        <dsp:cNvSpPr/>
      </dsp:nvSpPr>
      <dsp:spPr>
        <a:xfrm>
          <a:off x="2143" y="887491"/>
          <a:ext cx="2611040" cy="1044416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Supervised</a:t>
          </a:r>
          <a:r>
            <a:rPr lang="nl-NL" sz="1800" kern="1200" dirty="0" smtClean="0"/>
            <a:t> </a:t>
          </a:r>
          <a:r>
            <a:rPr lang="nl-NL" sz="1800" kern="1200" dirty="0" err="1" smtClean="0"/>
            <a:t>regression</a:t>
          </a:r>
          <a:endParaRPr lang="nl-NL" sz="1800" kern="1200" dirty="0"/>
        </a:p>
      </dsp:txBody>
      <dsp:txXfrm>
        <a:off x="524351" y="887491"/>
        <a:ext cx="1566624" cy="1044416"/>
      </dsp:txXfrm>
    </dsp:sp>
    <dsp:sp modelId="{A5BB57E1-DEC1-6D48-9E5F-09BF0EC53333}">
      <dsp:nvSpPr>
        <dsp:cNvPr id="0" name=""/>
        <dsp:cNvSpPr/>
      </dsp:nvSpPr>
      <dsp:spPr>
        <a:xfrm>
          <a:off x="2352079" y="887491"/>
          <a:ext cx="2611040" cy="1044416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5541"/>
                <a:lumOff val="14224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5541"/>
                <a:lumOff val="14224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5541"/>
                <a:lumOff val="142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Financial time series </a:t>
          </a:r>
          <a:r>
            <a:rPr lang="nl-NL" sz="1800" kern="1200" dirty="0" err="1" smtClean="0"/>
            <a:t>prediction</a:t>
          </a:r>
          <a:endParaRPr lang="nl-NL" sz="1800" kern="1200" dirty="0"/>
        </a:p>
      </dsp:txBody>
      <dsp:txXfrm>
        <a:off x="2874287" y="887491"/>
        <a:ext cx="1566624" cy="1044416"/>
      </dsp:txXfrm>
    </dsp:sp>
    <dsp:sp modelId="{10E99A08-0344-B847-8701-12EC8AC6E3FD}">
      <dsp:nvSpPr>
        <dsp:cNvPr id="0" name=""/>
        <dsp:cNvSpPr/>
      </dsp:nvSpPr>
      <dsp:spPr>
        <a:xfrm>
          <a:off x="4702016" y="887491"/>
          <a:ext cx="2611040" cy="1044416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1081"/>
                <a:lumOff val="28449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11081"/>
                <a:lumOff val="28449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11081"/>
                <a:lumOff val="284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Weekly</a:t>
          </a:r>
          <a:r>
            <a:rPr lang="nl-NL" sz="1800" kern="1200" dirty="0" smtClean="0"/>
            <a:t> portfolio </a:t>
          </a:r>
          <a:r>
            <a:rPr lang="nl-NL" sz="1800" kern="1200" dirty="0" err="1" smtClean="0"/>
            <a:t>allocation</a:t>
          </a:r>
          <a:endParaRPr lang="nl-NL" sz="1800" kern="1200" dirty="0"/>
        </a:p>
      </dsp:txBody>
      <dsp:txXfrm>
        <a:off x="5224224" y="887491"/>
        <a:ext cx="1566624" cy="104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2DFBBF-5DDE-1944-8D8B-3FDDF5913822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5124" name="Picture 6" descr="UG_Logolabel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229600"/>
            <a:ext cx="18288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1740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512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0AD486-9B31-6841-AEA5-41A4CC678F0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6343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>
              <a:ea typeface="+mn-ea"/>
            </a:endParaRPr>
          </a:p>
        </p:txBody>
      </p:sp>
      <p:pic>
        <p:nvPicPr>
          <p:cNvPr id="5" name="Picture 12" descr="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333375"/>
            <a:ext cx="86312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3152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E68424DC-BC59-044D-BBD9-22DCB77D32FD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4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2D622DC-372D-1441-BE52-DA95CF468C45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2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34200" y="2057400"/>
            <a:ext cx="1828800" cy="3962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47800" y="2057400"/>
            <a:ext cx="5334000" cy="3962400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3109AE12-2A93-E945-9D19-1CACEB5F0891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77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8388815-4058-F949-BB3E-49DE8132367B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9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6193334F-4DE2-A048-A446-7303598B2398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9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478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816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F0DC5018-7D15-044A-9CB5-711970A537E4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72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D183A7CA-E04F-2643-B35F-55A7EB028DF2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33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7B19E032-3761-6B4A-8334-699723175818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39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77CDD86-A55D-D342-AFAC-6FD7ECB130C7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5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E9BB327C-6F95-3D43-B013-0A4A50CE58AF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2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 smtClean="0"/>
              <a:t>Sleep de afbeelding naar de tijdelijke aanduiding of 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9F4A0201-1CF3-8D4D-AF51-E2C54DA1D249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6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057400"/>
            <a:ext cx="7315200" cy="1143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3200400"/>
            <a:ext cx="7315200" cy="2819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nl-NL"/>
              <a:t>pag. </a:t>
            </a:r>
            <a:fld id="{85BB0754-92B4-6F4B-9D4F-32FD038F5AE6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>
              <a:ea typeface="+mn-ea"/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200">
          <a:solidFill>
            <a:srgbClr val="5F5F5F"/>
          </a:solidFill>
          <a:latin typeface="+mn-lt"/>
          <a:ea typeface="ＭＳ Ｐゴシック" charset="0"/>
          <a:cs typeface="+mn-cs"/>
        </a:defRPr>
      </a:lvl1pPr>
      <a:lvl2pPr marL="190500" indent="193675" algn="l" rtl="0" eaLnBrk="1" fontAlgn="base" hangingPunct="1">
        <a:spcBef>
          <a:spcPct val="20000"/>
        </a:spcBef>
        <a:spcAft>
          <a:spcPct val="0"/>
        </a:spcAft>
        <a:buFont typeface="Arial Unicode MS" charset="0"/>
        <a:buChar char="‣"/>
        <a:defRPr sz="2800">
          <a:solidFill>
            <a:srgbClr val="5F5F5F"/>
          </a:solidFill>
          <a:latin typeface="+mn-lt"/>
          <a:ea typeface="ＭＳ Ｐゴシック" charset="0"/>
        </a:defRPr>
      </a:lvl2pPr>
      <a:lvl3pPr marL="574675" indent="192088" algn="l" rtl="0" eaLnBrk="1" fontAlgn="base" hangingPunct="1">
        <a:spcBef>
          <a:spcPct val="20000"/>
        </a:spcBef>
        <a:spcAft>
          <a:spcPct val="0"/>
        </a:spcAft>
        <a:buFont typeface="Arial Unicode MS" charset="0"/>
        <a:buChar char="‧"/>
        <a:defRPr sz="2400">
          <a:solidFill>
            <a:srgbClr val="5F5F5F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4" Type="http://schemas.openxmlformats.org/officeDocument/2006/relationships/image" Target="../media/image4.png"/><Relationship Id="rId5" Type="http://schemas.openxmlformats.org/officeDocument/2006/relationships/package" Target="../embeddings/Microsoft_Word-document2.docx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344816" cy="1008112"/>
          </a:xfrm>
        </p:spPr>
        <p:txBody>
          <a:bodyPr/>
          <a:lstStyle/>
          <a:p>
            <a:r>
              <a:rPr lang="nl-NL" sz="2800" dirty="0" smtClean="0"/>
              <a:t>Een geautomatiseerde investeringsstrategie</a:t>
            </a:r>
            <a:endParaRPr lang="nl-NL" sz="280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344816" cy="2281808"/>
          </a:xfrm>
        </p:spPr>
        <p:txBody>
          <a:bodyPr/>
          <a:lstStyle/>
          <a:p>
            <a:r>
              <a:rPr lang="nl-NL" sz="2000" dirty="0" smtClean="0"/>
              <a:t>Promotor: prof. dr. </a:t>
            </a:r>
            <a:r>
              <a:rPr lang="nl-NL" sz="2000" dirty="0"/>
              <a:t>i</a:t>
            </a:r>
            <a:r>
              <a:rPr lang="nl-NL" sz="2000" dirty="0" smtClean="0"/>
              <a:t>r. Benjamin </a:t>
            </a:r>
            <a:r>
              <a:rPr lang="nl-NL" sz="2000" dirty="0" err="1" smtClean="0"/>
              <a:t>Schrauwen</a:t>
            </a:r>
            <a:endParaRPr lang="nl-NL" sz="2000" dirty="0" smtClean="0"/>
          </a:p>
          <a:p>
            <a:r>
              <a:rPr lang="nl-NL" sz="2000" dirty="0" smtClean="0"/>
              <a:t>Begeleiders: dr. ir</a:t>
            </a:r>
            <a:r>
              <a:rPr lang="nl-NL" sz="2000" dirty="0"/>
              <a:t>. Francis </a:t>
            </a:r>
            <a:r>
              <a:rPr lang="nl-NL" sz="2000" dirty="0" err="1"/>
              <a:t>w</a:t>
            </a:r>
            <a:r>
              <a:rPr lang="nl-NL" sz="2000" dirty="0" err="1" smtClean="0"/>
              <a:t>yffels</a:t>
            </a:r>
            <a:r>
              <a:rPr lang="nl-NL" sz="2000" dirty="0"/>
              <a:t>, ir. </a:t>
            </a:r>
            <a:r>
              <a:rPr lang="nl-NL" sz="2000" dirty="0" err="1" smtClean="0"/>
              <a:t>Aäron</a:t>
            </a:r>
            <a:r>
              <a:rPr lang="nl-NL" sz="2000" dirty="0" smtClean="0"/>
              <a:t> </a:t>
            </a:r>
            <a:r>
              <a:rPr lang="nl-NL" sz="2000" dirty="0"/>
              <a:t>van den Oord 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500464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</a:t>
            </a:r>
            <a:br>
              <a:rPr lang="nl-BE" dirty="0" smtClean="0"/>
            </a:br>
            <a:r>
              <a:rPr lang="nl-BE" dirty="0" smtClean="0"/>
              <a:t>Faculteit Ingenieurswetenschappen en Architectuur– Vakgroep ELIS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E68424DC-BC59-044D-BBD9-22DCB77D32FD}" type="slidenum">
              <a:rPr lang="nl-NL" smtClean="0"/>
              <a:pPr/>
              <a:t>1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74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00808"/>
            <a:ext cx="7315200" cy="1143000"/>
          </a:xfrm>
        </p:spPr>
        <p:txBody>
          <a:bodyPr/>
          <a:lstStyle/>
          <a:p>
            <a:r>
              <a:rPr lang="nl-NL" dirty="0" smtClean="0"/>
              <a:t>Gesuperviseerde regressie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3140968"/>
            <a:ext cx="7315200" cy="2819400"/>
          </a:xfrm>
        </p:spPr>
        <p:txBody>
          <a:bodyPr/>
          <a:lstStyle/>
          <a:p>
            <a:r>
              <a:rPr lang="nl-NL" dirty="0" err="1" smtClean="0"/>
              <a:t>Gaussian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10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2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11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4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12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29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13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93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latin typeface="Arial" charset="0"/>
              </a:rPr>
              <a:t>Resultaten voorspellingen</a:t>
            </a:r>
            <a:endParaRPr lang="nl-BE" dirty="0">
              <a:latin typeface="Arial" charset="0"/>
            </a:endParaRPr>
          </a:p>
        </p:txBody>
      </p:sp>
      <p:sp>
        <p:nvSpPr>
          <p:cNvPr id="3075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Naieve voorspelling</a:t>
            </a:r>
          </a:p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Ridge Regressie</a:t>
            </a:r>
          </a:p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Gaussian Processes</a:t>
            </a:r>
            <a:endParaRPr lang="nl-BE" dirty="0">
              <a:latin typeface="Arial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E68424DC-BC59-044D-BBD9-22DCB77D32FD}" type="slidenum">
              <a:rPr lang="nl-NL" smtClean="0"/>
              <a:pPr/>
              <a:t>14</a:t>
            </a:fld>
            <a:r>
              <a:rPr lang="nl-NL" smtClean="0"/>
              <a:t> </a:t>
            </a:r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Benchmarks voor </a:t>
            </a:r>
            <a:r>
              <a:rPr lang="nl-NL" dirty="0" err="1" smtClean="0"/>
              <a:t>Gaussian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88677"/>
              </p:ext>
            </p:extLst>
          </p:nvPr>
        </p:nvGraphicFramePr>
        <p:xfrm>
          <a:off x="755576" y="2636912"/>
          <a:ext cx="5040560" cy="19442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/>
                <a:gridCol w="2520280"/>
              </a:tblGrid>
              <a:tr h="4912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Benchmark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Voorspelling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0%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66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Rendement vorige week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Ridge</a:t>
                      </a:r>
                      <a:r>
                        <a:rPr lang="nl-NL" sz="1600" u="none" strike="noStrike" dirty="0">
                          <a:effectLst/>
                        </a:rPr>
                        <a:t> regressie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15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01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Evaluatie voorspellingen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67544" y="2492896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+mn-lt"/>
              </a:rPr>
              <a:t>Normalized</a:t>
            </a:r>
            <a:r>
              <a:rPr lang="nl-NL" dirty="0" smtClean="0">
                <a:latin typeface="+mn-lt"/>
              </a:rPr>
              <a:t> </a:t>
            </a:r>
            <a:r>
              <a:rPr lang="nl-NL" dirty="0" err="1" smtClean="0">
                <a:latin typeface="+mn-lt"/>
              </a:rPr>
              <a:t>Mean</a:t>
            </a:r>
            <a:r>
              <a:rPr lang="nl-NL" dirty="0" smtClean="0">
                <a:latin typeface="+mn-lt"/>
              </a:rPr>
              <a:t> Square Error (NMSE):</a:t>
            </a:r>
          </a:p>
          <a:p>
            <a:endParaRPr lang="nl-NL" dirty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r>
              <a:rPr lang="nl-NL" dirty="0" err="1" smtClean="0">
                <a:latin typeface="+mn-lt"/>
              </a:rPr>
              <a:t>Hitrate</a:t>
            </a:r>
            <a:r>
              <a:rPr lang="nl-NL" dirty="0" smtClean="0">
                <a:latin typeface="+mn-lt"/>
              </a:rPr>
              <a:t>:</a:t>
            </a:r>
          </a:p>
          <a:p>
            <a:endParaRPr lang="nl-NL" dirty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pPr lvl="0"/>
            <a:endParaRPr lang="nl-NL" dirty="0" smtClean="0">
              <a:latin typeface="+mn-lt"/>
            </a:endParaRPr>
          </a:p>
          <a:p>
            <a:pPr lvl="0"/>
            <a:r>
              <a:rPr lang="nl-NL" dirty="0" smtClean="0">
                <a:latin typeface="+mn-lt"/>
              </a:rPr>
              <a:t>Score = 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geometrisch gemiddelde (</a:t>
            </a:r>
            <a:r>
              <a:rPr lang="nl-NL" dirty="0" err="1">
                <a:solidFill>
                  <a:srgbClr val="000000"/>
                </a:solidFill>
                <a:latin typeface="Arial"/>
              </a:rPr>
              <a:t>Hitrate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, NMSE</a:t>
            </a:r>
            <a:r>
              <a:rPr lang="nl-NL" baseline="30000" dirty="0">
                <a:solidFill>
                  <a:srgbClr val="000000"/>
                </a:solidFill>
                <a:latin typeface="Arial"/>
              </a:rPr>
              <a:t>-1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)</a:t>
            </a:r>
          </a:p>
          <a:p>
            <a:endParaRPr lang="nl-NL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09674"/>
              </p:ext>
            </p:extLst>
          </p:nvPr>
        </p:nvGraphicFramePr>
        <p:xfrm>
          <a:off x="179512" y="3140968"/>
          <a:ext cx="8964488" cy="68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5753100" imgH="393700" progId="Word.Document.12">
                  <p:embed/>
                </p:oleObj>
              </mc:Choice>
              <mc:Fallback>
                <p:oleObj name="Document" r:id="rId3" imgW="57531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140968"/>
                        <a:ext cx="8964488" cy="68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64981"/>
              </p:ext>
            </p:extLst>
          </p:nvPr>
        </p:nvGraphicFramePr>
        <p:xfrm>
          <a:off x="3696" y="4365104"/>
          <a:ext cx="8766448" cy="77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5" imgW="5753100" imgH="495300" progId="Word.Document.12">
                  <p:embed/>
                </p:oleObj>
              </mc:Choice>
              <mc:Fallback>
                <p:oleObj name="Document" r:id="rId5" imgW="57531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" y="4365104"/>
                        <a:ext cx="8766448" cy="776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dianumm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16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Resultaten voorspellingen (validatie)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67544" y="2492896"/>
            <a:ext cx="74888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+mn-lt"/>
            </a:endParaRPr>
          </a:p>
          <a:p>
            <a:endParaRPr lang="nl-NL" dirty="0">
              <a:latin typeface="+mn-lt"/>
            </a:endParaRPr>
          </a:p>
          <a:p>
            <a:endParaRPr lang="nl-NL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17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4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Evaluatie voorspelling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18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19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11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344816" cy="1008112"/>
          </a:xfrm>
        </p:spPr>
        <p:txBody>
          <a:bodyPr/>
          <a:lstStyle/>
          <a:p>
            <a:r>
              <a:rPr lang="nl-NL" sz="2800" dirty="0" smtClean="0"/>
              <a:t>Inhoud presentatie</a:t>
            </a:r>
            <a:endParaRPr lang="nl-NL" sz="280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344816" cy="309634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nl-NL" sz="2000" dirty="0" smtClean="0"/>
              <a:t>Doel van thesis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Strategie ontwikkelen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Beleggingsportefeuille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Data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Resultaten voorspelling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Resultaten allocatie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Conclusie</a:t>
            </a:r>
          </a:p>
          <a:p>
            <a:pPr>
              <a:buFont typeface="Arial"/>
              <a:buChar char="•"/>
            </a:pPr>
            <a:r>
              <a:rPr lang="nl-NL" sz="2000" dirty="0" smtClean="0"/>
              <a:t>Verdere </a:t>
            </a:r>
            <a:r>
              <a:rPr lang="nl-NL" sz="2000" dirty="0" err="1" smtClean="0"/>
              <a:t>onderzoeksstappen</a:t>
            </a:r>
            <a:endParaRPr lang="nl-NL" sz="2000" dirty="0" smtClean="0"/>
          </a:p>
          <a:p>
            <a:pPr>
              <a:buFont typeface="Arial"/>
              <a:buChar char="•"/>
            </a:pPr>
            <a:endParaRPr lang="nl-NL" sz="2000" dirty="0" smtClean="0"/>
          </a:p>
          <a:p>
            <a:pPr>
              <a:buFont typeface="Arial"/>
              <a:buChar char="•"/>
            </a:pPr>
            <a:endParaRPr lang="nl-NL" sz="2000" dirty="0" smtClean="0"/>
          </a:p>
          <a:p>
            <a:pPr>
              <a:buFont typeface="Arial"/>
              <a:buChar char="•"/>
            </a:pPr>
            <a:endParaRPr lang="nl-NL" sz="2000" dirty="0" smtClean="0"/>
          </a:p>
          <a:p>
            <a:pPr>
              <a:buFont typeface="Arial"/>
              <a:buChar char="•"/>
            </a:pPr>
            <a:endParaRPr lang="nl-NL" sz="20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500464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</a:t>
            </a:r>
            <a:br>
              <a:rPr lang="nl-BE" dirty="0" smtClean="0"/>
            </a:br>
            <a:r>
              <a:rPr lang="nl-BE" dirty="0" smtClean="0"/>
              <a:t>Faculteit Ingenieurswetenschappen en Architectuur– Vakgroep ELIS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E68424DC-BC59-044D-BBD9-22DCB77D32FD}" type="slidenum">
              <a:rPr lang="nl-NL" smtClean="0"/>
              <a:pPr/>
              <a:t>2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1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20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48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21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32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22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38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384168" cy="3543635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23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7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6444208" cy="3576961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24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18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5868144" cy="325720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25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74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012160" cy="333714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26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51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=1) 15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395536" y="2564904"/>
            <a:ext cx="7704856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0.987406915498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1  NMSE : 1.08828945993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2  NMSE : 0.97173582922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r>
              <a:rPr lang="en-US" sz="1200" dirty="0" smtClean="0"/>
              <a:t>Country  3  NMSE : 0.906553588444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0.673076923077</a:t>
            </a:r>
          </a:p>
          <a:p>
            <a:r>
              <a:rPr lang="en-US" sz="1200" dirty="0" smtClean="0"/>
              <a:t>Country  4  NMSE : 1.01232458939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5  NMSE : 0.992788905536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0.692307692308</a:t>
            </a:r>
          </a:p>
          <a:p>
            <a:r>
              <a:rPr lang="en-US" sz="1200" dirty="0" smtClean="0"/>
              <a:t>Country  6  NMSE : 1.04177136598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7  NMSE : 0.992653827795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8  NMSE : 0.964978333376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9  NMSE : 1.30245463751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10  NMSE : 1.13787097243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11  NMSE : 0.997267648124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12  NMSE : 0.981648767145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0.480769230769</a:t>
            </a:r>
          </a:p>
          <a:p>
            <a:r>
              <a:rPr lang="en-US" sz="1200" dirty="0" smtClean="0"/>
              <a:t>Country  13  NMSE : 0.959364943908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14  NMSE : 0.928785585482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endParaRPr lang="en-US" sz="1200" dirty="0"/>
          </a:p>
          <a:p>
            <a:r>
              <a:rPr lang="en-US" sz="1200" dirty="0" smtClean="0"/>
              <a:t>total NMSE : 15.2658953698		total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0.573076923077</a:t>
            </a:r>
            <a:endParaRPr lang="nl-NL" sz="12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27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73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6156176" cy="3417085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28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79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444208" cy="357696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29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28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344816" cy="1008112"/>
          </a:xfrm>
        </p:spPr>
        <p:txBody>
          <a:bodyPr/>
          <a:lstStyle/>
          <a:p>
            <a:r>
              <a:rPr lang="nl-NL" sz="2800" dirty="0"/>
              <a:t>Doel van thesis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344816" cy="2880320"/>
          </a:xfrm>
        </p:spPr>
        <p:txBody>
          <a:bodyPr/>
          <a:lstStyle/>
          <a:p>
            <a:r>
              <a:rPr lang="nl-NL" sz="2000" dirty="0"/>
              <a:t>Zelfstandige beleggingsstrategie:</a:t>
            </a:r>
          </a:p>
          <a:p>
            <a:pPr marL="457200" indent="-457200">
              <a:buFont typeface="Arial"/>
              <a:buChar char="•"/>
            </a:pPr>
            <a:r>
              <a:rPr lang="nl-NL" sz="2000" dirty="0"/>
              <a:t>Winstgevend</a:t>
            </a:r>
          </a:p>
          <a:p>
            <a:pPr marL="457200" indent="-457200">
              <a:buFont typeface="Arial"/>
              <a:buChar char="•"/>
            </a:pPr>
            <a:r>
              <a:rPr lang="nl-NL" sz="2000" dirty="0"/>
              <a:t>Risicoblootstelling beperken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500464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</a:t>
            </a:r>
            <a:br>
              <a:rPr lang="nl-BE" dirty="0" smtClean="0"/>
            </a:br>
            <a:r>
              <a:rPr lang="nl-BE" dirty="0" smtClean="0"/>
              <a:t>Faculteit Ingenieurswetenschappen en Architectuur– Vakgroep ELIS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E68424DC-BC59-044D-BBD9-22DCB77D32FD}" type="slidenum">
              <a:rPr lang="nl-NL" smtClean="0"/>
              <a:pPr/>
              <a:t>3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98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5940152" cy="3297177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30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13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012160" cy="3337146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31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84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=1) 99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971600" y="2636912"/>
            <a:ext cx="6840760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0.979882183226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0.673076923077</a:t>
            </a:r>
          </a:p>
          <a:p>
            <a:r>
              <a:rPr lang="en-US" sz="1200" dirty="0" smtClean="0"/>
              <a:t>Country  1  NMSE : 1.11989983829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2  NMSE : 0.982034751009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3  NMSE : 0.91783055894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4  NMSE : 1.02983156212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5  NMSE : 1.04829896033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6  NMSE : 1.06855210571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7  NMSE : 1.07099057163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0.634615384615</a:t>
            </a:r>
          </a:p>
          <a:p>
            <a:r>
              <a:rPr lang="en-US" sz="1200" dirty="0" smtClean="0"/>
              <a:t>Country  8  NMSE : 0.968900479389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9  NMSE : 1.30039264602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0.692307692308</a:t>
            </a:r>
          </a:p>
          <a:p>
            <a:r>
              <a:rPr lang="en-US" sz="1200" dirty="0" smtClean="0"/>
              <a:t>Country  10  NMSE : 1.05231541787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11  NMSE : 0.97684983991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12  NMSE : 0.976719226483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13  NMSE : 0.965357436798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14  NMSE : 0.938213085891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endParaRPr lang="en-US" sz="1200" dirty="0"/>
          </a:p>
          <a:p>
            <a:r>
              <a:rPr lang="en-US" sz="1200" dirty="0" smtClean="0"/>
              <a:t>total NMSE : 15.3960686636		mean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0.601282051282</a:t>
            </a: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32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289969" cy="3491348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33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42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492896"/>
            <a:ext cx="6092105" cy="338152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34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80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5940152" cy="3297177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35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04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6192688" cy="343735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36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8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=5) 525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2564904"/>
            <a:ext cx="7632848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1.14384707873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0.634615384615</a:t>
            </a:r>
          </a:p>
          <a:p>
            <a:r>
              <a:rPr lang="en-US" sz="1200" dirty="0" smtClean="0"/>
              <a:t>Country  1  NMSE : 1.30282070212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2  NMSE : 1.45528363376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3  NMSE : 1.1036430781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4  NMSE : 1.41320728205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5  NMSE : 1.10203166265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6  NMSE : 1.24288757809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7  NMSE : 1.30100822682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0.480769230769</a:t>
            </a:r>
          </a:p>
          <a:p>
            <a:r>
              <a:rPr lang="en-US" sz="1200" dirty="0" smtClean="0"/>
              <a:t>Country  8  NMSE : 1.08608387243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9  NMSE : 1.68880705643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10  NMSE : 1.28630031746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11  NMSE : 1.17967118147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12  NMSE : 1.23947992371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13  NMSE : 1.25762843649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r>
              <a:rPr lang="en-US" sz="1200" dirty="0" smtClean="0"/>
              <a:t>Country  14  NMSE : 1.11875275231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endParaRPr lang="en-US" sz="1200" dirty="0"/>
          </a:p>
          <a:p>
            <a:r>
              <a:rPr lang="en-US" sz="1200" dirty="0" smtClean="0"/>
              <a:t>total NMSE : 18.9214527826		mean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0.565384615385</a:t>
            </a:r>
            <a:endParaRPr lang="nl-NL" sz="12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37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75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192688" cy="343735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38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72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=30)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5832648" cy="3237505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39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39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128792" cy="864096"/>
          </a:xfrm>
        </p:spPr>
        <p:txBody>
          <a:bodyPr/>
          <a:lstStyle/>
          <a:p>
            <a:r>
              <a:rPr lang="nl-NL" dirty="0" smtClean="0"/>
              <a:t>Strategie ontwikkelen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9113"/>
              </p:ext>
            </p:extLst>
          </p:nvPr>
        </p:nvGraphicFramePr>
        <p:xfrm>
          <a:off x="564952" y="2552328"/>
          <a:ext cx="7315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4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784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=50)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6768752" cy="3757104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40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55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 1505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Tussentijdse presentatie – Pieter Savenberg – 20/12/2013 Faculteit Ingenieurswetenschappen en Architectuur– Vakgroep ELIS</a:t>
            </a: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2564904"/>
            <a:ext cx="763284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Difficult to regularize: if </a:t>
            </a:r>
            <a:r>
              <a:rPr lang="en-US" sz="1600" dirty="0" err="1" smtClean="0">
                <a:latin typeface="+mn-lt"/>
              </a:rPr>
              <a:t>λ</a:t>
            </a:r>
            <a:r>
              <a:rPr lang="en-US" sz="1600" dirty="0" smtClean="0">
                <a:latin typeface="+mn-lt"/>
              </a:rPr>
              <a:t> too small: </a:t>
            </a:r>
            <a:r>
              <a:rPr lang="en-US" sz="1600" dirty="0" err="1" smtClean="0">
                <a:latin typeface="+mn-lt"/>
              </a:rPr>
              <a:t>overfitting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If </a:t>
            </a:r>
            <a:r>
              <a:rPr lang="en-US" sz="1600" dirty="0" err="1" smtClean="0">
                <a:latin typeface="+mn-lt"/>
              </a:rPr>
              <a:t>λ</a:t>
            </a:r>
            <a:r>
              <a:rPr lang="en-US" sz="1600" dirty="0" smtClean="0">
                <a:latin typeface="+mn-lt"/>
              </a:rPr>
              <a:t> larger: trend eliminating</a:t>
            </a:r>
            <a:endParaRPr lang="nl-NL" sz="1600" dirty="0">
              <a:latin typeface="+mn-lt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41</a:t>
            </a:fld>
            <a:r>
              <a:rPr lang="nl-NL" smtClean="0"/>
              <a:t>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53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344816" cy="864096"/>
          </a:xfrm>
        </p:spPr>
        <p:txBody>
          <a:bodyPr/>
          <a:lstStyle/>
          <a:p>
            <a:r>
              <a:rPr lang="nl-NL" dirty="0"/>
              <a:t>Gesuperviseerde regressie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5</a:t>
            </a:fld>
            <a:r>
              <a:rPr lang="nl-NL" smtClean="0"/>
              <a:t>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708920"/>
            <a:ext cx="7344816" cy="3096344"/>
          </a:xfrm>
        </p:spPr>
        <p:txBody>
          <a:bodyPr/>
          <a:lstStyle/>
          <a:p>
            <a:r>
              <a:rPr lang="nl-NL" dirty="0" err="1"/>
              <a:t>Gaussian</a:t>
            </a:r>
            <a:r>
              <a:rPr lang="nl-NL" dirty="0"/>
              <a:t> </a:t>
            </a:r>
            <a:r>
              <a:rPr lang="nl-NL" dirty="0" err="1"/>
              <a:t>Processes</a:t>
            </a:r>
            <a:r>
              <a:rPr lang="nl-NL" dirty="0"/>
              <a:t>: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3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344816" cy="864096"/>
          </a:xfrm>
        </p:spPr>
        <p:txBody>
          <a:bodyPr/>
          <a:lstStyle/>
          <a:p>
            <a:r>
              <a:rPr lang="nl-NL" dirty="0" smtClean="0"/>
              <a:t>Portfolio allocatie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6</a:t>
            </a:fld>
            <a:r>
              <a:rPr lang="nl-NL" smtClean="0"/>
              <a:t>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708920"/>
            <a:ext cx="7344816" cy="3096344"/>
          </a:xfrm>
        </p:spPr>
        <p:txBody>
          <a:bodyPr/>
          <a:lstStyle/>
          <a:p>
            <a:r>
              <a:rPr lang="nl-NL" dirty="0" smtClean="0"/>
              <a:t>Black-</a:t>
            </a:r>
            <a:r>
              <a:rPr lang="nl-NL" dirty="0" err="1" smtClean="0"/>
              <a:t>Litterman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10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344816" cy="864096"/>
          </a:xfrm>
        </p:spPr>
        <p:txBody>
          <a:bodyPr/>
          <a:lstStyle/>
          <a:p>
            <a:r>
              <a:rPr lang="nl-NL" dirty="0" smtClean="0"/>
              <a:t>Beleggingsportefeuille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7</a:t>
            </a:fld>
            <a:r>
              <a:rPr lang="nl-NL" smtClean="0"/>
              <a:t>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708920"/>
            <a:ext cx="7344816" cy="309634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1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344816" cy="864096"/>
          </a:xfrm>
        </p:spPr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8</a:t>
            </a:fld>
            <a:r>
              <a:rPr lang="nl-NL" smtClean="0"/>
              <a:t>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708920"/>
            <a:ext cx="7344816" cy="3096344"/>
          </a:xfrm>
        </p:spPr>
        <p:txBody>
          <a:bodyPr/>
          <a:lstStyle/>
          <a:p>
            <a:r>
              <a:rPr lang="nl-NL" sz="2000" dirty="0" smtClean="0"/>
              <a:t>Bron: Reuters </a:t>
            </a:r>
            <a:r>
              <a:rPr lang="nl-NL" sz="2000" dirty="0" err="1" smtClean="0"/>
              <a:t>Datastream</a:t>
            </a:r>
            <a:endParaRPr lang="nl-NL" sz="2000" dirty="0" smtClean="0"/>
          </a:p>
          <a:p>
            <a:r>
              <a:rPr lang="nl-NL" sz="2000" dirty="0" smtClean="0"/>
              <a:t>Determinanten:</a:t>
            </a:r>
          </a:p>
          <a:p>
            <a:pPr marL="457200" indent="-457200">
              <a:buFont typeface="Arial"/>
              <a:buChar char="•"/>
            </a:pPr>
            <a:r>
              <a:rPr lang="nl-NL" sz="2000" dirty="0" smtClean="0"/>
              <a:t>Vnl. </a:t>
            </a:r>
            <a:r>
              <a:rPr lang="nl-NL" sz="2000" dirty="0"/>
              <a:t>m</a:t>
            </a:r>
            <a:r>
              <a:rPr lang="nl-NL" sz="2000" dirty="0" smtClean="0"/>
              <a:t>acro-economisch</a:t>
            </a:r>
          </a:p>
          <a:p>
            <a:pPr marL="457200" indent="-457200">
              <a:buFont typeface="Arial"/>
              <a:buChar char="•"/>
            </a:pPr>
            <a:r>
              <a:rPr lang="nl-NL" sz="2000" dirty="0" smtClean="0"/>
              <a:t>Nationaal en globaal</a:t>
            </a:r>
          </a:p>
          <a:p>
            <a:pPr marL="457200" indent="-457200">
              <a:buFont typeface="Arial"/>
              <a:buChar char="•"/>
            </a:pPr>
            <a:r>
              <a:rPr lang="nl-NL" sz="2000" dirty="0" smtClean="0"/>
              <a:t>Dagelijkse, wekelijkse, maandelijkse en kwartaal publicatie</a:t>
            </a:r>
          </a:p>
          <a:p>
            <a:pPr marL="457200" indent="-457200">
              <a:buFont typeface="Arial"/>
              <a:buChar char="•"/>
            </a:pPr>
            <a:endParaRPr lang="nl-NL" sz="2000" dirty="0"/>
          </a:p>
          <a:p>
            <a:pPr marL="0" indent="0"/>
            <a:r>
              <a:rPr lang="nl-NL" sz="2000" dirty="0" smtClean="0"/>
              <a:t>Transformatie naar wekelijks: </a:t>
            </a:r>
            <a:r>
              <a:rPr lang="nl-NL" sz="2000" dirty="0" err="1" smtClean="0"/>
              <a:t>cubic-spline</a:t>
            </a:r>
            <a:r>
              <a:rPr lang="nl-NL" sz="2000" dirty="0" smtClean="0"/>
              <a:t> interpolatie</a:t>
            </a:r>
          </a:p>
          <a:p>
            <a:pPr marL="0" indent="0"/>
            <a:r>
              <a:rPr lang="nl-NL" sz="2000" dirty="0" err="1" smtClean="0"/>
              <a:t>Abs</a:t>
            </a:r>
            <a:r>
              <a:rPr lang="nl-NL" sz="2000" dirty="0" smtClean="0"/>
              <a:t>. data + rel. verandering: genormaliseerd</a:t>
            </a:r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9849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344816" cy="864096"/>
          </a:xfrm>
        </p:spPr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447800" y="6248400"/>
            <a:ext cx="4708376" cy="457200"/>
          </a:xfrm>
        </p:spPr>
        <p:txBody>
          <a:bodyPr/>
          <a:lstStyle/>
          <a:p>
            <a:r>
              <a:rPr lang="nl-BE" dirty="0" smtClean="0"/>
              <a:t>Tussentijdse presentatie – Pieter Savenberg – 20/12/2013 Faculteit Ingenieurswetenschappen en Architectuur– Vakgroep ELIS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28388815-4058-F949-BB3E-49DE8132367B}" type="slidenum">
              <a:rPr lang="nl-NL" smtClean="0"/>
              <a:pPr/>
              <a:t>9</a:t>
            </a:fld>
            <a:r>
              <a:rPr lang="nl-NL" smtClean="0"/>
              <a:t>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708920"/>
            <a:ext cx="7344816" cy="3096344"/>
          </a:xfrm>
        </p:spPr>
        <p:txBody>
          <a:bodyPr/>
          <a:lstStyle/>
          <a:p>
            <a:r>
              <a:rPr lang="nl-NL" sz="2000" dirty="0" smtClean="0"/>
              <a:t>Train- en </a:t>
            </a:r>
            <a:r>
              <a:rPr lang="nl-NL" sz="2000" dirty="0" err="1" smtClean="0"/>
              <a:t>validatieset</a:t>
            </a:r>
            <a:r>
              <a:rPr lang="nl-NL" sz="2000" dirty="0" smtClean="0"/>
              <a:t>: 15/02/1993 t.e.m. 15/05/2012</a:t>
            </a:r>
          </a:p>
          <a:p>
            <a:r>
              <a:rPr lang="nl-NL" sz="2000" dirty="0" err="1" smtClean="0"/>
              <a:t>Testset</a:t>
            </a:r>
            <a:r>
              <a:rPr lang="nl-NL" sz="2000" dirty="0" smtClean="0"/>
              <a:t>: 22/05/2012 tot heden</a:t>
            </a:r>
          </a:p>
          <a:p>
            <a:endParaRPr lang="nl-NL" sz="2000" dirty="0"/>
          </a:p>
          <a:p>
            <a:r>
              <a:rPr lang="nl-NL" sz="2000" dirty="0" smtClean="0"/>
              <a:t>Splitsing train-validatie: sliding </a:t>
            </a:r>
            <a:r>
              <a:rPr lang="nl-NL" sz="2000" dirty="0" err="1" smtClean="0"/>
              <a:t>window</a:t>
            </a:r>
            <a:r>
              <a:rPr lang="nl-NL" sz="2000" dirty="0" smtClean="0"/>
              <a:t> </a:t>
            </a:r>
          </a:p>
        </p:txBody>
      </p:sp>
      <p:sp>
        <p:nvSpPr>
          <p:cNvPr id="6" name="Rechthoek 5"/>
          <p:cNvSpPr/>
          <p:nvPr/>
        </p:nvSpPr>
        <p:spPr>
          <a:xfrm>
            <a:off x="899592" y="4509120"/>
            <a:ext cx="3600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Train (520w)</a:t>
            </a:r>
            <a:endParaRPr lang="nl-NL" sz="1400" dirty="0"/>
          </a:p>
        </p:txBody>
      </p:sp>
      <p:sp>
        <p:nvSpPr>
          <p:cNvPr id="7" name="Rechthoek 6"/>
          <p:cNvSpPr/>
          <p:nvPr/>
        </p:nvSpPr>
        <p:spPr>
          <a:xfrm>
            <a:off x="4499992" y="4509120"/>
            <a:ext cx="122413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Validatie (13w)</a:t>
            </a:r>
            <a:endParaRPr lang="nl-NL" sz="1600" dirty="0"/>
          </a:p>
        </p:txBody>
      </p:sp>
      <p:sp>
        <p:nvSpPr>
          <p:cNvPr id="8" name="Rechthoek 7"/>
          <p:cNvSpPr/>
          <p:nvPr/>
        </p:nvSpPr>
        <p:spPr>
          <a:xfrm>
            <a:off x="2123728" y="4869160"/>
            <a:ext cx="3600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Train (520w)</a:t>
            </a:r>
            <a:endParaRPr lang="nl-NL" sz="1800" dirty="0"/>
          </a:p>
        </p:txBody>
      </p:sp>
      <p:sp>
        <p:nvSpPr>
          <p:cNvPr id="9" name="Rechthoek 8"/>
          <p:cNvSpPr/>
          <p:nvPr/>
        </p:nvSpPr>
        <p:spPr>
          <a:xfrm>
            <a:off x="5724128" y="4869160"/>
            <a:ext cx="122413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Validatie (13w)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0462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_nl">
  <a:themeElements>
    <a:clrScheme name="Office-the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8697</TotalTime>
  <Words>1281</Words>
  <Application>Microsoft Macintosh PowerPoint</Application>
  <PresentationFormat>Diavoorstelling (4:3)</PresentationFormat>
  <Paragraphs>227</Paragraphs>
  <Slides>41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3" baseType="lpstr">
      <vt:lpstr>huisstijl_nl</vt:lpstr>
      <vt:lpstr>Document</vt:lpstr>
      <vt:lpstr>Een geautomatiseerde investeringsstrategie</vt:lpstr>
      <vt:lpstr>Inhoud presentatie</vt:lpstr>
      <vt:lpstr>Doel van thesis</vt:lpstr>
      <vt:lpstr>Strategie ontwikkelen</vt:lpstr>
      <vt:lpstr>Gesuperviseerde regressie</vt:lpstr>
      <vt:lpstr>Portfolio allocatie</vt:lpstr>
      <vt:lpstr>Beleggingsportefeuille</vt:lpstr>
      <vt:lpstr>Data</vt:lpstr>
      <vt:lpstr>Data</vt:lpstr>
      <vt:lpstr>Gesuperviseerde regressie</vt:lpstr>
      <vt:lpstr>PowerPoint-presentatie</vt:lpstr>
      <vt:lpstr>PowerPoint-presentatie</vt:lpstr>
      <vt:lpstr>PowerPoint-presentatie</vt:lpstr>
      <vt:lpstr>Resultaten voorspellingen</vt:lpstr>
      <vt:lpstr>Benchmarks voor Gaussian Processes</vt:lpstr>
      <vt:lpstr>Evaluatie voorspellingen</vt:lpstr>
      <vt:lpstr>Resultaten voorspellingen (validatie)</vt:lpstr>
      <vt:lpstr>Evaluatie voorspelling</vt:lpstr>
      <vt:lpstr>PowerPoint-presentatie</vt:lpstr>
      <vt:lpstr>PowerPoint-presentatie</vt:lpstr>
      <vt:lpstr>PowerPoint-presentatie</vt:lpstr>
      <vt:lpstr>PowerPoint-presentatie</vt:lpstr>
      <vt:lpstr>Ridge Regressie (RR) 15 det – Belgium</vt:lpstr>
      <vt:lpstr>Ridge Regressie (RR) 15 det – Denmark</vt:lpstr>
      <vt:lpstr>Ridge Regressie (RR) 15 det – Finland</vt:lpstr>
      <vt:lpstr>Ridge Regressie (RR) 15 det – UK</vt:lpstr>
      <vt:lpstr>Ridge Regressie (RR λ=1) 15 det – Summary</vt:lpstr>
      <vt:lpstr>Ridge Regressie (RR) 99 det – Belgium</vt:lpstr>
      <vt:lpstr>Ridge Regressie (RR) 99 det – Denmark</vt:lpstr>
      <vt:lpstr>Ridge Regressie (RR) 99 det – Finland</vt:lpstr>
      <vt:lpstr>Ridge Regressie (RR) 99 det – UK</vt:lpstr>
      <vt:lpstr>Ridge Regressie (RR λ=1) 99 det – Summary</vt:lpstr>
      <vt:lpstr>Ridge Regressie (RR) 525 det – Belgium</vt:lpstr>
      <vt:lpstr>Ridge Regressie (RR) 525 det – Denmark</vt:lpstr>
      <vt:lpstr>Ridge Regressie (RR) 525 det – Finland</vt:lpstr>
      <vt:lpstr>Ridge Regressie (RR) 525 det – UK</vt:lpstr>
      <vt:lpstr>Ridge Regressie (RR λ=5) 525 det – Summary</vt:lpstr>
      <vt:lpstr>Ridge Regressie (RR λ=10) 1505 det – Belgium</vt:lpstr>
      <vt:lpstr>Ridge Regressie (RR λ=30) 1505 det – Belgium</vt:lpstr>
      <vt:lpstr>Ridge Regressie (RR λ=50) 1505 det – Belgium</vt:lpstr>
      <vt:lpstr>Ridge Regressie  1505 det – Summary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Dieter Kirchner</dc:creator>
  <cp:lastModifiedBy>Pieter Savenberg</cp:lastModifiedBy>
  <cp:revision>54</cp:revision>
  <dcterms:created xsi:type="dcterms:W3CDTF">2011-01-12T14:48:32Z</dcterms:created>
  <dcterms:modified xsi:type="dcterms:W3CDTF">2013-12-14T13:17:33Z</dcterms:modified>
</cp:coreProperties>
</file>