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29"/>
  </p:notesMasterIdLst>
  <p:sldIdLst>
    <p:sldId id="260" r:id="rId2"/>
    <p:sldId id="261" r:id="rId3"/>
    <p:sldId id="291" r:id="rId4"/>
    <p:sldId id="283" r:id="rId5"/>
    <p:sldId id="263" r:id="rId6"/>
    <p:sldId id="264" r:id="rId7"/>
    <p:sldId id="265" r:id="rId8"/>
    <p:sldId id="266" r:id="rId9"/>
    <p:sldId id="288" r:id="rId10"/>
    <p:sldId id="289" r:id="rId11"/>
    <p:sldId id="292" r:id="rId12"/>
    <p:sldId id="275" r:id="rId13"/>
    <p:sldId id="276" r:id="rId14"/>
    <p:sldId id="277" r:id="rId15"/>
    <p:sldId id="279" r:id="rId16"/>
    <p:sldId id="295" r:id="rId17"/>
    <p:sldId id="285" r:id="rId18"/>
    <p:sldId id="286" r:id="rId19"/>
    <p:sldId id="290" r:id="rId20"/>
    <p:sldId id="281" r:id="rId21"/>
    <p:sldId id="282" r:id="rId22"/>
    <p:sldId id="296" r:id="rId23"/>
    <p:sldId id="297" r:id="rId24"/>
    <p:sldId id="298" r:id="rId25"/>
    <p:sldId id="300" r:id="rId26"/>
    <p:sldId id="299" r:id="rId27"/>
    <p:sldId id="301"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80" y="1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DAEC8F-A83D-452C-80B4-EE5DA9881D25}" type="datetimeFigureOut">
              <a:rPr lang="zh-CN" altLang="en-US" smtClean="0"/>
              <a:t>2017/7/25 Tuesday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D7B57E-07D0-4F76-968D-7156C8F3F710}" type="slidenum">
              <a:rPr lang="zh-CN" altLang="en-US" smtClean="0"/>
              <a:t>‹#›</a:t>
            </a:fld>
            <a:endParaRPr lang="zh-CN" altLang="en-US"/>
          </a:p>
        </p:txBody>
      </p:sp>
    </p:spTree>
    <p:extLst>
      <p:ext uri="{BB962C8B-B14F-4D97-AF65-F5344CB8AC3E}">
        <p14:creationId xmlns:p14="http://schemas.microsoft.com/office/powerpoint/2010/main" val="3382382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0C5294A-3A28-4CB0-A083-B97956E2BB36}" type="datetimeFigureOut">
              <a:rPr lang="zh-CN" altLang="en-US" smtClean="0"/>
              <a:t>2017/7/25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9CCB1F-2E57-492E-BE78-32E8C525E020}" type="slidenum">
              <a:rPr lang="zh-CN" altLang="en-US" smtClean="0"/>
              <a:t>‹#›</a:t>
            </a:fld>
            <a:endParaRPr lang="zh-CN" altLang="en-US"/>
          </a:p>
        </p:txBody>
      </p:sp>
    </p:spTree>
    <p:extLst>
      <p:ext uri="{BB962C8B-B14F-4D97-AF65-F5344CB8AC3E}">
        <p14:creationId xmlns:p14="http://schemas.microsoft.com/office/powerpoint/2010/main" val="3189008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C5294A-3A28-4CB0-A083-B97956E2BB36}" type="datetimeFigureOut">
              <a:rPr lang="zh-CN" altLang="en-US" smtClean="0"/>
              <a:t>2017/7/25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9CCB1F-2E57-492E-BE78-32E8C525E020}" type="slidenum">
              <a:rPr lang="zh-CN" altLang="en-US" smtClean="0"/>
              <a:t>‹#›</a:t>
            </a:fld>
            <a:endParaRPr lang="zh-CN" altLang="en-US"/>
          </a:p>
        </p:txBody>
      </p:sp>
    </p:spTree>
    <p:extLst>
      <p:ext uri="{BB962C8B-B14F-4D97-AF65-F5344CB8AC3E}">
        <p14:creationId xmlns:p14="http://schemas.microsoft.com/office/powerpoint/2010/main" val="2160943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C5294A-3A28-4CB0-A083-B97956E2BB36}" type="datetimeFigureOut">
              <a:rPr lang="zh-CN" altLang="en-US" smtClean="0"/>
              <a:t>2017/7/25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9CCB1F-2E57-492E-BE78-32E8C525E020}" type="slidenum">
              <a:rPr lang="zh-CN" altLang="en-US" smtClean="0"/>
              <a:t>‹#›</a:t>
            </a:fld>
            <a:endParaRPr lang="zh-CN" altLang="en-US"/>
          </a:p>
        </p:txBody>
      </p:sp>
    </p:spTree>
    <p:extLst>
      <p:ext uri="{BB962C8B-B14F-4D97-AF65-F5344CB8AC3E}">
        <p14:creationId xmlns:p14="http://schemas.microsoft.com/office/powerpoint/2010/main" val="2358023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C5294A-3A28-4CB0-A083-B97956E2BB36}" type="datetimeFigureOut">
              <a:rPr lang="zh-CN" altLang="en-US" smtClean="0"/>
              <a:t>2017/7/25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9CCB1F-2E57-492E-BE78-32E8C525E020}" type="slidenum">
              <a:rPr lang="zh-CN" altLang="en-US" smtClean="0"/>
              <a:t>‹#›</a:t>
            </a:fld>
            <a:endParaRPr lang="zh-CN" altLang="en-US"/>
          </a:p>
        </p:txBody>
      </p:sp>
    </p:spTree>
    <p:extLst>
      <p:ext uri="{BB962C8B-B14F-4D97-AF65-F5344CB8AC3E}">
        <p14:creationId xmlns:p14="http://schemas.microsoft.com/office/powerpoint/2010/main" val="1198807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0C5294A-3A28-4CB0-A083-B97956E2BB36}" type="datetimeFigureOut">
              <a:rPr lang="zh-CN" altLang="en-US" smtClean="0"/>
              <a:t>2017/7/25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9CCB1F-2E57-492E-BE78-32E8C525E020}" type="slidenum">
              <a:rPr lang="zh-CN" altLang="en-US" smtClean="0"/>
              <a:t>‹#›</a:t>
            </a:fld>
            <a:endParaRPr lang="zh-CN" altLang="en-US"/>
          </a:p>
        </p:txBody>
      </p:sp>
    </p:spTree>
    <p:extLst>
      <p:ext uri="{BB962C8B-B14F-4D97-AF65-F5344CB8AC3E}">
        <p14:creationId xmlns:p14="http://schemas.microsoft.com/office/powerpoint/2010/main" val="2062863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0C5294A-3A28-4CB0-A083-B97956E2BB36}" type="datetimeFigureOut">
              <a:rPr lang="zh-CN" altLang="en-US" smtClean="0"/>
              <a:t>2017/7/25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9CCB1F-2E57-492E-BE78-32E8C525E020}" type="slidenum">
              <a:rPr lang="zh-CN" altLang="en-US" smtClean="0"/>
              <a:t>‹#›</a:t>
            </a:fld>
            <a:endParaRPr lang="zh-CN" altLang="en-US"/>
          </a:p>
        </p:txBody>
      </p:sp>
    </p:spTree>
    <p:extLst>
      <p:ext uri="{BB962C8B-B14F-4D97-AF65-F5344CB8AC3E}">
        <p14:creationId xmlns:p14="http://schemas.microsoft.com/office/powerpoint/2010/main" val="78333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0C5294A-3A28-4CB0-A083-B97956E2BB36}" type="datetimeFigureOut">
              <a:rPr lang="zh-CN" altLang="en-US" smtClean="0"/>
              <a:t>2017/7/25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29CCB1F-2E57-492E-BE78-32E8C525E020}" type="slidenum">
              <a:rPr lang="zh-CN" altLang="en-US" smtClean="0"/>
              <a:t>‹#›</a:t>
            </a:fld>
            <a:endParaRPr lang="zh-CN" altLang="en-US"/>
          </a:p>
        </p:txBody>
      </p:sp>
    </p:spTree>
    <p:extLst>
      <p:ext uri="{BB962C8B-B14F-4D97-AF65-F5344CB8AC3E}">
        <p14:creationId xmlns:p14="http://schemas.microsoft.com/office/powerpoint/2010/main" val="1456141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0C5294A-3A28-4CB0-A083-B97956E2BB36}" type="datetimeFigureOut">
              <a:rPr lang="zh-CN" altLang="en-US" smtClean="0"/>
              <a:t>2017/7/25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9CCB1F-2E57-492E-BE78-32E8C525E020}" type="slidenum">
              <a:rPr lang="zh-CN" altLang="en-US" smtClean="0"/>
              <a:t>‹#›</a:t>
            </a:fld>
            <a:endParaRPr lang="zh-CN" altLang="en-US"/>
          </a:p>
        </p:txBody>
      </p:sp>
    </p:spTree>
    <p:extLst>
      <p:ext uri="{BB962C8B-B14F-4D97-AF65-F5344CB8AC3E}">
        <p14:creationId xmlns:p14="http://schemas.microsoft.com/office/powerpoint/2010/main" val="2391815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C5294A-3A28-4CB0-A083-B97956E2BB36}" type="datetimeFigureOut">
              <a:rPr lang="zh-CN" altLang="en-US" smtClean="0"/>
              <a:t>2017/7/25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29CCB1F-2E57-492E-BE78-32E8C525E020}" type="slidenum">
              <a:rPr lang="zh-CN" altLang="en-US" smtClean="0"/>
              <a:t>‹#›</a:t>
            </a:fld>
            <a:endParaRPr lang="zh-CN" altLang="en-US"/>
          </a:p>
        </p:txBody>
      </p:sp>
    </p:spTree>
    <p:extLst>
      <p:ext uri="{BB962C8B-B14F-4D97-AF65-F5344CB8AC3E}">
        <p14:creationId xmlns:p14="http://schemas.microsoft.com/office/powerpoint/2010/main" val="219786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0C5294A-3A28-4CB0-A083-B97956E2BB36}" type="datetimeFigureOut">
              <a:rPr lang="zh-CN" altLang="en-US" smtClean="0"/>
              <a:t>2017/7/25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9CCB1F-2E57-492E-BE78-32E8C525E020}" type="slidenum">
              <a:rPr lang="zh-CN" altLang="en-US" smtClean="0"/>
              <a:t>‹#›</a:t>
            </a:fld>
            <a:endParaRPr lang="zh-CN" altLang="en-US"/>
          </a:p>
        </p:txBody>
      </p:sp>
    </p:spTree>
    <p:extLst>
      <p:ext uri="{BB962C8B-B14F-4D97-AF65-F5344CB8AC3E}">
        <p14:creationId xmlns:p14="http://schemas.microsoft.com/office/powerpoint/2010/main" val="1148222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0C5294A-3A28-4CB0-A083-B97956E2BB36}" type="datetimeFigureOut">
              <a:rPr lang="zh-CN" altLang="en-US" smtClean="0"/>
              <a:t>2017/7/25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9CCB1F-2E57-492E-BE78-32E8C525E020}" type="slidenum">
              <a:rPr lang="zh-CN" altLang="en-US" smtClean="0"/>
              <a:t>‹#›</a:t>
            </a:fld>
            <a:endParaRPr lang="zh-CN" altLang="en-US"/>
          </a:p>
        </p:txBody>
      </p:sp>
    </p:spTree>
    <p:extLst>
      <p:ext uri="{BB962C8B-B14F-4D97-AF65-F5344CB8AC3E}">
        <p14:creationId xmlns:p14="http://schemas.microsoft.com/office/powerpoint/2010/main" val="2000018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C5294A-3A28-4CB0-A083-B97956E2BB36}" type="datetimeFigureOut">
              <a:rPr lang="zh-CN" altLang="en-US" smtClean="0"/>
              <a:t>2017/7/25 Tuesday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9CCB1F-2E57-492E-BE78-32E8C525E020}" type="slidenum">
              <a:rPr lang="zh-CN" altLang="en-US" smtClean="0"/>
              <a:t>‹#›</a:t>
            </a:fld>
            <a:endParaRPr lang="zh-CN" altLang="en-US"/>
          </a:p>
        </p:txBody>
      </p:sp>
    </p:spTree>
    <p:extLst>
      <p:ext uri="{BB962C8B-B14F-4D97-AF65-F5344CB8AC3E}">
        <p14:creationId xmlns:p14="http://schemas.microsoft.com/office/powerpoint/2010/main" val="2554198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34353" y="1120588"/>
            <a:ext cx="9144000" cy="1353671"/>
          </a:xfrm>
        </p:spPr>
        <p:txBody>
          <a:bodyPr anchor="ctr">
            <a:normAutofit/>
          </a:bodyPr>
          <a:lstStyle/>
          <a:p>
            <a:r>
              <a:rPr lang="en-US" altLang="zh-CN" dirty="0"/>
              <a:t>HTTP</a:t>
            </a:r>
            <a:r>
              <a:rPr lang="zh-CN" altLang="en-US" dirty="0"/>
              <a:t>协议及</a:t>
            </a:r>
            <a:r>
              <a:rPr lang="en-US" altLang="zh-CN" dirty="0"/>
              <a:t>Go HTTP</a:t>
            </a:r>
            <a:r>
              <a:rPr lang="zh-CN" altLang="en-US" dirty="0"/>
              <a:t>库实现</a:t>
            </a:r>
            <a:endParaRPr lang="zh-CN" altLang="en-US" dirty="0"/>
          </a:p>
        </p:txBody>
      </p:sp>
      <p:sp>
        <p:nvSpPr>
          <p:cNvPr id="3" name="副标题 2"/>
          <p:cNvSpPr>
            <a:spLocks noGrp="1"/>
          </p:cNvSpPr>
          <p:nvPr>
            <p:ph type="subTitle" idx="1"/>
          </p:nvPr>
        </p:nvSpPr>
        <p:spPr>
          <a:xfrm>
            <a:off x="1881154" y="3092824"/>
            <a:ext cx="8697199" cy="2113159"/>
          </a:xfrm>
        </p:spPr>
        <p:txBody>
          <a:bodyPr>
            <a:noAutofit/>
          </a:bodyPr>
          <a:lstStyle/>
          <a:p>
            <a:pPr algn="l"/>
            <a:r>
              <a:rPr lang="en-US" altLang="zh-CN" sz="2800" dirty="0"/>
              <a:t>1</a:t>
            </a:r>
            <a:r>
              <a:rPr lang="zh-CN" altLang="en-US" sz="2800" dirty="0"/>
              <a:t>、</a:t>
            </a:r>
            <a:r>
              <a:rPr lang="en-US" altLang="zh-CN" sz="2800" dirty="0"/>
              <a:t>HTTP</a:t>
            </a:r>
            <a:r>
              <a:rPr lang="zh-CN" altLang="en-US" sz="2800" dirty="0" smtClean="0"/>
              <a:t>协议 </a:t>
            </a:r>
            <a:endParaRPr lang="en-US" altLang="zh-CN" sz="2800" dirty="0" smtClean="0"/>
          </a:p>
          <a:p>
            <a:pPr algn="l"/>
            <a:r>
              <a:rPr lang="en-US" altLang="zh-CN" sz="2800" dirty="0" smtClean="0"/>
              <a:t>2</a:t>
            </a:r>
            <a:r>
              <a:rPr lang="zh-CN" altLang="en-US" sz="2800" dirty="0" smtClean="0"/>
              <a:t>、基于</a:t>
            </a:r>
            <a:r>
              <a:rPr lang="en-US" altLang="zh-CN" sz="2800" dirty="0" smtClean="0"/>
              <a:t>Socket</a:t>
            </a:r>
            <a:r>
              <a:rPr lang="zh-CN" altLang="en-US" sz="2800" dirty="0" smtClean="0"/>
              <a:t>实现</a:t>
            </a:r>
            <a:r>
              <a:rPr lang="zh-CN" altLang="en-US" sz="2800" dirty="0"/>
              <a:t>伪</a:t>
            </a:r>
            <a:r>
              <a:rPr lang="en-US" altLang="zh-CN" sz="2800" dirty="0" smtClean="0"/>
              <a:t>HTTP</a:t>
            </a:r>
            <a:r>
              <a:rPr lang="zh-CN" altLang="en-US" sz="2800" dirty="0" smtClean="0"/>
              <a:t> </a:t>
            </a:r>
            <a:r>
              <a:rPr lang="en-US" altLang="zh-CN" sz="2800" dirty="0" smtClean="0"/>
              <a:t>Client/Server</a:t>
            </a:r>
            <a:endParaRPr lang="zh-CN" altLang="en-US" sz="2800" dirty="0"/>
          </a:p>
          <a:p>
            <a:pPr algn="l"/>
            <a:r>
              <a:rPr lang="en-US" altLang="zh-CN" sz="2800" dirty="0" smtClean="0"/>
              <a:t>3</a:t>
            </a:r>
            <a:r>
              <a:rPr lang="zh-CN" altLang="en-US" sz="2800" dirty="0" smtClean="0"/>
              <a:t>、</a:t>
            </a:r>
            <a:r>
              <a:rPr lang="en-US" altLang="zh-CN" sz="2800" dirty="0" err="1"/>
              <a:t>Golang</a:t>
            </a:r>
            <a:r>
              <a:rPr lang="zh-CN" altLang="en-US" sz="2800" dirty="0"/>
              <a:t>的</a:t>
            </a:r>
            <a:r>
              <a:rPr lang="en-US" altLang="zh-CN" sz="2800" dirty="0"/>
              <a:t>HTTP</a:t>
            </a:r>
            <a:r>
              <a:rPr lang="zh-CN" altLang="en-US" sz="2800" dirty="0"/>
              <a:t>包的简单使用 </a:t>
            </a:r>
          </a:p>
          <a:p>
            <a:pPr algn="l"/>
            <a:r>
              <a:rPr lang="en-US" altLang="zh-CN" sz="2800" dirty="0" smtClean="0"/>
              <a:t>4</a:t>
            </a:r>
            <a:r>
              <a:rPr lang="zh-CN" altLang="en-US" sz="2800" dirty="0" smtClean="0"/>
              <a:t>、一起读</a:t>
            </a:r>
            <a:r>
              <a:rPr lang="en-US" altLang="zh-CN" sz="2800" dirty="0" err="1" smtClean="0"/>
              <a:t>Golang</a:t>
            </a:r>
            <a:r>
              <a:rPr lang="en-US" altLang="zh-CN" sz="2800" dirty="0" smtClean="0"/>
              <a:t> </a:t>
            </a:r>
            <a:r>
              <a:rPr lang="en-US" altLang="zh-CN" sz="2800" dirty="0"/>
              <a:t>HTTP</a:t>
            </a:r>
            <a:r>
              <a:rPr lang="zh-CN" altLang="en-US" sz="2800" dirty="0"/>
              <a:t>包的部分源码</a:t>
            </a:r>
          </a:p>
        </p:txBody>
      </p:sp>
    </p:spTree>
    <p:extLst>
      <p:ext uri="{BB962C8B-B14F-4D97-AF65-F5344CB8AC3E}">
        <p14:creationId xmlns:p14="http://schemas.microsoft.com/office/powerpoint/2010/main" val="3263704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r>
              <a:rPr lang="en-US" altLang="zh-CN" dirty="0" smtClean="0"/>
              <a:t>-</a:t>
            </a:r>
            <a:r>
              <a:rPr lang="zh-CN" altLang="en-US" dirty="0" smtClean="0"/>
              <a:t>响应</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1570585"/>
            <a:ext cx="10515600" cy="4879348"/>
          </a:xfrm>
          <a:prstGeom prst="rect">
            <a:avLst/>
          </a:prstGeom>
        </p:spPr>
      </p:pic>
    </p:spTree>
    <p:extLst>
      <p:ext uri="{BB962C8B-B14F-4D97-AF65-F5344CB8AC3E}">
        <p14:creationId xmlns:p14="http://schemas.microsoft.com/office/powerpoint/2010/main" val="2916693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rotWithShape="1">
          <a:blip r:embed="rId2"/>
          <a:srcRect l="45226" t="5558"/>
          <a:stretch/>
        </p:blipFill>
        <p:spPr>
          <a:xfrm>
            <a:off x="3938954" y="3173506"/>
            <a:ext cx="7710681" cy="3349541"/>
          </a:xfrm>
          <a:prstGeom prst="rect">
            <a:avLst/>
          </a:prstGeom>
        </p:spPr>
      </p:pic>
      <p:pic>
        <p:nvPicPr>
          <p:cNvPr id="5" name="内容占位符 3"/>
          <p:cNvPicPr>
            <a:picLocks noChangeAspect="1"/>
          </p:cNvPicPr>
          <p:nvPr/>
        </p:nvPicPr>
        <p:blipFill rotWithShape="1">
          <a:blip r:embed="rId2"/>
          <a:srcRect r="45993" b="17789"/>
          <a:stretch/>
        </p:blipFill>
        <p:spPr>
          <a:xfrm>
            <a:off x="708212" y="27280"/>
            <a:ext cx="7861118" cy="3014858"/>
          </a:xfrm>
          <a:prstGeom prst="rect">
            <a:avLst/>
          </a:prstGeom>
        </p:spPr>
      </p:pic>
    </p:spTree>
    <p:extLst>
      <p:ext uri="{BB962C8B-B14F-4D97-AF65-F5344CB8AC3E}">
        <p14:creationId xmlns:p14="http://schemas.microsoft.com/office/powerpoint/2010/main" val="28702821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1520" y="365125"/>
            <a:ext cx="9069888" cy="1325563"/>
          </a:xfrm>
        </p:spPr>
        <p:txBody>
          <a:bodyPr/>
          <a:lstStyle/>
          <a:p>
            <a:r>
              <a:rPr lang="en-US" altLang="zh-CN" dirty="0"/>
              <a:t>HTTP</a:t>
            </a:r>
            <a:r>
              <a:rPr lang="zh-CN" altLang="en-US" dirty="0"/>
              <a:t>规范</a:t>
            </a:r>
            <a:r>
              <a:rPr lang="zh-CN" altLang="en-US" dirty="0" smtClean="0"/>
              <a:t>定义的</a:t>
            </a:r>
            <a:r>
              <a:rPr lang="zh-CN" altLang="en-US" dirty="0"/>
              <a:t>请求</a:t>
            </a:r>
            <a:r>
              <a:rPr lang="zh-CN" altLang="en-US" dirty="0" smtClean="0"/>
              <a:t>方法</a:t>
            </a:r>
            <a:endParaRPr lang="zh-CN" altLang="en-US" dirty="0"/>
          </a:p>
        </p:txBody>
      </p:sp>
      <p:sp>
        <p:nvSpPr>
          <p:cNvPr id="3" name="文本框 2"/>
          <p:cNvSpPr txBox="1"/>
          <p:nvPr/>
        </p:nvSpPr>
        <p:spPr>
          <a:xfrm>
            <a:off x="1061520" y="2215388"/>
            <a:ext cx="10659035" cy="3539430"/>
          </a:xfrm>
          <a:prstGeom prst="rect">
            <a:avLst/>
          </a:prstGeom>
          <a:noFill/>
        </p:spPr>
        <p:txBody>
          <a:bodyPr wrap="square" rtlCol="0">
            <a:spAutoFit/>
          </a:bodyPr>
          <a:lstStyle/>
          <a:p>
            <a:r>
              <a:rPr lang="en-US" altLang="zh-CN" sz="2800" dirty="0" smtClean="0"/>
              <a:t>GET                  </a:t>
            </a:r>
            <a:r>
              <a:rPr lang="zh-CN" altLang="en-US" sz="2800" dirty="0"/>
              <a:t>检索</a:t>
            </a:r>
            <a:r>
              <a:rPr lang="en-US" altLang="zh-CN" sz="2800" dirty="0"/>
              <a:t>URI</a:t>
            </a:r>
            <a:r>
              <a:rPr lang="zh-CN" altLang="en-US" sz="2800" dirty="0"/>
              <a:t>中标识资源的一个简单请求</a:t>
            </a:r>
          </a:p>
          <a:p>
            <a:r>
              <a:rPr lang="en-US" altLang="zh-CN" sz="2800" dirty="0"/>
              <a:t>HEAD               </a:t>
            </a:r>
            <a:r>
              <a:rPr lang="zh-CN" altLang="en-US" sz="2800" dirty="0" smtClean="0"/>
              <a:t>与</a:t>
            </a:r>
            <a:r>
              <a:rPr lang="en-US" altLang="zh-CN" sz="2800" dirty="0"/>
              <a:t>GET</a:t>
            </a:r>
            <a:r>
              <a:rPr lang="zh-CN" altLang="en-US" sz="2800" dirty="0"/>
              <a:t>方法相同，服务器只返回状态行和头</a:t>
            </a:r>
            <a:r>
              <a:rPr lang="zh-CN" altLang="en-US" sz="2800" dirty="0" smtClean="0"/>
              <a:t>标</a:t>
            </a:r>
            <a:endParaRPr lang="en-US" altLang="zh-CN" sz="2800" dirty="0"/>
          </a:p>
          <a:p>
            <a:r>
              <a:rPr lang="en-US" altLang="zh-CN" sz="2800" dirty="0" smtClean="0"/>
              <a:t>POST                </a:t>
            </a:r>
            <a:r>
              <a:rPr lang="zh-CN" altLang="en-US" sz="2800" dirty="0" smtClean="0"/>
              <a:t>服务器</a:t>
            </a:r>
            <a:r>
              <a:rPr lang="zh-CN" altLang="en-US" sz="2800" dirty="0"/>
              <a:t>接受被写入客户端输出流中的数据的请求</a:t>
            </a:r>
          </a:p>
          <a:p>
            <a:r>
              <a:rPr lang="en-US" altLang="zh-CN" sz="2800" dirty="0"/>
              <a:t>PUT                  </a:t>
            </a:r>
            <a:r>
              <a:rPr lang="zh-CN" altLang="en-US" sz="2800" dirty="0"/>
              <a:t>服务器保存请求数据作为指定</a:t>
            </a:r>
            <a:r>
              <a:rPr lang="en-US" altLang="zh-CN" sz="2800" dirty="0"/>
              <a:t>URI</a:t>
            </a:r>
            <a:r>
              <a:rPr lang="zh-CN" altLang="en-US" sz="2800" dirty="0"/>
              <a:t>新内容的请求</a:t>
            </a:r>
          </a:p>
          <a:p>
            <a:r>
              <a:rPr lang="en-US" altLang="zh-CN" sz="2800" dirty="0"/>
              <a:t>DELETE            </a:t>
            </a:r>
            <a:r>
              <a:rPr lang="zh-CN" altLang="en-US" sz="2800" dirty="0" smtClean="0"/>
              <a:t>服务器</a:t>
            </a:r>
            <a:r>
              <a:rPr lang="zh-CN" altLang="en-US" sz="2800" dirty="0"/>
              <a:t>删除</a:t>
            </a:r>
            <a:r>
              <a:rPr lang="en-US" altLang="zh-CN" sz="2800" dirty="0"/>
              <a:t>URI</a:t>
            </a:r>
            <a:r>
              <a:rPr lang="zh-CN" altLang="en-US" sz="2800" dirty="0"/>
              <a:t>中命名的资源的请求</a:t>
            </a:r>
          </a:p>
          <a:p>
            <a:r>
              <a:rPr lang="en-US" altLang="zh-CN" sz="2800" dirty="0"/>
              <a:t>OPTIONS         </a:t>
            </a:r>
            <a:r>
              <a:rPr lang="zh-CN" altLang="en-US" sz="2800" dirty="0" smtClean="0"/>
              <a:t>关于</a:t>
            </a:r>
            <a:r>
              <a:rPr lang="zh-CN" altLang="en-US" sz="2800" dirty="0"/>
              <a:t>服务器支持的请求方法信息的请求</a:t>
            </a:r>
          </a:p>
          <a:p>
            <a:r>
              <a:rPr lang="en-US" altLang="zh-CN" sz="2800" dirty="0"/>
              <a:t>TRACE              Web</a:t>
            </a:r>
            <a:r>
              <a:rPr lang="zh-CN" altLang="en-US" sz="2800" dirty="0"/>
              <a:t>服务器反馈</a:t>
            </a:r>
            <a:r>
              <a:rPr lang="en-US" altLang="zh-CN" sz="2800" dirty="0"/>
              <a:t>Http</a:t>
            </a:r>
            <a:r>
              <a:rPr lang="zh-CN" altLang="en-US" sz="2800" dirty="0"/>
              <a:t>请求和其头标的请求</a:t>
            </a:r>
          </a:p>
          <a:p>
            <a:r>
              <a:rPr lang="en-US" altLang="zh-CN" sz="2800" dirty="0"/>
              <a:t>CONNECT        </a:t>
            </a:r>
            <a:r>
              <a:rPr lang="zh-CN" altLang="en-US" sz="2800" dirty="0" smtClean="0"/>
              <a:t>已</a:t>
            </a:r>
            <a:r>
              <a:rPr lang="zh-CN" altLang="en-US" sz="2800" dirty="0"/>
              <a:t>文档化但当前未实现的一个方法，预留做隧道处理</a:t>
            </a:r>
          </a:p>
        </p:txBody>
      </p:sp>
    </p:spTree>
    <p:extLst>
      <p:ext uri="{BB962C8B-B14F-4D97-AF65-F5344CB8AC3E}">
        <p14:creationId xmlns:p14="http://schemas.microsoft.com/office/powerpoint/2010/main" val="4104464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584"/>
            <a:ext cx="10515600" cy="594099"/>
          </a:xfrm>
        </p:spPr>
        <p:txBody>
          <a:bodyPr>
            <a:normAutofit fontScale="90000"/>
          </a:bodyPr>
          <a:lstStyle/>
          <a:p>
            <a:r>
              <a:rPr lang="en-US" altLang="zh-CN" dirty="0" smtClean="0"/>
              <a:t>HTTP</a:t>
            </a:r>
            <a:r>
              <a:rPr lang="zh-CN" altLang="en-US" dirty="0"/>
              <a:t>请求</a:t>
            </a:r>
          </a:p>
        </p:txBody>
      </p:sp>
      <p:sp>
        <p:nvSpPr>
          <p:cNvPr id="3" name="文本框 2"/>
          <p:cNvSpPr txBox="1"/>
          <p:nvPr/>
        </p:nvSpPr>
        <p:spPr>
          <a:xfrm>
            <a:off x="519953" y="842683"/>
            <a:ext cx="11116235" cy="5262979"/>
          </a:xfrm>
          <a:prstGeom prst="rect">
            <a:avLst/>
          </a:prstGeom>
          <a:noFill/>
        </p:spPr>
        <p:txBody>
          <a:bodyPr wrap="square" rtlCol="0">
            <a:spAutoFit/>
          </a:bodyPr>
          <a:lstStyle/>
          <a:p>
            <a:r>
              <a:rPr lang="en-US" altLang="zh-CN" sz="2400" dirty="0" smtClean="0"/>
              <a:t>1.</a:t>
            </a:r>
            <a:r>
              <a:rPr lang="zh-CN" altLang="en-US" sz="2400" dirty="0" smtClean="0"/>
              <a:t> 起始行</a:t>
            </a:r>
            <a:r>
              <a:rPr lang="en-US" altLang="zh-CN" sz="2400" dirty="0"/>
              <a:t>(start-line)</a:t>
            </a:r>
            <a:r>
              <a:rPr lang="zh-CN" altLang="en-US" sz="2400" dirty="0" smtClean="0"/>
              <a:t>：</a:t>
            </a:r>
            <a:r>
              <a:rPr lang="zh-CN" altLang="en-US" sz="2400" dirty="0"/>
              <a:t>请求行由三个标记组成：请求方法、请求</a:t>
            </a:r>
            <a:r>
              <a:rPr lang="en-US" altLang="zh-CN" sz="2400" dirty="0"/>
              <a:t>URI</a:t>
            </a:r>
            <a:r>
              <a:rPr lang="zh-CN" altLang="en-US" sz="2400" dirty="0"/>
              <a:t>和</a:t>
            </a:r>
            <a:r>
              <a:rPr lang="en-US" altLang="zh-CN" sz="2400" dirty="0"/>
              <a:t>HTTP</a:t>
            </a:r>
            <a:r>
              <a:rPr lang="zh-CN" altLang="en-US" sz="2400" dirty="0"/>
              <a:t>版本，它们用空格分隔。</a:t>
            </a:r>
          </a:p>
          <a:p>
            <a:r>
              <a:rPr lang="zh-CN" altLang="en-US" sz="2400" dirty="0"/>
              <a:t>例如：</a:t>
            </a:r>
            <a:r>
              <a:rPr lang="en-US" altLang="zh-CN" sz="2400" dirty="0"/>
              <a:t>GET </a:t>
            </a:r>
            <a:r>
              <a:rPr lang="en-US" altLang="zh-CN" sz="2400" dirty="0" smtClean="0"/>
              <a:t> /</a:t>
            </a:r>
            <a:r>
              <a:rPr lang="en-US" altLang="zh-CN" sz="2400" dirty="0" err="1" smtClean="0"/>
              <a:t>index.html</a:t>
            </a:r>
            <a:r>
              <a:rPr lang="en-US" altLang="zh-CN" sz="2400" dirty="0" smtClean="0"/>
              <a:t>  HTTP/1.1</a:t>
            </a:r>
          </a:p>
          <a:p>
            <a:endParaRPr lang="en-US" altLang="zh-CN" sz="2400" dirty="0"/>
          </a:p>
          <a:p>
            <a:r>
              <a:rPr lang="en-US" altLang="zh-CN" sz="2400" dirty="0"/>
              <a:t>2</a:t>
            </a:r>
            <a:r>
              <a:rPr lang="en-US" altLang="zh-CN" sz="2400" dirty="0" smtClean="0"/>
              <a:t>.</a:t>
            </a:r>
            <a:r>
              <a:rPr lang="zh-CN" altLang="en-US" sz="2400" dirty="0" smtClean="0"/>
              <a:t> 首部</a:t>
            </a:r>
            <a:r>
              <a:rPr lang="en-US" altLang="zh-CN" sz="2400" dirty="0" smtClean="0"/>
              <a:t>(</a:t>
            </a:r>
            <a:r>
              <a:rPr lang="zh-CN" altLang="en-US" sz="2400" dirty="0" smtClean="0"/>
              <a:t>消息头、</a:t>
            </a:r>
            <a:r>
              <a:rPr lang="en-US" altLang="zh-CN" sz="2400" dirty="0" smtClean="0"/>
              <a:t>header </a:t>
            </a:r>
            <a:r>
              <a:rPr lang="en-US" altLang="zh-CN" sz="2400" dirty="0"/>
              <a:t>)</a:t>
            </a:r>
            <a:r>
              <a:rPr lang="zh-CN" altLang="en-US" sz="2400" dirty="0"/>
              <a:t>：包括 </a:t>
            </a:r>
            <a:r>
              <a:rPr lang="en-US" altLang="zh-CN" sz="2400" dirty="0" smtClean="0"/>
              <a:t>general-header</a:t>
            </a:r>
            <a:r>
              <a:rPr lang="zh-CN" altLang="en-US" sz="2400" dirty="0" smtClean="0"/>
              <a:t>、</a:t>
            </a:r>
            <a:r>
              <a:rPr lang="en-US" altLang="zh-CN" sz="2400" dirty="0" smtClean="0"/>
              <a:t>request-header</a:t>
            </a:r>
            <a:r>
              <a:rPr lang="zh-CN" altLang="en-US" sz="2400" dirty="0" smtClean="0"/>
              <a:t>、</a:t>
            </a:r>
            <a:r>
              <a:rPr lang="en-US" altLang="zh-CN" sz="2400" dirty="0" smtClean="0"/>
              <a:t>response-header</a:t>
            </a:r>
            <a:r>
              <a:rPr lang="zh-CN" altLang="en-US" sz="2400" dirty="0" smtClean="0"/>
              <a:t>、</a:t>
            </a:r>
            <a:r>
              <a:rPr lang="zh-CN" altLang="en-US" sz="2400" dirty="0"/>
              <a:t>和 </a:t>
            </a:r>
            <a:r>
              <a:rPr lang="en-US" altLang="zh-CN" sz="2400" dirty="0" smtClean="0"/>
              <a:t>entity-header</a:t>
            </a:r>
            <a:r>
              <a:rPr lang="zh-CN" altLang="en-US" sz="2400" dirty="0" smtClean="0"/>
              <a:t>域</a:t>
            </a:r>
            <a:r>
              <a:rPr lang="zh-CN" altLang="en-US" sz="2400" dirty="0"/>
              <a:t>，</a:t>
            </a:r>
            <a:r>
              <a:rPr lang="zh-CN" altLang="en-US" sz="2400" dirty="0" smtClean="0"/>
              <a:t>按遵循</a:t>
            </a:r>
            <a:r>
              <a:rPr lang="en-US" altLang="zh-CN" sz="2400" dirty="0" smtClean="0"/>
              <a:t>RFC </a:t>
            </a:r>
            <a:r>
              <a:rPr lang="en-US" altLang="zh-CN" sz="2400" dirty="0"/>
              <a:t>822 </a:t>
            </a:r>
            <a:r>
              <a:rPr lang="zh-CN" altLang="en-US" sz="2400" dirty="0" smtClean="0"/>
              <a:t>。</a:t>
            </a:r>
            <a:r>
              <a:rPr lang="zh-CN" altLang="en-US" sz="2400" dirty="0"/>
              <a:t>每一个头</a:t>
            </a:r>
            <a:r>
              <a:rPr lang="zh-CN" altLang="en-US" sz="2400" dirty="0" smtClean="0"/>
              <a:t>域</a:t>
            </a:r>
            <a:r>
              <a:rPr lang="en-US" altLang="zh-CN" sz="2400" dirty="0"/>
              <a:t>(header field)</a:t>
            </a:r>
            <a:r>
              <a:rPr lang="zh-CN" altLang="en-US" sz="2400" dirty="0" smtClean="0"/>
              <a:t>由</a:t>
            </a:r>
            <a:r>
              <a:rPr lang="zh-CN" altLang="en-US" sz="2400" dirty="0"/>
              <a:t>一个</a:t>
            </a:r>
            <a:r>
              <a:rPr lang="zh-CN" altLang="en-US" sz="2400" dirty="0" smtClean="0"/>
              <a:t>名字</a:t>
            </a:r>
            <a:r>
              <a:rPr lang="en-US" altLang="zh-CN" sz="2400" dirty="0"/>
              <a:t>(</a:t>
            </a:r>
            <a:r>
              <a:rPr lang="en-US" altLang="zh-CN" sz="2400" dirty="0" smtClean="0"/>
              <a:t>field name)</a:t>
            </a:r>
            <a:r>
              <a:rPr lang="zh-CN" altLang="en-US" sz="2400" dirty="0" smtClean="0"/>
              <a:t>跟随</a:t>
            </a:r>
            <a:r>
              <a:rPr lang="zh-CN" altLang="en-US" sz="2400" dirty="0"/>
              <a:t>一</a:t>
            </a:r>
            <a:r>
              <a:rPr lang="zh-CN" altLang="en-US" sz="2400" dirty="0" smtClean="0"/>
              <a:t>个</a:t>
            </a:r>
            <a:r>
              <a:rPr lang="en-US" altLang="zh-CN" sz="2400" dirty="0" smtClean="0"/>
              <a:t>“:”</a:t>
            </a:r>
            <a:r>
              <a:rPr lang="zh-CN" altLang="en-US" sz="2400" dirty="0" smtClean="0"/>
              <a:t>和</a:t>
            </a:r>
            <a:r>
              <a:rPr lang="zh-CN" altLang="en-US" sz="2400" dirty="0"/>
              <a:t>域</a:t>
            </a:r>
            <a:r>
              <a:rPr lang="zh-CN" altLang="en-US" sz="2400" dirty="0" smtClean="0"/>
              <a:t>值</a:t>
            </a:r>
            <a:r>
              <a:rPr lang="en-US" altLang="zh-CN" sz="2400" dirty="0"/>
              <a:t>(field value)</a:t>
            </a:r>
            <a:r>
              <a:rPr lang="zh-CN" altLang="en-US" sz="2400" dirty="0" smtClean="0"/>
              <a:t>构成</a:t>
            </a:r>
            <a:r>
              <a:rPr lang="zh-CN" altLang="en-US" sz="2400" dirty="0"/>
              <a:t>。 </a:t>
            </a:r>
            <a:br>
              <a:rPr lang="zh-CN" altLang="en-US" sz="2400" dirty="0"/>
            </a:br>
            <a:endParaRPr lang="zh-CN" altLang="en-US" sz="2400" dirty="0"/>
          </a:p>
          <a:p>
            <a:r>
              <a:rPr lang="en-US" altLang="zh-CN" sz="2400" dirty="0"/>
              <a:t>3.</a:t>
            </a:r>
            <a:r>
              <a:rPr lang="zh-CN" altLang="en-US" sz="2400" dirty="0"/>
              <a:t>空行：最后一</a:t>
            </a:r>
            <a:r>
              <a:rPr lang="zh-CN" altLang="en-US" sz="2400" dirty="0" smtClean="0"/>
              <a:t>个</a:t>
            </a:r>
            <a:r>
              <a:rPr lang="en-US" altLang="zh-CN" sz="2400" dirty="0"/>
              <a:t>message-header</a:t>
            </a:r>
            <a:r>
              <a:rPr lang="zh-CN" altLang="en-US" sz="2400" dirty="0" smtClean="0"/>
              <a:t>之后</a:t>
            </a:r>
            <a:r>
              <a:rPr lang="zh-CN" altLang="en-US" sz="2400" dirty="0"/>
              <a:t>是一个空行</a:t>
            </a:r>
            <a:r>
              <a:rPr lang="zh-CN" altLang="en-US" sz="2400" dirty="0" smtClean="0"/>
              <a:t>，即</a:t>
            </a:r>
            <a:r>
              <a:rPr lang="en-US" altLang="zh-CN" sz="2400" dirty="0" err="1" smtClean="0"/>
              <a:t>CRLF</a:t>
            </a:r>
            <a:r>
              <a:rPr lang="zh-CN" altLang="en-US" sz="2400" dirty="0" smtClean="0"/>
              <a:t>，回车换行。</a:t>
            </a:r>
            <a:endParaRPr lang="en-US" altLang="zh-CN" sz="2400" dirty="0" smtClean="0"/>
          </a:p>
          <a:p>
            <a:endParaRPr lang="zh-CN" altLang="en-US" sz="2400" dirty="0"/>
          </a:p>
          <a:p>
            <a:r>
              <a:rPr lang="en-US" altLang="zh-CN" sz="2400" dirty="0"/>
              <a:t>4</a:t>
            </a:r>
            <a:r>
              <a:rPr lang="en-US" altLang="zh-CN" sz="2400" dirty="0" smtClean="0"/>
              <a:t>.</a:t>
            </a:r>
            <a:r>
              <a:rPr lang="zh-CN" altLang="en-US" sz="2400" dirty="0" smtClean="0"/>
              <a:t>主体</a:t>
            </a:r>
            <a:r>
              <a:rPr lang="en-US" altLang="zh-CN" sz="2400" dirty="0"/>
              <a:t>(message-body)</a:t>
            </a:r>
            <a:r>
              <a:rPr lang="zh-CN" altLang="en-US" sz="2400" dirty="0" smtClean="0"/>
              <a:t>：</a:t>
            </a:r>
            <a:r>
              <a:rPr lang="en-US" altLang="zh-CN" sz="2400" dirty="0" smtClean="0"/>
              <a:t>message-body</a:t>
            </a:r>
            <a:r>
              <a:rPr lang="zh-CN" altLang="en-US" sz="2400" dirty="0" smtClean="0"/>
              <a:t>用于</a:t>
            </a:r>
            <a:r>
              <a:rPr lang="zh-CN" altLang="en-US" sz="2400" dirty="0"/>
              <a:t>挟带与请求或响应相关联的 </a:t>
            </a:r>
            <a:r>
              <a:rPr lang="en-US" altLang="zh-CN" sz="2400" dirty="0"/>
              <a:t>entity-body</a:t>
            </a:r>
            <a:r>
              <a:rPr lang="zh-CN" altLang="en-US" sz="2400" dirty="0"/>
              <a:t>。通常使用</a:t>
            </a:r>
            <a:r>
              <a:rPr lang="en-US" altLang="zh-CN" sz="2400" dirty="0"/>
              <a:t>content-length</a:t>
            </a:r>
            <a:r>
              <a:rPr lang="zh-CN" altLang="en-US" sz="2400" dirty="0"/>
              <a:t>来表示内容长度</a:t>
            </a:r>
            <a:r>
              <a:rPr lang="zh-CN" altLang="en-US" sz="2400" dirty="0" smtClean="0"/>
              <a:t>。如果</a:t>
            </a:r>
            <a:r>
              <a:rPr lang="zh-CN" altLang="en-US" sz="2400" dirty="0"/>
              <a:t>存在</a:t>
            </a:r>
            <a:r>
              <a:rPr lang="en-US" altLang="zh-CN" sz="2400" dirty="0"/>
              <a:t>transfer-</a:t>
            </a:r>
            <a:r>
              <a:rPr lang="en-US" altLang="zh-CN" sz="2400" dirty="0" err="1"/>
              <a:t>encodig</a:t>
            </a:r>
            <a:r>
              <a:rPr lang="zh-CN" altLang="en-US" sz="2400" dirty="0"/>
              <a:t>时</a:t>
            </a:r>
            <a:r>
              <a:rPr lang="zh-CN" altLang="en-US" sz="2400" dirty="0" smtClean="0"/>
              <a:t>，则</a:t>
            </a:r>
            <a:r>
              <a:rPr lang="en-US" altLang="zh-CN" sz="2400" dirty="0" smtClean="0"/>
              <a:t>content-length</a:t>
            </a:r>
            <a:r>
              <a:rPr lang="zh-CN" altLang="en-US" sz="2400" dirty="0" smtClean="0"/>
              <a:t>不应该出现，即使出现了也</a:t>
            </a:r>
            <a:r>
              <a:rPr lang="zh-CN" altLang="en-US" sz="2400" dirty="0"/>
              <a:t>应该被</a:t>
            </a:r>
            <a:r>
              <a:rPr lang="zh-CN" altLang="en-US" sz="2400" dirty="0" smtClean="0"/>
              <a:t>忽略，此时内容长度由“</a:t>
            </a:r>
            <a:r>
              <a:rPr lang="en-US" altLang="zh-CN" sz="2400" dirty="0" smtClean="0"/>
              <a:t>chunked</a:t>
            </a:r>
            <a:r>
              <a:rPr lang="zh-CN" altLang="en-US" sz="2400" dirty="0" smtClean="0"/>
              <a:t>”</a:t>
            </a:r>
            <a:endParaRPr lang="en-US" altLang="zh-CN" sz="2400" dirty="0" smtClean="0"/>
          </a:p>
          <a:p>
            <a:r>
              <a:rPr lang="en-US" altLang="zh-CN" sz="2400" dirty="0" smtClean="0"/>
              <a:t>transfer-coding</a:t>
            </a:r>
            <a:r>
              <a:rPr lang="zh-CN" altLang="en-US" sz="2400" dirty="0" smtClean="0"/>
              <a:t>定义。</a:t>
            </a:r>
            <a:endParaRPr lang="zh-CN" altLang="en-US" sz="2400" dirty="0"/>
          </a:p>
        </p:txBody>
      </p:sp>
    </p:spTree>
    <p:extLst>
      <p:ext uri="{BB962C8B-B14F-4D97-AF65-F5344CB8AC3E}">
        <p14:creationId xmlns:p14="http://schemas.microsoft.com/office/powerpoint/2010/main" val="27718309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0600" y="-1"/>
            <a:ext cx="10515600" cy="1006475"/>
          </a:xfrm>
        </p:spPr>
        <p:txBody>
          <a:bodyPr/>
          <a:lstStyle/>
          <a:p>
            <a:r>
              <a:rPr lang="en-US" altLang="zh-CN" dirty="0" smtClean="0"/>
              <a:t>HTTP</a:t>
            </a:r>
            <a:r>
              <a:rPr lang="zh-CN" altLang="en-US" dirty="0"/>
              <a:t>响应</a:t>
            </a:r>
          </a:p>
        </p:txBody>
      </p:sp>
      <p:sp>
        <p:nvSpPr>
          <p:cNvPr id="3" name="文本框 2"/>
          <p:cNvSpPr txBox="1"/>
          <p:nvPr/>
        </p:nvSpPr>
        <p:spPr>
          <a:xfrm>
            <a:off x="717177" y="1006475"/>
            <a:ext cx="10789023" cy="4893647"/>
          </a:xfrm>
          <a:prstGeom prst="rect">
            <a:avLst/>
          </a:prstGeom>
          <a:noFill/>
        </p:spPr>
        <p:txBody>
          <a:bodyPr wrap="square" rtlCol="0">
            <a:spAutoFit/>
          </a:bodyPr>
          <a:lstStyle/>
          <a:p>
            <a:r>
              <a:rPr lang="zh-CN" altLang="en-US" sz="2400" dirty="0"/>
              <a:t>一个响应由四个部分组成；状态行、响应头标、空行、响应数据</a:t>
            </a:r>
          </a:p>
          <a:p>
            <a:r>
              <a:rPr lang="en-US" altLang="zh-CN" sz="2400" dirty="0"/>
              <a:t>1.</a:t>
            </a:r>
            <a:r>
              <a:rPr lang="zh-CN" altLang="en-US" sz="2400" dirty="0"/>
              <a:t>状态行</a:t>
            </a:r>
            <a:r>
              <a:rPr lang="zh-CN" altLang="en-US" sz="2400" dirty="0" smtClean="0"/>
              <a:t>：  </a:t>
            </a:r>
            <a:endParaRPr lang="zh-CN" altLang="en-US" sz="2400" dirty="0"/>
          </a:p>
          <a:p>
            <a:r>
              <a:rPr lang="en-US" altLang="zh-CN" sz="2400" dirty="0" smtClean="0"/>
              <a:t>    HTTP</a:t>
            </a:r>
            <a:r>
              <a:rPr lang="zh-CN" altLang="en-US" sz="2400" dirty="0"/>
              <a:t>版本：向客户端指明其可理解的最高版本。</a:t>
            </a:r>
          </a:p>
          <a:p>
            <a:r>
              <a:rPr lang="zh-CN" altLang="en-US" sz="2400" dirty="0" smtClean="0"/>
              <a:t>    响应</a:t>
            </a:r>
            <a:r>
              <a:rPr lang="zh-CN" altLang="en-US" sz="2400" dirty="0"/>
              <a:t>代码</a:t>
            </a:r>
            <a:r>
              <a:rPr lang="zh-CN" altLang="en-US" sz="2400" dirty="0" smtClean="0"/>
              <a:t>： </a:t>
            </a:r>
            <a:r>
              <a:rPr lang="en-US" altLang="zh-CN" sz="2400" dirty="0" smtClean="0"/>
              <a:t>3</a:t>
            </a:r>
            <a:r>
              <a:rPr lang="zh-CN" altLang="en-US" sz="2400" dirty="0"/>
              <a:t>位的数字代码，指出请求的成功或失败，如果失败则指出原因</a:t>
            </a:r>
            <a:r>
              <a:rPr lang="zh-CN" altLang="en-US" sz="2400" dirty="0" smtClean="0"/>
              <a:t>。</a:t>
            </a:r>
            <a:endParaRPr lang="en-US" altLang="zh-CN" sz="2400" dirty="0" smtClean="0"/>
          </a:p>
          <a:p>
            <a:r>
              <a:rPr lang="en-US" altLang="zh-CN" sz="2400" dirty="0" smtClean="0"/>
              <a:t>		</a:t>
            </a:r>
            <a:r>
              <a:rPr lang="en-US" altLang="zh-CN" sz="2400" dirty="0" err="1" smtClean="0"/>
              <a:t>1xx</a:t>
            </a:r>
            <a:r>
              <a:rPr lang="zh-CN" altLang="en-US" sz="2400" dirty="0"/>
              <a:t>：信息</a:t>
            </a:r>
            <a:r>
              <a:rPr lang="en-US" altLang="zh-CN" sz="2400" dirty="0"/>
              <a:t>; </a:t>
            </a:r>
            <a:r>
              <a:rPr lang="en-US" altLang="zh-CN" sz="2400" dirty="0" err="1"/>
              <a:t>2xx</a:t>
            </a:r>
            <a:r>
              <a:rPr lang="zh-CN" altLang="en-US" sz="2400" dirty="0"/>
              <a:t>：成功</a:t>
            </a:r>
            <a:r>
              <a:rPr lang="en-US" altLang="zh-CN" sz="2400" dirty="0"/>
              <a:t>; </a:t>
            </a:r>
            <a:r>
              <a:rPr lang="en-US" altLang="zh-CN" sz="2400" dirty="0" err="1"/>
              <a:t>3xx</a:t>
            </a:r>
            <a:r>
              <a:rPr lang="zh-CN" altLang="en-US" sz="2400" dirty="0"/>
              <a:t>：重定向</a:t>
            </a:r>
            <a:r>
              <a:rPr lang="en-US" altLang="zh-CN" sz="2400" dirty="0"/>
              <a:t>;</a:t>
            </a:r>
            <a:r>
              <a:rPr lang="en-US" altLang="zh-CN" sz="2400" dirty="0" err="1"/>
              <a:t>4xx</a:t>
            </a:r>
            <a:r>
              <a:rPr lang="zh-CN" altLang="en-US" sz="2400" dirty="0"/>
              <a:t>：客户端</a:t>
            </a:r>
            <a:r>
              <a:rPr lang="zh-CN" altLang="en-US" sz="2400" dirty="0" smtClean="0"/>
              <a:t>错误</a:t>
            </a:r>
            <a:endParaRPr lang="zh-CN" altLang="en-US" sz="2400" dirty="0"/>
          </a:p>
          <a:p>
            <a:r>
              <a:rPr lang="zh-CN" altLang="en-US" sz="2400" dirty="0" smtClean="0"/>
              <a:t>    响应</a:t>
            </a:r>
            <a:r>
              <a:rPr lang="zh-CN" altLang="en-US" sz="2400" dirty="0"/>
              <a:t>描述：为响应代码的可读性解释。</a:t>
            </a:r>
          </a:p>
          <a:p>
            <a:r>
              <a:rPr lang="zh-CN" altLang="en-US" sz="2400" dirty="0" smtClean="0"/>
              <a:t>    例如</a:t>
            </a:r>
            <a:r>
              <a:rPr lang="zh-CN" altLang="en-US" sz="2400" dirty="0"/>
              <a:t>：</a:t>
            </a:r>
            <a:r>
              <a:rPr lang="en-US" altLang="zh-CN" sz="2400" dirty="0"/>
              <a:t>HTTP/1.1 200 </a:t>
            </a:r>
            <a:r>
              <a:rPr lang="en-US" altLang="zh-CN" sz="2400" dirty="0" smtClean="0"/>
              <a:t>OK</a:t>
            </a:r>
            <a:endParaRPr lang="en-US" altLang="zh-CN" sz="2400" dirty="0"/>
          </a:p>
          <a:p>
            <a:r>
              <a:rPr lang="en-US" altLang="zh-CN" sz="2400" dirty="0" smtClean="0"/>
              <a:t>    </a:t>
            </a:r>
          </a:p>
          <a:p>
            <a:r>
              <a:rPr lang="en-US" altLang="zh-CN" sz="2400" dirty="0" smtClean="0"/>
              <a:t>2.</a:t>
            </a:r>
            <a:r>
              <a:rPr lang="zh-CN" altLang="en-US" sz="2400" dirty="0"/>
              <a:t>首部</a:t>
            </a:r>
            <a:r>
              <a:rPr lang="en-US" altLang="zh-CN" sz="2400" dirty="0"/>
              <a:t>(</a:t>
            </a:r>
            <a:r>
              <a:rPr lang="zh-CN" altLang="en-US" sz="2400" dirty="0"/>
              <a:t>消息头、</a:t>
            </a:r>
            <a:r>
              <a:rPr lang="en-US" altLang="zh-CN" sz="2400" dirty="0"/>
              <a:t>header ) </a:t>
            </a:r>
            <a:r>
              <a:rPr lang="zh-CN" altLang="en-US" sz="2400" dirty="0" smtClean="0"/>
              <a:t>：与</a:t>
            </a:r>
            <a:r>
              <a:rPr lang="en-US" altLang="zh-CN" sz="2400" dirty="0" smtClean="0"/>
              <a:t>HTTP</a:t>
            </a:r>
            <a:r>
              <a:rPr lang="zh-CN" altLang="en-US" sz="2400" dirty="0" smtClean="0"/>
              <a:t>请求的首部类似。</a:t>
            </a:r>
            <a:endParaRPr lang="en-US" altLang="zh-CN" sz="2400" dirty="0" smtClean="0"/>
          </a:p>
          <a:p>
            <a:endParaRPr lang="zh-CN" altLang="en-US" sz="2400" dirty="0"/>
          </a:p>
          <a:p>
            <a:r>
              <a:rPr lang="en-US" altLang="zh-CN" sz="2400" dirty="0"/>
              <a:t>3.</a:t>
            </a:r>
            <a:r>
              <a:rPr lang="zh-CN" altLang="en-US" sz="2400" dirty="0"/>
              <a:t>空行</a:t>
            </a:r>
            <a:r>
              <a:rPr lang="zh-CN" altLang="en-US" sz="2400" dirty="0" smtClean="0"/>
              <a:t>：</a:t>
            </a:r>
            <a:r>
              <a:rPr lang="zh-CN" altLang="en-US" sz="2400" dirty="0"/>
              <a:t>与</a:t>
            </a:r>
            <a:r>
              <a:rPr lang="en-US" altLang="zh-CN" sz="2400" dirty="0"/>
              <a:t>HTTP</a:t>
            </a:r>
            <a:r>
              <a:rPr lang="zh-CN" altLang="en-US" sz="2400" dirty="0"/>
              <a:t>请求的</a:t>
            </a:r>
            <a:r>
              <a:rPr lang="zh-CN" altLang="en-US" sz="2400" dirty="0" smtClean="0"/>
              <a:t>首部</a:t>
            </a:r>
            <a:r>
              <a:rPr lang="zh-CN" altLang="en-US" sz="2400" dirty="0"/>
              <a:t>一样</a:t>
            </a:r>
            <a:r>
              <a:rPr lang="zh-CN" altLang="en-US" sz="2400" dirty="0" smtClean="0"/>
              <a:t>。</a:t>
            </a:r>
            <a:endParaRPr lang="en-US" altLang="zh-CN" sz="2400" dirty="0" smtClean="0"/>
          </a:p>
          <a:p>
            <a:endParaRPr lang="zh-CN" altLang="en-US" sz="2400" dirty="0"/>
          </a:p>
          <a:p>
            <a:r>
              <a:rPr lang="en-US" altLang="zh-CN" sz="2400" dirty="0"/>
              <a:t>4</a:t>
            </a:r>
            <a:r>
              <a:rPr lang="en-US" altLang="zh-CN" sz="2400" dirty="0" smtClean="0"/>
              <a:t>.</a:t>
            </a:r>
            <a:r>
              <a:rPr lang="zh-CN" altLang="en-US" sz="2400" dirty="0"/>
              <a:t>主体</a:t>
            </a:r>
            <a:r>
              <a:rPr lang="en-US" altLang="zh-CN" sz="2400" dirty="0"/>
              <a:t>(message-body) </a:t>
            </a:r>
            <a:r>
              <a:rPr lang="zh-CN" altLang="en-US" sz="2400" dirty="0" smtClean="0"/>
              <a:t>：</a:t>
            </a:r>
            <a:r>
              <a:rPr lang="zh-CN" altLang="en-US" sz="2400" dirty="0"/>
              <a:t>与</a:t>
            </a:r>
            <a:r>
              <a:rPr lang="en-US" altLang="zh-CN" sz="2400" dirty="0"/>
              <a:t>HTTP</a:t>
            </a:r>
            <a:r>
              <a:rPr lang="zh-CN" altLang="en-US" sz="2400" dirty="0"/>
              <a:t>请求的首部</a:t>
            </a:r>
            <a:r>
              <a:rPr lang="zh-CN" altLang="en-US" sz="2400" dirty="0" smtClean="0"/>
              <a:t>一样。</a:t>
            </a:r>
            <a:endParaRPr lang="zh-CN" altLang="en-US" sz="2400" dirty="0"/>
          </a:p>
        </p:txBody>
      </p:sp>
    </p:spTree>
    <p:extLst>
      <p:ext uri="{BB962C8B-B14F-4D97-AF65-F5344CB8AC3E}">
        <p14:creationId xmlns:p14="http://schemas.microsoft.com/office/powerpoint/2010/main" val="3677369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9183624" cy="612027"/>
          </a:xfrm>
        </p:spPr>
        <p:txBody>
          <a:bodyPr>
            <a:normAutofit fontScale="90000"/>
          </a:bodyPr>
          <a:lstStyle/>
          <a:p>
            <a:pPr algn="ctr"/>
            <a:r>
              <a:rPr lang="zh-CN" altLang="en-US" dirty="0" smtClean="0"/>
              <a:t>实例</a:t>
            </a:r>
            <a:endParaRPr lang="zh-CN" altLang="en-US" dirty="0"/>
          </a:p>
        </p:txBody>
      </p:sp>
      <p:sp>
        <p:nvSpPr>
          <p:cNvPr id="3" name="文本框 2"/>
          <p:cNvSpPr txBox="1"/>
          <p:nvPr/>
        </p:nvSpPr>
        <p:spPr>
          <a:xfrm>
            <a:off x="1205753" y="977153"/>
            <a:ext cx="3576918" cy="830997"/>
          </a:xfrm>
          <a:prstGeom prst="rect">
            <a:avLst/>
          </a:prstGeom>
          <a:noFill/>
        </p:spPr>
        <p:txBody>
          <a:bodyPr wrap="square" rtlCol="0">
            <a:spAutoFit/>
          </a:bodyPr>
          <a:lstStyle/>
          <a:p>
            <a:r>
              <a:rPr lang="en-US" altLang="zh-CN" sz="2400" dirty="0" smtClean="0"/>
              <a:t>GET</a:t>
            </a:r>
            <a:r>
              <a:rPr lang="zh-CN" altLang="en-US" sz="2400" dirty="0" smtClean="0"/>
              <a:t>请求</a:t>
            </a:r>
            <a:r>
              <a:rPr lang="en-US" altLang="zh-CN" sz="2400" dirty="0" smtClean="0"/>
              <a:t>:</a:t>
            </a:r>
            <a:endParaRPr lang="zh-CN" altLang="en-US" sz="2400" dirty="0"/>
          </a:p>
          <a:p>
            <a:r>
              <a:rPr lang="en-US" altLang="zh-CN" sz="2400" dirty="0"/>
              <a:t>GET </a:t>
            </a:r>
            <a:r>
              <a:rPr lang="en-US" altLang="zh-CN" sz="2400" dirty="0" smtClean="0"/>
              <a:t> /</a:t>
            </a:r>
            <a:r>
              <a:rPr lang="en-US" altLang="zh-CN" sz="2400" dirty="0" err="1"/>
              <a:t>index.html</a:t>
            </a:r>
            <a:r>
              <a:rPr lang="en-US" altLang="zh-CN" sz="2400" dirty="0"/>
              <a:t> </a:t>
            </a:r>
            <a:r>
              <a:rPr lang="en-US" altLang="zh-CN" sz="2400" dirty="0" smtClean="0"/>
              <a:t> HTTP/1.1</a:t>
            </a:r>
          </a:p>
        </p:txBody>
      </p:sp>
      <p:sp>
        <p:nvSpPr>
          <p:cNvPr id="4" name="矩形 3"/>
          <p:cNvSpPr/>
          <p:nvPr/>
        </p:nvSpPr>
        <p:spPr>
          <a:xfrm>
            <a:off x="5885327" y="977153"/>
            <a:ext cx="5468473" cy="5632311"/>
          </a:xfrm>
          <a:prstGeom prst="rect">
            <a:avLst/>
          </a:prstGeom>
        </p:spPr>
        <p:txBody>
          <a:bodyPr wrap="square">
            <a:spAutoFit/>
          </a:bodyPr>
          <a:lstStyle/>
          <a:p>
            <a:r>
              <a:rPr lang="zh-CN" altLang="en-US" sz="2400" dirty="0"/>
              <a:t>服务器返回响应</a:t>
            </a:r>
            <a:r>
              <a:rPr lang="en-US" altLang="zh-CN" sz="2400" dirty="0"/>
              <a:t>:</a:t>
            </a:r>
          </a:p>
          <a:p>
            <a:r>
              <a:rPr lang="en-US" altLang="zh-CN" sz="2400" dirty="0"/>
              <a:t>HTTP </a:t>
            </a:r>
            <a:r>
              <a:rPr lang="en-US" altLang="zh-CN" sz="2400" dirty="0" smtClean="0"/>
              <a:t> /</a:t>
            </a:r>
            <a:r>
              <a:rPr lang="en-US" altLang="zh-CN" sz="2400" dirty="0"/>
              <a:t>1.1 </a:t>
            </a:r>
            <a:r>
              <a:rPr lang="en-US" altLang="zh-CN" sz="2400" dirty="0" smtClean="0"/>
              <a:t> 200  OK</a:t>
            </a:r>
            <a:endParaRPr lang="en-US" altLang="zh-CN" sz="2400" dirty="0"/>
          </a:p>
          <a:p>
            <a:r>
              <a:rPr lang="en-US" altLang="zh-CN" sz="2400" dirty="0"/>
              <a:t>Date: Apr 11 2006 15:32:08 GMT</a:t>
            </a:r>
          </a:p>
          <a:p>
            <a:r>
              <a:rPr lang="en-US" altLang="zh-CN" sz="2400" dirty="0"/>
              <a:t>Server: Apache/2.0.46(</a:t>
            </a:r>
            <a:r>
              <a:rPr lang="en-US" altLang="zh-CN" sz="2400" dirty="0" err="1"/>
              <a:t>win32</a:t>
            </a:r>
            <a:r>
              <a:rPr lang="en-US" altLang="zh-CN" sz="2400" dirty="0"/>
              <a:t>)</a:t>
            </a:r>
          </a:p>
          <a:p>
            <a:r>
              <a:rPr lang="en-US" altLang="zh-CN" sz="2400" dirty="0"/>
              <a:t>Content-Length: 119</a:t>
            </a:r>
          </a:p>
          <a:p>
            <a:r>
              <a:rPr lang="en-US" altLang="zh-CN" sz="2400" dirty="0"/>
              <a:t>Content-Type: text/html</a:t>
            </a:r>
          </a:p>
          <a:p>
            <a:endParaRPr lang="en-US" altLang="zh-CN" sz="2400" dirty="0"/>
          </a:p>
          <a:p>
            <a:r>
              <a:rPr lang="en-US" altLang="zh-CN" sz="2400" dirty="0"/>
              <a:t>&lt;HTML&gt;</a:t>
            </a:r>
          </a:p>
          <a:p>
            <a:r>
              <a:rPr lang="en-US" altLang="zh-CN" sz="2400" dirty="0"/>
              <a:t>&lt;HEAD&gt;</a:t>
            </a:r>
          </a:p>
          <a:p>
            <a:r>
              <a:rPr lang="en-US" altLang="zh-CN" sz="2400" dirty="0"/>
              <a:t>&lt;LINK </a:t>
            </a:r>
            <a:r>
              <a:rPr lang="en-US" altLang="zh-CN" sz="2400" dirty="0" err="1"/>
              <a:t>REL</a:t>
            </a:r>
            <a:r>
              <a:rPr lang="en-US" altLang="zh-CN" sz="2400" dirty="0"/>
              <a:t>="stylesheet" </a:t>
            </a:r>
            <a:r>
              <a:rPr lang="en-US" altLang="zh-CN" sz="2400" dirty="0" err="1" smtClean="0"/>
              <a:t>HREF</a:t>
            </a:r>
            <a:r>
              <a:rPr lang="en-US" altLang="zh-CN" sz="2400" dirty="0" smtClean="0"/>
              <a:t>="</a:t>
            </a:r>
            <a:r>
              <a:rPr lang="en-US" altLang="zh-CN" sz="2400" dirty="0" err="1"/>
              <a:t>index.css</a:t>
            </a:r>
            <a:r>
              <a:rPr lang="en-US" altLang="zh-CN" sz="2400" dirty="0"/>
              <a:t>"&gt;</a:t>
            </a:r>
          </a:p>
          <a:p>
            <a:r>
              <a:rPr lang="en-US" altLang="zh-CN" sz="2400" dirty="0"/>
              <a:t>&lt;/HEAD&gt;</a:t>
            </a:r>
          </a:p>
          <a:p>
            <a:r>
              <a:rPr lang="en-US" altLang="zh-CN" sz="2400" dirty="0"/>
              <a:t>&lt;BODY&gt;</a:t>
            </a:r>
          </a:p>
          <a:p>
            <a:r>
              <a:rPr lang="en-US" altLang="zh-CN" sz="2400" dirty="0"/>
              <a:t>&lt;IMG </a:t>
            </a:r>
            <a:r>
              <a:rPr lang="en-US" altLang="zh-CN" sz="2400" dirty="0" err="1"/>
              <a:t>SRC</a:t>
            </a:r>
            <a:r>
              <a:rPr lang="en-US" altLang="zh-CN" sz="2400" dirty="0"/>
              <a:t>="image/</a:t>
            </a:r>
            <a:r>
              <a:rPr lang="en-US" altLang="zh-CN" sz="2400" dirty="0" err="1"/>
              <a:t>logo.png</a:t>
            </a:r>
            <a:r>
              <a:rPr lang="en-US" altLang="zh-CN" sz="2400" dirty="0"/>
              <a:t>"&gt;</a:t>
            </a:r>
          </a:p>
          <a:p>
            <a:r>
              <a:rPr lang="en-US" altLang="zh-CN" sz="2400" dirty="0"/>
              <a:t>&lt;/BODY&gt;</a:t>
            </a:r>
          </a:p>
          <a:p>
            <a:r>
              <a:rPr lang="en-US" altLang="zh-CN" sz="2400" dirty="0"/>
              <a:t>&lt;/HTML&gt;</a:t>
            </a:r>
          </a:p>
        </p:txBody>
      </p:sp>
    </p:spTree>
    <p:extLst>
      <p:ext uri="{BB962C8B-B14F-4D97-AF65-F5344CB8AC3E}">
        <p14:creationId xmlns:p14="http://schemas.microsoft.com/office/powerpoint/2010/main" val="2601744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srcRect l="25039" t="33519" r="36805" b="47719"/>
          <a:stretch/>
        </p:blipFill>
        <p:spPr>
          <a:xfrm>
            <a:off x="173914" y="3783445"/>
            <a:ext cx="6183046" cy="2879360"/>
          </a:xfrm>
          <a:prstGeom prst="rect">
            <a:avLst/>
          </a:prstGeom>
        </p:spPr>
      </p:pic>
      <p:pic>
        <p:nvPicPr>
          <p:cNvPr id="5" name="图片 4"/>
          <p:cNvPicPr>
            <a:picLocks noChangeAspect="1"/>
          </p:cNvPicPr>
          <p:nvPr/>
        </p:nvPicPr>
        <p:blipFill rotWithShape="1">
          <a:blip r:embed="rId2"/>
          <a:srcRect l="25039" t="52515" r="419" b="24174"/>
          <a:stretch/>
        </p:blipFill>
        <p:spPr>
          <a:xfrm>
            <a:off x="173913" y="200416"/>
            <a:ext cx="12018087" cy="3559313"/>
          </a:xfrm>
          <a:prstGeom prst="rect">
            <a:avLst/>
          </a:prstGeom>
        </p:spPr>
      </p:pic>
    </p:spTree>
    <p:extLst>
      <p:ext uri="{BB962C8B-B14F-4D97-AF65-F5344CB8AC3E}">
        <p14:creationId xmlns:p14="http://schemas.microsoft.com/office/powerpoint/2010/main" val="30154941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1224207891"/>
              </p:ext>
            </p:extLst>
          </p:nvPr>
        </p:nvGraphicFramePr>
        <p:xfrm>
          <a:off x="133002" y="0"/>
          <a:ext cx="12058997" cy="6194641"/>
        </p:xfrm>
        <a:graphic>
          <a:graphicData uri="http://schemas.openxmlformats.org/drawingml/2006/table">
            <a:tbl>
              <a:tblPr>
                <a:tableStyleId>{5C22544A-7EE6-4342-B048-85BDC9FD1C3A}</a:tableStyleId>
              </a:tblPr>
              <a:tblGrid>
                <a:gridCol w="399013"/>
                <a:gridCol w="5985163"/>
                <a:gridCol w="5674821"/>
              </a:tblGrid>
              <a:tr h="302475">
                <a:tc>
                  <a:txBody>
                    <a:bodyPr/>
                    <a:lstStyle/>
                    <a:p>
                      <a:pPr algn="ctr" fontAlgn="b"/>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8371" marR="8371" marT="8371" marB="0" anchor="ctr"/>
                </a:tc>
                <a:tc gridSpan="2">
                  <a:txBody>
                    <a:bodyPr/>
                    <a:lstStyle/>
                    <a:p>
                      <a:pPr algn="ctr" fontAlgn="b"/>
                      <a:r>
                        <a:rPr lang="zh-CN" altLang="en-US" sz="2400" b="1" u="none" strike="noStrike" dirty="0" smtClean="0">
                          <a:effectLst/>
                        </a:rPr>
                        <a:t>提交数据时   </a:t>
                      </a:r>
                      <a:endParaRPr lang="zh-CN" altLang="en-US" sz="2400" b="1" i="0" u="none" strike="noStrike" dirty="0">
                        <a:solidFill>
                          <a:srgbClr val="000000"/>
                        </a:solidFill>
                        <a:effectLst/>
                        <a:latin typeface="宋体" panose="02010600030101010101" pitchFamily="2" charset="-122"/>
                        <a:ea typeface="宋体" panose="02010600030101010101" pitchFamily="2" charset="-122"/>
                      </a:endParaRPr>
                    </a:p>
                  </a:txBody>
                  <a:tcPr marL="8371" marR="8371" marT="8371" marB="0" anchor="ctr"/>
                </a:tc>
                <a:tc hMerge="1">
                  <a:txBody>
                    <a:bodyPr/>
                    <a:lstStyle/>
                    <a:p>
                      <a:endParaRPr lang="zh-CN" altLang="en-US"/>
                    </a:p>
                  </a:txBody>
                  <a:tcPr/>
                </a:tc>
              </a:tr>
              <a:tr h="357389">
                <a:tc>
                  <a:txBody>
                    <a:bodyPr/>
                    <a:lstStyle/>
                    <a:p>
                      <a:pPr algn="ctr" fontAlgn="b"/>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8371" marR="8371" marT="8371" marB="0" anchor="ctr"/>
                </a:tc>
                <a:tc>
                  <a:txBody>
                    <a:bodyPr/>
                    <a:lstStyle/>
                    <a:p>
                      <a:pPr algn="ctr" fontAlgn="b"/>
                      <a:r>
                        <a:rPr lang="en-US" sz="2400" b="1" u="none" strike="noStrike" dirty="0">
                          <a:effectLst/>
                        </a:rPr>
                        <a:t>GET</a:t>
                      </a:r>
                      <a:endParaRPr lang="en-US" sz="2400" b="1" i="0" u="none" strike="noStrike" dirty="0">
                        <a:solidFill>
                          <a:srgbClr val="000000"/>
                        </a:solidFill>
                        <a:effectLst/>
                        <a:latin typeface="宋体" panose="02010600030101010101" pitchFamily="2" charset="-122"/>
                        <a:ea typeface="宋体" panose="02010600030101010101" pitchFamily="2" charset="-122"/>
                      </a:endParaRPr>
                    </a:p>
                  </a:txBody>
                  <a:tcPr marL="8371" marR="8371" marT="8371" marB="0" anchor="ctr"/>
                </a:tc>
                <a:tc>
                  <a:txBody>
                    <a:bodyPr/>
                    <a:lstStyle/>
                    <a:p>
                      <a:pPr algn="ctr" fontAlgn="b"/>
                      <a:r>
                        <a:rPr lang="en-US" sz="2400" b="1" u="none" strike="noStrike" dirty="0">
                          <a:effectLst/>
                        </a:rPr>
                        <a:t>POST </a:t>
                      </a:r>
                      <a:endParaRPr lang="en-US" sz="2400" b="1" i="0" u="none" strike="noStrike" dirty="0">
                        <a:solidFill>
                          <a:srgbClr val="000000"/>
                        </a:solidFill>
                        <a:effectLst/>
                        <a:latin typeface="宋体" panose="02010600030101010101" pitchFamily="2" charset="-122"/>
                        <a:ea typeface="宋体" panose="02010600030101010101" pitchFamily="2" charset="-122"/>
                      </a:endParaRPr>
                    </a:p>
                  </a:txBody>
                  <a:tcPr marL="8371" marR="8371" marT="8371" marB="0" anchor="ctr"/>
                </a:tc>
              </a:tr>
              <a:tr h="1728931">
                <a:tc>
                  <a:txBody>
                    <a:bodyPr/>
                    <a:lstStyle/>
                    <a:p>
                      <a:pPr algn="ctr" fontAlgn="b"/>
                      <a:r>
                        <a:rPr lang="zh-CN" altLang="en-US" sz="2400" b="1" u="none" strike="noStrike" dirty="0">
                          <a:effectLst/>
                        </a:rPr>
                        <a:t>例子</a:t>
                      </a:r>
                      <a:endParaRPr lang="zh-CN" altLang="en-US" sz="2400" b="1" i="0" u="none" strike="noStrike" dirty="0">
                        <a:solidFill>
                          <a:srgbClr val="000000"/>
                        </a:solidFill>
                        <a:effectLst/>
                        <a:latin typeface="宋体" panose="02010600030101010101" pitchFamily="2" charset="-122"/>
                        <a:ea typeface="宋体" panose="02010600030101010101" pitchFamily="2" charset="-122"/>
                      </a:endParaRPr>
                    </a:p>
                  </a:txBody>
                  <a:tcPr marL="8371" marR="8371" marT="8371" marB="0" anchor="ctr"/>
                </a:tc>
                <a:tc>
                  <a:txBody>
                    <a:bodyPr/>
                    <a:lstStyle/>
                    <a:p>
                      <a:pPr algn="l" fontAlgn="b"/>
                      <a:r>
                        <a:rPr lang="en-US" sz="2000" u="none" strike="noStrike" dirty="0">
                          <a:effectLst/>
                        </a:rPr>
                        <a:t>GET</a:t>
                      </a:r>
                      <a:r>
                        <a:rPr lang="en-US" sz="2400" u="none" strike="noStrike" dirty="0">
                          <a:effectLst/>
                        </a:rPr>
                        <a:t>  </a:t>
                      </a:r>
                      <a:r>
                        <a:rPr lang="en-US" sz="2000" u="none" strike="noStrike" dirty="0">
                          <a:effectLst/>
                        </a:rPr>
                        <a:t>/</a:t>
                      </a:r>
                      <a:r>
                        <a:rPr lang="en-US" sz="2000" u="none" strike="noStrike" dirty="0" err="1">
                          <a:effectLst/>
                        </a:rPr>
                        <a:t>login.php?username</a:t>
                      </a:r>
                      <a:r>
                        <a:rPr lang="en-US" sz="2000" u="none" strike="noStrike" dirty="0">
                          <a:effectLst/>
                        </a:rPr>
                        <a:t>=</a:t>
                      </a:r>
                      <a:r>
                        <a:rPr lang="en-US" sz="2000" u="none" strike="noStrike" dirty="0" err="1">
                          <a:effectLst/>
                        </a:rPr>
                        <a:t>aa&amp;password</a:t>
                      </a:r>
                      <a:r>
                        <a:rPr lang="en-US" sz="2000" u="none" strike="noStrike" dirty="0">
                          <a:effectLst/>
                        </a:rPr>
                        <a:t>=1234 </a:t>
                      </a:r>
                      <a:r>
                        <a:rPr lang="en-US" sz="2000" u="none" strike="noStrike" dirty="0" smtClean="0">
                          <a:effectLst/>
                        </a:rPr>
                        <a:t>HTTP/1.1</a:t>
                      </a:r>
                      <a:r>
                        <a:rPr lang="en-US" sz="2400" u="none" strike="noStrike" dirty="0">
                          <a:effectLst/>
                        </a:rPr>
                        <a:t/>
                      </a:r>
                      <a:br>
                        <a:rPr lang="en-US" sz="2400" u="none" strike="noStrike" dirty="0">
                          <a:effectLst/>
                        </a:rPr>
                      </a:br>
                      <a:r>
                        <a:rPr lang="en-US" sz="2400" u="none" strike="noStrike" dirty="0" err="1" smtClean="0">
                          <a:effectLst/>
                        </a:rPr>
                        <a:t>Host:localhost</a:t>
                      </a:r>
                      <a:endParaRPr lang="en-US" sz="2800" b="0" i="0" u="none" strike="noStrike" dirty="0">
                        <a:solidFill>
                          <a:srgbClr val="000000"/>
                        </a:solidFill>
                        <a:effectLst/>
                        <a:latin typeface="宋体" panose="02010600030101010101" pitchFamily="2" charset="-122"/>
                        <a:ea typeface="宋体" panose="02010600030101010101" pitchFamily="2" charset="-122"/>
                      </a:endParaRPr>
                    </a:p>
                  </a:txBody>
                  <a:tcPr marL="8371" marR="8371" marT="8371" marB="0" anchor="ctr"/>
                </a:tc>
                <a:tc>
                  <a:txBody>
                    <a:bodyPr/>
                    <a:lstStyle/>
                    <a:p>
                      <a:pPr algn="l" fontAlgn="b"/>
                      <a:r>
                        <a:rPr lang="en-US" sz="2400" u="none" strike="noStrike" dirty="0">
                          <a:effectLst/>
                        </a:rPr>
                        <a:t>POST /</a:t>
                      </a:r>
                      <a:r>
                        <a:rPr lang="en-US" sz="2400" u="none" strike="noStrike" dirty="0" err="1">
                          <a:effectLst/>
                        </a:rPr>
                        <a:t>index.php</a:t>
                      </a:r>
                      <a:r>
                        <a:rPr lang="en-US" sz="2400" u="none" strike="noStrike" dirty="0">
                          <a:effectLst/>
                        </a:rPr>
                        <a:t> HTTP/1.1</a:t>
                      </a:r>
                      <a:br>
                        <a:rPr lang="en-US" sz="2400" u="none" strike="noStrike" dirty="0">
                          <a:effectLst/>
                        </a:rPr>
                      </a:br>
                      <a:r>
                        <a:rPr lang="en-US" sz="2400" u="none" strike="noStrike" dirty="0">
                          <a:effectLst/>
                        </a:rPr>
                        <a:t>Host: localhost</a:t>
                      </a:r>
                      <a:br>
                        <a:rPr lang="en-US" sz="2400" u="none" strike="noStrike" dirty="0">
                          <a:effectLst/>
                        </a:rPr>
                      </a:br>
                      <a:r>
                        <a:rPr lang="en-US" sz="2400" u="none" strike="noStrike" dirty="0">
                          <a:effectLst/>
                        </a:rPr>
                        <a:t>Accept: </a:t>
                      </a:r>
                      <a:r>
                        <a:rPr lang="en-US" sz="2400" u="none" strike="noStrike" dirty="0" smtClean="0">
                          <a:effectLst/>
                        </a:rPr>
                        <a:t>text/html</a:t>
                      </a:r>
                      <a:r>
                        <a:rPr lang="en-US" sz="2400" u="none" strike="noStrike" dirty="0">
                          <a:effectLst/>
                        </a:rPr>
                        <a:t/>
                      </a:r>
                      <a:br>
                        <a:rPr lang="en-US" sz="2400" u="none" strike="noStrike" dirty="0">
                          <a:effectLst/>
                        </a:rPr>
                      </a:br>
                      <a:r>
                        <a:rPr lang="en-US" sz="2400" u="none" strike="noStrike" dirty="0" err="1">
                          <a:effectLst/>
                        </a:rPr>
                        <a:t>Content-Length：25</a:t>
                      </a:r>
                      <a:r>
                        <a:rPr lang="en-US" sz="2400" u="none" strike="noStrike" dirty="0">
                          <a:effectLst/>
                        </a:rPr>
                        <a:t/>
                      </a:r>
                      <a:br>
                        <a:rPr lang="en-US" sz="2400" u="none" strike="noStrike" dirty="0">
                          <a:effectLst/>
                        </a:rPr>
                      </a:br>
                      <a:r>
                        <a:rPr lang="en-US" sz="2000" u="none" strike="noStrike" dirty="0" err="1">
                          <a:effectLst/>
                        </a:rPr>
                        <a:t>Content-Type：application</a:t>
                      </a:r>
                      <a:r>
                        <a:rPr lang="en-US" sz="2000" u="none" strike="noStrike" dirty="0">
                          <a:effectLst/>
                        </a:rPr>
                        <a:t>/x-www-form-</a:t>
                      </a:r>
                      <a:r>
                        <a:rPr lang="en-US" sz="2000" u="none" strike="noStrike" dirty="0" err="1">
                          <a:effectLst/>
                        </a:rPr>
                        <a:t>urlencoded</a:t>
                      </a:r>
                      <a:r>
                        <a:rPr lang="en-US" sz="2400" u="none" strike="noStrike" dirty="0">
                          <a:effectLst/>
                        </a:rPr>
                        <a:t/>
                      </a:r>
                      <a:br>
                        <a:rPr lang="en-US" sz="2400" u="none" strike="noStrike" dirty="0">
                          <a:effectLst/>
                        </a:rPr>
                      </a:br>
                      <a:r>
                        <a:rPr lang="en-US" sz="2400" u="none" strike="noStrike" dirty="0">
                          <a:effectLst/>
                        </a:rPr>
                        <a:t> </a:t>
                      </a:r>
                      <a:br>
                        <a:rPr lang="en-US" sz="2400" u="none" strike="noStrike" dirty="0">
                          <a:effectLst/>
                        </a:rPr>
                      </a:br>
                      <a:r>
                        <a:rPr lang="en-US" sz="2400" u="none" strike="noStrike" dirty="0" smtClean="0">
                          <a:effectLst/>
                        </a:rPr>
                        <a:t>username=</a:t>
                      </a:r>
                      <a:r>
                        <a:rPr lang="en-US" sz="2400" u="none" strike="noStrike" dirty="0" err="1" smtClean="0">
                          <a:effectLst/>
                        </a:rPr>
                        <a:t>aa&amp;password</a:t>
                      </a:r>
                      <a:r>
                        <a:rPr lang="en-US" sz="2400" u="none" strike="noStrike" dirty="0" smtClean="0">
                          <a:effectLst/>
                        </a:rPr>
                        <a:t>=1234</a:t>
                      </a:r>
                      <a:endParaRPr lang="en-US" sz="2400" b="0" i="0" u="none" strike="noStrike" dirty="0">
                        <a:solidFill>
                          <a:srgbClr val="000000"/>
                        </a:solidFill>
                        <a:effectLst/>
                        <a:latin typeface="宋体" panose="02010600030101010101" pitchFamily="2" charset="-122"/>
                        <a:ea typeface="宋体" panose="02010600030101010101" pitchFamily="2" charset="-122"/>
                      </a:endParaRPr>
                    </a:p>
                  </a:txBody>
                  <a:tcPr marL="8371" marR="8371" marT="8371" marB="0" anchor="ctr"/>
                </a:tc>
              </a:tr>
              <a:tr h="561719">
                <a:tc>
                  <a:txBody>
                    <a:bodyPr/>
                    <a:lstStyle/>
                    <a:p>
                      <a:pPr algn="ctr" fontAlgn="b"/>
                      <a:r>
                        <a:rPr lang="zh-CN" altLang="en-US" sz="2400" b="1" u="none" strike="noStrike" dirty="0">
                          <a:effectLst/>
                        </a:rPr>
                        <a:t>说明</a:t>
                      </a:r>
                      <a:endParaRPr lang="zh-CN" altLang="en-US" sz="2400" b="1" i="0" u="none" strike="noStrike" dirty="0">
                        <a:solidFill>
                          <a:srgbClr val="000000"/>
                        </a:solidFill>
                        <a:effectLst/>
                        <a:latin typeface="宋体" panose="02010600030101010101" pitchFamily="2" charset="-122"/>
                        <a:ea typeface="宋体" panose="02010600030101010101" pitchFamily="2" charset="-122"/>
                      </a:endParaRPr>
                    </a:p>
                  </a:txBody>
                  <a:tcPr marL="8371" marR="8371" marT="8371" marB="0" anchor="ctr"/>
                </a:tc>
                <a:tc>
                  <a:txBody>
                    <a:bodyPr/>
                    <a:lstStyle/>
                    <a:p>
                      <a:pPr algn="l" fontAlgn="b"/>
                      <a:r>
                        <a:rPr lang="zh-CN" altLang="en-US" sz="2400" u="none" strike="noStrike" dirty="0">
                          <a:effectLst/>
                        </a:rPr>
                        <a:t>在</a:t>
                      </a:r>
                      <a:r>
                        <a:rPr lang="en-US" altLang="zh-CN" sz="2400" u="none" strike="noStrike" dirty="0">
                          <a:effectLst/>
                        </a:rPr>
                        <a:t>URL</a:t>
                      </a:r>
                      <a:r>
                        <a:rPr lang="zh-CN" altLang="en-US" sz="2400" u="none" strike="noStrike" dirty="0">
                          <a:effectLst/>
                        </a:rPr>
                        <a:t>中传输数据</a:t>
                      </a:r>
                      <a:r>
                        <a:rPr lang="en-US" altLang="zh-CN" sz="2400" u="none" strike="noStrike" dirty="0">
                          <a:effectLst/>
                        </a:rPr>
                        <a:t>(</a:t>
                      </a:r>
                      <a:r>
                        <a:rPr lang="zh-CN" altLang="en-US" sz="2400" u="none" strike="noStrike" dirty="0">
                          <a:effectLst/>
                        </a:rPr>
                        <a:t>？之后</a:t>
                      </a:r>
                      <a:r>
                        <a:rPr lang="en-US" altLang="zh-CN" sz="2400" u="none" strike="noStrike" dirty="0">
                          <a:effectLst/>
                        </a:rPr>
                        <a:t>)</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8371" marR="8371" marT="8371" marB="0" anchor="ctr"/>
                </a:tc>
                <a:tc>
                  <a:txBody>
                    <a:bodyPr/>
                    <a:lstStyle/>
                    <a:p>
                      <a:pPr algn="l" fontAlgn="b"/>
                      <a:r>
                        <a:rPr lang="zh-CN" altLang="en-US" sz="2400" u="none" strike="noStrike" dirty="0" smtClean="0">
                          <a:effectLst/>
                        </a:rPr>
                        <a:t>在</a:t>
                      </a:r>
                      <a:r>
                        <a:rPr lang="en-US" altLang="zh-CN" sz="2400" u="none" strike="noStrike" dirty="0">
                          <a:effectLst/>
                        </a:rPr>
                        <a:t>body</a:t>
                      </a:r>
                      <a:r>
                        <a:rPr lang="zh-CN" altLang="en-US" sz="2400" u="none" strike="noStrike" dirty="0">
                          <a:effectLst/>
                        </a:rPr>
                        <a:t>中传送表单数</a:t>
                      </a:r>
                      <a:r>
                        <a:rPr lang="zh-CN" altLang="en-US" sz="2400" u="none" strike="noStrike" dirty="0" smtClean="0">
                          <a:effectLst/>
                        </a:rPr>
                        <a:t>据</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8371" marR="8371" marT="8371" marB="0" anchor="ctr"/>
                </a:tc>
              </a:tr>
              <a:tr h="2198757">
                <a:tc>
                  <a:txBody>
                    <a:bodyPr/>
                    <a:lstStyle/>
                    <a:p>
                      <a:pPr algn="ctr" fontAlgn="b"/>
                      <a:r>
                        <a:rPr lang="zh-CN" altLang="en-US" sz="2400" b="1" u="none" strike="noStrike" dirty="0">
                          <a:effectLst/>
                        </a:rPr>
                        <a:t>长度限制</a:t>
                      </a:r>
                      <a:endParaRPr lang="zh-CN" altLang="en-US" sz="2400" b="1" i="0" u="none" strike="noStrike" dirty="0">
                        <a:solidFill>
                          <a:srgbClr val="000000"/>
                        </a:solidFill>
                        <a:effectLst/>
                        <a:latin typeface="宋体" panose="02010600030101010101" pitchFamily="2" charset="-122"/>
                        <a:ea typeface="宋体" panose="02010600030101010101" pitchFamily="2" charset="-122"/>
                      </a:endParaRPr>
                    </a:p>
                  </a:txBody>
                  <a:tcPr marL="8371" marR="8371" marT="8371" marB="0" anchor="ctr"/>
                </a:tc>
                <a:tc>
                  <a:txBody>
                    <a:bodyPr/>
                    <a:lstStyle/>
                    <a:p>
                      <a:pPr algn="l" fontAlgn="b"/>
                      <a:r>
                        <a:rPr lang="zh-CN" altLang="en-US" sz="2400" u="none" strike="noStrike" dirty="0">
                          <a:effectLst/>
                        </a:rPr>
                        <a:t>在</a:t>
                      </a:r>
                      <a:r>
                        <a:rPr lang="en-US" altLang="zh-CN" sz="2400" u="none" strike="noStrike" dirty="0" err="1">
                          <a:effectLst/>
                        </a:rPr>
                        <a:t>Http1.1</a:t>
                      </a:r>
                      <a:r>
                        <a:rPr lang="zh-CN" altLang="en-US" sz="2400" u="none" strike="noStrike" dirty="0">
                          <a:effectLst/>
                        </a:rPr>
                        <a:t>协议</a:t>
                      </a:r>
                      <a:r>
                        <a:rPr lang="zh-CN" altLang="en-US" sz="2400" u="none" strike="noStrike" dirty="0" smtClean="0">
                          <a:effectLst/>
                        </a:rPr>
                        <a:t>中无限制</a:t>
                      </a:r>
                      <a:r>
                        <a:rPr lang="zh-CN" altLang="en-US" sz="2400" u="none" strike="noStrike" dirty="0">
                          <a:effectLst/>
                        </a:rPr>
                        <a:t>，如果服务器不能处理过长的</a:t>
                      </a:r>
                      <a:r>
                        <a:rPr lang="en-US" altLang="zh-CN" sz="2400" u="none" strike="noStrike" dirty="0">
                          <a:effectLst/>
                        </a:rPr>
                        <a:t>URI,</a:t>
                      </a:r>
                      <a:r>
                        <a:rPr lang="zh-CN" altLang="en-US" sz="2400" u="none" strike="noStrike" dirty="0">
                          <a:effectLst/>
                        </a:rPr>
                        <a:t>那么应该返回</a:t>
                      </a:r>
                      <a:r>
                        <a:rPr lang="en-US" altLang="zh-CN" sz="2400" u="none" strike="noStrike" dirty="0">
                          <a:effectLst/>
                        </a:rPr>
                        <a:t>414</a:t>
                      </a:r>
                      <a:r>
                        <a:rPr lang="zh-CN" altLang="en-US" sz="2400" u="none" strike="noStrike" dirty="0">
                          <a:effectLst/>
                        </a:rPr>
                        <a:t>状态码。</a:t>
                      </a:r>
                      <a:br>
                        <a:rPr lang="zh-CN" altLang="en-US" sz="2400" u="none" strike="noStrike" dirty="0">
                          <a:effectLst/>
                        </a:rPr>
                      </a:br>
                      <a:r>
                        <a:rPr lang="zh-CN" altLang="en-US" sz="2400" u="none" strike="noStrike" dirty="0" smtClean="0">
                          <a:effectLst/>
                        </a:rPr>
                        <a:t>浏览器</a:t>
                      </a:r>
                      <a:r>
                        <a:rPr lang="zh-CN" altLang="en-US" sz="2400" u="none" strike="noStrike" dirty="0">
                          <a:effectLst/>
                        </a:rPr>
                        <a:t>对</a:t>
                      </a:r>
                      <a:r>
                        <a:rPr lang="en-US" altLang="zh-CN" sz="2400" u="none" strike="noStrike" dirty="0" smtClean="0">
                          <a:effectLst/>
                        </a:rPr>
                        <a:t>URI</a:t>
                      </a:r>
                      <a:r>
                        <a:rPr lang="zh-CN" altLang="en-US" sz="2400" u="none" strike="noStrike" dirty="0" smtClean="0">
                          <a:effectLst/>
                        </a:rPr>
                        <a:t>的长度限制：</a:t>
                      </a:r>
                      <a:endParaRPr lang="en-US" altLang="zh-CN" sz="2400" u="none" strike="noStrike" dirty="0" smtClean="0">
                        <a:effectLst/>
                      </a:endParaRPr>
                    </a:p>
                    <a:p>
                      <a:pPr algn="l" fontAlgn="b"/>
                      <a:r>
                        <a:rPr lang="en-US" altLang="zh-CN" sz="2400" u="none" strike="noStrike" dirty="0" smtClean="0">
                          <a:effectLst/>
                        </a:rPr>
                        <a:t>IE </a:t>
                      </a:r>
                      <a:r>
                        <a:rPr lang="en-US" altLang="zh-CN" sz="2400" u="none" strike="noStrike" dirty="0">
                          <a:effectLst/>
                        </a:rPr>
                        <a:t>: </a:t>
                      </a:r>
                      <a:r>
                        <a:rPr lang="en-US" altLang="zh-CN" sz="2400" u="none" strike="noStrike" dirty="0" smtClean="0">
                          <a:effectLst/>
                        </a:rPr>
                        <a:t>2803 </a:t>
                      </a:r>
                      <a:r>
                        <a:rPr lang="zh-CN" altLang="en-US" sz="2400" u="none" strike="noStrike" dirty="0" smtClean="0">
                          <a:effectLst/>
                        </a:rPr>
                        <a:t>；</a:t>
                      </a:r>
                      <a:r>
                        <a:rPr lang="en-US" altLang="zh-CN" sz="2400" u="none" strike="noStrike" dirty="0" err="1" smtClean="0">
                          <a:effectLst/>
                        </a:rPr>
                        <a:t>Firefox:65536</a:t>
                      </a:r>
                      <a:r>
                        <a:rPr lang="zh-CN" altLang="en-US" sz="2400" u="none" strike="noStrike" dirty="0" smtClean="0">
                          <a:effectLst/>
                        </a:rPr>
                        <a:t>；</a:t>
                      </a:r>
                      <a:r>
                        <a:rPr lang="en-US" altLang="zh-CN" sz="2400" u="none" strike="noStrike" dirty="0" err="1" smtClean="0">
                          <a:effectLst/>
                        </a:rPr>
                        <a:t>Chrome:8182</a:t>
                      </a:r>
                      <a:r>
                        <a:rPr lang="zh-CN" altLang="en-US" sz="2400" u="none" strike="noStrike" dirty="0" smtClean="0">
                          <a:effectLst/>
                        </a:rPr>
                        <a:t>；</a:t>
                      </a:r>
                      <a:r>
                        <a:rPr lang="en-US" altLang="zh-CN" sz="2400" u="none" strike="noStrike" dirty="0" err="1" smtClean="0">
                          <a:effectLst/>
                        </a:rPr>
                        <a:t>Safari:80000</a:t>
                      </a:r>
                      <a:r>
                        <a:rPr lang="zh-CN" altLang="en-US" sz="2400" u="none" strike="noStrike" dirty="0" smtClean="0">
                          <a:effectLst/>
                        </a:rPr>
                        <a:t>；</a:t>
                      </a:r>
                      <a:r>
                        <a:rPr lang="en-US" altLang="zh-CN" sz="2400" u="none" strike="noStrike" dirty="0" err="1" smtClean="0">
                          <a:effectLst/>
                        </a:rPr>
                        <a:t>Opera:190000</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8371" marR="8371" marT="8371" marB="0" anchor="ctr"/>
                </a:tc>
                <a:tc>
                  <a:txBody>
                    <a:bodyPr/>
                    <a:lstStyle/>
                    <a:p>
                      <a:pPr algn="l" fontAlgn="b"/>
                      <a:r>
                        <a:rPr lang="en-US" sz="2400" u="none" strike="noStrike" dirty="0">
                          <a:effectLst/>
                        </a:rPr>
                        <a:t>Post</a:t>
                      </a:r>
                      <a:r>
                        <a:rPr lang="zh-CN" altLang="en-US" sz="2400" u="none" strike="noStrike" dirty="0">
                          <a:effectLst/>
                        </a:rPr>
                        <a:t>数据的长度限制与</a:t>
                      </a:r>
                      <a:r>
                        <a:rPr lang="en-US" sz="2400" u="none" strike="noStrike" dirty="0" err="1">
                          <a:effectLst/>
                        </a:rPr>
                        <a:t>url</a:t>
                      </a:r>
                      <a:r>
                        <a:rPr lang="zh-CN" altLang="en-US" sz="2400" u="none" strike="noStrike" dirty="0">
                          <a:effectLst/>
                        </a:rPr>
                        <a:t>长度限制类似</a:t>
                      </a:r>
                      <a:r>
                        <a:rPr lang="zh-CN" altLang="en-US" sz="2400" u="none" strike="noStrike" dirty="0" smtClean="0">
                          <a:effectLst/>
                        </a:rPr>
                        <a:t>，在</a:t>
                      </a:r>
                      <a:r>
                        <a:rPr lang="en-US" sz="2400" u="none" strike="noStrike" dirty="0">
                          <a:effectLst/>
                        </a:rPr>
                        <a:t>Http</a:t>
                      </a:r>
                      <a:r>
                        <a:rPr lang="zh-CN" altLang="en-US" sz="2400" u="none" strike="noStrike" dirty="0">
                          <a:effectLst/>
                        </a:rPr>
                        <a:t>协议中没有规定长度限制</a:t>
                      </a:r>
                      <a:r>
                        <a:rPr lang="en-US" altLang="zh-CN" sz="2400" u="none" strike="noStrike" dirty="0" smtClean="0">
                          <a:effectLst/>
                        </a:rPr>
                        <a:t>,</a:t>
                      </a:r>
                      <a:r>
                        <a:rPr lang="zh-CN" altLang="en-US" sz="2400" u="none" strike="noStrike" dirty="0" smtClean="0">
                          <a:effectLst/>
                        </a:rPr>
                        <a:t>不过可以通过在</a:t>
                      </a:r>
                      <a:r>
                        <a:rPr lang="zh-CN" altLang="en-US" sz="2400" u="none" strike="noStrike" dirty="0">
                          <a:effectLst/>
                        </a:rPr>
                        <a:t>服务器端配置最大</a:t>
                      </a:r>
                      <a:r>
                        <a:rPr lang="en-US" sz="2400" u="none" strike="noStrike" dirty="0">
                          <a:effectLst/>
                        </a:rPr>
                        <a:t>http</a:t>
                      </a:r>
                      <a:r>
                        <a:rPr lang="zh-CN" altLang="en-US" sz="2400" u="none" strike="noStrike" dirty="0">
                          <a:effectLst/>
                        </a:rPr>
                        <a:t>请求头长度的方式来实现</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8371" marR="8371" marT="8371" marB="0" anchor="ctr"/>
                </a:tc>
              </a:tr>
            </a:tbl>
          </a:graphicData>
        </a:graphic>
      </p:graphicFrame>
    </p:spTree>
    <p:extLst>
      <p:ext uri="{BB962C8B-B14F-4D97-AF65-F5344CB8AC3E}">
        <p14:creationId xmlns:p14="http://schemas.microsoft.com/office/powerpoint/2010/main" val="1133873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 1.1</a:t>
            </a:r>
            <a:r>
              <a:rPr lang="zh-CN" altLang="en-US" dirty="0"/>
              <a:t>持久</a:t>
            </a:r>
            <a:r>
              <a:rPr lang="zh-CN" altLang="en-US" dirty="0" smtClean="0"/>
              <a:t>连接</a:t>
            </a:r>
            <a:r>
              <a:rPr lang="en-US" altLang="zh-CN" dirty="0" smtClean="0"/>
              <a:t/>
            </a:r>
            <a:br>
              <a:rPr lang="en-US" altLang="zh-CN" dirty="0" smtClean="0"/>
            </a:br>
            <a:r>
              <a:rPr lang="zh-CN" altLang="en-US" dirty="0" smtClean="0"/>
              <a:t>（长连接、</a:t>
            </a:r>
            <a:r>
              <a:rPr lang="en-US" altLang="zh-CN" dirty="0" smtClean="0"/>
              <a:t>HTTP </a:t>
            </a:r>
            <a:r>
              <a:rPr lang="en-US" altLang="zh-CN" dirty="0"/>
              <a:t>persistent connection </a:t>
            </a:r>
            <a:r>
              <a:rPr lang="zh-CN" altLang="en-US" dirty="0" smtClean="0"/>
              <a:t>）</a:t>
            </a:r>
            <a:endParaRPr lang="zh-CN" altLang="en-US" dirty="0"/>
          </a:p>
        </p:txBody>
      </p:sp>
      <p:sp>
        <p:nvSpPr>
          <p:cNvPr id="4" name="矩形 3"/>
          <p:cNvSpPr/>
          <p:nvPr/>
        </p:nvSpPr>
        <p:spPr>
          <a:xfrm>
            <a:off x="1013010" y="1759822"/>
            <a:ext cx="9583271" cy="2246769"/>
          </a:xfrm>
          <a:prstGeom prst="rect">
            <a:avLst/>
          </a:prstGeom>
        </p:spPr>
        <p:txBody>
          <a:bodyPr wrap="square">
            <a:spAutoFit/>
          </a:bodyPr>
          <a:lstStyle/>
          <a:p>
            <a:r>
              <a:rPr lang="en-US" altLang="zh-CN" sz="2800" dirty="0" smtClean="0"/>
              <a:t>1</a:t>
            </a:r>
            <a:r>
              <a:rPr lang="zh-CN" altLang="en-US" sz="2800" dirty="0" smtClean="0"/>
              <a:t>、多个请求和应答可以在一个连接中传输</a:t>
            </a:r>
            <a:endParaRPr lang="en-US" altLang="zh-CN" sz="2800" dirty="0" smtClean="0"/>
          </a:p>
          <a:p>
            <a:r>
              <a:rPr lang="en-US" altLang="zh-CN" sz="2800" dirty="0" smtClean="0"/>
              <a:t>2</a:t>
            </a:r>
            <a:r>
              <a:rPr lang="zh-CN" altLang="en-US" sz="2800" dirty="0" smtClean="0"/>
              <a:t>、客户端</a:t>
            </a:r>
            <a:r>
              <a:rPr lang="zh-CN" altLang="en-US" sz="2800" dirty="0"/>
              <a:t>不用等待上一次请求结果返回，就可以发出下一次请求，但服务器端必须按照接收到客户端请求的先后顺序依次回送响应结果，以保证客户端能够区分出每次请求的响应</a:t>
            </a:r>
            <a:r>
              <a:rPr lang="zh-CN" altLang="en-US" sz="2800" dirty="0" smtClean="0"/>
              <a:t>内容</a:t>
            </a:r>
            <a:endParaRPr lang="zh-CN" altLang="en-US" sz="2800" dirty="0"/>
          </a:p>
        </p:txBody>
      </p:sp>
      <p:pic>
        <p:nvPicPr>
          <p:cNvPr id="5" name="图片 4"/>
          <p:cNvPicPr>
            <a:picLocks noChangeAspect="1"/>
          </p:cNvPicPr>
          <p:nvPr/>
        </p:nvPicPr>
        <p:blipFill>
          <a:blip r:embed="rId2"/>
          <a:stretch>
            <a:fillRect/>
          </a:stretch>
        </p:blipFill>
        <p:spPr>
          <a:xfrm>
            <a:off x="2271640" y="3604952"/>
            <a:ext cx="8324641" cy="3253048"/>
          </a:xfrm>
          <a:prstGeom prst="rect">
            <a:avLst/>
          </a:prstGeom>
        </p:spPr>
      </p:pic>
    </p:spTree>
    <p:extLst>
      <p:ext uri="{BB962C8B-B14F-4D97-AF65-F5344CB8AC3E}">
        <p14:creationId xmlns:p14="http://schemas.microsoft.com/office/powerpoint/2010/main" val="2781643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8670" y="639520"/>
            <a:ext cx="10759618" cy="3970318"/>
          </a:xfrm>
          <a:prstGeom prst="rect">
            <a:avLst/>
          </a:prstGeom>
        </p:spPr>
        <p:txBody>
          <a:bodyPr wrap="square">
            <a:spAutoFit/>
          </a:bodyPr>
          <a:lstStyle/>
          <a:p>
            <a:r>
              <a:rPr lang="en-US" altLang="zh-CN" sz="2800" dirty="0" smtClean="0"/>
              <a:t>        </a:t>
            </a:r>
            <a:r>
              <a:rPr lang="en-US" altLang="zh-CN" sz="2800" dirty="0" err="1" smtClean="0"/>
              <a:t>HTTP1.1</a:t>
            </a:r>
            <a:r>
              <a:rPr lang="en-US" altLang="zh-CN" sz="2800" dirty="0" smtClean="0"/>
              <a:t> </a:t>
            </a:r>
            <a:r>
              <a:rPr lang="zh-CN" altLang="en-US" sz="2800" dirty="0" smtClean="0"/>
              <a:t>的持久</a:t>
            </a:r>
            <a:r>
              <a:rPr lang="zh-CN" altLang="en-US" sz="2800" dirty="0"/>
              <a:t>连接</a:t>
            </a:r>
            <a:r>
              <a:rPr lang="en-US" altLang="zh-CN" sz="2800" dirty="0" err="1" smtClean="0"/>
              <a:t>keepalive</a:t>
            </a:r>
            <a:r>
              <a:rPr lang="zh-CN" altLang="en-US" sz="2800" dirty="0" smtClean="0"/>
              <a:t>，</a:t>
            </a:r>
            <a:r>
              <a:rPr lang="zh-CN" altLang="en-US" sz="2800" dirty="0"/>
              <a:t>就是服务器在发送响应后仍然在一段时间内保持这条连接，允许在同一个连接中存在多次数据请求和响应，即在持久连接情况下，服务器在发送完响应后并不关闭</a:t>
            </a:r>
            <a:r>
              <a:rPr lang="en-US" altLang="zh-CN" sz="2800" dirty="0"/>
              <a:t>TCP </a:t>
            </a:r>
            <a:r>
              <a:rPr lang="zh-CN" altLang="en-US" sz="2800" dirty="0"/>
              <a:t>连接，而客户端可以通过这个连接继续请求其他对象。</a:t>
            </a:r>
          </a:p>
          <a:p>
            <a:r>
              <a:rPr lang="zh-CN" altLang="en-US" sz="2800" dirty="0"/>
              <a:t>　　</a:t>
            </a:r>
            <a:r>
              <a:rPr lang="en-US" altLang="zh-CN" sz="2800" dirty="0"/>
              <a:t>HTTP/1.1 </a:t>
            </a:r>
            <a:r>
              <a:rPr lang="zh-CN" altLang="en-US" sz="2800" dirty="0"/>
              <a:t>协议的持久连接有两种方式：</a:t>
            </a:r>
          </a:p>
          <a:p>
            <a:r>
              <a:rPr lang="zh-CN" altLang="en-US" sz="2800" dirty="0"/>
              <a:t>　　● 非流水线方式：客户在收到前一个响应后才能发出下一个请求</a:t>
            </a:r>
            <a:r>
              <a:rPr lang="en-US" altLang="zh-CN" sz="2800" dirty="0"/>
              <a:t>;</a:t>
            </a:r>
          </a:p>
          <a:p>
            <a:r>
              <a:rPr lang="zh-CN" altLang="en-US" sz="2800" dirty="0"/>
              <a:t>　　● 流水线方式：客户在收到 </a:t>
            </a:r>
            <a:r>
              <a:rPr lang="en-US" altLang="zh-CN" sz="2800" dirty="0"/>
              <a:t>HTTP </a:t>
            </a:r>
            <a:r>
              <a:rPr lang="zh-CN" altLang="en-US" sz="2800" dirty="0"/>
              <a:t>的响应报文之前就能接着发送新的请求报文</a:t>
            </a:r>
            <a:r>
              <a:rPr lang="en-US" altLang="zh-CN" sz="2800" dirty="0"/>
              <a:t>;</a:t>
            </a:r>
          </a:p>
        </p:txBody>
      </p:sp>
      <p:sp>
        <p:nvSpPr>
          <p:cNvPr id="4" name="矩形 3"/>
          <p:cNvSpPr/>
          <p:nvPr/>
        </p:nvSpPr>
        <p:spPr>
          <a:xfrm>
            <a:off x="688670" y="4963406"/>
            <a:ext cx="10076866" cy="954107"/>
          </a:xfrm>
          <a:prstGeom prst="rect">
            <a:avLst/>
          </a:prstGeom>
        </p:spPr>
        <p:txBody>
          <a:bodyPr wrap="square">
            <a:spAutoFit/>
          </a:bodyPr>
          <a:lstStyle/>
          <a:p>
            <a:pPr lvl="1"/>
            <a:r>
              <a:rPr lang="zh-CN" altLang="en-US" sz="2800" dirty="0" smtClean="0"/>
              <a:t>与</a:t>
            </a:r>
            <a:r>
              <a:rPr lang="en-US" altLang="zh-CN" sz="2800" dirty="0" smtClean="0"/>
              <a:t>TCP keep-alive</a:t>
            </a:r>
            <a:r>
              <a:rPr lang="zh-CN" altLang="en-US" sz="2800" dirty="0" smtClean="0"/>
              <a:t>的区别：</a:t>
            </a:r>
            <a:endParaRPr lang="en-US" altLang="zh-CN" sz="2800" dirty="0" smtClean="0"/>
          </a:p>
          <a:p>
            <a:r>
              <a:rPr lang="en-US" altLang="zh-CN" sz="2800" dirty="0" smtClean="0"/>
              <a:t>         </a:t>
            </a:r>
            <a:r>
              <a:rPr lang="zh-CN" altLang="en-US" sz="2800" dirty="0"/>
              <a:t>● </a:t>
            </a:r>
            <a:r>
              <a:rPr lang="en-US" altLang="zh-CN" sz="2800" dirty="0" smtClean="0"/>
              <a:t>TCP</a:t>
            </a:r>
            <a:r>
              <a:rPr lang="zh-CN" altLang="en-US" sz="2800" dirty="0"/>
              <a:t>的</a:t>
            </a:r>
            <a:r>
              <a:rPr lang="en-US" altLang="zh-CN" sz="2800" dirty="0" err="1"/>
              <a:t>keepalive</a:t>
            </a:r>
            <a:r>
              <a:rPr lang="zh-CN" altLang="en-US" sz="2800" dirty="0"/>
              <a:t>机制意图在于保活、心跳，检测连接错误。</a:t>
            </a:r>
          </a:p>
        </p:txBody>
      </p:sp>
    </p:spTree>
    <p:extLst>
      <p:ext uri="{BB962C8B-B14F-4D97-AF65-F5344CB8AC3E}">
        <p14:creationId xmlns:p14="http://schemas.microsoft.com/office/powerpoint/2010/main" val="4153793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390632" cy="1325563"/>
          </a:xfrm>
        </p:spPr>
        <p:txBody>
          <a:bodyPr/>
          <a:lstStyle/>
          <a:p>
            <a:pPr algn="ctr"/>
            <a:r>
              <a:rPr lang="en-US" altLang="zh-CN" dirty="0" smtClean="0"/>
              <a:t>HTTP</a:t>
            </a:r>
            <a:r>
              <a:rPr lang="zh-CN" altLang="en-US" dirty="0" smtClean="0"/>
              <a:t>协议</a:t>
            </a:r>
            <a:endParaRPr lang="zh-CN" altLang="en-US" dirty="0"/>
          </a:p>
        </p:txBody>
      </p:sp>
      <p:sp>
        <p:nvSpPr>
          <p:cNvPr id="5" name="矩形 4"/>
          <p:cNvSpPr/>
          <p:nvPr/>
        </p:nvSpPr>
        <p:spPr>
          <a:xfrm>
            <a:off x="838200" y="1597152"/>
            <a:ext cx="10390632" cy="4524315"/>
          </a:xfrm>
          <a:prstGeom prst="rect">
            <a:avLst/>
          </a:prstGeom>
        </p:spPr>
        <p:txBody>
          <a:bodyPr wrap="square">
            <a:spAutoFit/>
          </a:bodyPr>
          <a:lstStyle/>
          <a:p>
            <a:r>
              <a:rPr lang="zh-CN" altLang="en-US" sz="3200" dirty="0"/>
              <a:t> </a:t>
            </a:r>
            <a:r>
              <a:rPr lang="zh-CN" altLang="en-US" sz="3200" dirty="0" smtClean="0"/>
              <a:t>    </a:t>
            </a:r>
            <a:r>
              <a:rPr lang="en-US" altLang="zh-CN" sz="3200" dirty="0" smtClean="0"/>
              <a:t>HTTP</a:t>
            </a:r>
            <a:r>
              <a:rPr lang="zh-CN" altLang="en-US" sz="3200" dirty="0"/>
              <a:t>是</a:t>
            </a:r>
            <a:r>
              <a:rPr lang="en-US" altLang="zh-CN" sz="3200" dirty="0"/>
              <a:t>Hyper Text Transfer Protocol</a:t>
            </a:r>
            <a:r>
              <a:rPr lang="zh-CN" altLang="en-US" sz="3200" dirty="0"/>
              <a:t>（超文本传输协议）的缩写。它的发展是万维网协会（</a:t>
            </a:r>
            <a:r>
              <a:rPr lang="en-US" altLang="zh-CN" sz="3200" dirty="0"/>
              <a:t>World Wide Web Consortium</a:t>
            </a:r>
            <a:r>
              <a:rPr lang="zh-CN" altLang="en-US" sz="3200" dirty="0"/>
              <a:t>）和</a:t>
            </a:r>
            <a:r>
              <a:rPr lang="en-US" altLang="zh-CN" sz="3200" dirty="0"/>
              <a:t>Internet</a:t>
            </a:r>
            <a:r>
              <a:rPr lang="zh-CN" altLang="en-US" sz="3200" dirty="0"/>
              <a:t>工作小组</a:t>
            </a:r>
            <a:r>
              <a:rPr lang="en-US" altLang="zh-CN" sz="3200" dirty="0" err="1"/>
              <a:t>IETF</a:t>
            </a:r>
            <a:r>
              <a:rPr lang="zh-CN" altLang="en-US" sz="3200" dirty="0"/>
              <a:t>（</a:t>
            </a:r>
            <a:r>
              <a:rPr lang="en-US" altLang="zh-CN" sz="3200" dirty="0"/>
              <a:t>Internet Engineering Task Force</a:t>
            </a:r>
            <a:r>
              <a:rPr lang="zh-CN" altLang="en-US" sz="3200" dirty="0"/>
              <a:t>）合作的结果，（他们）最终发布了一系列的</a:t>
            </a:r>
            <a:r>
              <a:rPr lang="en-US" altLang="zh-CN" sz="3200" dirty="0"/>
              <a:t>RFC</a:t>
            </a:r>
            <a:r>
              <a:rPr lang="zh-CN" altLang="en-US" sz="3200" dirty="0"/>
              <a:t>，</a:t>
            </a:r>
            <a:r>
              <a:rPr lang="en-US" altLang="zh-CN" sz="3200" dirty="0"/>
              <a:t>RFC 1945</a:t>
            </a:r>
            <a:r>
              <a:rPr lang="zh-CN" altLang="en-US" sz="3200" dirty="0"/>
              <a:t>定义了</a:t>
            </a:r>
            <a:r>
              <a:rPr lang="en-US" altLang="zh-CN" sz="3200" dirty="0"/>
              <a:t>HTTP/1.0</a:t>
            </a:r>
            <a:r>
              <a:rPr lang="zh-CN" altLang="en-US" sz="3200" dirty="0"/>
              <a:t>版本。其中最著名的就是</a:t>
            </a:r>
            <a:r>
              <a:rPr lang="en-US" altLang="zh-CN" sz="3200" dirty="0"/>
              <a:t>RFC 2616</a:t>
            </a:r>
            <a:r>
              <a:rPr lang="zh-CN" altLang="en-US" sz="3200" dirty="0"/>
              <a:t>。</a:t>
            </a:r>
            <a:r>
              <a:rPr lang="en-US" altLang="zh-CN" sz="3200" dirty="0"/>
              <a:t>RFC 2616</a:t>
            </a:r>
            <a:r>
              <a:rPr lang="zh-CN" altLang="en-US" sz="3200" dirty="0"/>
              <a:t>定义了今天普遍使用的一个版本</a:t>
            </a:r>
            <a:r>
              <a:rPr lang="en-US" altLang="zh-CN" sz="3200" dirty="0"/>
              <a:t>——HTTP 1.1</a:t>
            </a:r>
            <a:r>
              <a:rPr lang="zh-CN" altLang="en-US" sz="3200" dirty="0"/>
              <a:t>。</a:t>
            </a:r>
          </a:p>
          <a:p>
            <a:r>
              <a:rPr lang="en-US" altLang="zh-CN" sz="3200" dirty="0" smtClean="0"/>
              <a:t>    HTTP</a:t>
            </a:r>
            <a:r>
              <a:rPr lang="zh-CN" altLang="en-US" sz="3200" dirty="0"/>
              <a:t>是一个应用层协议，由请求和响应构成，是一个标准</a:t>
            </a:r>
            <a:r>
              <a:rPr lang="zh-CN" altLang="en-US" sz="3200" dirty="0" smtClean="0"/>
              <a:t>的 </a:t>
            </a:r>
            <a:r>
              <a:rPr lang="en-US" altLang="zh-CN" sz="3200" dirty="0" smtClean="0"/>
              <a:t>C/S </a:t>
            </a:r>
            <a:r>
              <a:rPr lang="zh-CN" altLang="en-US" sz="3200" dirty="0" smtClean="0"/>
              <a:t>模型</a:t>
            </a:r>
            <a:r>
              <a:rPr lang="zh-CN" altLang="en-US" sz="3200" dirty="0"/>
              <a:t>。</a:t>
            </a:r>
            <a:r>
              <a:rPr lang="en-US" altLang="zh-CN" sz="3200" dirty="0"/>
              <a:t>HTTP</a:t>
            </a:r>
            <a:r>
              <a:rPr lang="zh-CN" altLang="en-US" sz="3200" dirty="0"/>
              <a:t>是一个无状态的协议。</a:t>
            </a:r>
          </a:p>
        </p:txBody>
      </p:sp>
    </p:spTree>
    <p:extLst>
      <p:ext uri="{BB962C8B-B14F-4D97-AF65-F5344CB8AC3E}">
        <p14:creationId xmlns:p14="http://schemas.microsoft.com/office/powerpoint/2010/main" val="29579685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1624" y="950341"/>
            <a:ext cx="10515600" cy="4655110"/>
          </a:xfrm>
        </p:spPr>
        <p:txBody>
          <a:bodyPr>
            <a:normAutofit/>
          </a:bodyPr>
          <a:lstStyle/>
          <a:p>
            <a:r>
              <a:rPr lang="en-US" altLang="zh-CN" sz="3200" dirty="0"/>
              <a:t>HTTP</a:t>
            </a:r>
            <a:r>
              <a:rPr lang="zh-CN" altLang="en-US" sz="3200" dirty="0"/>
              <a:t>的几个重要</a:t>
            </a:r>
            <a:r>
              <a:rPr lang="en-US" altLang="zh-CN" sz="3200" dirty="0"/>
              <a:t>RFC</a:t>
            </a:r>
            <a:r>
              <a:rPr lang="zh-CN" altLang="en-US" sz="3200" dirty="0"/>
              <a:t>：</a:t>
            </a:r>
            <a:br>
              <a:rPr lang="zh-CN" altLang="en-US" sz="3200" dirty="0"/>
            </a:br>
            <a:r>
              <a:rPr lang="zh-CN" altLang="en-US" sz="3200" dirty="0"/>
              <a:t>     </a:t>
            </a:r>
            <a:r>
              <a:rPr lang="en-US" altLang="zh-CN" sz="3200" dirty="0" err="1"/>
              <a:t>RFC1945</a:t>
            </a:r>
            <a:r>
              <a:rPr lang="en-US" altLang="zh-CN" sz="3200" dirty="0"/>
              <a:t>     HTTP 1.0 </a:t>
            </a:r>
            <a:r>
              <a:rPr lang="zh-CN" altLang="en-US" sz="3200" dirty="0"/>
              <a:t>描述</a:t>
            </a:r>
            <a:br>
              <a:rPr lang="zh-CN" altLang="en-US" sz="3200" dirty="0"/>
            </a:br>
            <a:r>
              <a:rPr lang="zh-CN" altLang="en-US" sz="3200" dirty="0"/>
              <a:t>     </a:t>
            </a:r>
            <a:r>
              <a:rPr lang="en-US" altLang="zh-CN" sz="3200" dirty="0" err="1"/>
              <a:t>RFC2068</a:t>
            </a:r>
            <a:r>
              <a:rPr lang="en-US" altLang="zh-CN" sz="3200" dirty="0"/>
              <a:t>     HTTP 1.1 </a:t>
            </a:r>
            <a:r>
              <a:rPr lang="zh-CN" altLang="en-US" sz="3200" dirty="0"/>
              <a:t>初步描述</a:t>
            </a:r>
            <a:br>
              <a:rPr lang="zh-CN" altLang="en-US" sz="3200" dirty="0"/>
            </a:br>
            <a:r>
              <a:rPr lang="zh-CN" altLang="en-US" sz="3200" dirty="0"/>
              <a:t>     </a:t>
            </a:r>
            <a:r>
              <a:rPr lang="en-US" altLang="zh-CN" sz="3200" dirty="0" err="1"/>
              <a:t>RFC2616</a:t>
            </a:r>
            <a:r>
              <a:rPr lang="en-US" altLang="zh-CN" sz="3200" dirty="0"/>
              <a:t>     HTTP 1.1 </a:t>
            </a:r>
            <a:r>
              <a:rPr lang="zh-CN" altLang="en-US" sz="3200" dirty="0" smtClean="0"/>
              <a:t>标准</a:t>
            </a:r>
            <a:r>
              <a:rPr lang="en-US" altLang="zh-CN" dirty="0" smtClean="0"/>
              <a:t/>
            </a:r>
            <a:br>
              <a:rPr lang="en-US" altLang="zh-CN" dirty="0" smtClean="0"/>
            </a:br>
            <a:r>
              <a:rPr lang="en-US" altLang="zh-CN" sz="2800" dirty="0" smtClean="0"/>
              <a:t/>
            </a:r>
            <a:br>
              <a:rPr lang="en-US" altLang="zh-CN" sz="2800" dirty="0" smtClean="0"/>
            </a:br>
            <a:r>
              <a:rPr lang="en-US" altLang="zh-CN" sz="2800" dirty="0" smtClean="0"/>
              <a:t>2014</a:t>
            </a:r>
            <a:r>
              <a:rPr lang="zh-CN" altLang="en-US" sz="2800" dirty="0" smtClean="0"/>
              <a:t>年，</a:t>
            </a:r>
            <a:r>
              <a:rPr lang="en-US" altLang="zh-CN" sz="2800" dirty="0" smtClean="0"/>
              <a:t>RFC </a:t>
            </a:r>
            <a:r>
              <a:rPr lang="en-US" altLang="zh-CN" sz="2800" dirty="0"/>
              <a:t>2616</a:t>
            </a:r>
            <a:r>
              <a:rPr lang="zh-CN" altLang="en-US" sz="2800" dirty="0"/>
              <a:t>拆分为六个单独的协议</a:t>
            </a:r>
            <a:r>
              <a:rPr lang="zh-CN" altLang="en-US" sz="2800" dirty="0" smtClean="0"/>
              <a:t>说明：</a:t>
            </a:r>
            <a:r>
              <a:rPr lang="en-US" altLang="zh-CN" sz="2800" dirty="0"/>
              <a:t/>
            </a:r>
            <a:br>
              <a:rPr lang="en-US" altLang="zh-CN" sz="2800" dirty="0"/>
            </a:br>
            <a:r>
              <a:rPr lang="en-US" altLang="zh-CN" sz="2800" dirty="0" err="1"/>
              <a:t>RFC7230</a:t>
            </a:r>
            <a:r>
              <a:rPr lang="en-US" altLang="zh-CN" sz="2800" dirty="0"/>
              <a:t> </a:t>
            </a:r>
            <a:r>
              <a:rPr lang="zh-CN" altLang="en-US" sz="2800" dirty="0" smtClean="0"/>
              <a:t>、</a:t>
            </a:r>
            <a:r>
              <a:rPr lang="en-US" altLang="zh-CN" sz="2800" dirty="0" err="1" smtClean="0"/>
              <a:t>RFC7231</a:t>
            </a:r>
            <a:r>
              <a:rPr lang="zh-CN" altLang="en-US" sz="2800" dirty="0" smtClean="0"/>
              <a:t>、</a:t>
            </a:r>
            <a:r>
              <a:rPr lang="en-US" altLang="zh-CN" sz="2800" dirty="0" err="1" smtClean="0"/>
              <a:t>RFC7232</a:t>
            </a:r>
            <a:r>
              <a:rPr lang="en-US" altLang="zh-CN" sz="2800" dirty="0" smtClean="0"/>
              <a:t> </a:t>
            </a:r>
            <a:r>
              <a:rPr lang="zh-CN" altLang="en-US" sz="2800" dirty="0" smtClean="0"/>
              <a:t>、</a:t>
            </a:r>
            <a:r>
              <a:rPr lang="en-US" altLang="zh-CN" sz="2800" dirty="0" err="1" smtClean="0"/>
              <a:t>RFC7233</a:t>
            </a:r>
            <a:r>
              <a:rPr lang="en-US" altLang="zh-CN" sz="2800" dirty="0" smtClean="0"/>
              <a:t> </a:t>
            </a:r>
            <a:r>
              <a:rPr lang="zh-CN" altLang="en-US" sz="2800" dirty="0" smtClean="0"/>
              <a:t>、</a:t>
            </a:r>
            <a:r>
              <a:rPr lang="en-US" altLang="zh-CN" sz="2800" dirty="0" err="1" smtClean="0"/>
              <a:t>RFC7234</a:t>
            </a:r>
            <a:r>
              <a:rPr lang="en-US" altLang="zh-CN" sz="2800" dirty="0" smtClean="0"/>
              <a:t> </a:t>
            </a:r>
            <a:r>
              <a:rPr lang="zh-CN" altLang="en-US" sz="2800" dirty="0" smtClean="0"/>
              <a:t>、</a:t>
            </a:r>
            <a:r>
              <a:rPr lang="en-US" altLang="zh-CN" sz="2800" dirty="0" err="1" smtClean="0"/>
              <a:t>RFC7235</a:t>
            </a:r>
            <a:r>
              <a:rPr lang="en-US" altLang="zh-CN" dirty="0" smtClean="0"/>
              <a:t/>
            </a:r>
            <a:br>
              <a:rPr lang="en-US" altLang="zh-CN" dirty="0" smtClean="0"/>
            </a:br>
            <a:r>
              <a:rPr lang="en-US" altLang="zh-CN" sz="4000" dirty="0" smtClean="0"/>
              <a:t>RFC</a:t>
            </a:r>
            <a:r>
              <a:rPr lang="en-US" altLang="zh-CN" sz="2800" dirty="0" smtClean="0"/>
              <a:t>(Request </a:t>
            </a:r>
            <a:r>
              <a:rPr lang="en-US" altLang="zh-CN" sz="2800" dirty="0"/>
              <a:t>For </a:t>
            </a:r>
            <a:r>
              <a:rPr lang="en-US" altLang="zh-CN" sz="2800" dirty="0" smtClean="0"/>
              <a:t>Comments):</a:t>
            </a:r>
            <a:br>
              <a:rPr lang="en-US" altLang="zh-CN" sz="2800" dirty="0" smtClean="0"/>
            </a:br>
            <a:r>
              <a:rPr lang="en-US" altLang="zh-CN" sz="2800" dirty="0"/>
              <a:t>	</a:t>
            </a:r>
            <a:r>
              <a:rPr lang="zh-CN" altLang="en-US" sz="2800" dirty="0" smtClean="0"/>
              <a:t>由</a:t>
            </a:r>
            <a:r>
              <a:rPr lang="en-US" altLang="zh-CN" sz="2800" dirty="0"/>
              <a:t>Internet Society</a:t>
            </a:r>
            <a:r>
              <a:rPr lang="zh-CN" altLang="en-US" sz="2800" dirty="0"/>
              <a:t>（</a:t>
            </a:r>
            <a:r>
              <a:rPr lang="en-US" altLang="zh-CN" sz="2800" dirty="0"/>
              <a:t>ISOC</a:t>
            </a:r>
            <a:r>
              <a:rPr lang="zh-CN" altLang="en-US" sz="2800" dirty="0"/>
              <a:t>）赞助</a:t>
            </a:r>
            <a:r>
              <a:rPr lang="zh-CN" altLang="en-US" sz="2800" dirty="0" smtClean="0"/>
              <a:t>发行</a:t>
            </a:r>
            <a:r>
              <a:rPr lang="en-US" altLang="zh-CN" sz="2800" dirty="0" smtClean="0"/>
              <a:t>,</a:t>
            </a:r>
            <a:r>
              <a:rPr lang="zh-CN" altLang="en-US" sz="2800" dirty="0" smtClean="0"/>
              <a:t> 互联网通信协议标准的说明文档</a:t>
            </a:r>
            <a:endParaRPr lang="zh-CN" altLang="en-US" sz="2800" dirty="0"/>
          </a:p>
        </p:txBody>
      </p:sp>
    </p:spTree>
    <p:extLst>
      <p:ext uri="{BB962C8B-B14F-4D97-AF65-F5344CB8AC3E}">
        <p14:creationId xmlns:p14="http://schemas.microsoft.com/office/powerpoint/2010/main" val="7284187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1368" y="2388997"/>
            <a:ext cx="8744712" cy="1085723"/>
          </a:xfrm>
        </p:spPr>
        <p:txBody>
          <a:bodyPr/>
          <a:lstStyle/>
          <a:p>
            <a:r>
              <a:rPr lang="zh-CN" altLang="en-US" dirty="0" smtClean="0"/>
              <a:t>纯</a:t>
            </a:r>
            <a:r>
              <a:rPr lang="en-US" altLang="zh-CN" dirty="0" smtClean="0"/>
              <a:t>Socket</a:t>
            </a:r>
            <a:r>
              <a:rPr lang="zh-CN" altLang="en-US" dirty="0" smtClean="0"/>
              <a:t>实现伪</a:t>
            </a:r>
            <a:r>
              <a:rPr lang="en-US" altLang="zh-CN" dirty="0" smtClean="0"/>
              <a:t>HTTP</a:t>
            </a:r>
            <a:r>
              <a:rPr lang="zh-CN" altLang="en-US" dirty="0" smtClean="0"/>
              <a:t> </a:t>
            </a:r>
            <a:r>
              <a:rPr lang="en-US" altLang="zh-CN" dirty="0" smtClean="0"/>
              <a:t>Client/Server</a:t>
            </a:r>
            <a:endParaRPr lang="zh-CN" altLang="en-US" dirty="0"/>
          </a:p>
        </p:txBody>
      </p:sp>
    </p:spTree>
    <p:extLst>
      <p:ext uri="{BB962C8B-B14F-4D97-AF65-F5344CB8AC3E}">
        <p14:creationId xmlns:p14="http://schemas.microsoft.com/office/powerpoint/2010/main" val="6331177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532856" y="0"/>
            <a:ext cx="8755406" cy="6858000"/>
          </a:xfrm>
          <a:prstGeom prst="rect">
            <a:avLst/>
          </a:prstGeom>
        </p:spPr>
      </p:pic>
      <p:pic>
        <p:nvPicPr>
          <p:cNvPr id="2" name="图片 1"/>
          <p:cNvPicPr>
            <a:picLocks noChangeAspect="1"/>
          </p:cNvPicPr>
          <p:nvPr/>
        </p:nvPicPr>
        <p:blipFill>
          <a:blip r:embed="rId3"/>
          <a:stretch>
            <a:fillRect/>
          </a:stretch>
        </p:blipFill>
        <p:spPr>
          <a:xfrm>
            <a:off x="8961120" y="4925187"/>
            <a:ext cx="728281" cy="292989"/>
          </a:xfrm>
          <a:prstGeom prst="rect">
            <a:avLst/>
          </a:prstGeom>
        </p:spPr>
      </p:pic>
    </p:spTree>
    <p:extLst>
      <p:ext uri="{BB962C8B-B14F-4D97-AF65-F5344CB8AC3E}">
        <p14:creationId xmlns:p14="http://schemas.microsoft.com/office/powerpoint/2010/main" val="3314541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059495" y="1247352"/>
            <a:ext cx="7450265" cy="4172148"/>
          </a:xfrm>
          <a:prstGeom prst="rect">
            <a:avLst/>
          </a:prstGeom>
        </p:spPr>
      </p:pic>
    </p:spTree>
    <p:extLst>
      <p:ext uri="{BB962C8B-B14F-4D97-AF65-F5344CB8AC3E}">
        <p14:creationId xmlns:p14="http://schemas.microsoft.com/office/powerpoint/2010/main" val="11000598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99872" y="311194"/>
            <a:ext cx="10814304" cy="6200593"/>
          </a:xfrm>
          <a:prstGeom prst="rect">
            <a:avLst/>
          </a:prstGeom>
        </p:spPr>
      </p:pic>
    </p:spTree>
    <p:extLst>
      <p:ext uri="{BB962C8B-B14F-4D97-AF65-F5344CB8AC3E}">
        <p14:creationId xmlns:p14="http://schemas.microsoft.com/office/powerpoint/2010/main" val="41744991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9634728" cy="1325563"/>
          </a:xfrm>
        </p:spPr>
        <p:txBody>
          <a:bodyPr/>
          <a:lstStyle/>
          <a:p>
            <a:pPr algn="ctr"/>
            <a:r>
              <a:rPr lang="en-US" altLang="zh-CN" dirty="0" err="1" smtClean="0"/>
              <a:t>Golang</a:t>
            </a:r>
            <a:r>
              <a:rPr lang="en-US" altLang="zh-CN" dirty="0" smtClean="0"/>
              <a:t> HTTP</a:t>
            </a:r>
            <a:r>
              <a:rPr lang="zh-CN" altLang="en-US" dirty="0" smtClean="0"/>
              <a:t>包简单使用</a:t>
            </a:r>
            <a:endParaRPr lang="zh-CN" altLang="en-US" dirty="0"/>
          </a:p>
        </p:txBody>
      </p:sp>
      <p:pic>
        <p:nvPicPr>
          <p:cNvPr id="3" name="图片 2"/>
          <p:cNvPicPr>
            <a:picLocks noChangeAspect="1"/>
          </p:cNvPicPr>
          <p:nvPr/>
        </p:nvPicPr>
        <p:blipFill rotWithShape="1">
          <a:blip r:embed="rId2"/>
          <a:srcRect r="5996" b="883"/>
          <a:stretch/>
        </p:blipFill>
        <p:spPr>
          <a:xfrm>
            <a:off x="97535" y="1544383"/>
            <a:ext cx="5352288" cy="3978592"/>
          </a:xfrm>
          <a:prstGeom prst="rect">
            <a:avLst/>
          </a:prstGeom>
        </p:spPr>
      </p:pic>
      <p:pic>
        <p:nvPicPr>
          <p:cNvPr id="4" name="图片 3"/>
          <p:cNvPicPr>
            <a:picLocks noChangeAspect="1"/>
          </p:cNvPicPr>
          <p:nvPr/>
        </p:nvPicPr>
        <p:blipFill>
          <a:blip r:embed="rId3"/>
          <a:stretch>
            <a:fillRect/>
          </a:stretch>
        </p:blipFill>
        <p:spPr>
          <a:xfrm>
            <a:off x="5547243" y="1544383"/>
            <a:ext cx="6547222" cy="4551617"/>
          </a:xfrm>
          <a:prstGeom prst="rect">
            <a:avLst/>
          </a:prstGeom>
        </p:spPr>
      </p:pic>
    </p:spTree>
    <p:extLst>
      <p:ext uri="{BB962C8B-B14F-4D97-AF65-F5344CB8AC3E}">
        <p14:creationId xmlns:p14="http://schemas.microsoft.com/office/powerpoint/2010/main" val="7259472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2224" y="3291205"/>
            <a:ext cx="8790432" cy="1325563"/>
          </a:xfrm>
        </p:spPr>
        <p:txBody>
          <a:bodyPr/>
          <a:lstStyle/>
          <a:p>
            <a:r>
              <a:rPr lang="zh-CN" altLang="en-US" dirty="0" smtClean="0"/>
              <a:t>接下来，一起读</a:t>
            </a:r>
            <a:r>
              <a:rPr lang="en-US" altLang="zh-CN" dirty="0" err="1" smtClean="0"/>
              <a:t>Golang</a:t>
            </a:r>
            <a:r>
              <a:rPr lang="zh-CN" altLang="en-US" dirty="0" smtClean="0"/>
              <a:t>的</a:t>
            </a:r>
            <a:r>
              <a:rPr lang="en-US" altLang="zh-CN" dirty="0" smtClean="0"/>
              <a:t>HTTP</a:t>
            </a:r>
            <a:r>
              <a:rPr lang="zh-CN" altLang="en-US" dirty="0" smtClean="0"/>
              <a:t>包</a:t>
            </a:r>
            <a:r>
              <a:rPr lang="en-US" altLang="zh-CN" dirty="0" smtClean="0"/>
              <a:t>…</a:t>
            </a:r>
            <a:endParaRPr lang="zh-CN" altLang="en-US" dirty="0"/>
          </a:p>
        </p:txBody>
      </p:sp>
      <p:sp>
        <p:nvSpPr>
          <p:cNvPr id="3" name="矩形 2"/>
          <p:cNvSpPr/>
          <p:nvPr/>
        </p:nvSpPr>
        <p:spPr>
          <a:xfrm>
            <a:off x="2243328" y="1389888"/>
            <a:ext cx="7376160" cy="1200329"/>
          </a:xfrm>
          <a:prstGeom prst="rect">
            <a:avLst/>
          </a:prstGeom>
        </p:spPr>
        <p:txBody>
          <a:bodyPr wrap="square">
            <a:spAutoFit/>
          </a:bodyPr>
          <a:lstStyle/>
          <a:p>
            <a:r>
              <a:rPr lang="zh-CN" altLang="en-US" sz="3600" dirty="0"/>
              <a:t>“源码面前，了无秘密</a:t>
            </a:r>
            <a:r>
              <a:rPr lang="zh-CN" altLang="en-US" sz="3600" dirty="0" smtClean="0"/>
              <a:t>”</a:t>
            </a:r>
            <a:endParaRPr lang="en-US" altLang="zh-CN" sz="3600" dirty="0" smtClean="0"/>
          </a:p>
          <a:p>
            <a:pPr algn="r"/>
            <a:r>
              <a:rPr lang="en-US" altLang="zh-CN" sz="3600" dirty="0" smtClean="0"/>
              <a:t>------</a:t>
            </a:r>
            <a:r>
              <a:rPr lang="zh-CN" altLang="en-US" sz="3600" dirty="0"/>
              <a:t>侯</a:t>
            </a:r>
            <a:r>
              <a:rPr lang="zh-CN" altLang="en-US" sz="3600" dirty="0" smtClean="0"/>
              <a:t>捷</a:t>
            </a:r>
            <a:endParaRPr lang="zh-CN" altLang="en-US" sz="3600" dirty="0"/>
          </a:p>
        </p:txBody>
      </p:sp>
    </p:spTree>
    <p:extLst>
      <p:ext uri="{BB962C8B-B14F-4D97-AF65-F5344CB8AC3E}">
        <p14:creationId xmlns:p14="http://schemas.microsoft.com/office/powerpoint/2010/main" val="8064179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133856" y="373045"/>
            <a:ext cx="9826752" cy="6051841"/>
          </a:xfrm>
          <a:prstGeom prst="rect">
            <a:avLst/>
          </a:prstGeom>
        </p:spPr>
      </p:pic>
    </p:spTree>
    <p:extLst>
      <p:ext uri="{BB962C8B-B14F-4D97-AF65-F5344CB8AC3E}">
        <p14:creationId xmlns:p14="http://schemas.microsoft.com/office/powerpoint/2010/main" val="2236610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115670" y="1057284"/>
            <a:ext cx="7458635" cy="5644695"/>
          </a:xfrm>
          <a:prstGeom prst="rect">
            <a:avLst/>
          </a:prstGeom>
        </p:spPr>
      </p:pic>
      <p:sp>
        <p:nvSpPr>
          <p:cNvPr id="5" name="矩形 4"/>
          <p:cNvSpPr/>
          <p:nvPr/>
        </p:nvSpPr>
        <p:spPr>
          <a:xfrm>
            <a:off x="2115669" y="287843"/>
            <a:ext cx="7458635" cy="769441"/>
          </a:xfrm>
          <a:prstGeom prst="rect">
            <a:avLst/>
          </a:prstGeom>
        </p:spPr>
        <p:txBody>
          <a:bodyPr wrap="square">
            <a:spAutoFit/>
          </a:bodyPr>
          <a:lstStyle/>
          <a:p>
            <a:pPr algn="ctr"/>
            <a:r>
              <a:rPr lang="en-US" altLang="zh-CN" sz="4400" dirty="0" smtClean="0"/>
              <a:t>HTTP</a:t>
            </a:r>
            <a:r>
              <a:rPr lang="zh-CN" altLang="en-US" sz="4400" dirty="0" smtClean="0"/>
              <a:t>在协议栈中的位置 </a:t>
            </a:r>
            <a:endParaRPr lang="zh-CN" altLang="en-US" sz="4400" dirty="0"/>
          </a:p>
        </p:txBody>
      </p:sp>
    </p:spTree>
    <p:extLst>
      <p:ext uri="{BB962C8B-B14F-4D97-AF65-F5344CB8AC3E}">
        <p14:creationId xmlns:p14="http://schemas.microsoft.com/office/powerpoint/2010/main" val="418358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5118" y="48871"/>
            <a:ext cx="4173071" cy="737534"/>
          </a:xfrm>
        </p:spPr>
        <p:txBody>
          <a:bodyPr>
            <a:normAutofit/>
          </a:bodyPr>
          <a:lstStyle/>
          <a:p>
            <a:r>
              <a:rPr lang="en-US" altLang="zh-CN" dirty="0" smtClean="0"/>
              <a:t>TCP/IP</a:t>
            </a:r>
            <a:r>
              <a:rPr lang="zh-CN" altLang="en-US" dirty="0" smtClean="0"/>
              <a:t>协议栈</a:t>
            </a:r>
            <a:endParaRPr lang="zh-CN" altLang="en-US" dirty="0"/>
          </a:p>
        </p:txBody>
      </p:sp>
      <p:pic>
        <p:nvPicPr>
          <p:cNvPr id="6" name="内容占位符 5"/>
          <p:cNvPicPr>
            <a:picLocks noGrp="1" noChangeAspect="1"/>
          </p:cNvPicPr>
          <p:nvPr>
            <p:ph idx="1"/>
          </p:nvPr>
        </p:nvPicPr>
        <p:blipFill>
          <a:blip r:embed="rId2"/>
          <a:stretch>
            <a:fillRect/>
          </a:stretch>
        </p:blipFill>
        <p:spPr>
          <a:xfrm>
            <a:off x="2339789" y="786405"/>
            <a:ext cx="7987554" cy="5814107"/>
          </a:xfrm>
          <a:prstGeom prst="rect">
            <a:avLst/>
          </a:prstGeom>
        </p:spPr>
      </p:pic>
    </p:spTree>
    <p:extLst>
      <p:ext uri="{BB962C8B-B14F-4D97-AF65-F5344CB8AC3E}">
        <p14:creationId xmlns:p14="http://schemas.microsoft.com/office/powerpoint/2010/main" val="1895946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a:t>
            </a:r>
            <a:r>
              <a:rPr lang="zh-CN" altLang="en-US" dirty="0" smtClean="0"/>
              <a:t>协议头</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1789712"/>
            <a:ext cx="10515600" cy="4423162"/>
          </a:xfrm>
          <a:prstGeom prst="rect">
            <a:avLst/>
          </a:prstGeom>
        </p:spPr>
      </p:pic>
    </p:spTree>
    <p:extLst>
      <p:ext uri="{BB962C8B-B14F-4D97-AF65-F5344CB8AC3E}">
        <p14:creationId xmlns:p14="http://schemas.microsoft.com/office/powerpoint/2010/main" val="1546781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a:t>
            </a:r>
            <a:r>
              <a:rPr lang="zh-CN" altLang="en-US" dirty="0" smtClean="0"/>
              <a:t>协议头</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1714661"/>
            <a:ext cx="10515599" cy="4573266"/>
          </a:xfrm>
          <a:prstGeom prst="rect">
            <a:avLst/>
          </a:prstGeom>
        </p:spPr>
      </p:pic>
    </p:spTree>
    <p:extLst>
      <p:ext uri="{BB962C8B-B14F-4D97-AF65-F5344CB8AC3E}">
        <p14:creationId xmlns:p14="http://schemas.microsoft.com/office/powerpoint/2010/main" val="752672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三次握手</a:t>
            </a:r>
            <a:endParaRPr lang="zh-CN" altLang="en-US" dirty="0"/>
          </a:p>
        </p:txBody>
      </p:sp>
      <p:pic>
        <p:nvPicPr>
          <p:cNvPr id="4" name="内容占位符 3"/>
          <p:cNvPicPr>
            <a:picLocks noGrp="1" noChangeAspect="1"/>
          </p:cNvPicPr>
          <p:nvPr>
            <p:ph idx="1"/>
          </p:nvPr>
        </p:nvPicPr>
        <p:blipFill rotWithShape="1">
          <a:blip r:embed="rId2">
            <a:extLst>
              <a:ext uri="{28A0092B-C50C-407E-A947-70E740481C1C}">
                <a14:useLocalDpi xmlns:a14="http://schemas.microsoft.com/office/drawing/2010/main" val="0"/>
              </a:ext>
            </a:extLst>
          </a:blip>
          <a:srcRect l="1235" t="2339" r="1577" b="21537"/>
          <a:stretch/>
        </p:blipFill>
        <p:spPr>
          <a:xfrm>
            <a:off x="1447576" y="1819835"/>
            <a:ext cx="9211459" cy="3789626"/>
          </a:xfrm>
        </p:spPr>
      </p:pic>
    </p:spTree>
    <p:extLst>
      <p:ext uri="{BB962C8B-B14F-4D97-AF65-F5344CB8AC3E}">
        <p14:creationId xmlns:p14="http://schemas.microsoft.com/office/powerpoint/2010/main" val="129191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zh-CN" altLang="en-US" dirty="0" smtClean="0"/>
              <a:t>次挥手</a:t>
            </a:r>
            <a:endParaRPr lang="zh-CN" altLang="en-US" dirty="0"/>
          </a:p>
        </p:txBody>
      </p:sp>
      <p:pic>
        <p:nvPicPr>
          <p:cNvPr id="4" name="内容占位符 3"/>
          <p:cNvPicPr>
            <a:picLocks noGrp="1" noChangeAspect="1"/>
          </p:cNvPicPr>
          <p:nvPr>
            <p:ph idx="1"/>
          </p:nvPr>
        </p:nvPicPr>
        <p:blipFill rotWithShape="1">
          <a:blip r:embed="rId2">
            <a:extLst>
              <a:ext uri="{28A0092B-C50C-407E-A947-70E740481C1C}">
                <a14:useLocalDpi xmlns:a14="http://schemas.microsoft.com/office/drawing/2010/main" val="0"/>
              </a:ext>
            </a:extLst>
          </a:blip>
          <a:srcRect l="4842" t="4502" r="27886" b="33395"/>
          <a:stretch/>
        </p:blipFill>
        <p:spPr>
          <a:xfrm>
            <a:off x="1622612" y="1595718"/>
            <a:ext cx="8021319" cy="4231341"/>
          </a:xfrm>
        </p:spPr>
      </p:pic>
    </p:spTree>
    <p:extLst>
      <p:ext uri="{BB962C8B-B14F-4D97-AF65-F5344CB8AC3E}">
        <p14:creationId xmlns:p14="http://schemas.microsoft.com/office/powerpoint/2010/main" val="3105637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r>
              <a:rPr lang="en-US" altLang="zh-CN" dirty="0" smtClean="0"/>
              <a:t>-</a:t>
            </a:r>
            <a:r>
              <a:rPr lang="zh-CN" altLang="en-US" dirty="0" smtClean="0"/>
              <a:t>请求</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1548105"/>
            <a:ext cx="10536936" cy="4906379"/>
          </a:xfrm>
          <a:prstGeom prst="rect">
            <a:avLst/>
          </a:prstGeom>
        </p:spPr>
      </p:pic>
    </p:spTree>
    <p:extLst>
      <p:ext uri="{BB962C8B-B14F-4D97-AF65-F5344CB8AC3E}">
        <p14:creationId xmlns:p14="http://schemas.microsoft.com/office/powerpoint/2010/main" val="121125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9067</TotalTime>
  <Words>790</Words>
  <Application>Microsoft Office PowerPoint</Application>
  <PresentationFormat>宽屏</PresentationFormat>
  <Paragraphs>94</Paragraphs>
  <Slides>27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宋体</vt:lpstr>
      <vt:lpstr>Arial</vt:lpstr>
      <vt:lpstr>Calibri</vt:lpstr>
      <vt:lpstr>Calibri Light</vt:lpstr>
      <vt:lpstr>Office 主题</vt:lpstr>
      <vt:lpstr>HTTP协议及Go HTTP库实现</vt:lpstr>
      <vt:lpstr>HTTP协议</vt:lpstr>
      <vt:lpstr>PowerPoint 演示文稿</vt:lpstr>
      <vt:lpstr>TCP/IP协议栈</vt:lpstr>
      <vt:lpstr>IP协议头</vt:lpstr>
      <vt:lpstr>TCP协议头</vt:lpstr>
      <vt:lpstr>三次握手</vt:lpstr>
      <vt:lpstr>四次挥手</vt:lpstr>
      <vt:lpstr>HTTP协议-请求</vt:lpstr>
      <vt:lpstr>HTTP协议-响应</vt:lpstr>
      <vt:lpstr>PowerPoint 演示文稿</vt:lpstr>
      <vt:lpstr>HTTP规范定义的请求方法</vt:lpstr>
      <vt:lpstr>HTTP请求</vt:lpstr>
      <vt:lpstr>HTTP响应</vt:lpstr>
      <vt:lpstr>实例</vt:lpstr>
      <vt:lpstr>PowerPoint 演示文稿</vt:lpstr>
      <vt:lpstr>PowerPoint 演示文稿</vt:lpstr>
      <vt:lpstr>HTTP 1.1持久连接 （长连接、HTTP persistent connection ）</vt:lpstr>
      <vt:lpstr>PowerPoint 演示文稿</vt:lpstr>
      <vt:lpstr>HTTP的几个重要RFC：      RFC1945     HTTP 1.0 描述      RFC2068     HTTP 1.1 初步描述      RFC2616     HTTP 1.1 标准  2014年，RFC 2616拆分为六个单独的协议说明： RFC7230 、RFC7231、RFC7232 、RFC7233 、RFC7234 、RFC7235 RFC(Request For Comments):  由Internet Society（ISOC）赞助发行, 互联网通信协议标准的说明文档</vt:lpstr>
      <vt:lpstr>纯Socket实现伪HTTP Client/Server</vt:lpstr>
      <vt:lpstr>PowerPoint 演示文稿</vt:lpstr>
      <vt:lpstr>PowerPoint 演示文稿</vt:lpstr>
      <vt:lpstr>PowerPoint 演示文稿</vt:lpstr>
      <vt:lpstr>Golang HTTP包简单使用</vt:lpstr>
      <vt:lpstr>接下来，一起读Golang的HTTP包…</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内置类型，或者叫原始类型</dc:title>
  <dc:creator>微软用户</dc:creator>
  <cp:lastModifiedBy>Luke Li</cp:lastModifiedBy>
  <cp:revision>200</cp:revision>
  <dcterms:created xsi:type="dcterms:W3CDTF">2017-04-02T03:46:40Z</dcterms:created>
  <dcterms:modified xsi:type="dcterms:W3CDTF">2017-07-25T02:46:43Z</dcterms:modified>
</cp:coreProperties>
</file>