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FD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98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Text 1"/>
          <p:cNvSpPr/>
          <p:nvPr/>
        </p:nvSpPr>
        <p:spPr>
          <a:xfrm>
            <a:off x="793790" y="3408878"/>
            <a:ext cx="69155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Todo Terminal Manager Explore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>
            <a:extLst>
              <a:ext uri="{FF2B5EF4-FFF2-40B4-BE49-F238E27FC236}">
                <a16:creationId xmlns:a16="http://schemas.microsoft.com/office/drawing/2014/main" id="{71B9D6C0-645F-B45F-BF41-2B93B3D24AC9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2021205"/>
            <a:ext cx="69443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Problem 4: Data Integrity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7014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63816"/>
            <a:ext cx="1061751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"How do you guarantee zero data loss in a file-based system?"</a:t>
            </a:r>
            <a:endParaRPr lang="en-US" sz="2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29269"/>
            <a:ext cx="4196358" cy="157912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4856083"/>
            <a:ext cx="3664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Process Killed During Save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534650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Results in corrupted JSON file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4629269"/>
            <a:ext cx="4196358" cy="157912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43776" y="48560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Power Outage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443776" y="534650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Causes partial write operations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4629269"/>
            <a:ext cx="4196358" cy="157912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66948" y="48560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System Crash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9866948" y="534650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Leads to lost todo items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0">
            <a:extLst>
              <a:ext uri="{FF2B5EF4-FFF2-40B4-BE49-F238E27FC236}">
                <a16:creationId xmlns:a16="http://schemas.microsoft.com/office/drawing/2014/main" id="{75516439-BEB9-C471-58C4-6CA6AF5D9842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650319" y="511016"/>
            <a:ext cx="7516416" cy="580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Solution: Atomic Save Operations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50319" y="1463278"/>
            <a:ext cx="13329761" cy="5332690"/>
          </a:xfrm>
          <a:prstGeom prst="roundRect">
            <a:avLst>
              <a:gd name="adj" fmla="val 1464"/>
            </a:avLst>
          </a:prstGeom>
          <a:solidFill>
            <a:srgbClr val="F0EEEA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Text 3"/>
          <p:cNvSpPr/>
          <p:nvPr/>
        </p:nvSpPr>
        <p:spPr>
          <a:xfrm>
            <a:off x="826770" y="1602581"/>
            <a:ext cx="12976860" cy="5054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929045" y="7213878"/>
            <a:ext cx="1305103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dist">
              <a:lnSpc>
                <a:spcPts val="2300"/>
              </a:lnSpc>
            </a:pP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650319" y="7004923"/>
            <a:ext cx="22860" cy="715208"/>
          </a:xfrm>
          <a:prstGeom prst="rect">
            <a:avLst/>
          </a:prstGeom>
          <a:solidFill>
            <a:srgbClr val="9C9283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 descr="文本&#10;&#10;AI 生成的内容可能不正确。">
            <a:extLst>
              <a:ext uri="{FF2B5EF4-FFF2-40B4-BE49-F238E27FC236}">
                <a16:creationId xmlns:a16="http://schemas.microsoft.com/office/drawing/2014/main" id="{5F3B2A19-044C-9FDD-CA4B-98628AF7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157" y="919595"/>
            <a:ext cx="8786813" cy="63904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FB77FA3-C39C-6C4F-53FF-97140A7A7866}"/>
              </a:ext>
            </a:extLst>
          </p:cNvPr>
          <p:cNvSpPr txBox="1"/>
          <p:nvPr/>
        </p:nvSpPr>
        <p:spPr>
          <a:xfrm>
            <a:off x="1052286" y="7004923"/>
            <a:ext cx="1284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Atomic Save Options:</a:t>
            </a:r>
            <a:r>
              <a:rPr lang="en-US" altLang="zh-CN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is a data persistence technique that ensures a file write operation either completes fully or fails entirely, preventing partial writes.</a:t>
            </a:r>
            <a:endParaRPr lang="zh-CN" altLang="en-US" dirty="0">
              <a:solidFill>
                <a:srgbClr val="4C4C4C"/>
              </a:solidFill>
              <a:latin typeface="Noto Serif" pitchFamily="34" charset="0"/>
              <a:cs typeface="Noto Serif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0">
            <a:extLst>
              <a:ext uri="{FF2B5EF4-FFF2-40B4-BE49-F238E27FC236}">
                <a16:creationId xmlns:a16="http://schemas.microsoft.com/office/drawing/2014/main" id="{981BAD1B-A971-D074-1183-2537B1E5D297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25075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6998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Atomic Operations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: Production systems need crash resilience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278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Interface Abstraction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: UIPanel interface enables extensibility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Shared Business Logic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: DRY principle across multiple UIs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839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Deliberate Pattern Choices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: Not using a pattern can be the right choice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>
            <a:extLst>
              <a:ext uri="{FF2B5EF4-FFF2-40B4-BE49-F238E27FC236}">
                <a16:creationId xmlns:a16="http://schemas.microsoft.com/office/drawing/2014/main" id="{95682C33-47E6-99DF-51FB-AFDF726E8B75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14806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Project Genesis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29602"/>
            <a:ext cx="6407944" cy="3090982"/>
          </a:xfrm>
          <a:prstGeom prst="roundRect">
            <a:avLst>
              <a:gd name="adj" fmla="val 3082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2"/>
          <p:cNvSpPr/>
          <p:nvPr/>
        </p:nvSpPr>
        <p:spPr>
          <a:xfrm>
            <a:off x="1028224" y="2764036"/>
            <a:ext cx="3615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Assignment Requirements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254454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Multipanel terminal UI todo manager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3696653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Blessed library with TypeScript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138851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Proper MVC 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4581049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LLM collaboration demonstration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2529602"/>
            <a:ext cx="6408063" cy="3090982"/>
          </a:xfrm>
          <a:prstGeom prst="roundRect">
            <a:avLst>
              <a:gd name="adj" fmla="val 3082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8"/>
          <p:cNvSpPr/>
          <p:nvPr/>
        </p:nvSpPr>
        <p:spPr>
          <a:xfrm>
            <a:off x="7662982" y="2764036"/>
            <a:ext cx="28652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What I Actually Built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62982" y="325445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Production-ready dual-interface system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62982" y="369665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Rich terminal UI with 4 interactive panels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62982" y="413885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Comprehensive CLI with help system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62982" y="4581049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Atomic data persistence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62982" y="502324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Three-layer testing strategy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133951" y="6130885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Key Question: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How do you transform a simple todo assignment into an enterprise-grade terminal application?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93790" y="5875734"/>
            <a:ext cx="30480" cy="873204"/>
          </a:xfrm>
          <a:prstGeom prst="rect">
            <a:avLst/>
          </a:prstGeom>
          <a:solidFill>
            <a:srgbClr val="9C9283"/>
          </a:solidFill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>
            <a:extLst>
              <a:ext uri="{FF2B5EF4-FFF2-40B4-BE49-F238E27FC236}">
                <a16:creationId xmlns:a16="http://schemas.microsoft.com/office/drawing/2014/main" id="{A91B9CDE-B1D6-A7FA-6640-90FA239B4B4A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1506022"/>
            <a:ext cx="10692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Problem 1: Dual Interface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54962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"How to support both CLI and Terminal UI without maintaining two codebases?"</a:t>
            </a:r>
            <a:endParaRPr lang="en-US" sz="3550" dirty="0"/>
          </a:p>
        </p:txBody>
      </p:sp>
      <p:sp>
        <p:nvSpPr>
          <p:cNvPr id="4" name="Shape 2"/>
          <p:cNvSpPr/>
          <p:nvPr/>
        </p:nvSpPr>
        <p:spPr>
          <a:xfrm>
            <a:off x="793790" y="4029075"/>
            <a:ext cx="4196358" cy="2694503"/>
          </a:xfrm>
          <a:prstGeom prst="roundRect">
            <a:avLst>
              <a:gd name="adj" fmla="val 3536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3"/>
          <p:cNvSpPr/>
          <p:nvPr/>
        </p:nvSpPr>
        <p:spPr>
          <a:xfrm>
            <a:off x="1051084" y="42863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CLI Requirements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51084" y="477678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Argument parsing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51084" y="5218986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Batch operations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51084" y="566118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Scriptability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51084" y="6103382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Formatted output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4029075"/>
            <a:ext cx="4196358" cy="2694503"/>
          </a:xfrm>
          <a:prstGeom prst="roundRect">
            <a:avLst>
              <a:gd name="adj" fmla="val 3536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5474256" y="4286369"/>
            <a:ext cx="36498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Terminal UI Requirements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74256" y="477678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Real-time interaction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74256" y="5218986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Visual panels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474256" y="566118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Keyboard navigation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474256" y="6103382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Event handling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4029075"/>
            <a:ext cx="4196358" cy="2694503"/>
          </a:xfrm>
          <a:prstGeom prst="roundRect">
            <a:avLst>
              <a:gd name="adj" fmla="val 3536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15"/>
          <p:cNvSpPr/>
          <p:nvPr/>
        </p:nvSpPr>
        <p:spPr>
          <a:xfrm>
            <a:off x="9897427" y="42863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Shared Needs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897427" y="477678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Business logic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897427" y="5218986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Data validation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97427" y="5661184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Persistence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97427" y="6103382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Consistency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0">
            <a:extLst>
              <a:ext uri="{FF2B5EF4-FFF2-40B4-BE49-F238E27FC236}">
                <a16:creationId xmlns:a16="http://schemas.microsoft.com/office/drawing/2014/main" id="{FBDE603B-9A4C-1D60-50A7-AAA0FE6737FA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628055" y="493514"/>
            <a:ext cx="8655487" cy="560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Solution: Shared Model Layer with MVC</a:t>
            </a:r>
            <a:endParaRPr lang="en-US" sz="35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676" y="2292753"/>
            <a:ext cx="5025033" cy="4239816"/>
          </a:xfrm>
          <a:prstGeom prst="rect">
            <a:avLst/>
          </a:prstGeom>
        </p:spPr>
      </p:pic>
      <p:pic>
        <p:nvPicPr>
          <p:cNvPr id="8" name="图片 7" descr="文本&#10;&#10;AI 生成的内容可能不正确。">
            <a:extLst>
              <a:ext uri="{FF2B5EF4-FFF2-40B4-BE49-F238E27FC236}">
                <a16:creationId xmlns:a16="http://schemas.microsoft.com/office/drawing/2014/main" id="{2F028B9C-D932-6A16-4F91-34E2B3CDD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5312"/>
            <a:ext cx="6588297" cy="7668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0">
            <a:extLst>
              <a:ext uri="{FF2B5EF4-FFF2-40B4-BE49-F238E27FC236}">
                <a16:creationId xmlns:a16="http://schemas.microsoft.com/office/drawing/2014/main" id="{503D47B2-1458-859B-47DB-27146E33EE01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1761946"/>
            <a:ext cx="96879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Problem 2: Terminal UI Complexity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363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7305"/>
            <a:ext cx="1269742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"How to coordinate 4 interactive panels in a terminal?"</a:t>
            </a:r>
            <a:endParaRPr lang="en-US" sz="355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D8A6AB4-471B-DFDF-84D9-E1D7BE69BA59}"/>
              </a:ext>
            </a:extLst>
          </p:cNvPr>
          <p:cNvGrpSpPr/>
          <p:nvPr/>
        </p:nvGrpSpPr>
        <p:grpSpPr>
          <a:xfrm>
            <a:off x="793790" y="5614513"/>
            <a:ext cx="13042821" cy="963811"/>
            <a:chOff x="793790" y="5064443"/>
            <a:chExt cx="13042821" cy="963811"/>
          </a:xfrm>
        </p:grpSpPr>
        <p:sp>
          <p:nvSpPr>
            <p:cNvPr id="5" name="Shape 3"/>
            <p:cNvSpPr/>
            <p:nvPr/>
          </p:nvSpPr>
          <p:spPr>
            <a:xfrm>
              <a:off x="793790" y="5064443"/>
              <a:ext cx="13042821" cy="963811"/>
            </a:xfrm>
            <a:prstGeom prst="roundRect">
              <a:avLst>
                <a:gd name="adj" fmla="val 9884"/>
              </a:avLst>
            </a:prstGeom>
            <a:solidFill>
              <a:srgbClr val="DDDAD4"/>
            </a:solidFill>
            <a:ln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0604" y="5416153"/>
              <a:ext cx="283488" cy="226814"/>
            </a:xfrm>
            <a:prstGeom prst="rect">
              <a:avLst/>
            </a:prstGeom>
          </p:spPr>
        </p:pic>
        <p:sp>
          <p:nvSpPr>
            <p:cNvPr id="7" name="Text 4"/>
            <p:cNvSpPr/>
            <p:nvPr/>
          </p:nvSpPr>
          <p:spPr>
            <a:xfrm>
              <a:off x="1530906" y="5347930"/>
              <a:ext cx="1207889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b="1" dirty="0">
                  <a:solidFill>
                    <a:srgbClr val="000000"/>
                  </a:solidFill>
                  <a:latin typeface="Noto Serif" pitchFamily="34" charset="0"/>
                  <a:ea typeface="Noto Serif" pitchFamily="34" charset="-122"/>
                  <a:cs typeface="Noto Serif" pitchFamily="34" charset="-120"/>
                </a:rPr>
                <a:t>Complexity Factors:</a:t>
              </a:r>
              <a:r>
                <a:rPr lang="en-US" sz="1750" dirty="0">
                  <a:solidFill>
                    <a:srgbClr val="000000"/>
                  </a:solidFill>
                  <a:latin typeface="Noto Serif" pitchFamily="34" charset="0"/>
                  <a:ea typeface="Noto Serif" pitchFamily="34" charset="-122"/>
                  <a:cs typeface="Noto Serif" pitchFamily="34" charset="-120"/>
                </a:rPr>
                <a:t> Focus management, keyboard navigation, event routing, consistent lifecycle management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839" y="335399"/>
            <a:ext cx="7980878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Solution: BlessedUIFramework with UIPanel Interface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26839" y="7061121"/>
            <a:ext cx="121920" cy="152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01</a:t>
            </a:r>
            <a:endParaRPr lang="en-US" sz="950" dirty="0"/>
          </a:p>
        </p:txBody>
      </p:sp>
      <p:sp>
        <p:nvSpPr>
          <p:cNvPr id="10" name="Shape 8"/>
          <p:cNvSpPr/>
          <p:nvPr/>
        </p:nvSpPr>
        <p:spPr>
          <a:xfrm>
            <a:off x="426839" y="7253049"/>
            <a:ext cx="4510921" cy="1524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426839" y="7344489"/>
            <a:ext cx="1524714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Extensible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26839" y="7608213"/>
            <a:ext cx="4510921" cy="195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Add new panels by implementing UIPanel</a:t>
            </a:r>
            <a:endParaRPr lang="en-US" sz="950" dirty="0"/>
          </a:p>
        </p:txBody>
      </p:sp>
      <p:sp>
        <p:nvSpPr>
          <p:cNvPr id="13" name="Text 11"/>
          <p:cNvSpPr/>
          <p:nvPr/>
        </p:nvSpPr>
        <p:spPr>
          <a:xfrm>
            <a:off x="5059680" y="7061121"/>
            <a:ext cx="121920" cy="152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02</a:t>
            </a:r>
            <a:endParaRPr lang="en-US" sz="950" dirty="0"/>
          </a:p>
        </p:txBody>
      </p:sp>
      <p:sp>
        <p:nvSpPr>
          <p:cNvPr id="14" name="Shape 12"/>
          <p:cNvSpPr/>
          <p:nvPr/>
        </p:nvSpPr>
        <p:spPr>
          <a:xfrm>
            <a:off x="5059680" y="7253049"/>
            <a:ext cx="4510921" cy="1524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13"/>
          <p:cNvSpPr/>
          <p:nvPr/>
        </p:nvSpPr>
        <p:spPr>
          <a:xfrm>
            <a:off x="5059680" y="7344489"/>
            <a:ext cx="1524714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Consistent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059680" y="7608213"/>
            <a:ext cx="4510921" cy="195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All panels follow same lifecycle</a:t>
            </a:r>
            <a:endParaRPr lang="en-US" sz="950" dirty="0"/>
          </a:p>
        </p:txBody>
      </p:sp>
      <p:sp>
        <p:nvSpPr>
          <p:cNvPr id="17" name="Text 15"/>
          <p:cNvSpPr/>
          <p:nvPr/>
        </p:nvSpPr>
        <p:spPr>
          <a:xfrm>
            <a:off x="9692521" y="7061121"/>
            <a:ext cx="121920" cy="152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4C4C4C"/>
                </a:solidFill>
                <a:latin typeface="Noto Serif Light" pitchFamily="34" charset="0"/>
                <a:ea typeface="Noto Serif Light" pitchFamily="34" charset="-122"/>
                <a:cs typeface="Noto Serif Light" pitchFamily="34" charset="-120"/>
              </a:rPr>
              <a:t>03</a:t>
            </a:r>
            <a:endParaRPr lang="en-US" sz="950" dirty="0"/>
          </a:p>
        </p:txBody>
      </p:sp>
      <p:sp>
        <p:nvSpPr>
          <p:cNvPr id="18" name="Shape 16"/>
          <p:cNvSpPr/>
          <p:nvPr/>
        </p:nvSpPr>
        <p:spPr>
          <a:xfrm>
            <a:off x="9692521" y="7253049"/>
            <a:ext cx="4510921" cy="15240"/>
          </a:xfrm>
          <a:prstGeom prst="rect">
            <a:avLst/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7"/>
          <p:cNvSpPr/>
          <p:nvPr/>
        </p:nvSpPr>
        <p:spPr>
          <a:xfrm>
            <a:off x="9692521" y="7344489"/>
            <a:ext cx="1524714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Maintainable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9692521" y="7608213"/>
            <a:ext cx="4510921" cy="195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Framework handles complexity</a:t>
            </a:r>
            <a:endParaRPr lang="en-US" sz="95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BE6B794-6FA0-F171-DBA5-56902125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99" y="816218"/>
            <a:ext cx="7778583" cy="5899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F08D35D7-5D9B-325A-4CD4-D484243A811B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327" y="509349"/>
            <a:ext cx="7875746" cy="7210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0">
            <a:extLst>
              <a:ext uri="{FF2B5EF4-FFF2-40B4-BE49-F238E27FC236}">
                <a16:creationId xmlns:a16="http://schemas.microsoft.com/office/drawing/2014/main" id="{AD15E9B2-6A73-3A86-EAD1-717F90678A5D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975122"/>
            <a:ext cx="95666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Problem 3: Command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406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17733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"How to build a self-documenting, extensible command system?"</a:t>
            </a:r>
            <a:endParaRPr lang="en-US" sz="3550" dirty="0"/>
          </a:p>
        </p:txBody>
      </p:sp>
      <p:sp>
        <p:nvSpPr>
          <p:cNvPr id="5" name="Shape 3"/>
          <p:cNvSpPr/>
          <p:nvPr/>
        </p:nvSpPr>
        <p:spPr>
          <a:xfrm>
            <a:off x="793790" y="4291846"/>
            <a:ext cx="6407944" cy="1367909"/>
          </a:xfrm>
          <a:prstGeom prst="roundRect">
            <a:avLst>
              <a:gd name="adj" fmla="val 10695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763310" y="4291846"/>
            <a:ext cx="121920" cy="1367909"/>
          </a:xfrm>
          <a:prstGeom prst="roundRect">
            <a:avLst>
              <a:gd name="adj" fmla="val 7813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/>
          <p:nvPr/>
        </p:nvSpPr>
        <p:spPr>
          <a:xfrm>
            <a:off x="1142524" y="45491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Multiple Commands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142524" y="5039558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Different arguments and validation needs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4291846"/>
            <a:ext cx="6408063" cy="1367909"/>
          </a:xfrm>
          <a:prstGeom prst="roundRect">
            <a:avLst>
              <a:gd name="adj" fmla="val 10695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8"/>
          <p:cNvSpPr/>
          <p:nvPr/>
        </p:nvSpPr>
        <p:spPr>
          <a:xfrm>
            <a:off x="7398067" y="4291846"/>
            <a:ext cx="121920" cy="1367909"/>
          </a:xfrm>
          <a:prstGeom prst="roundRect">
            <a:avLst>
              <a:gd name="adj" fmla="val 7813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/>
          <p:nvPr/>
        </p:nvSpPr>
        <p:spPr>
          <a:xfrm>
            <a:off x="7777282" y="45491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Help System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777282" y="5039558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Auto-generated documentation with examples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886569"/>
            <a:ext cx="6407944" cy="1367909"/>
          </a:xfrm>
          <a:prstGeom prst="roundRect">
            <a:avLst>
              <a:gd name="adj" fmla="val 10695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2"/>
          <p:cNvSpPr/>
          <p:nvPr/>
        </p:nvSpPr>
        <p:spPr>
          <a:xfrm>
            <a:off x="763310" y="5886569"/>
            <a:ext cx="121920" cy="1367909"/>
          </a:xfrm>
          <a:prstGeom prst="roundRect">
            <a:avLst>
              <a:gd name="adj" fmla="val 7813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13"/>
          <p:cNvSpPr/>
          <p:nvPr/>
        </p:nvSpPr>
        <p:spPr>
          <a:xfrm>
            <a:off x="1142524" y="6143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Dual Interface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142524" y="6634282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Works in both CLI and Terminal UI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8548" y="5886569"/>
            <a:ext cx="6408063" cy="1367909"/>
          </a:xfrm>
          <a:prstGeom prst="roundRect">
            <a:avLst>
              <a:gd name="adj" fmla="val 10695"/>
            </a:avLst>
          </a:prstGeom>
          <a:solidFill>
            <a:srgbClr val="FDFBF7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>
            <a:off x="7398067" y="5886569"/>
            <a:ext cx="121920" cy="1367909"/>
          </a:xfrm>
          <a:prstGeom prst="roundRect">
            <a:avLst>
              <a:gd name="adj" fmla="val 78139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7"/>
          <p:cNvSpPr/>
          <p:nvPr/>
        </p:nvSpPr>
        <p:spPr>
          <a:xfrm>
            <a:off x="7777282" y="6143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Dual Interface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777282" y="6634282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Works in both CLI and Terminal UI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>
            <a:extLst>
              <a:ext uri="{FF2B5EF4-FFF2-40B4-BE49-F238E27FC236}">
                <a16:creationId xmlns:a16="http://schemas.microsoft.com/office/drawing/2014/main" id="{9201B5FB-3E39-952B-47BC-70CA5626EDA2}"/>
              </a:ext>
            </a:extLst>
          </p:cNvPr>
          <p:cNvSpPr/>
          <p:nvPr/>
        </p:nvSpPr>
        <p:spPr>
          <a:xfrm>
            <a:off x="9078686" y="2857"/>
            <a:ext cx="5486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 0"/>
          <p:cNvSpPr/>
          <p:nvPr/>
        </p:nvSpPr>
        <p:spPr>
          <a:xfrm>
            <a:off x="793790" y="465835"/>
            <a:ext cx="11295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Solution: Command Pattern with Schema</a:t>
            </a:r>
            <a:endParaRPr lang="en-US" sz="4450" dirty="0"/>
          </a:p>
        </p:txBody>
      </p:sp>
      <p:sp>
        <p:nvSpPr>
          <p:cNvPr id="6" name="Text 4"/>
          <p:cNvSpPr/>
          <p:nvPr/>
        </p:nvSpPr>
        <p:spPr>
          <a:xfrm>
            <a:off x="793790" y="63052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Schema as single source of truth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, defining structure and behavior of all commands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7474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Automated generation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of validation, help, error handling and other functionality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71896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Declarative configuration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replacing imperative programming, improving development efficiency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76318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Highly extensible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, adding new commands only requires configuring the Schema</a:t>
            </a:r>
            <a:endParaRPr lang="en-US" sz="175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58626F-609B-D57A-4B67-FE6572F2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1" y="1253909"/>
            <a:ext cx="7698084" cy="5026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405</Words>
  <Application>Microsoft Office PowerPoint</Application>
  <PresentationFormat>自定义</PresentationFormat>
  <Paragraphs>90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Noto Serif Light</vt:lpstr>
      <vt:lpstr>Noto Serif Medium</vt:lpstr>
      <vt:lpstr>Arial</vt:lpstr>
      <vt:lpstr>Noto Serif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Xuetao Li</cp:lastModifiedBy>
  <cp:revision>2</cp:revision>
  <dcterms:created xsi:type="dcterms:W3CDTF">2025-09-29T10:08:23Z</dcterms:created>
  <dcterms:modified xsi:type="dcterms:W3CDTF">2025-09-29T10:40:04Z</dcterms:modified>
</cp:coreProperties>
</file>