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f8UjKnyLkkR/YrEXx3000tu91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7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US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pickle API for serializing standard Python objects.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US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joblib API for efficiently serializing Python objects with NumPy arrays.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US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pickle API for serializing standard Python objects.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US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joblib API for efficiently serializing Python objects with NumPy arrays.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 rotWithShape="1">
          <a:blip r:embed="rId1">
            <a:alphaModFix amt="20000"/>
          </a:blip>
          <a:tile algn="tl" flip="none" tx="0" sx="100000" ty="0" sy="10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owardsdatascience.com/ensemble-methods-in-machine-learning-what-are-they-and-why-use-them-68ec3f9fef5f" TargetMode="External"/><Relationship Id="rId4" Type="http://schemas.openxmlformats.org/officeDocument/2006/relationships/hyperlink" Target="https://scikit-learn.org/stable/modules/generated/sklearn.ensemble.BaggingClassifier.html" TargetMode="External"/><Relationship Id="rId5" Type="http://schemas.openxmlformats.org/officeDocument/2006/relationships/hyperlink" Target="https://machinelearningmastery.com/stacking-ensemble-machine-learning-with-python/" TargetMode="External"/><Relationship Id="rId6" Type="http://schemas.openxmlformats.org/officeDocument/2006/relationships/hyperlink" Target="https://scikit-learn.org/stable/modules/generated/sklearn.ensemble.StackingRegressor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type="title"/>
          </p:nvPr>
        </p:nvSpPr>
        <p:spPr>
          <a:xfrm>
            <a:off x="1791855" y="1037072"/>
            <a:ext cx="5560290" cy="30693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200"/>
              <a:t>Ensemble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311700" y="8096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Stacking</a:t>
            </a:r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577" y="767645"/>
            <a:ext cx="7766756" cy="4294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3F3F3F"/>
                </a:solidFill>
              </a:rPr>
              <a:t>How is Stacking Different?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98" name="Google Shape;98;p11"/>
          <p:cNvSpPr txBox="1"/>
          <p:nvPr/>
        </p:nvSpPr>
        <p:spPr>
          <a:xfrm>
            <a:off x="311700" y="895844"/>
            <a:ext cx="8520600" cy="4107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Unlike bagging, in stacking, the classifiers are typically different 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In stacking classifiers are trained on the same dataset (e.g. instead of samples of the training dataset).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Unlike boosting, in stacking, a single model is used to learn how to best combine the predictions from the contributing models (e.g. instead of a sequence of models that correct the predictions of prior models).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311700" y="1199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Stacking - continued</a:t>
            </a:r>
            <a:endParaRPr/>
          </a:p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311700" y="692645"/>
            <a:ext cx="8520600" cy="43309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The outputs from the base models used as input to the meta-model may be real value in the case of regression, and probability values, probability like values, or class labels in the case of classification.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>
              <a:solidFill>
                <a:srgbClr val="5555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 sz="2000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meta-model is trained on the predictions made by base models on out-of-sample data.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1600"/>
              <a:t>data not used to train the base models is fed to the base models,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1600"/>
              <a:t>predictions are made, and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1600"/>
              <a:t>these predictions, along with the expected outputs, provide the input and output pairs of the training dataset used to fit the meta-model.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311700" y="10943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Stacking – SciKit-Learn </a:t>
            </a:r>
            <a:endParaRPr/>
          </a:p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101095" y="1149900"/>
            <a:ext cx="2994341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Stacking is provided via the StackingRegressor and StackingClassifier modules in sk-learn</a:t>
            </a:r>
            <a:endParaRPr sz="2000"/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431" y="682133"/>
            <a:ext cx="5834578" cy="4351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References &amp; Learning Resources</a:t>
            </a:r>
            <a:endParaRPr/>
          </a:p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311700" y="960565"/>
            <a:ext cx="8685544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https://towardsdatascience.com/ensemble-methods-in-machine-learning-what-are-they-and-why-use-them-68ec3f9fef5f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https://scikit-learn.org/stable/modules/generated/sklearn.ensemble.BaggingClassifier.html</a:t>
            </a:r>
            <a:endParaRPr sz="14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1800"/>
              <a:buNone/>
            </a:pPr>
            <a:r>
              <a:rPr lang="en-US" sz="1400" u="sng">
                <a:solidFill>
                  <a:schemeClr val="hlink"/>
                </a:solidFill>
                <a:hlinkClick r:id="rId5"/>
              </a:rPr>
              <a:t>https://machinelearningmastery.com/stacking-ensemble-machine-learning-with-python/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1800"/>
              <a:buNone/>
            </a:pPr>
            <a:r>
              <a:rPr lang="en-US" sz="1400" u="sng">
                <a:solidFill>
                  <a:schemeClr val="hlink"/>
                </a:solidFill>
                <a:hlinkClick r:id="rId6"/>
              </a:rPr>
              <a:t>https://scikit-learn.org/stable/modules/generated/sklearn.ensemble.StackingRegressor.html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1800"/>
              <a:buNone/>
            </a:pPr>
            <a:r>
              <a:rPr lang="en-US" sz="1400" u="sng">
                <a:solidFill>
                  <a:schemeClr val="hlink"/>
                </a:solidFill>
              </a:rPr>
              <a:t>https://scikit-learn.org/stable/modules/generated/sklearn.ensemble.StackingClassifier.html</a:t>
            </a:r>
            <a:endParaRPr sz="14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311700" y="1973570"/>
            <a:ext cx="8520600" cy="11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600"/>
              <a:t>Additional Slides</a:t>
            </a:r>
            <a:endParaRPr sz="6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620889" y="377292"/>
            <a:ext cx="7902222" cy="774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Exporting Trained Models for Use</a:t>
            </a:r>
            <a:endParaRPr sz="4000"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1739784" y="1260291"/>
            <a:ext cx="5360928" cy="3505917"/>
            <a:chOff x="1209206" y="1411805"/>
            <a:chExt cx="3362794" cy="2029108"/>
          </a:xfrm>
        </p:grpSpPr>
        <p:pic>
          <p:nvPicPr>
            <p:cNvPr id="129" name="Google Shape;12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10491" y="1411805"/>
              <a:ext cx="943107" cy="152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09206" y="1564226"/>
              <a:ext cx="3362794" cy="18766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620889" y="377292"/>
            <a:ext cx="7902222" cy="774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Exporting Trained Models for Use</a:t>
            </a:r>
            <a:endParaRPr sz="4000"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1791511" y="1908516"/>
            <a:ext cx="4981822" cy="3249681"/>
            <a:chOff x="1069022" y="1366650"/>
            <a:chExt cx="3096057" cy="2019582"/>
          </a:xfrm>
        </p:grpSpPr>
        <p:pic>
          <p:nvPicPr>
            <p:cNvPr id="137" name="Google Shape;13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9022" y="1366650"/>
              <a:ext cx="1000265" cy="152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9022" y="1519071"/>
              <a:ext cx="3096057" cy="18671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How to Improve Results?</a:t>
            </a:r>
            <a:endParaRPr b="1"/>
          </a:p>
        </p:txBody>
      </p:sp>
      <p:sp>
        <p:nvSpPr>
          <p:cNvPr id="44" name="Google Shape;44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Choice of Model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Feature Engineering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Missing Values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Feature Scaling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Hyper-parameter tuning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311700" y="324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Improving Results Even More</a:t>
            </a:r>
            <a:endParaRPr b="1"/>
          </a:p>
        </p:txBody>
      </p:sp>
      <p:sp>
        <p:nvSpPr>
          <p:cNvPr id="50" name="Google Shape;5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Combine the power of multiple models</a:t>
            </a:r>
            <a:endParaRPr sz="24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This is called </a:t>
            </a:r>
            <a:r>
              <a:rPr b="1" lang="en-US" sz="2400"/>
              <a:t>Ensemble</a:t>
            </a:r>
            <a:r>
              <a:rPr lang="en-US" sz="2400"/>
              <a:t> method.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US" sz="2400"/>
              <a:t>To define Ensemble methods is a machine learning technique that combines several base models in order to produce one optimal predictive model.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Ensemble Methods - Bagging</a:t>
            </a:r>
            <a:endParaRPr b="1"/>
          </a:p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Use subsets of training data to train multiple models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samples are drawn with replacement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Subsets may have have duplicate training sample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All models perform prediction for Test Sample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Voting scheme is used for final classification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311700" y="25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Ensemble Methods - Boosting</a:t>
            </a:r>
            <a:endParaRPr b="1"/>
          </a:p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311700" y="924175"/>
            <a:ext cx="8520600" cy="3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Boosting is also known as a scheme where weak learners are converted to strong learners.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Assign weights to training samples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Train a model using a sampling scheme where weights are taken into account for selection.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Once a classifier is done with training, weights of “incorrectly classified” samples are updated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Model is now re-trained so it can improve its classification strategy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Process continues until desired performance is achieved or improvement stops. 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type="title"/>
          </p:nvPr>
        </p:nvSpPr>
        <p:spPr>
          <a:xfrm>
            <a:off x="311700" y="324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Ensemble Methods - Random Forest Approach </a:t>
            </a:r>
            <a:endParaRPr b="1"/>
          </a:p>
        </p:txBody>
      </p:sp>
      <p:sp>
        <p:nvSpPr>
          <p:cNvPr id="68" name="Google Shape;68;p6"/>
          <p:cNvSpPr txBox="1"/>
          <p:nvPr>
            <p:ph idx="1" type="body"/>
          </p:nvPr>
        </p:nvSpPr>
        <p:spPr>
          <a:xfrm>
            <a:off x="590900" y="1353925"/>
            <a:ext cx="834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Multiple Models containing random set of features.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Often paired with bagging approach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74" name="Google Shape;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71" y="1017725"/>
            <a:ext cx="8311257" cy="348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311700" y="1425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Stacking</a:t>
            </a:r>
            <a:endParaRPr/>
          </a:p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142366" y="715222"/>
            <a:ext cx="8689933" cy="38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Stacked Generalization or “Stacking” for short is an ensemble machine learning algorithm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Stacking addresses the question that: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2400"/>
              <a:t>Given multiple machine learning models that are skillful on a problem, but in different ways, how do you choose which model to use 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title"/>
          </p:nvPr>
        </p:nvSpPr>
        <p:spPr>
          <a:xfrm>
            <a:off x="311700" y="0"/>
            <a:ext cx="8520600" cy="468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Stacking - Example</a:t>
            </a:r>
            <a:endParaRPr/>
          </a:p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164942" y="565125"/>
            <a:ext cx="8753279" cy="44245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architecture of a stacking model involves two or more base models, and a meta-model that combines the predictions of the base models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b="1" lang="en-US" sz="1800"/>
              <a:t>Base-Models:</a:t>
            </a:r>
            <a:r>
              <a:rPr lang="en-US" sz="1800"/>
              <a:t> Models fit on the training data and whose predictions are compiled.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b="1" lang="en-US" sz="1800"/>
              <a:t>Meta-Model:</a:t>
            </a:r>
            <a:r>
              <a:rPr lang="en-US" sz="1800"/>
              <a:t> Model that learns how to best combine the predictions of the base models.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example, for a classification problem, we can choose as</a:t>
            </a:r>
            <a:endParaRPr/>
          </a:p>
          <a:p>
            <a:pPr indent="-317500" lvl="1" marL="9144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1800"/>
              <a:t>Base Models: a KNN classifier, a logistic regression and a SVM, </a:t>
            </a:r>
            <a:endParaRPr/>
          </a:p>
          <a:p>
            <a:pPr indent="-317500" lvl="1" marL="9144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1800"/>
              <a:t>Meta Model: a neural network. </a:t>
            </a:r>
            <a:endParaRPr/>
          </a:p>
          <a:p>
            <a:pPr indent="-317500" lvl="2" marL="13716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US" sz="1800"/>
              <a:t>the neural network will take as inputs the outputs of our three weak learners and will learn to return final predictions based on it.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burhan abbasi</dc:creator>
</cp:coreProperties>
</file>