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4"/>
  </p:notesMasterIdLst>
  <p:sldIdLst>
    <p:sldId id="326" r:id="rId2"/>
    <p:sldId id="433" r:id="rId3"/>
    <p:sldId id="434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52" r:id="rId22"/>
    <p:sldId id="39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3F271-CE4C-4417-BC50-17764D1A5A30}" type="datetimeFigureOut">
              <a:rPr lang="en-US" smtClean="0"/>
              <a:pPr/>
              <a:t>5/6/2021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7C09B-05FD-49E6-866F-8F0DEFBE4C5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3AC40-2A54-469B-A5C6-1EBFB86AB7B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C4B0-9FCC-4C2E-80D1-7932784C678E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BEEA-5BFB-489A-83B8-960F9084A0AC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C511-3527-4921-B936-09069C7F6D37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101C-E9A5-45A4-8431-5AC54AB82BF7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BF1-792E-42EB-981C-94B90CCC4392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8AFA1-DAFE-407B-833C-D36FA7D48473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7FEE-8788-4D82-A892-75E64D3B7452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961B-E440-46F7-97DA-1235D5D17C2D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A05B-BC19-4A31-88C5-32207B27B4BA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0AE6-AA7C-47AC-8F4D-F7E84BEF624B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10A3-F323-4104-906E-FD88BF3117A8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9B32-003D-4B07-A28A-13C2C6073285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05C71-3EB8-4091-9CDD-E1301D61385A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77C2-A3B0-4972-9388-48710153F654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ECAE-6D3A-4270-90F8-F7C92099BADA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18821-EFA6-46F3-B229-045EA888EA75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689C-96E6-462D-8F96-3B1BB3A5B930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55863F-63AA-4C36-93FE-158E1A093AAF}" type="datetime1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utonlab.org/tutorials/infogain11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09907" y="178010"/>
            <a:ext cx="8574622" cy="2616199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Classification (Decision Tree)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1151" y="3358622"/>
            <a:ext cx="8601388" cy="987347"/>
          </a:xfrm>
        </p:spPr>
        <p:txBody>
          <a:bodyPr/>
          <a:lstStyle/>
          <a:p>
            <a:r>
              <a:rPr lang="en-US" altLang="ko-KR" dirty="0"/>
              <a:t>Data Mining* (CSC521)</a:t>
            </a:r>
          </a:p>
          <a:p>
            <a:endParaRPr lang="en-US" altLang="ko-KR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3448486" y="6287814"/>
            <a:ext cx="8582552" cy="5701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*The instructor thanks Dr Jae-Gil Lee for sharing the lecture slides.</a:t>
            </a:r>
            <a:endParaRPr kumimoji="0" lang="ko-KR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15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5823" y="4386"/>
            <a:ext cx="10018713" cy="1752599"/>
          </a:xfrm>
        </p:spPr>
        <p:txBody>
          <a:bodyPr/>
          <a:lstStyle/>
          <a:p>
            <a:r>
              <a:rPr lang="en-US" altLang="ko-KR" dirty="0"/>
              <a:t>Play Tennis Example (4/15)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Attribute </a:t>
            </a:r>
            <a:r>
              <a:rPr lang="en-US" altLang="ko-KR" i="1" dirty="0"/>
              <a:t>Wind</a:t>
            </a:r>
          </a:p>
          <a:p>
            <a:pPr lvl="1"/>
            <a:r>
              <a:rPr lang="en-US" altLang="ko-KR" i="1" dirty="0"/>
              <a:t>D = </a:t>
            </a:r>
            <a:r>
              <a:rPr lang="en-US" altLang="ko-KR" dirty="0"/>
              <a:t>[9+,5-]</a:t>
            </a:r>
          </a:p>
          <a:p>
            <a:pPr lvl="1"/>
            <a:r>
              <a:rPr lang="en-US" altLang="ko-KR" i="1" dirty="0" err="1"/>
              <a:t>D</a:t>
            </a:r>
            <a:r>
              <a:rPr lang="en-US" altLang="ko-KR" i="1" baseline="-25000" dirty="0" err="1"/>
              <a:t>weak</a:t>
            </a:r>
            <a:r>
              <a:rPr lang="en-US" altLang="ko-KR" i="1" dirty="0"/>
              <a:t> = </a:t>
            </a:r>
            <a:r>
              <a:rPr lang="en-US" altLang="ko-KR" dirty="0"/>
              <a:t>[6+,2-]</a:t>
            </a:r>
          </a:p>
          <a:p>
            <a:pPr lvl="1"/>
            <a:r>
              <a:rPr lang="en-US" altLang="ko-KR" i="1" dirty="0" err="1"/>
              <a:t>D</a:t>
            </a:r>
            <a:r>
              <a:rPr lang="en-US" altLang="ko-KR" i="1" baseline="-25000" dirty="0" err="1"/>
              <a:t>strong</a:t>
            </a:r>
            <a:r>
              <a:rPr lang="en-US" altLang="ko-KR" i="1" dirty="0"/>
              <a:t>=</a:t>
            </a:r>
            <a:r>
              <a:rPr lang="en-US" altLang="ko-KR" dirty="0"/>
              <a:t>[3+,3-]</a:t>
            </a:r>
          </a:p>
          <a:p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905000" y="1601688"/>
            <a:ext cx="3352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ko-KR" dirty="0"/>
          </a:p>
        </p:txBody>
      </p:sp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094" y="3805330"/>
            <a:ext cx="7146929" cy="246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847184" y="1304170"/>
            <a:ext cx="4495800" cy="1966913"/>
            <a:chOff x="2784" y="1248"/>
            <a:chExt cx="2832" cy="1239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96" y="1488"/>
              <a:ext cx="1008" cy="24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+mn-lt"/>
                </a:rPr>
                <a:t>Wind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456" y="1248"/>
              <a:ext cx="1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+mn-lt"/>
                </a:rPr>
                <a:t>[9+,5-] : </a:t>
              </a:r>
              <a:r>
                <a:rPr lang="en-US" altLang="ko-KR" sz="1800">
                  <a:latin typeface="+mn-lt"/>
                </a:rPr>
                <a:t>E = 0.940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3648" y="1728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176" y="1728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456" y="1824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+mn-lt"/>
                </a:rPr>
                <a:t>Weak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4416" y="1824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+mn-lt"/>
                </a:rPr>
                <a:t>Strong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784" y="2256"/>
              <a:ext cx="1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+mn-lt"/>
                </a:rPr>
                <a:t>[6+,2-] : </a:t>
              </a:r>
              <a:r>
                <a:rPr lang="en-US" altLang="ko-KR" sz="1800">
                  <a:latin typeface="+mn-lt"/>
                </a:rPr>
                <a:t>E = 0.811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224" y="2256"/>
              <a:ext cx="1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+mn-lt"/>
                </a:rPr>
                <a:t>[3+,3-] : </a:t>
              </a:r>
              <a:r>
                <a:rPr lang="en-US" altLang="ko-KR" sz="1800">
                  <a:latin typeface="+mn-lt"/>
                </a:rPr>
                <a:t>E = 1.0</a:t>
              </a:r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4672" y="-1064"/>
            <a:ext cx="10018713" cy="1752599"/>
          </a:xfrm>
        </p:spPr>
        <p:txBody>
          <a:bodyPr/>
          <a:lstStyle/>
          <a:p>
            <a:r>
              <a:rPr lang="en-US" altLang="ko-KR" dirty="0"/>
              <a:t>Play Tennis Example (5/15)</a:t>
            </a:r>
            <a:endParaRPr lang="ko-KR" altLang="en-US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879976" y="1263845"/>
            <a:ext cx="4495800" cy="1966913"/>
            <a:chOff x="2688" y="1248"/>
            <a:chExt cx="2832" cy="1239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600" y="1488"/>
              <a:ext cx="1008" cy="24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+mn-lt"/>
                </a:rPr>
                <a:t>Humidity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360" y="1248"/>
              <a:ext cx="1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+mn-lt"/>
                </a:rPr>
                <a:t>[9+,5-] : </a:t>
              </a:r>
              <a:r>
                <a:rPr lang="en-US" altLang="ko-KR" sz="1800">
                  <a:latin typeface="+mn-lt"/>
                </a:rPr>
                <a:t>E = 0.940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3552" y="1728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080" y="1728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360" y="1858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 dirty="0">
                  <a:latin typeface="+mn-lt"/>
                </a:rPr>
                <a:t>High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4320" y="1872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+mn-lt"/>
                </a:rPr>
                <a:t>Normal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688" y="2256"/>
              <a:ext cx="1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+mn-lt"/>
                </a:rPr>
                <a:t>[3+,4-] : </a:t>
              </a:r>
              <a:r>
                <a:rPr lang="en-US" altLang="ko-KR" sz="1800">
                  <a:latin typeface="+mn-lt"/>
                </a:rPr>
                <a:t>E = 0.985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128" y="2256"/>
              <a:ext cx="1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+mn-lt"/>
                </a:rPr>
                <a:t>[6+,1-] : </a:t>
              </a:r>
              <a:r>
                <a:rPr lang="en-US" altLang="ko-KR" sz="1800">
                  <a:latin typeface="+mn-lt"/>
                </a:rPr>
                <a:t>E = 0.592</a:t>
              </a:r>
            </a:p>
          </p:txBody>
        </p:sp>
      </p:grp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1584672" y="1272517"/>
            <a:ext cx="8229600" cy="4857720"/>
          </a:xfrm>
        </p:spPr>
        <p:txBody>
          <a:bodyPr/>
          <a:lstStyle/>
          <a:p>
            <a:r>
              <a:rPr lang="en-US" altLang="ko-KR" dirty="0"/>
              <a:t>Attribute </a:t>
            </a:r>
            <a:r>
              <a:rPr lang="en-US" altLang="ko-KR" i="1" dirty="0"/>
              <a:t>Humidity</a:t>
            </a:r>
          </a:p>
          <a:p>
            <a:pPr lvl="1"/>
            <a:r>
              <a:rPr lang="en-US" altLang="ko-KR" i="1" dirty="0" err="1"/>
              <a:t>D</a:t>
            </a:r>
            <a:r>
              <a:rPr lang="en-US" altLang="ko-KR" i="1" baseline="-25000" dirty="0" err="1"/>
              <a:t>high</a:t>
            </a:r>
            <a:r>
              <a:rPr lang="en-US" altLang="ko-KR" i="1" dirty="0"/>
              <a:t> = </a:t>
            </a:r>
            <a:r>
              <a:rPr lang="en-US" altLang="ko-KR" dirty="0"/>
              <a:t>[3+,4-]</a:t>
            </a:r>
          </a:p>
          <a:p>
            <a:pPr lvl="1"/>
            <a:r>
              <a:rPr lang="en-US" altLang="ko-KR" i="1" dirty="0" err="1"/>
              <a:t>D</a:t>
            </a:r>
            <a:r>
              <a:rPr lang="en-US" altLang="ko-KR" i="1" baseline="-25000" dirty="0" err="1"/>
              <a:t>normal</a:t>
            </a:r>
            <a:r>
              <a:rPr lang="en-US" altLang="ko-KR" i="1" dirty="0"/>
              <a:t>=</a:t>
            </a:r>
            <a:r>
              <a:rPr lang="en-US" altLang="ko-KR" dirty="0"/>
              <a:t>[6+,1-]</a:t>
            </a:r>
          </a:p>
          <a:p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4411663" y="3533775"/>
            <a:ext cx="7569200" cy="2617788"/>
            <a:chOff x="2779" y="2226"/>
            <a:chExt cx="4768" cy="1649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/>
          </p:nvSpPr>
          <p:spPr bwMode="auto">
            <a:xfrm>
              <a:off x="2779" y="2226"/>
              <a:ext cx="4730" cy="1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>
              <a:off x="5583" y="2448"/>
              <a:ext cx="326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4890" y="2951"/>
              <a:ext cx="164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6202" y="2951"/>
              <a:ext cx="164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4469" y="3403"/>
              <a:ext cx="165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5175" y="3403"/>
              <a:ext cx="164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4075" y="3641"/>
              <a:ext cx="32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151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4034" y="3641"/>
              <a:ext cx="1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3951" y="3641"/>
              <a:ext cx="1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13"/>
            <p:cNvSpPr>
              <a:spLocks noChangeArrowheads="1"/>
            </p:cNvSpPr>
            <p:nvPr/>
          </p:nvSpPr>
          <p:spPr bwMode="auto">
            <a:xfrm>
              <a:off x="5489" y="3295"/>
              <a:ext cx="32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592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5447" y="3295"/>
              <a:ext cx="1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5365" y="3295"/>
              <a:ext cx="1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5168" y="3427"/>
              <a:ext cx="2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>
              <a:off x="5216" y="3189"/>
              <a:ext cx="1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18"/>
            <p:cNvSpPr>
              <a:spLocks noChangeArrowheads="1"/>
            </p:cNvSpPr>
            <p:nvPr/>
          </p:nvSpPr>
          <p:spPr bwMode="auto">
            <a:xfrm>
              <a:off x="4783" y="3295"/>
              <a:ext cx="32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985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4742" y="3295"/>
              <a:ext cx="1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0"/>
            <p:cNvSpPr>
              <a:spLocks noChangeArrowheads="1"/>
            </p:cNvSpPr>
            <p:nvPr/>
          </p:nvSpPr>
          <p:spPr bwMode="auto">
            <a:xfrm>
              <a:off x="4659" y="3295"/>
              <a:ext cx="1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4463" y="3427"/>
              <a:ext cx="2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22"/>
            <p:cNvSpPr>
              <a:spLocks noChangeArrowheads="1"/>
            </p:cNvSpPr>
            <p:nvPr/>
          </p:nvSpPr>
          <p:spPr bwMode="auto">
            <a:xfrm>
              <a:off x="4510" y="3189"/>
              <a:ext cx="1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>
              <a:off x="4075" y="3295"/>
              <a:ext cx="32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940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24"/>
            <p:cNvSpPr>
              <a:spLocks noChangeArrowheads="1"/>
            </p:cNvSpPr>
            <p:nvPr/>
          </p:nvSpPr>
          <p:spPr bwMode="auto">
            <a:xfrm>
              <a:off x="4034" y="3295"/>
              <a:ext cx="1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.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25"/>
            <p:cNvSpPr>
              <a:spLocks noChangeArrowheads="1"/>
            </p:cNvSpPr>
            <p:nvPr/>
          </p:nvSpPr>
          <p:spPr bwMode="auto">
            <a:xfrm>
              <a:off x="3951" y="3295"/>
              <a:ext cx="1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26"/>
            <p:cNvSpPr>
              <a:spLocks noChangeArrowheads="1"/>
            </p:cNvSpPr>
            <p:nvPr/>
          </p:nvSpPr>
          <p:spPr bwMode="auto">
            <a:xfrm>
              <a:off x="7421" y="2843"/>
              <a:ext cx="1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27"/>
            <p:cNvSpPr>
              <a:spLocks noChangeArrowheads="1"/>
            </p:cNvSpPr>
            <p:nvPr/>
          </p:nvSpPr>
          <p:spPr bwMode="auto">
            <a:xfrm>
              <a:off x="6938" y="2843"/>
              <a:ext cx="1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28"/>
            <p:cNvSpPr>
              <a:spLocks noChangeArrowheads="1"/>
            </p:cNvSpPr>
            <p:nvPr/>
          </p:nvSpPr>
          <p:spPr bwMode="auto">
            <a:xfrm>
              <a:off x="6195" y="2975"/>
              <a:ext cx="2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29"/>
            <p:cNvSpPr>
              <a:spLocks noChangeArrowheads="1"/>
            </p:cNvSpPr>
            <p:nvPr/>
          </p:nvSpPr>
          <p:spPr bwMode="auto">
            <a:xfrm>
              <a:off x="6243" y="2737"/>
              <a:ext cx="1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30"/>
            <p:cNvSpPr>
              <a:spLocks noChangeArrowheads="1"/>
            </p:cNvSpPr>
            <p:nvPr/>
          </p:nvSpPr>
          <p:spPr bwMode="auto">
            <a:xfrm>
              <a:off x="5998" y="2843"/>
              <a:ext cx="1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31"/>
            <p:cNvSpPr>
              <a:spLocks noChangeArrowheads="1"/>
            </p:cNvSpPr>
            <p:nvPr/>
          </p:nvSpPr>
          <p:spPr bwMode="auto">
            <a:xfrm>
              <a:off x="5626" y="2843"/>
              <a:ext cx="1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32"/>
            <p:cNvSpPr>
              <a:spLocks noChangeArrowheads="1"/>
            </p:cNvSpPr>
            <p:nvPr/>
          </p:nvSpPr>
          <p:spPr bwMode="auto">
            <a:xfrm>
              <a:off x="4883" y="2975"/>
              <a:ext cx="2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33"/>
            <p:cNvSpPr>
              <a:spLocks noChangeArrowheads="1"/>
            </p:cNvSpPr>
            <p:nvPr/>
          </p:nvSpPr>
          <p:spPr bwMode="auto">
            <a:xfrm>
              <a:off x="4930" y="2737"/>
              <a:ext cx="1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34"/>
            <p:cNvSpPr>
              <a:spLocks noChangeArrowheads="1"/>
            </p:cNvSpPr>
            <p:nvPr/>
          </p:nvSpPr>
          <p:spPr bwMode="auto">
            <a:xfrm>
              <a:off x="4686" y="2843"/>
              <a:ext cx="1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35"/>
            <p:cNvSpPr>
              <a:spLocks noChangeArrowheads="1"/>
            </p:cNvSpPr>
            <p:nvPr/>
          </p:nvSpPr>
          <p:spPr bwMode="auto">
            <a:xfrm>
              <a:off x="4498" y="2843"/>
              <a:ext cx="1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36"/>
            <p:cNvSpPr>
              <a:spLocks noChangeArrowheads="1"/>
            </p:cNvSpPr>
            <p:nvPr/>
          </p:nvSpPr>
          <p:spPr bwMode="auto">
            <a:xfrm>
              <a:off x="6742" y="2340"/>
              <a:ext cx="1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37"/>
            <p:cNvSpPr>
              <a:spLocks noChangeArrowheads="1"/>
            </p:cNvSpPr>
            <p:nvPr/>
          </p:nvSpPr>
          <p:spPr bwMode="auto">
            <a:xfrm>
              <a:off x="6482" y="2340"/>
              <a:ext cx="1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38"/>
            <p:cNvSpPr>
              <a:spLocks noChangeArrowheads="1"/>
            </p:cNvSpPr>
            <p:nvPr/>
          </p:nvSpPr>
          <p:spPr bwMode="auto">
            <a:xfrm>
              <a:off x="5839" y="2472"/>
              <a:ext cx="1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|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39"/>
            <p:cNvSpPr>
              <a:spLocks noChangeArrowheads="1"/>
            </p:cNvSpPr>
            <p:nvPr/>
          </p:nvSpPr>
          <p:spPr bwMode="auto">
            <a:xfrm>
              <a:off x="5620" y="2472"/>
              <a:ext cx="1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|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0"/>
            <p:cNvSpPr>
              <a:spLocks noChangeArrowheads="1"/>
            </p:cNvSpPr>
            <p:nvPr/>
          </p:nvSpPr>
          <p:spPr bwMode="auto">
            <a:xfrm>
              <a:off x="5875" y="2233"/>
              <a:ext cx="1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|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41"/>
            <p:cNvSpPr>
              <a:spLocks noChangeArrowheads="1"/>
            </p:cNvSpPr>
            <p:nvPr/>
          </p:nvSpPr>
          <p:spPr bwMode="auto">
            <a:xfrm>
              <a:off x="5584" y="2233"/>
              <a:ext cx="1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|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42"/>
            <p:cNvSpPr>
              <a:spLocks noChangeArrowheads="1"/>
            </p:cNvSpPr>
            <p:nvPr/>
          </p:nvSpPr>
          <p:spPr bwMode="auto">
            <a:xfrm>
              <a:off x="4683" y="2340"/>
              <a:ext cx="1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43"/>
            <p:cNvSpPr>
              <a:spLocks noChangeArrowheads="1"/>
            </p:cNvSpPr>
            <p:nvPr/>
          </p:nvSpPr>
          <p:spPr bwMode="auto">
            <a:xfrm>
              <a:off x="4495" y="2340"/>
              <a:ext cx="1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44"/>
            <p:cNvSpPr>
              <a:spLocks noChangeArrowheads="1"/>
            </p:cNvSpPr>
            <p:nvPr/>
          </p:nvSpPr>
          <p:spPr bwMode="auto">
            <a:xfrm>
              <a:off x="3729" y="2340"/>
              <a:ext cx="1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45"/>
            <p:cNvSpPr>
              <a:spLocks noChangeArrowheads="1"/>
            </p:cNvSpPr>
            <p:nvPr/>
          </p:nvSpPr>
          <p:spPr bwMode="auto">
            <a:xfrm>
              <a:off x="3317" y="2340"/>
              <a:ext cx="1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,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46"/>
            <p:cNvSpPr>
              <a:spLocks noChangeArrowheads="1"/>
            </p:cNvSpPr>
            <p:nvPr/>
          </p:nvSpPr>
          <p:spPr bwMode="auto">
            <a:xfrm>
              <a:off x="3131" y="2340"/>
              <a:ext cx="1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47"/>
            <p:cNvSpPr>
              <a:spLocks noChangeArrowheads="1"/>
            </p:cNvSpPr>
            <p:nvPr/>
          </p:nvSpPr>
          <p:spPr bwMode="auto">
            <a:xfrm>
              <a:off x="5516" y="2563"/>
              <a:ext cx="89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}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48"/>
            <p:cNvSpPr>
              <a:spLocks noChangeArrowheads="1"/>
            </p:cNvSpPr>
            <p:nvPr/>
          </p:nvSpPr>
          <p:spPr bwMode="auto">
            <a:xfrm>
              <a:off x="5204" y="2563"/>
              <a:ext cx="66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,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49"/>
            <p:cNvSpPr>
              <a:spLocks noChangeArrowheads="1"/>
            </p:cNvSpPr>
            <p:nvPr/>
          </p:nvSpPr>
          <p:spPr bwMode="auto">
            <a:xfrm>
              <a:off x="4978" y="2563"/>
              <a:ext cx="89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{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0"/>
            <p:cNvSpPr>
              <a:spLocks noChangeArrowheads="1"/>
            </p:cNvSpPr>
            <p:nvPr/>
          </p:nvSpPr>
          <p:spPr bwMode="auto">
            <a:xfrm>
              <a:off x="3825" y="3621"/>
              <a:ext cx="19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51"/>
            <p:cNvSpPr>
              <a:spLocks noChangeArrowheads="1"/>
            </p:cNvSpPr>
            <p:nvPr/>
          </p:nvSpPr>
          <p:spPr bwMode="auto">
            <a:xfrm>
              <a:off x="5054" y="3275"/>
              <a:ext cx="19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52"/>
            <p:cNvSpPr>
              <a:spLocks noChangeArrowheads="1"/>
            </p:cNvSpPr>
            <p:nvPr/>
          </p:nvSpPr>
          <p:spPr bwMode="auto">
            <a:xfrm>
              <a:off x="4348" y="3275"/>
              <a:ext cx="19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53"/>
            <p:cNvSpPr>
              <a:spLocks noChangeArrowheads="1"/>
            </p:cNvSpPr>
            <p:nvPr/>
          </p:nvSpPr>
          <p:spPr bwMode="auto">
            <a:xfrm>
              <a:off x="3825" y="3275"/>
              <a:ext cx="19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54"/>
            <p:cNvSpPr>
              <a:spLocks noChangeArrowheads="1"/>
            </p:cNvSpPr>
            <p:nvPr/>
          </p:nvSpPr>
          <p:spPr bwMode="auto">
            <a:xfrm>
              <a:off x="6081" y="2823"/>
              <a:ext cx="19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55"/>
            <p:cNvSpPr>
              <a:spLocks noChangeArrowheads="1"/>
            </p:cNvSpPr>
            <p:nvPr/>
          </p:nvSpPr>
          <p:spPr bwMode="auto">
            <a:xfrm>
              <a:off x="4768" y="2823"/>
              <a:ext cx="19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56"/>
            <p:cNvSpPr>
              <a:spLocks noChangeArrowheads="1"/>
            </p:cNvSpPr>
            <p:nvPr/>
          </p:nvSpPr>
          <p:spPr bwMode="auto">
            <a:xfrm>
              <a:off x="3825" y="2823"/>
              <a:ext cx="19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57"/>
            <p:cNvSpPr>
              <a:spLocks noChangeArrowheads="1"/>
            </p:cNvSpPr>
            <p:nvPr/>
          </p:nvSpPr>
          <p:spPr bwMode="auto">
            <a:xfrm>
              <a:off x="4766" y="2320"/>
              <a:ext cx="19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58"/>
            <p:cNvSpPr>
              <a:spLocks noChangeArrowheads="1"/>
            </p:cNvSpPr>
            <p:nvPr/>
          </p:nvSpPr>
          <p:spPr bwMode="auto">
            <a:xfrm>
              <a:off x="3822" y="2320"/>
              <a:ext cx="19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=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59"/>
            <p:cNvSpPr>
              <a:spLocks noChangeArrowheads="1"/>
            </p:cNvSpPr>
            <p:nvPr/>
          </p:nvSpPr>
          <p:spPr bwMode="auto">
            <a:xfrm>
              <a:off x="5132" y="2274"/>
              <a:ext cx="328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å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60"/>
            <p:cNvSpPr>
              <a:spLocks noChangeArrowheads="1"/>
            </p:cNvSpPr>
            <p:nvPr/>
          </p:nvSpPr>
          <p:spPr bwMode="auto">
            <a:xfrm>
              <a:off x="4923" y="2552"/>
              <a:ext cx="133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anose="05050102010706020507" pitchFamily="18" charset="2"/>
                </a:rPr>
                <a:t>Î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61"/>
            <p:cNvSpPr>
              <a:spLocks noChangeArrowheads="1"/>
            </p:cNvSpPr>
            <p:nvPr/>
          </p:nvSpPr>
          <p:spPr bwMode="auto">
            <a:xfrm>
              <a:off x="7119" y="2947"/>
              <a:ext cx="33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normal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62"/>
            <p:cNvSpPr>
              <a:spLocks noChangeArrowheads="1"/>
            </p:cNvSpPr>
            <p:nvPr/>
          </p:nvSpPr>
          <p:spPr bwMode="auto">
            <a:xfrm>
              <a:off x="5807" y="2947"/>
              <a:ext cx="22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high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63"/>
            <p:cNvSpPr>
              <a:spLocks noChangeArrowheads="1"/>
            </p:cNvSpPr>
            <p:nvPr/>
          </p:nvSpPr>
          <p:spPr bwMode="auto">
            <a:xfrm>
              <a:off x="5233" y="2563"/>
              <a:ext cx="33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normal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64"/>
            <p:cNvSpPr>
              <a:spLocks noChangeArrowheads="1"/>
            </p:cNvSpPr>
            <p:nvPr/>
          </p:nvSpPr>
          <p:spPr bwMode="auto">
            <a:xfrm>
              <a:off x="5027" y="2563"/>
              <a:ext cx="22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high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65"/>
            <p:cNvSpPr>
              <a:spLocks noChangeArrowheads="1"/>
            </p:cNvSpPr>
            <p:nvPr/>
          </p:nvSpPr>
          <p:spPr bwMode="auto">
            <a:xfrm>
              <a:off x="4884" y="2563"/>
              <a:ext cx="8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v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66"/>
            <p:cNvSpPr>
              <a:spLocks noChangeArrowheads="1"/>
            </p:cNvSpPr>
            <p:nvPr/>
          </p:nvSpPr>
          <p:spPr bwMode="auto">
            <a:xfrm>
              <a:off x="7003" y="2843"/>
              <a:ext cx="1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67"/>
            <p:cNvSpPr>
              <a:spLocks noChangeArrowheads="1"/>
            </p:cNvSpPr>
            <p:nvPr/>
          </p:nvSpPr>
          <p:spPr bwMode="auto">
            <a:xfrm>
              <a:off x="6400" y="2843"/>
              <a:ext cx="6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Entropy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68"/>
            <p:cNvSpPr>
              <a:spLocks noChangeArrowheads="1"/>
            </p:cNvSpPr>
            <p:nvPr/>
          </p:nvSpPr>
          <p:spPr bwMode="auto">
            <a:xfrm>
              <a:off x="5691" y="2843"/>
              <a:ext cx="1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69"/>
            <p:cNvSpPr>
              <a:spLocks noChangeArrowheads="1"/>
            </p:cNvSpPr>
            <p:nvPr/>
          </p:nvSpPr>
          <p:spPr bwMode="auto">
            <a:xfrm>
              <a:off x="5087" y="2843"/>
              <a:ext cx="6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Entropy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0"/>
            <p:cNvSpPr>
              <a:spLocks noChangeArrowheads="1"/>
            </p:cNvSpPr>
            <p:nvPr/>
          </p:nvSpPr>
          <p:spPr bwMode="auto">
            <a:xfrm>
              <a:off x="4562" y="2843"/>
              <a:ext cx="1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71"/>
            <p:cNvSpPr>
              <a:spLocks noChangeArrowheads="1"/>
            </p:cNvSpPr>
            <p:nvPr/>
          </p:nvSpPr>
          <p:spPr bwMode="auto">
            <a:xfrm>
              <a:off x="3959" y="2843"/>
              <a:ext cx="6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Entropy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72"/>
            <p:cNvSpPr>
              <a:spLocks noChangeArrowheads="1"/>
            </p:cNvSpPr>
            <p:nvPr/>
          </p:nvSpPr>
          <p:spPr bwMode="auto">
            <a:xfrm>
              <a:off x="6546" y="2340"/>
              <a:ext cx="2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Dv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73"/>
            <p:cNvSpPr>
              <a:spLocks noChangeArrowheads="1"/>
            </p:cNvSpPr>
            <p:nvPr/>
          </p:nvSpPr>
          <p:spPr bwMode="auto">
            <a:xfrm>
              <a:off x="5943" y="2340"/>
              <a:ext cx="6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Entropy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74"/>
            <p:cNvSpPr>
              <a:spLocks noChangeArrowheads="1"/>
            </p:cNvSpPr>
            <p:nvPr/>
          </p:nvSpPr>
          <p:spPr bwMode="auto">
            <a:xfrm>
              <a:off x="5689" y="2472"/>
              <a:ext cx="1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75"/>
            <p:cNvSpPr>
              <a:spLocks noChangeArrowheads="1"/>
            </p:cNvSpPr>
            <p:nvPr/>
          </p:nvSpPr>
          <p:spPr bwMode="auto">
            <a:xfrm>
              <a:off x="5653" y="2233"/>
              <a:ext cx="27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Dv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76"/>
            <p:cNvSpPr>
              <a:spLocks noChangeArrowheads="1"/>
            </p:cNvSpPr>
            <p:nvPr/>
          </p:nvSpPr>
          <p:spPr bwMode="auto">
            <a:xfrm>
              <a:off x="4560" y="2340"/>
              <a:ext cx="1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77"/>
            <p:cNvSpPr>
              <a:spLocks noChangeArrowheads="1"/>
            </p:cNvSpPr>
            <p:nvPr/>
          </p:nvSpPr>
          <p:spPr bwMode="auto">
            <a:xfrm>
              <a:off x="3956" y="2340"/>
              <a:ext cx="6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Entropy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78"/>
            <p:cNvSpPr>
              <a:spLocks noChangeArrowheads="1"/>
            </p:cNvSpPr>
            <p:nvPr/>
          </p:nvSpPr>
          <p:spPr bwMode="auto">
            <a:xfrm>
              <a:off x="3363" y="2340"/>
              <a:ext cx="32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Hum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79"/>
            <p:cNvSpPr>
              <a:spLocks noChangeArrowheads="1"/>
            </p:cNvSpPr>
            <p:nvPr/>
          </p:nvSpPr>
          <p:spPr bwMode="auto">
            <a:xfrm>
              <a:off x="3196" y="2340"/>
              <a:ext cx="1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80"/>
            <p:cNvSpPr>
              <a:spLocks noChangeArrowheads="1"/>
            </p:cNvSpPr>
            <p:nvPr/>
          </p:nvSpPr>
          <p:spPr bwMode="auto">
            <a:xfrm>
              <a:off x="2799" y="2340"/>
              <a:ext cx="4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Gain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83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8298" y="4659"/>
            <a:ext cx="10018713" cy="1752599"/>
          </a:xfrm>
        </p:spPr>
        <p:txBody>
          <a:bodyPr/>
          <a:lstStyle/>
          <a:p>
            <a:r>
              <a:rPr lang="en-US" altLang="ko-KR" dirty="0"/>
              <a:t>Play Tennis Example (6/15)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04477" y="1867757"/>
            <a:ext cx="10018713" cy="3124201"/>
          </a:xfrm>
        </p:spPr>
        <p:txBody>
          <a:bodyPr/>
          <a:lstStyle/>
          <a:p>
            <a:r>
              <a:rPr lang="en-US" altLang="ko-KR" dirty="0"/>
              <a:t>Attribute </a:t>
            </a:r>
            <a:r>
              <a:rPr lang="en-US" altLang="ko-KR" i="1" dirty="0"/>
              <a:t>Outlook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5774532" y="2683087"/>
            <a:ext cx="754063" cy="12271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endParaRPr lang="ko-KR" altLang="en-US">
              <a:latin typeface="+mn-lt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7982744" y="2606887"/>
            <a:ext cx="690562" cy="12271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endParaRPr lang="ko-KR" altLang="en-US">
              <a:latin typeface="+mn-l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61906" y="2157626"/>
            <a:ext cx="1828800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ko-KR">
                <a:latin typeface="+mn-lt"/>
                <a:ea typeface="맑은 고딕" panose="020B0503020000020004" pitchFamily="50" charset="-127"/>
              </a:rPr>
              <a:t>   Outlook</a:t>
            </a:r>
            <a:endParaRPr lang="en-US" altLang="ko-KR">
              <a:latin typeface="+mn-lt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649120" y="3199026"/>
            <a:ext cx="96853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ko-KR" i="1">
                <a:latin typeface="+mn-lt"/>
                <a:ea typeface="맑은 고딕" panose="020B0503020000020004" pitchFamily="50" charset="-127"/>
              </a:rPr>
              <a:t>Sunny</a:t>
            </a:r>
            <a:endParaRPr lang="en-US" altLang="ko-KR">
              <a:latin typeface="+mn-lt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8108156" y="3122826"/>
            <a:ext cx="744114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ko-KR" i="1">
                <a:latin typeface="+mn-lt"/>
                <a:ea typeface="맑은 고딕" panose="020B0503020000020004" pitchFamily="50" charset="-127"/>
              </a:rPr>
              <a:t>Rain</a:t>
            </a:r>
            <a:endParaRPr lang="en-US" altLang="ko-KR">
              <a:latin typeface="+mn-lt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142707" y="3910226"/>
            <a:ext cx="107112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>
                <a:latin typeface="+mn-lt"/>
              </a:rPr>
              <a:t>[</a:t>
            </a:r>
            <a:r>
              <a:rPr lang="sv-SE" altLang="ko-KR">
                <a:latin typeface="+mn-lt"/>
                <a:ea typeface="맑은 고딕" panose="020B0503020000020004" pitchFamily="50" charset="-127"/>
              </a:rPr>
              <a:t>2</a:t>
            </a:r>
            <a:r>
              <a:rPr lang="en-US" altLang="ko-KR">
                <a:latin typeface="+mn-lt"/>
              </a:rPr>
              <a:t>+, </a:t>
            </a:r>
            <a:r>
              <a:rPr lang="sv-SE" altLang="ko-KR">
                <a:latin typeface="+mn-lt"/>
                <a:ea typeface="맑은 고딕" panose="020B0503020000020004" pitchFamily="50" charset="-127"/>
              </a:rPr>
              <a:t>3</a:t>
            </a:r>
            <a:r>
              <a:rPr lang="en-US" altLang="ko-KR">
                <a:latin typeface="+mn-lt"/>
              </a:rPr>
              <a:t>-]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419307" y="3834026"/>
            <a:ext cx="107112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>
                <a:latin typeface="+mn-lt"/>
              </a:rPr>
              <a:t>[</a:t>
            </a:r>
            <a:r>
              <a:rPr lang="sv-SE" altLang="ko-KR">
                <a:latin typeface="+mn-lt"/>
                <a:ea typeface="맑은 고딕" panose="020B0503020000020004" pitchFamily="50" charset="-127"/>
              </a:rPr>
              <a:t>3</a:t>
            </a:r>
            <a:r>
              <a:rPr lang="en-US" altLang="ko-KR">
                <a:latin typeface="+mn-lt"/>
              </a:rPr>
              <a:t>+, </a:t>
            </a:r>
            <a:r>
              <a:rPr lang="sv-SE" altLang="ko-KR">
                <a:latin typeface="+mn-lt"/>
                <a:ea typeface="맑은 고딕" panose="020B0503020000020004" pitchFamily="50" charset="-127"/>
              </a:rPr>
              <a:t>2</a:t>
            </a:r>
            <a:r>
              <a:rPr lang="en-US" altLang="ko-KR">
                <a:latin typeface="+mn-lt"/>
              </a:rPr>
              <a:t>-]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590506" y="1319426"/>
            <a:ext cx="13580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ko-KR">
                <a:latin typeface="+mn-lt"/>
                <a:ea typeface="맑은 고딕" panose="020B0503020000020004" pitchFamily="50" charset="-127"/>
              </a:rPr>
              <a:t>S=</a:t>
            </a:r>
            <a:r>
              <a:rPr lang="en-US" altLang="ko-KR">
                <a:latin typeface="+mn-lt"/>
              </a:rPr>
              <a:t>[9+,5-]</a:t>
            </a:r>
            <a:endParaRPr lang="sv-SE" altLang="ko-KR">
              <a:latin typeface="+mn-lt"/>
              <a:ea typeface="맑은 고딕" panose="020B0503020000020004" pitchFamily="50" charset="-127"/>
            </a:endParaRPr>
          </a:p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ko-KR">
                <a:latin typeface="+mn-lt"/>
                <a:ea typeface="맑은 고딕" panose="020B0503020000020004" pitchFamily="50" charset="-127"/>
              </a:rPr>
              <a:t>E=0.940</a:t>
            </a:r>
            <a:endParaRPr lang="en-US" altLang="ko-KR">
              <a:latin typeface="+mn-lt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769009" y="5175020"/>
            <a:ext cx="718579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ko-KR" dirty="0">
                <a:latin typeface="+mn-lt"/>
                <a:ea typeface="맑은 고딕" panose="020B0503020000020004" pitchFamily="50" charset="-127"/>
              </a:rPr>
              <a:t>Gain(S,Outlook)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ko-KR" dirty="0">
                <a:latin typeface="+mn-lt"/>
                <a:ea typeface="맑은 고딕" panose="020B0503020000020004" pitchFamily="50" charset="-127"/>
              </a:rPr>
              <a:t>=0.940-(5/14)*0.971-(4/14)*0.0 – (5/14)*0.971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ko-KR" dirty="0">
                <a:latin typeface="+mn-lt"/>
                <a:ea typeface="맑은 고딕" panose="020B0503020000020004" pitchFamily="50" charset="-127"/>
              </a:rPr>
              <a:t>=0.246</a:t>
            </a:r>
            <a:endParaRPr lang="en-US" altLang="ko-KR" dirty="0">
              <a:latin typeface="+mn-lt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218906" y="4519825"/>
            <a:ext cx="1371600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latinLnBrk="0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sv-SE" altLang="ko-KR">
                <a:latin typeface="+mn-lt"/>
                <a:ea typeface="맑은 고딕" panose="020B0503020000020004" pitchFamily="50" charset="-127"/>
              </a:rPr>
              <a:t>E=0.971</a:t>
            </a:r>
            <a:endParaRPr lang="en-US" altLang="ko-KR">
              <a:latin typeface="+mn-lt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8495506" y="4410287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sv-SE" altLang="ko-KR">
                <a:latin typeface="+mn-lt"/>
                <a:ea typeface="맑은 고딕" panose="020B0503020000020004" pitchFamily="50" charset="-127"/>
              </a:rPr>
              <a:t>E=0.971</a:t>
            </a:r>
            <a:endParaRPr lang="en-US" altLang="ko-KR">
              <a:latin typeface="+mn-lt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7352506" y="2683087"/>
            <a:ext cx="14288" cy="130333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endParaRPr lang="ko-KR" altLang="en-US">
              <a:latin typeface="+mn-lt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971507" y="2919626"/>
            <a:ext cx="785793" cy="8309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ko-KR" i="1" dirty="0">
                <a:latin typeface="+mn-lt"/>
                <a:ea typeface="맑은 고딕" panose="020B0503020000020004" pitchFamily="50" charset="-127"/>
              </a:rPr>
              <a:t>Over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ko-KR" i="1" dirty="0">
                <a:latin typeface="+mn-lt"/>
                <a:ea typeface="맑은 고딕" panose="020B0503020000020004" pitchFamily="50" charset="-127"/>
              </a:rPr>
              <a:t>cast</a:t>
            </a:r>
            <a:endParaRPr lang="en-US" altLang="ko-KR" dirty="0">
              <a:latin typeface="+mn-l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819107" y="3910226"/>
            <a:ext cx="103425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>
                <a:latin typeface="+mn-lt"/>
              </a:rPr>
              <a:t>[</a:t>
            </a:r>
            <a:r>
              <a:rPr lang="sv-SE" altLang="ko-KR">
                <a:latin typeface="+mn-lt"/>
                <a:ea typeface="맑은 고딕" panose="020B0503020000020004" pitchFamily="50" charset="-127"/>
              </a:rPr>
              <a:t>4</a:t>
            </a:r>
            <a:r>
              <a:rPr lang="en-US" altLang="ko-KR">
                <a:latin typeface="+mn-lt"/>
              </a:rPr>
              <a:t>+, </a:t>
            </a:r>
            <a:r>
              <a:rPr lang="sv-SE" altLang="ko-KR">
                <a:latin typeface="+mn-lt"/>
                <a:ea typeface="맑은 고딕" panose="020B0503020000020004" pitchFamily="50" charset="-127"/>
              </a:rPr>
              <a:t>0</a:t>
            </a:r>
            <a:r>
              <a:rPr lang="en-US" altLang="ko-KR">
                <a:latin typeface="+mn-lt"/>
              </a:rPr>
              <a:t>]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819106" y="4519825"/>
            <a:ext cx="1371600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latinLnBrk="0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sv-SE" altLang="ko-KR">
                <a:latin typeface="+mn-lt"/>
                <a:ea typeface="맑은 고딕" panose="020B0503020000020004" pitchFamily="50" charset="-127"/>
              </a:rPr>
              <a:t>E=0.0</a:t>
            </a:r>
            <a:endParaRPr lang="en-US" altLang="ko-KR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91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3521" y="0"/>
            <a:ext cx="10018713" cy="1752599"/>
          </a:xfrm>
        </p:spPr>
        <p:txBody>
          <a:bodyPr/>
          <a:lstStyle/>
          <a:p>
            <a:r>
              <a:rPr lang="en-US" altLang="ko-KR" dirty="0"/>
              <a:t>Play Tennis Example (7/15)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103971"/>
            <a:ext cx="10018713" cy="2912405"/>
          </a:xfrm>
        </p:spPr>
        <p:txBody>
          <a:bodyPr/>
          <a:lstStyle/>
          <a:p>
            <a:r>
              <a:rPr lang="en-US" altLang="ko-KR" dirty="0"/>
              <a:t>Best split</a:t>
            </a:r>
          </a:p>
          <a:p>
            <a:pPr lvl="1"/>
            <a:r>
              <a:rPr lang="en-US" altLang="ko-KR" b="1" i="1" dirty="0"/>
              <a:t>Gain</a:t>
            </a:r>
            <a:r>
              <a:rPr lang="en-US" altLang="ko-KR" b="1" dirty="0"/>
              <a:t>(</a:t>
            </a:r>
            <a:r>
              <a:rPr lang="en-US" altLang="ko-KR" b="1" i="1" dirty="0"/>
              <a:t>D</a:t>
            </a:r>
            <a:r>
              <a:rPr lang="en-US" altLang="ko-KR" b="1" dirty="0"/>
              <a:t>, </a:t>
            </a:r>
            <a:r>
              <a:rPr lang="en-US" altLang="ko-KR" b="1" i="1" dirty="0">
                <a:solidFill>
                  <a:schemeClr val="folHlink"/>
                </a:solidFill>
              </a:rPr>
              <a:t>Outlook</a:t>
            </a:r>
            <a:r>
              <a:rPr lang="en-US" altLang="ko-KR" b="1" dirty="0"/>
              <a:t>) = 0.246</a:t>
            </a:r>
          </a:p>
          <a:p>
            <a:pPr lvl="1"/>
            <a:r>
              <a:rPr lang="en-US" altLang="ko-KR" i="1" dirty="0"/>
              <a:t>Gain</a:t>
            </a:r>
            <a:r>
              <a:rPr lang="en-US" altLang="ko-KR" dirty="0"/>
              <a:t>(</a:t>
            </a:r>
            <a:r>
              <a:rPr lang="en-US" altLang="ko-KR" i="1" dirty="0"/>
              <a:t>D</a:t>
            </a:r>
            <a:r>
              <a:rPr lang="en-US" altLang="ko-KR" dirty="0"/>
              <a:t>, </a:t>
            </a:r>
            <a:r>
              <a:rPr lang="en-US" altLang="ko-KR" i="1" dirty="0"/>
              <a:t>Humidity</a:t>
            </a:r>
            <a:r>
              <a:rPr lang="en-US" altLang="ko-KR" dirty="0"/>
              <a:t>) = 0.151</a:t>
            </a:r>
          </a:p>
          <a:p>
            <a:pPr lvl="1"/>
            <a:r>
              <a:rPr lang="en-US" altLang="ko-KR" i="1" dirty="0"/>
              <a:t>Gain</a:t>
            </a:r>
            <a:r>
              <a:rPr lang="en-US" altLang="ko-KR" dirty="0"/>
              <a:t>(</a:t>
            </a:r>
            <a:r>
              <a:rPr lang="en-US" altLang="ko-KR" i="1" dirty="0"/>
              <a:t>D</a:t>
            </a:r>
            <a:r>
              <a:rPr lang="en-US" altLang="ko-KR" dirty="0"/>
              <a:t>, </a:t>
            </a:r>
            <a:r>
              <a:rPr lang="en-US" altLang="ko-KR" i="1" dirty="0"/>
              <a:t>Wind</a:t>
            </a:r>
            <a:r>
              <a:rPr lang="en-US" altLang="ko-KR" dirty="0"/>
              <a:t>) = 0.048</a:t>
            </a:r>
          </a:p>
          <a:p>
            <a:pPr lvl="1"/>
            <a:r>
              <a:rPr lang="en-US" altLang="ko-KR" i="1" dirty="0"/>
              <a:t>Gain</a:t>
            </a:r>
            <a:r>
              <a:rPr lang="en-US" altLang="ko-KR" dirty="0"/>
              <a:t>(</a:t>
            </a:r>
            <a:r>
              <a:rPr lang="en-US" altLang="ko-KR" i="1" dirty="0"/>
              <a:t>D</a:t>
            </a:r>
            <a:r>
              <a:rPr lang="en-US" altLang="ko-KR" dirty="0"/>
              <a:t>, </a:t>
            </a:r>
            <a:r>
              <a:rPr lang="en-US" altLang="ko-KR" i="1" dirty="0"/>
              <a:t>Temperature</a:t>
            </a:r>
            <a:r>
              <a:rPr lang="en-US" altLang="ko-KR" dirty="0"/>
              <a:t>) = 0.029</a:t>
            </a:r>
          </a:p>
          <a:p>
            <a:endParaRPr lang="ko-KR" alt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324100" y="3573463"/>
            <a:ext cx="7543800" cy="2820992"/>
            <a:chOff x="480" y="2304"/>
            <a:chExt cx="4752" cy="1777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064" y="2304"/>
              <a:ext cx="1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+mn-lt"/>
                </a:rPr>
                <a:t>[9+,5-] : </a:t>
              </a:r>
              <a:r>
                <a:rPr lang="en-US" altLang="ko-KR" sz="1800">
                  <a:latin typeface="+mn-lt"/>
                </a:rPr>
                <a:t>E = 0.940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304" y="2544"/>
              <a:ext cx="1008" cy="24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dirty="0">
                  <a:latin typeface="+mn-lt"/>
                </a:rPr>
                <a:t>Outlook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1104" y="2784"/>
              <a:ext cx="168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784" y="2784"/>
              <a:ext cx="177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728" y="2832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+mn-lt"/>
                </a:rPr>
                <a:t>Sunny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504" y="2928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+mn-lt"/>
                </a:rPr>
                <a:t>Rain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80" y="3504"/>
              <a:ext cx="13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+mn-lt"/>
                </a:rPr>
                <a:t>[2+,3-] : (</a:t>
              </a:r>
              <a:r>
                <a:rPr lang="en-US" altLang="ko-KR" sz="1800">
                  <a:latin typeface="+mn-lt"/>
                </a:rPr>
                <a:t>D1, D2, D8, D9, D11)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840" y="3552"/>
              <a:ext cx="13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+mn-lt"/>
                </a:rPr>
                <a:t>[3+,2-] : (</a:t>
              </a:r>
              <a:r>
                <a:rPr lang="en-US" altLang="ko-KR" sz="1800">
                  <a:latin typeface="+mn-lt"/>
                </a:rPr>
                <a:t>D4, D5, D6, D10, D14)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784" y="278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352" y="3024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+mn-lt"/>
                </a:rPr>
                <a:t>Overcast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2112" y="3504"/>
              <a:ext cx="134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latin typeface="+mn-lt"/>
                </a:rPr>
                <a:t>[4+,0-] : (</a:t>
              </a:r>
              <a:r>
                <a:rPr lang="en-US" altLang="ko-KR" sz="1800">
                  <a:latin typeface="+mn-lt"/>
                </a:rPr>
                <a:t>D3, D7, D12, D13)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 b="1">
                  <a:latin typeface="+mn-lt"/>
                </a:rPr>
                <a:t>YES</a:t>
              </a:r>
            </a:p>
          </p:txBody>
        </p:sp>
      </p:grpSp>
      <p:sp>
        <p:nvSpPr>
          <p:cNvPr id="18" name="왼쪽 화살표 17"/>
          <p:cNvSpPr/>
          <p:nvPr/>
        </p:nvSpPr>
        <p:spPr>
          <a:xfrm>
            <a:off x="5536332" y="1735210"/>
            <a:ext cx="1512168" cy="2968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06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3521" y="0"/>
            <a:ext cx="10018713" cy="1752599"/>
          </a:xfrm>
        </p:spPr>
        <p:txBody>
          <a:bodyPr/>
          <a:lstStyle/>
          <a:p>
            <a:r>
              <a:rPr lang="en-US" altLang="ko-KR" dirty="0"/>
              <a:t>Play Tennis Example (8/15)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Entropy </a:t>
            </a:r>
            <a:r>
              <a:rPr lang="en-US" altLang="ko-KR" i="1" dirty="0" err="1"/>
              <a:t>D</a:t>
            </a:r>
            <a:r>
              <a:rPr lang="en-US" altLang="ko-KR" i="1" baseline="-25000" dirty="0" err="1"/>
              <a:t>sunny</a:t>
            </a:r>
            <a:endParaRPr lang="ko-KR" altLang="en-US" i="1" baseline="-25000"/>
          </a:p>
        </p:txBody>
      </p:sp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1854275"/>
            <a:ext cx="5328592" cy="203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4560811"/>
            <a:ext cx="8458200" cy="20431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0207" y="5832436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2370" y="0"/>
            <a:ext cx="10018713" cy="1752599"/>
          </a:xfrm>
        </p:spPr>
        <p:txBody>
          <a:bodyPr/>
          <a:lstStyle/>
          <a:p>
            <a:r>
              <a:rPr lang="en-US" altLang="ko-KR" dirty="0"/>
              <a:t>Play Tennis Example (9/15)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Attribute </a:t>
            </a:r>
            <a:r>
              <a:rPr lang="en-US" altLang="ko-KR" i="1" dirty="0"/>
              <a:t>Wind</a:t>
            </a:r>
          </a:p>
          <a:p>
            <a:pPr lvl="1"/>
            <a:r>
              <a:rPr lang="en-US" altLang="ko-KR" i="1" dirty="0" err="1"/>
              <a:t>D</a:t>
            </a:r>
            <a:r>
              <a:rPr lang="en-US" altLang="ko-KR" i="1" baseline="-25000" dirty="0" err="1"/>
              <a:t>weak</a:t>
            </a:r>
            <a:r>
              <a:rPr lang="en-US" altLang="ko-KR" i="1" dirty="0"/>
              <a:t> = </a:t>
            </a:r>
            <a:r>
              <a:rPr lang="en-US" altLang="ko-KR" dirty="0"/>
              <a:t>[1+,2-]</a:t>
            </a:r>
          </a:p>
          <a:p>
            <a:pPr lvl="1"/>
            <a:r>
              <a:rPr lang="en-US" altLang="ko-KR" i="1" dirty="0" err="1"/>
              <a:t>D</a:t>
            </a:r>
            <a:r>
              <a:rPr lang="en-US" altLang="ko-KR" i="1" baseline="-25000" dirty="0" err="1"/>
              <a:t>strong</a:t>
            </a:r>
            <a:r>
              <a:rPr lang="en-US" altLang="ko-KR" i="1" dirty="0"/>
              <a:t>=</a:t>
            </a:r>
            <a:r>
              <a:rPr lang="en-US" altLang="ko-KR" dirty="0"/>
              <a:t>[1+,1-]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784" y="3748118"/>
            <a:ext cx="7671767" cy="263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807968" y="1315211"/>
            <a:ext cx="4495800" cy="1966913"/>
            <a:chOff x="2688" y="1248"/>
            <a:chExt cx="2832" cy="1239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600" y="1488"/>
              <a:ext cx="1008" cy="24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dirty="0">
                  <a:latin typeface="+mn-lt"/>
                </a:rPr>
                <a:t>Wind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360" y="1248"/>
              <a:ext cx="1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+mn-lt"/>
                </a:rPr>
                <a:t>[2+,3-] : </a:t>
              </a:r>
              <a:r>
                <a:rPr lang="en-US" altLang="ko-KR" sz="1800">
                  <a:latin typeface="+mn-lt"/>
                </a:rPr>
                <a:t>E = 0.971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3552" y="1728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080" y="1728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360" y="184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 dirty="0">
                  <a:latin typeface="+mn-lt"/>
                </a:rPr>
                <a:t>Weak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320" y="1872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 dirty="0">
                  <a:latin typeface="+mn-lt"/>
                </a:rPr>
                <a:t>Strong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688" y="2256"/>
              <a:ext cx="1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+mn-lt"/>
                </a:rPr>
                <a:t>[1+,2-] : </a:t>
              </a:r>
              <a:r>
                <a:rPr lang="en-US" altLang="ko-KR" sz="1800">
                  <a:latin typeface="+mn-lt"/>
                </a:rPr>
                <a:t>E = 0.918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4128" y="2256"/>
              <a:ext cx="1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+mn-lt"/>
                </a:rPr>
                <a:t>[1+,1-] : </a:t>
              </a:r>
              <a:r>
                <a:rPr lang="en-US" altLang="ko-KR" sz="1800">
                  <a:latin typeface="+mn-lt"/>
                </a:rPr>
                <a:t>E = 1.0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97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4672" y="0"/>
            <a:ext cx="10018713" cy="1752599"/>
          </a:xfrm>
        </p:spPr>
        <p:txBody>
          <a:bodyPr/>
          <a:lstStyle/>
          <a:p>
            <a:r>
              <a:rPr lang="en-US" altLang="ko-KR" dirty="0"/>
              <a:t>Play Tennis Example (10/15)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Attribute </a:t>
            </a:r>
            <a:r>
              <a:rPr lang="en-US" altLang="ko-KR" i="1" dirty="0"/>
              <a:t>Humidity</a:t>
            </a:r>
          </a:p>
          <a:p>
            <a:pPr lvl="1"/>
            <a:r>
              <a:rPr lang="en-US" altLang="ko-KR" i="1" dirty="0" err="1"/>
              <a:t>D</a:t>
            </a:r>
            <a:r>
              <a:rPr lang="en-US" altLang="ko-KR" i="1" baseline="-25000" dirty="0" err="1"/>
              <a:t>high</a:t>
            </a:r>
            <a:r>
              <a:rPr lang="en-US" altLang="ko-KR" i="1" dirty="0"/>
              <a:t> = </a:t>
            </a:r>
            <a:r>
              <a:rPr lang="en-US" altLang="ko-KR" dirty="0"/>
              <a:t>[0+,3-]</a:t>
            </a:r>
          </a:p>
          <a:p>
            <a:pPr lvl="1"/>
            <a:r>
              <a:rPr lang="en-US" altLang="ko-KR" i="1" dirty="0" err="1"/>
              <a:t>D</a:t>
            </a:r>
            <a:r>
              <a:rPr lang="en-US" altLang="ko-KR" i="1" baseline="-25000" dirty="0" err="1"/>
              <a:t>normal</a:t>
            </a:r>
            <a:r>
              <a:rPr lang="en-US" altLang="ko-KR" i="1" dirty="0"/>
              <a:t>=</a:t>
            </a:r>
            <a:r>
              <a:rPr lang="en-US" altLang="ko-KR" dirty="0"/>
              <a:t>[2+,0-]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161" y="3931569"/>
            <a:ext cx="7519977" cy="258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704250" y="1340769"/>
            <a:ext cx="4495800" cy="1966913"/>
            <a:chOff x="2688" y="1248"/>
            <a:chExt cx="2832" cy="1239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600" y="1488"/>
              <a:ext cx="1008" cy="24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+mn-lt"/>
                </a:rPr>
                <a:t>Humidity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360" y="1248"/>
              <a:ext cx="1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+mn-lt"/>
                </a:rPr>
                <a:t>[2+,3-] : </a:t>
              </a:r>
              <a:r>
                <a:rPr lang="en-US" altLang="ko-KR" sz="1800">
                  <a:latin typeface="+mn-lt"/>
                </a:rPr>
                <a:t>E = 0.971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3552" y="1728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080" y="1728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369" y="185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 dirty="0">
                  <a:latin typeface="+mn-lt"/>
                </a:rPr>
                <a:t>High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320" y="1862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 dirty="0">
                  <a:latin typeface="+mn-lt"/>
                </a:rPr>
                <a:t>Normal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688" y="2256"/>
              <a:ext cx="1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+mn-lt"/>
                </a:rPr>
                <a:t>[0+,3-] : </a:t>
              </a:r>
              <a:r>
                <a:rPr lang="en-US" altLang="ko-KR" sz="1800">
                  <a:latin typeface="+mn-lt"/>
                </a:rPr>
                <a:t>E = 0.00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4128" y="2256"/>
              <a:ext cx="1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+mn-lt"/>
                </a:rPr>
                <a:t>[2+,0-] : </a:t>
              </a:r>
              <a:r>
                <a:rPr lang="en-US" altLang="ko-KR" sz="1800">
                  <a:latin typeface="+mn-lt"/>
                </a:rPr>
                <a:t>E = 0.00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29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5824" y="500"/>
            <a:ext cx="10018713" cy="1752599"/>
          </a:xfrm>
        </p:spPr>
        <p:txBody>
          <a:bodyPr/>
          <a:lstStyle/>
          <a:p>
            <a:r>
              <a:rPr lang="en-US" altLang="ko-KR" dirty="0"/>
              <a:t>Play Tennis Example (11/15)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393" y="917824"/>
            <a:ext cx="10018713" cy="3124201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Best split</a:t>
            </a:r>
          </a:p>
          <a:p>
            <a:pPr lvl="1">
              <a:defRPr/>
            </a:pPr>
            <a:r>
              <a:rPr lang="en-US" altLang="ko-KR" b="1" i="1" dirty="0"/>
              <a:t>Gain</a:t>
            </a:r>
            <a:r>
              <a:rPr lang="en-US" altLang="ko-KR" b="1" dirty="0"/>
              <a:t>(</a:t>
            </a:r>
            <a:r>
              <a:rPr lang="en-US" altLang="ko-KR" b="1" i="1" dirty="0"/>
              <a:t>D</a:t>
            </a:r>
            <a:r>
              <a:rPr lang="en-US" altLang="ko-KR" b="1" dirty="0"/>
              <a:t>, </a:t>
            </a:r>
            <a:r>
              <a:rPr lang="en-US" altLang="ko-KR" b="1" i="1" dirty="0">
                <a:solidFill>
                  <a:schemeClr val="folHlink"/>
                </a:solidFill>
              </a:rPr>
              <a:t>Humidity</a:t>
            </a:r>
            <a:r>
              <a:rPr lang="en-US" altLang="ko-KR" b="1" dirty="0"/>
              <a:t>) = 0.971</a:t>
            </a:r>
          </a:p>
          <a:p>
            <a:pPr lvl="1">
              <a:defRPr/>
            </a:pPr>
            <a:r>
              <a:rPr lang="en-US" altLang="ko-KR" i="1" dirty="0"/>
              <a:t>Gain</a:t>
            </a:r>
            <a:r>
              <a:rPr lang="en-US" altLang="ko-KR" dirty="0"/>
              <a:t>(</a:t>
            </a:r>
            <a:r>
              <a:rPr lang="en-US" altLang="ko-KR" i="1" dirty="0"/>
              <a:t>D</a:t>
            </a:r>
            <a:r>
              <a:rPr lang="en-US" altLang="ko-KR" dirty="0"/>
              <a:t>, </a:t>
            </a:r>
            <a:r>
              <a:rPr lang="en-US" altLang="ko-KR" i="1" dirty="0"/>
              <a:t>Wind</a:t>
            </a:r>
            <a:r>
              <a:rPr lang="en-US" altLang="ko-KR" dirty="0"/>
              <a:t>) = 0.020</a:t>
            </a:r>
          </a:p>
          <a:p>
            <a:pPr lvl="1">
              <a:defRPr/>
            </a:pPr>
            <a:r>
              <a:rPr lang="en-US" altLang="ko-KR" i="1" dirty="0"/>
              <a:t>Gain</a:t>
            </a:r>
            <a:r>
              <a:rPr lang="en-US" altLang="ko-KR" dirty="0"/>
              <a:t>(</a:t>
            </a:r>
            <a:r>
              <a:rPr lang="en-US" altLang="ko-KR" i="1" dirty="0"/>
              <a:t>D</a:t>
            </a:r>
            <a:r>
              <a:rPr lang="en-US" altLang="ko-KR" dirty="0"/>
              <a:t>, </a:t>
            </a:r>
            <a:r>
              <a:rPr lang="en-US" altLang="ko-KR" i="1" dirty="0"/>
              <a:t>Temperature</a:t>
            </a:r>
            <a:r>
              <a:rPr lang="en-US" altLang="ko-KR" dirty="0"/>
              <a:t>) = 0.571</a:t>
            </a:r>
          </a:p>
          <a:p>
            <a:endParaRPr lang="ko-KR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991100" y="3206751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1800">
                <a:latin typeface="+mn-lt"/>
              </a:rPr>
              <a:t>[9+,5-] : </a:t>
            </a:r>
            <a:r>
              <a:rPr lang="en-US" altLang="ko-KR" sz="1800">
                <a:latin typeface="+mn-lt"/>
              </a:rPr>
              <a:t>E = 0.940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72100" y="3587750"/>
            <a:ext cx="1600200" cy="3810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>
                <a:latin typeface="+mn-lt"/>
              </a:rPr>
              <a:t>Outlook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3695700" y="3968750"/>
            <a:ext cx="2438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endParaRPr lang="ko-KR" altLang="en-US">
              <a:latin typeface="+mn-lt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6134100" y="3968750"/>
            <a:ext cx="26670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endParaRPr lang="ko-KR" altLang="en-US">
              <a:latin typeface="+mn-lt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305300" y="404495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>
                <a:latin typeface="+mn-lt"/>
              </a:rPr>
              <a:t>Sunny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429500" y="404495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>
                <a:latin typeface="+mn-lt"/>
              </a:rPr>
              <a:t>Rain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734300" y="4730750"/>
            <a:ext cx="2209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1800">
                <a:latin typeface="+mn-lt"/>
              </a:rPr>
              <a:t>[3+,2-] : (</a:t>
            </a:r>
            <a:r>
              <a:rPr lang="en-US" altLang="ko-KR" sz="1800">
                <a:latin typeface="+mn-lt"/>
              </a:rPr>
              <a:t>D4, D5, D6, D10, D14)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6134100" y="396875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endParaRPr lang="ko-KR" altLang="en-US">
              <a:latin typeface="+mn-lt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448300" y="4044951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>
                <a:latin typeface="+mn-lt"/>
              </a:rPr>
              <a:t>Overcast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067300" y="4654551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b="1">
                <a:latin typeface="+mn-lt"/>
              </a:rPr>
              <a:t>YES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933700" y="4654550"/>
            <a:ext cx="1600200" cy="381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>
                <a:latin typeface="+mn-lt"/>
              </a:rPr>
              <a:t>Humidity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2857500" y="503555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endParaRPr lang="ko-KR" altLang="en-US">
              <a:latin typeface="+mn-lt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695700" y="503555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endParaRPr lang="ko-KR" altLang="en-US">
              <a:latin typeface="+mn-lt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924300" y="579755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b="1">
                <a:latin typeface="+mn-lt"/>
              </a:rPr>
              <a:t>YES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476500" y="579755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 b="1">
                <a:latin typeface="+mn-lt"/>
              </a:rPr>
              <a:t>NO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000500" y="518795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>
                <a:latin typeface="+mn-lt"/>
              </a:rPr>
              <a:t>Normal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628900" y="518795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>
                <a:latin typeface="+mn-lt"/>
              </a:rPr>
              <a:t>High</a:t>
            </a:r>
          </a:p>
        </p:txBody>
      </p:sp>
      <p:sp>
        <p:nvSpPr>
          <p:cNvPr id="23" name="왼쪽 화살표 22"/>
          <p:cNvSpPr/>
          <p:nvPr/>
        </p:nvSpPr>
        <p:spPr>
          <a:xfrm>
            <a:off x="5688732" y="1953029"/>
            <a:ext cx="1512168" cy="2968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11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3521" y="32356"/>
            <a:ext cx="10018713" cy="1752599"/>
          </a:xfrm>
        </p:spPr>
        <p:txBody>
          <a:bodyPr/>
          <a:lstStyle/>
          <a:p>
            <a:r>
              <a:rPr lang="en-US" altLang="ko-KR" dirty="0"/>
              <a:t>Play Tennis Example (12/15)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Entropy </a:t>
            </a:r>
            <a:r>
              <a:rPr lang="en-US" altLang="ko-KR" i="1" dirty="0"/>
              <a:t>D</a:t>
            </a:r>
            <a:r>
              <a:rPr lang="en-US" altLang="ko-KR" i="1" baseline="-25000" dirty="0"/>
              <a:t>rain</a:t>
            </a:r>
          </a:p>
          <a:p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2038350" y="98107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ko-KR" i="1" baseline="-25000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823" y="4501336"/>
            <a:ext cx="8458200" cy="2105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748" y="1948117"/>
            <a:ext cx="5098504" cy="194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53202" y="1935341"/>
            <a:ext cx="752686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endParaRPr lang="ko-KR" altLang="en-US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03023" y="6029664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96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5824" y="-5875"/>
            <a:ext cx="10018713" cy="1752599"/>
          </a:xfrm>
        </p:spPr>
        <p:txBody>
          <a:bodyPr/>
          <a:lstStyle/>
          <a:p>
            <a:r>
              <a:rPr lang="en-US" altLang="ko-KR" dirty="0"/>
              <a:t>Play Tennis Example (13/15)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95" y="3453525"/>
            <a:ext cx="7760942" cy="270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715000" y="1268761"/>
            <a:ext cx="4495800" cy="1966913"/>
            <a:chOff x="2688" y="1248"/>
            <a:chExt cx="2832" cy="1239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600" y="1488"/>
              <a:ext cx="1008" cy="24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+mn-lt"/>
                </a:rPr>
                <a:t>Wind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360" y="1248"/>
              <a:ext cx="1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+mn-lt"/>
                </a:rPr>
                <a:t>[3+,2-] : </a:t>
              </a:r>
              <a:r>
                <a:rPr lang="en-US" altLang="ko-KR" sz="1800">
                  <a:latin typeface="+mn-lt"/>
                </a:rPr>
                <a:t>E = 0.971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3552" y="1728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080" y="1728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360" y="1824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+mn-lt"/>
                </a:rPr>
                <a:t>Weak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322" y="1842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 dirty="0">
                  <a:latin typeface="+mn-lt"/>
                </a:rPr>
                <a:t>Strong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688" y="2256"/>
              <a:ext cx="1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+mn-lt"/>
                </a:rPr>
                <a:t>[3+,0-] : </a:t>
              </a:r>
              <a:r>
                <a:rPr lang="en-US" altLang="ko-KR" sz="1800">
                  <a:latin typeface="+mn-lt"/>
                </a:rPr>
                <a:t>E = 0.00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4128" y="2256"/>
              <a:ext cx="1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+mn-lt"/>
                </a:rPr>
                <a:t>[0+,2-] : </a:t>
              </a:r>
              <a:r>
                <a:rPr lang="en-US" altLang="ko-KR" sz="1800">
                  <a:latin typeface="+mn-lt"/>
                </a:rPr>
                <a:t>E = 0.00</a:t>
              </a:r>
            </a:p>
          </p:txBody>
        </p:sp>
      </p:grp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1267522" y="1224637"/>
            <a:ext cx="8229600" cy="4857720"/>
          </a:xfrm>
        </p:spPr>
        <p:txBody>
          <a:bodyPr/>
          <a:lstStyle/>
          <a:p>
            <a:r>
              <a:rPr lang="en-US" altLang="ko-KR" dirty="0"/>
              <a:t>Attribute </a:t>
            </a:r>
            <a:r>
              <a:rPr lang="en-US" altLang="ko-KR" i="1" dirty="0"/>
              <a:t>Wind</a:t>
            </a:r>
          </a:p>
          <a:p>
            <a:pPr lvl="1"/>
            <a:r>
              <a:rPr lang="en-US" altLang="ko-KR" i="1" dirty="0" err="1"/>
              <a:t>D</a:t>
            </a:r>
            <a:r>
              <a:rPr lang="en-US" altLang="ko-KR" i="1" baseline="-25000" dirty="0" err="1"/>
              <a:t>weak</a:t>
            </a:r>
            <a:r>
              <a:rPr lang="en-US" altLang="ko-KR" i="1" dirty="0"/>
              <a:t> = </a:t>
            </a:r>
            <a:r>
              <a:rPr lang="en-US" altLang="ko-KR" dirty="0"/>
              <a:t>[3+,0-]</a:t>
            </a:r>
          </a:p>
          <a:p>
            <a:pPr lvl="1"/>
            <a:r>
              <a:rPr lang="en-US" altLang="ko-KR" i="1" dirty="0" err="1"/>
              <a:t>D</a:t>
            </a:r>
            <a:r>
              <a:rPr lang="en-US" altLang="ko-KR" i="1" baseline="-25000" dirty="0" err="1"/>
              <a:t>strong</a:t>
            </a:r>
            <a:r>
              <a:rPr lang="en-US" altLang="ko-KR" i="1" dirty="0"/>
              <a:t>=</a:t>
            </a:r>
            <a:r>
              <a:rPr lang="en-US" altLang="ko-KR" dirty="0"/>
              <a:t>[0+,2-]</a:t>
            </a:r>
          </a:p>
          <a:p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7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Basic Concepts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Decision Tree Induction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GINI Index (CART)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Information Gain / Gain Ratio (ID3, C4.5)</a:t>
            </a:r>
          </a:p>
          <a:p>
            <a:pPr lvl="2"/>
            <a:endParaRPr lang="en-US" altLang="ko-KR" dirty="0"/>
          </a:p>
        </p:txBody>
      </p:sp>
      <p:sp>
        <p:nvSpPr>
          <p:cNvPr id="5" name="왼쪽 화살표 4"/>
          <p:cNvSpPr/>
          <p:nvPr/>
        </p:nvSpPr>
        <p:spPr>
          <a:xfrm>
            <a:off x="7288207" y="5142361"/>
            <a:ext cx="1152128" cy="360040"/>
          </a:xfrm>
          <a:prstGeom prst="leftArrow">
            <a:avLst>
              <a:gd name="adj1" fmla="val 50000"/>
              <a:gd name="adj2" fmla="val 60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63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2369" y="19454"/>
            <a:ext cx="10018713" cy="1752599"/>
          </a:xfrm>
        </p:spPr>
        <p:txBody>
          <a:bodyPr/>
          <a:lstStyle/>
          <a:p>
            <a:r>
              <a:rPr lang="en-US" altLang="ko-KR" dirty="0"/>
              <a:t>Play Tennis Example (14/15)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62369" y="1590675"/>
            <a:ext cx="10018713" cy="3124201"/>
          </a:xfrm>
        </p:spPr>
        <p:txBody>
          <a:bodyPr/>
          <a:lstStyle/>
          <a:p>
            <a:r>
              <a:rPr lang="en-US" altLang="ko-KR" dirty="0"/>
              <a:t>Attribute </a:t>
            </a:r>
            <a:r>
              <a:rPr lang="en-US" altLang="ko-KR" i="1" dirty="0"/>
              <a:t>Humidity</a:t>
            </a:r>
          </a:p>
          <a:p>
            <a:pPr lvl="1"/>
            <a:r>
              <a:rPr lang="en-US" altLang="ko-KR" i="1" dirty="0" err="1"/>
              <a:t>D</a:t>
            </a:r>
            <a:r>
              <a:rPr lang="en-US" altLang="ko-KR" i="1" baseline="-25000" dirty="0" err="1"/>
              <a:t>high</a:t>
            </a:r>
            <a:r>
              <a:rPr lang="en-US" altLang="ko-KR" i="1" dirty="0"/>
              <a:t> = </a:t>
            </a:r>
            <a:r>
              <a:rPr lang="en-US" altLang="ko-KR" dirty="0"/>
              <a:t>[1+,1-]</a:t>
            </a:r>
          </a:p>
          <a:p>
            <a:pPr lvl="1"/>
            <a:r>
              <a:rPr lang="en-US" altLang="ko-KR" i="1" dirty="0" err="1"/>
              <a:t>D</a:t>
            </a:r>
            <a:r>
              <a:rPr lang="en-US" altLang="ko-KR" i="1" baseline="-25000" dirty="0" err="1"/>
              <a:t>normal</a:t>
            </a:r>
            <a:r>
              <a:rPr lang="en-US" altLang="ko-KR" i="1" dirty="0"/>
              <a:t>=</a:t>
            </a:r>
            <a:r>
              <a:rPr lang="en-US" altLang="ko-KR" dirty="0"/>
              <a:t>[2+,1-]</a:t>
            </a:r>
          </a:p>
          <a:p>
            <a:endParaRPr lang="ko-KR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961356" y="1095376"/>
            <a:ext cx="82692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ko-KR" dirty="0"/>
          </a:p>
        </p:txBody>
      </p:sp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783" y="3556615"/>
            <a:ext cx="7741518" cy="270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715000" y="1304356"/>
            <a:ext cx="4495800" cy="1966913"/>
            <a:chOff x="2688" y="1248"/>
            <a:chExt cx="2832" cy="1239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600" y="1488"/>
              <a:ext cx="1008" cy="24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+mn-lt"/>
                </a:rPr>
                <a:t>Humidity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360" y="1248"/>
              <a:ext cx="1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+mn-lt"/>
                </a:rPr>
                <a:t>[2+,3-] : </a:t>
              </a:r>
              <a:r>
                <a:rPr lang="en-US" altLang="ko-KR" sz="1800">
                  <a:latin typeface="+mn-lt"/>
                </a:rPr>
                <a:t>E = 0.971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3552" y="1728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080" y="1728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384" y="185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 dirty="0">
                  <a:latin typeface="+mn-lt"/>
                </a:rPr>
                <a:t>High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320" y="1872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+mn-lt"/>
                </a:rPr>
                <a:t>Normal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688" y="2256"/>
              <a:ext cx="1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+mn-lt"/>
                </a:rPr>
                <a:t>[1+,1-] : </a:t>
              </a:r>
              <a:r>
                <a:rPr lang="en-US" altLang="ko-KR" sz="1800">
                  <a:latin typeface="+mn-lt"/>
                </a:rPr>
                <a:t>E = 1.00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4128" y="2256"/>
              <a:ext cx="1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800">
                  <a:latin typeface="+mn-lt"/>
                </a:rPr>
                <a:t>[2+,1-] : </a:t>
              </a:r>
              <a:r>
                <a:rPr lang="en-US" altLang="ko-KR" sz="1800">
                  <a:latin typeface="+mn-lt"/>
                </a:rPr>
                <a:t>E = 0.918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98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94643" y="2721"/>
            <a:ext cx="10018713" cy="1752599"/>
          </a:xfrm>
        </p:spPr>
        <p:txBody>
          <a:bodyPr/>
          <a:lstStyle/>
          <a:p>
            <a:r>
              <a:rPr lang="en-US" altLang="ko-KR" dirty="0"/>
              <a:t>Play Tennis Example (15/15)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6909" y="893592"/>
            <a:ext cx="10018713" cy="3124201"/>
          </a:xfrm>
        </p:spPr>
        <p:txBody>
          <a:bodyPr/>
          <a:lstStyle/>
          <a:p>
            <a:r>
              <a:rPr lang="en-US" altLang="ko-KR" dirty="0"/>
              <a:t>Best split</a:t>
            </a:r>
          </a:p>
          <a:p>
            <a:pPr lvl="1"/>
            <a:r>
              <a:rPr lang="en-US" altLang="ko-KR" i="1" dirty="0"/>
              <a:t>Gain</a:t>
            </a:r>
            <a:r>
              <a:rPr lang="en-US" altLang="ko-KR" dirty="0"/>
              <a:t>(</a:t>
            </a:r>
            <a:r>
              <a:rPr lang="en-US" altLang="ko-KR" i="1" dirty="0"/>
              <a:t>D</a:t>
            </a:r>
            <a:r>
              <a:rPr lang="en-US" altLang="ko-KR" dirty="0"/>
              <a:t>, </a:t>
            </a:r>
            <a:r>
              <a:rPr lang="en-US" altLang="ko-KR" i="1" dirty="0"/>
              <a:t>Humidity</a:t>
            </a:r>
            <a:r>
              <a:rPr lang="en-US" altLang="ko-KR" dirty="0"/>
              <a:t>) = 0.020</a:t>
            </a:r>
          </a:p>
          <a:p>
            <a:pPr lvl="1"/>
            <a:r>
              <a:rPr lang="en-US" altLang="ko-KR" b="1" i="1" dirty="0"/>
              <a:t>Gain</a:t>
            </a:r>
            <a:r>
              <a:rPr lang="en-US" altLang="ko-KR" b="1" dirty="0"/>
              <a:t>(</a:t>
            </a:r>
            <a:r>
              <a:rPr lang="en-US" altLang="ko-KR" b="1" i="1" dirty="0"/>
              <a:t>D</a:t>
            </a:r>
            <a:r>
              <a:rPr lang="en-US" altLang="ko-KR" b="1" dirty="0"/>
              <a:t>, </a:t>
            </a:r>
            <a:r>
              <a:rPr lang="en-US" altLang="ko-KR" b="1" i="1" dirty="0">
                <a:solidFill>
                  <a:schemeClr val="folHlink"/>
                </a:solidFill>
              </a:rPr>
              <a:t>Wind</a:t>
            </a:r>
            <a:r>
              <a:rPr lang="en-US" altLang="ko-KR" b="1" dirty="0"/>
              <a:t>) = 0.971</a:t>
            </a:r>
          </a:p>
          <a:p>
            <a:pPr lvl="1"/>
            <a:r>
              <a:rPr lang="en-US" altLang="ko-KR" i="1" dirty="0"/>
              <a:t>Gain</a:t>
            </a:r>
            <a:r>
              <a:rPr lang="en-US" altLang="ko-KR" dirty="0"/>
              <a:t>(</a:t>
            </a:r>
            <a:r>
              <a:rPr lang="en-US" altLang="ko-KR" i="1" dirty="0"/>
              <a:t>D</a:t>
            </a:r>
            <a:r>
              <a:rPr lang="en-US" altLang="ko-KR" dirty="0"/>
              <a:t>, </a:t>
            </a:r>
            <a:r>
              <a:rPr lang="en-US" altLang="ko-KR" i="1" dirty="0"/>
              <a:t>Temperature</a:t>
            </a:r>
            <a:r>
              <a:rPr lang="en-US" altLang="ko-KR" dirty="0"/>
              <a:t>) = 0.020</a:t>
            </a:r>
          </a:p>
          <a:p>
            <a:endParaRPr lang="ko-KR" alt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4572000" y="2730816"/>
            <a:ext cx="6096000" cy="3395665"/>
            <a:chOff x="576" y="1296"/>
            <a:chExt cx="4320" cy="2153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016" y="1296"/>
              <a:ext cx="1392" cy="33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+mn-lt"/>
                </a:rPr>
                <a:t>Outlook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624" y="2160"/>
              <a:ext cx="1392" cy="33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+mn-lt"/>
                </a:rPr>
                <a:t>Humidity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56" y="2160"/>
              <a:ext cx="1392" cy="33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>
                  <a:latin typeface="+mn-lt"/>
                </a:rPr>
                <a:t>Wind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1296" y="1632"/>
              <a:ext cx="134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640" y="163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640" y="1632"/>
              <a:ext cx="14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414" y="1741"/>
              <a:ext cx="672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 dirty="0">
                  <a:latin typeface="+mn-lt"/>
                </a:rPr>
                <a:t>Sunny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231" y="1741"/>
              <a:ext cx="81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 dirty="0">
                  <a:latin typeface="+mn-lt"/>
                </a:rPr>
                <a:t>Overcast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408" y="1741"/>
              <a:ext cx="672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 dirty="0">
                  <a:latin typeface="+mn-lt"/>
                </a:rPr>
                <a:t>Rain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306" y="2208"/>
              <a:ext cx="671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+mn-lt"/>
                </a:rPr>
                <a:t>YES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864" y="2496"/>
              <a:ext cx="43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296" y="2496"/>
              <a:ext cx="43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613" y="2710"/>
              <a:ext cx="528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 dirty="0">
                  <a:latin typeface="+mn-lt"/>
                </a:rPr>
                <a:t>High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542" y="2712"/>
              <a:ext cx="6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 dirty="0">
                  <a:latin typeface="+mn-lt"/>
                </a:rPr>
                <a:t>Normal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1440" y="3216"/>
              <a:ext cx="67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+mn-lt"/>
                </a:rPr>
                <a:t>YES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576" y="3216"/>
              <a:ext cx="6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latin typeface="+mn-lt"/>
                </a:rPr>
                <a:t>NO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3696" y="2496"/>
              <a:ext cx="43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128" y="2496"/>
              <a:ext cx="43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endParaRPr lang="ko-KR" altLang="en-US">
                <a:latin typeface="+mn-lt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312" y="3216"/>
              <a:ext cx="6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 dirty="0">
                  <a:latin typeface="+mn-lt"/>
                </a:rPr>
                <a:t>NO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4224" y="3216"/>
              <a:ext cx="6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1800" dirty="0">
                  <a:latin typeface="+mn-lt"/>
                </a:rPr>
                <a:t>YES</a:t>
              </a:r>
            </a:p>
          </p:txBody>
        </p:sp>
      </p:grpSp>
      <p:sp>
        <p:nvSpPr>
          <p:cNvPr id="27" name="왼쪽 화살표 26"/>
          <p:cNvSpPr/>
          <p:nvPr/>
        </p:nvSpPr>
        <p:spPr>
          <a:xfrm>
            <a:off x="4978400" y="2329091"/>
            <a:ext cx="1512168" cy="2968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8441253" y="4968695"/>
            <a:ext cx="8594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 dirty="0">
                <a:latin typeface="+mn-lt"/>
              </a:rPr>
              <a:t>Strong</a:t>
            </a: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9903178" y="4952744"/>
            <a:ext cx="7409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 dirty="0">
                <a:latin typeface="+mn-lt"/>
              </a:rPr>
              <a:t>Weak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06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1611" y="2204864"/>
            <a:ext cx="7008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Thank You!</a:t>
            </a:r>
          </a:p>
          <a:p>
            <a:pPr algn="ctr"/>
            <a:r>
              <a:rPr lang="en-US" altLang="ko-KR" sz="4800" dirty="0"/>
              <a:t>Questions?</a:t>
            </a:r>
            <a:endParaRPr lang="ko-KR" altLang="en-US"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3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62369" y="857"/>
            <a:ext cx="10018713" cy="1443435"/>
          </a:xfrm>
        </p:spPr>
        <p:txBody>
          <a:bodyPr/>
          <a:lstStyle/>
          <a:p>
            <a:r>
              <a:rPr lang="en-US" altLang="ko-KR" dirty="0"/>
              <a:t>Entropy</a:t>
            </a:r>
            <a:endParaRPr lang="ko-KR" alt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412777"/>
            <a:ext cx="30480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7" y="1444292"/>
            <a:ext cx="38766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27648" y="45091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Low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Entropy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4152" y="45091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High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Entropy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9536" y="4878452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values (locations of soup) sampled  entirely from within the soup bowl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74795" y="4878452"/>
            <a:ext cx="387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values (locations of soup) unpredictable...  almost uniformly sampled  throughout our dining room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51584" y="5939988"/>
            <a:ext cx="774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From Prof. Moore’s tutorial: </a:t>
            </a:r>
            <a:r>
              <a:rPr lang="en-US" altLang="ko-KR" dirty="0">
                <a:hlinkClick r:id="rId4"/>
              </a:rPr>
              <a:t>http://www.autonlab.org/tutorials/infogain11.pdf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4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399" y="1143000"/>
            <a:ext cx="10110439" cy="5181600"/>
          </a:xfrm>
        </p:spPr>
        <p:txBody>
          <a:bodyPr/>
          <a:lstStyle/>
          <a:p>
            <a:pPr marL="342900" indent="-342900"/>
            <a:r>
              <a:rPr lang="en-US" altLang="ko-KR" dirty="0">
                <a:ea typeface="굴림" charset="-127"/>
              </a:rPr>
              <a:t>Entropy at a given node t:</a:t>
            </a:r>
          </a:p>
          <a:p>
            <a:pPr lvl="1"/>
            <a:endParaRPr lang="en-US" altLang="ko-KR" dirty="0">
              <a:ea typeface="굴림" charset="-127"/>
            </a:endParaRPr>
          </a:p>
          <a:p>
            <a:pPr lvl="4"/>
            <a:endParaRPr lang="en-US" altLang="ko-KR" dirty="0">
              <a:ea typeface="굴림" charset="-127"/>
            </a:endParaRPr>
          </a:p>
          <a:p>
            <a:pPr marL="1085850" lvl="2" indent="-228600">
              <a:buNone/>
            </a:pPr>
            <a:r>
              <a:rPr lang="en-US" altLang="ko-KR" sz="2000" dirty="0">
                <a:ea typeface="굴림" charset="-127"/>
              </a:rPr>
              <a:t>(NOTE: </a:t>
            </a:r>
            <a:r>
              <a:rPr lang="en-US" altLang="ko-KR" sz="2000" i="1" dirty="0">
                <a:latin typeface="Times New Roman" charset="0"/>
                <a:ea typeface="굴림" charset="-127"/>
              </a:rPr>
              <a:t>p( j | t) </a:t>
            </a:r>
            <a:r>
              <a:rPr lang="en-US" altLang="ko-KR" sz="2000" dirty="0">
                <a:ea typeface="굴림" charset="-127"/>
              </a:rPr>
              <a:t>is the relative frequency of class j at node t)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Measures homogeneity of a node</a:t>
            </a:r>
          </a:p>
          <a:p>
            <a:pPr marL="1085850" lvl="2" indent="-228600"/>
            <a:r>
              <a:rPr lang="en-US" altLang="ko-KR" dirty="0">
                <a:ea typeface="굴림" charset="-127"/>
              </a:rPr>
              <a:t>Maximum (log </a:t>
            </a:r>
            <a:r>
              <a:rPr lang="en-US" altLang="ko-KR" dirty="0" err="1">
                <a:ea typeface="굴림" charset="-127"/>
              </a:rPr>
              <a:t>n</a:t>
            </a:r>
            <a:r>
              <a:rPr lang="en-US" altLang="ko-KR" baseline="-25000" dirty="0" err="1">
                <a:ea typeface="굴림" charset="-127"/>
              </a:rPr>
              <a:t>c</a:t>
            </a:r>
            <a:r>
              <a:rPr lang="en-US" altLang="ko-KR" dirty="0">
                <a:ea typeface="굴림" charset="-127"/>
              </a:rPr>
              <a:t>) when records are equally distributed among all classes, implying least information</a:t>
            </a:r>
          </a:p>
          <a:p>
            <a:pPr marL="1085850" lvl="2" indent="-228600"/>
            <a:r>
              <a:rPr lang="en-US" altLang="ko-KR" dirty="0">
                <a:ea typeface="굴림" charset="-127"/>
              </a:rPr>
              <a:t>Minimum (0.0) when all records belong to one class, implying most information</a:t>
            </a:r>
          </a:p>
          <a:p>
            <a:pPr lvl="1"/>
            <a:r>
              <a:rPr lang="en-US" altLang="ko-KR" dirty="0">
                <a:ea typeface="굴림" charset="-127"/>
              </a:rPr>
              <a:t>Entropy based computations are similar to the GINI index computations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3521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/>
              <a:t>Alternative Splitting Criteria Based on INFO</a:t>
            </a:r>
            <a:endParaRPr lang="ko-KR" altLang="en-US" dirty="0"/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724137"/>
              </p:ext>
            </p:extLst>
          </p:nvPr>
        </p:nvGraphicFramePr>
        <p:xfrm>
          <a:off x="3202259" y="2470243"/>
          <a:ext cx="59451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67080" imgH="444240" progId="Equation.3">
                  <p:embed/>
                </p:oleObj>
              </mc:Choice>
              <mc:Fallback>
                <p:oleObj name="Equation" r:id="rId2" imgW="4267080" imgH="444240" progId="Equation.3">
                  <p:embed/>
                  <p:pic>
                    <p:nvPicPr>
                      <p:cNvPr id="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2259" y="2470243"/>
                        <a:ext cx="5945188" cy="6159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8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3521" y="0"/>
            <a:ext cx="10018713" cy="1752599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charset="-127"/>
              </a:rPr>
              <a:t>Examples for Computing Entropy</a:t>
            </a:r>
            <a:endParaRPr lang="ko-KR" altLang="en-US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828800" y="2339976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239280" imgH="1357560" progId="Word.Document.8">
                  <p:embed/>
                </p:oleObj>
              </mc:Choice>
              <mc:Fallback>
                <p:oleObj name="Document" r:id="rId2" imgW="3239280" imgH="1357560" progId="Word.Document.8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39976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905000" y="5181601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39280" imgH="1381680" progId="Word.Document.8">
                  <p:embed/>
                </p:oleObj>
              </mc:Choice>
              <mc:Fallback>
                <p:oleObj name="Document" r:id="rId4" imgW="3239280" imgH="1381680" progId="Word.Document.8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81601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9050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239280" imgH="1357560" progId="Word.Document.8">
                  <p:embed/>
                </p:oleObj>
              </mc:Choice>
              <mc:Fallback>
                <p:oleObj name="Document" r:id="rId6" imgW="3239280" imgH="1357560" progId="Word.Document.8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419600" y="2339976"/>
            <a:ext cx="5943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>
                <a:ea typeface="굴림" charset="-127"/>
              </a:rPr>
              <a:t>P(C1) = 0/6 = 0     P(C2) = 6/6 = 1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ea typeface="굴림" charset="-127"/>
              </a:rPr>
              <a:t>Entropy = – 0 log</a:t>
            </a:r>
            <a:r>
              <a:rPr lang="en-US" altLang="ko-KR" sz="2000" baseline="-25000" dirty="0">
                <a:ea typeface="굴림" charset="-127"/>
              </a:rPr>
              <a:t>2</a:t>
            </a:r>
            <a:r>
              <a:rPr lang="en-US" altLang="ko-KR" sz="2000" dirty="0">
                <a:ea typeface="굴림" charset="-127"/>
              </a:rPr>
              <a:t> 0</a:t>
            </a:r>
            <a:r>
              <a:rPr lang="en-US" altLang="ko-KR" sz="2000" baseline="30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– 1 log</a:t>
            </a:r>
            <a:r>
              <a:rPr lang="en-US" altLang="ko-KR" sz="2000" baseline="-25000" dirty="0">
                <a:ea typeface="굴림" charset="-127"/>
              </a:rPr>
              <a:t>2</a:t>
            </a:r>
            <a:r>
              <a:rPr lang="en-US" altLang="ko-KR" sz="2000" dirty="0">
                <a:ea typeface="굴림" charset="-127"/>
              </a:rPr>
              <a:t> 1 = – 0 – 0 = 0 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495800" y="3733801"/>
            <a:ext cx="6172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>
                <a:ea typeface="굴림" charset="-127"/>
              </a:rPr>
              <a:t>P(C1) = 1/6          P(C2) = 5/6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ea typeface="굴림" charset="-127"/>
              </a:rPr>
              <a:t>Entropy = – (1/6) log</a:t>
            </a:r>
            <a:r>
              <a:rPr lang="en-US" altLang="ko-KR" sz="2000" baseline="-25000" dirty="0">
                <a:ea typeface="굴림" charset="-127"/>
              </a:rPr>
              <a:t>2</a:t>
            </a:r>
            <a:r>
              <a:rPr lang="en-US" altLang="ko-KR" sz="2000" dirty="0">
                <a:ea typeface="굴림" charset="-127"/>
              </a:rPr>
              <a:t> (1/6)</a:t>
            </a:r>
            <a:r>
              <a:rPr lang="en-US" altLang="ko-KR" sz="2000" baseline="30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– (5/6) </a:t>
            </a:r>
            <a:r>
              <a:rPr lang="en-US" altLang="ko-KR" sz="2000">
                <a:ea typeface="굴림" charset="-127"/>
              </a:rPr>
              <a:t>log</a:t>
            </a:r>
            <a:r>
              <a:rPr lang="en-US" altLang="ko-KR" sz="2000" baseline="-25000">
                <a:ea typeface="굴림" charset="-127"/>
              </a:rPr>
              <a:t>2</a:t>
            </a:r>
            <a:r>
              <a:rPr lang="en-US" altLang="ko-KR" sz="2000">
                <a:ea typeface="굴림" charset="-127"/>
              </a:rPr>
              <a:t> (5/6</a:t>
            </a:r>
            <a:r>
              <a:rPr lang="en-US" altLang="ko-KR" sz="2000" dirty="0">
                <a:ea typeface="굴림" charset="-127"/>
              </a:rPr>
              <a:t>) = 0.65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495800" y="5105401"/>
            <a:ext cx="6172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P(C1) = 2/6          P(C2) = 4/6</a:t>
            </a:r>
          </a:p>
          <a:p>
            <a:pPr>
              <a:spcBef>
                <a:spcPct val="50000"/>
              </a:spcBef>
            </a:pPr>
            <a:r>
              <a:rPr lang="en-US" altLang="ko-KR" sz="2000">
                <a:ea typeface="굴림" charset="-127"/>
              </a:rPr>
              <a:t>Entropy = – (2/6) log</a:t>
            </a:r>
            <a:r>
              <a:rPr lang="en-US" altLang="ko-KR" sz="2000" baseline="-25000">
                <a:ea typeface="굴림" charset="-127"/>
              </a:rPr>
              <a:t>2</a:t>
            </a:r>
            <a:r>
              <a:rPr lang="en-US" altLang="ko-KR" sz="2000">
                <a:ea typeface="굴림" charset="-127"/>
              </a:rPr>
              <a:t> (2/6)</a:t>
            </a:r>
            <a:r>
              <a:rPr lang="en-US" altLang="ko-KR" sz="2000" baseline="30000">
                <a:ea typeface="굴림" charset="-127"/>
              </a:rPr>
              <a:t> </a:t>
            </a:r>
            <a:r>
              <a:rPr lang="en-US" altLang="ko-KR" sz="2000">
                <a:ea typeface="굴림" charset="-127"/>
              </a:rPr>
              <a:t>– (4/6) log</a:t>
            </a:r>
            <a:r>
              <a:rPr lang="en-US" altLang="ko-KR" sz="2000" baseline="-25000">
                <a:ea typeface="굴림" charset="-127"/>
              </a:rPr>
              <a:t>2</a:t>
            </a:r>
            <a:r>
              <a:rPr lang="en-US" altLang="ko-KR" sz="2000">
                <a:ea typeface="굴림" charset="-127"/>
              </a:rPr>
              <a:t> (4/6) = 0.92</a:t>
            </a: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985438"/>
              </p:ext>
            </p:extLst>
          </p:nvPr>
        </p:nvGraphicFramePr>
        <p:xfrm>
          <a:off x="5936940" y="1444624"/>
          <a:ext cx="59451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267080" imgH="444240" progId="Equation.3">
                  <p:embed/>
                </p:oleObj>
              </mc:Choice>
              <mc:Fallback>
                <p:oleObj name="Equation" r:id="rId8" imgW="4267080" imgH="444240" progId="Equation.3">
                  <p:embed/>
                  <p:pic>
                    <p:nvPicPr>
                      <p:cNvPr id="1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6940" y="1444624"/>
                        <a:ext cx="5945188" cy="6159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4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4671" y="0"/>
            <a:ext cx="10018713" cy="1752599"/>
          </a:xfrm>
        </p:spPr>
        <p:txBody>
          <a:bodyPr/>
          <a:lstStyle/>
          <a:p>
            <a:r>
              <a:rPr lang="en-US" altLang="ko-KR" dirty="0"/>
              <a:t>Information Gain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	Parent Node p is split into k partitions;</a:t>
            </a:r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i</a:t>
            </a:r>
            <a:r>
              <a:rPr lang="en-US" altLang="ko-KR" dirty="0"/>
              <a:t> is number of records in partition i</a:t>
            </a:r>
          </a:p>
          <a:p>
            <a:pPr lvl="1"/>
            <a:r>
              <a:rPr lang="en-US" altLang="ko-KR" dirty="0"/>
              <a:t>Measures the reduction in the entropy caused by the split;  choose the split that achieves most reduction (maximizes GAIN)</a:t>
            </a:r>
          </a:p>
          <a:p>
            <a:pPr lvl="1"/>
            <a:r>
              <a:rPr lang="en-US" altLang="ko-KR" dirty="0"/>
              <a:t>Used in ID3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Disadvantage: tends to prefer splits that result in large number of partitions, each being small but pure</a:t>
            </a:r>
          </a:p>
          <a:p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332544"/>
              </p:ext>
            </p:extLst>
          </p:nvPr>
        </p:nvGraphicFramePr>
        <p:xfrm>
          <a:off x="2674005" y="1700211"/>
          <a:ext cx="618966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41900" imgH="787400" progId="Equation.3">
                  <p:embed/>
                </p:oleObj>
              </mc:Choice>
              <mc:Fallback>
                <p:oleObj name="Equation" r:id="rId2" imgW="5041900" imgH="787400" progId="Equation.3">
                  <p:embed/>
                  <p:pic>
                    <p:nvPicPr>
                      <p:cNvPr id="4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005" y="1700211"/>
                        <a:ext cx="6189663" cy="9667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9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3521" y="20217"/>
            <a:ext cx="10018713" cy="1752599"/>
          </a:xfrm>
        </p:spPr>
        <p:txBody>
          <a:bodyPr/>
          <a:lstStyle/>
          <a:p>
            <a:r>
              <a:rPr lang="en-US" altLang="ko-KR" dirty="0"/>
              <a:t>Play Tennis Example (1/15)</a:t>
            </a:r>
            <a:endParaRPr lang="ko-KR" altLang="en-US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425" y="1683607"/>
            <a:ext cx="8382000" cy="460240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2746" y="628601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6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2530" y="-19418"/>
            <a:ext cx="10018713" cy="1752599"/>
          </a:xfrm>
        </p:spPr>
        <p:txBody>
          <a:bodyPr/>
          <a:lstStyle/>
          <a:p>
            <a:r>
              <a:rPr lang="en-US" altLang="ko-KR" dirty="0"/>
              <a:t>Play Tennis Example (2/15)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092821"/>
            <a:ext cx="10018713" cy="1495857"/>
          </a:xfrm>
        </p:spPr>
        <p:txBody>
          <a:bodyPr/>
          <a:lstStyle/>
          <a:p>
            <a:r>
              <a:rPr lang="en-US" altLang="ko-KR" dirty="0"/>
              <a:t>Final decision tree by ID3</a:t>
            </a:r>
            <a:endParaRPr lang="ko-KR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87888" y="2204864"/>
            <a:ext cx="2209800" cy="5334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>
                <a:latin typeface="+mn-lt"/>
              </a:rPr>
              <a:t>Outlook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78088" y="3576464"/>
            <a:ext cx="2209800" cy="5334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>
                <a:latin typeface="+mn-lt"/>
              </a:rPr>
              <a:t>Humidity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373888" y="3576464"/>
            <a:ext cx="2209800" cy="5334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>
                <a:latin typeface="+mn-lt"/>
              </a:rPr>
              <a:t>Wind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3944888" y="2738264"/>
            <a:ext cx="21336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endParaRPr lang="ko-KR" altLang="en-US">
              <a:latin typeface="+mn-lt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078488" y="273826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endParaRPr lang="ko-KR" altLang="en-US">
              <a:latin typeface="+mn-lt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078488" y="2738264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endParaRPr lang="ko-KR" altLang="en-US">
              <a:latin typeface="+mn-lt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173488" y="2890665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>
                <a:latin typeface="+mn-lt"/>
              </a:rPr>
              <a:t>Sunny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545087" y="2890665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 dirty="0">
                <a:latin typeface="+mn-lt"/>
              </a:rPr>
              <a:t>Overcast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284840" y="2890665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 dirty="0">
                <a:latin typeface="+mn-lt"/>
              </a:rPr>
              <a:t>Rain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545088" y="3652665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>
                <a:latin typeface="+mn-lt"/>
              </a:rPr>
              <a:t>YES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3259088" y="4109864"/>
            <a:ext cx="6858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endParaRPr lang="ko-KR" altLang="en-US">
              <a:latin typeface="+mn-lt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944888" y="4109864"/>
            <a:ext cx="6858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endParaRPr lang="ko-KR" altLang="en-US">
              <a:latin typeface="+mn-lt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843470" y="441185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 dirty="0">
                <a:latin typeface="+mn-lt"/>
              </a:rPr>
              <a:t>High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263024" y="4411851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 dirty="0">
                <a:latin typeface="+mn-lt"/>
              </a:rPr>
              <a:t>Normal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173488" y="5252865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>
                <a:latin typeface="+mn-lt"/>
              </a:rPr>
              <a:t>YES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801888" y="5252865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>
                <a:latin typeface="+mn-lt"/>
              </a:rPr>
              <a:t>NO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H="1">
            <a:off x="7754888" y="4109864"/>
            <a:ext cx="6858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endParaRPr lang="ko-KR" altLang="en-US">
              <a:latin typeface="+mn-lt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8440688" y="4109864"/>
            <a:ext cx="6858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endParaRPr lang="ko-KR" altLang="en-US">
              <a:latin typeface="+mn-lt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7145288" y="5252865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>
                <a:latin typeface="+mn-lt"/>
              </a:rPr>
              <a:t>NO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8593088" y="5252865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>
                <a:latin typeface="+mn-lt"/>
              </a:rPr>
              <a:t>YES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7263070" y="4411850"/>
            <a:ext cx="8594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 dirty="0">
                <a:latin typeface="+mn-lt"/>
              </a:rPr>
              <a:t>Strong</a:t>
            </a: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8760297" y="4411850"/>
            <a:ext cx="7409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ko-KR" sz="1800" dirty="0">
                <a:latin typeface="+mn-lt"/>
              </a:rPr>
              <a:t>Weak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2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84672" y="0"/>
            <a:ext cx="10018713" cy="1752599"/>
          </a:xfrm>
        </p:spPr>
        <p:txBody>
          <a:bodyPr/>
          <a:lstStyle/>
          <a:p>
            <a:r>
              <a:rPr lang="en-US" altLang="ko-KR" dirty="0"/>
              <a:t>Play Tennis Example (3/15)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84672" y="1094677"/>
            <a:ext cx="10018713" cy="3124201"/>
          </a:xfrm>
        </p:spPr>
        <p:txBody>
          <a:bodyPr/>
          <a:lstStyle/>
          <a:p>
            <a:r>
              <a:rPr lang="en-US" altLang="ko-KR" dirty="0"/>
              <a:t>Entropy </a:t>
            </a:r>
            <a:r>
              <a:rPr lang="en-US" altLang="ko-KR" i="1" dirty="0"/>
              <a:t>D</a:t>
            </a:r>
            <a:endParaRPr lang="ko-KR" altLang="en-US" i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506" y="2800030"/>
            <a:ext cx="6209348" cy="21325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2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-templat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parallax-template</Template>
  <TotalTime>257</TotalTime>
  <Words>1104</Words>
  <Application>Microsoft Office PowerPoint</Application>
  <PresentationFormat>Widescreen</PresentationFormat>
  <Paragraphs>291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Corbel</vt:lpstr>
      <vt:lpstr>Symbol</vt:lpstr>
      <vt:lpstr>Times New Roman</vt:lpstr>
      <vt:lpstr>parallax-template</vt:lpstr>
      <vt:lpstr>Equation</vt:lpstr>
      <vt:lpstr>Document</vt:lpstr>
      <vt:lpstr>Classification (Decision Tree)</vt:lpstr>
      <vt:lpstr>Contents</vt:lpstr>
      <vt:lpstr>Entropy</vt:lpstr>
      <vt:lpstr>Alternative Splitting Criteria Based on INFO</vt:lpstr>
      <vt:lpstr>Examples for Computing Entropy</vt:lpstr>
      <vt:lpstr>Information Gain</vt:lpstr>
      <vt:lpstr>Play Tennis Example (1/15)</vt:lpstr>
      <vt:lpstr>Play Tennis Example (2/15)</vt:lpstr>
      <vt:lpstr>Play Tennis Example (3/15)</vt:lpstr>
      <vt:lpstr>Play Tennis Example (4/15)</vt:lpstr>
      <vt:lpstr>Play Tennis Example (5/15)</vt:lpstr>
      <vt:lpstr>Play Tennis Example (6/15)</vt:lpstr>
      <vt:lpstr>Play Tennis Example (7/15)</vt:lpstr>
      <vt:lpstr>Play Tennis Example (8/15)</vt:lpstr>
      <vt:lpstr>Play Tennis Example (9/15)</vt:lpstr>
      <vt:lpstr>Play Tennis Example (10/15)</vt:lpstr>
      <vt:lpstr>Play Tennis Example (11/15)</vt:lpstr>
      <vt:lpstr>Play Tennis Example (12/15)</vt:lpstr>
      <vt:lpstr>Play Tennis Example (13/15)</vt:lpstr>
      <vt:lpstr>Play Tennis Example (14/15)</vt:lpstr>
      <vt:lpstr>Play Tennis Example (15/15)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Muzammal</dc:creator>
  <cp:lastModifiedBy>Romana Talat BUIC</cp:lastModifiedBy>
  <cp:revision>42</cp:revision>
  <dcterms:created xsi:type="dcterms:W3CDTF">2016-08-23T10:37:34Z</dcterms:created>
  <dcterms:modified xsi:type="dcterms:W3CDTF">2021-05-06T03:07:35Z</dcterms:modified>
</cp:coreProperties>
</file>