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lq/2Xa3Cqhl+wuaKsYAAzKPgr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python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492113" y="0"/>
            <a:ext cx="5699887" cy="4059244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"/>
          <p:cNvSpPr txBox="1"/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Numbers (3/3)</a:t>
            </a:r>
            <a:endParaRPr/>
          </a:p>
        </p:txBody>
      </p:sp>
      <p:cxnSp>
        <p:nvCxnSpPr>
          <p:cNvPr id="177" name="Google Shape;177;p10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tax = 12.5 / 100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price = 100.50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price * 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12.5625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price + _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113.0625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round</a:t>
            </a:r>
            <a:r>
              <a:rPr lang="en-GB" sz="2000">
                <a:solidFill>
                  <a:srgbClr val="FFC000"/>
                </a:solidFill>
              </a:rPr>
              <a:t>(_,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113.06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Comments</a:t>
            </a:r>
            <a:endParaRPr/>
          </a:p>
        </p:txBody>
      </p:sp>
      <p:cxnSp>
        <p:nvCxnSpPr>
          <p:cNvPr id="185" name="Google Shape;185;p11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("Not a comment")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000"/>
              <a:buNone/>
            </a:pPr>
            <a:r>
              <a:rPr lang="en-GB" sz="2000">
                <a:solidFill>
                  <a:srgbClr val="00B0F0"/>
                </a:solidFill>
              </a:rPr>
              <a:t># print("Am a comment")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00B0F0"/>
                </a:solidFill>
              </a:rPr>
              <a:t>Variables</a:t>
            </a:r>
            <a:endParaRPr/>
          </a:p>
        </p:txBody>
      </p:sp>
      <p:cxnSp>
        <p:nvCxnSpPr>
          <p:cNvPr id="193" name="Google Shape;193;p12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a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b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(a  + 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a = “0”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b = “2”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(a  + b)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00B0F0"/>
                </a:solidFill>
              </a:rPr>
              <a:t>Casting</a:t>
            </a:r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a = “0”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b = 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(</a:t>
            </a:r>
            <a:r>
              <a:rPr lang="en-GB" sz="2000">
                <a:solidFill>
                  <a:srgbClr val="00B050"/>
                </a:solidFill>
              </a:rPr>
              <a:t>int</a:t>
            </a:r>
            <a:r>
              <a:rPr lang="en-GB" sz="2000">
                <a:solidFill>
                  <a:srgbClr val="FFC000"/>
                </a:solidFill>
              </a:rPr>
              <a:t>(a)  + b) </a:t>
            </a:r>
            <a:r>
              <a:rPr lang="en-GB" sz="2000">
                <a:solidFill>
                  <a:srgbClr val="00B0F0"/>
                </a:solidFill>
              </a:rPr>
              <a:t># cast string to 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00B0F0"/>
                </a:solidFill>
              </a:rPr>
              <a:t>Operators</a:t>
            </a:r>
            <a:endParaRPr/>
          </a:p>
        </p:txBody>
      </p:sp>
      <p:cxnSp>
        <p:nvCxnSpPr>
          <p:cNvPr id="209" name="Google Shape;209;p14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GB" sz="20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 (3 + 4)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GB" sz="21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 (3 - 4)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GB" sz="21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 (3 * 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GB" sz="21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 (3 / 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GB" sz="21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 (3 %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GB" sz="21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 (3 ** 4) </a:t>
            </a:r>
            <a:r>
              <a:rPr lang="en-GB" sz="2000">
                <a:solidFill>
                  <a:srgbClr val="00B0F0"/>
                </a:solidFill>
              </a:rPr>
              <a:t># 3 to the fourth power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GB" sz="2100">
                <a:solidFill>
                  <a:srgbClr val="00B050"/>
                </a:solidFill>
              </a:rPr>
              <a:t>print</a:t>
            </a:r>
            <a:r>
              <a:rPr lang="en-GB" sz="2000">
                <a:solidFill>
                  <a:srgbClr val="FFC000"/>
                </a:solidFill>
              </a:rPr>
              <a:t> (15 // 2) </a:t>
            </a:r>
            <a:r>
              <a:rPr lang="en-GB" sz="2000">
                <a:solidFill>
                  <a:srgbClr val="00B0F0"/>
                </a:solidFill>
              </a:rPr>
              <a:t># floor division / rounds the result down to the nearest whole number</a:t>
            </a:r>
            <a:endParaRPr sz="20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000"/>
              <a:t>a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000"/>
              <a:t>a +=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Strings (1/4)</a:t>
            </a:r>
            <a:endParaRPr/>
          </a:p>
        </p:txBody>
      </p:sp>
      <p:cxnSp>
        <p:nvCxnSpPr>
          <p:cNvPr id="217" name="Google Shape;217;p15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'spam eggs'  </a:t>
            </a:r>
            <a:r>
              <a:rPr lang="en-GB" sz="2000">
                <a:solidFill>
                  <a:srgbClr val="00B0F0"/>
                </a:solidFill>
              </a:rPr>
              <a:t># single quotes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'spam eggs'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'doesn\'t'  </a:t>
            </a:r>
            <a:r>
              <a:rPr lang="en-GB" sz="2000">
                <a:solidFill>
                  <a:srgbClr val="00B0F0"/>
                </a:solidFill>
              </a:rPr>
              <a:t># use \' to escape the single quote...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"doesn't"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"doesn't"  </a:t>
            </a:r>
            <a:r>
              <a:rPr lang="en-GB" sz="2000">
                <a:solidFill>
                  <a:srgbClr val="00B0F0"/>
                </a:solidFill>
              </a:rPr>
              <a:t># ...or use double quotes instead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"doesn't"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'"Yes," they said.'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'"Yes," they said.'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Strings (2/4)</a:t>
            </a:r>
            <a:endParaRPr/>
          </a:p>
        </p:txBody>
      </p:sp>
      <p:cxnSp>
        <p:nvCxnSpPr>
          <p:cNvPr id="225" name="Google Shape;225;p16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‘Py’ ’thon’  </a:t>
            </a:r>
            <a:r>
              <a:rPr lang="en-GB" sz="2000">
                <a:solidFill>
                  <a:srgbClr val="00B0F0"/>
                </a:solidFill>
              </a:rPr>
              <a:t># concatenate strings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‘Python'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prefix = 'Py'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prefix 'thon'  </a:t>
            </a:r>
            <a:r>
              <a:rPr lang="en-GB" sz="2000">
                <a:solidFill>
                  <a:srgbClr val="00B0F0"/>
                </a:solidFill>
              </a:rPr>
              <a:t># can't concatenate a variable and a string literal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  </a:t>
            </a:r>
            <a:r>
              <a:rPr lang="en-GB" sz="2000"/>
              <a:t>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SyntaxError: invalid 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('un' * 3) 'ium'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  </a:t>
            </a:r>
            <a:r>
              <a:rPr lang="en-GB" sz="2000"/>
              <a:t>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SyntaxError: invalid syntax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Strings (3/4)</a:t>
            </a:r>
            <a:endParaRPr/>
          </a:p>
        </p:txBody>
      </p:sp>
      <p:cxnSp>
        <p:nvCxnSpPr>
          <p:cNvPr id="233" name="Google Shape;233;p17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prefix + 'thon'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000"/>
              <a:t>'Python’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word</a:t>
            </a:r>
            <a:r>
              <a:rPr lang="en-GB" sz="2000">
                <a:solidFill>
                  <a:srgbClr val="FFC000"/>
                </a:solidFill>
              </a:rPr>
              <a:t> = 'Python'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word</a:t>
            </a:r>
            <a:r>
              <a:rPr lang="en-GB" sz="2000">
                <a:solidFill>
                  <a:srgbClr val="FFC000"/>
                </a:solidFill>
              </a:rPr>
              <a:t>[0]  </a:t>
            </a:r>
            <a:r>
              <a:rPr lang="en-GB" sz="2000">
                <a:solidFill>
                  <a:srgbClr val="00B0F0"/>
                </a:solidFill>
              </a:rPr>
              <a:t># character in position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000"/>
              <a:t>'P'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word</a:t>
            </a:r>
            <a:r>
              <a:rPr lang="en-GB" sz="2000">
                <a:solidFill>
                  <a:srgbClr val="FFC000"/>
                </a:solidFill>
              </a:rPr>
              <a:t>[5]</a:t>
            </a:r>
            <a:r>
              <a:rPr lang="en-GB" sz="2000"/>
              <a:t>  </a:t>
            </a:r>
            <a:r>
              <a:rPr lang="en-GB" sz="2000">
                <a:solidFill>
                  <a:srgbClr val="00B0F0"/>
                </a:solidFill>
              </a:rPr>
              <a:t># character in position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000"/>
              <a:t>'n’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1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word</a:t>
            </a:r>
            <a:r>
              <a:rPr lang="en-GB" sz="2100">
                <a:solidFill>
                  <a:srgbClr val="FFC000"/>
                </a:solidFill>
              </a:rPr>
              <a:t>[-1]  </a:t>
            </a:r>
            <a:r>
              <a:rPr lang="en-GB" sz="2100">
                <a:solidFill>
                  <a:srgbClr val="00B0F0"/>
                </a:solidFill>
              </a:rPr>
              <a:t># last character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000"/>
              <a:t>'n'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1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word</a:t>
            </a:r>
            <a:r>
              <a:rPr lang="en-GB" sz="2100">
                <a:solidFill>
                  <a:srgbClr val="FFC000"/>
                </a:solidFill>
              </a:rPr>
              <a:t>[-2]  </a:t>
            </a:r>
            <a:r>
              <a:rPr lang="en-GB" sz="2100">
                <a:solidFill>
                  <a:srgbClr val="00B0F0"/>
                </a:solidFill>
              </a:rPr>
              <a:t># second-last character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000"/>
              <a:t>'o'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GB" sz="2800">
                <a:solidFill>
                  <a:schemeClr val="lt1"/>
                </a:solidFill>
              </a:rPr>
              <a:t>Strings (4/4)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</a:rPr>
              <a:t>s[ :i] + s[i: ] always equals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word</a:t>
            </a:r>
            <a:r>
              <a:rPr lang="en-GB" sz="2000">
                <a:solidFill>
                  <a:srgbClr val="FFC000"/>
                </a:solidFill>
              </a:rPr>
              <a:t> = ‘Python’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word</a:t>
            </a:r>
            <a:r>
              <a:rPr lang="en-GB" sz="2000">
                <a:solidFill>
                  <a:srgbClr val="FFC000"/>
                </a:solidFill>
              </a:rPr>
              <a:t>[ :2] + word[2: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</a:rPr>
              <a:t>'Python'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word</a:t>
            </a:r>
            <a:r>
              <a:rPr lang="en-GB" sz="2000">
                <a:solidFill>
                  <a:srgbClr val="FFC000"/>
                </a:solidFill>
              </a:rPr>
              <a:t>[ :4] + word[4: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</a:rPr>
              <a:t>'Python’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A close up of a clock&#10;&#10;Description generated with very high confidence"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763" y="2055063"/>
            <a:ext cx="6250769" cy="258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Common </a:t>
            </a:r>
            <a:r>
              <a:rPr lang="en-GB" sz="4000">
                <a:solidFill>
                  <a:srgbClr val="00B0F0"/>
                </a:solidFill>
              </a:rPr>
              <a:t>String</a:t>
            </a:r>
            <a:r>
              <a:rPr lang="en-GB" sz="4000"/>
              <a:t> Methods</a:t>
            </a:r>
            <a:endParaRPr/>
          </a:p>
        </p:txBody>
      </p:sp>
      <p:cxnSp>
        <p:nvCxnSpPr>
          <p:cNvPr id="249" name="Google Shape;249;p19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</a:rPr>
              <a:t>.count</a:t>
            </a:r>
            <a:r>
              <a:rPr lang="en-GB" sz="2000">
                <a:solidFill>
                  <a:srgbClr val="FFC000"/>
                </a:solidFill>
              </a:rPr>
              <a:t>(‘x’) </a:t>
            </a:r>
            <a:r>
              <a:rPr lang="en-GB" sz="2000">
                <a:solidFill>
                  <a:srgbClr val="00B0F0"/>
                </a:solidFill>
              </a:rPr>
              <a:t># counts the number of occurrences of ‘x’ in str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</a:rPr>
              <a:t>.find</a:t>
            </a:r>
            <a:r>
              <a:rPr lang="en-GB" sz="2000">
                <a:solidFill>
                  <a:srgbClr val="FFC000"/>
                </a:solidFill>
              </a:rPr>
              <a:t>(‘x’) </a:t>
            </a:r>
            <a:r>
              <a:rPr lang="en-GB" sz="2000">
                <a:solidFill>
                  <a:srgbClr val="00B0F0"/>
                </a:solidFill>
              </a:rPr>
              <a:t># returns the position of character ‘x’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</a:rPr>
              <a:t>.lower</a:t>
            </a:r>
            <a:r>
              <a:rPr lang="en-GB" sz="2000">
                <a:solidFill>
                  <a:srgbClr val="FFC000"/>
                </a:solidFill>
              </a:rPr>
              <a:t>() </a:t>
            </a:r>
            <a:r>
              <a:rPr lang="en-GB" sz="2000">
                <a:solidFill>
                  <a:srgbClr val="00B0F0"/>
                </a:solidFill>
              </a:rPr>
              <a:t># returns the stringVar in lowercase (this is temporary)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</a:rPr>
              <a:t>.upper() </a:t>
            </a:r>
            <a:r>
              <a:rPr lang="en-GB" sz="2000">
                <a:solidFill>
                  <a:srgbClr val="00B0F0"/>
                </a:solidFill>
              </a:rPr>
              <a:t># returns the stringVar in uppercase (this is temporary)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</a:rPr>
              <a:t>.replace</a:t>
            </a:r>
            <a:r>
              <a:rPr lang="en-GB" sz="2000">
                <a:solidFill>
                  <a:srgbClr val="FFC000"/>
                </a:solidFill>
              </a:rPr>
              <a:t>(‘a’, ‘b’) </a:t>
            </a:r>
            <a:r>
              <a:rPr lang="en-GB" sz="2000">
                <a:solidFill>
                  <a:srgbClr val="00B0F0"/>
                </a:solidFill>
              </a:rPr>
              <a:t># replaces all occurrences of a with b in the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GB" sz="2000">
                <a:solidFill>
                  <a:srgbClr val="00B050"/>
                </a:solidFill>
              </a:rPr>
              <a:t>.strip</a:t>
            </a:r>
            <a:r>
              <a:rPr lang="en-GB" sz="2000">
                <a:solidFill>
                  <a:srgbClr val="FFFF00"/>
                </a:solidFill>
              </a:rPr>
              <a:t>()</a:t>
            </a:r>
            <a:r>
              <a:rPr lang="en-GB" sz="2000">
                <a:solidFill>
                  <a:srgbClr val="00B0F0"/>
                </a:solidFill>
              </a:rPr>
              <a:t> # removes leading/trailing white space from string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>
            <p:ph type="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n-GB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Installation and Setup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524000" y="4256436"/>
            <a:ext cx="9144000" cy="1600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GB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https://www.python.org/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Lists (1/5)</a:t>
            </a:r>
            <a:endParaRPr/>
          </a:p>
        </p:txBody>
      </p:sp>
      <p:cxnSp>
        <p:nvCxnSpPr>
          <p:cNvPr id="257" name="Google Shape;257;p20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squares</a:t>
            </a:r>
            <a:r>
              <a:rPr lang="en-GB" sz="2000">
                <a:solidFill>
                  <a:srgbClr val="FFC000"/>
                </a:solidFill>
              </a:rPr>
              <a:t> = [1, 4, 9, 16, 25]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squares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[1, 4, 9, 16, 25]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squares</a:t>
            </a:r>
            <a:r>
              <a:rPr lang="en-GB" sz="2000">
                <a:solidFill>
                  <a:srgbClr val="FFC000"/>
                </a:solidFill>
              </a:rPr>
              <a:t>[0]</a:t>
            </a:r>
            <a:r>
              <a:rPr lang="en-GB" sz="2000"/>
              <a:t>  </a:t>
            </a:r>
            <a:r>
              <a:rPr lang="en-GB" sz="2000">
                <a:solidFill>
                  <a:srgbClr val="00B0F0"/>
                </a:solidFill>
              </a:rPr>
              <a:t># indexing returns the item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squares</a:t>
            </a:r>
            <a:r>
              <a:rPr lang="en-GB" sz="2000">
                <a:solidFill>
                  <a:srgbClr val="FFC000"/>
                </a:solidFill>
              </a:rPr>
              <a:t>[-1]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squares</a:t>
            </a:r>
            <a:r>
              <a:rPr lang="en-GB" sz="2000">
                <a:solidFill>
                  <a:srgbClr val="FFC000"/>
                </a:solidFill>
              </a:rPr>
              <a:t>[-3:]  </a:t>
            </a:r>
            <a:r>
              <a:rPr lang="en-GB" sz="2000">
                <a:solidFill>
                  <a:srgbClr val="00B0F0"/>
                </a:solidFill>
              </a:rPr>
              <a:t># slicing returns a new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[9, 16, 25]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1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Lists (2/5)</a:t>
            </a:r>
            <a:endParaRPr/>
          </a:p>
        </p:txBody>
      </p:sp>
      <p:cxnSp>
        <p:nvCxnSpPr>
          <p:cNvPr id="265" name="Google Shape;265;p21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squares</a:t>
            </a:r>
            <a:r>
              <a:rPr lang="en-GB" sz="2000">
                <a:solidFill>
                  <a:srgbClr val="FFC000"/>
                </a:solidFill>
              </a:rPr>
              <a:t> + [36, 49, 64, 81, 100]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[1, 4, 9, 16, 25, 36, 49, 64, 81, 100]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cubes</a:t>
            </a:r>
            <a:r>
              <a:rPr lang="en-GB" sz="2000">
                <a:solidFill>
                  <a:srgbClr val="FFC000"/>
                </a:solidFill>
              </a:rPr>
              <a:t> = [1, 8, 27, 65, 125]  </a:t>
            </a:r>
            <a:r>
              <a:rPr lang="en-GB" sz="2000">
                <a:solidFill>
                  <a:srgbClr val="00B0F0"/>
                </a:solidFill>
              </a:rPr>
              <a:t># something's wrong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4 ** 3 </a:t>
            </a:r>
            <a:r>
              <a:rPr lang="en-GB" sz="2000"/>
              <a:t> </a:t>
            </a:r>
            <a:r>
              <a:rPr lang="en-GB" sz="2000">
                <a:solidFill>
                  <a:srgbClr val="00B0F0"/>
                </a:solidFill>
              </a:rPr>
              <a:t># the cube of 4 is 64, not 65!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64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cubes</a:t>
            </a:r>
            <a:r>
              <a:rPr lang="en-GB" sz="2000">
                <a:solidFill>
                  <a:srgbClr val="FFC000"/>
                </a:solidFill>
              </a:rPr>
              <a:t>[3] = 64  </a:t>
            </a:r>
            <a:r>
              <a:rPr lang="en-GB" sz="2000">
                <a:solidFill>
                  <a:srgbClr val="00B0F0"/>
                </a:solidFill>
              </a:rPr>
              <a:t># replace the wrong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cubes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[1, 8, 27, 64, 125]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cubes.append</a:t>
            </a:r>
            <a:r>
              <a:rPr lang="en-GB" sz="2000">
                <a:solidFill>
                  <a:srgbClr val="FFC000"/>
                </a:solidFill>
              </a:rPr>
              <a:t>(216)  </a:t>
            </a:r>
            <a:r>
              <a:rPr lang="en-GB" sz="2000">
                <a:solidFill>
                  <a:srgbClr val="00B0F0"/>
                </a:solidFill>
              </a:rPr>
              <a:t># add the cube of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[1, 8, 27, 64, 125, 216]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Lists (3/5)</a:t>
            </a:r>
            <a:endParaRPr/>
          </a:p>
        </p:txBody>
      </p:sp>
      <p:cxnSp>
        <p:nvCxnSpPr>
          <p:cNvPr id="273" name="Google Shape;273;p22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50"/>
                </a:solidFill>
              </a:rPr>
              <a:t>letters</a:t>
            </a:r>
            <a:r>
              <a:rPr lang="en-GB" sz="2000">
                <a:solidFill>
                  <a:srgbClr val="FFC000"/>
                </a:solidFill>
              </a:rPr>
              <a:t> = ['a', 'b', 'c', 'd', 'e', 'f', 'g']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['a', 'b', 'c', 'd', 'e', 'f', 'g']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F0"/>
                </a:solidFill>
              </a:rPr>
              <a:t># replace some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letters</a:t>
            </a:r>
            <a:r>
              <a:rPr lang="en-GB" sz="2000">
                <a:solidFill>
                  <a:srgbClr val="FFC000"/>
                </a:solidFill>
              </a:rPr>
              <a:t>[2:5] = ['C', 'D', 'E']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100"/>
              <a:t>['a', 'b', 'C', 'D', 'E', 'f', 'g']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000">
                <a:solidFill>
                  <a:srgbClr val="00B0F0"/>
                </a:solidFill>
              </a:rPr>
              <a:t># now remove them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letters</a:t>
            </a:r>
            <a:r>
              <a:rPr lang="en-GB" sz="2000">
                <a:solidFill>
                  <a:srgbClr val="FFC000"/>
                </a:solidFill>
              </a:rPr>
              <a:t>[2:5] =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 sz="2000">
                <a:solidFill>
                  <a:srgbClr val="FFC000"/>
                </a:solidFill>
              </a:rPr>
              <a:t>&gt;&gt;&gt; </a:t>
            </a:r>
            <a:r>
              <a:rPr lang="en-GB" sz="2100">
                <a:solidFill>
                  <a:srgbClr val="00B050"/>
                </a:solidFill>
              </a:rPr>
              <a:t>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100"/>
              <a:t>['a', 'b', 'f', 'g']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Lists (4/5)</a:t>
            </a:r>
            <a:endParaRPr/>
          </a:p>
        </p:txBody>
      </p:sp>
      <p:cxnSp>
        <p:nvCxnSpPr>
          <p:cNvPr id="281" name="Google Shape;281;p23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F0"/>
                </a:solidFill>
              </a:rPr>
              <a:t># clear the list by replacing all the elements with an empty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letters</a:t>
            </a:r>
            <a:r>
              <a:rPr lang="en-GB" sz="2400">
                <a:solidFill>
                  <a:srgbClr val="FFC000"/>
                </a:solidFill>
              </a:rPr>
              <a:t>[:] =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letters</a:t>
            </a:r>
            <a:r>
              <a:rPr lang="en-GB" sz="2400">
                <a:solidFill>
                  <a:srgbClr val="FFC000"/>
                </a:solidFill>
              </a:rPr>
              <a:t> = ['a', 'b', 'c', 'd']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len(letters)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Lists (5/5)</a:t>
            </a:r>
            <a:endParaRPr/>
          </a:p>
        </p:txBody>
      </p:sp>
      <p:cxnSp>
        <p:nvCxnSpPr>
          <p:cNvPr id="289" name="Google Shape;289;p24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24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a = ['a', 'b', 'c']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n = [1, 2, 3]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x = [a, n]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[['a', 'b', 'c'], [1, 2, 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x[0]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['a', 'b', 'c']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x[0][1]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'b'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5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Common </a:t>
            </a:r>
            <a:r>
              <a:rPr lang="en-GB" sz="4000">
                <a:solidFill>
                  <a:srgbClr val="00B0F0"/>
                </a:solidFill>
              </a:rPr>
              <a:t>List</a:t>
            </a:r>
            <a:r>
              <a:rPr lang="en-GB" sz="4000"/>
              <a:t> Methods</a:t>
            </a:r>
            <a:endParaRPr/>
          </a:p>
        </p:txBody>
      </p:sp>
      <p:cxnSp>
        <p:nvCxnSpPr>
          <p:cNvPr id="297" name="Google Shape;297;p25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655319" y="2644518"/>
            <a:ext cx="10602707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.append(value) </a:t>
            </a:r>
            <a:r>
              <a:rPr lang="en-GB" sz="2000">
                <a:solidFill>
                  <a:srgbClr val="00B0F0"/>
                </a:solidFill>
              </a:rPr>
              <a:t># appends element to end of the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.count(‘x’) </a:t>
            </a:r>
            <a:r>
              <a:rPr lang="en-GB" sz="2000">
                <a:solidFill>
                  <a:srgbClr val="00B0F0"/>
                </a:solidFill>
              </a:rPr>
              <a:t># counts the number of occurrences of ‘x’ in the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.index(‘x’) </a:t>
            </a:r>
            <a:r>
              <a:rPr lang="en-GB" sz="2000">
                <a:solidFill>
                  <a:srgbClr val="00B0F0"/>
                </a:solidFill>
              </a:rPr>
              <a:t># returns the index of ‘x’ in the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.insert(‘y’,’x’) </a:t>
            </a:r>
            <a:r>
              <a:rPr lang="en-GB" sz="2000">
                <a:solidFill>
                  <a:srgbClr val="00B0F0"/>
                </a:solidFill>
              </a:rPr>
              <a:t># inserts ‘x’ at location ‘y’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.pop() </a:t>
            </a:r>
            <a:r>
              <a:rPr lang="en-GB" sz="2000">
                <a:solidFill>
                  <a:srgbClr val="00B0F0"/>
                </a:solidFill>
              </a:rPr>
              <a:t># returns last element then removes it from the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.remove(‘x’) </a:t>
            </a:r>
            <a:r>
              <a:rPr lang="en-GB" sz="2000">
                <a:solidFill>
                  <a:srgbClr val="00B0F0"/>
                </a:solidFill>
              </a:rPr>
              <a:t># finds and removes first ‘x’ from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.reverse() </a:t>
            </a:r>
            <a:r>
              <a:rPr lang="en-GB" sz="2000">
                <a:solidFill>
                  <a:srgbClr val="00B0F0"/>
                </a:solidFill>
              </a:rPr>
              <a:t># reverses the elements in the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.sort()  # </a:t>
            </a:r>
            <a:r>
              <a:rPr lang="en-GB" sz="2400">
                <a:solidFill>
                  <a:srgbClr val="00B0F0"/>
                </a:solidFill>
              </a:rPr>
              <a:t>sorts the list alphabetically ascending, or</a:t>
            </a:r>
            <a:r>
              <a:rPr lang="en-GB" sz="2400">
                <a:solidFill>
                  <a:srgbClr val="FFC000"/>
                </a:solidFill>
              </a:rPr>
              <a:t> </a:t>
            </a:r>
            <a:r>
              <a:rPr lang="en-GB" sz="2400">
                <a:solidFill>
                  <a:srgbClr val="00B0F0"/>
                </a:solidFill>
              </a:rPr>
              <a:t>numerical ascending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Tuples</a:t>
            </a:r>
            <a:endParaRPr/>
          </a:p>
        </p:txBody>
      </p:sp>
      <p:cxnSp>
        <p:nvCxnSpPr>
          <p:cNvPr id="305" name="Google Shape;305;p26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What if you need a list that you wish not to change, i.e. add, update, and delete elements is not allowed?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# Use Tuples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myTuple</a:t>
            </a:r>
            <a:r>
              <a:rPr lang="en-GB" sz="2400">
                <a:solidFill>
                  <a:srgbClr val="FFC000"/>
                </a:solidFill>
              </a:rPr>
              <a:t> = (1,2,3)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(myTuple)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myTuple.add</a:t>
            </a:r>
            <a:r>
              <a:rPr lang="en-GB" sz="2400">
                <a:solidFill>
                  <a:srgbClr val="FFC000"/>
                </a:solidFill>
              </a:rPr>
              <a:t>(4) # should be an error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00B0F0"/>
                </a:solidFill>
              </a:rPr>
              <a:t>Tuple</a:t>
            </a:r>
            <a:r>
              <a:rPr lang="en-GB" sz="4000"/>
              <a:t> to </a:t>
            </a:r>
            <a:r>
              <a:rPr lang="en-GB" sz="4000">
                <a:solidFill>
                  <a:srgbClr val="00B0F0"/>
                </a:solidFill>
              </a:rPr>
              <a:t>List</a:t>
            </a:r>
            <a:r>
              <a:rPr lang="en-GB" sz="4000"/>
              <a:t> to </a:t>
            </a:r>
            <a:r>
              <a:rPr lang="en-GB" sz="4000">
                <a:solidFill>
                  <a:srgbClr val="00B0F0"/>
                </a:solidFill>
              </a:rPr>
              <a:t>Tuple</a:t>
            </a:r>
            <a:endParaRPr/>
          </a:p>
        </p:txBody>
      </p:sp>
      <p:cxnSp>
        <p:nvCxnSpPr>
          <p:cNvPr id="313" name="Google Shape;313;p27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myTuple </a:t>
            </a:r>
            <a:r>
              <a:rPr lang="en-GB" sz="2400">
                <a:solidFill>
                  <a:srgbClr val="FFC000"/>
                </a:solidFill>
              </a:rPr>
              <a:t>= (1,2,3)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</a:t>
            </a:r>
            <a:r>
              <a:rPr lang="en-GB" sz="2400"/>
              <a:t>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(myTuple)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(1, 2, 3)</a:t>
            </a:r>
            <a:endParaRPr sz="2400"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</a:t>
            </a:r>
            <a:r>
              <a:rPr lang="en-GB" sz="2400"/>
              <a:t> </a:t>
            </a:r>
            <a:r>
              <a:rPr lang="en-GB" sz="2400">
                <a:solidFill>
                  <a:srgbClr val="00B050"/>
                </a:solidFill>
              </a:rPr>
              <a:t>myList = list</a:t>
            </a:r>
            <a:r>
              <a:rPr lang="en-GB" sz="2400">
                <a:solidFill>
                  <a:srgbClr val="FFC000"/>
                </a:solidFill>
              </a:rPr>
              <a:t>(myTuple)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</a:t>
            </a:r>
            <a:r>
              <a:rPr lang="en-GB" sz="2400"/>
              <a:t> </a:t>
            </a:r>
            <a:r>
              <a:rPr lang="en-GB" sz="2400">
                <a:solidFill>
                  <a:srgbClr val="00B050"/>
                </a:solidFill>
              </a:rPr>
              <a:t>myList.append</a:t>
            </a:r>
            <a:r>
              <a:rPr lang="en-GB" sz="2400">
                <a:solidFill>
                  <a:srgbClr val="FFC000"/>
                </a:solidFill>
              </a:rPr>
              <a:t>(4)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</a:t>
            </a:r>
            <a:r>
              <a:rPr lang="en-GB" sz="2400"/>
              <a:t>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(myList)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[1, 2, 3, 4]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</a:t>
            </a:r>
            <a:r>
              <a:rPr lang="en-GB" sz="2400"/>
              <a:t> </a:t>
            </a:r>
            <a:r>
              <a:rPr lang="en-GB" sz="2400">
                <a:solidFill>
                  <a:srgbClr val="00B050"/>
                </a:solidFill>
              </a:rPr>
              <a:t>myNewTuple</a:t>
            </a:r>
            <a:r>
              <a:rPr lang="en-GB" sz="2400"/>
              <a:t> </a:t>
            </a:r>
            <a:r>
              <a:rPr lang="en-GB" sz="2400">
                <a:solidFill>
                  <a:srgbClr val="FFC000"/>
                </a:solidFill>
              </a:rPr>
              <a:t>= tuple(myList)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Let’s write a short program</a:t>
            </a:r>
            <a:endParaRPr/>
          </a:p>
        </p:txBody>
      </p:sp>
      <p:cxnSp>
        <p:nvCxnSpPr>
          <p:cNvPr id="321" name="Google Shape;321;p28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GB" sz="2400">
                <a:solidFill>
                  <a:srgbClr val="00B0F0"/>
                </a:solidFill>
              </a:rPr>
              <a:t># Fibonacci series: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GB" sz="2400">
                <a:solidFill>
                  <a:srgbClr val="00B0F0"/>
                </a:solidFill>
              </a:rPr>
              <a:t># sum of two elements defines the next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a, b = 0,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while</a:t>
            </a:r>
            <a:r>
              <a:rPr lang="en-GB" sz="2400">
                <a:solidFill>
                  <a:srgbClr val="FFC000"/>
                </a:solidFill>
              </a:rPr>
              <a:t> a &lt; 10: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	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	 a, b = b, a+b</a:t>
            </a:r>
            <a:endParaRPr sz="2400"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00B0F0"/>
                </a:solidFill>
              </a:rPr>
              <a:t>print</a:t>
            </a:r>
            <a:r>
              <a:rPr lang="en-GB" sz="4000"/>
              <a:t> some values</a:t>
            </a:r>
            <a:endParaRPr/>
          </a:p>
        </p:txBody>
      </p:sp>
      <p:cxnSp>
        <p:nvCxnSpPr>
          <p:cNvPr id="329" name="Google Shape;329;p29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9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i = 256*256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('The value of i is ', 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The value of i is 65536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a, b = 0,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while</a:t>
            </a:r>
            <a:r>
              <a:rPr lang="en-GB" sz="2400">
                <a:solidFill>
                  <a:srgbClr val="FFC000"/>
                </a:solidFill>
              </a:rPr>
              <a:t> a &lt; 1000: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(a, end=',')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a, b = b, a+b</a:t>
            </a:r>
            <a:endParaRPr sz="2400"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0,1,1,2,3,5,8,13,21,34,55,89,144,233,377,610,987,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generated with very high confidence" id="116" name="Google Shape;116;p3"/>
          <p:cNvPicPr preferRelativeResize="0"/>
          <p:nvPr/>
        </p:nvPicPr>
        <p:blipFill rotWithShape="1">
          <a:blip r:embed="rId3">
            <a:alphaModFix/>
          </a:blip>
          <a:srcRect b="22395" l="0" r="0" t="17844"/>
          <a:stretch/>
        </p:blipFill>
        <p:spPr>
          <a:xfrm>
            <a:off x="72217" y="76210"/>
            <a:ext cx="12191999" cy="4571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>
            <p:ph type="title"/>
          </p:nvPr>
        </p:nvSpPr>
        <p:spPr>
          <a:xfrm>
            <a:off x="433136" y="5091762"/>
            <a:ext cx="7834193" cy="126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en-GB" sz="5600" u="sng">
                <a:solidFill>
                  <a:schemeClr val="hlink"/>
                </a:solidFill>
                <a:hlinkClick r:id="rId4"/>
              </a:rPr>
              <a:t>https://www.python.org/</a:t>
            </a:r>
            <a:r>
              <a:rPr lang="en-GB" sz="5600"/>
              <a:t> 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499107" y="5091763"/>
            <a:ext cx="2974207" cy="126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Python homepage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Control Flow: </a:t>
            </a:r>
            <a:r>
              <a:rPr lang="en-GB" sz="4000">
                <a:solidFill>
                  <a:srgbClr val="00B0F0"/>
                </a:solidFill>
              </a:rPr>
              <a:t>if</a:t>
            </a:r>
            <a:r>
              <a:rPr lang="en-GB" sz="4000"/>
              <a:t> Statement</a:t>
            </a:r>
            <a:endParaRPr/>
          </a:p>
        </p:txBody>
      </p:sp>
      <p:cxnSp>
        <p:nvCxnSpPr>
          <p:cNvPr id="337" name="Google Shape;337;p30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a =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GB" sz="2400">
                <a:solidFill>
                  <a:srgbClr val="00B050"/>
                </a:solidFill>
              </a:rPr>
              <a:t>if</a:t>
            </a:r>
            <a:r>
              <a:rPr lang="en-GB" sz="2400">
                <a:solidFill>
                  <a:srgbClr val="FFC000"/>
                </a:solidFill>
              </a:rPr>
              <a:t> a &gt;= 22: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   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("if")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GB" sz="2400">
                <a:solidFill>
                  <a:srgbClr val="00B050"/>
                </a:solidFill>
              </a:rPr>
              <a:t>elif </a:t>
            </a:r>
            <a:r>
              <a:rPr lang="en-GB" sz="2400">
                <a:solidFill>
                  <a:srgbClr val="FFC000"/>
                </a:solidFill>
              </a:rPr>
              <a:t>a &gt;= 21: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   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("elif")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GB" sz="2400">
                <a:solidFill>
                  <a:srgbClr val="00B050"/>
                </a:solidFill>
              </a:rPr>
              <a:t>else</a:t>
            </a:r>
            <a:r>
              <a:rPr lang="en-GB" sz="2400">
                <a:solidFill>
                  <a:srgbClr val="FFC000"/>
                </a:solidFill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GB" sz="2400">
                <a:solidFill>
                  <a:srgbClr val="00B050"/>
                </a:solidFill>
              </a:rPr>
              <a:t>    print</a:t>
            </a:r>
            <a:r>
              <a:rPr lang="en-GB" sz="2400">
                <a:solidFill>
                  <a:srgbClr val="FFC000"/>
                </a:solidFill>
              </a:rPr>
              <a:t>("else")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Control Flow: </a:t>
            </a:r>
            <a:r>
              <a:rPr lang="en-GB" sz="4000">
                <a:solidFill>
                  <a:srgbClr val="00B0F0"/>
                </a:solidFill>
              </a:rPr>
              <a:t>if</a:t>
            </a:r>
            <a:r>
              <a:rPr lang="en-GB" sz="4000"/>
              <a:t> Statement</a:t>
            </a:r>
            <a:endParaRPr/>
          </a:p>
        </p:txBody>
      </p:sp>
      <p:cxnSp>
        <p:nvCxnSpPr>
          <p:cNvPr id="345" name="Google Shape;345;p31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x = int(input("Please enter an integer: "))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Please enter an integer: 60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if x &lt; 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x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('Negative changed to zero')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</a:t>
            </a:r>
            <a:r>
              <a:rPr lang="en-GB" sz="2400">
                <a:solidFill>
                  <a:srgbClr val="00B050"/>
                </a:solidFill>
              </a:rPr>
              <a:t>elif</a:t>
            </a:r>
            <a:r>
              <a:rPr lang="en-GB" sz="2400">
                <a:solidFill>
                  <a:srgbClr val="FFC000"/>
                </a:solidFill>
              </a:rPr>
              <a:t> x == 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('Zero')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</a:t>
            </a:r>
            <a:r>
              <a:rPr lang="en-GB" sz="2400">
                <a:solidFill>
                  <a:srgbClr val="00B050"/>
                </a:solidFill>
              </a:rPr>
              <a:t>else</a:t>
            </a:r>
            <a:r>
              <a:rPr lang="en-GB" sz="2400">
                <a:solidFill>
                  <a:srgbClr val="FFC000"/>
                </a:solidFill>
              </a:rPr>
              <a:t> x ==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('More')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 txBox="1"/>
          <p:nvPr>
            <p:ph type="title"/>
          </p:nvPr>
        </p:nvSpPr>
        <p:spPr>
          <a:xfrm>
            <a:off x="838200" y="811161"/>
            <a:ext cx="3335594" cy="5403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Exercise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32"/>
          <p:cNvGrpSpPr/>
          <p:nvPr/>
        </p:nvGrpSpPr>
        <p:grpSpPr>
          <a:xfrm>
            <a:off x="5459413" y="643618"/>
            <a:ext cx="6089650" cy="5570763"/>
            <a:chOff x="0" y="680"/>
            <a:chExt cx="6089650" cy="5570763"/>
          </a:xfrm>
        </p:grpSpPr>
        <p:cxnSp>
          <p:nvCxnSpPr>
            <p:cNvPr id="355" name="Google Shape;355;p32"/>
            <p:cNvCxnSpPr/>
            <p:nvPr/>
          </p:nvCxnSpPr>
          <p:spPr>
            <a:xfrm>
              <a:off x="0" y="680"/>
              <a:ext cx="608965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6" name="Google Shape;356;p32"/>
            <p:cNvSpPr/>
            <p:nvPr/>
          </p:nvSpPr>
          <p:spPr>
            <a:xfrm>
              <a:off x="0" y="680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 txBox="1"/>
            <p:nvPr/>
          </p:nvSpPr>
          <p:spPr>
            <a:xfrm>
              <a:off x="0" y="680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100"/>
                <a:buFont typeface="Calibri"/>
                <a:buNone/>
              </a:pPr>
              <a:r>
                <a:rPr b="0" i="0" lang="en-GB" sz="31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&gt;&gt;&gt; height = 1.75</a:t>
              </a:r>
              <a:endParaRPr b="0" i="0" sz="3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32"/>
            <p:cNvCxnSpPr/>
            <p:nvPr/>
          </p:nvCxnSpPr>
          <p:spPr>
            <a:xfrm>
              <a:off x="0" y="1114833"/>
              <a:ext cx="608965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9" name="Google Shape;359;p32"/>
            <p:cNvSpPr/>
            <p:nvPr/>
          </p:nvSpPr>
          <p:spPr>
            <a:xfrm>
              <a:off x="0" y="1114833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 txBox="1"/>
            <p:nvPr/>
          </p:nvSpPr>
          <p:spPr>
            <a:xfrm>
              <a:off x="0" y="1114833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100"/>
                <a:buFont typeface="Calibri"/>
                <a:buNone/>
              </a:pPr>
              <a:r>
                <a:rPr b="0" i="0" lang="en-GB" sz="31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&gt;&gt;&gt; weight = 78</a:t>
              </a:r>
              <a:endParaRPr b="0" i="0" sz="3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2"/>
            <p:cNvCxnSpPr/>
            <p:nvPr/>
          </p:nvCxnSpPr>
          <p:spPr>
            <a:xfrm>
              <a:off x="0" y="2228986"/>
              <a:ext cx="608965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2" name="Google Shape;362;p32"/>
            <p:cNvSpPr/>
            <p:nvPr/>
          </p:nvSpPr>
          <p:spPr>
            <a:xfrm>
              <a:off x="0" y="2228986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 txBox="1"/>
            <p:nvPr/>
          </p:nvSpPr>
          <p:spPr>
            <a:xfrm>
              <a:off x="0" y="2228986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100"/>
                <a:buFont typeface="Calibri"/>
                <a:buNone/>
              </a:pPr>
              <a:r>
                <a:rPr b="0" i="0" lang="en-GB" sz="31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&gt;&gt;&gt; bmi = weight / height ** 2</a:t>
              </a:r>
              <a:endParaRPr b="0" i="0" sz="3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p32"/>
            <p:cNvCxnSpPr/>
            <p:nvPr/>
          </p:nvCxnSpPr>
          <p:spPr>
            <a:xfrm>
              <a:off x="0" y="3343138"/>
              <a:ext cx="608965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5" name="Google Shape;365;p32"/>
            <p:cNvSpPr/>
            <p:nvPr/>
          </p:nvSpPr>
          <p:spPr>
            <a:xfrm>
              <a:off x="0" y="3343138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 txBox="1"/>
            <p:nvPr/>
          </p:nvSpPr>
          <p:spPr>
            <a:xfrm>
              <a:off x="0" y="3343138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100"/>
                <a:buFont typeface="Calibri"/>
                <a:buNone/>
              </a:pPr>
              <a:r>
                <a:rPr b="0" i="0" lang="en-GB" sz="31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&gt;&gt;&gt; print(bmi)</a:t>
              </a:r>
              <a:endParaRPr b="0" i="0" sz="3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32"/>
            <p:cNvCxnSpPr/>
            <p:nvPr/>
          </p:nvCxnSpPr>
          <p:spPr>
            <a:xfrm>
              <a:off x="0" y="4457291"/>
              <a:ext cx="608965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8" name="Google Shape;368;p32"/>
            <p:cNvSpPr/>
            <p:nvPr/>
          </p:nvSpPr>
          <p:spPr>
            <a:xfrm>
              <a:off x="0" y="4457291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 txBox="1"/>
            <p:nvPr/>
          </p:nvSpPr>
          <p:spPr>
            <a:xfrm>
              <a:off x="0" y="4457291"/>
              <a:ext cx="6089650" cy="111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GB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 BMI as you take height and weight as input from user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3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Control Flow: </a:t>
            </a:r>
            <a:r>
              <a:rPr lang="en-GB" sz="4000">
                <a:solidFill>
                  <a:srgbClr val="00B0F0"/>
                </a:solidFill>
              </a:rPr>
              <a:t>for</a:t>
            </a:r>
            <a:r>
              <a:rPr lang="en-GB" sz="4000"/>
              <a:t> Statement</a:t>
            </a:r>
            <a:endParaRPr/>
          </a:p>
        </p:txBody>
      </p:sp>
      <p:cxnSp>
        <p:nvCxnSpPr>
          <p:cNvPr id="376" name="Google Shape;376;p33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for </a:t>
            </a:r>
            <a:r>
              <a:rPr lang="en-GB" sz="2400">
                <a:solidFill>
                  <a:srgbClr val="FFC000"/>
                </a:solidFill>
              </a:rPr>
              <a:t>a </a:t>
            </a:r>
            <a:r>
              <a:rPr lang="en-GB" sz="2400">
                <a:solidFill>
                  <a:srgbClr val="00B050"/>
                </a:solidFill>
              </a:rPr>
              <a:t>in </a:t>
            </a:r>
            <a:r>
              <a:rPr lang="en-GB" sz="2400">
                <a:solidFill>
                  <a:srgbClr val="FFC000"/>
                </a:solidFill>
              </a:rPr>
              <a:t>range(1,3):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    	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 (a)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Control Flow: </a:t>
            </a:r>
            <a:r>
              <a:rPr lang="en-GB" sz="4000">
                <a:solidFill>
                  <a:srgbClr val="00B0F0"/>
                </a:solidFill>
              </a:rPr>
              <a:t>for</a:t>
            </a:r>
            <a:r>
              <a:rPr lang="en-GB" sz="4000"/>
              <a:t> Statement</a:t>
            </a:r>
            <a:endParaRPr/>
          </a:p>
        </p:txBody>
      </p:sp>
      <p:cxnSp>
        <p:nvCxnSpPr>
          <p:cNvPr id="384" name="Google Shape;384;p34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GB" sz="2400">
                <a:solidFill>
                  <a:srgbClr val="00B0F0"/>
                </a:solidFill>
              </a:rPr>
              <a:t># Measure some strings: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words = ['cat', 'window', 'defenestrate']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for</a:t>
            </a:r>
            <a:r>
              <a:rPr lang="en-GB" sz="2400">
                <a:solidFill>
                  <a:srgbClr val="FFC000"/>
                </a:solidFill>
              </a:rPr>
              <a:t> w </a:t>
            </a:r>
            <a:r>
              <a:rPr lang="en-GB" sz="2400">
                <a:solidFill>
                  <a:srgbClr val="00B050"/>
                </a:solidFill>
              </a:rPr>
              <a:t>in</a:t>
            </a:r>
            <a:r>
              <a:rPr lang="en-GB" sz="2400">
                <a:solidFill>
                  <a:srgbClr val="FFC000"/>
                </a:solidFill>
              </a:rPr>
              <a:t> words: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</a:t>
            </a:r>
            <a:r>
              <a:rPr lang="en-GB" sz="2400">
                <a:solidFill>
                  <a:srgbClr val="00B050"/>
                </a:solidFill>
              </a:rPr>
              <a:t>print</a:t>
            </a:r>
            <a:r>
              <a:rPr lang="en-GB" sz="2400">
                <a:solidFill>
                  <a:srgbClr val="FFC000"/>
                </a:solidFill>
              </a:rPr>
              <a:t>(w, </a:t>
            </a:r>
            <a:r>
              <a:rPr lang="en-GB" sz="2400">
                <a:solidFill>
                  <a:srgbClr val="00B050"/>
                </a:solidFill>
              </a:rPr>
              <a:t>len</a:t>
            </a:r>
            <a:r>
              <a:rPr lang="en-GB" sz="2400">
                <a:solidFill>
                  <a:srgbClr val="FFC000"/>
                </a:solidFill>
              </a:rPr>
              <a:t>(w))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cat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window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defenestrate 12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Control Flow: </a:t>
            </a:r>
            <a:r>
              <a:rPr lang="en-GB" sz="4000">
                <a:solidFill>
                  <a:srgbClr val="00B0F0"/>
                </a:solidFill>
              </a:rPr>
              <a:t>for</a:t>
            </a:r>
            <a:r>
              <a:rPr lang="en-GB" sz="4000"/>
              <a:t> Statement</a:t>
            </a:r>
            <a:endParaRPr/>
          </a:p>
        </p:txBody>
      </p:sp>
      <p:cxnSp>
        <p:nvCxnSpPr>
          <p:cNvPr id="392" name="Google Shape;392;p35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655320" y="2644518"/>
            <a:ext cx="9013052" cy="384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for</a:t>
            </a:r>
            <a:r>
              <a:rPr lang="en-GB" sz="2400">
                <a:solidFill>
                  <a:srgbClr val="FFC000"/>
                </a:solidFill>
              </a:rPr>
              <a:t> w in words[:]:  </a:t>
            </a:r>
            <a:r>
              <a:rPr lang="en-GB" sz="2400">
                <a:solidFill>
                  <a:srgbClr val="00B0F0"/>
                </a:solidFill>
              </a:rPr>
              <a:t># Loop over a slice copy of the entire list.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</a:t>
            </a:r>
            <a:r>
              <a:rPr lang="en-GB" sz="2400">
                <a:solidFill>
                  <a:srgbClr val="00B050"/>
                </a:solidFill>
              </a:rPr>
              <a:t>if</a:t>
            </a:r>
            <a:r>
              <a:rPr lang="en-GB" sz="2400">
                <a:solidFill>
                  <a:srgbClr val="FFC000"/>
                </a:solidFill>
              </a:rPr>
              <a:t> </a:t>
            </a:r>
            <a:r>
              <a:rPr lang="en-GB" sz="2400">
                <a:solidFill>
                  <a:srgbClr val="00B050"/>
                </a:solidFill>
              </a:rPr>
              <a:t>len</a:t>
            </a:r>
            <a:r>
              <a:rPr lang="en-GB" sz="2400">
                <a:solidFill>
                  <a:srgbClr val="FFC000"/>
                </a:solidFill>
              </a:rPr>
              <a:t>(w) &gt; 6: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         words.</a:t>
            </a:r>
            <a:r>
              <a:rPr lang="en-GB" sz="2400">
                <a:solidFill>
                  <a:srgbClr val="00B050"/>
                </a:solidFill>
              </a:rPr>
              <a:t>insert</a:t>
            </a:r>
            <a:r>
              <a:rPr lang="en-GB" sz="2400">
                <a:solidFill>
                  <a:srgbClr val="FFC000"/>
                </a:solidFill>
              </a:rPr>
              <a:t>(0, w)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400">
                <a:solidFill>
                  <a:srgbClr val="FFC000"/>
                </a:solidFill>
              </a:rPr>
              <a:t>&gt;&gt;&gt; </a:t>
            </a:r>
            <a:r>
              <a:rPr lang="en-GB" sz="2400">
                <a:solidFill>
                  <a:srgbClr val="00B050"/>
                </a:solidFill>
              </a:rPr>
              <a:t>words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/>
              <a:t>['defenestrate', 'cat', 'window', 'defenestrate']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246518"/>
            <a:ext cx="4100079" cy="6194580"/>
          </a:xfrm>
          <a:custGeom>
            <a:rect b="b" l="l" r="r" t="t"/>
            <a:pathLst>
              <a:path extrusionOk="0" h="6194580" w="4100079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generated with very high confidence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17063" r="30402" t="0"/>
          <a:stretch/>
        </p:blipFill>
        <p:spPr>
          <a:xfrm>
            <a:off x="20" y="413156"/>
            <a:ext cx="3933420" cy="5861304"/>
          </a:xfrm>
          <a:custGeom>
            <a:rect b="b" l="l" r="r" t="t"/>
            <a:pathLst>
              <a:path extrusionOk="0" h="5861304" w="3933440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4353543" y="0"/>
            <a:ext cx="3566160" cy="3159748"/>
          </a:xfrm>
          <a:custGeom>
            <a:rect b="b" l="l" r="r" t="t"/>
            <a:pathLst>
              <a:path extrusionOk="0" h="3159748" w="3566160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utdoor object, parachute&#10;&#10;Description generated with very high confidence" id="127" name="Google Shape;127;p4"/>
          <p:cNvPicPr preferRelativeResize="0"/>
          <p:nvPr/>
        </p:nvPicPr>
        <p:blipFill rotWithShape="1">
          <a:blip r:embed="rId4">
            <a:alphaModFix/>
          </a:blip>
          <a:srcRect b="-1" l="17292" r="51907" t="0"/>
          <a:stretch/>
        </p:blipFill>
        <p:spPr>
          <a:xfrm>
            <a:off x="4518135" y="10"/>
            <a:ext cx="3236976" cy="2995146"/>
          </a:xfrm>
          <a:custGeom>
            <a:rect b="b" l="l" r="r" t="t"/>
            <a:pathLst>
              <a:path extrusionOk="0" h="2995156" w="323697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8804396" y="2042"/>
            <a:ext cx="3387604" cy="4183848"/>
          </a:xfrm>
          <a:custGeom>
            <a:rect b="b" l="l" r="r" t="t"/>
            <a:pathLst>
              <a:path extrusionOk="0" h="4183848" w="3387604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 b="-1" l="17933" r="33147" t="0"/>
          <a:stretch/>
        </p:blipFill>
        <p:spPr>
          <a:xfrm>
            <a:off x="8967592" y="2042"/>
            <a:ext cx="3224421" cy="4020664"/>
          </a:xfrm>
          <a:custGeom>
            <a:rect b="b" l="l" r="r" t="t"/>
            <a:pathLst>
              <a:path extrusionOk="0" h="4020664" w="3224421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type="title"/>
          </p:nvPr>
        </p:nvSpPr>
        <p:spPr>
          <a:xfrm>
            <a:off x="4654295" y="4522156"/>
            <a:ext cx="5609222" cy="136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>
            <p:ph type="title"/>
          </p:nvPr>
        </p:nvSpPr>
        <p:spPr>
          <a:xfrm>
            <a:off x="804673" y="3320859"/>
            <a:ext cx="4524973" cy="207633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/>
              <a:t>Python </a:t>
            </a:r>
            <a:br>
              <a:rPr lang="en-GB" sz="4800"/>
            </a:br>
            <a:r>
              <a:rPr lang="en-GB" sz="4800"/>
              <a:t>Installation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5857312" y="381000"/>
            <a:ext cx="6334689" cy="6477000"/>
          </a:xfrm>
          <a:custGeom>
            <a:rect b="b" l="l" r="r" t="t"/>
            <a:pathLst>
              <a:path extrusionOk="0" h="6477000" w="6334689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generated with very high confidence" id="137" name="Google Shape;137;p5"/>
          <p:cNvPicPr preferRelativeResize="0"/>
          <p:nvPr/>
        </p:nvPicPr>
        <p:blipFill rotWithShape="1">
          <a:blip r:embed="rId3">
            <a:alphaModFix/>
          </a:blip>
          <a:srcRect b="2" l="0" r="39643" t="0"/>
          <a:stretch/>
        </p:blipFill>
        <p:spPr>
          <a:xfrm>
            <a:off x="6021086" y="544777"/>
            <a:ext cx="6170914" cy="6313225"/>
          </a:xfrm>
          <a:custGeom>
            <a:rect b="b" l="l" r="r" t="t"/>
            <a:pathLst>
              <a:path extrusionOk="0" h="6313225" w="6170914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707011" y="4502330"/>
            <a:ext cx="10765410" cy="1207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/>
              <a:t>Python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08" y="961272"/>
            <a:ext cx="3631036" cy="2564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6"/>
          <p:cNvCxnSpPr/>
          <p:nvPr/>
        </p:nvCxnSpPr>
        <p:spPr>
          <a:xfrm>
            <a:off x="4112212" y="1183158"/>
            <a:ext cx="0" cy="2120900"/>
          </a:xfrm>
          <a:prstGeom prst="straightConnector1">
            <a:avLst/>
          </a:prstGeom>
          <a:noFill/>
          <a:ln cap="flat" cmpd="sng" w="19050">
            <a:solidFill>
              <a:srgbClr val="FEFEF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6"/>
          <p:cNvCxnSpPr/>
          <p:nvPr/>
        </p:nvCxnSpPr>
        <p:spPr>
          <a:xfrm>
            <a:off x="8063558" y="1183158"/>
            <a:ext cx="0" cy="2120900"/>
          </a:xfrm>
          <a:prstGeom prst="straightConnector1">
            <a:avLst/>
          </a:prstGeom>
          <a:noFill/>
          <a:ln cap="flat" cmpd="sng" w="19050">
            <a:solidFill>
              <a:srgbClr val="FEFEF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ell phone&#10;&#10;Description generated with very high confidence" id="146" name="Google Shape;146;p6"/>
          <p:cNvPicPr preferRelativeResize="0"/>
          <p:nvPr/>
        </p:nvPicPr>
        <p:blipFill rotWithShape="1">
          <a:blip r:embed="rId4">
            <a:alphaModFix/>
          </a:blip>
          <a:srcRect b="2" l="0" r="39643" t="0"/>
          <a:stretch/>
        </p:blipFill>
        <p:spPr>
          <a:xfrm>
            <a:off x="8222987" y="377920"/>
            <a:ext cx="3647275" cy="373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>
            <p:ph type="title"/>
          </p:nvPr>
        </p:nvSpPr>
        <p:spPr>
          <a:xfrm>
            <a:off x="707011" y="4502330"/>
            <a:ext cx="10765410" cy="1207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GB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Hello World!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49" y="1384850"/>
            <a:ext cx="10901471" cy="253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Numbers (1/3)</a:t>
            </a: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2 + 2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50 - 5*6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(50 - 5*6) /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5.0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8 / 5  </a:t>
            </a:r>
            <a:r>
              <a:rPr lang="en-GB" sz="2000">
                <a:solidFill>
                  <a:srgbClr val="00B0F0"/>
                </a:solidFill>
              </a:rPr>
              <a:t># division always returns a floating point number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1.6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Numbers (2/3)</a:t>
            </a:r>
            <a:endParaRPr/>
          </a:p>
        </p:txBody>
      </p:sp>
      <p:cxnSp>
        <p:nvCxnSpPr>
          <p:cNvPr id="169" name="Google Shape;169;p9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5 ** 2  </a:t>
            </a:r>
            <a:r>
              <a:rPr lang="en-GB" sz="2000">
                <a:solidFill>
                  <a:srgbClr val="00B0F0"/>
                </a:solidFill>
              </a:rPr>
              <a:t># 5 squared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2 ** 7  </a:t>
            </a:r>
            <a:r>
              <a:rPr lang="en-GB" sz="2000">
                <a:solidFill>
                  <a:srgbClr val="00B0F0"/>
                </a:solidFill>
              </a:rPr>
              <a:t># 2 to the power of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128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width =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height = 5 * 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GB" sz="2000">
                <a:solidFill>
                  <a:srgbClr val="FFC000"/>
                </a:solidFill>
              </a:rPr>
              <a:t>&gt;&gt;&gt; width * height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900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2018-07-10T05:39:35Z</dcterms:created>
  <dc:creator>Muzammal Chaudhary</dc:creator>
</cp:coreProperties>
</file>