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7" r:id="rId2"/>
    <p:sldId id="268" r:id="rId3"/>
    <p:sldId id="269" r:id="rId4"/>
    <p:sldId id="270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396C"/>
    <a:srgbClr val="D01F41"/>
    <a:srgbClr val="D33B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4" d="100"/>
          <a:sy n="64" d="100"/>
        </p:scale>
        <p:origin x="74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706649-5C24-2544-AC4D-F37C784D8610}" type="doc">
      <dgm:prSet loTypeId="urn:microsoft.com/office/officeart/2005/8/layout/process1" loCatId="" qsTypeId="urn:microsoft.com/office/officeart/2005/8/quickstyle/simple4" qsCatId="simple" csTypeId="urn:microsoft.com/office/officeart/2005/8/colors/accent6_2" csCatId="accent6" phldr="1"/>
      <dgm:spPr/>
    </dgm:pt>
    <dgm:pt modelId="{E624FEBB-0B46-184A-85EF-1845A08D0FDE}">
      <dgm:prSet phldrT="[Text]"/>
      <dgm:spPr/>
      <dgm:t>
        <a:bodyPr/>
        <a:lstStyle/>
        <a:p>
          <a:r>
            <a:rPr lang="en-US" dirty="0"/>
            <a:t>Geolocate</a:t>
          </a:r>
        </a:p>
      </dgm:t>
    </dgm:pt>
    <dgm:pt modelId="{99A6A03F-3EC4-134B-8D9F-DF6557500634}" type="parTrans" cxnId="{E3FEC5CF-6EC1-064A-A940-F9BC0DEE69C5}">
      <dgm:prSet/>
      <dgm:spPr/>
      <dgm:t>
        <a:bodyPr/>
        <a:lstStyle/>
        <a:p>
          <a:endParaRPr lang="en-US"/>
        </a:p>
      </dgm:t>
    </dgm:pt>
    <dgm:pt modelId="{E46A9BD1-DF8C-204A-829C-4B99C0508DDB}" type="sibTrans" cxnId="{E3FEC5CF-6EC1-064A-A940-F9BC0DEE69C5}">
      <dgm:prSet/>
      <dgm:spPr/>
      <dgm:t>
        <a:bodyPr/>
        <a:lstStyle/>
        <a:p>
          <a:endParaRPr lang="en-US"/>
        </a:p>
      </dgm:t>
    </dgm:pt>
    <dgm:pt modelId="{072C5918-0989-3040-935C-1D4D8AF183E4}">
      <dgm:prSet phldrT="[Text]"/>
      <dgm:spPr/>
      <dgm:t>
        <a:bodyPr/>
        <a:lstStyle/>
        <a:p>
          <a:r>
            <a:rPr lang="en-US" dirty="0"/>
            <a:t>Record</a:t>
          </a:r>
        </a:p>
      </dgm:t>
    </dgm:pt>
    <dgm:pt modelId="{44B17711-61AB-BE43-B191-6DAD358AA6A1}" type="parTrans" cxnId="{0418D214-3041-D940-B932-8BB89A2F5E3D}">
      <dgm:prSet/>
      <dgm:spPr/>
      <dgm:t>
        <a:bodyPr/>
        <a:lstStyle/>
        <a:p>
          <a:endParaRPr lang="en-US"/>
        </a:p>
      </dgm:t>
    </dgm:pt>
    <dgm:pt modelId="{3DF6BE8D-674C-714A-9198-8A4D1C8FB1A0}" type="sibTrans" cxnId="{0418D214-3041-D940-B932-8BB89A2F5E3D}">
      <dgm:prSet/>
      <dgm:spPr/>
      <dgm:t>
        <a:bodyPr/>
        <a:lstStyle/>
        <a:p>
          <a:endParaRPr lang="en-US"/>
        </a:p>
      </dgm:t>
    </dgm:pt>
    <dgm:pt modelId="{82DE0F9B-469B-E142-965B-9178EBCFF333}">
      <dgm:prSet phldrT="[Text]"/>
      <dgm:spPr/>
      <dgm:t>
        <a:bodyPr/>
        <a:lstStyle/>
        <a:p>
          <a:r>
            <a:rPr lang="en-US" dirty="0"/>
            <a:t>Upload</a:t>
          </a:r>
        </a:p>
      </dgm:t>
    </dgm:pt>
    <dgm:pt modelId="{0F6719C6-DCB4-944D-8A78-D2648A1F9916}" type="parTrans" cxnId="{CDC707F8-E889-A846-814A-B7D37DD19D2B}">
      <dgm:prSet/>
      <dgm:spPr/>
      <dgm:t>
        <a:bodyPr/>
        <a:lstStyle/>
        <a:p>
          <a:endParaRPr lang="en-US"/>
        </a:p>
      </dgm:t>
    </dgm:pt>
    <dgm:pt modelId="{C9392517-E269-FC40-80B8-396C4D8C0672}" type="sibTrans" cxnId="{CDC707F8-E889-A846-814A-B7D37DD19D2B}">
      <dgm:prSet/>
      <dgm:spPr/>
      <dgm:t>
        <a:bodyPr/>
        <a:lstStyle/>
        <a:p>
          <a:endParaRPr lang="en-US"/>
        </a:p>
      </dgm:t>
    </dgm:pt>
    <dgm:pt modelId="{AD1E3907-26A6-5048-82DA-FAF18F9B1DDF}" type="pres">
      <dgm:prSet presAssocID="{E6706649-5C24-2544-AC4D-F37C784D8610}" presName="Name0" presStyleCnt="0">
        <dgm:presLayoutVars>
          <dgm:dir/>
          <dgm:resizeHandles val="exact"/>
        </dgm:presLayoutVars>
      </dgm:prSet>
      <dgm:spPr/>
    </dgm:pt>
    <dgm:pt modelId="{0E186EE4-6F83-1840-997A-967D8619B945}" type="pres">
      <dgm:prSet presAssocID="{E624FEBB-0B46-184A-85EF-1845A08D0FDE}" presName="node" presStyleLbl="node1" presStyleIdx="0" presStyleCnt="3" custLinFactX="100000" custLinFactY="-56315" custLinFactNeighborX="100390" custLinFactNeighborY="-100000">
        <dgm:presLayoutVars>
          <dgm:bulletEnabled val="1"/>
        </dgm:presLayoutVars>
      </dgm:prSet>
      <dgm:spPr/>
    </dgm:pt>
    <dgm:pt modelId="{038CE4D7-6F98-504F-B897-7C220FFAAF81}" type="pres">
      <dgm:prSet presAssocID="{E46A9BD1-DF8C-204A-829C-4B99C0508DDB}" presName="sibTrans" presStyleLbl="sibTrans2D1" presStyleIdx="0" presStyleCnt="2"/>
      <dgm:spPr/>
    </dgm:pt>
    <dgm:pt modelId="{FCEB6CAB-D9EE-3844-AA1E-9DF9FEFFF2F5}" type="pres">
      <dgm:prSet presAssocID="{E46A9BD1-DF8C-204A-829C-4B99C0508DDB}" presName="connectorText" presStyleLbl="sibTrans2D1" presStyleIdx="0" presStyleCnt="2"/>
      <dgm:spPr/>
    </dgm:pt>
    <dgm:pt modelId="{22AF8B89-00E6-4F40-850D-E96A3786CEDE}" type="pres">
      <dgm:prSet presAssocID="{072C5918-0989-3040-935C-1D4D8AF183E4}" presName="node" presStyleLbl="node1" presStyleIdx="1" presStyleCnt="3" custLinFactNeighborY="27660">
        <dgm:presLayoutVars>
          <dgm:bulletEnabled val="1"/>
        </dgm:presLayoutVars>
      </dgm:prSet>
      <dgm:spPr/>
    </dgm:pt>
    <dgm:pt modelId="{FFFF9E95-C436-2445-BE4B-EFE2B07D25E2}" type="pres">
      <dgm:prSet presAssocID="{3DF6BE8D-674C-714A-9198-8A4D1C8FB1A0}" presName="sibTrans" presStyleLbl="sibTrans2D1" presStyleIdx="1" presStyleCnt="2"/>
      <dgm:spPr/>
    </dgm:pt>
    <dgm:pt modelId="{A423E963-5273-C943-A64E-FA6992974512}" type="pres">
      <dgm:prSet presAssocID="{3DF6BE8D-674C-714A-9198-8A4D1C8FB1A0}" presName="connectorText" presStyleLbl="sibTrans2D1" presStyleIdx="1" presStyleCnt="2"/>
      <dgm:spPr/>
    </dgm:pt>
    <dgm:pt modelId="{50F9361C-19D3-AC4C-A3E2-87F711D96F42}" type="pres">
      <dgm:prSet presAssocID="{82DE0F9B-469B-E142-965B-9178EBCFF333}" presName="node" presStyleLbl="node1" presStyleIdx="2" presStyleCnt="3" custLinFactX="-100000" custLinFactY="100000" custLinFactNeighborX="-101188" custLinFactNeighborY="103368">
        <dgm:presLayoutVars>
          <dgm:bulletEnabled val="1"/>
        </dgm:presLayoutVars>
      </dgm:prSet>
      <dgm:spPr/>
    </dgm:pt>
  </dgm:ptLst>
  <dgm:cxnLst>
    <dgm:cxn modelId="{18ED239D-1116-8140-9E28-64C4F3E57CF6}" type="presOf" srcId="{3DF6BE8D-674C-714A-9198-8A4D1C8FB1A0}" destId="{A423E963-5273-C943-A64E-FA6992974512}" srcOrd="1" destOrd="0" presId="urn:microsoft.com/office/officeart/2005/8/layout/process1"/>
    <dgm:cxn modelId="{CDC707F8-E889-A846-814A-B7D37DD19D2B}" srcId="{E6706649-5C24-2544-AC4D-F37C784D8610}" destId="{82DE0F9B-469B-E142-965B-9178EBCFF333}" srcOrd="2" destOrd="0" parTransId="{0F6719C6-DCB4-944D-8A78-D2648A1F9916}" sibTransId="{C9392517-E269-FC40-80B8-396C4D8C0672}"/>
    <dgm:cxn modelId="{41716CA5-EDD2-044C-8461-9310ADCA74C0}" type="presOf" srcId="{072C5918-0989-3040-935C-1D4D8AF183E4}" destId="{22AF8B89-00E6-4F40-850D-E96A3786CEDE}" srcOrd="0" destOrd="0" presId="urn:microsoft.com/office/officeart/2005/8/layout/process1"/>
    <dgm:cxn modelId="{196B0D04-AE60-954D-8DA6-049D9F41E20C}" type="presOf" srcId="{E6706649-5C24-2544-AC4D-F37C784D8610}" destId="{AD1E3907-26A6-5048-82DA-FAF18F9B1DDF}" srcOrd="0" destOrd="0" presId="urn:microsoft.com/office/officeart/2005/8/layout/process1"/>
    <dgm:cxn modelId="{E65853EF-6C4E-DF42-BA66-09D301D94C07}" type="presOf" srcId="{3DF6BE8D-674C-714A-9198-8A4D1C8FB1A0}" destId="{FFFF9E95-C436-2445-BE4B-EFE2B07D25E2}" srcOrd="0" destOrd="0" presId="urn:microsoft.com/office/officeart/2005/8/layout/process1"/>
    <dgm:cxn modelId="{80F625DE-63BE-E043-A71A-6EA8C2301123}" type="presOf" srcId="{E46A9BD1-DF8C-204A-829C-4B99C0508DDB}" destId="{FCEB6CAB-D9EE-3844-AA1E-9DF9FEFFF2F5}" srcOrd="1" destOrd="0" presId="urn:microsoft.com/office/officeart/2005/8/layout/process1"/>
    <dgm:cxn modelId="{E3FEC5CF-6EC1-064A-A940-F9BC0DEE69C5}" srcId="{E6706649-5C24-2544-AC4D-F37C784D8610}" destId="{E624FEBB-0B46-184A-85EF-1845A08D0FDE}" srcOrd="0" destOrd="0" parTransId="{99A6A03F-3EC4-134B-8D9F-DF6557500634}" sibTransId="{E46A9BD1-DF8C-204A-829C-4B99C0508DDB}"/>
    <dgm:cxn modelId="{B23D8A05-D344-2F44-9C72-59344DEA8F38}" type="presOf" srcId="{82DE0F9B-469B-E142-965B-9178EBCFF333}" destId="{50F9361C-19D3-AC4C-A3E2-87F711D96F42}" srcOrd="0" destOrd="0" presId="urn:microsoft.com/office/officeart/2005/8/layout/process1"/>
    <dgm:cxn modelId="{4ADF943B-0E25-7444-91FC-CB56F9DAC8C8}" type="presOf" srcId="{E46A9BD1-DF8C-204A-829C-4B99C0508DDB}" destId="{038CE4D7-6F98-504F-B897-7C220FFAAF81}" srcOrd="0" destOrd="0" presId="urn:microsoft.com/office/officeart/2005/8/layout/process1"/>
    <dgm:cxn modelId="{19A7E165-5D36-2D41-9894-42421F230265}" type="presOf" srcId="{E624FEBB-0B46-184A-85EF-1845A08D0FDE}" destId="{0E186EE4-6F83-1840-997A-967D8619B945}" srcOrd="0" destOrd="0" presId="urn:microsoft.com/office/officeart/2005/8/layout/process1"/>
    <dgm:cxn modelId="{0418D214-3041-D940-B932-8BB89A2F5E3D}" srcId="{E6706649-5C24-2544-AC4D-F37C784D8610}" destId="{072C5918-0989-3040-935C-1D4D8AF183E4}" srcOrd="1" destOrd="0" parTransId="{44B17711-61AB-BE43-B191-6DAD358AA6A1}" sibTransId="{3DF6BE8D-674C-714A-9198-8A4D1C8FB1A0}"/>
    <dgm:cxn modelId="{151124A4-A93D-8A4B-A933-2C4C9605C979}" type="presParOf" srcId="{AD1E3907-26A6-5048-82DA-FAF18F9B1DDF}" destId="{0E186EE4-6F83-1840-997A-967D8619B945}" srcOrd="0" destOrd="0" presId="urn:microsoft.com/office/officeart/2005/8/layout/process1"/>
    <dgm:cxn modelId="{7785A88C-6B36-934F-8800-5FC66562859A}" type="presParOf" srcId="{AD1E3907-26A6-5048-82DA-FAF18F9B1DDF}" destId="{038CE4D7-6F98-504F-B897-7C220FFAAF81}" srcOrd="1" destOrd="0" presId="urn:microsoft.com/office/officeart/2005/8/layout/process1"/>
    <dgm:cxn modelId="{5BA3A447-D7E2-A245-92BD-B576A0D3DDB7}" type="presParOf" srcId="{038CE4D7-6F98-504F-B897-7C220FFAAF81}" destId="{FCEB6CAB-D9EE-3844-AA1E-9DF9FEFFF2F5}" srcOrd="0" destOrd="0" presId="urn:microsoft.com/office/officeart/2005/8/layout/process1"/>
    <dgm:cxn modelId="{D08945AF-9C7B-B247-BE9C-156022FF939D}" type="presParOf" srcId="{AD1E3907-26A6-5048-82DA-FAF18F9B1DDF}" destId="{22AF8B89-00E6-4F40-850D-E96A3786CEDE}" srcOrd="2" destOrd="0" presId="urn:microsoft.com/office/officeart/2005/8/layout/process1"/>
    <dgm:cxn modelId="{96EECAD6-8874-594C-94EA-6E5BC2C9E286}" type="presParOf" srcId="{AD1E3907-26A6-5048-82DA-FAF18F9B1DDF}" destId="{FFFF9E95-C436-2445-BE4B-EFE2B07D25E2}" srcOrd="3" destOrd="0" presId="urn:microsoft.com/office/officeart/2005/8/layout/process1"/>
    <dgm:cxn modelId="{84A203A8-0FC6-3E4B-AFE3-EE25574F9807}" type="presParOf" srcId="{FFFF9E95-C436-2445-BE4B-EFE2B07D25E2}" destId="{A423E963-5273-C943-A64E-FA6992974512}" srcOrd="0" destOrd="0" presId="urn:microsoft.com/office/officeart/2005/8/layout/process1"/>
    <dgm:cxn modelId="{081E20EE-CC2D-6149-AC9C-16919EED7555}" type="presParOf" srcId="{AD1E3907-26A6-5048-82DA-FAF18F9B1DDF}" destId="{50F9361C-19D3-AC4C-A3E2-87F711D96F4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186EE4-6F83-1840-997A-967D8619B945}">
      <dsp:nvSpPr>
        <dsp:cNvPr id="0" name=""/>
        <dsp:cNvSpPr/>
      </dsp:nvSpPr>
      <dsp:spPr>
        <a:xfrm>
          <a:off x="1945204" y="1134242"/>
          <a:ext cx="1384579" cy="8307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Geolocate</a:t>
          </a:r>
        </a:p>
      </dsp:txBody>
      <dsp:txXfrm>
        <a:off x="1969536" y="1158574"/>
        <a:ext cx="1335915" cy="782083"/>
      </dsp:txXfrm>
    </dsp:sp>
    <dsp:sp modelId="{038CE4D7-6F98-504F-B897-7C220FFAAF81}">
      <dsp:nvSpPr>
        <dsp:cNvPr id="0" name=""/>
        <dsp:cNvSpPr/>
      </dsp:nvSpPr>
      <dsp:spPr>
        <a:xfrm rot="5404858">
          <a:off x="2451529" y="2152577"/>
          <a:ext cx="369739" cy="34337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503108" y="2169746"/>
        <a:ext cx="266727" cy="206025"/>
      </dsp:txXfrm>
    </dsp:sp>
    <dsp:sp modelId="{22AF8B89-00E6-4F40-850D-E96A3786CEDE}">
      <dsp:nvSpPr>
        <dsp:cNvPr id="0" name=""/>
        <dsp:cNvSpPr/>
      </dsp:nvSpPr>
      <dsp:spPr>
        <a:xfrm>
          <a:off x="1943044" y="2662610"/>
          <a:ext cx="1384579" cy="8307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Record</a:t>
          </a:r>
        </a:p>
      </dsp:txBody>
      <dsp:txXfrm>
        <a:off x="1967376" y="2686942"/>
        <a:ext cx="1335915" cy="782083"/>
      </dsp:txXfrm>
    </dsp:sp>
    <dsp:sp modelId="{FFFF9E95-C436-2445-BE4B-EFE2B07D25E2}">
      <dsp:nvSpPr>
        <dsp:cNvPr id="0" name=""/>
        <dsp:cNvSpPr/>
      </dsp:nvSpPr>
      <dsp:spPr>
        <a:xfrm rot="5415495">
          <a:off x="2465330" y="3645576"/>
          <a:ext cx="333342" cy="34337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515557" y="3664250"/>
        <a:ext cx="233339" cy="206025"/>
      </dsp:txXfrm>
    </dsp:sp>
    <dsp:sp modelId="{50F9361C-19D3-AC4C-A3E2-87F711D96F42}">
      <dsp:nvSpPr>
        <dsp:cNvPr id="0" name=""/>
        <dsp:cNvSpPr/>
      </dsp:nvSpPr>
      <dsp:spPr>
        <a:xfrm>
          <a:off x="1936464" y="4122301"/>
          <a:ext cx="1384579" cy="8307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Upload</a:t>
          </a:r>
        </a:p>
      </dsp:txBody>
      <dsp:txXfrm>
        <a:off x="1960796" y="4146633"/>
        <a:ext cx="1335915" cy="782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AB4D-1620-FF48-847C-F8C07B49AECF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9178B-71BC-114D-B5DF-65136DC1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15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te-your-wait@herokuapp.com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ate-your-wait@herokuapp.com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rate-your-wait@herokuapp.com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rate-your-wait@herokuapp.co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rate-your-wait@herokuapp.co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rate-your-wait@herokuapp.co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rate-my-wait.herokuapp.com</a:t>
            </a:r>
            <a:endParaRPr lang="en-US" sz="14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9178B-71BC-114D-B5DF-65136DC12E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7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rate-my-wait.herokuapp.com</a:t>
            </a:r>
            <a:endParaRPr lang="en-US" sz="14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9178B-71BC-114D-B5DF-65136DC12E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04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rate-my-wait.herokuapp.com</a:t>
            </a:r>
            <a:endParaRPr lang="en-US" sz="14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9178B-71BC-114D-B5DF-65136DC12E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73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rate-my-wait.herokuapp.com</a:t>
            </a:r>
            <a:endParaRPr lang="en-US" sz="14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9178B-71BC-114D-B5DF-65136DC12E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02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rate-my-wait.herokuapp.com</a:t>
            </a:r>
            <a:endParaRPr lang="en-US" sz="14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9178B-71BC-114D-B5DF-65136DC12E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33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rate-my-wait.herokuapp.com</a:t>
            </a:r>
            <a:endParaRPr lang="en-US" sz="14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9178B-71BC-114D-B5DF-65136DC12E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31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spc="100" baseline="0">
                <a:latin typeface="Oswald" charset="0"/>
                <a:ea typeface="Oswald" charset="0"/>
                <a:cs typeface="Oswa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2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241800" y="0"/>
            <a:ext cx="7950200" cy="68580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32516" y="1350963"/>
            <a:ext cx="6837197" cy="4811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2418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2516" y="225287"/>
            <a:ext cx="6837357" cy="96789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"/>
            <a:ext cx="338328" cy="6857999"/>
          </a:xfrm>
          <a:prstGeom prst="rect">
            <a:avLst/>
          </a:prstGeom>
          <a:solidFill>
            <a:srgbClr val="CDDB29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948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790DD1-4897-4A05-A8F1-3E76F03E361B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9FF9-3AFC-458B-B3BF-BDF1260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3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610600" y="6417310"/>
            <a:ext cx="2743200" cy="4406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1873"/>
            <a:ext cx="10515600" cy="981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50021"/>
            <a:ext cx="10515600" cy="4626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"/>
            <a:ext cx="402336" cy="6857999"/>
          </a:xfrm>
          <a:prstGeom prst="rect">
            <a:avLst/>
          </a:prstGeom>
          <a:solidFill>
            <a:srgbClr val="CDDB29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83480" y="1276283"/>
            <a:ext cx="104703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883480" y="6400451"/>
            <a:ext cx="104703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05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spc="170" baseline="0">
          <a:solidFill>
            <a:schemeClr val="tx1">
              <a:lumMod val="65000"/>
              <a:lumOff val="35000"/>
            </a:schemeClr>
          </a:solidFill>
          <a:latin typeface="Oswald" charset="0"/>
          <a:ea typeface="Oswald" charset="0"/>
          <a:cs typeface="Oswald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1200"/>
        </a:spcAft>
        <a:buFont typeface="Arial" panose="020B0604020202020204" pitchFamily="34" charset="0"/>
        <a:buNone/>
        <a:defRPr sz="1400" b="0" i="1" kern="1200" cap="none" spc="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11113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tabLst/>
        <a:defRPr sz="1400" b="0" i="0" kern="1200" cap="all" spc="200" baseline="0">
          <a:solidFill>
            <a:srgbClr val="AD4324"/>
          </a:solidFill>
          <a:latin typeface="Oswald" charset="0"/>
          <a:ea typeface="Oswald" charset="0"/>
          <a:cs typeface="Oswald" charset="0"/>
        </a:defRPr>
      </a:lvl2pPr>
      <a:lvl3pPr marL="233363" indent="-22225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j-lt"/>
          <a:ea typeface="+mn-ea"/>
          <a:cs typeface="+mn-cs"/>
        </a:defRPr>
      </a:lvl3pPr>
      <a:lvl4pPr marL="466725" indent="-222250" algn="l" defTabSz="914400" rtl="0" eaLnBrk="1" latinLnBrk="0" hangingPunct="1">
        <a:lnSpc>
          <a:spcPct val="100000"/>
        </a:lnSpc>
        <a:spcBef>
          <a:spcPts val="300"/>
        </a:spcBef>
        <a:buFont typeface=".AppleSystemUIFont" charset="-120"/>
        <a:buChar char="–"/>
        <a:tabLst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1113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tabLst/>
        <a:defRPr sz="1100" i="1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ate-your-wait@herokuapp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0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image" Target="../media/image12.png"/><Relationship Id="rId10" Type="http://schemas.microsoft.com/office/2007/relationships/diagramDrawing" Target="../diagrams/drawing1.xml"/><Relationship Id="rId4" Type="http://schemas.openxmlformats.org/officeDocument/2006/relationships/image" Target="../media/image11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rate-your-wait@herokuapp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926864" y="2021789"/>
            <a:ext cx="5220075" cy="1612304"/>
          </a:xfrm>
        </p:spPr>
        <p:txBody>
          <a:bodyPr>
            <a:normAutofit/>
          </a:bodyPr>
          <a:lstStyle/>
          <a:p>
            <a:pPr>
              <a:lnSpc>
                <a:spcPct val="50000"/>
              </a:lnSpc>
            </a:pPr>
            <a:r>
              <a:rPr lang="en-US" sz="2000" b="1" dirty="0"/>
              <a:t>Matt</a:t>
            </a:r>
            <a:r>
              <a:rPr lang="en-US" sz="2000" dirty="0"/>
              <a:t> Shepherd – Production Manager</a:t>
            </a:r>
          </a:p>
          <a:p>
            <a:pPr>
              <a:lnSpc>
                <a:spcPct val="50000"/>
              </a:lnSpc>
            </a:pPr>
            <a:r>
              <a:rPr lang="en-US" sz="1600" dirty="0" err="1"/>
              <a:t>mshepherd@wustl.edu</a:t>
            </a:r>
            <a:endParaRPr lang="en-US" sz="1600" dirty="0"/>
          </a:p>
          <a:p>
            <a:pPr>
              <a:lnSpc>
                <a:spcPct val="50000"/>
              </a:lnSpc>
            </a:pPr>
            <a:r>
              <a:rPr lang="en-US" sz="1600" dirty="0"/>
              <a:t>Electrical Engineering, 2019</a:t>
            </a:r>
          </a:p>
          <a:p>
            <a:pPr>
              <a:lnSpc>
                <a:spcPct val="50000"/>
              </a:lnSpc>
            </a:pPr>
            <a:r>
              <a:rPr lang="en-US" sz="1600" dirty="0"/>
              <a:t>Computer Engineering,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80178" y="6238408"/>
            <a:ext cx="2743200" cy="440690"/>
          </a:xfrm>
        </p:spPr>
        <p:txBody>
          <a:bodyPr/>
          <a:lstStyle/>
          <a:p>
            <a:fld id="{EACE6E22-E655-5947-A8B4-6F095FBA2C12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9" name="Picture 5" descr="https://acadinfo.wustl.edu/wuidapic.asp?id=2038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454" y="4415189"/>
            <a:ext cx="1481904" cy="18735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9"/>
          <p:cNvSpPr>
            <a:spLocks noChangeArrowheads="1"/>
          </p:cNvSpPr>
          <p:nvPr/>
        </p:nvSpPr>
        <p:spPr bwMode="auto">
          <a:xfrm flipV="1">
            <a:off x="3204689" y="1455322"/>
            <a:ext cx="8353674" cy="457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40" name="Picture 16" descr="https://media.licdn.com/media/AAEAAQAAAAAAAAddAAAAJGExMWEwNmI2LTBhN2EtNGQ3Yi05MzU2LTc0ZjU2ZDAxNzQ4NQ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885" y="2261017"/>
            <a:ext cx="1681440" cy="16814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 Placeholder 5"/>
          <p:cNvSpPr txBox="1">
            <a:spLocks/>
          </p:cNvSpPr>
          <p:nvPr/>
        </p:nvSpPr>
        <p:spPr>
          <a:xfrm>
            <a:off x="619957" y="4152409"/>
            <a:ext cx="5340920" cy="1103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b="0" i="1" kern="1200" cap="none" spc="0" baseline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11113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tabLst/>
              <a:defRPr sz="1400" b="0" i="0" kern="1200" cap="all" spc="200" baseline="0">
                <a:solidFill>
                  <a:srgbClr val="AD4324"/>
                </a:solidFill>
                <a:latin typeface="Oswald" charset="0"/>
                <a:ea typeface="Oswald" charset="0"/>
                <a:cs typeface="Oswald" charset="0"/>
              </a:defRPr>
            </a:lvl2pPr>
            <a:lvl3pPr marL="233363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466725" indent="-2222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.AppleSystemUIFont" charset="-120"/>
              <a:buChar char="–"/>
              <a:tabLst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1113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100" i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en-US" sz="2000" b="1" dirty="0"/>
              <a:t>David</a:t>
            </a:r>
            <a:r>
              <a:rPr lang="en-US" sz="2000" dirty="0"/>
              <a:t> Lie-</a:t>
            </a:r>
            <a:r>
              <a:rPr lang="en-US" sz="2000" dirty="0" err="1"/>
              <a:t>Tjauw</a:t>
            </a:r>
            <a:r>
              <a:rPr lang="en-US" sz="2000" dirty="0"/>
              <a:t> – Front End Lead</a:t>
            </a:r>
          </a:p>
          <a:p>
            <a:pPr>
              <a:lnSpc>
                <a:spcPct val="50000"/>
              </a:lnSpc>
            </a:pPr>
            <a:r>
              <a:rPr lang="en-US" sz="1600" dirty="0" err="1"/>
              <a:t>david.lie-tjauw@wustl.edu</a:t>
            </a:r>
            <a:endParaRPr lang="en-US" sz="1600" dirty="0"/>
          </a:p>
          <a:p>
            <a:pPr>
              <a:lnSpc>
                <a:spcPct val="50000"/>
              </a:lnSpc>
            </a:pPr>
            <a:r>
              <a:rPr lang="en-US" sz="1600" dirty="0"/>
              <a:t>Computer Science, 2020</a:t>
            </a:r>
          </a:p>
        </p:txBody>
      </p:sp>
      <p:sp>
        <p:nvSpPr>
          <p:cNvPr id="21" name="Content Placeholder 5"/>
          <p:cNvSpPr txBox="1">
            <a:spLocks/>
          </p:cNvSpPr>
          <p:nvPr/>
        </p:nvSpPr>
        <p:spPr>
          <a:xfrm>
            <a:off x="654198" y="2057635"/>
            <a:ext cx="4007254" cy="1475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b="0" i="1" kern="1200" cap="none" spc="0" baseline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11113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tabLst/>
              <a:defRPr sz="1400" b="0" i="0" kern="1200" cap="all" spc="200" baseline="0">
                <a:solidFill>
                  <a:srgbClr val="AD4324"/>
                </a:solidFill>
                <a:latin typeface="Oswald" charset="0"/>
                <a:ea typeface="Oswald" charset="0"/>
                <a:cs typeface="Oswald" charset="0"/>
              </a:defRPr>
            </a:lvl2pPr>
            <a:lvl3pPr marL="233363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466725" indent="-2222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.AppleSystemUIFont" charset="-120"/>
              <a:buChar char="–"/>
              <a:tabLst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1113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100" i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en-US" sz="2000" b="1" dirty="0"/>
              <a:t>Lily</a:t>
            </a:r>
            <a:r>
              <a:rPr lang="en-US" sz="2000" dirty="0"/>
              <a:t> Xu – Team Leader, Design</a:t>
            </a:r>
          </a:p>
          <a:p>
            <a:pPr>
              <a:lnSpc>
                <a:spcPct val="50000"/>
              </a:lnSpc>
            </a:pPr>
            <a:r>
              <a:rPr lang="en-US" sz="1600" dirty="0" err="1"/>
              <a:t>lilyxu@wustl.edu</a:t>
            </a:r>
            <a:endParaRPr lang="en-US" sz="1600" dirty="0"/>
          </a:p>
          <a:p>
            <a:pPr>
              <a:lnSpc>
                <a:spcPct val="50000"/>
              </a:lnSpc>
            </a:pPr>
            <a:r>
              <a:rPr lang="en-US" sz="1600" dirty="0"/>
              <a:t>Biomedical Engineering, 2020</a:t>
            </a:r>
          </a:p>
        </p:txBody>
      </p:sp>
      <p:sp>
        <p:nvSpPr>
          <p:cNvPr id="22" name="Content Placeholder 5"/>
          <p:cNvSpPr txBox="1">
            <a:spLocks/>
          </p:cNvSpPr>
          <p:nvPr/>
        </p:nvSpPr>
        <p:spPr>
          <a:xfrm>
            <a:off x="5999162" y="4183169"/>
            <a:ext cx="3790655" cy="1550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b="0" i="1" kern="1200" cap="none" spc="0" baseline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11113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tabLst/>
              <a:defRPr sz="1400" b="0" i="0" kern="1200" cap="all" spc="200" baseline="0">
                <a:solidFill>
                  <a:srgbClr val="AD4324"/>
                </a:solidFill>
                <a:latin typeface="Oswald" charset="0"/>
                <a:ea typeface="Oswald" charset="0"/>
                <a:cs typeface="Oswald" charset="0"/>
              </a:defRPr>
            </a:lvl2pPr>
            <a:lvl3pPr marL="233363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466725" indent="-2222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.AppleSystemUIFont" charset="-120"/>
              <a:buChar char="–"/>
              <a:tabLst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1113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100" i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en-US" sz="2000" b="1" dirty="0"/>
              <a:t>Noah</a:t>
            </a:r>
            <a:r>
              <a:rPr lang="en-US" sz="2000" dirty="0"/>
              <a:t> </a:t>
            </a:r>
            <a:r>
              <a:rPr lang="en-US" sz="2000" dirty="0" err="1"/>
              <a:t>Luddy</a:t>
            </a:r>
            <a:r>
              <a:rPr lang="en-US" sz="2000" dirty="0"/>
              <a:t> – Back End Lead</a:t>
            </a:r>
          </a:p>
          <a:p>
            <a:pPr>
              <a:lnSpc>
                <a:spcPct val="50000"/>
              </a:lnSpc>
            </a:pPr>
            <a:r>
              <a:rPr lang="en-US" sz="1600" dirty="0" err="1"/>
              <a:t>noahluddy@wustl.edu</a:t>
            </a:r>
            <a:endParaRPr lang="en-US" sz="1600" dirty="0"/>
          </a:p>
          <a:p>
            <a:pPr>
              <a:lnSpc>
                <a:spcPct val="50000"/>
              </a:lnSpc>
            </a:pPr>
            <a:r>
              <a:rPr lang="en-US" sz="1600" dirty="0"/>
              <a:t>Computer Science, 2020</a:t>
            </a:r>
          </a:p>
        </p:txBody>
      </p:sp>
      <p:sp>
        <p:nvSpPr>
          <p:cNvPr id="23" name="Content Placeholder 5"/>
          <p:cNvSpPr txBox="1">
            <a:spLocks/>
          </p:cNvSpPr>
          <p:nvPr/>
        </p:nvSpPr>
        <p:spPr>
          <a:xfrm>
            <a:off x="619956" y="1295858"/>
            <a:ext cx="8394835" cy="457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b="0" i="1" kern="1200" cap="none" spc="0" baseline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11113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tabLst/>
              <a:defRPr sz="1400" b="0" i="0" kern="1200" cap="all" spc="200" baseline="0">
                <a:solidFill>
                  <a:srgbClr val="AD4324"/>
                </a:solidFill>
                <a:latin typeface="Oswald" charset="0"/>
                <a:ea typeface="Oswald" charset="0"/>
                <a:cs typeface="Oswald" charset="0"/>
              </a:defRPr>
            </a:lvl2pPr>
            <a:lvl3pPr marL="233363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466725" indent="-2222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.AppleSystemUIFont" charset="-120"/>
              <a:buChar char="–"/>
              <a:tabLst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1113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100" i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Team </a:t>
            </a:r>
            <a:r>
              <a:rPr lang="en-US" sz="2000" b="1" dirty="0"/>
              <a:t>“Better Lamp” </a:t>
            </a:r>
            <a:r>
              <a:rPr lang="en-US" sz="2000" dirty="0"/>
              <a:t>from Washington University in St. Louis</a:t>
            </a:r>
            <a:endParaRPr lang="en-US" sz="1600" dirty="0"/>
          </a:p>
        </p:txBody>
      </p:sp>
      <p:pic>
        <p:nvPicPr>
          <p:cNvPr id="1042" name="Picture 18" descr="https://sites.wustl.edu/publicaffairs/files/2015/07/Washington_University_Monogram_Open1c200-01-17zuof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8974" y="132269"/>
            <a:ext cx="1155532" cy="11607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250" y="2341176"/>
            <a:ext cx="1393223" cy="1591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231" y="4386160"/>
            <a:ext cx="1425260" cy="19315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" r="19138"/>
          <a:stretch/>
        </p:blipFill>
        <p:spPr>
          <a:xfrm>
            <a:off x="4040231" y="4379682"/>
            <a:ext cx="1496769" cy="195208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406400" cy="6858000"/>
          </a:xfrm>
          <a:prstGeom prst="rect">
            <a:avLst/>
          </a:prstGeom>
          <a:solidFill>
            <a:srgbClr val="D01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1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my wait SUMMARY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Rate My Wait</a:t>
            </a:r>
          </a:p>
          <a:p>
            <a:r>
              <a:rPr lang="en-US" sz="2400" dirty="0">
                <a:solidFill>
                  <a:srgbClr val="DF396C"/>
                </a:solidFill>
                <a:hlinkClick r:id="rId3"/>
              </a:rPr>
              <a:t>rate-my-wait.herokuapp.com</a:t>
            </a:r>
            <a:r>
              <a:rPr lang="en-US" sz="2400" dirty="0">
                <a:solidFill>
                  <a:srgbClr val="DF396C"/>
                </a:solidFill>
              </a:rPr>
              <a:t> </a:t>
            </a:r>
          </a:p>
          <a:p>
            <a:r>
              <a:rPr lang="en-US" sz="2000" dirty="0"/>
              <a:t>Rate My Wait is a web app that...</a:t>
            </a:r>
          </a:p>
          <a:p>
            <a:pPr marL="342900" indent="-342900">
              <a:buFontTx/>
              <a:buChar char="-"/>
            </a:pPr>
            <a:r>
              <a:rPr lang="en-US" sz="2000" b="1" dirty="0"/>
              <a:t>Geolocates</a:t>
            </a:r>
            <a:r>
              <a:rPr lang="en-US" sz="2000" dirty="0"/>
              <a:t> the user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Records </a:t>
            </a:r>
            <a:r>
              <a:rPr lang="en-US" sz="2000" b="1" dirty="0"/>
              <a:t>wait time </a:t>
            </a:r>
            <a:r>
              <a:rPr lang="en-US" sz="2000" dirty="0"/>
              <a:t>at a Metrolink train or bus station 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Calculates </a:t>
            </a:r>
            <a:r>
              <a:rPr lang="en-US" sz="2000" b="1" dirty="0"/>
              <a:t>distance</a:t>
            </a:r>
            <a:r>
              <a:rPr lang="en-US" sz="2000" dirty="0"/>
              <a:t> from the nearest Metrolink station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Can </a:t>
            </a:r>
            <a:r>
              <a:rPr lang="en-US" sz="2000" b="1" dirty="0"/>
              <a:t>send data</a:t>
            </a:r>
            <a:r>
              <a:rPr lang="en-US" sz="2000" dirty="0"/>
              <a:t> files to server for analysis (not</a:t>
            </a:r>
            <a:r>
              <a:rPr lang="en-US" sz="2000" b="1" dirty="0"/>
              <a:t> </a:t>
            </a:r>
            <a:r>
              <a:rPr lang="en-US" sz="2000" dirty="0"/>
              <a:t>implemented)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Is accessible by </a:t>
            </a:r>
            <a:r>
              <a:rPr lang="en-US" sz="2000" b="1" dirty="0"/>
              <a:t>computer</a:t>
            </a:r>
            <a:r>
              <a:rPr lang="en-US" sz="2000" dirty="0"/>
              <a:t> and </a:t>
            </a:r>
            <a:r>
              <a:rPr lang="en-US" sz="2000" b="1" dirty="0"/>
              <a:t>phone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282" y="4195585"/>
            <a:ext cx="2148482" cy="21484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433527"/>
            <a:ext cx="2129846" cy="21298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751" y="-46374"/>
            <a:ext cx="2666552" cy="132273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406400" cy="6858000"/>
          </a:xfrm>
          <a:prstGeom prst="rect">
            <a:avLst/>
          </a:prstGeom>
          <a:solidFill>
            <a:srgbClr val="D01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1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11873"/>
            <a:ext cx="10515600" cy="981308"/>
          </a:xfrm>
        </p:spPr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Languages: JavaScript,</a:t>
            </a:r>
          </a:p>
          <a:p>
            <a:r>
              <a:rPr lang="en-US" sz="2000" dirty="0"/>
              <a:t>	PHP, HTML/CSS</a:t>
            </a:r>
          </a:p>
          <a:p>
            <a:endParaRPr lang="en-US" sz="2000" dirty="0"/>
          </a:p>
          <a:p>
            <a:r>
              <a:rPr lang="en-US" sz="2000" dirty="0"/>
              <a:t>Framework: JavaScript, PHP</a:t>
            </a:r>
          </a:p>
          <a:p>
            <a:r>
              <a:rPr lang="en-US" sz="2000" dirty="0"/>
              <a:t>	(Web Framework)</a:t>
            </a:r>
          </a:p>
          <a:p>
            <a:endParaRPr lang="en-US" sz="2000" dirty="0"/>
          </a:p>
          <a:p>
            <a:r>
              <a:rPr lang="en-US" sz="2000" dirty="0"/>
              <a:t>Front End: HTML/CSS</a:t>
            </a:r>
          </a:p>
          <a:p>
            <a:r>
              <a:rPr lang="en-US" sz="2000" dirty="0"/>
              <a:t>Back End: PHP (</a:t>
            </a:r>
            <a:r>
              <a:rPr lang="en-US" sz="2000" dirty="0" err="1"/>
              <a:t>Heroku</a:t>
            </a:r>
            <a:r>
              <a:rPr lang="en-US" sz="2000" dirty="0"/>
              <a:t>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566095" y="1411040"/>
            <a:ext cx="5620549" cy="4762301"/>
            <a:chOff x="6136079" y="1411040"/>
            <a:chExt cx="5620549" cy="476230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2705" y="4470894"/>
              <a:ext cx="5070331" cy="170244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/>
            <a:srcRect l="9697" r="8147" b="65930"/>
            <a:stretch/>
          </p:blipFill>
          <p:spPr>
            <a:xfrm>
              <a:off x="6136079" y="3353204"/>
              <a:ext cx="5620549" cy="99769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5"/>
            <a:srcRect b="21331"/>
            <a:stretch/>
          </p:blipFill>
          <p:spPr>
            <a:xfrm>
              <a:off x="6337262" y="1411040"/>
              <a:ext cx="5206106" cy="1833269"/>
            </a:xfrm>
            <a:prstGeom prst="rect">
              <a:avLst/>
            </a:prstGeom>
          </p:spPr>
        </p:pic>
      </p:grp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149666182"/>
              </p:ext>
            </p:extLst>
          </p:nvPr>
        </p:nvGraphicFramePr>
        <p:xfrm>
          <a:off x="8379583" y="785318"/>
          <a:ext cx="5270668" cy="569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0"/>
            <a:ext cx="406400" cy="6858000"/>
          </a:xfrm>
          <a:prstGeom prst="rect">
            <a:avLst/>
          </a:prstGeom>
          <a:solidFill>
            <a:srgbClr val="D01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6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Incentives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Download Incentives: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Easy access via phone or computer, </a:t>
            </a:r>
            <a:r>
              <a:rPr lang="en-US" sz="2000" b="1" dirty="0"/>
              <a:t>no download required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Optional: Pair app use with </a:t>
            </a:r>
            <a:r>
              <a:rPr lang="en-US" sz="2000" b="1" dirty="0"/>
              <a:t>ticket discount</a:t>
            </a:r>
          </a:p>
          <a:p>
            <a:pPr marL="342900" indent="-342900">
              <a:buFontTx/>
              <a:buChar char="-"/>
            </a:pPr>
            <a:endParaRPr lang="en-US" sz="2000" b="1" dirty="0"/>
          </a:p>
          <a:p>
            <a:r>
              <a:rPr lang="en-US" sz="2000" dirty="0"/>
              <a:t>Use Incentives: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Minimalistic design makes app </a:t>
            </a:r>
            <a:r>
              <a:rPr lang="en-US" sz="2000" b="1" dirty="0"/>
              <a:t>easy to use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Google Maps is a</a:t>
            </a:r>
            <a:r>
              <a:rPr lang="en-US" sz="2000" b="1" dirty="0"/>
              <a:t> familiar layout </a:t>
            </a:r>
            <a:r>
              <a:rPr lang="en-US" sz="2000" dirty="0"/>
              <a:t>to most users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Using the app lets data analysts </a:t>
            </a:r>
            <a:r>
              <a:rPr lang="en-US" sz="2000" b="1" dirty="0"/>
              <a:t>improve public transport experience</a:t>
            </a:r>
            <a:r>
              <a:rPr lang="en-US" sz="2000" dirty="0"/>
              <a:t> 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06400" cy="6858000"/>
          </a:xfrm>
          <a:prstGeom prst="rect">
            <a:avLst/>
          </a:prstGeom>
          <a:solidFill>
            <a:srgbClr val="D01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4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Team-chosen attribute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believe that </a:t>
            </a:r>
            <a:r>
              <a:rPr lang="en-US" sz="2000" b="1" dirty="0"/>
              <a:t>distance between user and chosen stop</a:t>
            </a:r>
            <a:r>
              <a:rPr lang="en-US" sz="2000" dirty="0"/>
              <a:t> is important. Here’s why: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Tells data scientists </a:t>
            </a:r>
            <a:r>
              <a:rPr lang="en-US" sz="2000" b="1" dirty="0"/>
              <a:t>how far </a:t>
            </a:r>
            <a:r>
              <a:rPr lang="en-US" sz="2000" dirty="0"/>
              <a:t>Metrolink users are from public transport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Provides information to accurately determine </a:t>
            </a:r>
            <a:r>
              <a:rPr lang="en-US" sz="2000" b="1" dirty="0"/>
              <a:t>which direction users come from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Suggests </a:t>
            </a:r>
            <a:r>
              <a:rPr lang="en-US" sz="2000" b="1" dirty="0"/>
              <a:t>where to focus</a:t>
            </a:r>
            <a:r>
              <a:rPr lang="en-US" sz="2000" dirty="0"/>
              <a:t> public transportation development resources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All while </a:t>
            </a:r>
            <a:r>
              <a:rPr lang="en-US" sz="2000" b="1" dirty="0"/>
              <a:t>preserving user privacy</a:t>
            </a: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06400" cy="6858000"/>
          </a:xfrm>
          <a:prstGeom prst="rect">
            <a:avLst/>
          </a:prstGeom>
          <a:solidFill>
            <a:srgbClr val="D01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67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3999" y="1283599"/>
            <a:ext cx="9144000" cy="23876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3893503" y="274759"/>
            <a:ext cx="4379843" cy="1461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b="0" i="1" kern="1200" cap="none" spc="0" baseline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tabLst/>
              <a:defRPr sz="2000" b="0" i="0" kern="1200" cap="all" spc="200" baseline="0">
                <a:solidFill>
                  <a:srgbClr val="AD4324"/>
                </a:solidFill>
                <a:latin typeface="Oswald" charset="0"/>
                <a:ea typeface="Oswald" charset="0"/>
                <a:cs typeface="Oswald" charset="0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.AppleSystemUIFont" charset="-120"/>
              <a:buNone/>
              <a:tabLst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tabLst/>
              <a:defRPr sz="1600" i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Rate My Wait</a:t>
            </a:r>
          </a:p>
          <a:p>
            <a:pPr>
              <a:lnSpc>
                <a:spcPct val="50000"/>
              </a:lnSpc>
            </a:pPr>
            <a:r>
              <a:rPr lang="en-US" dirty="0">
                <a:hlinkClick r:id="rId3"/>
              </a:rPr>
              <a:t>rate-my-wait.herokuapp.com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297" y="3644680"/>
            <a:ext cx="5141405" cy="255038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406400" cy="6858000"/>
          </a:xfrm>
          <a:prstGeom prst="rect">
            <a:avLst/>
          </a:prstGeom>
          <a:solidFill>
            <a:srgbClr val="D01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8792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Palette 2">
      <a:dk1>
        <a:srgbClr val="000000"/>
      </a:dk1>
      <a:lt1>
        <a:srgbClr val="FFFFFF"/>
      </a:lt1>
      <a:dk2>
        <a:srgbClr val="263745"/>
      </a:dk2>
      <a:lt2>
        <a:srgbClr val="CDDB29"/>
      </a:lt2>
      <a:accent1>
        <a:srgbClr val="095156"/>
      </a:accent1>
      <a:accent2>
        <a:srgbClr val="00A5B5"/>
      </a:accent2>
      <a:accent3>
        <a:srgbClr val="87AF9A"/>
      </a:accent3>
      <a:accent4>
        <a:srgbClr val="56565A"/>
      </a:accent4>
      <a:accent5>
        <a:srgbClr val="72A94E"/>
      </a:accent5>
      <a:accent6>
        <a:srgbClr val="D34727"/>
      </a:accent6>
      <a:hlink>
        <a:srgbClr val="7C99B9"/>
      </a:hlink>
      <a:folHlink>
        <a:srgbClr val="7691AB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gital Solutions FSO" id="{CB80EAA4-C712-7B4E-8474-46AEB609D3BC}" vid="{6BEC3043-6879-D242-8227-84B7869C47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</TotalTime>
  <Words>302</Words>
  <Application>Microsoft Office PowerPoint</Application>
  <PresentationFormat>Widescreen</PresentationFormat>
  <Paragraphs>72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.AppleSystemUIFont</vt:lpstr>
      <vt:lpstr>Arial</vt:lpstr>
      <vt:lpstr>Calibri</vt:lpstr>
      <vt:lpstr>Calibri Light</vt:lpstr>
      <vt:lpstr>Georgia</vt:lpstr>
      <vt:lpstr>Oswald</vt:lpstr>
      <vt:lpstr>1_Office Theme</vt:lpstr>
      <vt:lpstr>Meet THE TEAM</vt:lpstr>
      <vt:lpstr>Rate my wait SUMMARY</vt:lpstr>
      <vt:lpstr>Tech Stack</vt:lpstr>
      <vt:lpstr>user Incentives</vt:lpstr>
      <vt:lpstr>Team-chosen attribute</vt:lpstr>
      <vt:lpstr> Q&amp;A</vt:lpstr>
    </vt:vector>
  </TitlesOfParts>
  <Company>Booz Allen Hamilton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Booz Allen Hamilton  “Rate MY Wait” Hackathon</dc:title>
  <dc:creator>Ashley, Matthew [USA]</dc:creator>
  <cp:lastModifiedBy>Lily Xu</cp:lastModifiedBy>
  <cp:revision>124</cp:revision>
  <dcterms:created xsi:type="dcterms:W3CDTF">2017-01-22T19:52:36Z</dcterms:created>
  <dcterms:modified xsi:type="dcterms:W3CDTF">2017-02-06T00:07:04Z</dcterms:modified>
</cp:coreProperties>
</file>