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9"/>
  </p:notesMasterIdLst>
  <p:sldIdLst>
    <p:sldId id="2076138207" r:id="rId5"/>
    <p:sldId id="2076136275" r:id="rId6"/>
    <p:sldId id="2147470001" r:id="rId7"/>
    <p:sldId id="214747000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33D0B8-42BE-44E3-BE43-66AC1CCBCAC6}" v="174" dt="2022-11-01T02:49:38.6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2" autoAdjust="0"/>
    <p:restoredTop sz="94660"/>
  </p:normalViewPr>
  <p:slideViewPr>
    <p:cSldViewPr snapToGrid="0">
      <p:cViewPr varScale="1">
        <p:scale>
          <a:sx n="80" d="100"/>
          <a:sy n="80" d="100"/>
        </p:scale>
        <p:origin x="4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anmin Mu" userId="50a19fac-d556-4f55-8c82-2c2ec75c283a" providerId="ADAL" clId="{6033D0B8-42BE-44E3-BE43-66AC1CCBCAC6}"/>
    <pc:docChg chg="addSld modSld">
      <pc:chgData name="Jianmin Mu" userId="50a19fac-d556-4f55-8c82-2c2ec75c283a" providerId="ADAL" clId="{6033D0B8-42BE-44E3-BE43-66AC1CCBCAC6}" dt="2022-11-16T02:25:20.654" v="487" actId="20577"/>
      <pc:docMkLst>
        <pc:docMk/>
      </pc:docMkLst>
      <pc:sldChg chg="modSp add mod">
        <pc:chgData name="Jianmin Mu" userId="50a19fac-d556-4f55-8c82-2c2ec75c283a" providerId="ADAL" clId="{6033D0B8-42BE-44E3-BE43-66AC1CCBCAC6}" dt="2022-11-16T02:25:20.654" v="487" actId="20577"/>
        <pc:sldMkLst>
          <pc:docMk/>
          <pc:sldMk cId="2314230786" sldId="2147470001"/>
        </pc:sldMkLst>
        <pc:spChg chg="mod">
          <ac:chgData name="Jianmin Mu" userId="50a19fac-d556-4f55-8c82-2c2ec75c283a" providerId="ADAL" clId="{6033D0B8-42BE-44E3-BE43-66AC1CCBCAC6}" dt="2022-11-01T02:02:25.207" v="32" actId="20577"/>
          <ac:spMkLst>
            <pc:docMk/>
            <pc:sldMk cId="2314230786" sldId="2147470001"/>
            <ac:spMk id="3" creationId="{54023B74-712A-42DE-9493-EAC582EDDAA6}"/>
          </ac:spMkLst>
        </pc:spChg>
        <pc:spChg chg="mod">
          <ac:chgData name="Jianmin Mu" userId="50a19fac-d556-4f55-8c82-2c2ec75c283a" providerId="ADAL" clId="{6033D0B8-42BE-44E3-BE43-66AC1CCBCAC6}" dt="2022-11-01T02:49:03.231" v="453" actId="20577"/>
          <ac:spMkLst>
            <pc:docMk/>
            <pc:sldMk cId="2314230786" sldId="2147470001"/>
            <ac:spMk id="12" creationId="{E459D5FB-B36F-4BCE-8ADA-FBA632F6773A}"/>
          </ac:spMkLst>
        </pc:spChg>
        <pc:spChg chg="mod">
          <ac:chgData name="Jianmin Mu" userId="50a19fac-d556-4f55-8c82-2c2ec75c283a" providerId="ADAL" clId="{6033D0B8-42BE-44E3-BE43-66AC1CCBCAC6}" dt="2022-11-01T02:49:35.005" v="473" actId="20577"/>
          <ac:spMkLst>
            <pc:docMk/>
            <pc:sldMk cId="2314230786" sldId="2147470001"/>
            <ac:spMk id="19" creationId="{AF0B017D-CAA8-4F3E-B7C0-49E42B464393}"/>
          </ac:spMkLst>
        </pc:spChg>
        <pc:spChg chg="mod">
          <ac:chgData name="Jianmin Mu" userId="50a19fac-d556-4f55-8c82-2c2ec75c283a" providerId="ADAL" clId="{6033D0B8-42BE-44E3-BE43-66AC1CCBCAC6}" dt="2022-11-01T02:32:14.419" v="164" actId="20577"/>
          <ac:spMkLst>
            <pc:docMk/>
            <pc:sldMk cId="2314230786" sldId="2147470001"/>
            <ac:spMk id="30" creationId="{6999A667-178E-4181-AA33-755E16A150F8}"/>
          </ac:spMkLst>
        </pc:spChg>
        <pc:spChg chg="mod">
          <ac:chgData name="Jianmin Mu" userId="50a19fac-d556-4f55-8c82-2c2ec75c283a" providerId="ADAL" clId="{6033D0B8-42BE-44E3-BE43-66AC1CCBCAC6}" dt="2022-11-16T02:25:13.928" v="478" actId="20577"/>
          <ac:spMkLst>
            <pc:docMk/>
            <pc:sldMk cId="2314230786" sldId="2147470001"/>
            <ac:spMk id="33" creationId="{B86B8701-C982-426B-AD99-5270BDCA75CE}"/>
          </ac:spMkLst>
        </pc:spChg>
        <pc:spChg chg="mod">
          <ac:chgData name="Jianmin Mu" userId="50a19fac-d556-4f55-8c82-2c2ec75c283a" providerId="ADAL" clId="{6033D0B8-42BE-44E3-BE43-66AC1CCBCAC6}" dt="2022-11-01T02:43:42.748" v="435" actId="20577"/>
          <ac:spMkLst>
            <pc:docMk/>
            <pc:sldMk cId="2314230786" sldId="2147470001"/>
            <ac:spMk id="35" creationId="{C41D1E5D-164A-4D30-AAEB-FF4210F14A42}"/>
          </ac:spMkLst>
        </pc:spChg>
        <pc:spChg chg="mod">
          <ac:chgData name="Jianmin Mu" userId="50a19fac-d556-4f55-8c82-2c2ec75c283a" providerId="ADAL" clId="{6033D0B8-42BE-44E3-BE43-66AC1CCBCAC6}" dt="2022-11-01T02:41:34.375" v="355" actId="20577"/>
          <ac:spMkLst>
            <pc:docMk/>
            <pc:sldMk cId="2314230786" sldId="2147470001"/>
            <ac:spMk id="43" creationId="{3C426234-1010-435C-B63D-FC7D42670832}"/>
          </ac:spMkLst>
        </pc:spChg>
        <pc:spChg chg="mod">
          <ac:chgData name="Jianmin Mu" userId="50a19fac-d556-4f55-8c82-2c2ec75c283a" providerId="ADAL" clId="{6033D0B8-42BE-44E3-BE43-66AC1CCBCAC6}" dt="2022-11-16T02:25:20.654" v="487" actId="20577"/>
          <ac:spMkLst>
            <pc:docMk/>
            <pc:sldMk cId="2314230786" sldId="2147470001"/>
            <ac:spMk id="52" creationId="{238D230F-9796-4DC8-AED1-1362E58F755A}"/>
          </ac:spMkLst>
        </pc:spChg>
        <pc:spChg chg="mod">
          <ac:chgData name="Jianmin Mu" userId="50a19fac-d556-4f55-8c82-2c2ec75c283a" providerId="ADAL" clId="{6033D0B8-42BE-44E3-BE43-66AC1CCBCAC6}" dt="2022-11-01T02:49:19.178" v="471" actId="20577"/>
          <ac:spMkLst>
            <pc:docMk/>
            <pc:sldMk cId="2314230786" sldId="2147470001"/>
            <ac:spMk id="53" creationId="{CB5CF093-8D9F-4398-8FD4-B2A7BD0E06B2}"/>
          </ac:spMkLst>
        </pc:spChg>
        <pc:spChg chg="mod">
          <ac:chgData name="Jianmin Mu" userId="50a19fac-d556-4f55-8c82-2c2ec75c283a" providerId="ADAL" clId="{6033D0B8-42BE-44E3-BE43-66AC1CCBCAC6}" dt="2022-11-01T02:40:29.305" v="286" actId="20577"/>
          <ac:spMkLst>
            <pc:docMk/>
            <pc:sldMk cId="2314230786" sldId="2147470001"/>
            <ac:spMk id="55" creationId="{FD66E6E3-63DB-40D5-8412-F30CD114B96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8B8B62-9676-41A0-9BF7-E98DC1A100E6}" type="datetimeFigureOut">
              <a:rPr lang="en-US" smtClean="0"/>
              <a:t>11/16/2022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34A00A-5399-4D58-B00B-DCA6BA90ABB7}" type="slidenum">
              <a:rPr lang="en-US" smtClean="0"/>
              <a:t>‹#›</a:t>
            </a:fld>
            <a:endParaRPr lang="en-US"/>
          </a:p>
        </p:txBody>
      </p:sp>
    </p:spTree>
    <p:extLst>
      <p:ext uri="{BB962C8B-B14F-4D97-AF65-F5344CB8AC3E}">
        <p14:creationId xmlns:p14="http://schemas.microsoft.com/office/powerpoint/2010/main" val="3050596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Microsoft Sentinel Pricing updates training</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Hi everyone, thank you for joining us today. My name is Devrim Iyigun and I am lead our marketing efforts for Microsoft Sentinel. I am so happy to get this opportunity to walk you through the updates we have released for Microsoft Sentinel pricing model. </a:t>
            </a:r>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21E5A7B-BB8D-4368-A182-10966952163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11/16/2022 10:33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50778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Our existing pricing model is based on the volume of data ingested into Microsoft Sentinel and stored in Log Analytics. When you are calculating Microsoft Sentinel price, you need to keep in mind that there are 4 primary components to the pricing model. Number 1 is the Microsoft Sentinel price, #2 is Log Analytics price, #3 is data retention price and number 4 is for customers who are using more advanced capabilities like some parts of automation and bring your own machine learning.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Microsoft Sentinel or Log Analytics pricing, our customers today can either choose pay as you go rates or commitment tiers, where they can commit to a certain amount of data ingestion in order for greater pricing predictability. We have also made a big effort to make sure commitment tiers offer a more cost affordable option for our customers, when compared to the pay as you go rate.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If a customer chooses to use a commitment tier and uses more data than they committed, the overage will be calculated at the respective rate of their commitment tier. We have also simplified commitment tiers: there are 8 commitment tiers ranging from 100 GB/day to 5 TB/day and customers do not need to spend time on managing commitment tiers, since overage is done at the selected commitment tier.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First 90 days of data retention is included in this price and they pay 10 cents to retain their data up to 2 years.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addition to SIEM capabilities, Microsoft Sentinel also offers security automation and response (soar ) capabilities. Some of these services may have additional charges. </a:t>
            </a:r>
          </a:p>
          <a:p>
            <a:pPr marL="0" marR="0">
              <a:lnSpc>
                <a:spcPct val="107000"/>
              </a:lnSpc>
              <a:spcBef>
                <a:spcPts val="0"/>
              </a:spcBef>
              <a:spcAft>
                <a:spcPts val="9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Customers You can use Azure Logic Apps to automate their security responses.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9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They can also bring in their own machine learning models for customized analysis. In these cases the relative costs for these services are applied.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CLICK</a:t>
            </a:r>
          </a:p>
          <a:p>
            <a:endParaRPr lang="en-US" dirty="0"/>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4765DCB3-896D-430C-A285-0E468387EEA9}"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9269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r>
              <a:rPr lang="en-US" sz="1800" dirty="0">
                <a:effectLst/>
                <a:latin typeface="Calibri" panose="020F0502020204030204" pitchFamily="34" charset="0"/>
                <a:ea typeface="Calibri" panose="020F0502020204030204" pitchFamily="34" charset="0"/>
                <a:cs typeface="Times New Roman" panose="02020603050405020304" pitchFamily="18" charset="0"/>
              </a:rPr>
              <a:t>To address these concerns and help SOC teams, we introduced a new type of logs, we call Basic logs, that enable collection of voluminous data sets that traditionally customers have not ingested due to cost considerations. To help our customers reduce costs while they ingest more data, Microsoft Sentinel now offers the ability to ingest Log Analytics Basic logs at $1/GB. Basic logs can be accessed on demand for ad-hoc querying, investigations automated playbooks and search. Some examples include NSG flow logs, Custom Logs, Container Logs,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AppTraces</a:t>
            </a:r>
            <a:r>
              <a:rPr lang="en-US" sz="1800" dirty="0">
                <a:effectLst/>
                <a:latin typeface="Calibri" panose="020F0502020204030204" pitchFamily="34" charset="0"/>
                <a:ea typeface="Calibri" panose="020F0502020204030204" pitchFamily="34" charset="0"/>
                <a:cs typeface="Times New Roman" panose="02020603050405020304" pitchFamily="18" charset="0"/>
              </a:rPr>
              <a:t>. Basic Logs will be accessible for interactive queries for the first 8 days. Afterwards archived logs can be enabled to store the data. There will be a nominal 0.5cents / GB charge for running search queries on Basic Logs.</a:t>
            </a:r>
            <a:endParaRPr lang="en-US" sz="1800" dirty="0">
              <a:effectLst/>
              <a:latin typeface="Times New Roman" panose="02020603050405020304" pitchFamily="18" charset="0"/>
              <a:ea typeface="Times New Roman" panose="02020603050405020304" pitchFamily="18" charset="0"/>
            </a:endParaRPr>
          </a:p>
          <a:p>
            <a:pPr marL="0" marR="0"/>
            <a:r>
              <a:rPr lang="en-US" sz="1800" dirty="0">
                <a:effectLst/>
                <a:latin typeface="Calibri" panose="020F0502020204030204" pitchFamily="34" charset="0"/>
                <a:ea typeface="Calibri" panose="020F0502020204030204" pitchFamily="34" charset="0"/>
                <a:cs typeface="Times New Roman" panose="02020603050405020304" pitchFamily="18" charset="0"/>
              </a:rPr>
              <a:t>To recap, on the left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handside</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our existing pricing model. Showing cost for Analytics Logs. Analytics logs that include high value, security data that reflect the status, usage, security posture and performance of the customers environment. Analytics logs are best monitored proactively, with scheduled alerts and analytics, enabling security detections. To the right we have Basic Logs, which are complementary to Analytics logs, come with some limitations and are cheaper up to 1/4</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dirty="0">
                <a:effectLst/>
                <a:latin typeface="Calibri" panose="020F0502020204030204" pitchFamily="34" charset="0"/>
                <a:ea typeface="Calibri" panose="020F0502020204030204" pitchFamily="34" charset="0"/>
                <a:cs typeface="Times New Roman" panose="02020603050405020304" pitchFamily="18" charset="0"/>
              </a:rPr>
              <a:t> of analytics logs. </a:t>
            </a:r>
            <a:endParaRPr lang="en-US" sz="1800" dirty="0">
              <a:effectLst/>
              <a:latin typeface="Times New Roman" panose="02020603050405020304" pitchFamily="18" charset="0"/>
              <a:ea typeface="Times New Roman" panose="02020603050405020304" pitchFamily="18" charset="0"/>
            </a:endParaRPr>
          </a:p>
          <a:p>
            <a:pPr marL="0" marR="0"/>
            <a:r>
              <a:rPr lang="en-US" sz="1800" dirty="0">
                <a:effectLst/>
                <a:latin typeface="Times New Roman" panose="02020603050405020304" pitchFamily="18" charset="0"/>
                <a:ea typeface="Times New Roman" panose="02020603050405020304" pitchFamily="18" charset="0"/>
              </a:rPr>
              <a:t>CLICK: </a:t>
            </a:r>
          </a:p>
          <a:p>
            <a:pPr marL="0" marR="0">
              <a:lnSpc>
                <a:spcPct val="107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In addition, we are adding a fully managed, cost-effective data archiving solution for logs that need to be kept for several years for compliance and can be accessed to investigate an incident. </a:t>
            </a:r>
            <a:r>
              <a:rPr lang="en-US" sz="1800" dirty="0">
                <a:effectLst/>
                <a:latin typeface="Calibri" panose="020F0502020204030204" pitchFamily="34" charset="0"/>
                <a:ea typeface="Calibri" panose="020F0502020204030204" pitchFamily="34" charset="0"/>
                <a:cs typeface="Times New Roman" panose="02020603050405020304" pitchFamily="18" charset="0"/>
              </a:rPr>
              <a:t>Data can now be archived up to 7 years at 2 cents/ GB/month. The archived logs support all logs that exceed its original or extended retention, whether they are analytics logs or basic logs.</a:t>
            </a:r>
          </a:p>
          <a:p>
            <a:pPr marL="0" marR="0"/>
            <a:r>
              <a:rPr lang="en-US" sz="1800" dirty="0">
                <a:effectLst/>
                <a:latin typeface="Times New Roman" panose="02020603050405020304" pitchFamily="18" charset="0"/>
                <a:ea typeface="Times New Roman" panose="02020603050405020304" pitchFamily="18" charset="0"/>
              </a:rPr>
              <a:t>CLICK:</a:t>
            </a:r>
          </a:p>
          <a:p>
            <a:pPr marL="0" marR="0">
              <a:lnSpc>
                <a:spcPct val="107000"/>
              </a:lnSpc>
              <a:spcBef>
                <a:spcPts val="90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are also announcing a new approach for interacting with data in real time with a new search capability. The new search experience empowers security analysts to easily search all logs (including basic, analytics and archive) to hunt for threats. Analysts can search massive volumes of security data going back years. Having this data at their fingertips is vital to combat long running threats like the Nobelium breach or meeting compliance requirements.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For searches performed on Basic and/or Archived Logs, search jobs are charged by the amount of data scanned to complete the search.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If they want to search on this data there is an additional 0.5 cents /GB for scanned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CLICK</a:t>
            </a:r>
          </a:p>
          <a:p>
            <a:pPr marL="0" marR="0">
              <a:lnSpc>
                <a:spcPct val="107000"/>
              </a:lnSpc>
              <a:spcBef>
                <a:spcPts val="900"/>
              </a:spcBef>
              <a:spcAft>
                <a:spcPts val="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Log Data Restore is the restoration of historical log data from Log Data Archive into a high performance cache for fast queries and advanced analytics. Log Data Restore is billed based on the amount of log data restored and the amount of time for which data is kept restored.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cost is 10 cents/ GB/day. </a:t>
            </a:r>
            <a:r>
              <a:rPr lang="en-US" sz="1800" dirty="0">
                <a:effectLst/>
                <a:latin typeface="Calibri" panose="020F0502020204030204" pitchFamily="34" charset="0"/>
                <a:ea typeface="Times New Roman" panose="02020603050405020304" pitchFamily="18" charset="0"/>
                <a:cs typeface="Calibri" panose="020F0502020204030204" pitchFamily="34" charset="0"/>
              </a:rPr>
              <a:t>A minimum charge of 2TB for 12-hours applies to every restore; pro-rated hourly.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90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FFAEBA-5DBA-46A2-B163-DDDF11AB01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3670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r>
              <a:rPr lang="en-US" sz="1800" dirty="0">
                <a:effectLst/>
                <a:latin typeface="Calibri" panose="020F0502020204030204" pitchFamily="34" charset="0"/>
                <a:ea typeface="Calibri" panose="020F0502020204030204" pitchFamily="34" charset="0"/>
                <a:cs typeface="Times New Roman" panose="02020603050405020304" pitchFamily="18" charset="0"/>
              </a:rPr>
              <a:t>To address these concerns and help SOC teams, we introduced a new type of logs, we call Basic logs, that enable collection of voluminous data sets that traditionally customers have not ingested due to cost considerations. To help our customers reduce costs while they ingest more data, Microsoft Sentinel now offers the ability to ingest Log Analytics Basic logs at $1/GB. Basic logs can be accessed on demand for ad-hoc querying, investigations automated playbooks and search. Some examples include NSG flow logs, Custom Logs, Container Logs,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AppTraces</a:t>
            </a:r>
            <a:r>
              <a:rPr lang="en-US" sz="1800" dirty="0">
                <a:effectLst/>
                <a:latin typeface="Calibri" panose="020F0502020204030204" pitchFamily="34" charset="0"/>
                <a:ea typeface="Calibri" panose="020F0502020204030204" pitchFamily="34" charset="0"/>
                <a:cs typeface="Times New Roman" panose="02020603050405020304" pitchFamily="18" charset="0"/>
              </a:rPr>
              <a:t>. Basic Logs will be accessible for interactive queries for the first 8 days. Afterwards archived logs can be enabled to store the data. There will be a nominal 0.5cents / GB charge for running search queries on Basic Logs.</a:t>
            </a:r>
            <a:endParaRPr lang="en-US" sz="1800" dirty="0">
              <a:effectLst/>
              <a:latin typeface="Times New Roman" panose="02020603050405020304" pitchFamily="18" charset="0"/>
              <a:ea typeface="Times New Roman" panose="02020603050405020304" pitchFamily="18" charset="0"/>
            </a:endParaRPr>
          </a:p>
          <a:p>
            <a:pPr marL="0" marR="0"/>
            <a:r>
              <a:rPr lang="en-US" sz="1800" dirty="0">
                <a:effectLst/>
                <a:latin typeface="Calibri" panose="020F0502020204030204" pitchFamily="34" charset="0"/>
                <a:ea typeface="Calibri" panose="020F0502020204030204" pitchFamily="34" charset="0"/>
                <a:cs typeface="Times New Roman" panose="02020603050405020304" pitchFamily="18" charset="0"/>
              </a:rPr>
              <a:t>To recap, on the left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handside</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our existing pricing model. Showing cost for Analytics Logs. Analytics logs that include high value, security data that reflect the status, usage, security posture and performance of the customers environment. Analytics logs are best monitored proactively, with scheduled alerts and analytics, enabling security detections. To the right we have Basic Logs, which are complementary to Analytics logs, come with some limitations and are cheaper up to 1/4</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dirty="0">
                <a:effectLst/>
                <a:latin typeface="Calibri" panose="020F0502020204030204" pitchFamily="34" charset="0"/>
                <a:ea typeface="Calibri" panose="020F0502020204030204" pitchFamily="34" charset="0"/>
                <a:cs typeface="Times New Roman" panose="02020603050405020304" pitchFamily="18" charset="0"/>
              </a:rPr>
              <a:t> of analytics logs. </a:t>
            </a:r>
            <a:endParaRPr lang="en-US" sz="1800" dirty="0">
              <a:effectLst/>
              <a:latin typeface="Times New Roman" panose="02020603050405020304" pitchFamily="18" charset="0"/>
              <a:ea typeface="Times New Roman" panose="02020603050405020304" pitchFamily="18" charset="0"/>
            </a:endParaRPr>
          </a:p>
          <a:p>
            <a:pPr marL="0" marR="0"/>
            <a:r>
              <a:rPr lang="en-US" sz="1800" dirty="0">
                <a:effectLst/>
                <a:latin typeface="Times New Roman" panose="02020603050405020304" pitchFamily="18" charset="0"/>
                <a:ea typeface="Times New Roman" panose="02020603050405020304" pitchFamily="18" charset="0"/>
              </a:rPr>
              <a:t>CLICK: </a:t>
            </a:r>
          </a:p>
          <a:p>
            <a:pPr marL="0" marR="0">
              <a:lnSpc>
                <a:spcPct val="107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In addition, we are adding a fully managed, cost-effective data archiving solution for logs that need to be kept for several years for compliance and can be accessed to investigate an incident. </a:t>
            </a:r>
            <a:r>
              <a:rPr lang="en-US" sz="1800" dirty="0">
                <a:effectLst/>
                <a:latin typeface="Calibri" panose="020F0502020204030204" pitchFamily="34" charset="0"/>
                <a:ea typeface="Calibri" panose="020F0502020204030204" pitchFamily="34" charset="0"/>
                <a:cs typeface="Times New Roman" panose="02020603050405020304" pitchFamily="18" charset="0"/>
              </a:rPr>
              <a:t>Data can now be archived up to 7 years at 2 cents/ GB/month. The archived logs support all logs that exceed its original or extended retention, whether they are analytics logs or basic logs.</a:t>
            </a:r>
          </a:p>
          <a:p>
            <a:pPr marL="0" marR="0"/>
            <a:r>
              <a:rPr lang="en-US" sz="1800" dirty="0">
                <a:effectLst/>
                <a:latin typeface="Times New Roman" panose="02020603050405020304" pitchFamily="18" charset="0"/>
                <a:ea typeface="Times New Roman" panose="02020603050405020304" pitchFamily="18" charset="0"/>
              </a:rPr>
              <a:t>CLICK:</a:t>
            </a:r>
          </a:p>
          <a:p>
            <a:pPr marL="0" marR="0">
              <a:lnSpc>
                <a:spcPct val="107000"/>
              </a:lnSpc>
              <a:spcBef>
                <a:spcPts val="90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are also announcing a new approach for interacting with data in real time with a new search capability. The new search experience empowers security analysts to easily search all logs (including basic, analytics and archive) to hunt for threats. Analysts can search massive volumes of security data going back years. Having this data at their fingertips is vital to combat long running threats like the Nobelium breach or meeting compliance requirements.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For searches performed on Basic and/or Archived Logs, search jobs are charged by the amount of data scanned to complete the search.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If they want to search on this data there is an additional 0.5 cents /GB for scanned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CLICK</a:t>
            </a:r>
          </a:p>
          <a:p>
            <a:pPr marL="0" marR="0">
              <a:lnSpc>
                <a:spcPct val="107000"/>
              </a:lnSpc>
              <a:spcBef>
                <a:spcPts val="900"/>
              </a:spcBef>
              <a:spcAft>
                <a:spcPts val="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Log Data Restore is the restoration of historical log data from Log Data Archive into a high performance cache for fast queries and advanced analytics. Log Data Restore is billed based on the amount of log data restored and the amount of time for which data is kept restored.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cost is 10 cents/ GB/day. </a:t>
            </a:r>
            <a:r>
              <a:rPr lang="en-US" sz="1800" dirty="0">
                <a:effectLst/>
                <a:latin typeface="Calibri" panose="020F0502020204030204" pitchFamily="34" charset="0"/>
                <a:ea typeface="Times New Roman" panose="02020603050405020304" pitchFamily="18" charset="0"/>
                <a:cs typeface="Calibri" panose="020F0502020204030204" pitchFamily="34" charset="0"/>
              </a:rPr>
              <a:t>A minimum charge of 2TB for 12-hours applies to every restore; pro-rated hourly.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90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FFAEBA-5DBA-46A2-B163-DDDF11AB01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43729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6.jpeg"/><Relationship Id="rId1" Type="http://schemas.openxmlformats.org/officeDocument/2006/relationships/slideMaster" Target="../slideMasters/slideMaster1.xml"/><Relationship Id="rId5" Type="http://schemas.openxmlformats.org/officeDocument/2006/relationships/image" Target="../media/image14.jpeg"/><Relationship Id="rId4" Type="http://schemas.openxmlformats.org/officeDocument/2006/relationships/image" Target="../media/image13.jpe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1.xml"/><Relationship Id="rId4" Type="http://schemas.openxmlformats.org/officeDocument/2006/relationships/image" Target="../media/image19.jpe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Master" Target="../slideMasters/slideMaster1.xml"/><Relationship Id="rId5" Type="http://schemas.openxmlformats.org/officeDocument/2006/relationships/image" Target="../media/image23.jpeg"/><Relationship Id="rId4" Type="http://schemas.openxmlformats.org/officeDocument/2006/relationships/image" Target="../media/image22.jpe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6.jpeg"/><Relationship Id="rId1" Type="http://schemas.openxmlformats.org/officeDocument/2006/relationships/slideMaster" Target="../slideMasters/slideMaster1.xml"/><Relationship Id="rId6" Type="http://schemas.openxmlformats.org/officeDocument/2006/relationships/image" Target="../media/image24.jpeg"/><Relationship Id="rId5" Type="http://schemas.openxmlformats.org/officeDocument/2006/relationships/image" Target="../media/image14.jpeg"/><Relationship Id="rId4" Type="http://schemas.openxmlformats.org/officeDocument/2006/relationships/image" Target="../media/image13.jpe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6.jpeg"/><Relationship Id="rId1" Type="http://schemas.openxmlformats.org/officeDocument/2006/relationships/slideMaster" Target="../slideMasters/slideMaster1.xml"/><Relationship Id="rId5" Type="http://schemas.openxmlformats.org/officeDocument/2006/relationships/image" Target="../media/image14.jpeg"/><Relationship Id="rId4" Type="http://schemas.openxmlformats.org/officeDocument/2006/relationships/image" Target="../media/image13.jpe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Master" Target="../slideMasters/slideMaster1.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Master" Target="../slideMasters/slideMaster1.xml"/><Relationship Id="rId4" Type="http://schemas.openxmlformats.org/officeDocument/2006/relationships/image" Target="../media/image37.png"/></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 Title">
    <p:bg>
      <p:bgRef idx="1001">
        <a:schemeClr val="bg2"/>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B483D14-DC3C-45F3-855E-02B5FD4CDF8D}"/>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82043" y="585788"/>
            <a:ext cx="2308795" cy="294139"/>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9" name="Picture 8" descr="Icon&#10;&#10;Description automatically generated">
            <a:extLst>
              <a:ext uri="{FF2B5EF4-FFF2-40B4-BE49-F238E27FC236}">
                <a16:creationId xmlns:a16="http://schemas.microsoft.com/office/drawing/2014/main" id="{CB6D3FA3-C210-4270-964A-C6A0069D59E2}"/>
              </a:ext>
            </a:extLst>
          </p:cNvPr>
          <p:cNvPicPr>
            <a:picLocks noChangeAspect="1"/>
          </p:cNvPicPr>
          <p:nvPr userDrawn="1"/>
        </p:nvPicPr>
        <p:blipFill>
          <a:blip r:embed="rId3"/>
          <a:stretch>
            <a:fillRect/>
          </a:stretch>
        </p:blipFill>
        <p:spPr bwMode="invGray">
          <a:xfrm>
            <a:off x="4671100" y="0"/>
            <a:ext cx="7520900" cy="6858000"/>
          </a:xfrm>
          <a:prstGeom prst="rect">
            <a:avLst/>
          </a:prstGeom>
        </p:spPr>
      </p:pic>
    </p:spTree>
    <p:extLst>
      <p:ext uri="{BB962C8B-B14F-4D97-AF65-F5344CB8AC3E}">
        <p14:creationId xmlns:p14="http://schemas.microsoft.com/office/powerpoint/2010/main" val="19844945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0357490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80215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637550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7033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018006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708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6227377"/>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8261222"/>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2093672"/>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lvl1pPr>
              <a:defRPr>
                <a:gradFill>
                  <a:gsLst>
                    <a:gs pos="83000">
                      <a:schemeClr val="tx1"/>
                    </a:gs>
                    <a:gs pos="100000">
                      <a:schemeClr val="tx1"/>
                    </a:gs>
                  </a:gsLst>
                  <a:lin ang="5400000" scaled="1"/>
                </a:gradFill>
              </a:defRPr>
            </a:lvl1pPr>
          </a:lstStyle>
          <a:p>
            <a:r>
              <a:rPr lang="en-US" dirty="0"/>
              <a:t>Click to edit Master title style</a:t>
            </a:r>
          </a:p>
        </p:txBody>
      </p:sp>
    </p:spTree>
    <p:extLst>
      <p:ext uri="{BB962C8B-B14F-4D97-AF65-F5344CB8AC3E}">
        <p14:creationId xmlns:p14="http://schemas.microsoft.com/office/powerpoint/2010/main" val="43004274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bg>
      <p:bgRef idx="1001">
        <a:schemeClr val="bg2"/>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B483D14-DC3C-45F3-855E-02B5FD4CDF8D}"/>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82043" y="585788"/>
            <a:ext cx="2308795" cy="294139"/>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19" name="Graphic 18">
            <a:extLst>
              <a:ext uri="{FF2B5EF4-FFF2-40B4-BE49-F238E27FC236}">
                <a16:creationId xmlns:a16="http://schemas.microsoft.com/office/drawing/2014/main" id="{3FBDEDB6-A84F-40BC-B54B-238AED6B041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invGray">
          <a:xfrm>
            <a:off x="4393915" y="0"/>
            <a:ext cx="7798085" cy="6858000"/>
          </a:xfrm>
          <a:prstGeom prst="rect">
            <a:avLst/>
          </a:prstGeom>
        </p:spPr>
      </p:pic>
      <p:sp>
        <p:nvSpPr>
          <p:cNvPr id="25" name="Freeform: Shape 24">
            <a:extLst>
              <a:ext uri="{FF2B5EF4-FFF2-40B4-BE49-F238E27FC236}">
                <a16:creationId xmlns:a16="http://schemas.microsoft.com/office/drawing/2014/main" id="{72B44542-6FEA-4633-9FA4-2E7E2381276D}"/>
              </a:ext>
            </a:extLst>
          </p:cNvPr>
          <p:cNvSpPr/>
          <p:nvPr userDrawn="1"/>
        </p:nvSpPr>
        <p:spPr bwMode="auto">
          <a:xfrm rot="17674506">
            <a:off x="10794396" y="4611776"/>
            <a:ext cx="635802" cy="2665253"/>
          </a:xfrm>
          <a:custGeom>
            <a:avLst/>
            <a:gdLst>
              <a:gd name="connsiteX0" fmla="*/ 610820 w 635802"/>
              <a:gd name="connsiteY0" fmla="*/ 194160 h 2665253"/>
              <a:gd name="connsiteX1" fmla="*/ 635802 w 635802"/>
              <a:gd name="connsiteY1" fmla="*/ 317901 h 2665253"/>
              <a:gd name="connsiteX2" fmla="*/ 635802 w 635802"/>
              <a:gd name="connsiteY2" fmla="*/ 2374494 h 2665253"/>
              <a:gd name="connsiteX3" fmla="*/ 0 w 635802"/>
              <a:gd name="connsiteY3" fmla="*/ 2665253 h 2665253"/>
              <a:gd name="connsiteX4" fmla="*/ 0 w 635802"/>
              <a:gd name="connsiteY4" fmla="*/ 317901 h 2665253"/>
              <a:gd name="connsiteX5" fmla="*/ 317901 w 635802"/>
              <a:gd name="connsiteY5" fmla="*/ 0 h 2665253"/>
              <a:gd name="connsiteX6" fmla="*/ 610820 w 635802"/>
              <a:gd name="connsiteY6" fmla="*/ 194160 h 2665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802" h="2665253">
                <a:moveTo>
                  <a:pt x="610820" y="194160"/>
                </a:moveTo>
                <a:cubicBezTo>
                  <a:pt x="626906" y="232193"/>
                  <a:pt x="635802" y="274008"/>
                  <a:pt x="635802" y="317901"/>
                </a:cubicBezTo>
                <a:lnTo>
                  <a:pt x="635802" y="2374494"/>
                </a:lnTo>
                <a:lnTo>
                  <a:pt x="0" y="2665253"/>
                </a:lnTo>
                <a:lnTo>
                  <a:pt x="0" y="317901"/>
                </a:lnTo>
                <a:cubicBezTo>
                  <a:pt x="-1" y="142329"/>
                  <a:pt x="142328" y="0"/>
                  <a:pt x="317901" y="0"/>
                </a:cubicBezTo>
                <a:cubicBezTo>
                  <a:pt x="449580" y="0"/>
                  <a:pt x="562559" y="80060"/>
                  <a:pt x="610820" y="19416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1" name="Freeform: Shape 20">
            <a:extLst>
              <a:ext uri="{FF2B5EF4-FFF2-40B4-BE49-F238E27FC236}">
                <a16:creationId xmlns:a16="http://schemas.microsoft.com/office/drawing/2014/main" id="{F3335884-C023-4224-A943-917B878BC8D4}"/>
              </a:ext>
            </a:extLst>
          </p:cNvPr>
          <p:cNvSpPr/>
          <p:nvPr userDrawn="1"/>
        </p:nvSpPr>
        <p:spPr bwMode="auto">
          <a:xfrm>
            <a:off x="4410930" y="0"/>
            <a:ext cx="3165243" cy="1270495"/>
          </a:xfrm>
          <a:custGeom>
            <a:avLst/>
            <a:gdLst>
              <a:gd name="connsiteX0" fmla="*/ 0 w 3165243"/>
              <a:gd name="connsiteY0" fmla="*/ 0 h 1270495"/>
              <a:gd name="connsiteX1" fmla="*/ 1528791 w 3165243"/>
              <a:gd name="connsiteY1" fmla="*/ 0 h 1270495"/>
              <a:gd name="connsiteX2" fmla="*/ 2979476 w 3165243"/>
              <a:gd name="connsiteY2" fmla="*/ 663413 h 1270495"/>
              <a:gd name="connsiteX3" fmla="*/ 3136370 w 3165243"/>
              <a:gd name="connsiteY3" fmla="*/ 1084728 h 1270495"/>
              <a:gd name="connsiteX4" fmla="*/ 2715055 w 3165243"/>
              <a:gd name="connsiteY4" fmla="*/ 1241622 h 1270495"/>
              <a:gd name="connsiteX5" fmla="*/ 0 w 3165243"/>
              <a:gd name="connsiteY5" fmla="*/ 0 h 1270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5243" h="1270495">
                <a:moveTo>
                  <a:pt x="0" y="0"/>
                </a:moveTo>
                <a:lnTo>
                  <a:pt x="1528791" y="0"/>
                </a:lnTo>
                <a:lnTo>
                  <a:pt x="2979476" y="663413"/>
                </a:lnTo>
                <a:cubicBezTo>
                  <a:pt x="3139144" y="736431"/>
                  <a:pt x="3209388" y="925060"/>
                  <a:pt x="3136370" y="1084728"/>
                </a:cubicBezTo>
                <a:cubicBezTo>
                  <a:pt x="3063352" y="1244396"/>
                  <a:pt x="2874723" y="1314640"/>
                  <a:pt x="2715055" y="1241622"/>
                </a:cubicBezTo>
                <a:lnTo>
                  <a:pt x="0" y="0"/>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4852345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222279783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563262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64909338"/>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18006226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16899788"/>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139505275"/>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4121860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17088123"/>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11333017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1252992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 Title square photo placeholder">
    <p:bg>
      <p:bgRef idx="1001">
        <a:schemeClr val="bg2"/>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861522-4B83-496F-B783-60079A7F201B}"/>
              </a:ext>
            </a:extLst>
          </p:cNvPr>
          <p:cNvSpPr/>
          <p:nvPr userDrawn="1"/>
        </p:nvSpPr>
        <p:spPr bwMode="auto">
          <a:xfrm>
            <a:off x="5334000" y="0"/>
            <a:ext cx="6858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13" name="Picture 12">
            <a:extLst>
              <a:ext uri="{FF2B5EF4-FFF2-40B4-BE49-F238E27FC236}">
                <a16:creationId xmlns:a16="http://schemas.microsoft.com/office/drawing/2014/main" id="{ED2EF16D-D401-4DD1-BD2B-1417889AD2A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82043" y="585788"/>
            <a:ext cx="2308795" cy="294139"/>
          </a:xfrm>
          <a:prstGeom prst="rect">
            <a:avLst/>
          </a:prstGeom>
        </p:spPr>
      </p:pic>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1F9ED9A-FBBB-45FF-A5CF-ED4786662DCE}"/>
              </a:ext>
            </a:extLst>
          </p:cNvPr>
          <p:cNvSpPr>
            <a:spLocks noGrp="1"/>
          </p:cNvSpPr>
          <p:nvPr>
            <p:ph type="pic" sz="quarter" idx="11" hasCustomPrompt="1"/>
          </p:nvPr>
        </p:nvSpPr>
        <p:spPr bwMode="ltGray">
          <a:xfrm>
            <a:off x="5334000" y="-8469"/>
            <a:ext cx="6866467" cy="6870841"/>
          </a:xfrm>
          <a:custGeom>
            <a:avLst/>
            <a:gdLst>
              <a:gd name="connsiteX0" fmla="*/ 0 w 6858000"/>
              <a:gd name="connsiteY0" fmla="*/ 1718752 h 6858000"/>
              <a:gd name="connsiteX1" fmla="*/ 1718752 w 6858000"/>
              <a:gd name="connsiteY1" fmla="*/ 0 h 6858000"/>
              <a:gd name="connsiteX2" fmla="*/ 5139248 w 6858000"/>
              <a:gd name="connsiteY2" fmla="*/ 0 h 6858000"/>
              <a:gd name="connsiteX3" fmla="*/ 6858000 w 6858000"/>
              <a:gd name="connsiteY3" fmla="*/ 1718752 h 6858000"/>
              <a:gd name="connsiteX4" fmla="*/ 6858000 w 6858000"/>
              <a:gd name="connsiteY4" fmla="*/ 5139248 h 6858000"/>
              <a:gd name="connsiteX5" fmla="*/ 5139248 w 6858000"/>
              <a:gd name="connsiteY5" fmla="*/ 6858000 h 6858000"/>
              <a:gd name="connsiteX6" fmla="*/ 1718752 w 6858000"/>
              <a:gd name="connsiteY6" fmla="*/ 6858000 h 6858000"/>
              <a:gd name="connsiteX7" fmla="*/ 0 w 6858000"/>
              <a:gd name="connsiteY7" fmla="*/ 5139248 h 6858000"/>
              <a:gd name="connsiteX8" fmla="*/ 0 w 6858000"/>
              <a:gd name="connsiteY8" fmla="*/ 1718752 h 6858000"/>
              <a:gd name="connsiteX0" fmla="*/ 421870 w 7279870"/>
              <a:gd name="connsiteY0" fmla="*/ 1727219 h 6866467"/>
              <a:gd name="connsiteX1" fmla="*/ 421889 w 7279870"/>
              <a:gd name="connsiteY1" fmla="*/ 0 h 6866467"/>
              <a:gd name="connsiteX2" fmla="*/ 5561118 w 7279870"/>
              <a:gd name="connsiteY2" fmla="*/ 8467 h 6866467"/>
              <a:gd name="connsiteX3" fmla="*/ 7279870 w 7279870"/>
              <a:gd name="connsiteY3" fmla="*/ 1727219 h 6866467"/>
              <a:gd name="connsiteX4" fmla="*/ 7279870 w 7279870"/>
              <a:gd name="connsiteY4" fmla="*/ 5147715 h 6866467"/>
              <a:gd name="connsiteX5" fmla="*/ 5561118 w 7279870"/>
              <a:gd name="connsiteY5" fmla="*/ 6866467 h 6866467"/>
              <a:gd name="connsiteX6" fmla="*/ 2140622 w 7279870"/>
              <a:gd name="connsiteY6" fmla="*/ 6866467 h 6866467"/>
              <a:gd name="connsiteX7" fmla="*/ 421870 w 7279870"/>
              <a:gd name="connsiteY7" fmla="*/ 5147715 h 6866467"/>
              <a:gd name="connsiteX8" fmla="*/ 421870 w 7279870"/>
              <a:gd name="connsiteY8" fmla="*/ 1727219 h 6866467"/>
              <a:gd name="connsiteX0" fmla="*/ 0 w 6858000"/>
              <a:gd name="connsiteY0" fmla="*/ 5147715 h 6866467"/>
              <a:gd name="connsiteX1" fmla="*/ 19 w 6858000"/>
              <a:gd name="connsiteY1" fmla="*/ 0 h 6866467"/>
              <a:gd name="connsiteX2" fmla="*/ 5139248 w 6858000"/>
              <a:gd name="connsiteY2" fmla="*/ 8467 h 6866467"/>
              <a:gd name="connsiteX3" fmla="*/ 6858000 w 6858000"/>
              <a:gd name="connsiteY3" fmla="*/ 1727219 h 6866467"/>
              <a:gd name="connsiteX4" fmla="*/ 6858000 w 6858000"/>
              <a:gd name="connsiteY4" fmla="*/ 5147715 h 6866467"/>
              <a:gd name="connsiteX5" fmla="*/ 5139248 w 6858000"/>
              <a:gd name="connsiteY5" fmla="*/ 6866467 h 6866467"/>
              <a:gd name="connsiteX6" fmla="*/ 1718752 w 6858000"/>
              <a:gd name="connsiteY6" fmla="*/ 6866467 h 6866467"/>
              <a:gd name="connsiteX7" fmla="*/ 0 w 6858000"/>
              <a:gd name="connsiteY7" fmla="*/ 5147715 h 6866467"/>
              <a:gd name="connsiteX0" fmla="*/ 0 w 6866467"/>
              <a:gd name="connsiteY0" fmla="*/ 5567401 h 7286153"/>
              <a:gd name="connsiteX1" fmla="*/ 19 w 6866467"/>
              <a:gd name="connsiteY1" fmla="*/ 419686 h 7286153"/>
              <a:gd name="connsiteX2" fmla="*/ 5139248 w 6866467"/>
              <a:gd name="connsiteY2" fmla="*/ 428153 h 7286153"/>
              <a:gd name="connsiteX3" fmla="*/ 6866467 w 6866467"/>
              <a:gd name="connsiteY3" fmla="*/ 419705 h 7286153"/>
              <a:gd name="connsiteX4" fmla="*/ 6858000 w 6866467"/>
              <a:gd name="connsiteY4" fmla="*/ 5567401 h 7286153"/>
              <a:gd name="connsiteX5" fmla="*/ 5139248 w 6866467"/>
              <a:gd name="connsiteY5" fmla="*/ 7286153 h 7286153"/>
              <a:gd name="connsiteX6" fmla="*/ 1718752 w 6866467"/>
              <a:gd name="connsiteY6" fmla="*/ 7286153 h 7286153"/>
              <a:gd name="connsiteX7" fmla="*/ 0 w 6866467"/>
              <a:gd name="connsiteY7" fmla="*/ 5567401 h 7286153"/>
              <a:gd name="connsiteX0" fmla="*/ 0 w 6866467"/>
              <a:gd name="connsiteY0" fmla="*/ 5147715 h 6866467"/>
              <a:gd name="connsiteX1" fmla="*/ 19 w 6866467"/>
              <a:gd name="connsiteY1" fmla="*/ 0 h 6866467"/>
              <a:gd name="connsiteX2" fmla="*/ 6866467 w 6866467"/>
              <a:gd name="connsiteY2" fmla="*/ 19 h 6866467"/>
              <a:gd name="connsiteX3" fmla="*/ 6858000 w 6866467"/>
              <a:gd name="connsiteY3" fmla="*/ 5147715 h 6866467"/>
              <a:gd name="connsiteX4" fmla="*/ 5139248 w 6866467"/>
              <a:gd name="connsiteY4" fmla="*/ 6866467 h 6866467"/>
              <a:gd name="connsiteX5" fmla="*/ 1718752 w 6866467"/>
              <a:gd name="connsiteY5" fmla="*/ 6866467 h 6866467"/>
              <a:gd name="connsiteX6" fmla="*/ 0 w 6866467"/>
              <a:gd name="connsiteY6" fmla="*/ 5147715 h 6866467"/>
              <a:gd name="connsiteX0" fmla="*/ 0 w 6866467"/>
              <a:gd name="connsiteY0" fmla="*/ 5147715 h 7288337"/>
              <a:gd name="connsiteX1" fmla="*/ 19 w 6866467"/>
              <a:gd name="connsiteY1" fmla="*/ 0 h 7288337"/>
              <a:gd name="connsiteX2" fmla="*/ 6866467 w 6866467"/>
              <a:gd name="connsiteY2" fmla="*/ 19 h 7288337"/>
              <a:gd name="connsiteX3" fmla="*/ 6858000 w 6866467"/>
              <a:gd name="connsiteY3" fmla="*/ 6866448 h 7288337"/>
              <a:gd name="connsiteX4" fmla="*/ 5139248 w 6866467"/>
              <a:gd name="connsiteY4" fmla="*/ 6866467 h 7288337"/>
              <a:gd name="connsiteX5" fmla="*/ 1718752 w 6866467"/>
              <a:gd name="connsiteY5" fmla="*/ 6866467 h 7288337"/>
              <a:gd name="connsiteX6" fmla="*/ 0 w 6866467"/>
              <a:gd name="connsiteY6" fmla="*/ 5147715 h 7288337"/>
              <a:gd name="connsiteX0" fmla="*/ 0 w 6866467"/>
              <a:gd name="connsiteY0" fmla="*/ 5147715 h 7444913"/>
              <a:gd name="connsiteX1" fmla="*/ 19 w 6866467"/>
              <a:gd name="connsiteY1" fmla="*/ 0 h 7444913"/>
              <a:gd name="connsiteX2" fmla="*/ 6866467 w 6866467"/>
              <a:gd name="connsiteY2" fmla="*/ 19 h 7444913"/>
              <a:gd name="connsiteX3" fmla="*/ 6858000 w 6866467"/>
              <a:gd name="connsiteY3" fmla="*/ 6866448 h 7444913"/>
              <a:gd name="connsiteX4" fmla="*/ 1718752 w 6866467"/>
              <a:gd name="connsiteY4" fmla="*/ 6866467 h 7444913"/>
              <a:gd name="connsiteX5" fmla="*/ 0 w 6866467"/>
              <a:gd name="connsiteY5" fmla="*/ 5147715 h 7444913"/>
              <a:gd name="connsiteX0" fmla="*/ 0 w 6866467"/>
              <a:gd name="connsiteY0" fmla="*/ 5147715 h 7444913"/>
              <a:gd name="connsiteX1" fmla="*/ 19 w 6866467"/>
              <a:gd name="connsiteY1" fmla="*/ 0 h 7444913"/>
              <a:gd name="connsiteX2" fmla="*/ 6866467 w 6866467"/>
              <a:gd name="connsiteY2" fmla="*/ 19 h 7444913"/>
              <a:gd name="connsiteX3" fmla="*/ 6858000 w 6866467"/>
              <a:gd name="connsiteY3" fmla="*/ 6866448 h 7444913"/>
              <a:gd name="connsiteX4" fmla="*/ 1718752 w 6866467"/>
              <a:gd name="connsiteY4" fmla="*/ 6866467 h 7444913"/>
              <a:gd name="connsiteX5" fmla="*/ 0 w 6866467"/>
              <a:gd name="connsiteY5" fmla="*/ 5147715 h 7444913"/>
              <a:gd name="connsiteX0" fmla="*/ 0 w 6866467"/>
              <a:gd name="connsiteY0" fmla="*/ 5147715 h 7375078"/>
              <a:gd name="connsiteX1" fmla="*/ 19 w 6866467"/>
              <a:gd name="connsiteY1" fmla="*/ 0 h 7375078"/>
              <a:gd name="connsiteX2" fmla="*/ 6866467 w 6866467"/>
              <a:gd name="connsiteY2" fmla="*/ 19 h 7375078"/>
              <a:gd name="connsiteX3" fmla="*/ 6858000 w 6866467"/>
              <a:gd name="connsiteY3" fmla="*/ 6866448 h 7375078"/>
              <a:gd name="connsiteX4" fmla="*/ 1718752 w 6866467"/>
              <a:gd name="connsiteY4" fmla="*/ 6866467 h 7375078"/>
              <a:gd name="connsiteX5" fmla="*/ 0 w 6866467"/>
              <a:gd name="connsiteY5" fmla="*/ 5147715 h 7375078"/>
              <a:gd name="connsiteX0" fmla="*/ 0 w 6866467"/>
              <a:gd name="connsiteY0" fmla="*/ 5147715 h 6870841"/>
              <a:gd name="connsiteX1" fmla="*/ 19 w 6866467"/>
              <a:gd name="connsiteY1" fmla="*/ 0 h 6870841"/>
              <a:gd name="connsiteX2" fmla="*/ 6866467 w 6866467"/>
              <a:gd name="connsiteY2" fmla="*/ 19 h 6870841"/>
              <a:gd name="connsiteX3" fmla="*/ 6858000 w 6866467"/>
              <a:gd name="connsiteY3" fmla="*/ 6866448 h 6870841"/>
              <a:gd name="connsiteX4" fmla="*/ 1718752 w 6866467"/>
              <a:gd name="connsiteY4" fmla="*/ 6866467 h 6870841"/>
              <a:gd name="connsiteX5" fmla="*/ 0 w 6866467"/>
              <a:gd name="connsiteY5" fmla="*/ 5147715 h 6870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6467" h="6870841">
                <a:moveTo>
                  <a:pt x="0" y="5147715"/>
                </a:moveTo>
                <a:cubicBezTo>
                  <a:pt x="6" y="3431810"/>
                  <a:pt x="13" y="1715905"/>
                  <a:pt x="19" y="0"/>
                </a:cubicBezTo>
                <a:lnTo>
                  <a:pt x="6866467" y="19"/>
                </a:lnTo>
                <a:cubicBezTo>
                  <a:pt x="6863645" y="1715918"/>
                  <a:pt x="6862233" y="3433233"/>
                  <a:pt x="6858000" y="6866448"/>
                </a:cubicBezTo>
                <a:cubicBezTo>
                  <a:pt x="6016982" y="6876323"/>
                  <a:pt x="2897101" y="6866467"/>
                  <a:pt x="1718752" y="6866467"/>
                </a:cubicBezTo>
                <a:cubicBezTo>
                  <a:pt x="769511" y="6866467"/>
                  <a:pt x="0" y="6096956"/>
                  <a:pt x="0" y="5147715"/>
                </a:cubicBezTo>
                <a:close/>
              </a:path>
            </a:pathLst>
          </a:custGeom>
          <a:blipFill>
            <a:blip r:embed="rId3"/>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9815282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2183122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0816610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8504837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19613433"/>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8422971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1449046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2517641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098102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5152278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cstate="print">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cstate="print">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cstate="print">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cstate="print">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cstate="print">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7494743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quare photo placeholder blu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grpSp>
        <p:nvGrpSpPr>
          <p:cNvPr id="8" name="Group 7">
            <a:extLst>
              <a:ext uri="{FF2B5EF4-FFF2-40B4-BE49-F238E27FC236}">
                <a16:creationId xmlns:a16="http://schemas.microsoft.com/office/drawing/2014/main" id="{64913CEA-C43B-4E3B-AE2A-5F44288BCBBB}"/>
              </a:ext>
            </a:extLst>
          </p:cNvPr>
          <p:cNvGrpSpPr/>
          <p:nvPr userDrawn="1"/>
        </p:nvGrpSpPr>
        <p:grpSpPr bwMode="black">
          <a:xfrm>
            <a:off x="582043" y="585788"/>
            <a:ext cx="2308795" cy="294139"/>
            <a:chOff x="582043" y="585788"/>
            <a:chExt cx="2308795" cy="294139"/>
          </a:xfrm>
        </p:grpSpPr>
        <p:pic>
          <p:nvPicPr>
            <p:cNvPr id="9" name="Picture 8">
              <a:extLst>
                <a:ext uri="{FF2B5EF4-FFF2-40B4-BE49-F238E27FC236}">
                  <a16:creationId xmlns:a16="http://schemas.microsoft.com/office/drawing/2014/main" id="{323B6B2C-935A-48E1-9234-20A9CF488160}"/>
                </a:ext>
              </a:extLst>
            </p:cNvPr>
            <p:cNvPicPr>
              <a:picLocks noChangeAspect="1"/>
            </p:cNvPicPr>
            <p:nvPr userDrawn="1"/>
          </p:nvPicPr>
          <p:blipFill rotWithShape="1">
            <a:blip r:embed="rId2" cstate="print">
              <a:lum bright="100000"/>
              <a:extLst>
                <a:ext uri="{28A0092B-C50C-407E-A947-70E740481C1C}">
                  <a14:useLocalDpi xmlns:a14="http://schemas.microsoft.com/office/drawing/2010/main"/>
                </a:ext>
              </a:extLst>
            </a:blip>
            <a:srcRect r="85089"/>
            <a:stretch/>
          </p:blipFill>
          <p:spPr bwMode="black">
            <a:xfrm>
              <a:off x="582043" y="585788"/>
              <a:ext cx="344263" cy="294139"/>
            </a:xfrm>
            <a:prstGeom prst="rect">
              <a:avLst/>
            </a:prstGeom>
          </p:spPr>
        </p:pic>
        <p:pic>
          <p:nvPicPr>
            <p:cNvPr id="10" name="Picture 9">
              <a:extLst>
                <a:ext uri="{FF2B5EF4-FFF2-40B4-BE49-F238E27FC236}">
                  <a16:creationId xmlns:a16="http://schemas.microsoft.com/office/drawing/2014/main" id="{BB5C68CB-B9DE-4230-A702-903A205A042A}"/>
                </a:ext>
              </a:extLst>
            </p:cNvPr>
            <p:cNvPicPr>
              <a:picLocks noChangeAspect="1"/>
            </p:cNvPicPr>
            <p:nvPr userDrawn="1"/>
          </p:nvPicPr>
          <p:blipFill rotWithShape="1">
            <a:blip r:embed="rId2" cstate="print">
              <a:lum bright="100000"/>
              <a:extLst>
                <a:ext uri="{28A0092B-C50C-407E-A947-70E740481C1C}">
                  <a14:useLocalDpi xmlns:a14="http://schemas.microsoft.com/office/drawing/2010/main"/>
                </a:ext>
              </a:extLst>
            </a:blip>
            <a:srcRect l="14911"/>
            <a:stretch/>
          </p:blipFill>
          <p:spPr bwMode="black">
            <a:xfrm>
              <a:off x="926306" y="585788"/>
              <a:ext cx="1964532" cy="294139"/>
            </a:xfrm>
            <a:prstGeom prst="rect">
              <a:avLst/>
            </a:prstGeom>
          </p:spPr>
        </p:pic>
      </p:grpSp>
      <p:sp>
        <p:nvSpPr>
          <p:cNvPr id="11" name="Rectangle 10">
            <a:extLst>
              <a:ext uri="{FF2B5EF4-FFF2-40B4-BE49-F238E27FC236}">
                <a16:creationId xmlns:a16="http://schemas.microsoft.com/office/drawing/2014/main" id="{7F05E9DA-E8D1-4172-820D-CEE3065C0EFC}"/>
              </a:ext>
            </a:extLst>
          </p:cNvPr>
          <p:cNvSpPr/>
          <p:nvPr userDrawn="1"/>
        </p:nvSpPr>
        <p:spPr bwMode="auto">
          <a:xfrm>
            <a:off x="5334000" y="0"/>
            <a:ext cx="68580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2A3946FB-3CEF-4A23-BE32-5CA90CBB4988}"/>
              </a:ext>
            </a:extLst>
          </p:cNvPr>
          <p:cNvSpPr>
            <a:spLocks noGrp="1"/>
          </p:cNvSpPr>
          <p:nvPr>
            <p:ph type="pic" sz="quarter" idx="11" hasCustomPrompt="1"/>
          </p:nvPr>
        </p:nvSpPr>
        <p:spPr bwMode="ltGray">
          <a:xfrm>
            <a:off x="5334000" y="-8469"/>
            <a:ext cx="6866467" cy="6870841"/>
          </a:xfrm>
          <a:custGeom>
            <a:avLst/>
            <a:gdLst>
              <a:gd name="connsiteX0" fmla="*/ 0 w 6858000"/>
              <a:gd name="connsiteY0" fmla="*/ 1718752 h 6858000"/>
              <a:gd name="connsiteX1" fmla="*/ 1718752 w 6858000"/>
              <a:gd name="connsiteY1" fmla="*/ 0 h 6858000"/>
              <a:gd name="connsiteX2" fmla="*/ 5139248 w 6858000"/>
              <a:gd name="connsiteY2" fmla="*/ 0 h 6858000"/>
              <a:gd name="connsiteX3" fmla="*/ 6858000 w 6858000"/>
              <a:gd name="connsiteY3" fmla="*/ 1718752 h 6858000"/>
              <a:gd name="connsiteX4" fmla="*/ 6858000 w 6858000"/>
              <a:gd name="connsiteY4" fmla="*/ 5139248 h 6858000"/>
              <a:gd name="connsiteX5" fmla="*/ 5139248 w 6858000"/>
              <a:gd name="connsiteY5" fmla="*/ 6858000 h 6858000"/>
              <a:gd name="connsiteX6" fmla="*/ 1718752 w 6858000"/>
              <a:gd name="connsiteY6" fmla="*/ 6858000 h 6858000"/>
              <a:gd name="connsiteX7" fmla="*/ 0 w 6858000"/>
              <a:gd name="connsiteY7" fmla="*/ 5139248 h 6858000"/>
              <a:gd name="connsiteX8" fmla="*/ 0 w 6858000"/>
              <a:gd name="connsiteY8" fmla="*/ 1718752 h 6858000"/>
              <a:gd name="connsiteX0" fmla="*/ 421870 w 7279870"/>
              <a:gd name="connsiteY0" fmla="*/ 1727219 h 6866467"/>
              <a:gd name="connsiteX1" fmla="*/ 421889 w 7279870"/>
              <a:gd name="connsiteY1" fmla="*/ 0 h 6866467"/>
              <a:gd name="connsiteX2" fmla="*/ 5561118 w 7279870"/>
              <a:gd name="connsiteY2" fmla="*/ 8467 h 6866467"/>
              <a:gd name="connsiteX3" fmla="*/ 7279870 w 7279870"/>
              <a:gd name="connsiteY3" fmla="*/ 1727219 h 6866467"/>
              <a:gd name="connsiteX4" fmla="*/ 7279870 w 7279870"/>
              <a:gd name="connsiteY4" fmla="*/ 5147715 h 6866467"/>
              <a:gd name="connsiteX5" fmla="*/ 5561118 w 7279870"/>
              <a:gd name="connsiteY5" fmla="*/ 6866467 h 6866467"/>
              <a:gd name="connsiteX6" fmla="*/ 2140622 w 7279870"/>
              <a:gd name="connsiteY6" fmla="*/ 6866467 h 6866467"/>
              <a:gd name="connsiteX7" fmla="*/ 421870 w 7279870"/>
              <a:gd name="connsiteY7" fmla="*/ 5147715 h 6866467"/>
              <a:gd name="connsiteX8" fmla="*/ 421870 w 7279870"/>
              <a:gd name="connsiteY8" fmla="*/ 1727219 h 6866467"/>
              <a:gd name="connsiteX0" fmla="*/ 0 w 6858000"/>
              <a:gd name="connsiteY0" fmla="*/ 5147715 h 6866467"/>
              <a:gd name="connsiteX1" fmla="*/ 19 w 6858000"/>
              <a:gd name="connsiteY1" fmla="*/ 0 h 6866467"/>
              <a:gd name="connsiteX2" fmla="*/ 5139248 w 6858000"/>
              <a:gd name="connsiteY2" fmla="*/ 8467 h 6866467"/>
              <a:gd name="connsiteX3" fmla="*/ 6858000 w 6858000"/>
              <a:gd name="connsiteY3" fmla="*/ 1727219 h 6866467"/>
              <a:gd name="connsiteX4" fmla="*/ 6858000 w 6858000"/>
              <a:gd name="connsiteY4" fmla="*/ 5147715 h 6866467"/>
              <a:gd name="connsiteX5" fmla="*/ 5139248 w 6858000"/>
              <a:gd name="connsiteY5" fmla="*/ 6866467 h 6866467"/>
              <a:gd name="connsiteX6" fmla="*/ 1718752 w 6858000"/>
              <a:gd name="connsiteY6" fmla="*/ 6866467 h 6866467"/>
              <a:gd name="connsiteX7" fmla="*/ 0 w 6858000"/>
              <a:gd name="connsiteY7" fmla="*/ 5147715 h 6866467"/>
              <a:gd name="connsiteX0" fmla="*/ 0 w 6866467"/>
              <a:gd name="connsiteY0" fmla="*/ 5567401 h 7286153"/>
              <a:gd name="connsiteX1" fmla="*/ 19 w 6866467"/>
              <a:gd name="connsiteY1" fmla="*/ 419686 h 7286153"/>
              <a:gd name="connsiteX2" fmla="*/ 5139248 w 6866467"/>
              <a:gd name="connsiteY2" fmla="*/ 428153 h 7286153"/>
              <a:gd name="connsiteX3" fmla="*/ 6866467 w 6866467"/>
              <a:gd name="connsiteY3" fmla="*/ 419705 h 7286153"/>
              <a:gd name="connsiteX4" fmla="*/ 6858000 w 6866467"/>
              <a:gd name="connsiteY4" fmla="*/ 5567401 h 7286153"/>
              <a:gd name="connsiteX5" fmla="*/ 5139248 w 6866467"/>
              <a:gd name="connsiteY5" fmla="*/ 7286153 h 7286153"/>
              <a:gd name="connsiteX6" fmla="*/ 1718752 w 6866467"/>
              <a:gd name="connsiteY6" fmla="*/ 7286153 h 7286153"/>
              <a:gd name="connsiteX7" fmla="*/ 0 w 6866467"/>
              <a:gd name="connsiteY7" fmla="*/ 5567401 h 7286153"/>
              <a:gd name="connsiteX0" fmla="*/ 0 w 6866467"/>
              <a:gd name="connsiteY0" fmla="*/ 5147715 h 6866467"/>
              <a:gd name="connsiteX1" fmla="*/ 19 w 6866467"/>
              <a:gd name="connsiteY1" fmla="*/ 0 h 6866467"/>
              <a:gd name="connsiteX2" fmla="*/ 6866467 w 6866467"/>
              <a:gd name="connsiteY2" fmla="*/ 19 h 6866467"/>
              <a:gd name="connsiteX3" fmla="*/ 6858000 w 6866467"/>
              <a:gd name="connsiteY3" fmla="*/ 5147715 h 6866467"/>
              <a:gd name="connsiteX4" fmla="*/ 5139248 w 6866467"/>
              <a:gd name="connsiteY4" fmla="*/ 6866467 h 6866467"/>
              <a:gd name="connsiteX5" fmla="*/ 1718752 w 6866467"/>
              <a:gd name="connsiteY5" fmla="*/ 6866467 h 6866467"/>
              <a:gd name="connsiteX6" fmla="*/ 0 w 6866467"/>
              <a:gd name="connsiteY6" fmla="*/ 5147715 h 6866467"/>
              <a:gd name="connsiteX0" fmla="*/ 0 w 6866467"/>
              <a:gd name="connsiteY0" fmla="*/ 5147715 h 7288337"/>
              <a:gd name="connsiteX1" fmla="*/ 19 w 6866467"/>
              <a:gd name="connsiteY1" fmla="*/ 0 h 7288337"/>
              <a:gd name="connsiteX2" fmla="*/ 6866467 w 6866467"/>
              <a:gd name="connsiteY2" fmla="*/ 19 h 7288337"/>
              <a:gd name="connsiteX3" fmla="*/ 6858000 w 6866467"/>
              <a:gd name="connsiteY3" fmla="*/ 6866448 h 7288337"/>
              <a:gd name="connsiteX4" fmla="*/ 5139248 w 6866467"/>
              <a:gd name="connsiteY4" fmla="*/ 6866467 h 7288337"/>
              <a:gd name="connsiteX5" fmla="*/ 1718752 w 6866467"/>
              <a:gd name="connsiteY5" fmla="*/ 6866467 h 7288337"/>
              <a:gd name="connsiteX6" fmla="*/ 0 w 6866467"/>
              <a:gd name="connsiteY6" fmla="*/ 5147715 h 7288337"/>
              <a:gd name="connsiteX0" fmla="*/ 0 w 6866467"/>
              <a:gd name="connsiteY0" fmla="*/ 5147715 h 7444913"/>
              <a:gd name="connsiteX1" fmla="*/ 19 w 6866467"/>
              <a:gd name="connsiteY1" fmla="*/ 0 h 7444913"/>
              <a:gd name="connsiteX2" fmla="*/ 6866467 w 6866467"/>
              <a:gd name="connsiteY2" fmla="*/ 19 h 7444913"/>
              <a:gd name="connsiteX3" fmla="*/ 6858000 w 6866467"/>
              <a:gd name="connsiteY3" fmla="*/ 6866448 h 7444913"/>
              <a:gd name="connsiteX4" fmla="*/ 1718752 w 6866467"/>
              <a:gd name="connsiteY4" fmla="*/ 6866467 h 7444913"/>
              <a:gd name="connsiteX5" fmla="*/ 0 w 6866467"/>
              <a:gd name="connsiteY5" fmla="*/ 5147715 h 7444913"/>
              <a:gd name="connsiteX0" fmla="*/ 0 w 6866467"/>
              <a:gd name="connsiteY0" fmla="*/ 5147715 h 7444913"/>
              <a:gd name="connsiteX1" fmla="*/ 19 w 6866467"/>
              <a:gd name="connsiteY1" fmla="*/ 0 h 7444913"/>
              <a:gd name="connsiteX2" fmla="*/ 6866467 w 6866467"/>
              <a:gd name="connsiteY2" fmla="*/ 19 h 7444913"/>
              <a:gd name="connsiteX3" fmla="*/ 6858000 w 6866467"/>
              <a:gd name="connsiteY3" fmla="*/ 6866448 h 7444913"/>
              <a:gd name="connsiteX4" fmla="*/ 1718752 w 6866467"/>
              <a:gd name="connsiteY4" fmla="*/ 6866467 h 7444913"/>
              <a:gd name="connsiteX5" fmla="*/ 0 w 6866467"/>
              <a:gd name="connsiteY5" fmla="*/ 5147715 h 7444913"/>
              <a:gd name="connsiteX0" fmla="*/ 0 w 6866467"/>
              <a:gd name="connsiteY0" fmla="*/ 5147715 h 7375078"/>
              <a:gd name="connsiteX1" fmla="*/ 19 w 6866467"/>
              <a:gd name="connsiteY1" fmla="*/ 0 h 7375078"/>
              <a:gd name="connsiteX2" fmla="*/ 6866467 w 6866467"/>
              <a:gd name="connsiteY2" fmla="*/ 19 h 7375078"/>
              <a:gd name="connsiteX3" fmla="*/ 6858000 w 6866467"/>
              <a:gd name="connsiteY3" fmla="*/ 6866448 h 7375078"/>
              <a:gd name="connsiteX4" fmla="*/ 1718752 w 6866467"/>
              <a:gd name="connsiteY4" fmla="*/ 6866467 h 7375078"/>
              <a:gd name="connsiteX5" fmla="*/ 0 w 6866467"/>
              <a:gd name="connsiteY5" fmla="*/ 5147715 h 7375078"/>
              <a:gd name="connsiteX0" fmla="*/ 0 w 6866467"/>
              <a:gd name="connsiteY0" fmla="*/ 5147715 h 6870841"/>
              <a:gd name="connsiteX1" fmla="*/ 19 w 6866467"/>
              <a:gd name="connsiteY1" fmla="*/ 0 h 6870841"/>
              <a:gd name="connsiteX2" fmla="*/ 6866467 w 6866467"/>
              <a:gd name="connsiteY2" fmla="*/ 19 h 6870841"/>
              <a:gd name="connsiteX3" fmla="*/ 6858000 w 6866467"/>
              <a:gd name="connsiteY3" fmla="*/ 6866448 h 6870841"/>
              <a:gd name="connsiteX4" fmla="*/ 1718752 w 6866467"/>
              <a:gd name="connsiteY4" fmla="*/ 6866467 h 6870841"/>
              <a:gd name="connsiteX5" fmla="*/ 0 w 6866467"/>
              <a:gd name="connsiteY5" fmla="*/ 5147715 h 6870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6467" h="6870841">
                <a:moveTo>
                  <a:pt x="0" y="5147715"/>
                </a:moveTo>
                <a:cubicBezTo>
                  <a:pt x="6" y="3431810"/>
                  <a:pt x="13" y="1715905"/>
                  <a:pt x="19" y="0"/>
                </a:cubicBezTo>
                <a:lnTo>
                  <a:pt x="6866467" y="19"/>
                </a:lnTo>
                <a:cubicBezTo>
                  <a:pt x="6863645" y="1715918"/>
                  <a:pt x="6862233" y="3433233"/>
                  <a:pt x="6858000" y="6866448"/>
                </a:cubicBezTo>
                <a:cubicBezTo>
                  <a:pt x="6016982" y="6876323"/>
                  <a:pt x="2897101" y="6866467"/>
                  <a:pt x="1718752" y="6866467"/>
                </a:cubicBezTo>
                <a:cubicBezTo>
                  <a:pt x="769511" y="6866467"/>
                  <a:pt x="0" y="6096956"/>
                  <a:pt x="0" y="5147715"/>
                </a:cubicBezTo>
                <a:close/>
              </a:path>
            </a:pathLst>
          </a:custGeom>
          <a:blipFill>
            <a:blip r:embed="rId3"/>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7942500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12276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2962992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0917099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823329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40675348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65639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5317025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68223565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Quote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2416" y="585788"/>
            <a:ext cx="8026972" cy="2946033"/>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Quote text</a:t>
            </a:r>
          </a:p>
        </p:txBody>
      </p:sp>
      <p:sp>
        <p:nvSpPr>
          <p:cNvPr id="5" name="Text Placeholder 4"/>
          <p:cNvSpPr>
            <a:spLocks noGrp="1"/>
          </p:cNvSpPr>
          <p:nvPr>
            <p:ph type="body" sz="quarter" idx="12" hasCustomPrompt="1"/>
          </p:nvPr>
        </p:nvSpPr>
        <p:spPr>
          <a:xfrm>
            <a:off x="3582416" y="3977319"/>
            <a:ext cx="8026972"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Name</a:t>
            </a:r>
          </a:p>
        </p:txBody>
      </p:sp>
      <p:sp>
        <p:nvSpPr>
          <p:cNvPr id="4" name="Text Placeholder 4">
            <a:extLst>
              <a:ext uri="{FF2B5EF4-FFF2-40B4-BE49-F238E27FC236}">
                <a16:creationId xmlns:a16="http://schemas.microsoft.com/office/drawing/2014/main" id="{E442750B-A7AB-42A9-A8AF-218016DC73F6}"/>
              </a:ext>
            </a:extLst>
          </p:cNvPr>
          <p:cNvSpPr>
            <a:spLocks noGrp="1"/>
          </p:cNvSpPr>
          <p:nvPr>
            <p:ph type="body" sz="quarter" idx="13" hasCustomPrompt="1"/>
          </p:nvPr>
        </p:nvSpPr>
        <p:spPr>
          <a:xfrm>
            <a:off x="3582416" y="4383719"/>
            <a:ext cx="8026972"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Company or position</a:t>
            </a:r>
          </a:p>
        </p:txBody>
      </p:sp>
      <p:pic>
        <p:nvPicPr>
          <p:cNvPr id="7" name="Picture 6">
            <a:extLst>
              <a:ext uri="{FF2B5EF4-FFF2-40B4-BE49-F238E27FC236}">
                <a16:creationId xmlns:a16="http://schemas.microsoft.com/office/drawing/2014/main" id="{8EF7F8A9-CB63-4BA7-8A0E-637BFA251A89}"/>
              </a:ext>
            </a:extLst>
          </p:cNvPr>
          <p:cNvPicPr>
            <a:picLocks noChangeAspect="1"/>
          </p:cNvPicPr>
          <p:nvPr userDrawn="1"/>
        </p:nvPicPr>
        <p:blipFill>
          <a:blip r:embed="rId2"/>
          <a:stretch>
            <a:fillRect/>
          </a:stretch>
        </p:blipFill>
        <p:spPr bwMode="black">
          <a:xfrm>
            <a:off x="549201" y="1177602"/>
            <a:ext cx="2514666" cy="2251398"/>
          </a:xfrm>
          <a:prstGeom prst="rect">
            <a:avLst/>
          </a:prstGeom>
        </p:spPr>
      </p:pic>
    </p:spTree>
    <p:extLst>
      <p:ext uri="{BB962C8B-B14F-4D97-AF65-F5344CB8AC3E}">
        <p14:creationId xmlns:p14="http://schemas.microsoft.com/office/powerpoint/2010/main" val="32316896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Quote yellow">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2416" y="585788"/>
            <a:ext cx="8025384" cy="2946033"/>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Quote text</a:t>
            </a:r>
          </a:p>
        </p:txBody>
      </p:sp>
      <p:sp>
        <p:nvSpPr>
          <p:cNvPr id="5" name="Text Placeholder 4"/>
          <p:cNvSpPr>
            <a:spLocks noGrp="1"/>
          </p:cNvSpPr>
          <p:nvPr>
            <p:ph type="body" sz="quarter" idx="12" hasCustomPrompt="1"/>
          </p:nvPr>
        </p:nvSpPr>
        <p:spPr>
          <a:xfrm>
            <a:off x="3582416" y="3977319"/>
            <a:ext cx="80253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Name</a:t>
            </a:r>
          </a:p>
        </p:txBody>
      </p:sp>
      <p:sp>
        <p:nvSpPr>
          <p:cNvPr id="4" name="Text Placeholder 4">
            <a:extLst>
              <a:ext uri="{FF2B5EF4-FFF2-40B4-BE49-F238E27FC236}">
                <a16:creationId xmlns:a16="http://schemas.microsoft.com/office/drawing/2014/main" id="{E442750B-A7AB-42A9-A8AF-218016DC73F6}"/>
              </a:ext>
            </a:extLst>
          </p:cNvPr>
          <p:cNvSpPr>
            <a:spLocks noGrp="1"/>
          </p:cNvSpPr>
          <p:nvPr>
            <p:ph type="body" sz="quarter" idx="13" hasCustomPrompt="1"/>
          </p:nvPr>
        </p:nvSpPr>
        <p:spPr>
          <a:xfrm>
            <a:off x="3582416" y="4383719"/>
            <a:ext cx="80253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Company or position</a:t>
            </a:r>
          </a:p>
        </p:txBody>
      </p:sp>
      <p:pic>
        <p:nvPicPr>
          <p:cNvPr id="6" name="Picture 5">
            <a:extLst>
              <a:ext uri="{FF2B5EF4-FFF2-40B4-BE49-F238E27FC236}">
                <a16:creationId xmlns:a16="http://schemas.microsoft.com/office/drawing/2014/main" id="{DD6A131B-0EEE-4C13-90D1-99AA5B3DC4ED}"/>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584200" y="1201415"/>
            <a:ext cx="2062492" cy="1842493"/>
          </a:xfrm>
          <a:prstGeom prst="rect">
            <a:avLst/>
          </a:prstGeom>
        </p:spPr>
      </p:pic>
    </p:spTree>
    <p:extLst>
      <p:ext uri="{BB962C8B-B14F-4D97-AF65-F5344CB8AC3E}">
        <p14:creationId xmlns:p14="http://schemas.microsoft.com/office/powerpoint/2010/main" val="23282360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quare photo placeholder Yellow">
    <p:bg>
      <p:bgPr>
        <a:solidFill>
          <a:srgbClr val="FFB9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3" name="Picture 2">
            <a:extLst>
              <a:ext uri="{FF2B5EF4-FFF2-40B4-BE49-F238E27FC236}">
                <a16:creationId xmlns:a16="http://schemas.microsoft.com/office/drawing/2014/main" id="{2B7938B8-F298-4772-A6EC-8F59C02C0B8A}"/>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81337" y="585788"/>
            <a:ext cx="2308796" cy="294587"/>
          </a:xfrm>
          <a:prstGeom prst="rect">
            <a:avLst/>
          </a:prstGeom>
        </p:spPr>
      </p:pic>
      <p:sp>
        <p:nvSpPr>
          <p:cNvPr id="7" name="Rectangle 6">
            <a:extLst>
              <a:ext uri="{FF2B5EF4-FFF2-40B4-BE49-F238E27FC236}">
                <a16:creationId xmlns:a16="http://schemas.microsoft.com/office/drawing/2014/main" id="{C9B633B0-40F9-4729-84DB-771120F5D70D}"/>
              </a:ext>
            </a:extLst>
          </p:cNvPr>
          <p:cNvSpPr/>
          <p:nvPr userDrawn="1"/>
        </p:nvSpPr>
        <p:spPr bwMode="auto">
          <a:xfrm>
            <a:off x="5334000" y="0"/>
            <a:ext cx="6858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E0F96359-EC4C-4CE6-BA65-F486272055DA}"/>
              </a:ext>
            </a:extLst>
          </p:cNvPr>
          <p:cNvSpPr>
            <a:spLocks noGrp="1"/>
          </p:cNvSpPr>
          <p:nvPr>
            <p:ph type="pic" sz="quarter" idx="11" hasCustomPrompt="1"/>
          </p:nvPr>
        </p:nvSpPr>
        <p:spPr bwMode="ltGray">
          <a:xfrm>
            <a:off x="5334000" y="-8469"/>
            <a:ext cx="6866467" cy="6870841"/>
          </a:xfrm>
          <a:custGeom>
            <a:avLst/>
            <a:gdLst>
              <a:gd name="connsiteX0" fmla="*/ 0 w 6858000"/>
              <a:gd name="connsiteY0" fmla="*/ 1718752 h 6858000"/>
              <a:gd name="connsiteX1" fmla="*/ 1718752 w 6858000"/>
              <a:gd name="connsiteY1" fmla="*/ 0 h 6858000"/>
              <a:gd name="connsiteX2" fmla="*/ 5139248 w 6858000"/>
              <a:gd name="connsiteY2" fmla="*/ 0 h 6858000"/>
              <a:gd name="connsiteX3" fmla="*/ 6858000 w 6858000"/>
              <a:gd name="connsiteY3" fmla="*/ 1718752 h 6858000"/>
              <a:gd name="connsiteX4" fmla="*/ 6858000 w 6858000"/>
              <a:gd name="connsiteY4" fmla="*/ 5139248 h 6858000"/>
              <a:gd name="connsiteX5" fmla="*/ 5139248 w 6858000"/>
              <a:gd name="connsiteY5" fmla="*/ 6858000 h 6858000"/>
              <a:gd name="connsiteX6" fmla="*/ 1718752 w 6858000"/>
              <a:gd name="connsiteY6" fmla="*/ 6858000 h 6858000"/>
              <a:gd name="connsiteX7" fmla="*/ 0 w 6858000"/>
              <a:gd name="connsiteY7" fmla="*/ 5139248 h 6858000"/>
              <a:gd name="connsiteX8" fmla="*/ 0 w 6858000"/>
              <a:gd name="connsiteY8" fmla="*/ 1718752 h 6858000"/>
              <a:gd name="connsiteX0" fmla="*/ 421870 w 7279870"/>
              <a:gd name="connsiteY0" fmla="*/ 1727219 h 6866467"/>
              <a:gd name="connsiteX1" fmla="*/ 421889 w 7279870"/>
              <a:gd name="connsiteY1" fmla="*/ 0 h 6866467"/>
              <a:gd name="connsiteX2" fmla="*/ 5561118 w 7279870"/>
              <a:gd name="connsiteY2" fmla="*/ 8467 h 6866467"/>
              <a:gd name="connsiteX3" fmla="*/ 7279870 w 7279870"/>
              <a:gd name="connsiteY3" fmla="*/ 1727219 h 6866467"/>
              <a:gd name="connsiteX4" fmla="*/ 7279870 w 7279870"/>
              <a:gd name="connsiteY4" fmla="*/ 5147715 h 6866467"/>
              <a:gd name="connsiteX5" fmla="*/ 5561118 w 7279870"/>
              <a:gd name="connsiteY5" fmla="*/ 6866467 h 6866467"/>
              <a:gd name="connsiteX6" fmla="*/ 2140622 w 7279870"/>
              <a:gd name="connsiteY6" fmla="*/ 6866467 h 6866467"/>
              <a:gd name="connsiteX7" fmla="*/ 421870 w 7279870"/>
              <a:gd name="connsiteY7" fmla="*/ 5147715 h 6866467"/>
              <a:gd name="connsiteX8" fmla="*/ 421870 w 7279870"/>
              <a:gd name="connsiteY8" fmla="*/ 1727219 h 6866467"/>
              <a:gd name="connsiteX0" fmla="*/ 0 w 6858000"/>
              <a:gd name="connsiteY0" fmla="*/ 5147715 h 6866467"/>
              <a:gd name="connsiteX1" fmla="*/ 19 w 6858000"/>
              <a:gd name="connsiteY1" fmla="*/ 0 h 6866467"/>
              <a:gd name="connsiteX2" fmla="*/ 5139248 w 6858000"/>
              <a:gd name="connsiteY2" fmla="*/ 8467 h 6866467"/>
              <a:gd name="connsiteX3" fmla="*/ 6858000 w 6858000"/>
              <a:gd name="connsiteY3" fmla="*/ 1727219 h 6866467"/>
              <a:gd name="connsiteX4" fmla="*/ 6858000 w 6858000"/>
              <a:gd name="connsiteY4" fmla="*/ 5147715 h 6866467"/>
              <a:gd name="connsiteX5" fmla="*/ 5139248 w 6858000"/>
              <a:gd name="connsiteY5" fmla="*/ 6866467 h 6866467"/>
              <a:gd name="connsiteX6" fmla="*/ 1718752 w 6858000"/>
              <a:gd name="connsiteY6" fmla="*/ 6866467 h 6866467"/>
              <a:gd name="connsiteX7" fmla="*/ 0 w 6858000"/>
              <a:gd name="connsiteY7" fmla="*/ 5147715 h 6866467"/>
              <a:gd name="connsiteX0" fmla="*/ 0 w 6866467"/>
              <a:gd name="connsiteY0" fmla="*/ 5567401 h 7286153"/>
              <a:gd name="connsiteX1" fmla="*/ 19 w 6866467"/>
              <a:gd name="connsiteY1" fmla="*/ 419686 h 7286153"/>
              <a:gd name="connsiteX2" fmla="*/ 5139248 w 6866467"/>
              <a:gd name="connsiteY2" fmla="*/ 428153 h 7286153"/>
              <a:gd name="connsiteX3" fmla="*/ 6866467 w 6866467"/>
              <a:gd name="connsiteY3" fmla="*/ 419705 h 7286153"/>
              <a:gd name="connsiteX4" fmla="*/ 6858000 w 6866467"/>
              <a:gd name="connsiteY4" fmla="*/ 5567401 h 7286153"/>
              <a:gd name="connsiteX5" fmla="*/ 5139248 w 6866467"/>
              <a:gd name="connsiteY5" fmla="*/ 7286153 h 7286153"/>
              <a:gd name="connsiteX6" fmla="*/ 1718752 w 6866467"/>
              <a:gd name="connsiteY6" fmla="*/ 7286153 h 7286153"/>
              <a:gd name="connsiteX7" fmla="*/ 0 w 6866467"/>
              <a:gd name="connsiteY7" fmla="*/ 5567401 h 7286153"/>
              <a:gd name="connsiteX0" fmla="*/ 0 w 6866467"/>
              <a:gd name="connsiteY0" fmla="*/ 5147715 h 6866467"/>
              <a:gd name="connsiteX1" fmla="*/ 19 w 6866467"/>
              <a:gd name="connsiteY1" fmla="*/ 0 h 6866467"/>
              <a:gd name="connsiteX2" fmla="*/ 6866467 w 6866467"/>
              <a:gd name="connsiteY2" fmla="*/ 19 h 6866467"/>
              <a:gd name="connsiteX3" fmla="*/ 6858000 w 6866467"/>
              <a:gd name="connsiteY3" fmla="*/ 5147715 h 6866467"/>
              <a:gd name="connsiteX4" fmla="*/ 5139248 w 6866467"/>
              <a:gd name="connsiteY4" fmla="*/ 6866467 h 6866467"/>
              <a:gd name="connsiteX5" fmla="*/ 1718752 w 6866467"/>
              <a:gd name="connsiteY5" fmla="*/ 6866467 h 6866467"/>
              <a:gd name="connsiteX6" fmla="*/ 0 w 6866467"/>
              <a:gd name="connsiteY6" fmla="*/ 5147715 h 6866467"/>
              <a:gd name="connsiteX0" fmla="*/ 0 w 6866467"/>
              <a:gd name="connsiteY0" fmla="*/ 5147715 h 7288337"/>
              <a:gd name="connsiteX1" fmla="*/ 19 w 6866467"/>
              <a:gd name="connsiteY1" fmla="*/ 0 h 7288337"/>
              <a:gd name="connsiteX2" fmla="*/ 6866467 w 6866467"/>
              <a:gd name="connsiteY2" fmla="*/ 19 h 7288337"/>
              <a:gd name="connsiteX3" fmla="*/ 6858000 w 6866467"/>
              <a:gd name="connsiteY3" fmla="*/ 6866448 h 7288337"/>
              <a:gd name="connsiteX4" fmla="*/ 5139248 w 6866467"/>
              <a:gd name="connsiteY4" fmla="*/ 6866467 h 7288337"/>
              <a:gd name="connsiteX5" fmla="*/ 1718752 w 6866467"/>
              <a:gd name="connsiteY5" fmla="*/ 6866467 h 7288337"/>
              <a:gd name="connsiteX6" fmla="*/ 0 w 6866467"/>
              <a:gd name="connsiteY6" fmla="*/ 5147715 h 7288337"/>
              <a:gd name="connsiteX0" fmla="*/ 0 w 6866467"/>
              <a:gd name="connsiteY0" fmla="*/ 5147715 h 7444913"/>
              <a:gd name="connsiteX1" fmla="*/ 19 w 6866467"/>
              <a:gd name="connsiteY1" fmla="*/ 0 h 7444913"/>
              <a:gd name="connsiteX2" fmla="*/ 6866467 w 6866467"/>
              <a:gd name="connsiteY2" fmla="*/ 19 h 7444913"/>
              <a:gd name="connsiteX3" fmla="*/ 6858000 w 6866467"/>
              <a:gd name="connsiteY3" fmla="*/ 6866448 h 7444913"/>
              <a:gd name="connsiteX4" fmla="*/ 1718752 w 6866467"/>
              <a:gd name="connsiteY4" fmla="*/ 6866467 h 7444913"/>
              <a:gd name="connsiteX5" fmla="*/ 0 w 6866467"/>
              <a:gd name="connsiteY5" fmla="*/ 5147715 h 7444913"/>
              <a:gd name="connsiteX0" fmla="*/ 0 w 6866467"/>
              <a:gd name="connsiteY0" fmla="*/ 5147715 h 7444913"/>
              <a:gd name="connsiteX1" fmla="*/ 19 w 6866467"/>
              <a:gd name="connsiteY1" fmla="*/ 0 h 7444913"/>
              <a:gd name="connsiteX2" fmla="*/ 6866467 w 6866467"/>
              <a:gd name="connsiteY2" fmla="*/ 19 h 7444913"/>
              <a:gd name="connsiteX3" fmla="*/ 6858000 w 6866467"/>
              <a:gd name="connsiteY3" fmla="*/ 6866448 h 7444913"/>
              <a:gd name="connsiteX4" fmla="*/ 1718752 w 6866467"/>
              <a:gd name="connsiteY4" fmla="*/ 6866467 h 7444913"/>
              <a:gd name="connsiteX5" fmla="*/ 0 w 6866467"/>
              <a:gd name="connsiteY5" fmla="*/ 5147715 h 7444913"/>
              <a:gd name="connsiteX0" fmla="*/ 0 w 6866467"/>
              <a:gd name="connsiteY0" fmla="*/ 5147715 h 7375078"/>
              <a:gd name="connsiteX1" fmla="*/ 19 w 6866467"/>
              <a:gd name="connsiteY1" fmla="*/ 0 h 7375078"/>
              <a:gd name="connsiteX2" fmla="*/ 6866467 w 6866467"/>
              <a:gd name="connsiteY2" fmla="*/ 19 h 7375078"/>
              <a:gd name="connsiteX3" fmla="*/ 6858000 w 6866467"/>
              <a:gd name="connsiteY3" fmla="*/ 6866448 h 7375078"/>
              <a:gd name="connsiteX4" fmla="*/ 1718752 w 6866467"/>
              <a:gd name="connsiteY4" fmla="*/ 6866467 h 7375078"/>
              <a:gd name="connsiteX5" fmla="*/ 0 w 6866467"/>
              <a:gd name="connsiteY5" fmla="*/ 5147715 h 7375078"/>
              <a:gd name="connsiteX0" fmla="*/ 0 w 6866467"/>
              <a:gd name="connsiteY0" fmla="*/ 5147715 h 6870841"/>
              <a:gd name="connsiteX1" fmla="*/ 19 w 6866467"/>
              <a:gd name="connsiteY1" fmla="*/ 0 h 6870841"/>
              <a:gd name="connsiteX2" fmla="*/ 6866467 w 6866467"/>
              <a:gd name="connsiteY2" fmla="*/ 19 h 6870841"/>
              <a:gd name="connsiteX3" fmla="*/ 6858000 w 6866467"/>
              <a:gd name="connsiteY3" fmla="*/ 6866448 h 6870841"/>
              <a:gd name="connsiteX4" fmla="*/ 1718752 w 6866467"/>
              <a:gd name="connsiteY4" fmla="*/ 6866467 h 6870841"/>
              <a:gd name="connsiteX5" fmla="*/ 0 w 6866467"/>
              <a:gd name="connsiteY5" fmla="*/ 5147715 h 6870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6467" h="6870841">
                <a:moveTo>
                  <a:pt x="0" y="5147715"/>
                </a:moveTo>
                <a:cubicBezTo>
                  <a:pt x="6" y="3431810"/>
                  <a:pt x="13" y="1715905"/>
                  <a:pt x="19" y="0"/>
                </a:cubicBezTo>
                <a:lnTo>
                  <a:pt x="6866467" y="19"/>
                </a:lnTo>
                <a:cubicBezTo>
                  <a:pt x="6863645" y="1715918"/>
                  <a:pt x="6862233" y="3433233"/>
                  <a:pt x="6858000" y="6866448"/>
                </a:cubicBezTo>
                <a:cubicBezTo>
                  <a:pt x="6016982" y="6876323"/>
                  <a:pt x="2897101" y="6866467"/>
                  <a:pt x="1718752" y="6866467"/>
                </a:cubicBezTo>
                <a:cubicBezTo>
                  <a:pt x="769511" y="6866467"/>
                  <a:pt x="0" y="6096956"/>
                  <a:pt x="0" y="5147715"/>
                </a:cubicBezTo>
                <a:close/>
              </a:path>
            </a:pathLst>
          </a:custGeom>
          <a:blipFill>
            <a:blip r:embed="rId3"/>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5530586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Quot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2416" y="585788"/>
            <a:ext cx="8026972" cy="2946033"/>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Quote text</a:t>
            </a:r>
          </a:p>
        </p:txBody>
      </p:sp>
      <p:sp>
        <p:nvSpPr>
          <p:cNvPr id="5" name="Text Placeholder 4"/>
          <p:cNvSpPr>
            <a:spLocks noGrp="1"/>
          </p:cNvSpPr>
          <p:nvPr>
            <p:ph type="body" sz="quarter" idx="12" hasCustomPrompt="1"/>
          </p:nvPr>
        </p:nvSpPr>
        <p:spPr>
          <a:xfrm>
            <a:off x="3582416" y="3977319"/>
            <a:ext cx="8026972"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Name</a:t>
            </a:r>
          </a:p>
        </p:txBody>
      </p:sp>
      <p:sp>
        <p:nvSpPr>
          <p:cNvPr id="4" name="Text Placeholder 4">
            <a:extLst>
              <a:ext uri="{FF2B5EF4-FFF2-40B4-BE49-F238E27FC236}">
                <a16:creationId xmlns:a16="http://schemas.microsoft.com/office/drawing/2014/main" id="{E442750B-A7AB-42A9-A8AF-218016DC73F6}"/>
              </a:ext>
            </a:extLst>
          </p:cNvPr>
          <p:cNvSpPr>
            <a:spLocks noGrp="1"/>
          </p:cNvSpPr>
          <p:nvPr>
            <p:ph type="body" sz="quarter" idx="13" hasCustomPrompt="1"/>
          </p:nvPr>
        </p:nvSpPr>
        <p:spPr>
          <a:xfrm>
            <a:off x="3582416" y="4383719"/>
            <a:ext cx="8026972"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Company or position</a:t>
            </a:r>
          </a:p>
        </p:txBody>
      </p:sp>
      <p:pic>
        <p:nvPicPr>
          <p:cNvPr id="7" name="Picture 6">
            <a:extLst>
              <a:ext uri="{FF2B5EF4-FFF2-40B4-BE49-F238E27FC236}">
                <a16:creationId xmlns:a16="http://schemas.microsoft.com/office/drawing/2014/main" id="{8EF7F8A9-CB63-4BA7-8A0E-637BFA251A89}"/>
              </a:ext>
            </a:extLst>
          </p:cNvPr>
          <p:cNvPicPr>
            <a:picLocks noChangeAspect="1"/>
          </p:cNvPicPr>
          <p:nvPr userDrawn="1"/>
        </p:nvPicPr>
        <p:blipFill>
          <a:blip r:embed="rId2"/>
          <a:stretch>
            <a:fillRect/>
          </a:stretch>
        </p:blipFill>
        <p:spPr bwMode="black">
          <a:xfrm>
            <a:off x="549201" y="1177602"/>
            <a:ext cx="2514666" cy="2251398"/>
          </a:xfrm>
          <a:prstGeom prst="rect">
            <a:avLst/>
          </a:prstGeom>
        </p:spPr>
      </p:pic>
    </p:spTree>
    <p:extLst>
      <p:ext uri="{BB962C8B-B14F-4D97-AF65-F5344CB8AC3E}">
        <p14:creationId xmlns:p14="http://schemas.microsoft.com/office/powerpoint/2010/main" val="36729679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27218455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emo slide yellow">
    <p:bg>
      <p:bgPr>
        <a:solidFill>
          <a:srgbClr val="FFB9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1064092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rgbClr val="107C1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290632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0861632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yellow">
    <p:bg>
      <p:bgPr>
        <a:solidFill>
          <a:srgbClr val="FFB9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673997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green">
    <p:bg>
      <p:bgPr>
        <a:solidFill>
          <a:srgbClr val="107C1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3813473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 Threat detec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39486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4" name="Picture 3">
            <a:extLst>
              <a:ext uri="{FF2B5EF4-FFF2-40B4-BE49-F238E27FC236}">
                <a16:creationId xmlns:a16="http://schemas.microsoft.com/office/drawing/2014/main" id="{01376047-A7C2-4F1A-A40A-BC5DE2E2516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9734" t="-8952" r="9734" b="-8952"/>
          <a:stretch/>
        </p:blipFill>
        <p:spPr>
          <a:xfrm>
            <a:off x="5270500" y="0"/>
            <a:ext cx="6921500" cy="6858000"/>
          </a:xfrm>
          <a:prstGeom prst="rect">
            <a:avLst/>
          </a:prstGeom>
          <a:solidFill>
            <a:srgbClr val="FFB900"/>
          </a:solidFill>
        </p:spPr>
      </p:pic>
    </p:spTree>
    <p:extLst>
      <p:ext uri="{BB962C8B-B14F-4D97-AF65-F5344CB8AC3E}">
        <p14:creationId xmlns:p14="http://schemas.microsoft.com/office/powerpoint/2010/main" val="9439110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 Comprehensive securit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39486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5" name="Picture 4">
            <a:extLst>
              <a:ext uri="{FF2B5EF4-FFF2-40B4-BE49-F238E27FC236}">
                <a16:creationId xmlns:a16="http://schemas.microsoft.com/office/drawing/2014/main" id="{16BC4C20-DFD2-48A2-B2AC-880C9F9B884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2020" t="-7479" r="9459" b="-7479"/>
          <a:stretch/>
        </p:blipFill>
        <p:spPr>
          <a:xfrm>
            <a:off x="5270500" y="0"/>
            <a:ext cx="6921500" cy="6857999"/>
          </a:xfrm>
          <a:prstGeom prst="rect">
            <a:avLst/>
          </a:prstGeom>
          <a:solidFill>
            <a:srgbClr val="0078D4"/>
          </a:solidFill>
        </p:spPr>
      </p:pic>
    </p:spTree>
    <p:extLst>
      <p:ext uri="{BB962C8B-B14F-4D97-AF65-F5344CB8AC3E}">
        <p14:creationId xmlns:p14="http://schemas.microsoft.com/office/powerpoint/2010/main" val="19676606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 End-to-end security visibilit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7D9CCC7-A76E-4DEF-A3B1-360582C2B5DA}"/>
              </a:ext>
            </a:extLst>
          </p:cNvPr>
          <p:cNvSpPr/>
          <p:nvPr userDrawn="1"/>
        </p:nvSpPr>
        <p:spPr bwMode="auto">
          <a:xfrm>
            <a:off x="5270500" y="0"/>
            <a:ext cx="6921500" cy="68580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p:cNvSpPr>
            <a:spLocks noGrp="1"/>
          </p:cNvSpPr>
          <p:nvPr>
            <p:ph type="title" hasCustomPrompt="1"/>
          </p:nvPr>
        </p:nvSpPr>
        <p:spPr>
          <a:xfrm>
            <a:off x="585216" y="3035808"/>
            <a:ext cx="39486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4" name="Picture 3">
            <a:extLst>
              <a:ext uri="{FF2B5EF4-FFF2-40B4-BE49-F238E27FC236}">
                <a16:creationId xmlns:a16="http://schemas.microsoft.com/office/drawing/2014/main" id="{7C351CC6-EFA5-4815-8FF5-16ED7FE59D2C}"/>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8218" t="28169" r="8525" b="29620"/>
          <a:stretch/>
        </p:blipFill>
        <p:spPr>
          <a:xfrm>
            <a:off x="5270500" y="2241550"/>
            <a:ext cx="6921500" cy="2374900"/>
          </a:xfrm>
          <a:prstGeom prst="rect">
            <a:avLst/>
          </a:prstGeom>
        </p:spPr>
      </p:pic>
    </p:spTree>
    <p:extLst>
      <p:ext uri="{BB962C8B-B14F-4D97-AF65-F5344CB8AC3E}">
        <p14:creationId xmlns:p14="http://schemas.microsoft.com/office/powerpoint/2010/main" val="25794630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quare photo placeholder Green">
    <p:bg>
      <p:bgPr>
        <a:solidFill>
          <a:srgbClr val="107C1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grpSp>
        <p:nvGrpSpPr>
          <p:cNvPr id="7" name="Group 6">
            <a:extLst>
              <a:ext uri="{FF2B5EF4-FFF2-40B4-BE49-F238E27FC236}">
                <a16:creationId xmlns:a16="http://schemas.microsoft.com/office/drawing/2014/main" id="{79F73AF8-146B-42CD-B541-F752F139986C}"/>
              </a:ext>
            </a:extLst>
          </p:cNvPr>
          <p:cNvGrpSpPr/>
          <p:nvPr userDrawn="1"/>
        </p:nvGrpSpPr>
        <p:grpSpPr bwMode="black">
          <a:xfrm>
            <a:off x="582043" y="585788"/>
            <a:ext cx="2308795" cy="294139"/>
            <a:chOff x="582043" y="585788"/>
            <a:chExt cx="2308795" cy="294139"/>
          </a:xfrm>
        </p:grpSpPr>
        <p:pic>
          <p:nvPicPr>
            <p:cNvPr id="8" name="Picture 7">
              <a:extLst>
                <a:ext uri="{FF2B5EF4-FFF2-40B4-BE49-F238E27FC236}">
                  <a16:creationId xmlns:a16="http://schemas.microsoft.com/office/drawing/2014/main" id="{50DF95CC-AC64-474E-B72E-33CFB9D831F3}"/>
                </a:ext>
              </a:extLst>
            </p:cNvPr>
            <p:cNvPicPr>
              <a:picLocks noChangeAspect="1"/>
            </p:cNvPicPr>
            <p:nvPr userDrawn="1"/>
          </p:nvPicPr>
          <p:blipFill rotWithShape="1">
            <a:blip r:embed="rId2" cstate="print">
              <a:lum bright="100000"/>
              <a:extLst>
                <a:ext uri="{28A0092B-C50C-407E-A947-70E740481C1C}">
                  <a14:useLocalDpi xmlns:a14="http://schemas.microsoft.com/office/drawing/2010/main"/>
                </a:ext>
              </a:extLst>
            </a:blip>
            <a:srcRect r="85089"/>
            <a:stretch/>
          </p:blipFill>
          <p:spPr bwMode="black">
            <a:xfrm>
              <a:off x="582043" y="585788"/>
              <a:ext cx="344263" cy="294139"/>
            </a:xfrm>
            <a:prstGeom prst="rect">
              <a:avLst/>
            </a:prstGeom>
          </p:spPr>
        </p:pic>
        <p:pic>
          <p:nvPicPr>
            <p:cNvPr id="9" name="Picture 8">
              <a:extLst>
                <a:ext uri="{FF2B5EF4-FFF2-40B4-BE49-F238E27FC236}">
                  <a16:creationId xmlns:a16="http://schemas.microsoft.com/office/drawing/2014/main" id="{07DB53AF-4CA8-4329-BFA8-2FDDBB8D4982}"/>
                </a:ext>
              </a:extLst>
            </p:cNvPr>
            <p:cNvPicPr>
              <a:picLocks noChangeAspect="1"/>
            </p:cNvPicPr>
            <p:nvPr userDrawn="1"/>
          </p:nvPicPr>
          <p:blipFill rotWithShape="1">
            <a:blip r:embed="rId2" cstate="print">
              <a:lum bright="100000"/>
              <a:extLst>
                <a:ext uri="{28A0092B-C50C-407E-A947-70E740481C1C}">
                  <a14:useLocalDpi xmlns:a14="http://schemas.microsoft.com/office/drawing/2010/main"/>
                </a:ext>
              </a:extLst>
            </a:blip>
            <a:srcRect l="14911"/>
            <a:stretch/>
          </p:blipFill>
          <p:spPr bwMode="black">
            <a:xfrm>
              <a:off x="926306" y="585788"/>
              <a:ext cx="1964532" cy="294139"/>
            </a:xfrm>
            <a:prstGeom prst="rect">
              <a:avLst/>
            </a:prstGeom>
          </p:spPr>
        </p:pic>
      </p:grpSp>
      <p:sp>
        <p:nvSpPr>
          <p:cNvPr id="10" name="Rectangle 9">
            <a:extLst>
              <a:ext uri="{FF2B5EF4-FFF2-40B4-BE49-F238E27FC236}">
                <a16:creationId xmlns:a16="http://schemas.microsoft.com/office/drawing/2014/main" id="{E4B197E9-B625-4BCE-AA2E-ACB5788815C5}"/>
              </a:ext>
            </a:extLst>
          </p:cNvPr>
          <p:cNvSpPr/>
          <p:nvPr userDrawn="1"/>
        </p:nvSpPr>
        <p:spPr bwMode="auto">
          <a:xfrm>
            <a:off x="5334000" y="0"/>
            <a:ext cx="68580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2" name="Picture Placeholder" descr="This photo is a 'placeholder' only. Drag or drop your photo here, or click and tap the center to insert a photo.">
            <a:extLst>
              <a:ext uri="{FF2B5EF4-FFF2-40B4-BE49-F238E27FC236}">
                <a16:creationId xmlns:a16="http://schemas.microsoft.com/office/drawing/2014/main" id="{659E3F35-E30F-4CC7-B067-A26A900A106C}"/>
              </a:ext>
            </a:extLst>
          </p:cNvPr>
          <p:cNvSpPr>
            <a:spLocks noGrp="1"/>
          </p:cNvSpPr>
          <p:nvPr>
            <p:ph type="pic" sz="quarter" idx="11" hasCustomPrompt="1"/>
          </p:nvPr>
        </p:nvSpPr>
        <p:spPr bwMode="ltGray">
          <a:xfrm>
            <a:off x="5334000" y="-8469"/>
            <a:ext cx="6866467" cy="6870841"/>
          </a:xfrm>
          <a:custGeom>
            <a:avLst/>
            <a:gdLst>
              <a:gd name="connsiteX0" fmla="*/ 0 w 6858000"/>
              <a:gd name="connsiteY0" fmla="*/ 1718752 h 6858000"/>
              <a:gd name="connsiteX1" fmla="*/ 1718752 w 6858000"/>
              <a:gd name="connsiteY1" fmla="*/ 0 h 6858000"/>
              <a:gd name="connsiteX2" fmla="*/ 5139248 w 6858000"/>
              <a:gd name="connsiteY2" fmla="*/ 0 h 6858000"/>
              <a:gd name="connsiteX3" fmla="*/ 6858000 w 6858000"/>
              <a:gd name="connsiteY3" fmla="*/ 1718752 h 6858000"/>
              <a:gd name="connsiteX4" fmla="*/ 6858000 w 6858000"/>
              <a:gd name="connsiteY4" fmla="*/ 5139248 h 6858000"/>
              <a:gd name="connsiteX5" fmla="*/ 5139248 w 6858000"/>
              <a:gd name="connsiteY5" fmla="*/ 6858000 h 6858000"/>
              <a:gd name="connsiteX6" fmla="*/ 1718752 w 6858000"/>
              <a:gd name="connsiteY6" fmla="*/ 6858000 h 6858000"/>
              <a:gd name="connsiteX7" fmla="*/ 0 w 6858000"/>
              <a:gd name="connsiteY7" fmla="*/ 5139248 h 6858000"/>
              <a:gd name="connsiteX8" fmla="*/ 0 w 6858000"/>
              <a:gd name="connsiteY8" fmla="*/ 1718752 h 6858000"/>
              <a:gd name="connsiteX0" fmla="*/ 421870 w 7279870"/>
              <a:gd name="connsiteY0" fmla="*/ 1727219 h 6866467"/>
              <a:gd name="connsiteX1" fmla="*/ 421889 w 7279870"/>
              <a:gd name="connsiteY1" fmla="*/ 0 h 6866467"/>
              <a:gd name="connsiteX2" fmla="*/ 5561118 w 7279870"/>
              <a:gd name="connsiteY2" fmla="*/ 8467 h 6866467"/>
              <a:gd name="connsiteX3" fmla="*/ 7279870 w 7279870"/>
              <a:gd name="connsiteY3" fmla="*/ 1727219 h 6866467"/>
              <a:gd name="connsiteX4" fmla="*/ 7279870 w 7279870"/>
              <a:gd name="connsiteY4" fmla="*/ 5147715 h 6866467"/>
              <a:gd name="connsiteX5" fmla="*/ 5561118 w 7279870"/>
              <a:gd name="connsiteY5" fmla="*/ 6866467 h 6866467"/>
              <a:gd name="connsiteX6" fmla="*/ 2140622 w 7279870"/>
              <a:gd name="connsiteY6" fmla="*/ 6866467 h 6866467"/>
              <a:gd name="connsiteX7" fmla="*/ 421870 w 7279870"/>
              <a:gd name="connsiteY7" fmla="*/ 5147715 h 6866467"/>
              <a:gd name="connsiteX8" fmla="*/ 421870 w 7279870"/>
              <a:gd name="connsiteY8" fmla="*/ 1727219 h 6866467"/>
              <a:gd name="connsiteX0" fmla="*/ 0 w 6858000"/>
              <a:gd name="connsiteY0" fmla="*/ 5147715 h 6866467"/>
              <a:gd name="connsiteX1" fmla="*/ 19 w 6858000"/>
              <a:gd name="connsiteY1" fmla="*/ 0 h 6866467"/>
              <a:gd name="connsiteX2" fmla="*/ 5139248 w 6858000"/>
              <a:gd name="connsiteY2" fmla="*/ 8467 h 6866467"/>
              <a:gd name="connsiteX3" fmla="*/ 6858000 w 6858000"/>
              <a:gd name="connsiteY3" fmla="*/ 1727219 h 6866467"/>
              <a:gd name="connsiteX4" fmla="*/ 6858000 w 6858000"/>
              <a:gd name="connsiteY4" fmla="*/ 5147715 h 6866467"/>
              <a:gd name="connsiteX5" fmla="*/ 5139248 w 6858000"/>
              <a:gd name="connsiteY5" fmla="*/ 6866467 h 6866467"/>
              <a:gd name="connsiteX6" fmla="*/ 1718752 w 6858000"/>
              <a:gd name="connsiteY6" fmla="*/ 6866467 h 6866467"/>
              <a:gd name="connsiteX7" fmla="*/ 0 w 6858000"/>
              <a:gd name="connsiteY7" fmla="*/ 5147715 h 6866467"/>
              <a:gd name="connsiteX0" fmla="*/ 0 w 6866467"/>
              <a:gd name="connsiteY0" fmla="*/ 5567401 h 7286153"/>
              <a:gd name="connsiteX1" fmla="*/ 19 w 6866467"/>
              <a:gd name="connsiteY1" fmla="*/ 419686 h 7286153"/>
              <a:gd name="connsiteX2" fmla="*/ 5139248 w 6866467"/>
              <a:gd name="connsiteY2" fmla="*/ 428153 h 7286153"/>
              <a:gd name="connsiteX3" fmla="*/ 6866467 w 6866467"/>
              <a:gd name="connsiteY3" fmla="*/ 419705 h 7286153"/>
              <a:gd name="connsiteX4" fmla="*/ 6858000 w 6866467"/>
              <a:gd name="connsiteY4" fmla="*/ 5567401 h 7286153"/>
              <a:gd name="connsiteX5" fmla="*/ 5139248 w 6866467"/>
              <a:gd name="connsiteY5" fmla="*/ 7286153 h 7286153"/>
              <a:gd name="connsiteX6" fmla="*/ 1718752 w 6866467"/>
              <a:gd name="connsiteY6" fmla="*/ 7286153 h 7286153"/>
              <a:gd name="connsiteX7" fmla="*/ 0 w 6866467"/>
              <a:gd name="connsiteY7" fmla="*/ 5567401 h 7286153"/>
              <a:gd name="connsiteX0" fmla="*/ 0 w 6866467"/>
              <a:gd name="connsiteY0" fmla="*/ 5147715 h 6866467"/>
              <a:gd name="connsiteX1" fmla="*/ 19 w 6866467"/>
              <a:gd name="connsiteY1" fmla="*/ 0 h 6866467"/>
              <a:gd name="connsiteX2" fmla="*/ 6866467 w 6866467"/>
              <a:gd name="connsiteY2" fmla="*/ 19 h 6866467"/>
              <a:gd name="connsiteX3" fmla="*/ 6858000 w 6866467"/>
              <a:gd name="connsiteY3" fmla="*/ 5147715 h 6866467"/>
              <a:gd name="connsiteX4" fmla="*/ 5139248 w 6866467"/>
              <a:gd name="connsiteY4" fmla="*/ 6866467 h 6866467"/>
              <a:gd name="connsiteX5" fmla="*/ 1718752 w 6866467"/>
              <a:gd name="connsiteY5" fmla="*/ 6866467 h 6866467"/>
              <a:gd name="connsiteX6" fmla="*/ 0 w 6866467"/>
              <a:gd name="connsiteY6" fmla="*/ 5147715 h 6866467"/>
              <a:gd name="connsiteX0" fmla="*/ 0 w 6866467"/>
              <a:gd name="connsiteY0" fmla="*/ 5147715 h 7288337"/>
              <a:gd name="connsiteX1" fmla="*/ 19 w 6866467"/>
              <a:gd name="connsiteY1" fmla="*/ 0 h 7288337"/>
              <a:gd name="connsiteX2" fmla="*/ 6866467 w 6866467"/>
              <a:gd name="connsiteY2" fmla="*/ 19 h 7288337"/>
              <a:gd name="connsiteX3" fmla="*/ 6858000 w 6866467"/>
              <a:gd name="connsiteY3" fmla="*/ 6866448 h 7288337"/>
              <a:gd name="connsiteX4" fmla="*/ 5139248 w 6866467"/>
              <a:gd name="connsiteY4" fmla="*/ 6866467 h 7288337"/>
              <a:gd name="connsiteX5" fmla="*/ 1718752 w 6866467"/>
              <a:gd name="connsiteY5" fmla="*/ 6866467 h 7288337"/>
              <a:gd name="connsiteX6" fmla="*/ 0 w 6866467"/>
              <a:gd name="connsiteY6" fmla="*/ 5147715 h 7288337"/>
              <a:gd name="connsiteX0" fmla="*/ 0 w 6866467"/>
              <a:gd name="connsiteY0" fmla="*/ 5147715 h 7444913"/>
              <a:gd name="connsiteX1" fmla="*/ 19 w 6866467"/>
              <a:gd name="connsiteY1" fmla="*/ 0 h 7444913"/>
              <a:gd name="connsiteX2" fmla="*/ 6866467 w 6866467"/>
              <a:gd name="connsiteY2" fmla="*/ 19 h 7444913"/>
              <a:gd name="connsiteX3" fmla="*/ 6858000 w 6866467"/>
              <a:gd name="connsiteY3" fmla="*/ 6866448 h 7444913"/>
              <a:gd name="connsiteX4" fmla="*/ 1718752 w 6866467"/>
              <a:gd name="connsiteY4" fmla="*/ 6866467 h 7444913"/>
              <a:gd name="connsiteX5" fmla="*/ 0 w 6866467"/>
              <a:gd name="connsiteY5" fmla="*/ 5147715 h 7444913"/>
              <a:gd name="connsiteX0" fmla="*/ 0 w 6866467"/>
              <a:gd name="connsiteY0" fmla="*/ 5147715 h 7444913"/>
              <a:gd name="connsiteX1" fmla="*/ 19 w 6866467"/>
              <a:gd name="connsiteY1" fmla="*/ 0 h 7444913"/>
              <a:gd name="connsiteX2" fmla="*/ 6866467 w 6866467"/>
              <a:gd name="connsiteY2" fmla="*/ 19 h 7444913"/>
              <a:gd name="connsiteX3" fmla="*/ 6858000 w 6866467"/>
              <a:gd name="connsiteY3" fmla="*/ 6866448 h 7444913"/>
              <a:gd name="connsiteX4" fmla="*/ 1718752 w 6866467"/>
              <a:gd name="connsiteY4" fmla="*/ 6866467 h 7444913"/>
              <a:gd name="connsiteX5" fmla="*/ 0 w 6866467"/>
              <a:gd name="connsiteY5" fmla="*/ 5147715 h 7444913"/>
              <a:gd name="connsiteX0" fmla="*/ 0 w 6866467"/>
              <a:gd name="connsiteY0" fmla="*/ 5147715 h 7375078"/>
              <a:gd name="connsiteX1" fmla="*/ 19 w 6866467"/>
              <a:gd name="connsiteY1" fmla="*/ 0 h 7375078"/>
              <a:gd name="connsiteX2" fmla="*/ 6866467 w 6866467"/>
              <a:gd name="connsiteY2" fmla="*/ 19 h 7375078"/>
              <a:gd name="connsiteX3" fmla="*/ 6858000 w 6866467"/>
              <a:gd name="connsiteY3" fmla="*/ 6866448 h 7375078"/>
              <a:gd name="connsiteX4" fmla="*/ 1718752 w 6866467"/>
              <a:gd name="connsiteY4" fmla="*/ 6866467 h 7375078"/>
              <a:gd name="connsiteX5" fmla="*/ 0 w 6866467"/>
              <a:gd name="connsiteY5" fmla="*/ 5147715 h 7375078"/>
              <a:gd name="connsiteX0" fmla="*/ 0 w 6866467"/>
              <a:gd name="connsiteY0" fmla="*/ 5147715 h 6870841"/>
              <a:gd name="connsiteX1" fmla="*/ 19 w 6866467"/>
              <a:gd name="connsiteY1" fmla="*/ 0 h 6870841"/>
              <a:gd name="connsiteX2" fmla="*/ 6866467 w 6866467"/>
              <a:gd name="connsiteY2" fmla="*/ 19 h 6870841"/>
              <a:gd name="connsiteX3" fmla="*/ 6858000 w 6866467"/>
              <a:gd name="connsiteY3" fmla="*/ 6866448 h 6870841"/>
              <a:gd name="connsiteX4" fmla="*/ 1718752 w 6866467"/>
              <a:gd name="connsiteY4" fmla="*/ 6866467 h 6870841"/>
              <a:gd name="connsiteX5" fmla="*/ 0 w 6866467"/>
              <a:gd name="connsiteY5" fmla="*/ 5147715 h 6870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6467" h="6870841">
                <a:moveTo>
                  <a:pt x="0" y="5147715"/>
                </a:moveTo>
                <a:cubicBezTo>
                  <a:pt x="6" y="3431810"/>
                  <a:pt x="13" y="1715905"/>
                  <a:pt x="19" y="0"/>
                </a:cubicBezTo>
                <a:lnTo>
                  <a:pt x="6866467" y="19"/>
                </a:lnTo>
                <a:cubicBezTo>
                  <a:pt x="6863645" y="1715918"/>
                  <a:pt x="6862233" y="3433233"/>
                  <a:pt x="6858000" y="6866448"/>
                </a:cubicBezTo>
                <a:cubicBezTo>
                  <a:pt x="6016982" y="6876323"/>
                  <a:pt x="2897101" y="6866467"/>
                  <a:pt x="1718752" y="6866467"/>
                </a:cubicBezTo>
                <a:cubicBezTo>
                  <a:pt x="769511" y="6866467"/>
                  <a:pt x="0" y="6096956"/>
                  <a:pt x="0" y="5147715"/>
                </a:cubicBezTo>
                <a:close/>
              </a:path>
            </a:pathLst>
          </a:custGeom>
          <a:blipFill>
            <a:blip r:embed="rId3"/>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523250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 Risk managem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39486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grpSp>
        <p:nvGrpSpPr>
          <p:cNvPr id="9" name="Group 8">
            <a:extLst>
              <a:ext uri="{FF2B5EF4-FFF2-40B4-BE49-F238E27FC236}">
                <a16:creationId xmlns:a16="http://schemas.microsoft.com/office/drawing/2014/main" id="{F9F43E7E-094F-41CE-96D2-A42B3A2564EA}"/>
              </a:ext>
            </a:extLst>
          </p:cNvPr>
          <p:cNvGrpSpPr/>
          <p:nvPr userDrawn="1"/>
        </p:nvGrpSpPr>
        <p:grpSpPr>
          <a:xfrm>
            <a:off x="5270500" y="-1"/>
            <a:ext cx="6921500" cy="6858001"/>
            <a:chOff x="5270500" y="-1"/>
            <a:chExt cx="6921500" cy="6858001"/>
          </a:xfrm>
        </p:grpSpPr>
        <p:pic>
          <p:nvPicPr>
            <p:cNvPr id="8" name="Picture 7">
              <a:extLst>
                <a:ext uri="{FF2B5EF4-FFF2-40B4-BE49-F238E27FC236}">
                  <a16:creationId xmlns:a16="http://schemas.microsoft.com/office/drawing/2014/main" id="{4D623B13-D778-48B7-B529-67930B464BF7}"/>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8087" t="87160" r="8087" b="738"/>
            <a:stretch/>
          </p:blipFill>
          <p:spPr>
            <a:xfrm>
              <a:off x="5270500" y="5939162"/>
              <a:ext cx="6921500" cy="918838"/>
            </a:xfrm>
            <a:prstGeom prst="rect">
              <a:avLst/>
            </a:prstGeom>
          </p:spPr>
        </p:pic>
        <p:pic>
          <p:nvPicPr>
            <p:cNvPr id="6" name="Picture 5">
              <a:extLst>
                <a:ext uri="{FF2B5EF4-FFF2-40B4-BE49-F238E27FC236}">
                  <a16:creationId xmlns:a16="http://schemas.microsoft.com/office/drawing/2014/main" id="{86ED9C96-2961-412C-ACA1-F889F6139991}"/>
                </a:ext>
              </a:extLst>
            </p:cNvPr>
            <p:cNvPicPr>
              <a:picLocks noChangeAspect="1"/>
            </p:cNvPicPr>
            <p:nvPr userDrawn="1"/>
          </p:nvPicPr>
          <p:blipFill rotWithShape="1">
            <a:blip r:embed="rId3">
              <a:extLst>
                <a:ext uri="{28A0092B-C50C-407E-A947-70E740481C1C}">
                  <a14:useLocalDpi xmlns:a14="http://schemas.microsoft.com/office/drawing/2010/main"/>
                </a:ext>
              </a:extLst>
            </a:blip>
            <a:srcRect l="8087" r="8087" b="91591"/>
            <a:stretch/>
          </p:blipFill>
          <p:spPr>
            <a:xfrm>
              <a:off x="5270500" y="-1"/>
              <a:ext cx="6921500" cy="828676"/>
            </a:xfrm>
            <a:prstGeom prst="rect">
              <a:avLst/>
            </a:prstGeom>
          </p:spPr>
        </p:pic>
        <p:pic>
          <p:nvPicPr>
            <p:cNvPr id="5" name="Picture 4">
              <a:extLst>
                <a:ext uri="{FF2B5EF4-FFF2-40B4-BE49-F238E27FC236}">
                  <a16:creationId xmlns:a16="http://schemas.microsoft.com/office/drawing/2014/main" id="{47FAB522-96EC-483D-8F3E-A4F4BE24D35A}"/>
                </a:ext>
              </a:extLst>
            </p:cNvPr>
            <p:cNvPicPr>
              <a:picLocks noChangeAspect="1"/>
            </p:cNvPicPr>
            <p:nvPr userDrawn="1"/>
          </p:nvPicPr>
          <p:blipFill rotWithShape="1">
            <a:blip r:embed="rId4" cstate="print">
              <a:extLst>
                <a:ext uri="{28A0092B-C50C-407E-A947-70E740481C1C}">
                  <a14:useLocalDpi xmlns:a14="http://schemas.microsoft.com/office/drawing/2010/main"/>
                </a:ext>
              </a:extLst>
            </a:blip>
            <a:srcRect l="8087" t="738" r="8087" b="2060"/>
            <a:stretch/>
          </p:blipFill>
          <p:spPr>
            <a:xfrm>
              <a:off x="5270500" y="676275"/>
              <a:ext cx="6921500" cy="5431562"/>
            </a:xfrm>
            <a:prstGeom prst="rect">
              <a:avLst/>
            </a:prstGeom>
          </p:spPr>
        </p:pic>
      </p:grpSp>
    </p:spTree>
    <p:extLst>
      <p:ext uri="{BB962C8B-B14F-4D97-AF65-F5344CB8AC3E}">
        <p14:creationId xmlns:p14="http://schemas.microsoft.com/office/powerpoint/2010/main" val="8868887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ection title - Secure identit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39486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7" name="Picture 6">
            <a:extLst>
              <a:ext uri="{FF2B5EF4-FFF2-40B4-BE49-F238E27FC236}">
                <a16:creationId xmlns:a16="http://schemas.microsoft.com/office/drawing/2014/main" id="{D549E33E-AA02-401D-87F3-3B6BE86F07F3}"/>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2072" t="-2958" r="12496" b="-7479"/>
          <a:stretch/>
        </p:blipFill>
        <p:spPr>
          <a:xfrm>
            <a:off x="5270500" y="-1"/>
            <a:ext cx="6921500" cy="6858001"/>
          </a:xfrm>
          <a:prstGeom prst="rect">
            <a:avLst/>
          </a:prstGeom>
          <a:solidFill>
            <a:srgbClr val="FFB900"/>
          </a:solidFill>
        </p:spPr>
      </p:pic>
    </p:spTree>
    <p:extLst>
      <p:ext uri="{BB962C8B-B14F-4D97-AF65-F5344CB8AC3E}">
        <p14:creationId xmlns:p14="http://schemas.microsoft.com/office/powerpoint/2010/main" val="14885594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title - Risk mitig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39486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grpSp>
        <p:nvGrpSpPr>
          <p:cNvPr id="5" name="Group 4">
            <a:extLst>
              <a:ext uri="{FF2B5EF4-FFF2-40B4-BE49-F238E27FC236}">
                <a16:creationId xmlns:a16="http://schemas.microsoft.com/office/drawing/2014/main" id="{F7B937E4-A358-4B11-9343-395C11D76927}"/>
              </a:ext>
            </a:extLst>
          </p:cNvPr>
          <p:cNvGrpSpPr/>
          <p:nvPr userDrawn="1"/>
        </p:nvGrpSpPr>
        <p:grpSpPr>
          <a:xfrm>
            <a:off x="5270500" y="0"/>
            <a:ext cx="6921500" cy="6858000"/>
            <a:chOff x="5270500" y="0"/>
            <a:chExt cx="6921500" cy="6858000"/>
          </a:xfrm>
        </p:grpSpPr>
        <p:sp>
          <p:nvSpPr>
            <p:cNvPr id="3" name="Rectangle 2">
              <a:extLst>
                <a:ext uri="{FF2B5EF4-FFF2-40B4-BE49-F238E27FC236}">
                  <a16:creationId xmlns:a16="http://schemas.microsoft.com/office/drawing/2014/main" id="{A17F4E50-58F5-45B4-9A86-E3F871698E67}"/>
                </a:ext>
              </a:extLst>
            </p:cNvPr>
            <p:cNvSpPr/>
            <p:nvPr userDrawn="1"/>
          </p:nvSpPr>
          <p:spPr bwMode="auto">
            <a:xfrm>
              <a:off x="5270500" y="0"/>
              <a:ext cx="69215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4" name="Picture 3">
              <a:extLst>
                <a:ext uri="{FF2B5EF4-FFF2-40B4-BE49-F238E27FC236}">
                  <a16:creationId xmlns:a16="http://schemas.microsoft.com/office/drawing/2014/main" id="{F3223FD1-A9C9-46E0-84ED-3608084FA7CE}"/>
                </a:ext>
              </a:extLst>
            </p:cNvPr>
            <p:cNvPicPr>
              <a:picLocks noChangeAspect="1"/>
            </p:cNvPicPr>
            <p:nvPr userDrawn="1"/>
          </p:nvPicPr>
          <p:blipFill rotWithShape="1">
            <a:blip r:embed="rId2"/>
            <a:srcRect l="9710" t="632" r="15754" b="11957"/>
            <a:stretch/>
          </p:blipFill>
          <p:spPr>
            <a:xfrm>
              <a:off x="5270500" y="373743"/>
              <a:ext cx="6921500" cy="5181600"/>
            </a:xfrm>
            <a:prstGeom prst="rect">
              <a:avLst/>
            </a:prstGeom>
          </p:spPr>
        </p:pic>
      </p:grpSp>
    </p:spTree>
    <p:extLst>
      <p:ext uri="{BB962C8B-B14F-4D97-AF65-F5344CB8AC3E}">
        <p14:creationId xmlns:p14="http://schemas.microsoft.com/office/powerpoint/2010/main" val="18289270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2621943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2">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91723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Thank you</a:t>
            </a:r>
          </a:p>
        </p:txBody>
      </p:sp>
    </p:spTree>
    <p:extLst>
      <p:ext uri="{BB962C8B-B14F-4D97-AF65-F5344CB8AC3E}">
        <p14:creationId xmlns:p14="http://schemas.microsoft.com/office/powerpoint/2010/main" val="19377850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hank you photo">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5" y="3035808"/>
            <a:ext cx="3948683"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Thank you</a:t>
            </a:r>
          </a:p>
        </p:txBody>
      </p:sp>
      <p:sp>
        <p:nvSpPr>
          <p:cNvPr id="3" name="Picture Placeholder" descr="This photo is a 'placeholder' only. Drag or drop your photo here, or click and tap the center to insert a photo.">
            <a:extLst>
              <a:ext uri="{FF2B5EF4-FFF2-40B4-BE49-F238E27FC236}">
                <a16:creationId xmlns:a16="http://schemas.microsoft.com/office/drawing/2014/main" id="{DC1D8EF4-A5A1-4D2B-9918-9B027853453F}"/>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3522019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2DB3C5CC-AE72-496D-8E0F-9DEC4A52D5F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82043" y="585788"/>
            <a:ext cx="2308795" cy="294139"/>
          </a:xfrm>
          <a:prstGeom prst="rect">
            <a:avLst/>
          </a:prstGeom>
        </p:spPr>
      </p:pic>
    </p:spTree>
    <p:extLst>
      <p:ext uri="{BB962C8B-B14F-4D97-AF65-F5344CB8AC3E}">
        <p14:creationId xmlns:p14="http://schemas.microsoft.com/office/powerpoint/2010/main" val="328570733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182194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_sub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gradFill>
                  <a:gsLst>
                    <a:gs pos="0">
                      <a:schemeClr val="tx1"/>
                    </a:gs>
                    <a:gs pos="100000">
                      <a:schemeClr val="tx1"/>
                    </a:gs>
                  </a:gsLst>
                  <a:lin ang="5400000" scaled="0"/>
                </a:gradFill>
              </a:defRPr>
            </a:lvl1pPr>
          </a:lstStyle>
          <a:p>
            <a:r>
              <a:rPr lang="en-US"/>
              <a:t>Title</a:t>
            </a:r>
          </a:p>
        </p:txBody>
      </p:sp>
      <p:sp>
        <p:nvSpPr>
          <p:cNvPr id="4" name="Text Placeholder 3">
            <a:extLst>
              <a:ext uri="{FF2B5EF4-FFF2-40B4-BE49-F238E27FC236}">
                <a16:creationId xmlns:a16="http://schemas.microsoft.com/office/drawing/2014/main" id="{57BEFECC-0B6B-45D3-81EE-9C365B656BA6}"/>
              </a:ext>
            </a:extLst>
          </p:cNvPr>
          <p:cNvSpPr>
            <a:spLocks noGrp="1"/>
          </p:cNvSpPr>
          <p:nvPr>
            <p:ph type="body" sz="quarter" idx="10" hasCustomPrompt="1"/>
          </p:nvPr>
        </p:nvSpPr>
        <p:spPr>
          <a:xfrm>
            <a:off x="426424" y="1106226"/>
            <a:ext cx="11336039" cy="271592"/>
          </a:xfrm>
        </p:spPr>
        <p:txBody>
          <a:bodyPr>
            <a:spAutoFit/>
          </a:bodyPr>
          <a:lstStyle>
            <a:lvl1pPr>
              <a:defRPr lang="en-US" sz="1961" dirty="0">
                <a:gradFill>
                  <a:gsLst>
                    <a:gs pos="1250">
                      <a:schemeClr val="accent1"/>
                    </a:gs>
                    <a:gs pos="100000">
                      <a:schemeClr val="accent1"/>
                    </a:gs>
                  </a:gsLst>
                  <a:lin ang="5400000" scaled="0"/>
                </a:gradFill>
                <a:latin typeface="Segoe UI Semibold" panose="020B0702040204020203" pitchFamily="34" charset="0"/>
                <a:cs typeface="Segoe UI Semibold" panose="020B0702040204020203" pitchFamily="34" charset="0"/>
              </a:defRPr>
            </a:lvl1pPr>
          </a:lstStyle>
          <a:p>
            <a:pPr lvl="0"/>
            <a:r>
              <a:rPr lang="en-US"/>
              <a:t>Subtitle</a:t>
            </a:r>
          </a:p>
        </p:txBody>
      </p:sp>
    </p:spTree>
    <p:extLst>
      <p:ext uri="{BB962C8B-B14F-4D97-AF65-F5344CB8AC3E}">
        <p14:creationId xmlns:p14="http://schemas.microsoft.com/office/powerpoint/2010/main" val="200440213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gray">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Picture 6">
            <a:extLst>
              <a:ext uri="{FF2B5EF4-FFF2-40B4-BE49-F238E27FC236}">
                <a16:creationId xmlns:a16="http://schemas.microsoft.com/office/drawing/2014/main" id="{DCE321EF-5297-4BC8-853D-BAA6A1AF47EA}"/>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82043" y="585788"/>
            <a:ext cx="2308795" cy="294139"/>
          </a:xfrm>
          <a:prstGeom prst="rect">
            <a:avLst/>
          </a:prstGeom>
        </p:spPr>
      </p:pic>
    </p:spTree>
    <p:extLst>
      <p:ext uri="{BB962C8B-B14F-4D97-AF65-F5344CB8AC3E}">
        <p14:creationId xmlns:p14="http://schemas.microsoft.com/office/powerpoint/2010/main" val="19670309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533DE-BA20-4A46-B3B8-105068F782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79EBF2-C53A-4076-BAB4-2339E1D847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DDF371-5328-4D64-8F6A-87741C1A1AB9}"/>
              </a:ext>
            </a:extLst>
          </p:cNvPr>
          <p:cNvSpPr>
            <a:spLocks noGrp="1"/>
          </p:cNvSpPr>
          <p:nvPr>
            <p:ph type="dt" sz="half" idx="10"/>
          </p:nvPr>
        </p:nvSpPr>
        <p:spPr/>
        <p:txBody>
          <a:bodyPr/>
          <a:lstStyle/>
          <a:p>
            <a:fld id="{ADBED158-FF5C-4E09-9935-653B21C69685}" type="datetimeFigureOut">
              <a:rPr lang="en-US" smtClean="0"/>
              <a:t>11/16/2022</a:t>
            </a:fld>
            <a:endParaRPr lang="en-US"/>
          </a:p>
        </p:txBody>
      </p:sp>
      <p:sp>
        <p:nvSpPr>
          <p:cNvPr id="5" name="Footer Placeholder 4">
            <a:extLst>
              <a:ext uri="{FF2B5EF4-FFF2-40B4-BE49-F238E27FC236}">
                <a16:creationId xmlns:a16="http://schemas.microsoft.com/office/drawing/2014/main" id="{CA09A2BF-BA7C-431B-9C66-9A98D89DBA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6B885B-17CA-40B4-8BEF-193E9C0B261A}"/>
              </a:ext>
            </a:extLst>
          </p:cNvPr>
          <p:cNvSpPr>
            <a:spLocks noGrp="1"/>
          </p:cNvSpPr>
          <p:nvPr>
            <p:ph type="sldNum" sz="quarter" idx="12"/>
          </p:nvPr>
        </p:nvSpPr>
        <p:spPr/>
        <p:txBody>
          <a:bodyPr/>
          <a:lstStyle/>
          <a:p>
            <a:fld id="{FE74003B-DDF1-4BDD-9DBE-2F04F1E5648F}" type="slidenum">
              <a:rPr lang="en-US" smtClean="0"/>
              <a:t>‹#›</a:t>
            </a:fld>
            <a:endParaRPr lang="en-US"/>
          </a:p>
        </p:txBody>
      </p:sp>
    </p:spTree>
    <p:extLst>
      <p:ext uri="{BB962C8B-B14F-4D97-AF65-F5344CB8AC3E}">
        <p14:creationId xmlns:p14="http://schemas.microsoft.com/office/powerpoint/2010/main" val="424096867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03F3274D-8F90-4F75-B990-F6B7A291DE2C}"/>
              </a:ext>
            </a:extLst>
          </p:cNvPr>
          <p:cNvSpPr>
            <a:spLocks noGrp="1"/>
          </p:cNvSpPr>
          <p:nvPr>
            <p:ph type="title" hasCustomPrompt="1"/>
          </p:nvPr>
        </p:nvSpPr>
        <p:spPr>
          <a:xfrm>
            <a:off x="429383" y="437538"/>
            <a:ext cx="11333080" cy="742300"/>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174439100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8263" y="457200"/>
            <a:ext cx="5215637" cy="553998"/>
          </a:xfrm>
        </p:spPr>
        <p:txBody>
          <a:bodyPr/>
          <a:lstStyle>
            <a:lvl1pPr>
              <a:defRPr/>
            </a:lvl1pPr>
          </a:lstStyle>
          <a:p>
            <a:r>
              <a:rPr lang="en-US"/>
              <a:t>Agenda</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0614E108-2258-4959-A182-798030A0C286}"/>
              </a:ext>
            </a:extLst>
          </p:cNvPr>
          <p:cNvSpPr/>
          <p:nvPr userDrawn="1"/>
        </p:nvSpPr>
        <p:spPr bwMode="auto">
          <a:xfrm>
            <a:off x="6395722" y="0"/>
            <a:ext cx="5796278"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32" name="Group 31">
            <a:extLst>
              <a:ext uri="{FF2B5EF4-FFF2-40B4-BE49-F238E27FC236}">
                <a16:creationId xmlns:a16="http://schemas.microsoft.com/office/drawing/2014/main" id="{22E07E8F-16B4-4F77-8278-6A843F1B9F57}"/>
              </a:ext>
            </a:extLst>
          </p:cNvPr>
          <p:cNvGrpSpPr/>
          <p:nvPr userDrawn="1"/>
        </p:nvGrpSpPr>
        <p:grpSpPr>
          <a:xfrm rot="16200000">
            <a:off x="7643952" y="2603639"/>
            <a:ext cx="5424211" cy="3084509"/>
            <a:chOff x="6395721" y="4420906"/>
            <a:chExt cx="3250001" cy="1848132"/>
          </a:xfrm>
        </p:grpSpPr>
        <p:sp>
          <p:nvSpPr>
            <p:cNvPr id="27" name="Rectangle: Top Corners Rounded 26">
              <a:extLst>
                <a:ext uri="{FF2B5EF4-FFF2-40B4-BE49-F238E27FC236}">
                  <a16:creationId xmlns:a16="http://schemas.microsoft.com/office/drawing/2014/main" id="{B26B5DC7-3928-4E30-95C7-101CC42758F9}"/>
                </a:ext>
              </a:extLst>
            </p:cNvPr>
            <p:cNvSpPr/>
            <p:nvPr userDrawn="1"/>
          </p:nvSpPr>
          <p:spPr bwMode="auto">
            <a:xfrm rot="5400000">
              <a:off x="6879140" y="3937487"/>
              <a:ext cx="501648" cy="1468485"/>
            </a:xfrm>
            <a:prstGeom prst="round2SameRect">
              <a:avLst>
                <a:gd name="adj1" fmla="val 50000"/>
                <a:gd name="adj2" fmla="val 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5" name="Oval 24">
              <a:extLst>
                <a:ext uri="{FF2B5EF4-FFF2-40B4-BE49-F238E27FC236}">
                  <a16:creationId xmlns:a16="http://schemas.microsoft.com/office/drawing/2014/main" id="{6F2E0A55-6A95-45A9-9988-FD4377975EAD}"/>
                </a:ext>
              </a:extLst>
            </p:cNvPr>
            <p:cNvSpPr/>
            <p:nvPr userDrawn="1"/>
          </p:nvSpPr>
          <p:spPr bwMode="auto">
            <a:xfrm>
              <a:off x="7407431" y="4471065"/>
              <a:ext cx="401326" cy="40132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8" name="Rectangle: Top Corners Rounded 27">
              <a:extLst>
                <a:ext uri="{FF2B5EF4-FFF2-40B4-BE49-F238E27FC236}">
                  <a16:creationId xmlns:a16="http://schemas.microsoft.com/office/drawing/2014/main" id="{EA3F14D9-33C3-411A-8D84-8E8E15E9381B}"/>
                </a:ext>
              </a:extLst>
            </p:cNvPr>
            <p:cNvSpPr/>
            <p:nvPr userDrawn="1"/>
          </p:nvSpPr>
          <p:spPr bwMode="auto">
            <a:xfrm rot="5400000">
              <a:off x="7246261" y="4243608"/>
              <a:ext cx="501648" cy="2202728"/>
            </a:xfrm>
            <a:prstGeom prst="round2SameRect">
              <a:avLst>
                <a:gd name="adj1" fmla="val 50000"/>
                <a:gd name="adj2" fmla="val 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9" name="Oval 28">
              <a:extLst>
                <a:ext uri="{FF2B5EF4-FFF2-40B4-BE49-F238E27FC236}">
                  <a16:creationId xmlns:a16="http://schemas.microsoft.com/office/drawing/2014/main" id="{4A285CB0-5ABD-4C59-98FE-F25F8026D321}"/>
                </a:ext>
              </a:extLst>
            </p:cNvPr>
            <p:cNvSpPr/>
            <p:nvPr userDrawn="1"/>
          </p:nvSpPr>
          <p:spPr bwMode="auto">
            <a:xfrm>
              <a:off x="8141673" y="5144307"/>
              <a:ext cx="401326" cy="401326"/>
            </a:xfrm>
            <a:prstGeom prst="ellipse">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0" name="Rectangle: Top Corners Rounded 29">
              <a:extLst>
                <a:ext uri="{FF2B5EF4-FFF2-40B4-BE49-F238E27FC236}">
                  <a16:creationId xmlns:a16="http://schemas.microsoft.com/office/drawing/2014/main" id="{6EC31BC0-C04D-4163-9ECB-371CBCE34ADB}"/>
                </a:ext>
              </a:extLst>
            </p:cNvPr>
            <p:cNvSpPr/>
            <p:nvPr userDrawn="1"/>
          </p:nvSpPr>
          <p:spPr bwMode="auto">
            <a:xfrm rot="5400000">
              <a:off x="7769898" y="4393213"/>
              <a:ext cx="501648" cy="3250001"/>
            </a:xfrm>
            <a:prstGeom prst="round2SameRect">
              <a:avLst>
                <a:gd name="adj1" fmla="val 50000"/>
                <a:gd name="adj2" fmla="val 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1" name="Oval 30">
              <a:extLst>
                <a:ext uri="{FF2B5EF4-FFF2-40B4-BE49-F238E27FC236}">
                  <a16:creationId xmlns:a16="http://schemas.microsoft.com/office/drawing/2014/main" id="{E691BBA6-17F1-4715-BBD9-9570E0AF6EBF}"/>
                </a:ext>
              </a:extLst>
            </p:cNvPr>
            <p:cNvSpPr/>
            <p:nvPr userDrawn="1"/>
          </p:nvSpPr>
          <p:spPr bwMode="auto">
            <a:xfrm>
              <a:off x="9188946" y="5817549"/>
              <a:ext cx="401326" cy="40132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Tree>
    <p:extLst>
      <p:ext uri="{BB962C8B-B14F-4D97-AF65-F5344CB8AC3E}">
        <p14:creationId xmlns:p14="http://schemas.microsoft.com/office/powerpoint/2010/main" val="126488068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B3FA96-19FC-48A6-A985-267EB2138E23}"/>
              </a:ext>
            </a:extLst>
          </p:cNvPr>
          <p:cNvSpPr/>
          <p:nvPr userDrawn="1"/>
        </p:nvSpPr>
        <p:spPr bwMode="auto">
          <a:xfrm>
            <a:off x="0" y="0"/>
            <a:ext cx="12192000" cy="12089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lvl1pPr>
              <a:defRPr>
                <a:solidFill>
                  <a:schemeClr val="bg1"/>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666187"/>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511027"/>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666187"/>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504387"/>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666187"/>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511027"/>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666187"/>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504387"/>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7" name="Group 6">
            <a:extLst>
              <a:ext uri="{FF2B5EF4-FFF2-40B4-BE49-F238E27FC236}">
                <a16:creationId xmlns:a16="http://schemas.microsoft.com/office/drawing/2014/main" id="{CCCF4131-8CCF-4171-B985-EAF865CC55EF}"/>
              </a:ext>
            </a:extLst>
          </p:cNvPr>
          <p:cNvGrpSpPr/>
          <p:nvPr userDrawn="1"/>
        </p:nvGrpSpPr>
        <p:grpSpPr>
          <a:xfrm>
            <a:off x="10798157" y="457199"/>
            <a:ext cx="1100156" cy="564349"/>
            <a:chOff x="9946913" y="171645"/>
            <a:chExt cx="1656824" cy="849904"/>
          </a:xfrm>
        </p:grpSpPr>
        <p:sp>
          <p:nvSpPr>
            <p:cNvPr id="6" name="Graphic 4">
              <a:extLst>
                <a:ext uri="{FF2B5EF4-FFF2-40B4-BE49-F238E27FC236}">
                  <a16:creationId xmlns:a16="http://schemas.microsoft.com/office/drawing/2014/main" id="{494D7464-294F-4164-ACF7-0EDEA0812105}"/>
                </a:ext>
              </a:extLst>
            </p:cNvPr>
            <p:cNvSpPr/>
            <p:nvPr/>
          </p:nvSpPr>
          <p:spPr>
            <a:xfrm>
              <a:off x="9946913" y="171645"/>
              <a:ext cx="521444" cy="849904"/>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solidFill>
              <a:srgbClr val="FFFFFF"/>
            </a:solidFill>
            <a:ln w="9525" cap="flat">
              <a:noFill/>
              <a:prstDash val="solid"/>
              <a:miter/>
            </a:ln>
          </p:spPr>
          <p:txBody>
            <a:bodyPr rtlCol="0" anchor="ctr"/>
            <a:lstStyle/>
            <a:p>
              <a:endParaRPr lang="en-US"/>
            </a:p>
          </p:txBody>
        </p:sp>
        <p:sp>
          <p:nvSpPr>
            <p:cNvPr id="15" name="Graphic 4">
              <a:extLst>
                <a:ext uri="{FF2B5EF4-FFF2-40B4-BE49-F238E27FC236}">
                  <a16:creationId xmlns:a16="http://schemas.microsoft.com/office/drawing/2014/main" id="{8773D37F-9426-48AF-9E30-19EA4A3E4F07}"/>
                </a:ext>
              </a:extLst>
            </p:cNvPr>
            <p:cNvSpPr/>
            <p:nvPr userDrawn="1"/>
          </p:nvSpPr>
          <p:spPr>
            <a:xfrm>
              <a:off x="10689786" y="171645"/>
              <a:ext cx="521445" cy="849904"/>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solidFill>
              <a:srgbClr val="FFFFFF"/>
            </a:solidFill>
            <a:ln w="9525" cap="flat">
              <a:noFill/>
              <a:prstDash val="solid"/>
              <a:miter/>
            </a:ln>
          </p:spPr>
          <p:txBody>
            <a:bodyPr rtlCol="0" anchor="ctr"/>
            <a:lstStyle/>
            <a:p>
              <a:endParaRPr lang="en-US"/>
            </a:p>
          </p:txBody>
        </p:sp>
        <p:sp>
          <p:nvSpPr>
            <p:cNvPr id="16" name="Graphic 4">
              <a:extLst>
                <a:ext uri="{FF2B5EF4-FFF2-40B4-BE49-F238E27FC236}">
                  <a16:creationId xmlns:a16="http://schemas.microsoft.com/office/drawing/2014/main" id="{26D5F151-C3B9-4DC3-A552-E8B16BA82E44}"/>
                </a:ext>
              </a:extLst>
            </p:cNvPr>
            <p:cNvSpPr/>
            <p:nvPr userDrawn="1"/>
          </p:nvSpPr>
          <p:spPr>
            <a:xfrm>
              <a:off x="11082293" y="171645"/>
              <a:ext cx="521444" cy="849904"/>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solidFill>
              <a:srgbClr val="FFFFFF"/>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25700412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73" cstate="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3131351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 id="2147483729" r:id="rId69"/>
    <p:sldLayoutId id="2147483730" r:id="rId70"/>
    <p:sldLayoutId id="2147483731" r:id="rId7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83000">
                <a:schemeClr val="tx1"/>
              </a:gs>
              <a:gs pos="100000">
                <a:schemeClr val="tx1"/>
              </a:gs>
            </a:gsLst>
            <a:lin ang="5400000" scaled="1"/>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azure.microsoft.com/en-us/pricing/details/monitor/" TargetMode="External"/><Relationship Id="rId7" Type="http://schemas.openxmlformats.org/officeDocument/2006/relationships/image" Target="../media/image40.png"/><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hyperlink" Target="https://azure.microsoft.com/en-us/pricing/details/databricks/" TargetMode="External"/><Relationship Id="rId5" Type="http://schemas.openxmlformats.org/officeDocument/2006/relationships/hyperlink" Target="https://azure.microsoft.com/en-us/pricing/details/machine-learning-studio/" TargetMode="External"/><Relationship Id="rId4" Type="http://schemas.openxmlformats.org/officeDocument/2006/relationships/hyperlink" Target="https://azure.microsoft.com/en-us/pricing/details/logic-app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8" Type="http://schemas.openxmlformats.org/officeDocument/2006/relationships/image" Target="../media/image46.svg"/><Relationship Id="rId13" Type="http://schemas.openxmlformats.org/officeDocument/2006/relationships/image" Target="../media/image51.png"/><Relationship Id="rId18" Type="http://schemas.openxmlformats.org/officeDocument/2006/relationships/image" Target="../media/image56.svg"/><Relationship Id="rId3" Type="http://schemas.openxmlformats.org/officeDocument/2006/relationships/image" Target="../media/image41.png"/><Relationship Id="rId21" Type="http://schemas.openxmlformats.org/officeDocument/2006/relationships/image" Target="../media/image59.png"/><Relationship Id="rId7" Type="http://schemas.openxmlformats.org/officeDocument/2006/relationships/image" Target="../media/image45.png"/><Relationship Id="rId12" Type="http://schemas.openxmlformats.org/officeDocument/2006/relationships/image" Target="../media/image50.svg"/><Relationship Id="rId17" Type="http://schemas.openxmlformats.org/officeDocument/2006/relationships/image" Target="../media/image55.png"/><Relationship Id="rId2" Type="http://schemas.openxmlformats.org/officeDocument/2006/relationships/notesSlide" Target="../notesSlides/notesSlide4.xml"/><Relationship Id="rId16" Type="http://schemas.openxmlformats.org/officeDocument/2006/relationships/image" Target="../media/image54.svg"/><Relationship Id="rId20" Type="http://schemas.openxmlformats.org/officeDocument/2006/relationships/image" Target="../media/image58.svg"/><Relationship Id="rId1" Type="http://schemas.openxmlformats.org/officeDocument/2006/relationships/slideLayout" Target="../slideLayouts/slideLayout19.xml"/><Relationship Id="rId6" Type="http://schemas.openxmlformats.org/officeDocument/2006/relationships/image" Target="../media/image44.svg"/><Relationship Id="rId11" Type="http://schemas.openxmlformats.org/officeDocument/2006/relationships/image" Target="../media/image49.png"/><Relationship Id="rId24" Type="http://schemas.openxmlformats.org/officeDocument/2006/relationships/image" Target="../media/image62.svg"/><Relationship Id="rId5" Type="http://schemas.openxmlformats.org/officeDocument/2006/relationships/image" Target="../media/image43.png"/><Relationship Id="rId15" Type="http://schemas.openxmlformats.org/officeDocument/2006/relationships/image" Target="../media/image53.png"/><Relationship Id="rId23" Type="http://schemas.openxmlformats.org/officeDocument/2006/relationships/image" Target="../media/image61.png"/><Relationship Id="rId10" Type="http://schemas.openxmlformats.org/officeDocument/2006/relationships/image" Target="../media/image48.svg"/><Relationship Id="rId19" Type="http://schemas.openxmlformats.org/officeDocument/2006/relationships/image" Target="../media/image57.png"/><Relationship Id="rId4" Type="http://schemas.openxmlformats.org/officeDocument/2006/relationships/image" Target="../media/image42.svg"/><Relationship Id="rId9" Type="http://schemas.openxmlformats.org/officeDocument/2006/relationships/image" Target="../media/image47.png"/><Relationship Id="rId14" Type="http://schemas.openxmlformats.org/officeDocument/2006/relationships/image" Target="../media/image52.svg"/><Relationship Id="rId22" Type="http://schemas.openxmlformats.org/officeDocument/2006/relationships/image" Target="../media/image6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9154" y="3332361"/>
            <a:ext cx="4743154" cy="1477328"/>
          </a:xfrm>
        </p:spPr>
        <p:txBody>
          <a:bodyPr/>
          <a:lstStyle/>
          <a:p>
            <a:r>
              <a:rPr lang="en-US" dirty="0"/>
              <a:t>Microsoft Sentinel </a:t>
            </a:r>
            <a:r>
              <a:rPr lang="en-US" altLang="zh-CN" dirty="0"/>
              <a:t>Log Retention</a:t>
            </a:r>
            <a:br>
              <a:rPr lang="en-US" dirty="0"/>
            </a:br>
            <a:endParaRPr lang="en-US" sz="2400" dirty="0"/>
          </a:p>
        </p:txBody>
      </p:sp>
      <p:sp>
        <p:nvSpPr>
          <p:cNvPr id="5" name="Text Placeholder 4">
            <a:extLst>
              <a:ext uri="{FF2B5EF4-FFF2-40B4-BE49-F238E27FC236}">
                <a16:creationId xmlns:a16="http://schemas.microsoft.com/office/drawing/2014/main" id="{F1E65211-E83C-41EA-99F5-621603C5E5B2}"/>
              </a:ext>
            </a:extLst>
          </p:cNvPr>
          <p:cNvSpPr>
            <a:spLocks noGrp="1"/>
          </p:cNvSpPr>
          <p:nvPr>
            <p:ph type="body" sz="quarter" idx="12"/>
          </p:nvPr>
        </p:nvSpPr>
        <p:spPr>
          <a:xfrm>
            <a:off x="649154" y="4809688"/>
            <a:ext cx="4164583" cy="307777"/>
          </a:xfrm>
        </p:spPr>
        <p:txBody>
          <a:bodyPr/>
          <a:lstStyle/>
          <a:p>
            <a:r>
              <a:rPr lang="en-US" altLang="zh-CN" sz="2000" dirty="0"/>
              <a:t>Jianmin Mu</a:t>
            </a:r>
            <a:endParaRPr lang="en-US" dirty="0"/>
          </a:p>
        </p:txBody>
      </p:sp>
    </p:spTree>
    <p:extLst>
      <p:ext uri="{BB962C8B-B14F-4D97-AF65-F5344CB8AC3E}">
        <p14:creationId xmlns:p14="http://schemas.microsoft.com/office/powerpoint/2010/main" val="266930556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FC9E0CF-4E11-4AE2-8E15-2025FCB8D28E}"/>
              </a:ext>
              <a:ext uri="{C183D7F6-B498-43B3-948B-1728B52AA6E4}">
                <adec:decorative xmlns:adec="http://schemas.microsoft.com/office/drawing/2017/decorative" val="1"/>
              </a:ext>
            </a:extLst>
          </p:cNvPr>
          <p:cNvSpPr/>
          <p:nvPr/>
        </p:nvSpPr>
        <p:spPr bwMode="auto">
          <a:xfrm>
            <a:off x="588263" y="1392702"/>
            <a:ext cx="3969971" cy="494062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 name="TextBox 37">
            <a:extLst>
              <a:ext uri="{FF2B5EF4-FFF2-40B4-BE49-F238E27FC236}">
                <a16:creationId xmlns:a16="http://schemas.microsoft.com/office/drawing/2014/main" id="{A97AE4E5-7DF6-45D6-87F2-7C5954D910EE}"/>
              </a:ext>
            </a:extLst>
          </p:cNvPr>
          <p:cNvSpPr txBox="1"/>
          <p:nvPr/>
        </p:nvSpPr>
        <p:spPr>
          <a:xfrm>
            <a:off x="1504739" y="1494831"/>
            <a:ext cx="3062355" cy="855491"/>
          </a:xfrm>
          <a:prstGeom prst="rect">
            <a:avLst/>
          </a:prstGeom>
          <a:noFill/>
        </p:spPr>
        <p:txBody>
          <a:bodyPr wrap="square" lIns="91440" tIns="91440" rIns="91440" bIns="91440" rtlCol="0" anchor="ctr" anchorCtr="0">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372" b="0" i="0" u="none" strike="noStrike" kern="1200" cap="none" spc="0" normalizeH="0" baseline="0" noProof="0" dirty="0">
                <a:ln>
                  <a:noFill/>
                </a:ln>
                <a:solidFill>
                  <a:srgbClr val="000000"/>
                </a:solidFill>
                <a:effectLst/>
                <a:uLnTx/>
                <a:uFillTx/>
                <a:latin typeface="Segoe UI Semibold"/>
                <a:ea typeface="+mn-ea"/>
                <a:cs typeface="+mn-cs"/>
              </a:rPr>
              <a:t>Microsoft Sentinel – </a:t>
            </a:r>
            <a:r>
              <a:rPr lang="zh-CN" altLang="en-US" sz="1372" dirty="0">
                <a:solidFill>
                  <a:srgbClr val="000000"/>
                </a:solidFill>
                <a:latin typeface="Segoe UI Semibold"/>
              </a:rPr>
              <a:t>数据注入</a:t>
            </a:r>
            <a:endParaRPr kumimoji="0" lang="en-US" sz="1372" b="0" i="0" u="none" strike="noStrike" kern="1200" cap="none" spc="0" normalizeH="0" baseline="0" noProof="0" dirty="0">
              <a:ln>
                <a:noFill/>
              </a:ln>
              <a:solidFill>
                <a:srgbClr val="000000"/>
              </a:solidFill>
              <a:effectLst/>
              <a:uLnTx/>
              <a:uFillTx/>
              <a:latin typeface="Segoe UI Semibold"/>
              <a:ea typeface="+mn-ea"/>
              <a:cs typeface="+mn-cs"/>
            </a:endParaRPr>
          </a:p>
          <a:p>
            <a:pPr marL="104598" marR="0" lvl="0" indent="-172742"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180" b="0" i="0" u="none" strike="noStrike" kern="1200" cap="none" spc="0" normalizeH="0" baseline="0" noProof="0" dirty="0">
                <a:ln>
                  <a:noFill/>
                </a:ln>
                <a:solidFill>
                  <a:srgbClr val="000000"/>
                </a:solidFill>
                <a:effectLst/>
                <a:uLnTx/>
                <a:uFillTx/>
                <a:latin typeface="Segoe UI "/>
                <a:ea typeface="+mn-ea"/>
                <a:cs typeface="+mn-cs"/>
              </a:rPr>
              <a:t>Pay-As-You-Go</a:t>
            </a:r>
          </a:p>
          <a:p>
            <a:pPr marL="104598" marR="0" lvl="0" indent="-172742"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180" b="0" i="0" u="none" strike="noStrike" kern="1200" cap="none" spc="0" normalizeH="0" baseline="0" noProof="0" dirty="0">
                <a:ln>
                  <a:noFill/>
                </a:ln>
                <a:solidFill>
                  <a:srgbClr val="000000"/>
                </a:solidFill>
                <a:effectLst/>
                <a:uLnTx/>
                <a:uFillTx/>
                <a:latin typeface="Segoe UI "/>
                <a:ea typeface="+mn-ea"/>
                <a:cs typeface="+mn-cs"/>
              </a:rPr>
              <a:t>Commitment Tiers</a:t>
            </a:r>
          </a:p>
        </p:txBody>
      </p:sp>
      <p:sp>
        <p:nvSpPr>
          <p:cNvPr id="16" name="TextBox 15">
            <a:extLst>
              <a:ext uri="{FF2B5EF4-FFF2-40B4-BE49-F238E27FC236}">
                <a16:creationId xmlns:a16="http://schemas.microsoft.com/office/drawing/2014/main" id="{0D6823A3-762E-4CB4-8C57-C19176979F8D}"/>
              </a:ext>
            </a:extLst>
          </p:cNvPr>
          <p:cNvSpPr txBox="1"/>
          <p:nvPr/>
        </p:nvSpPr>
        <p:spPr>
          <a:xfrm>
            <a:off x="1504739" y="2436495"/>
            <a:ext cx="3080076" cy="855491"/>
          </a:xfrm>
          <a:prstGeom prst="rect">
            <a:avLst/>
          </a:prstGeom>
          <a:noFill/>
        </p:spPr>
        <p:txBody>
          <a:bodyPr wrap="square" lIns="91440" tIns="91440" rIns="91440" bIns="91440" rtlCol="0" anchor="ctr" anchorCtr="0">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372" b="0" i="0" u="none" strike="noStrike" kern="1200" cap="none" spc="0" normalizeH="0" baseline="0" noProof="0" dirty="0">
                <a:ln>
                  <a:noFill/>
                </a:ln>
                <a:solidFill>
                  <a:srgbClr val="000000"/>
                </a:solidFill>
                <a:effectLst/>
                <a:uLnTx/>
                <a:uFillTx/>
                <a:latin typeface="Segoe UI Semibold"/>
                <a:ea typeface="+mn-ea"/>
                <a:cs typeface="+mn-cs"/>
              </a:rPr>
              <a:t>Log Analytics – </a:t>
            </a:r>
            <a:r>
              <a:rPr lang="zh-CN" altLang="en-US" sz="1372" dirty="0">
                <a:solidFill>
                  <a:srgbClr val="000000"/>
                </a:solidFill>
                <a:latin typeface="Segoe UI Semibold"/>
              </a:rPr>
              <a:t>数据注入</a:t>
            </a:r>
            <a:endParaRPr kumimoji="0" lang="en-US" sz="1372" b="0" i="0" u="none" strike="noStrike" kern="1200" cap="none" spc="0" normalizeH="0" baseline="0" noProof="0" dirty="0">
              <a:ln>
                <a:noFill/>
              </a:ln>
              <a:solidFill>
                <a:srgbClr val="000000"/>
              </a:solidFill>
              <a:effectLst/>
              <a:uLnTx/>
              <a:uFillTx/>
              <a:latin typeface="Segoe UI Semibold"/>
              <a:ea typeface="+mn-ea"/>
              <a:cs typeface="+mn-cs"/>
            </a:endParaRPr>
          </a:p>
          <a:p>
            <a:pPr marL="104598" marR="0" lvl="0" indent="-172742"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180" b="0" i="0" u="none" strike="noStrike" kern="1200" cap="none" spc="0" normalizeH="0" baseline="0" noProof="0" dirty="0">
                <a:ln>
                  <a:noFill/>
                </a:ln>
                <a:solidFill>
                  <a:srgbClr val="000000"/>
                </a:solidFill>
                <a:effectLst/>
                <a:uLnTx/>
                <a:uFillTx/>
                <a:latin typeface="Segoe UI "/>
                <a:ea typeface="+mn-ea"/>
                <a:cs typeface="+mn-cs"/>
              </a:rPr>
              <a:t>Pay-As-You-Go</a:t>
            </a:r>
          </a:p>
          <a:p>
            <a:pPr marL="104598" marR="0" lvl="0" indent="-172742"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180" b="0" i="0" u="none" strike="noStrike" kern="1200" cap="none" spc="0" normalizeH="0" baseline="0" noProof="0" dirty="0">
                <a:ln>
                  <a:noFill/>
                </a:ln>
                <a:solidFill>
                  <a:srgbClr val="000000"/>
                </a:solidFill>
                <a:effectLst/>
                <a:uLnTx/>
                <a:uFillTx/>
                <a:latin typeface="Segoe UI "/>
                <a:ea typeface="+mn-ea"/>
                <a:cs typeface="+mn-cs"/>
              </a:rPr>
              <a:t>Commitment Tiers</a:t>
            </a:r>
          </a:p>
        </p:txBody>
      </p:sp>
      <p:sp>
        <p:nvSpPr>
          <p:cNvPr id="5" name="TextBox 4">
            <a:extLst>
              <a:ext uri="{FF2B5EF4-FFF2-40B4-BE49-F238E27FC236}">
                <a16:creationId xmlns:a16="http://schemas.microsoft.com/office/drawing/2014/main" id="{8A3B1F66-4DE2-4F68-8CD0-1D0032D81F25}"/>
              </a:ext>
            </a:extLst>
          </p:cNvPr>
          <p:cNvSpPr txBox="1"/>
          <p:nvPr/>
        </p:nvSpPr>
        <p:spPr>
          <a:xfrm>
            <a:off x="1487018" y="3499777"/>
            <a:ext cx="3080076" cy="1024448"/>
          </a:xfrm>
          <a:prstGeom prst="rect">
            <a:avLst/>
          </a:prstGeom>
          <a:noFill/>
        </p:spPr>
        <p:txBody>
          <a:bodyPr wrap="square" lIns="91440" tIns="91440" rIns="91440" bIns="91440" rtlCol="0" anchor="ctr" anchorCtr="0">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372" b="0" i="0" u="none" strike="noStrike" kern="1200" cap="none" spc="0" normalizeH="0" baseline="0" noProof="0" dirty="0">
                <a:ln>
                  <a:noFill/>
                </a:ln>
                <a:solidFill>
                  <a:srgbClr val="000000"/>
                </a:solidFill>
                <a:effectLst/>
                <a:uLnTx/>
                <a:uFillTx/>
                <a:latin typeface="Segoe UI Semibold"/>
                <a:ea typeface="+mn-ea"/>
                <a:cs typeface="+mn-cs"/>
              </a:rPr>
              <a:t>Log Analytics – </a:t>
            </a:r>
            <a:r>
              <a:rPr lang="zh-CN" altLang="en-US" sz="1372" dirty="0">
                <a:solidFill>
                  <a:srgbClr val="000000"/>
                </a:solidFill>
                <a:latin typeface="Segoe UI Semibold"/>
              </a:rPr>
              <a:t>数据保存</a:t>
            </a:r>
            <a:r>
              <a:rPr kumimoji="0" lang="en-US" sz="1372" b="0" i="0" u="none" strike="noStrike" kern="1200" cap="none" spc="0" normalizeH="0" baseline="0" noProof="0" dirty="0">
                <a:ln>
                  <a:noFill/>
                </a:ln>
                <a:solidFill>
                  <a:srgbClr val="000000"/>
                </a:solidFill>
                <a:effectLst/>
                <a:uLnTx/>
                <a:uFillTx/>
                <a:latin typeface="Segoe UI Semibold"/>
                <a:ea typeface="+mn-ea"/>
                <a:cs typeface="+mn-cs"/>
              </a:rPr>
              <a:t> </a:t>
            </a:r>
            <a:endParaRPr kumimoji="0" lang="en-US" sz="1372" b="0" i="0" u="none" strike="noStrike" kern="1200" cap="none" spc="0" normalizeH="0" baseline="0" noProof="0" dirty="0">
              <a:ln>
                <a:noFill/>
              </a:ln>
              <a:solidFill>
                <a:srgbClr val="000000"/>
              </a:solidFill>
              <a:effectLst/>
              <a:uLnTx/>
              <a:uFillTx/>
              <a:latin typeface="Segoe UI "/>
              <a:ea typeface="+mn-ea"/>
              <a:cs typeface="+mn-cs"/>
            </a:endParaRPr>
          </a:p>
          <a:p>
            <a:pPr marL="171450" marR="0" lvl="0" indent="-171450"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180" b="0" i="0" u="none" strike="noStrike" kern="1200" cap="none" spc="0" normalizeH="0" baseline="0" noProof="0" dirty="0">
                <a:ln>
                  <a:noFill/>
                </a:ln>
                <a:solidFill>
                  <a:srgbClr val="000000"/>
                </a:solidFill>
                <a:effectLst/>
                <a:uLnTx/>
                <a:uFillTx/>
                <a:latin typeface="Segoe UI "/>
                <a:ea typeface="+mn-ea"/>
                <a:cs typeface="+mn-cs"/>
              </a:rPr>
              <a:t>Pay-As-You-Go (90 days included)</a:t>
            </a:r>
          </a:p>
          <a:p>
            <a:pPr marL="171450" marR="0" lvl="0" indent="-171450"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180" b="0" i="0" u="none" strike="noStrike" kern="1200" cap="none" spc="0" normalizeH="0" baseline="0" noProof="0" dirty="0">
                <a:ln>
                  <a:noFill/>
                </a:ln>
                <a:solidFill>
                  <a:srgbClr val="000000"/>
                </a:solidFill>
                <a:effectLst/>
                <a:uLnTx/>
                <a:uFillTx/>
                <a:latin typeface="Segoe UI "/>
                <a:ea typeface="+mn-ea"/>
                <a:cs typeface="+mn-cs"/>
              </a:rPr>
              <a:t>Beyond 90 days: </a:t>
            </a:r>
            <a:r>
              <a:rPr kumimoji="0" lang="en-US" sz="1200" b="0" i="0" u="none" strike="noStrike" kern="1200" cap="none" spc="0" normalizeH="0" baseline="0" noProof="0" dirty="0">
                <a:ln>
                  <a:noFill/>
                </a:ln>
                <a:solidFill>
                  <a:srgbClr val="006EC2"/>
                </a:solidFill>
                <a:effectLst/>
                <a:uLnTx/>
                <a:uFillTx/>
                <a:latin typeface="Segoe UI"/>
                <a:ea typeface="+mn-ea"/>
                <a:cs typeface="+mn-cs"/>
                <a:hlinkClick r:id="rId3">
                  <a:extLst>
                    <a:ext uri="{A12FA001-AC4F-418D-AE19-62706E023703}">
                      <ahyp:hlinkClr xmlns:ahyp="http://schemas.microsoft.com/office/drawing/2018/hyperlinkcolor" val="tx"/>
                    </a:ext>
                  </a:extLst>
                </a:hlinkClick>
              </a:rPr>
              <a:t>Azure Monitor </a:t>
            </a:r>
            <a:br>
              <a:rPr kumimoji="0" lang="en-US" sz="1200" b="0" i="0" u="none" strike="noStrike" kern="1200" cap="none" spc="0" normalizeH="0" baseline="0" noProof="0" dirty="0">
                <a:ln>
                  <a:noFill/>
                </a:ln>
                <a:solidFill>
                  <a:srgbClr val="006EC2"/>
                </a:solidFill>
                <a:effectLst/>
                <a:uLnTx/>
                <a:uFillTx/>
                <a:latin typeface="Segoe UI"/>
                <a:ea typeface="+mn-ea"/>
                <a:cs typeface="+mn-cs"/>
                <a:hlinkClick r:id="rId3">
                  <a:extLst>
                    <a:ext uri="{A12FA001-AC4F-418D-AE19-62706E023703}">
                      <ahyp:hlinkClr xmlns:ahyp="http://schemas.microsoft.com/office/drawing/2018/hyperlinkcolor" val="tx"/>
                    </a:ext>
                  </a:extLst>
                </a:hlinkClick>
              </a:rPr>
            </a:br>
            <a:r>
              <a:rPr kumimoji="0" lang="en-US" sz="1200" b="0" i="0" u="none" strike="noStrike" kern="1200" cap="none" spc="0" normalizeH="0" baseline="0" noProof="0" dirty="0">
                <a:ln>
                  <a:noFill/>
                </a:ln>
                <a:solidFill>
                  <a:srgbClr val="006EC2"/>
                </a:solidFill>
                <a:effectLst/>
                <a:uLnTx/>
                <a:uFillTx/>
                <a:latin typeface="Segoe UI"/>
                <a:ea typeface="+mn-ea"/>
                <a:cs typeface="+mn-cs"/>
                <a:hlinkClick r:id="rId3">
                  <a:extLst>
                    <a:ext uri="{A12FA001-AC4F-418D-AE19-62706E023703}">
                      <ahyp:hlinkClr xmlns:ahyp="http://schemas.microsoft.com/office/drawing/2018/hyperlinkcolor" val="tx"/>
                    </a:ext>
                  </a:extLst>
                </a:hlinkClick>
              </a:rPr>
              <a:t>Data Retention</a:t>
            </a:r>
            <a:endParaRPr kumimoji="0" lang="en-US" sz="1180" b="0" i="0" u="none" strike="noStrike" kern="1200" cap="none" spc="0" normalizeH="0" baseline="0" noProof="0" dirty="0">
              <a:ln>
                <a:noFill/>
              </a:ln>
              <a:solidFill>
                <a:srgbClr val="006EC2"/>
              </a:solidFill>
              <a:effectLst/>
              <a:uLnTx/>
              <a:uFillTx/>
              <a:latin typeface="Segoe UI "/>
              <a:ea typeface="+mn-ea"/>
              <a:cs typeface="+mn-cs"/>
            </a:endParaRPr>
          </a:p>
        </p:txBody>
      </p:sp>
      <p:sp>
        <p:nvSpPr>
          <p:cNvPr id="17" name="TextBox 16">
            <a:extLst>
              <a:ext uri="{FF2B5EF4-FFF2-40B4-BE49-F238E27FC236}">
                <a16:creationId xmlns:a16="http://schemas.microsoft.com/office/drawing/2014/main" id="{E02775A8-08A6-42AD-9639-CE566869A524}"/>
              </a:ext>
            </a:extLst>
          </p:cNvPr>
          <p:cNvSpPr txBox="1"/>
          <p:nvPr/>
        </p:nvSpPr>
        <p:spPr>
          <a:xfrm>
            <a:off x="1504739" y="4735504"/>
            <a:ext cx="3062355" cy="1134478"/>
          </a:xfrm>
          <a:prstGeom prst="rect">
            <a:avLst/>
          </a:prstGeom>
          <a:noFill/>
        </p:spPr>
        <p:txBody>
          <a:bodyPr wrap="square" lIns="91440" tIns="91440" rIns="91440" bIns="9144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372" b="0" i="0" u="none" strike="noStrike" kern="1200" cap="none" spc="0" normalizeH="0" baseline="0" noProof="0" dirty="0">
                <a:ln>
                  <a:noFill/>
                </a:ln>
                <a:solidFill>
                  <a:srgbClr val="000000"/>
                </a:solidFill>
                <a:effectLst/>
                <a:uLnTx/>
                <a:uFillTx/>
                <a:latin typeface="Segoe UI Semibold"/>
                <a:ea typeface="+mn-ea"/>
                <a:cs typeface="+mn-cs"/>
              </a:rPr>
              <a:t>自动化和</a:t>
            </a:r>
            <a:r>
              <a:rPr kumimoji="0" lang="en-US" altLang="zh-CN" sz="1372" b="0" i="0" u="none" strike="noStrike" kern="1200" cap="none" spc="0" normalizeH="0" baseline="0" noProof="0" dirty="0">
                <a:ln>
                  <a:noFill/>
                </a:ln>
                <a:solidFill>
                  <a:srgbClr val="000000"/>
                </a:solidFill>
                <a:effectLst/>
                <a:uLnTx/>
                <a:uFillTx/>
                <a:latin typeface="Segoe UI Semibold"/>
                <a:ea typeface="+mn-ea"/>
                <a:cs typeface="+mn-cs"/>
              </a:rPr>
              <a:t>ML</a:t>
            </a:r>
            <a:r>
              <a:rPr kumimoji="0" lang="zh-CN" altLang="en-US" sz="1372" b="0" i="0" u="none" strike="noStrike" kern="1200" cap="none" spc="0" normalizeH="0" baseline="0" noProof="0" dirty="0">
                <a:ln>
                  <a:noFill/>
                </a:ln>
                <a:solidFill>
                  <a:srgbClr val="000000"/>
                </a:solidFill>
                <a:effectLst/>
                <a:uLnTx/>
                <a:uFillTx/>
                <a:latin typeface="Segoe UI Semibold"/>
                <a:ea typeface="+mn-ea"/>
                <a:cs typeface="+mn-cs"/>
              </a:rPr>
              <a:t>模型</a:t>
            </a:r>
            <a:endParaRPr kumimoji="0" lang="en-US" sz="1372" b="0" i="0" u="none" strike="noStrike" kern="1200" cap="none" spc="0" normalizeH="0" baseline="0" noProof="0" dirty="0">
              <a:ln>
                <a:noFill/>
              </a:ln>
              <a:solidFill>
                <a:srgbClr val="000000"/>
              </a:solidFill>
              <a:effectLst/>
              <a:uLnTx/>
              <a:uFillTx/>
              <a:latin typeface="Segoe UI Semibold"/>
              <a:ea typeface="+mn-ea"/>
              <a:cs typeface="+mn-cs"/>
            </a:endParaRPr>
          </a:p>
          <a:p>
            <a:pPr marL="171450" marR="0" lvl="1"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sng" strike="noStrike" kern="1200" cap="none" spc="0" normalizeH="0" baseline="0" noProof="0" dirty="0">
                <a:ln>
                  <a:noFill/>
                </a:ln>
                <a:solidFill>
                  <a:srgbClr val="006EC2"/>
                </a:solidFill>
                <a:effectLst/>
                <a:uLnTx/>
                <a:uFillTx/>
                <a:latin typeface="Segoe UI" panose="020B0502040204020203" pitchFamily="34" charset="0"/>
                <a:ea typeface="+mn-ea"/>
                <a:cs typeface="+mn-cs"/>
                <a:hlinkClick r:id="rId4">
                  <a:extLst>
                    <a:ext uri="{A12FA001-AC4F-418D-AE19-62706E023703}">
                      <ahyp:hlinkClr xmlns:ahyp="http://schemas.microsoft.com/office/drawing/2018/hyperlinkcolor" val="tx"/>
                    </a:ext>
                  </a:extLst>
                </a:hlinkClick>
              </a:rPr>
              <a:t>Azure Logic Apps pricing page for related costs</a:t>
            </a:r>
            <a:endParaRPr kumimoji="0" lang="en-US" sz="1200" b="0" i="0" u="none" strike="noStrike" kern="1200" cap="none" spc="0" normalizeH="0" baseline="0" noProof="0" dirty="0">
              <a:ln>
                <a:noFill/>
              </a:ln>
              <a:solidFill>
                <a:srgbClr val="006EC2"/>
              </a:solidFill>
              <a:effectLst/>
              <a:uLnTx/>
              <a:uFillTx/>
              <a:latin typeface="Segoe UI" panose="020B0502040204020203" pitchFamily="34" charset="0"/>
              <a:ea typeface="+mn-ea"/>
              <a:cs typeface="+mn-cs"/>
            </a:endParaRPr>
          </a:p>
          <a:p>
            <a:pPr marL="171450" marR="0" lvl="1"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sng" strike="noStrike" kern="1200" cap="none" spc="0" normalizeH="0" baseline="0" noProof="0" dirty="0">
                <a:ln>
                  <a:noFill/>
                </a:ln>
                <a:solidFill>
                  <a:srgbClr val="006EC2"/>
                </a:solidFill>
                <a:effectLst/>
                <a:uLnTx/>
                <a:uFillTx/>
                <a:latin typeface="Segoe UI" panose="020B0502040204020203" pitchFamily="34" charset="0"/>
                <a:ea typeface="+mn-ea"/>
                <a:cs typeface="+mn-cs"/>
                <a:hlinkClick r:id="rId5">
                  <a:extLst>
                    <a:ext uri="{A12FA001-AC4F-418D-AE19-62706E023703}">
                      <ahyp:hlinkClr xmlns:ahyp="http://schemas.microsoft.com/office/drawing/2018/hyperlinkcolor" val="tx"/>
                    </a:ext>
                  </a:extLst>
                </a:hlinkClick>
              </a:rPr>
              <a:t>Azure Machine Learning Studio</a:t>
            </a:r>
            <a:r>
              <a:rPr kumimoji="0" lang="en-US" sz="1200" b="0" i="0" u="none" strike="noStrike" kern="1200" cap="none" spc="0" normalizeH="0" baseline="0" noProof="0" dirty="0">
                <a:ln>
                  <a:noFill/>
                </a:ln>
                <a:solidFill>
                  <a:srgbClr val="0078D4"/>
                </a:solidFill>
                <a:effectLst/>
                <a:uLnTx/>
                <a:uFillTx/>
                <a:latin typeface="Segoe UI" panose="020B0502040204020203" pitchFamily="34" charset="0"/>
                <a:ea typeface="+mn-ea"/>
                <a:cs typeface="+mn-cs"/>
              </a:rPr>
              <a:t> </a:t>
            </a: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mn-cs"/>
              </a:rPr>
              <a:t>and </a:t>
            </a:r>
            <a:r>
              <a:rPr kumimoji="0" lang="en-US" sz="1200" b="0" i="0" u="sng" strike="noStrike" kern="1200" cap="none" spc="0" normalizeH="0" baseline="0" noProof="0" dirty="0">
                <a:ln>
                  <a:noFill/>
                </a:ln>
                <a:solidFill>
                  <a:srgbClr val="006EC2"/>
                </a:solidFill>
                <a:effectLst/>
                <a:uLnTx/>
                <a:uFillTx/>
                <a:latin typeface="Segoe UI" panose="020B0502040204020203" pitchFamily="34" charset="0"/>
                <a:ea typeface="+mn-ea"/>
                <a:cs typeface="+mn-cs"/>
                <a:hlinkClick r:id="rId6">
                  <a:extLst>
                    <a:ext uri="{A12FA001-AC4F-418D-AE19-62706E023703}">
                      <ahyp:hlinkClr xmlns:ahyp="http://schemas.microsoft.com/office/drawing/2018/hyperlinkcolor" val="tx"/>
                    </a:ext>
                  </a:extLst>
                </a:hlinkClick>
              </a:rPr>
              <a:t>Azure Databricks pricing</a:t>
            </a:r>
            <a:r>
              <a:rPr kumimoji="0" lang="en-US" sz="1200" b="0" i="0" u="none" strike="noStrike" kern="1200" cap="none" spc="0" normalizeH="0" baseline="0" noProof="0" dirty="0">
                <a:ln>
                  <a:noFill/>
                </a:ln>
                <a:solidFill>
                  <a:srgbClr val="006EC2"/>
                </a:solidFill>
                <a:effectLst/>
                <a:uLnTx/>
                <a:uFillTx/>
                <a:latin typeface="Segoe UI" panose="020B0502040204020203" pitchFamily="34" charset="0"/>
                <a:ea typeface="+mn-ea"/>
                <a:cs typeface="+mn-cs"/>
              </a:rPr>
              <a:t> </a:t>
            </a:r>
            <a:endParaRPr kumimoji="0" lang="en-US" sz="1200" b="0" i="0" u="none" strike="noStrike" kern="1200" cap="none" spc="0" normalizeH="0" baseline="0" noProof="0" dirty="0">
              <a:ln>
                <a:noFill/>
              </a:ln>
              <a:solidFill>
                <a:srgbClr val="006EC2"/>
              </a:solidFill>
              <a:effectLst/>
              <a:uLnTx/>
              <a:uFillTx/>
              <a:latin typeface="Segoe UI Semibold"/>
              <a:ea typeface="+mn-ea"/>
              <a:cs typeface="+mn-cs"/>
            </a:endParaRPr>
          </a:p>
        </p:txBody>
      </p:sp>
      <p:sp>
        <p:nvSpPr>
          <p:cNvPr id="64" name="TextBox 63">
            <a:extLst>
              <a:ext uri="{FF2B5EF4-FFF2-40B4-BE49-F238E27FC236}">
                <a16:creationId xmlns:a16="http://schemas.microsoft.com/office/drawing/2014/main" id="{7EB3512B-2FAF-407A-BBB1-5F683456D621}"/>
              </a:ext>
            </a:extLst>
          </p:cNvPr>
          <p:cNvSpPr txBox="1"/>
          <p:nvPr/>
        </p:nvSpPr>
        <p:spPr>
          <a:xfrm>
            <a:off x="4789670" y="1338381"/>
            <a:ext cx="7183507" cy="695768"/>
          </a:xfrm>
          <a:prstGeom prst="rect">
            <a:avLst/>
          </a:prstGeom>
          <a:noFill/>
        </p:spPr>
        <p:txBody>
          <a:bodyPr wrap="square">
            <a:spAutoFit/>
          </a:bodyPr>
          <a:lstStyle/>
          <a:p>
            <a:pPr marL="0" marR="0" lvl="0" indent="0" algn="l" defTabSz="914367" rtl="0" eaLnBrk="1" fontAlgn="auto" latinLnBrk="0" hangingPunct="1">
              <a:lnSpc>
                <a:spcPct val="107000"/>
              </a:lnSpc>
              <a:spcBef>
                <a:spcPts val="0"/>
              </a:spcBef>
              <a:spcAft>
                <a:spcPts val="0"/>
              </a:spcAft>
              <a:buClrTx/>
              <a:buSzTx/>
              <a:buFontTx/>
              <a:buNone/>
              <a:tabLst/>
              <a:defRPr/>
            </a:pPr>
            <a:r>
              <a:rPr kumimoji="0" lang="en-US" sz="1372" b="1" i="0" u="none" strike="noStrike" kern="1200" cap="none" spc="0" normalizeH="0" baseline="0" noProof="0" dirty="0">
                <a:ln>
                  <a:noFill/>
                </a:ln>
                <a:solidFill>
                  <a:srgbClr val="000000"/>
                </a:solidFill>
                <a:effectLst/>
                <a:uLnTx/>
                <a:uFillTx/>
                <a:latin typeface="Segoe UI Semibold"/>
                <a:ea typeface="Calibri" panose="020F0502020204030204" pitchFamily="34" charset="0"/>
                <a:cs typeface="Times New Roman" panose="02020603050405020304" pitchFamily="18" charset="0"/>
              </a:rPr>
              <a:t>Pay-As-You-Go</a:t>
            </a:r>
            <a:endParaRPr kumimoji="0" lang="en-US" sz="1372" b="0" i="0" u="none" strike="noStrike" kern="1200" cap="none" spc="0" normalizeH="0" baseline="0" noProof="0" dirty="0">
              <a:ln>
                <a:noFill/>
              </a:ln>
              <a:solidFill>
                <a:srgbClr val="000000"/>
              </a:solidFill>
              <a:effectLst/>
              <a:uLnTx/>
              <a:uFillTx/>
              <a:latin typeface="Segoe UI Semibold"/>
              <a:ea typeface="Calibri" panose="020F0502020204030204" pitchFamily="34" charset="0"/>
              <a:cs typeface="Times New Roman" panose="02020603050405020304" pitchFamily="18" charset="0"/>
            </a:endParaRPr>
          </a:p>
          <a:p>
            <a:pPr lvl="0" defTabSz="914367">
              <a:lnSpc>
                <a:spcPct val="107000"/>
              </a:lnSpc>
              <a:spcAft>
                <a:spcPts val="784"/>
              </a:spcAft>
              <a:defRPr/>
            </a:pPr>
            <a:r>
              <a:rPr lang="zh-CN" altLang="en-US" sz="1176" dirty="0">
                <a:solidFill>
                  <a:srgbClr val="000000"/>
                </a:solidFill>
                <a:latin typeface="Segoe UI" panose="020B0502040204020203" pitchFamily="34" charset="0"/>
                <a:ea typeface="Calibri" panose="020F0502020204030204" pitchFamily="34" charset="0"/>
                <a:cs typeface="Times New Roman" panose="02020603050405020304" pitchFamily="18" charset="0"/>
              </a:rPr>
              <a:t>在</a:t>
            </a:r>
            <a:r>
              <a:rPr kumimoji="0" lang="en-US" sz="1176" b="0" i="0" u="none" strike="noStrike" kern="1200" cap="none" spc="0" normalizeH="0" baseline="0" noProof="0" dirty="0">
                <a:ln>
                  <a:noFill/>
                </a:ln>
                <a:solidFill>
                  <a:srgbClr val="000000"/>
                </a:solidFill>
                <a:effectLst/>
                <a:uLnTx/>
                <a:uFillTx/>
                <a:latin typeface="Segoe UI" panose="020B0502040204020203" pitchFamily="34" charset="0"/>
                <a:ea typeface="Calibri" panose="020F0502020204030204" pitchFamily="34" charset="0"/>
                <a:cs typeface="Times New Roman" panose="02020603050405020304" pitchFamily="18" charset="0"/>
              </a:rPr>
              <a:t>Pay-As-You-Go</a:t>
            </a:r>
            <a:r>
              <a:rPr kumimoji="0" lang="zh-CN" altLang="en-US" sz="1176" b="0" i="0" u="none" strike="noStrike" kern="1200" cap="none" spc="0" normalizeH="0" baseline="0" noProof="0" dirty="0">
                <a:ln>
                  <a:noFill/>
                </a:ln>
                <a:solidFill>
                  <a:srgbClr val="000000"/>
                </a:solidFill>
                <a:effectLst/>
                <a:uLnTx/>
                <a:uFillTx/>
                <a:latin typeface="Segoe UI" panose="020B0502040204020203" pitchFamily="34" charset="0"/>
                <a:ea typeface="Calibri" panose="020F0502020204030204" pitchFamily="34" charset="0"/>
                <a:cs typeface="Times New Roman" panose="02020603050405020304" pitchFamily="18" charset="0"/>
              </a:rPr>
              <a:t>价格模型下</a:t>
            </a:r>
            <a:r>
              <a:rPr kumimoji="0" lang="en-US" sz="1176" b="0" i="0" u="none" strike="noStrike" kern="1200" cap="none" spc="0" normalizeH="0" baseline="0" noProof="0" dirty="0">
                <a:ln>
                  <a:noFill/>
                </a:ln>
                <a:solidFill>
                  <a:srgbClr val="000000"/>
                </a:solidFill>
                <a:effectLst/>
                <a:uLnTx/>
                <a:uFillTx/>
                <a:latin typeface="Segoe UI" panose="020B0502040204020203" pitchFamily="34" charset="0"/>
                <a:ea typeface="Calibri" panose="020F0502020204030204" pitchFamily="34" charset="0"/>
                <a:cs typeface="Times New Roman" panose="02020603050405020304" pitchFamily="18" charset="0"/>
              </a:rPr>
              <a:t>, </a:t>
            </a:r>
            <a:r>
              <a:rPr lang="zh-CN" altLang="en-US" sz="1176" dirty="0">
                <a:solidFill>
                  <a:srgbClr val="000000"/>
                </a:solidFill>
                <a:latin typeface="Segoe UI" panose="020B0502040204020203" pitchFamily="34" charset="0"/>
                <a:ea typeface="Calibri" panose="020F0502020204030204" pitchFamily="34" charset="0"/>
                <a:cs typeface="Times New Roman" panose="02020603050405020304" pitchFamily="18" charset="0"/>
              </a:rPr>
              <a:t>客户需要支付注入的数据量</a:t>
            </a:r>
            <a:r>
              <a:rPr lang="en-US" altLang="zh-CN" sz="1176" dirty="0">
                <a:solidFill>
                  <a:srgbClr val="000000"/>
                </a:solidFill>
                <a:latin typeface="Segoe UI" panose="020B0502040204020203" pitchFamily="34" charset="0"/>
                <a:ea typeface="Calibri" panose="020F0502020204030204" pitchFamily="34" charset="0"/>
                <a:cs typeface="Times New Roman" panose="02020603050405020304" pitchFamily="18" charset="0"/>
              </a:rPr>
              <a:t>(</a:t>
            </a:r>
            <a:r>
              <a:rPr lang="zh-CN" altLang="en-US" sz="1176" dirty="0">
                <a:solidFill>
                  <a:srgbClr val="000000"/>
                </a:solidFill>
                <a:latin typeface="Segoe UI" panose="020B0502040204020203" pitchFamily="34" charset="0"/>
                <a:ea typeface="Calibri" panose="020F0502020204030204" pitchFamily="34" charset="0"/>
                <a:cs typeface="Times New Roman" panose="02020603050405020304" pitchFamily="18" charset="0"/>
              </a:rPr>
              <a:t>按</a:t>
            </a:r>
            <a:r>
              <a:rPr lang="en-US" sz="1176" dirty="0">
                <a:solidFill>
                  <a:srgbClr val="000000"/>
                </a:solidFill>
                <a:latin typeface="Segoe UI" panose="020B0502040204020203" pitchFamily="34" charset="0"/>
                <a:ea typeface="Calibri" panose="020F0502020204030204" pitchFamily="34" charset="0"/>
                <a:cs typeface="Times New Roman" panose="02020603050405020304" pitchFamily="18" charset="0"/>
              </a:rPr>
              <a:t>GB)</a:t>
            </a:r>
            <a:r>
              <a:rPr lang="zh-CN" altLang="en-US" sz="1176" dirty="0">
                <a:solidFill>
                  <a:srgbClr val="000000"/>
                </a:solidFill>
                <a:latin typeface="Segoe UI" panose="020B0502040204020203" pitchFamily="34" charset="0"/>
                <a:ea typeface="Calibri" panose="020F0502020204030204" pitchFamily="34" charset="0"/>
                <a:cs typeface="Times New Roman" panose="02020603050405020304" pitchFamily="18" charset="0"/>
              </a:rPr>
              <a:t> 以在</a:t>
            </a:r>
            <a:r>
              <a:rPr lang="en-US" sz="1176" dirty="0">
                <a:solidFill>
                  <a:srgbClr val="000000"/>
                </a:solidFill>
                <a:latin typeface="Segoe UI" panose="020B0502040204020203" pitchFamily="34" charset="0"/>
                <a:ea typeface="Calibri" panose="020F0502020204030204" pitchFamily="34" charset="0"/>
                <a:cs typeface="Times New Roman" panose="02020603050405020304" pitchFamily="18" charset="0"/>
              </a:rPr>
              <a:t>Microsoft Sentinel </a:t>
            </a:r>
            <a:r>
              <a:rPr lang="zh-CN" altLang="en-US" sz="1176" dirty="0">
                <a:solidFill>
                  <a:srgbClr val="000000"/>
                </a:solidFill>
                <a:latin typeface="Segoe UI" panose="020B0502040204020203" pitchFamily="34" charset="0"/>
                <a:ea typeface="Calibri" panose="020F0502020204030204" pitchFamily="34" charset="0"/>
                <a:cs typeface="Times New Roman" panose="02020603050405020304" pitchFamily="18" charset="0"/>
              </a:rPr>
              <a:t>中进行分析并存储在</a:t>
            </a:r>
            <a:r>
              <a:rPr lang="en-US" sz="1176" dirty="0">
                <a:solidFill>
                  <a:srgbClr val="000000"/>
                </a:solidFill>
                <a:latin typeface="Segoe UI" panose="020B0502040204020203" pitchFamily="34" charset="0"/>
                <a:ea typeface="Calibri" panose="020F0502020204030204" pitchFamily="34" charset="0"/>
                <a:cs typeface="Times New Roman" panose="02020603050405020304" pitchFamily="18" charset="0"/>
              </a:rPr>
              <a:t>Azure Monitor Log Analytics</a:t>
            </a:r>
            <a:r>
              <a:rPr lang="zh-CN" altLang="en-US" sz="1176" dirty="0">
                <a:solidFill>
                  <a:srgbClr val="000000"/>
                </a:solidFill>
                <a:latin typeface="Segoe UI" panose="020B0502040204020203" pitchFamily="34" charset="0"/>
                <a:ea typeface="Calibri" panose="020F0502020204030204" pitchFamily="34" charset="0"/>
                <a:cs typeface="Times New Roman" panose="02020603050405020304" pitchFamily="18" charset="0"/>
              </a:rPr>
              <a:t>工作区中</a:t>
            </a:r>
            <a:r>
              <a:rPr kumimoji="0" lang="en-US" sz="1176" b="0" i="0" u="none" strike="noStrike" kern="1200" cap="none" spc="0" normalizeH="0" baseline="0" noProof="0" dirty="0">
                <a:ln>
                  <a:noFill/>
                </a:ln>
                <a:solidFill>
                  <a:srgbClr val="000000"/>
                </a:solidFill>
                <a:effectLst/>
                <a:uLnTx/>
                <a:uFillTx/>
                <a:latin typeface="Segoe UI" panose="020B0502040204020203" pitchFamily="34" charset="0"/>
                <a:ea typeface="Calibri" panose="020F0502020204030204" pitchFamily="34" charset="0"/>
                <a:cs typeface="Times New Roman" panose="02020603050405020304" pitchFamily="18" charset="0"/>
              </a:rPr>
              <a:t>.</a:t>
            </a:r>
            <a:endParaRPr kumimoji="0" lang="en-US" sz="1176"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4" name="Table 34">
            <a:extLst>
              <a:ext uri="{FF2B5EF4-FFF2-40B4-BE49-F238E27FC236}">
                <a16:creationId xmlns:a16="http://schemas.microsoft.com/office/drawing/2014/main" id="{3D0C527E-A132-4C29-B5B0-64E2DBEBE220}"/>
              </a:ext>
            </a:extLst>
          </p:cNvPr>
          <p:cNvGraphicFramePr>
            <a:graphicFrameLocks noGrp="1"/>
          </p:cNvGraphicFramePr>
          <p:nvPr/>
        </p:nvGraphicFramePr>
        <p:xfrm>
          <a:off x="4919323" y="2061811"/>
          <a:ext cx="6684414" cy="539654"/>
        </p:xfrm>
        <a:graphic>
          <a:graphicData uri="http://schemas.openxmlformats.org/drawingml/2006/table">
            <a:tbl>
              <a:tblPr firstRow="1" bandRow="1">
                <a:effectLst/>
                <a:tableStyleId>{5C22544A-7EE6-4342-B048-85BDC9FD1C3A}</a:tableStyleId>
              </a:tblPr>
              <a:tblGrid>
                <a:gridCol w="3342207">
                  <a:extLst>
                    <a:ext uri="{9D8B030D-6E8A-4147-A177-3AD203B41FA5}">
                      <a16:colId xmlns:a16="http://schemas.microsoft.com/office/drawing/2014/main" val="2924989271"/>
                    </a:ext>
                  </a:extLst>
                </a:gridCol>
                <a:gridCol w="3342207">
                  <a:extLst>
                    <a:ext uri="{9D8B030D-6E8A-4147-A177-3AD203B41FA5}">
                      <a16:colId xmlns:a16="http://schemas.microsoft.com/office/drawing/2014/main" val="270105031"/>
                    </a:ext>
                  </a:extLst>
                </a:gridCol>
              </a:tblGrid>
              <a:tr h="208830">
                <a:tc>
                  <a:txBody>
                    <a:bodyPr/>
                    <a:lstStyle/>
                    <a:p>
                      <a:pPr algn="ctr"/>
                      <a:r>
                        <a:rPr lang="en-US" sz="1000" b="0" kern="1200" dirty="0">
                          <a:solidFill>
                            <a:sysClr val="windowText" lastClr="000000"/>
                          </a:solidFill>
                          <a:latin typeface="+mj-lt"/>
                          <a:ea typeface="+mn-ea"/>
                          <a:cs typeface="+mn-cs"/>
                        </a:rPr>
                        <a:t>Microsoft Sentinel (Price/GB)</a:t>
                      </a:r>
                    </a:p>
                  </a:txBody>
                  <a:tcPr marL="89642" marR="89642" marT="71714" marB="7171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000" b="0" kern="1200" dirty="0">
                          <a:solidFill>
                            <a:sysClr val="windowText" lastClr="000000"/>
                          </a:solidFill>
                          <a:latin typeface="+mj-lt"/>
                          <a:ea typeface="+mn-ea"/>
                          <a:cs typeface="+mn-cs"/>
                        </a:rPr>
                        <a:t>Log Analytics (Price/GB)</a:t>
                      </a:r>
                    </a:p>
                  </a:txBody>
                  <a:tcPr marL="89642" marR="89642" marT="71714" marB="71714"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064019917"/>
                  </a:ext>
                </a:extLst>
              </a:tr>
              <a:tr h="208830">
                <a:tc>
                  <a:txBody>
                    <a:bodyPr/>
                    <a:lstStyle/>
                    <a:p>
                      <a:pPr algn="ctr"/>
                      <a:r>
                        <a:rPr lang="en-US" sz="1000" b="0" dirty="0">
                          <a:solidFill>
                            <a:schemeClr val="tx1"/>
                          </a:solidFill>
                          <a:latin typeface="Segoe UI (Body)"/>
                        </a:rPr>
                        <a:t>$2</a:t>
                      </a:r>
                    </a:p>
                  </a:txBody>
                  <a:tcPr marL="89642" marR="89642" marT="45713" marB="45713" anchor="ctr">
                    <a:lnL w="12700" cap="flat" cmpd="sng" algn="ctr">
                      <a:solidFill>
                        <a:schemeClr val="bg1">
                          <a:lumMod val="75000"/>
                        </a:schemeClr>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solidFill>
                            <a:schemeClr val="tx1"/>
                          </a:solidFill>
                          <a:latin typeface="Segoe UI (Body)"/>
                        </a:rPr>
                        <a:t>$2.30</a:t>
                      </a:r>
                    </a:p>
                  </a:txBody>
                  <a:tcPr marL="89642" marR="89642" marT="45713" marB="45713" anchor="ctr">
                    <a:lnL w="12700" cap="flat" cmpd="sng" algn="ctr">
                      <a:solidFill>
                        <a:srgbClr val="D2D2D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43469515"/>
                  </a:ext>
                </a:extLst>
              </a:tr>
            </a:tbl>
          </a:graphicData>
        </a:graphic>
      </p:graphicFrame>
      <p:grpSp>
        <p:nvGrpSpPr>
          <p:cNvPr id="19" name="Group 18">
            <a:extLst>
              <a:ext uri="{FF2B5EF4-FFF2-40B4-BE49-F238E27FC236}">
                <a16:creationId xmlns:a16="http://schemas.microsoft.com/office/drawing/2014/main" id="{D427AD05-D520-4D4E-AE2B-2D99EA718FCA}"/>
              </a:ext>
              <a:ext uri="{C183D7F6-B498-43B3-948B-1728B52AA6E4}">
                <adec:decorative xmlns:adec="http://schemas.microsoft.com/office/drawing/2017/decorative" val="1"/>
              </a:ext>
            </a:extLst>
          </p:cNvPr>
          <p:cNvGrpSpPr/>
          <p:nvPr/>
        </p:nvGrpSpPr>
        <p:grpSpPr>
          <a:xfrm>
            <a:off x="830175" y="2554383"/>
            <a:ext cx="550359" cy="548640"/>
            <a:chOff x="703608" y="2581039"/>
            <a:chExt cx="550359" cy="548640"/>
          </a:xfrm>
        </p:grpSpPr>
        <p:sp>
          <p:nvSpPr>
            <p:cNvPr id="43" name="Oval 42">
              <a:extLst>
                <a:ext uri="{FF2B5EF4-FFF2-40B4-BE49-F238E27FC236}">
                  <a16:creationId xmlns:a16="http://schemas.microsoft.com/office/drawing/2014/main" id="{7E84A845-4A73-4EDB-84D2-F8329EBDE8A4}"/>
                </a:ext>
              </a:extLst>
            </p:cNvPr>
            <p:cNvSpPr/>
            <p:nvPr/>
          </p:nvSpPr>
          <p:spPr bwMode="auto">
            <a:xfrm>
              <a:off x="703608" y="2581039"/>
              <a:ext cx="550359" cy="54864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0" name="Group 4" descr="data">
              <a:extLst>
                <a:ext uri="{FF2B5EF4-FFF2-40B4-BE49-F238E27FC236}">
                  <a16:creationId xmlns:a16="http://schemas.microsoft.com/office/drawing/2014/main" id="{8F3FDCA9-E2E2-41A4-A5F3-16E51692BB4C}"/>
                </a:ext>
              </a:extLst>
            </p:cNvPr>
            <p:cNvGrpSpPr>
              <a:grpSpLocks noChangeAspect="1"/>
            </p:cNvGrpSpPr>
            <p:nvPr/>
          </p:nvGrpSpPr>
          <p:grpSpPr bwMode="auto">
            <a:xfrm>
              <a:off x="821474" y="2747744"/>
              <a:ext cx="314627" cy="215231"/>
              <a:chOff x="1048" y="850"/>
              <a:chExt cx="309" cy="204"/>
            </a:xfrm>
          </p:grpSpPr>
          <p:sp>
            <p:nvSpPr>
              <p:cNvPr id="31" name="Rectangle 5">
                <a:extLst>
                  <a:ext uri="{FF2B5EF4-FFF2-40B4-BE49-F238E27FC236}">
                    <a16:creationId xmlns:a16="http://schemas.microsoft.com/office/drawing/2014/main" id="{4EBF9454-C124-4AAA-AEB3-EAD61BD72470}"/>
                  </a:ext>
                </a:extLst>
              </p:cNvPr>
              <p:cNvSpPr>
                <a:spLocks noChangeArrowheads="1"/>
              </p:cNvSpPr>
              <p:nvPr/>
            </p:nvSpPr>
            <p:spPr bwMode="auto">
              <a:xfrm>
                <a:off x="1303" y="850"/>
                <a:ext cx="54" cy="20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marL="0" marR="0" lvl="0" indent="0" algn="ctr" defTabSz="878727" rtl="0" eaLnBrk="1" fontAlgn="base"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505050"/>
                  </a:solidFill>
                  <a:effectLst/>
                  <a:uLnTx/>
                  <a:uFillTx/>
                  <a:latin typeface="Segoe UI"/>
                  <a:ea typeface="+mn-ea"/>
                  <a:cs typeface="+mn-cs"/>
                </a:endParaRPr>
              </a:p>
            </p:txBody>
          </p:sp>
          <p:sp>
            <p:nvSpPr>
              <p:cNvPr id="32" name="Rectangle 6">
                <a:extLst>
                  <a:ext uri="{FF2B5EF4-FFF2-40B4-BE49-F238E27FC236}">
                    <a16:creationId xmlns:a16="http://schemas.microsoft.com/office/drawing/2014/main" id="{EF21E602-9231-4957-A950-391F47062F62}"/>
                  </a:ext>
                </a:extLst>
              </p:cNvPr>
              <p:cNvSpPr>
                <a:spLocks noChangeArrowheads="1"/>
              </p:cNvSpPr>
              <p:nvPr/>
            </p:nvSpPr>
            <p:spPr bwMode="auto">
              <a:xfrm>
                <a:off x="1218" y="906"/>
                <a:ext cx="54" cy="148"/>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marL="0" marR="0" lvl="0" indent="0" algn="ctr" defTabSz="878727" rtl="0" eaLnBrk="1" fontAlgn="base"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505050"/>
                  </a:solidFill>
                  <a:effectLst/>
                  <a:uLnTx/>
                  <a:uFillTx/>
                  <a:latin typeface="Segoe UI"/>
                  <a:ea typeface="+mn-ea"/>
                  <a:cs typeface="+mn-cs"/>
                </a:endParaRPr>
              </a:p>
            </p:txBody>
          </p:sp>
          <p:sp>
            <p:nvSpPr>
              <p:cNvPr id="33" name="Rectangle 7">
                <a:extLst>
                  <a:ext uri="{FF2B5EF4-FFF2-40B4-BE49-F238E27FC236}">
                    <a16:creationId xmlns:a16="http://schemas.microsoft.com/office/drawing/2014/main" id="{27AF796A-0EDA-40BB-92E7-23AE468147F9}"/>
                  </a:ext>
                </a:extLst>
              </p:cNvPr>
              <p:cNvSpPr>
                <a:spLocks noChangeArrowheads="1"/>
              </p:cNvSpPr>
              <p:nvPr/>
            </p:nvSpPr>
            <p:spPr bwMode="auto">
              <a:xfrm>
                <a:off x="1133" y="888"/>
                <a:ext cx="54" cy="1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marL="0" marR="0" lvl="0" indent="0" algn="ctr" defTabSz="878727" rtl="0" eaLnBrk="1" fontAlgn="base"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505050"/>
                  </a:solidFill>
                  <a:effectLst/>
                  <a:uLnTx/>
                  <a:uFillTx/>
                  <a:latin typeface="Segoe UI"/>
                  <a:ea typeface="+mn-ea"/>
                  <a:cs typeface="+mn-cs"/>
                </a:endParaRPr>
              </a:p>
            </p:txBody>
          </p:sp>
          <p:sp>
            <p:nvSpPr>
              <p:cNvPr id="34" name="Rectangle 8">
                <a:extLst>
                  <a:ext uri="{FF2B5EF4-FFF2-40B4-BE49-F238E27FC236}">
                    <a16:creationId xmlns:a16="http://schemas.microsoft.com/office/drawing/2014/main" id="{A689523F-0431-483A-A248-2FD9628324BF}"/>
                  </a:ext>
                </a:extLst>
              </p:cNvPr>
              <p:cNvSpPr>
                <a:spLocks noChangeArrowheads="1"/>
              </p:cNvSpPr>
              <p:nvPr/>
            </p:nvSpPr>
            <p:spPr bwMode="auto">
              <a:xfrm>
                <a:off x="1048" y="934"/>
                <a:ext cx="53" cy="1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marL="0" marR="0" lvl="0" indent="0" algn="ctr" defTabSz="878727" rtl="0" eaLnBrk="1" fontAlgn="base"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505050"/>
                  </a:solidFill>
                  <a:effectLst/>
                  <a:uLnTx/>
                  <a:uFillTx/>
                  <a:latin typeface="Segoe UI"/>
                  <a:ea typeface="+mn-ea"/>
                  <a:cs typeface="+mn-cs"/>
                </a:endParaRPr>
              </a:p>
            </p:txBody>
          </p:sp>
        </p:grpSp>
      </p:grpSp>
      <p:grpSp>
        <p:nvGrpSpPr>
          <p:cNvPr id="22" name="Group 21">
            <a:extLst>
              <a:ext uri="{FF2B5EF4-FFF2-40B4-BE49-F238E27FC236}">
                <a16:creationId xmlns:a16="http://schemas.microsoft.com/office/drawing/2014/main" id="{D8FD0D5E-55C1-48DD-B5D7-534780C45D52}"/>
              </a:ext>
              <a:ext uri="{C183D7F6-B498-43B3-948B-1728B52AA6E4}">
                <adec:decorative xmlns:adec="http://schemas.microsoft.com/office/drawing/2017/decorative" val="1"/>
              </a:ext>
            </a:extLst>
          </p:cNvPr>
          <p:cNvGrpSpPr/>
          <p:nvPr/>
        </p:nvGrpSpPr>
        <p:grpSpPr>
          <a:xfrm>
            <a:off x="830175" y="4928165"/>
            <a:ext cx="550359" cy="548640"/>
            <a:chOff x="710432" y="4881772"/>
            <a:chExt cx="550359" cy="548640"/>
          </a:xfrm>
        </p:grpSpPr>
        <p:sp>
          <p:nvSpPr>
            <p:cNvPr id="40" name="Oval 39">
              <a:extLst>
                <a:ext uri="{FF2B5EF4-FFF2-40B4-BE49-F238E27FC236}">
                  <a16:creationId xmlns:a16="http://schemas.microsoft.com/office/drawing/2014/main" id="{EE092383-F287-401A-9A36-419B4D5EB99B}"/>
                </a:ext>
              </a:extLst>
            </p:cNvPr>
            <p:cNvSpPr/>
            <p:nvPr/>
          </p:nvSpPr>
          <p:spPr bwMode="auto">
            <a:xfrm>
              <a:off x="710432" y="4881772"/>
              <a:ext cx="550359" cy="54864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pic>
          <p:nvPicPr>
            <p:cNvPr id="1026" name="Picture 2" descr="Related image">
              <a:extLst>
                <a:ext uri="{FF2B5EF4-FFF2-40B4-BE49-F238E27FC236}">
                  <a16:creationId xmlns:a16="http://schemas.microsoft.com/office/drawing/2014/main" id="{4B6B3A46-6E5A-4E9F-936E-685336C4E3CA}"/>
                </a:ext>
              </a:extLst>
            </p:cNvPr>
            <p:cNvPicPr>
              <a:picLocks noChangeAspect="1" noChangeArrowheads="1"/>
            </p:cNvPicPr>
            <p:nvPr/>
          </p:nvPicPr>
          <p:blipFill>
            <a:blip r:embed="rId7" cstate="print">
              <a:clrChange>
                <a:clrFrom>
                  <a:srgbClr val="0072C6"/>
                </a:clrFrom>
                <a:clrTo>
                  <a:srgbClr val="0072C6">
                    <a:alpha val="0"/>
                  </a:srgbClr>
                </a:clrTo>
              </a:clrChange>
              <a:extLst>
                <a:ext uri="{28A0092B-C50C-407E-A947-70E740481C1C}">
                  <a14:useLocalDpi xmlns:a14="http://schemas.microsoft.com/office/drawing/2010/main"/>
                </a:ext>
              </a:extLst>
            </a:blip>
            <a:srcRect/>
            <a:stretch>
              <a:fillRect/>
            </a:stretch>
          </p:blipFill>
          <p:spPr bwMode="auto">
            <a:xfrm>
              <a:off x="818357" y="4982787"/>
              <a:ext cx="334508" cy="346611"/>
            </a:xfrm>
            <a:prstGeom prst="rect">
              <a:avLst/>
            </a:prstGeom>
            <a:solidFill>
              <a:srgbClr val="0078D3"/>
            </a:solidFill>
          </p:spPr>
        </p:pic>
      </p:grpSp>
      <p:grpSp>
        <p:nvGrpSpPr>
          <p:cNvPr id="21" name="Group 20">
            <a:extLst>
              <a:ext uri="{FF2B5EF4-FFF2-40B4-BE49-F238E27FC236}">
                <a16:creationId xmlns:a16="http://schemas.microsoft.com/office/drawing/2014/main" id="{21B5AA1B-1CCF-4ED5-BE17-3DF1D9D80D7D}"/>
              </a:ext>
              <a:ext uri="{C183D7F6-B498-43B3-948B-1728B52AA6E4}">
                <adec:decorative xmlns:adec="http://schemas.microsoft.com/office/drawing/2017/decorative" val="1"/>
              </a:ext>
            </a:extLst>
          </p:cNvPr>
          <p:cNvGrpSpPr/>
          <p:nvPr/>
        </p:nvGrpSpPr>
        <p:grpSpPr>
          <a:xfrm>
            <a:off x="830175" y="3588693"/>
            <a:ext cx="548640" cy="548640"/>
            <a:chOff x="703609" y="3574101"/>
            <a:chExt cx="548640" cy="548640"/>
          </a:xfrm>
        </p:grpSpPr>
        <p:sp>
          <p:nvSpPr>
            <p:cNvPr id="67" name="Oval 66">
              <a:extLst>
                <a:ext uri="{FF2B5EF4-FFF2-40B4-BE49-F238E27FC236}">
                  <a16:creationId xmlns:a16="http://schemas.microsoft.com/office/drawing/2014/main" id="{4F6F907B-47A4-48B9-9AB7-046DB42D88E4}"/>
                </a:ext>
              </a:extLst>
            </p:cNvPr>
            <p:cNvSpPr/>
            <p:nvPr/>
          </p:nvSpPr>
          <p:spPr bwMode="auto">
            <a:xfrm>
              <a:off x="703609" y="3574101"/>
              <a:ext cx="548640" cy="54864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nvGrpSpPr>
            <p:cNvPr id="68" name="Group 67" descr="speed">
              <a:extLst>
                <a:ext uri="{FF2B5EF4-FFF2-40B4-BE49-F238E27FC236}">
                  <a16:creationId xmlns:a16="http://schemas.microsoft.com/office/drawing/2014/main" id="{4D0704DA-F172-4245-A6FE-5BC71053886A}"/>
                </a:ext>
              </a:extLst>
            </p:cNvPr>
            <p:cNvGrpSpPr/>
            <p:nvPr/>
          </p:nvGrpSpPr>
          <p:grpSpPr>
            <a:xfrm>
              <a:off x="841163" y="3692617"/>
              <a:ext cx="273516" cy="304792"/>
              <a:chOff x="8397620" y="3934792"/>
              <a:chExt cx="367285" cy="438400"/>
            </a:xfrm>
          </p:grpSpPr>
          <p:sp>
            <p:nvSpPr>
              <p:cNvPr id="69" name="Freeform 5">
                <a:extLst>
                  <a:ext uri="{FF2B5EF4-FFF2-40B4-BE49-F238E27FC236}">
                    <a16:creationId xmlns:a16="http://schemas.microsoft.com/office/drawing/2014/main" id="{B96C5E12-D3E4-4F3A-9385-88BC80963538}"/>
                  </a:ext>
                </a:extLst>
              </p:cNvPr>
              <p:cNvSpPr>
                <a:spLocks/>
              </p:cNvSpPr>
              <p:nvPr/>
            </p:nvSpPr>
            <p:spPr bwMode="auto">
              <a:xfrm>
                <a:off x="8397620" y="4042176"/>
                <a:ext cx="57583" cy="71589"/>
              </a:xfrm>
              <a:custGeom>
                <a:avLst/>
                <a:gdLst>
                  <a:gd name="T0" fmla="*/ 26 w 37"/>
                  <a:gd name="T1" fmla="*/ 46 h 46"/>
                  <a:gd name="T2" fmla="*/ 0 w 37"/>
                  <a:gd name="T3" fmla="*/ 20 h 46"/>
                  <a:gd name="T4" fmla="*/ 20 w 37"/>
                  <a:gd name="T5" fmla="*/ 0 h 46"/>
                  <a:gd name="T6" fmla="*/ 37 w 37"/>
                  <a:gd name="T7" fmla="*/ 16 h 46"/>
                  <a:gd name="T8" fmla="*/ 26 w 37"/>
                  <a:gd name="T9" fmla="*/ 46 h 46"/>
                </a:gdLst>
                <a:ahLst/>
                <a:cxnLst>
                  <a:cxn ang="0">
                    <a:pos x="T0" y="T1"/>
                  </a:cxn>
                  <a:cxn ang="0">
                    <a:pos x="T2" y="T3"/>
                  </a:cxn>
                  <a:cxn ang="0">
                    <a:pos x="T4" y="T5"/>
                  </a:cxn>
                  <a:cxn ang="0">
                    <a:pos x="T6" y="T7"/>
                  </a:cxn>
                  <a:cxn ang="0">
                    <a:pos x="T8" y="T9"/>
                  </a:cxn>
                </a:cxnLst>
                <a:rect l="0" t="0" r="r" b="b"/>
                <a:pathLst>
                  <a:path w="37" h="46">
                    <a:moveTo>
                      <a:pt x="26" y="46"/>
                    </a:moveTo>
                    <a:lnTo>
                      <a:pt x="0" y="20"/>
                    </a:lnTo>
                    <a:lnTo>
                      <a:pt x="20" y="0"/>
                    </a:lnTo>
                    <a:lnTo>
                      <a:pt x="37" y="16"/>
                    </a:lnTo>
                    <a:lnTo>
                      <a:pt x="26" y="46"/>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marL="0" marR="0" lvl="0" indent="0" algn="ctr" defTabSz="878727" rtl="0" eaLnBrk="1" fontAlgn="base"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505050"/>
                  </a:solidFill>
                  <a:effectLst/>
                  <a:uLnTx/>
                  <a:uFillTx/>
                  <a:latin typeface="Segoe UI"/>
                  <a:ea typeface="+mn-ea"/>
                  <a:cs typeface="+mn-cs"/>
                </a:endParaRPr>
              </a:p>
            </p:txBody>
          </p:sp>
          <p:sp>
            <p:nvSpPr>
              <p:cNvPr id="70" name="Freeform 6">
                <a:extLst>
                  <a:ext uri="{FF2B5EF4-FFF2-40B4-BE49-F238E27FC236}">
                    <a16:creationId xmlns:a16="http://schemas.microsoft.com/office/drawing/2014/main" id="{1723A602-42AB-48C2-88EB-C4D052BDF536}"/>
                  </a:ext>
                </a:extLst>
              </p:cNvPr>
              <p:cNvSpPr>
                <a:spLocks/>
              </p:cNvSpPr>
              <p:nvPr/>
            </p:nvSpPr>
            <p:spPr bwMode="auto">
              <a:xfrm>
                <a:off x="8397620" y="4042176"/>
                <a:ext cx="57583" cy="71589"/>
              </a:xfrm>
              <a:custGeom>
                <a:avLst/>
                <a:gdLst>
                  <a:gd name="T0" fmla="*/ 26 w 37"/>
                  <a:gd name="T1" fmla="*/ 46 h 46"/>
                  <a:gd name="T2" fmla="*/ 0 w 37"/>
                  <a:gd name="T3" fmla="*/ 20 h 46"/>
                  <a:gd name="T4" fmla="*/ 20 w 37"/>
                  <a:gd name="T5" fmla="*/ 0 h 46"/>
                  <a:gd name="T6" fmla="*/ 37 w 37"/>
                  <a:gd name="T7" fmla="*/ 16 h 46"/>
                </a:gdLst>
                <a:ahLst/>
                <a:cxnLst>
                  <a:cxn ang="0">
                    <a:pos x="T0" y="T1"/>
                  </a:cxn>
                  <a:cxn ang="0">
                    <a:pos x="T2" y="T3"/>
                  </a:cxn>
                  <a:cxn ang="0">
                    <a:pos x="T4" y="T5"/>
                  </a:cxn>
                  <a:cxn ang="0">
                    <a:pos x="T6" y="T7"/>
                  </a:cxn>
                </a:cxnLst>
                <a:rect l="0" t="0" r="r" b="b"/>
                <a:pathLst>
                  <a:path w="37" h="46">
                    <a:moveTo>
                      <a:pt x="26" y="46"/>
                    </a:moveTo>
                    <a:lnTo>
                      <a:pt x="0" y="20"/>
                    </a:lnTo>
                    <a:lnTo>
                      <a:pt x="20" y="0"/>
                    </a:lnTo>
                    <a:lnTo>
                      <a:pt x="37" y="16"/>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marL="0" marR="0" lvl="0" indent="0" algn="ctr" defTabSz="878727" rtl="0" eaLnBrk="1" fontAlgn="base"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505050"/>
                  </a:solidFill>
                  <a:effectLst/>
                  <a:uLnTx/>
                  <a:uFillTx/>
                  <a:latin typeface="Segoe UI"/>
                  <a:ea typeface="+mn-ea"/>
                  <a:cs typeface="+mn-cs"/>
                </a:endParaRPr>
              </a:p>
            </p:txBody>
          </p:sp>
          <p:sp>
            <p:nvSpPr>
              <p:cNvPr id="71" name="Freeform 7">
                <a:extLst>
                  <a:ext uri="{FF2B5EF4-FFF2-40B4-BE49-F238E27FC236}">
                    <a16:creationId xmlns:a16="http://schemas.microsoft.com/office/drawing/2014/main" id="{D99E4234-CA4F-4F84-8974-09521B0C0AEB}"/>
                  </a:ext>
                </a:extLst>
              </p:cNvPr>
              <p:cNvSpPr>
                <a:spLocks/>
              </p:cNvSpPr>
              <p:nvPr/>
            </p:nvSpPr>
            <p:spPr bwMode="auto">
              <a:xfrm>
                <a:off x="8708878" y="4042176"/>
                <a:ext cx="56027" cy="68477"/>
              </a:xfrm>
              <a:custGeom>
                <a:avLst/>
                <a:gdLst>
                  <a:gd name="T0" fmla="*/ 13 w 36"/>
                  <a:gd name="T1" fmla="*/ 44 h 44"/>
                  <a:gd name="T2" fmla="*/ 36 w 36"/>
                  <a:gd name="T3" fmla="*/ 20 h 44"/>
                  <a:gd name="T4" fmla="*/ 15 w 36"/>
                  <a:gd name="T5" fmla="*/ 0 h 44"/>
                  <a:gd name="T6" fmla="*/ 0 w 36"/>
                  <a:gd name="T7" fmla="*/ 16 h 44"/>
                  <a:gd name="T8" fmla="*/ 13 w 36"/>
                  <a:gd name="T9" fmla="*/ 44 h 44"/>
                </a:gdLst>
                <a:ahLst/>
                <a:cxnLst>
                  <a:cxn ang="0">
                    <a:pos x="T0" y="T1"/>
                  </a:cxn>
                  <a:cxn ang="0">
                    <a:pos x="T2" y="T3"/>
                  </a:cxn>
                  <a:cxn ang="0">
                    <a:pos x="T4" y="T5"/>
                  </a:cxn>
                  <a:cxn ang="0">
                    <a:pos x="T6" y="T7"/>
                  </a:cxn>
                  <a:cxn ang="0">
                    <a:pos x="T8" y="T9"/>
                  </a:cxn>
                </a:cxnLst>
                <a:rect l="0" t="0" r="r" b="b"/>
                <a:pathLst>
                  <a:path w="36" h="44">
                    <a:moveTo>
                      <a:pt x="13" y="44"/>
                    </a:moveTo>
                    <a:lnTo>
                      <a:pt x="36" y="20"/>
                    </a:lnTo>
                    <a:lnTo>
                      <a:pt x="15" y="0"/>
                    </a:lnTo>
                    <a:lnTo>
                      <a:pt x="0" y="16"/>
                    </a:lnTo>
                    <a:lnTo>
                      <a:pt x="13" y="4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marL="0" marR="0" lvl="0" indent="0" algn="ctr" defTabSz="878727" rtl="0" eaLnBrk="1" fontAlgn="base"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505050"/>
                  </a:solidFill>
                  <a:effectLst/>
                  <a:uLnTx/>
                  <a:uFillTx/>
                  <a:latin typeface="Segoe UI"/>
                  <a:ea typeface="+mn-ea"/>
                  <a:cs typeface="+mn-cs"/>
                </a:endParaRPr>
              </a:p>
            </p:txBody>
          </p:sp>
          <p:sp>
            <p:nvSpPr>
              <p:cNvPr id="72" name="Oval 9">
                <a:extLst>
                  <a:ext uri="{FF2B5EF4-FFF2-40B4-BE49-F238E27FC236}">
                    <a16:creationId xmlns:a16="http://schemas.microsoft.com/office/drawing/2014/main" id="{FCFC0DCF-FB54-4336-91F1-52386F944605}"/>
                  </a:ext>
                </a:extLst>
              </p:cNvPr>
              <p:cNvSpPr>
                <a:spLocks noChangeArrowheads="1"/>
              </p:cNvSpPr>
              <p:nvPr/>
            </p:nvSpPr>
            <p:spPr bwMode="auto">
              <a:xfrm>
                <a:off x="8411371" y="4005907"/>
                <a:ext cx="343807" cy="36728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marL="0" marR="0" lvl="0" indent="0" algn="ctr" defTabSz="878727" rtl="0" eaLnBrk="1" fontAlgn="base"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505050"/>
                  </a:solidFill>
                  <a:effectLst/>
                  <a:uLnTx/>
                  <a:uFillTx/>
                  <a:latin typeface="Segoe UI"/>
                  <a:ea typeface="+mn-ea"/>
                  <a:cs typeface="+mn-cs"/>
                </a:endParaRPr>
              </a:p>
            </p:txBody>
          </p:sp>
          <p:sp>
            <p:nvSpPr>
              <p:cNvPr id="73" name="Freeform 10">
                <a:extLst>
                  <a:ext uri="{FF2B5EF4-FFF2-40B4-BE49-F238E27FC236}">
                    <a16:creationId xmlns:a16="http://schemas.microsoft.com/office/drawing/2014/main" id="{BA1EF620-72F9-4A5F-8A7E-9299FF800089}"/>
                  </a:ext>
                </a:extLst>
              </p:cNvPr>
              <p:cNvSpPr>
                <a:spLocks/>
              </p:cNvSpPr>
              <p:nvPr/>
            </p:nvSpPr>
            <p:spPr bwMode="auto">
              <a:xfrm>
                <a:off x="8470767" y="4035474"/>
                <a:ext cx="264569" cy="308147"/>
              </a:xfrm>
              <a:custGeom>
                <a:avLst/>
                <a:gdLst>
                  <a:gd name="T0" fmla="*/ 11 w 289"/>
                  <a:gd name="T1" fmla="*/ 60 h 337"/>
                  <a:gd name="T2" fmla="*/ 229 w 289"/>
                  <a:gd name="T3" fmla="*/ 60 h 337"/>
                  <a:gd name="T4" fmla="*/ 229 w 289"/>
                  <a:gd name="T5" fmla="*/ 277 h 337"/>
                  <a:gd name="T6" fmla="*/ 11 w 289"/>
                  <a:gd name="T7" fmla="*/ 277 h 337"/>
                  <a:gd name="T8" fmla="*/ 122 w 289"/>
                  <a:gd name="T9" fmla="*/ 168 h 337"/>
                  <a:gd name="T10" fmla="*/ 0 w 289"/>
                  <a:gd name="T11" fmla="*/ 77 h 337"/>
                  <a:gd name="T12" fmla="*/ 11 w 289"/>
                  <a:gd name="T13" fmla="*/ 60 h 337"/>
                </a:gdLst>
                <a:ahLst/>
                <a:cxnLst>
                  <a:cxn ang="0">
                    <a:pos x="T0" y="T1"/>
                  </a:cxn>
                  <a:cxn ang="0">
                    <a:pos x="T2" y="T3"/>
                  </a:cxn>
                  <a:cxn ang="0">
                    <a:pos x="T4" y="T5"/>
                  </a:cxn>
                  <a:cxn ang="0">
                    <a:pos x="T6" y="T7"/>
                  </a:cxn>
                  <a:cxn ang="0">
                    <a:pos x="T8" y="T9"/>
                  </a:cxn>
                  <a:cxn ang="0">
                    <a:pos x="T10" y="T11"/>
                  </a:cxn>
                  <a:cxn ang="0">
                    <a:pos x="T12" y="T13"/>
                  </a:cxn>
                </a:cxnLst>
                <a:rect l="0" t="0" r="r" b="b"/>
                <a:pathLst>
                  <a:path w="289" h="337">
                    <a:moveTo>
                      <a:pt x="11" y="60"/>
                    </a:moveTo>
                    <a:cubicBezTo>
                      <a:pt x="71" y="0"/>
                      <a:pt x="169" y="0"/>
                      <a:pt x="229" y="60"/>
                    </a:cubicBezTo>
                    <a:cubicBezTo>
                      <a:pt x="289" y="120"/>
                      <a:pt x="289" y="217"/>
                      <a:pt x="229" y="277"/>
                    </a:cubicBezTo>
                    <a:cubicBezTo>
                      <a:pt x="169" y="337"/>
                      <a:pt x="71" y="337"/>
                      <a:pt x="11" y="277"/>
                    </a:cubicBezTo>
                    <a:cubicBezTo>
                      <a:pt x="122" y="168"/>
                      <a:pt x="122" y="168"/>
                      <a:pt x="122" y="168"/>
                    </a:cubicBezTo>
                    <a:cubicBezTo>
                      <a:pt x="0" y="77"/>
                      <a:pt x="0" y="77"/>
                      <a:pt x="0" y="77"/>
                    </a:cubicBezTo>
                    <a:lnTo>
                      <a:pt x="11" y="6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marL="0" marR="0" lvl="0" indent="0" algn="ctr" defTabSz="878727" rtl="0" eaLnBrk="1" fontAlgn="base"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505050"/>
                  </a:solidFill>
                  <a:effectLst/>
                  <a:uLnTx/>
                  <a:uFillTx/>
                  <a:latin typeface="Segoe UI"/>
                  <a:ea typeface="+mn-ea"/>
                  <a:cs typeface="+mn-cs"/>
                </a:endParaRPr>
              </a:p>
            </p:txBody>
          </p:sp>
          <p:sp>
            <p:nvSpPr>
              <p:cNvPr id="74" name="Rectangle 11">
                <a:extLst>
                  <a:ext uri="{FF2B5EF4-FFF2-40B4-BE49-F238E27FC236}">
                    <a16:creationId xmlns:a16="http://schemas.microsoft.com/office/drawing/2014/main" id="{1842962A-74FF-4D90-A4AD-0AD5E89CD462}"/>
                  </a:ext>
                </a:extLst>
              </p:cNvPr>
              <p:cNvSpPr>
                <a:spLocks noChangeArrowheads="1"/>
              </p:cNvSpPr>
              <p:nvPr/>
            </p:nvSpPr>
            <p:spPr bwMode="auto">
              <a:xfrm>
                <a:off x="8523680" y="3934792"/>
                <a:ext cx="115166" cy="404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marL="0" marR="0" lvl="0" indent="0" algn="ctr" defTabSz="878727" rtl="0" eaLnBrk="1" fontAlgn="base"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505050"/>
                  </a:solidFill>
                  <a:effectLst/>
                  <a:uLnTx/>
                  <a:uFillTx/>
                  <a:latin typeface="Segoe UI"/>
                  <a:ea typeface="+mn-ea"/>
                  <a:cs typeface="+mn-cs"/>
                </a:endParaRPr>
              </a:p>
            </p:txBody>
          </p:sp>
          <p:sp>
            <p:nvSpPr>
              <p:cNvPr id="75" name="Rectangle 12">
                <a:extLst>
                  <a:ext uri="{FF2B5EF4-FFF2-40B4-BE49-F238E27FC236}">
                    <a16:creationId xmlns:a16="http://schemas.microsoft.com/office/drawing/2014/main" id="{AD6F391F-2852-48D6-8D8C-5A23797F8990}"/>
                  </a:ext>
                </a:extLst>
              </p:cNvPr>
              <p:cNvSpPr>
                <a:spLocks noChangeArrowheads="1"/>
              </p:cNvSpPr>
              <p:nvPr/>
            </p:nvSpPr>
            <p:spPr bwMode="auto">
              <a:xfrm>
                <a:off x="8573481" y="3973699"/>
                <a:ext cx="10894" cy="420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bodyPr>
              <a:lstStyle/>
              <a:p>
                <a:pPr marL="0" marR="0" lvl="0" indent="0" algn="ctr" defTabSz="878727" rtl="0" eaLnBrk="1" fontAlgn="base"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505050"/>
                  </a:solidFill>
                  <a:effectLst/>
                  <a:uLnTx/>
                  <a:uFillTx/>
                  <a:latin typeface="Segoe UI"/>
                  <a:ea typeface="+mn-ea"/>
                  <a:cs typeface="+mn-cs"/>
                </a:endParaRPr>
              </a:p>
            </p:txBody>
          </p:sp>
          <p:sp>
            <p:nvSpPr>
              <p:cNvPr id="76" name="Oval 13">
                <a:extLst>
                  <a:ext uri="{FF2B5EF4-FFF2-40B4-BE49-F238E27FC236}">
                    <a16:creationId xmlns:a16="http://schemas.microsoft.com/office/drawing/2014/main" id="{6ED132E2-818D-49B6-8DF5-EF0B3E542708}"/>
                  </a:ext>
                </a:extLst>
              </p:cNvPr>
              <p:cNvSpPr>
                <a:spLocks noChangeArrowheads="1"/>
              </p:cNvSpPr>
              <p:nvPr/>
            </p:nvSpPr>
            <p:spPr bwMode="auto">
              <a:xfrm>
                <a:off x="8562586" y="4170871"/>
                <a:ext cx="37351" cy="37351"/>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marL="0" marR="0" lvl="0" indent="0" algn="ctr" defTabSz="878727" rtl="0" eaLnBrk="1" fontAlgn="base"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505050"/>
                  </a:solidFill>
                  <a:effectLst/>
                  <a:uLnTx/>
                  <a:uFillTx/>
                  <a:latin typeface="Segoe UI"/>
                  <a:ea typeface="+mn-ea"/>
                  <a:cs typeface="+mn-cs"/>
                </a:endParaRPr>
              </a:p>
            </p:txBody>
          </p:sp>
          <p:sp>
            <p:nvSpPr>
              <p:cNvPr id="77" name="Freeform 14">
                <a:extLst>
                  <a:ext uri="{FF2B5EF4-FFF2-40B4-BE49-F238E27FC236}">
                    <a16:creationId xmlns:a16="http://schemas.microsoft.com/office/drawing/2014/main" id="{2B766E11-9EBC-4B91-A304-D179AE832E25}"/>
                  </a:ext>
                </a:extLst>
              </p:cNvPr>
              <p:cNvSpPr>
                <a:spLocks/>
              </p:cNvSpPr>
              <p:nvPr/>
            </p:nvSpPr>
            <p:spPr bwMode="auto">
              <a:xfrm>
                <a:off x="8469209" y="4105984"/>
                <a:ext cx="101159" cy="85596"/>
              </a:xfrm>
              <a:custGeom>
                <a:avLst/>
                <a:gdLst>
                  <a:gd name="T0" fmla="*/ 4 w 65"/>
                  <a:gd name="T1" fmla="*/ 0 h 55"/>
                  <a:gd name="T2" fmla="*/ 0 w 65"/>
                  <a:gd name="T3" fmla="*/ 6 h 55"/>
                  <a:gd name="T4" fmla="*/ 60 w 65"/>
                  <a:gd name="T5" fmla="*/ 55 h 55"/>
                  <a:gd name="T6" fmla="*/ 65 w 65"/>
                  <a:gd name="T7" fmla="*/ 50 h 55"/>
                  <a:gd name="T8" fmla="*/ 4 w 65"/>
                  <a:gd name="T9" fmla="*/ 0 h 55"/>
                </a:gdLst>
                <a:ahLst/>
                <a:cxnLst>
                  <a:cxn ang="0">
                    <a:pos x="T0" y="T1"/>
                  </a:cxn>
                  <a:cxn ang="0">
                    <a:pos x="T2" y="T3"/>
                  </a:cxn>
                  <a:cxn ang="0">
                    <a:pos x="T4" y="T5"/>
                  </a:cxn>
                  <a:cxn ang="0">
                    <a:pos x="T6" y="T7"/>
                  </a:cxn>
                  <a:cxn ang="0">
                    <a:pos x="T8" y="T9"/>
                  </a:cxn>
                </a:cxnLst>
                <a:rect l="0" t="0" r="r" b="b"/>
                <a:pathLst>
                  <a:path w="65" h="55">
                    <a:moveTo>
                      <a:pt x="4" y="0"/>
                    </a:moveTo>
                    <a:lnTo>
                      <a:pt x="0" y="6"/>
                    </a:lnTo>
                    <a:lnTo>
                      <a:pt x="60" y="55"/>
                    </a:lnTo>
                    <a:lnTo>
                      <a:pt x="65" y="50"/>
                    </a:lnTo>
                    <a:lnTo>
                      <a:pt x="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80" tIns="43940" rIns="87880" bIns="43940" numCol="1" anchor="t" anchorCtr="0" compatLnSpc="1">
                <a:prstTxWarp prst="textNoShape">
                  <a:avLst/>
                </a:prstTxWarp>
              </a:bodyPr>
              <a:lstStyle/>
              <a:p>
                <a:pPr marL="0" marR="0" lvl="0" indent="0" algn="ctr" defTabSz="878727" rtl="0" eaLnBrk="1" fontAlgn="base"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505050"/>
                  </a:solidFill>
                  <a:effectLst/>
                  <a:uLnTx/>
                  <a:uFillTx/>
                  <a:latin typeface="Segoe UI"/>
                  <a:ea typeface="+mn-ea"/>
                  <a:cs typeface="+mn-cs"/>
                </a:endParaRPr>
              </a:p>
            </p:txBody>
          </p:sp>
        </p:grpSp>
      </p:grpSp>
      <p:sp>
        <p:nvSpPr>
          <p:cNvPr id="50" name="TextBox 49">
            <a:extLst>
              <a:ext uri="{FF2B5EF4-FFF2-40B4-BE49-F238E27FC236}">
                <a16:creationId xmlns:a16="http://schemas.microsoft.com/office/drawing/2014/main" id="{DE1CCFFA-82A7-40F7-B9CB-4A56F43409FC}"/>
              </a:ext>
            </a:extLst>
          </p:cNvPr>
          <p:cNvSpPr txBox="1"/>
          <p:nvPr/>
        </p:nvSpPr>
        <p:spPr>
          <a:xfrm>
            <a:off x="4789670" y="2680591"/>
            <a:ext cx="7118680" cy="695768"/>
          </a:xfrm>
          <a:prstGeom prst="rect">
            <a:avLst/>
          </a:prstGeom>
          <a:noFill/>
        </p:spPr>
        <p:txBody>
          <a:bodyPr wrap="square">
            <a:spAutoFit/>
          </a:bodyPr>
          <a:lstStyle/>
          <a:p>
            <a:pPr marL="0" marR="0" lvl="0" indent="0" algn="l" defTabSz="914367" rtl="0" eaLnBrk="1" fontAlgn="auto" latinLnBrk="0" hangingPunct="1">
              <a:lnSpc>
                <a:spcPct val="107000"/>
              </a:lnSpc>
              <a:spcBef>
                <a:spcPts val="600"/>
              </a:spcBef>
              <a:spcAft>
                <a:spcPts val="0"/>
              </a:spcAft>
              <a:buClrTx/>
              <a:buSzTx/>
              <a:buFontTx/>
              <a:buNone/>
              <a:tabLst/>
              <a:defRPr/>
            </a:pPr>
            <a:r>
              <a:rPr kumimoji="0" lang="en-US" sz="1372" b="1" i="0" u="none" strike="noStrike" kern="1200" cap="none" spc="0" normalizeH="0" baseline="0" noProof="0" dirty="0">
                <a:ln>
                  <a:noFill/>
                </a:ln>
                <a:solidFill>
                  <a:srgbClr val="000000"/>
                </a:solidFill>
                <a:effectLst/>
                <a:uLnTx/>
                <a:uFillTx/>
                <a:latin typeface="Segoe UI Semibold"/>
                <a:ea typeface="Calibri" panose="020F0502020204030204" pitchFamily="34" charset="0"/>
                <a:cs typeface="Times New Roman" panose="02020603050405020304" pitchFamily="18" charset="0"/>
              </a:rPr>
              <a:t>Commitment Tiers</a:t>
            </a:r>
            <a:endParaRPr kumimoji="0" lang="en-US" sz="1372" b="0" i="0" u="none" strike="noStrike" kern="1200" cap="none" spc="0" normalizeH="0" baseline="0" noProof="0" dirty="0">
              <a:ln>
                <a:noFill/>
              </a:ln>
              <a:solidFill>
                <a:srgbClr val="000000"/>
              </a:solidFill>
              <a:effectLst/>
              <a:uLnTx/>
              <a:uFillTx/>
              <a:latin typeface="Segoe UI Semibold"/>
              <a:ea typeface="Calibri" panose="020F0502020204030204" pitchFamily="34" charset="0"/>
              <a:cs typeface="Times New Roman" panose="02020603050405020304" pitchFamily="18" charset="0"/>
            </a:endParaRPr>
          </a:p>
          <a:p>
            <a:pPr lvl="0" defTabSz="914367">
              <a:lnSpc>
                <a:spcPct val="107000"/>
              </a:lnSpc>
              <a:spcAft>
                <a:spcPts val="784"/>
              </a:spcAft>
              <a:defRPr/>
            </a:pPr>
            <a:r>
              <a:rPr lang="zh-CN" altLang="en-US" sz="1176" dirty="0">
                <a:solidFill>
                  <a:srgbClr val="000000"/>
                </a:solidFill>
                <a:latin typeface="Segoe UI" panose="020B0502040204020203" pitchFamily="34" charset="0"/>
                <a:ea typeface="Calibri" panose="020F0502020204030204" pitchFamily="34" charset="0"/>
                <a:cs typeface="Times New Roman" panose="02020603050405020304" pitchFamily="18" charset="0"/>
              </a:rPr>
              <a:t>在</a:t>
            </a:r>
            <a:r>
              <a:rPr kumimoji="0" lang="en-US" sz="1176" b="0" i="0" u="none" strike="noStrike" kern="1200" cap="none" spc="0" normalizeH="0" baseline="0" noProof="0" dirty="0">
                <a:ln>
                  <a:noFill/>
                </a:ln>
                <a:solidFill>
                  <a:srgbClr val="000000"/>
                </a:solidFill>
                <a:effectLst/>
                <a:uLnTx/>
                <a:uFillTx/>
                <a:latin typeface="Segoe UI" panose="020B0502040204020203" pitchFamily="34" charset="0"/>
                <a:ea typeface="Calibri" panose="020F0502020204030204" pitchFamily="34" charset="0"/>
                <a:cs typeface="Times New Roman" panose="02020603050405020304" pitchFamily="18" charset="0"/>
              </a:rPr>
              <a:t>Commitment Tiers</a:t>
            </a:r>
            <a:r>
              <a:rPr kumimoji="0" lang="zh-CN" altLang="en-US" sz="1176" b="0" i="0" u="none" strike="noStrike" kern="1200" cap="none" spc="0" normalizeH="0" baseline="0" noProof="0" dirty="0">
                <a:ln>
                  <a:noFill/>
                </a:ln>
                <a:solidFill>
                  <a:srgbClr val="000000"/>
                </a:solidFill>
                <a:effectLst/>
                <a:uLnTx/>
                <a:uFillTx/>
                <a:latin typeface="Segoe UI" panose="020B0502040204020203" pitchFamily="34" charset="0"/>
                <a:ea typeface="Calibri" panose="020F0502020204030204" pitchFamily="34" charset="0"/>
                <a:cs typeface="Times New Roman" panose="02020603050405020304" pitchFamily="18" charset="0"/>
              </a:rPr>
              <a:t>下，</a:t>
            </a:r>
            <a:r>
              <a:rPr lang="zh-CN" altLang="en-US" sz="1176" dirty="0">
                <a:solidFill>
                  <a:srgbClr val="000000"/>
                </a:solidFill>
                <a:latin typeface="Segoe UI" panose="020B0502040204020203" pitchFamily="34" charset="0"/>
                <a:ea typeface="Calibri" panose="020F0502020204030204" pitchFamily="34" charset="0"/>
                <a:cs typeface="Times New Roman" panose="02020603050405020304" pitchFamily="18" charset="0"/>
              </a:rPr>
              <a:t>客户根据所选等级支付固定费用</a:t>
            </a:r>
            <a:r>
              <a:rPr kumimoji="0" lang="en-US" sz="1176" b="0" i="0" u="none" strike="noStrike" kern="1200" cap="none" spc="0" normalizeH="0" baseline="0" noProof="0" dirty="0">
                <a:ln>
                  <a:noFill/>
                </a:ln>
                <a:solidFill>
                  <a:srgbClr val="000000"/>
                </a:solidFill>
                <a:effectLst/>
                <a:uLnTx/>
                <a:uFillTx/>
                <a:latin typeface="Segoe UI" panose="020B0502040204020203" pitchFamily="34" charset="0"/>
                <a:ea typeface="Calibri" panose="020F0502020204030204" pitchFamily="34" charset="0"/>
                <a:cs typeface="Times New Roman" panose="02020603050405020304" pitchFamily="18" charset="0"/>
              </a:rPr>
              <a:t>, </a:t>
            </a:r>
            <a:r>
              <a:rPr lang="zh-CN" altLang="en-US" sz="1176" dirty="0">
                <a:solidFill>
                  <a:srgbClr val="000000"/>
                </a:solidFill>
                <a:latin typeface="Segoe UI" panose="020B0502040204020203" pitchFamily="34" charset="0"/>
                <a:ea typeface="Calibri" panose="020F0502020204030204" pitchFamily="34" charset="0"/>
                <a:cs typeface="Times New Roman" panose="02020603050405020304" pitchFamily="18" charset="0"/>
              </a:rPr>
              <a:t>实现可预测的总成本</a:t>
            </a:r>
            <a:r>
              <a:rPr kumimoji="0" lang="en-US" sz="1176" b="0" i="0" u="none" strike="noStrike" kern="1200" cap="none" spc="0" normalizeH="0" baseline="0" noProof="0" dirty="0">
                <a:ln>
                  <a:noFill/>
                </a:ln>
                <a:solidFill>
                  <a:srgbClr val="000000"/>
                </a:solidFill>
                <a:effectLst/>
                <a:uLnTx/>
                <a:uFillTx/>
                <a:latin typeface="Segoe UI" panose="020B0502040204020203" pitchFamily="34" charset="0"/>
                <a:ea typeface="Calibri" panose="020F0502020204030204" pitchFamily="34" charset="0"/>
                <a:cs typeface="Times New Roman" panose="02020603050405020304" pitchFamily="18" charset="0"/>
              </a:rPr>
              <a:t>. </a:t>
            </a:r>
            <a:r>
              <a:rPr kumimoji="0" lang="zh-CN" altLang="en-US" sz="1176" b="0" i="0" u="none" strike="noStrike" kern="1200" cap="none" spc="0" normalizeH="0" baseline="0" noProof="0" dirty="0">
                <a:ln>
                  <a:noFill/>
                </a:ln>
                <a:solidFill>
                  <a:srgbClr val="000000"/>
                </a:solidFill>
                <a:effectLst/>
                <a:uLnTx/>
                <a:uFillTx/>
                <a:latin typeface="Segoe UI" panose="020B0502040204020203" pitchFamily="34" charset="0"/>
                <a:ea typeface="Calibri" panose="020F0502020204030204" pitchFamily="34" charset="0"/>
                <a:cs typeface="Times New Roman" panose="02020603050405020304" pitchFamily="18" charset="0"/>
              </a:rPr>
              <a:t>相比于</a:t>
            </a:r>
            <a:r>
              <a:rPr kumimoji="0" lang="en-US" sz="1176" b="0" i="0" u="none" strike="noStrike" kern="1200" cap="none" spc="0" normalizeH="0" baseline="0" noProof="0" dirty="0">
                <a:ln>
                  <a:noFill/>
                </a:ln>
                <a:solidFill>
                  <a:srgbClr val="000000"/>
                </a:solidFill>
                <a:effectLst/>
                <a:uLnTx/>
                <a:uFillTx/>
                <a:latin typeface="Segoe UI" panose="020B0502040204020203" pitchFamily="34" charset="0"/>
                <a:ea typeface="Calibri" panose="020F0502020204030204" pitchFamily="34" charset="0"/>
                <a:cs typeface="Times New Roman" panose="02020603050405020304" pitchFamily="18" charset="0"/>
              </a:rPr>
              <a:t>Pay-As-You-Go, Commitment Tiers</a:t>
            </a:r>
            <a:r>
              <a:rPr lang="zh-CN" altLang="en-US" sz="1176" dirty="0">
                <a:solidFill>
                  <a:srgbClr val="000000"/>
                </a:solidFill>
                <a:latin typeface="Segoe UI" panose="020B0502040204020203" pitchFamily="34" charset="0"/>
                <a:ea typeface="Calibri" panose="020F0502020204030204" pitchFamily="34" charset="0"/>
                <a:cs typeface="Times New Roman" panose="02020603050405020304" pitchFamily="18" charset="0"/>
              </a:rPr>
              <a:t>提供费用折扣</a:t>
            </a:r>
            <a:r>
              <a:rPr kumimoji="0" lang="en-US" sz="1176" b="0" i="0" u="none" strike="noStrike" kern="1200" cap="none" spc="0" normalizeH="0" baseline="0" noProof="0" dirty="0">
                <a:ln>
                  <a:noFill/>
                </a:ln>
                <a:solidFill>
                  <a:srgbClr val="000000"/>
                </a:solidFill>
                <a:effectLst/>
                <a:uLnTx/>
                <a:uFillTx/>
                <a:latin typeface="Segoe UI" panose="020B0502040204020203" pitchFamily="34" charset="0"/>
                <a:ea typeface="Calibri" panose="020F0502020204030204" pitchFamily="34" charset="0"/>
                <a:cs typeface="Times New Roman" panose="02020603050405020304" pitchFamily="18" charset="0"/>
              </a:rPr>
              <a:t>.</a:t>
            </a:r>
            <a:endParaRPr kumimoji="0" lang="en-US" sz="1176"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Table 34">
            <a:extLst>
              <a:ext uri="{FF2B5EF4-FFF2-40B4-BE49-F238E27FC236}">
                <a16:creationId xmlns:a16="http://schemas.microsoft.com/office/drawing/2014/main" id="{76881965-9F19-4A32-9CFC-E2196CE4C99A}"/>
              </a:ext>
            </a:extLst>
          </p:cNvPr>
          <p:cNvGraphicFramePr>
            <a:graphicFrameLocks noGrp="1"/>
          </p:cNvGraphicFramePr>
          <p:nvPr/>
        </p:nvGraphicFramePr>
        <p:xfrm>
          <a:off x="4919324" y="3649129"/>
          <a:ext cx="6684414" cy="2394837"/>
        </p:xfrm>
        <a:graphic>
          <a:graphicData uri="http://schemas.openxmlformats.org/drawingml/2006/table">
            <a:tbl>
              <a:tblPr firstRow="1" bandRow="1">
                <a:effectLst/>
                <a:tableStyleId>{5C22544A-7EE6-4342-B048-85BDC9FD1C3A}</a:tableStyleId>
              </a:tblPr>
              <a:tblGrid>
                <a:gridCol w="2228138">
                  <a:extLst>
                    <a:ext uri="{9D8B030D-6E8A-4147-A177-3AD203B41FA5}">
                      <a16:colId xmlns:a16="http://schemas.microsoft.com/office/drawing/2014/main" val="2924989271"/>
                    </a:ext>
                  </a:extLst>
                </a:gridCol>
                <a:gridCol w="2228138">
                  <a:extLst>
                    <a:ext uri="{9D8B030D-6E8A-4147-A177-3AD203B41FA5}">
                      <a16:colId xmlns:a16="http://schemas.microsoft.com/office/drawing/2014/main" val="270105031"/>
                    </a:ext>
                  </a:extLst>
                </a:gridCol>
                <a:gridCol w="2228138">
                  <a:extLst>
                    <a:ext uri="{9D8B030D-6E8A-4147-A177-3AD203B41FA5}">
                      <a16:colId xmlns:a16="http://schemas.microsoft.com/office/drawing/2014/main" val="1235032701"/>
                    </a:ext>
                  </a:extLst>
                </a:gridCol>
              </a:tblGrid>
              <a:tr h="281468">
                <a:tc>
                  <a:txBody>
                    <a:bodyPr/>
                    <a:lstStyle/>
                    <a:p>
                      <a:pPr algn="ctr"/>
                      <a:r>
                        <a:rPr lang="en-US" sz="1000" b="1" kern="1200" dirty="0">
                          <a:solidFill>
                            <a:sysClr val="windowText" lastClr="000000"/>
                          </a:solidFill>
                          <a:latin typeface="+mn-lt"/>
                          <a:ea typeface="+mn-ea"/>
                          <a:cs typeface="+mn-cs"/>
                        </a:rPr>
                        <a:t>Tier</a:t>
                      </a:r>
                      <a:endParaRPr lang="en-US" sz="1000" b="1" kern="1200" dirty="0">
                        <a:solidFill>
                          <a:sysClr val="windowText" lastClr="000000"/>
                        </a:solidFill>
                        <a:latin typeface="+mn-lt"/>
                        <a:cs typeface="+mn-cs"/>
                      </a:endParaRPr>
                    </a:p>
                  </a:txBody>
                  <a:tcPr marL="89642" marR="89642" marT="71714" marB="71714"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000" b="1" kern="1200" dirty="0">
                          <a:solidFill>
                            <a:sysClr val="windowText" lastClr="000000"/>
                          </a:solidFill>
                          <a:latin typeface="+mn-lt"/>
                          <a:ea typeface="+mn-ea"/>
                          <a:cs typeface="+mn-cs"/>
                        </a:rPr>
                        <a:t>Microsoft Sentinel * </a:t>
                      </a:r>
                    </a:p>
                    <a:p>
                      <a:pPr algn="ctr"/>
                      <a:r>
                        <a:rPr lang="en-US" sz="1000" b="1" kern="1200" dirty="0">
                          <a:solidFill>
                            <a:sysClr val="windowText" lastClr="000000"/>
                          </a:solidFill>
                          <a:latin typeface="+mn-lt"/>
                          <a:ea typeface="+mn-ea"/>
                          <a:cs typeface="+mn-cs"/>
                        </a:rPr>
                        <a:t>Price/day</a:t>
                      </a:r>
                      <a:endParaRPr lang="en-US" sz="1000" b="1" kern="1200" dirty="0">
                        <a:solidFill>
                          <a:sysClr val="windowText" lastClr="000000"/>
                        </a:solidFill>
                        <a:latin typeface="+mn-lt"/>
                        <a:cs typeface="+mn-cs"/>
                      </a:endParaRPr>
                    </a:p>
                  </a:txBody>
                  <a:tcPr marL="89642" marR="89642" marT="71714" marB="7171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000" b="1" kern="1200" dirty="0">
                          <a:solidFill>
                            <a:sysClr val="windowText" lastClr="000000"/>
                          </a:solidFill>
                          <a:latin typeface="+mn-lt"/>
                          <a:ea typeface="+mn-ea"/>
                          <a:cs typeface="+mn-cs"/>
                        </a:rPr>
                        <a:t>Log Analytics-Data Ingestion</a:t>
                      </a:r>
                      <a:r>
                        <a:rPr lang="en-US" sz="1000" b="1" kern="1200" dirty="0">
                          <a:solidFill>
                            <a:sysClr val="windowText" lastClr="000000"/>
                          </a:solidFill>
                          <a:latin typeface="+mn-lt"/>
                          <a:cs typeface="+mn-cs"/>
                        </a:rPr>
                        <a:t>* </a:t>
                      </a:r>
                    </a:p>
                    <a:p>
                      <a:pPr algn="ctr"/>
                      <a:r>
                        <a:rPr lang="en-US" sz="1000" b="1" kern="1200" dirty="0">
                          <a:solidFill>
                            <a:sysClr val="windowText" lastClr="000000"/>
                          </a:solidFill>
                          <a:latin typeface="+mn-lt"/>
                          <a:cs typeface="+mn-cs"/>
                        </a:rPr>
                        <a:t>Price/day</a:t>
                      </a:r>
                    </a:p>
                  </a:txBody>
                  <a:tcPr marL="89642" marR="89642" marT="71714" marB="71714"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064019917"/>
                  </a:ext>
                </a:extLst>
              </a:tr>
              <a:tr h="151666">
                <a:tc>
                  <a:txBody>
                    <a:bodyPr/>
                    <a:lstStyle/>
                    <a:p>
                      <a:pPr algn="ctr"/>
                      <a:r>
                        <a:rPr lang="en-US" sz="1000" b="0" dirty="0">
                          <a:solidFill>
                            <a:srgbClr val="0078D4"/>
                          </a:solidFill>
                          <a:latin typeface="+mn-lt"/>
                        </a:rPr>
                        <a:t>100 GB/day</a:t>
                      </a:r>
                    </a:p>
                  </a:txBody>
                  <a:tcPr marL="89642" marR="89642" marT="45713" marB="45713" anchor="ctr">
                    <a:lnL w="12700" cap="flat" cmpd="sng" algn="ctr">
                      <a:solidFill>
                        <a:schemeClr val="bg1">
                          <a:lumMod val="75000"/>
                        </a:schemeClr>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D2D2D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latin typeface="+mn-lt"/>
                        </a:rPr>
                        <a:t>$100</a:t>
                      </a:r>
                    </a:p>
                  </a:txBody>
                  <a:tcPr marL="89642" marR="89642" marT="45713" marB="45713"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D2D2D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en-US" sz="1000" kern="1200">
                          <a:solidFill>
                            <a:schemeClr val="dk1"/>
                          </a:solidFill>
                          <a:latin typeface="+mn-lt"/>
                          <a:ea typeface="+mn-ea"/>
                          <a:cs typeface="+mn-cs"/>
                        </a:rPr>
                        <a:t>$196</a:t>
                      </a:r>
                    </a:p>
                  </a:txBody>
                  <a:tcPr marL="89642" marR="89642" marT="0" marB="0" anchor="ctr">
                    <a:lnL w="12700" cap="flat" cmpd="sng" algn="ctr">
                      <a:solidFill>
                        <a:srgbClr val="D2D2D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D2D2D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43469515"/>
                  </a:ext>
                </a:extLst>
              </a:tr>
              <a:tr h="151666">
                <a:tc>
                  <a:txBody>
                    <a:bodyPr/>
                    <a:lstStyle/>
                    <a:p>
                      <a:pPr algn="ctr"/>
                      <a:r>
                        <a:rPr lang="en-US" sz="1000" b="0">
                          <a:solidFill>
                            <a:srgbClr val="0078D4"/>
                          </a:solidFill>
                          <a:latin typeface="+mn-lt"/>
                        </a:rPr>
                        <a:t>200 GB/day</a:t>
                      </a:r>
                    </a:p>
                  </a:txBody>
                  <a:tcPr marL="89642" marR="89642" marT="45713" marB="45713" anchor="ctr">
                    <a:lnL w="12700" cap="flat" cmpd="sng" algn="ctr">
                      <a:solidFill>
                        <a:schemeClr val="bg1">
                          <a:lumMod val="75000"/>
                        </a:schemeClr>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a:latin typeface="+mn-lt"/>
                        </a:rPr>
                        <a:t>$180</a:t>
                      </a:r>
                    </a:p>
                  </a:txBody>
                  <a:tcPr marL="89642" marR="89642" marT="45713" marB="45713"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en-US" sz="1000" kern="1200">
                          <a:solidFill>
                            <a:schemeClr val="dk1"/>
                          </a:solidFill>
                          <a:latin typeface="+mn-lt"/>
                          <a:ea typeface="+mn-ea"/>
                          <a:cs typeface="+mn-cs"/>
                        </a:rPr>
                        <a:t>$368</a:t>
                      </a:r>
                    </a:p>
                  </a:txBody>
                  <a:tcPr marL="89642" marR="89642" marT="0" marB="0" anchor="ctr">
                    <a:lnL w="12700" cap="flat" cmpd="sng" algn="ctr">
                      <a:solidFill>
                        <a:srgbClr val="D2D2D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3711469"/>
                  </a:ext>
                </a:extLst>
              </a:tr>
              <a:tr h="151666">
                <a:tc>
                  <a:txBody>
                    <a:bodyPr/>
                    <a:lstStyle/>
                    <a:p>
                      <a:pPr algn="ctr"/>
                      <a:r>
                        <a:rPr lang="en-US" sz="1000" b="0" dirty="0">
                          <a:solidFill>
                            <a:srgbClr val="0078D4"/>
                          </a:solidFill>
                          <a:latin typeface="+mn-lt"/>
                        </a:rPr>
                        <a:t>300 GB/day</a:t>
                      </a:r>
                    </a:p>
                  </a:txBody>
                  <a:tcPr marL="89642" marR="89642" marT="45713" marB="45713" anchor="ctr">
                    <a:lnL w="12700" cap="flat" cmpd="sng" algn="ctr">
                      <a:solidFill>
                        <a:schemeClr val="bg1">
                          <a:lumMod val="75000"/>
                        </a:schemeClr>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a:latin typeface="+mn-lt"/>
                        </a:rPr>
                        <a:t>$260</a:t>
                      </a:r>
                    </a:p>
                  </a:txBody>
                  <a:tcPr marL="89642" marR="89642" marT="45713" marB="45713"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en-US" sz="1000" kern="1200" dirty="0">
                          <a:solidFill>
                            <a:schemeClr val="dk1"/>
                          </a:solidFill>
                          <a:latin typeface="+mn-lt"/>
                          <a:ea typeface="+mn-ea"/>
                          <a:cs typeface="+mn-cs"/>
                        </a:rPr>
                        <a:t>$540</a:t>
                      </a:r>
                    </a:p>
                  </a:txBody>
                  <a:tcPr marL="89642" marR="89642" marT="0" marB="0" anchor="ctr">
                    <a:lnL w="12700" cap="flat" cmpd="sng" algn="ctr">
                      <a:solidFill>
                        <a:srgbClr val="D2D2D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08477042"/>
                  </a:ext>
                </a:extLst>
              </a:tr>
              <a:tr h="151666">
                <a:tc>
                  <a:txBody>
                    <a:bodyPr/>
                    <a:lstStyle/>
                    <a:p>
                      <a:pPr algn="ctr"/>
                      <a:r>
                        <a:rPr lang="en-US" sz="1000" b="0">
                          <a:solidFill>
                            <a:srgbClr val="0078D4"/>
                          </a:solidFill>
                          <a:latin typeface="+mn-lt"/>
                        </a:rPr>
                        <a:t>400 GB/day</a:t>
                      </a:r>
                    </a:p>
                  </a:txBody>
                  <a:tcPr marL="89642" marR="89642" marT="45713" marB="45713" anchor="ctr">
                    <a:lnL w="12700" cap="flat" cmpd="sng" algn="ctr">
                      <a:solidFill>
                        <a:schemeClr val="bg1">
                          <a:lumMod val="75000"/>
                        </a:schemeClr>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latin typeface="+mn-lt"/>
                        </a:rPr>
                        <a:t>$333</a:t>
                      </a:r>
                    </a:p>
                  </a:txBody>
                  <a:tcPr marL="89642" marR="89642" marT="45713" marB="45713"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fontAlgn="ctr" latinLnBrk="0" hangingPunct="1"/>
                      <a:r>
                        <a:rPr lang="en-US" sz="1000" kern="1200" dirty="0">
                          <a:solidFill>
                            <a:schemeClr val="dk1"/>
                          </a:solidFill>
                          <a:latin typeface="+mn-lt"/>
                          <a:ea typeface="+mn-ea"/>
                          <a:cs typeface="+mn-cs"/>
                        </a:rPr>
                        <a:t>$704</a:t>
                      </a:r>
                    </a:p>
                  </a:txBody>
                  <a:tcPr marL="89642" marR="89642" marT="0" marB="0" anchor="ctr">
                    <a:lnL w="12700" cap="flat" cmpd="sng" algn="ctr">
                      <a:solidFill>
                        <a:srgbClr val="D2D2D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93400717"/>
                  </a:ext>
                </a:extLst>
              </a:tr>
              <a:tr h="151666">
                <a:tc>
                  <a:txBody>
                    <a:bodyPr/>
                    <a:lstStyle/>
                    <a:p>
                      <a:pPr marL="0" algn="ctr" defTabSz="914367" rtl="0" eaLnBrk="1" latinLnBrk="0" hangingPunct="1"/>
                      <a:r>
                        <a:rPr lang="en-US" sz="1000" b="0" kern="1200">
                          <a:solidFill>
                            <a:srgbClr val="0078D4"/>
                          </a:solidFill>
                          <a:latin typeface="+mn-lt"/>
                          <a:ea typeface="+mn-ea"/>
                          <a:cs typeface="+mn-cs"/>
                        </a:rPr>
                        <a:t>500 GB/day</a:t>
                      </a:r>
                    </a:p>
                  </a:txBody>
                  <a:tcPr marL="89642" marR="89642" marT="45713" marB="45713" anchor="ctr">
                    <a:lnL w="12700" cap="flat" cmpd="sng" algn="ctr">
                      <a:solidFill>
                        <a:schemeClr val="bg1">
                          <a:lumMod val="75000"/>
                        </a:schemeClr>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367" rtl="0" eaLnBrk="1" latinLnBrk="0" hangingPunct="1"/>
                      <a:r>
                        <a:rPr lang="en-US" sz="1000" b="0" kern="1200">
                          <a:solidFill>
                            <a:schemeClr val="dk1"/>
                          </a:solidFill>
                          <a:latin typeface="+mn-lt"/>
                          <a:ea typeface="+mn-ea"/>
                          <a:cs typeface="+mn-cs"/>
                        </a:rPr>
                        <a:t>$400</a:t>
                      </a:r>
                    </a:p>
                  </a:txBody>
                  <a:tcPr marL="89642" marR="89642" marT="45713" marB="45713"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367" rtl="0" eaLnBrk="1" fontAlgn="ctr" latinLnBrk="0" hangingPunct="1"/>
                      <a:r>
                        <a:rPr lang="en-US" sz="1000" b="0" kern="1200" dirty="0">
                          <a:solidFill>
                            <a:schemeClr val="dk1"/>
                          </a:solidFill>
                          <a:latin typeface="+mn-lt"/>
                          <a:ea typeface="+mn-ea"/>
                          <a:cs typeface="+mn-cs"/>
                        </a:rPr>
                        <a:t>$865</a:t>
                      </a:r>
                    </a:p>
                  </a:txBody>
                  <a:tcPr marL="89642" marR="89642" marT="0" marB="0" anchor="ctr">
                    <a:lnL w="12700" cap="flat" cmpd="sng" algn="ctr">
                      <a:solidFill>
                        <a:srgbClr val="D2D2D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25077141"/>
                  </a:ext>
                </a:extLst>
              </a:tr>
              <a:tr h="150786">
                <a:tc>
                  <a:txBody>
                    <a:bodyPr/>
                    <a:lstStyle/>
                    <a:p>
                      <a:pPr algn="ctr">
                        <a:lnSpc>
                          <a:spcPct val="107000"/>
                        </a:lnSpc>
                        <a:spcBef>
                          <a:spcPts val="200"/>
                        </a:spcBef>
                        <a:spcAft>
                          <a:spcPts val="200"/>
                        </a:spcAft>
                      </a:pPr>
                      <a:r>
                        <a:rPr lang="en-US" sz="1000">
                          <a:solidFill>
                            <a:srgbClr val="0078D4"/>
                          </a:solidFill>
                          <a:effectLst/>
                          <a:latin typeface="+mn-lt"/>
                          <a:ea typeface="Calibri" panose="020F0502020204030204" pitchFamily="34" charset="0"/>
                          <a:cs typeface="Arial" panose="020B0604020202020204" pitchFamily="34" charset="0"/>
                        </a:rPr>
                        <a:t>1000 GB/day</a:t>
                      </a:r>
                    </a:p>
                  </a:txBody>
                  <a:tcPr marL="89642" marR="89642" marT="45713" marB="45713" anchor="ctr">
                    <a:lnL w="12700" cap="flat" cmpd="sng" algn="ctr">
                      <a:solidFill>
                        <a:schemeClr val="bg1">
                          <a:lumMod val="75000"/>
                        </a:schemeClr>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Bef>
                          <a:spcPts val="200"/>
                        </a:spcBef>
                        <a:spcAft>
                          <a:spcPts val="200"/>
                        </a:spcAft>
                      </a:pPr>
                      <a:r>
                        <a:rPr lang="en-US" sz="1000" dirty="0">
                          <a:effectLst/>
                          <a:latin typeface="+mn-lt"/>
                          <a:ea typeface="Calibri" panose="020F0502020204030204" pitchFamily="34" charset="0"/>
                          <a:cs typeface="Arial" panose="020B0604020202020204" pitchFamily="34" charset="0"/>
                        </a:rPr>
                        <a:t>$780</a:t>
                      </a:r>
                    </a:p>
                  </a:txBody>
                  <a:tcPr marL="89642" marR="89642" marT="45713" marB="45713"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Bef>
                          <a:spcPts val="200"/>
                        </a:spcBef>
                        <a:spcAft>
                          <a:spcPts val="200"/>
                        </a:spcAft>
                      </a:pPr>
                      <a:r>
                        <a:rPr lang="en-US" sz="1000">
                          <a:effectLst/>
                          <a:latin typeface="+mn-lt"/>
                          <a:ea typeface="Calibri" panose="020F0502020204030204" pitchFamily="34" charset="0"/>
                          <a:cs typeface="Arial" panose="020B0604020202020204" pitchFamily="34" charset="0"/>
                        </a:rPr>
                        <a:t>$1700</a:t>
                      </a:r>
                    </a:p>
                  </a:txBody>
                  <a:tcPr marL="89642" marR="89642" marT="9524" marB="0" anchor="ctr">
                    <a:lnL w="12700" cap="flat" cmpd="sng" algn="ctr">
                      <a:solidFill>
                        <a:srgbClr val="D2D2D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30160364"/>
                  </a:ext>
                </a:extLst>
              </a:tr>
              <a:tr h="150786">
                <a:tc>
                  <a:txBody>
                    <a:bodyPr/>
                    <a:lstStyle/>
                    <a:p>
                      <a:pPr algn="ctr">
                        <a:lnSpc>
                          <a:spcPct val="107000"/>
                        </a:lnSpc>
                        <a:spcBef>
                          <a:spcPts val="200"/>
                        </a:spcBef>
                        <a:spcAft>
                          <a:spcPts val="200"/>
                        </a:spcAft>
                      </a:pPr>
                      <a:r>
                        <a:rPr lang="en-US" sz="1000">
                          <a:solidFill>
                            <a:srgbClr val="0078D4"/>
                          </a:solidFill>
                          <a:effectLst/>
                          <a:latin typeface="+mn-lt"/>
                          <a:ea typeface="Calibri" panose="020F0502020204030204" pitchFamily="34" charset="0"/>
                          <a:cs typeface="Arial" panose="020B0604020202020204" pitchFamily="34" charset="0"/>
                        </a:rPr>
                        <a:t>2000 GB/day</a:t>
                      </a:r>
                    </a:p>
                  </a:txBody>
                  <a:tcPr marL="89642" marR="89642" marT="45713" marB="45713" anchor="ctr">
                    <a:lnL w="12700" cap="flat" cmpd="sng" algn="ctr">
                      <a:solidFill>
                        <a:schemeClr val="bg1">
                          <a:lumMod val="75000"/>
                        </a:schemeClr>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Bef>
                          <a:spcPts val="200"/>
                        </a:spcBef>
                        <a:spcAft>
                          <a:spcPts val="200"/>
                        </a:spcAft>
                      </a:pPr>
                      <a:r>
                        <a:rPr lang="en-US" sz="1000" dirty="0">
                          <a:effectLst/>
                          <a:latin typeface="+mn-lt"/>
                          <a:ea typeface="Calibri" panose="020F0502020204030204" pitchFamily="34" charset="0"/>
                          <a:cs typeface="Arial" panose="020B0604020202020204" pitchFamily="34" charset="0"/>
                        </a:rPr>
                        <a:t>$1480</a:t>
                      </a:r>
                    </a:p>
                  </a:txBody>
                  <a:tcPr marL="89642" marR="89642" marT="45713" marB="45713"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Bef>
                          <a:spcPts val="200"/>
                        </a:spcBef>
                        <a:spcAft>
                          <a:spcPts val="200"/>
                        </a:spcAft>
                      </a:pPr>
                      <a:r>
                        <a:rPr lang="en-US" sz="1000">
                          <a:effectLst/>
                          <a:latin typeface="+mn-lt"/>
                          <a:ea typeface="Calibri" panose="020F0502020204030204" pitchFamily="34" charset="0"/>
                          <a:cs typeface="Arial" panose="020B0604020202020204" pitchFamily="34" charset="0"/>
                        </a:rPr>
                        <a:t>$3320</a:t>
                      </a:r>
                    </a:p>
                  </a:txBody>
                  <a:tcPr marL="89642" marR="89642" marT="9524" marB="0" anchor="ctr">
                    <a:lnL w="12700" cap="flat" cmpd="sng" algn="ctr">
                      <a:solidFill>
                        <a:srgbClr val="D2D2D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rgbClr val="D2D2D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94774837"/>
                  </a:ext>
                </a:extLst>
              </a:tr>
              <a:tr h="150786">
                <a:tc>
                  <a:txBody>
                    <a:bodyPr/>
                    <a:lstStyle/>
                    <a:p>
                      <a:pPr algn="ctr">
                        <a:lnSpc>
                          <a:spcPct val="107000"/>
                        </a:lnSpc>
                        <a:spcBef>
                          <a:spcPts val="200"/>
                        </a:spcBef>
                        <a:spcAft>
                          <a:spcPts val="200"/>
                        </a:spcAft>
                      </a:pPr>
                      <a:r>
                        <a:rPr lang="en-US" sz="1000" dirty="0">
                          <a:solidFill>
                            <a:srgbClr val="0078D4"/>
                          </a:solidFill>
                          <a:effectLst/>
                          <a:latin typeface="+mn-lt"/>
                          <a:ea typeface="Calibri" panose="020F0502020204030204" pitchFamily="34" charset="0"/>
                          <a:cs typeface="Arial" panose="020B0604020202020204" pitchFamily="34" charset="0"/>
                        </a:rPr>
                        <a:t>5000 GB/day</a:t>
                      </a:r>
                    </a:p>
                  </a:txBody>
                  <a:tcPr marL="89642" marR="89642" marT="45713" marB="45713" anchor="ctr">
                    <a:lnL w="12700" cap="flat" cmpd="sng" algn="ctr">
                      <a:solidFill>
                        <a:schemeClr val="bg1">
                          <a:lumMod val="75000"/>
                        </a:schemeClr>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Bef>
                          <a:spcPts val="200"/>
                        </a:spcBef>
                        <a:spcAft>
                          <a:spcPts val="200"/>
                        </a:spcAft>
                      </a:pPr>
                      <a:r>
                        <a:rPr lang="en-US" sz="1000" dirty="0">
                          <a:effectLst/>
                          <a:latin typeface="+mn-lt"/>
                          <a:ea typeface="Calibri" panose="020F0502020204030204" pitchFamily="34" charset="0"/>
                          <a:cs typeface="Arial" panose="020B0604020202020204" pitchFamily="34" charset="0"/>
                        </a:rPr>
                        <a:t>$3500</a:t>
                      </a:r>
                    </a:p>
                  </a:txBody>
                  <a:tcPr marL="89642" marR="89642" marT="45713" marB="45713" anchor="ctr">
                    <a:lnL w="12700" cap="flat" cmpd="sng" algn="ctr">
                      <a:solidFill>
                        <a:srgbClr val="D2D2D2"/>
                      </a:solidFill>
                      <a:prstDash val="solid"/>
                      <a:round/>
                      <a:headEnd type="none" w="med" len="med"/>
                      <a:tailEnd type="none" w="med" len="med"/>
                    </a:lnL>
                    <a:lnR w="12700" cap="flat" cmpd="sng" algn="ctr">
                      <a:solidFill>
                        <a:srgbClr val="D2D2D2"/>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Bef>
                          <a:spcPts val="200"/>
                        </a:spcBef>
                        <a:spcAft>
                          <a:spcPts val="200"/>
                        </a:spcAft>
                      </a:pPr>
                      <a:r>
                        <a:rPr lang="en-US" sz="1000" dirty="0">
                          <a:effectLst/>
                          <a:latin typeface="+mn-lt"/>
                          <a:ea typeface="Calibri" panose="020F0502020204030204" pitchFamily="34" charset="0"/>
                          <a:cs typeface="Arial" panose="020B0604020202020204" pitchFamily="34" charset="0"/>
                        </a:rPr>
                        <a:t>$8050</a:t>
                      </a:r>
                    </a:p>
                  </a:txBody>
                  <a:tcPr marL="89642" marR="89642" marT="9524" marB="0" anchor="ctr">
                    <a:lnL w="12700" cap="flat" cmpd="sng" algn="ctr">
                      <a:solidFill>
                        <a:srgbClr val="D2D2D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rgbClr val="D2D2D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1215303"/>
                  </a:ext>
                </a:extLst>
              </a:tr>
            </a:tbl>
          </a:graphicData>
        </a:graphic>
      </p:graphicFrame>
      <p:sp>
        <p:nvSpPr>
          <p:cNvPr id="8" name="TextBox 7">
            <a:extLst>
              <a:ext uri="{FF2B5EF4-FFF2-40B4-BE49-F238E27FC236}">
                <a16:creationId xmlns:a16="http://schemas.microsoft.com/office/drawing/2014/main" id="{A42B76D4-767A-47F2-9640-6BEB75E81376}"/>
              </a:ext>
            </a:extLst>
          </p:cNvPr>
          <p:cNvSpPr txBox="1"/>
          <p:nvPr/>
        </p:nvSpPr>
        <p:spPr>
          <a:xfrm>
            <a:off x="4854496" y="6128969"/>
            <a:ext cx="7053854" cy="213249"/>
          </a:xfrm>
          <a:prstGeom prst="rect">
            <a:avLst/>
          </a:prstGeom>
          <a:noFill/>
        </p:spPr>
        <p:txBody>
          <a:bodyPr wrap="square" numCol="2" rtlCol="0">
            <a:noAutofit/>
          </a:bodyPr>
          <a:lstStyle/>
          <a:p>
            <a:pPr marL="228600" marR="0" lvl="0" indent="-228600" algn="l" defTabSz="950938" rtl="0" eaLnBrk="1" fontAlgn="auto" latinLnBrk="0" hangingPunct="1">
              <a:lnSpc>
                <a:spcPct val="100000"/>
              </a:lnSpc>
              <a:spcBef>
                <a:spcPts val="0"/>
              </a:spcBef>
              <a:spcAft>
                <a:spcPts val="0"/>
              </a:spcAft>
              <a:buClrTx/>
              <a:buSzTx/>
              <a:buFont typeface="+mj-lt"/>
              <a:buAutoNum type="arabicPeriod"/>
              <a:tabLst/>
              <a:defRPr/>
            </a:pPr>
            <a:r>
              <a:rPr kumimoji="0" lang="en-US" sz="1000" b="0" i="0" u="none" strike="noStrike" kern="1200" cap="none" spc="0" normalizeH="0" baseline="0" noProof="0" dirty="0">
                <a:ln>
                  <a:noFill/>
                </a:ln>
                <a:solidFill>
                  <a:srgbClr val="4C4C51"/>
                </a:solidFill>
                <a:effectLst/>
                <a:uLnTx/>
                <a:uFillTx/>
                <a:latin typeface="Segoe UI"/>
                <a:ea typeface="+mn-ea"/>
                <a:cs typeface="Times New Roman" panose="02020603050405020304" pitchFamily="18" charset="0"/>
              </a:rPr>
              <a:t>Prices listed are for US East. Regional prices apply</a:t>
            </a:r>
          </a:p>
          <a:p>
            <a:pPr marL="228600" marR="0" lvl="0" indent="-228600" algn="l" defTabSz="950938" rtl="0" eaLnBrk="1" fontAlgn="auto" latinLnBrk="0" hangingPunct="1">
              <a:lnSpc>
                <a:spcPct val="100000"/>
              </a:lnSpc>
              <a:spcBef>
                <a:spcPts val="0"/>
              </a:spcBef>
              <a:spcAft>
                <a:spcPts val="0"/>
              </a:spcAft>
              <a:buClrTx/>
              <a:buSzTx/>
              <a:buFont typeface="+mj-lt"/>
              <a:buAutoNum type="arabicPeriod"/>
              <a:tabLst/>
              <a:defRPr/>
            </a:pPr>
            <a:r>
              <a:rPr kumimoji="0" lang="en-US" sz="1000" b="0" i="0" u="none" strike="noStrike" kern="1200" cap="none" spc="0" normalizeH="0" baseline="0" noProof="0" dirty="0">
                <a:ln>
                  <a:noFill/>
                </a:ln>
                <a:solidFill>
                  <a:srgbClr val="4C4C51"/>
                </a:solidFill>
                <a:effectLst/>
                <a:uLnTx/>
                <a:uFillTx/>
                <a:latin typeface="Segoe UI"/>
                <a:ea typeface="+mn-ea"/>
                <a:cs typeface="Times New Roman" panose="02020603050405020304" pitchFamily="18" charset="0"/>
              </a:rPr>
              <a:t>Overage charged at selected commitment tier rate</a:t>
            </a:r>
          </a:p>
        </p:txBody>
      </p:sp>
      <p:grpSp>
        <p:nvGrpSpPr>
          <p:cNvPr id="18" name="Group 17">
            <a:extLst>
              <a:ext uri="{FF2B5EF4-FFF2-40B4-BE49-F238E27FC236}">
                <a16:creationId xmlns:a16="http://schemas.microsoft.com/office/drawing/2014/main" id="{9771CD4F-4CD9-4642-85D2-6DC3521C13F5}"/>
              </a:ext>
              <a:ext uri="{C183D7F6-B498-43B3-948B-1728B52AA6E4}">
                <adec:decorative xmlns:adec="http://schemas.microsoft.com/office/drawing/2017/decorative" val="1"/>
              </a:ext>
            </a:extLst>
          </p:cNvPr>
          <p:cNvGrpSpPr/>
          <p:nvPr/>
        </p:nvGrpSpPr>
        <p:grpSpPr>
          <a:xfrm>
            <a:off x="830175" y="1573528"/>
            <a:ext cx="550359" cy="548640"/>
            <a:chOff x="711440" y="1593093"/>
            <a:chExt cx="550359" cy="548640"/>
          </a:xfrm>
        </p:grpSpPr>
        <p:sp>
          <p:nvSpPr>
            <p:cNvPr id="41" name="Oval 40">
              <a:extLst>
                <a:ext uri="{FF2B5EF4-FFF2-40B4-BE49-F238E27FC236}">
                  <a16:creationId xmlns:a16="http://schemas.microsoft.com/office/drawing/2014/main" id="{43E95EE5-2C14-40A5-BEB4-489EB2F5C2AE}"/>
                </a:ext>
              </a:extLst>
            </p:cNvPr>
            <p:cNvSpPr/>
            <p:nvPr/>
          </p:nvSpPr>
          <p:spPr bwMode="auto">
            <a:xfrm>
              <a:off x="711440" y="1593093"/>
              <a:ext cx="550359" cy="54864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2" name="Picture 2" descr="Related image">
              <a:extLst>
                <a:ext uri="{FF2B5EF4-FFF2-40B4-BE49-F238E27FC236}">
                  <a16:creationId xmlns:a16="http://schemas.microsoft.com/office/drawing/2014/main" id="{68CFEA4D-3EFF-40F1-B1AD-56F3DA305A60}"/>
                </a:ext>
              </a:extLst>
            </p:cNvPr>
            <p:cNvPicPr>
              <a:picLocks noChangeAspect="1" noChangeArrowheads="1"/>
            </p:cNvPicPr>
            <p:nvPr/>
          </p:nvPicPr>
          <p:blipFill>
            <a:blip r:embed="rId7" cstate="print">
              <a:clrChange>
                <a:clrFrom>
                  <a:srgbClr val="0072C6"/>
                </a:clrFrom>
                <a:clrTo>
                  <a:srgbClr val="0072C6">
                    <a:alpha val="0"/>
                  </a:srgbClr>
                </a:clrTo>
              </a:clrChange>
              <a:extLst>
                <a:ext uri="{28A0092B-C50C-407E-A947-70E740481C1C}">
                  <a14:useLocalDpi xmlns:a14="http://schemas.microsoft.com/office/drawing/2010/main"/>
                </a:ext>
              </a:extLst>
            </a:blip>
            <a:srcRect/>
            <a:stretch>
              <a:fillRect/>
            </a:stretch>
          </p:blipFill>
          <p:spPr bwMode="auto">
            <a:xfrm>
              <a:off x="819365" y="1694108"/>
              <a:ext cx="334508" cy="346611"/>
            </a:xfrm>
            <a:prstGeom prst="rect">
              <a:avLst/>
            </a:prstGeom>
            <a:solidFill>
              <a:srgbClr val="0078D3"/>
            </a:solidFill>
          </p:spPr>
        </p:pic>
      </p:grpSp>
      <p:sp>
        <p:nvSpPr>
          <p:cNvPr id="7" name="Title 2">
            <a:extLst>
              <a:ext uri="{FF2B5EF4-FFF2-40B4-BE49-F238E27FC236}">
                <a16:creationId xmlns:a16="http://schemas.microsoft.com/office/drawing/2014/main" id="{B6A2B263-297E-D17E-32D0-949BFDA4A8AB}"/>
              </a:ext>
            </a:extLst>
          </p:cNvPr>
          <p:cNvSpPr txBox="1">
            <a:spLocks/>
          </p:cNvSpPr>
          <p:nvPr/>
        </p:nvSpPr>
        <p:spPr>
          <a:xfrm>
            <a:off x="588263" y="345598"/>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gradFill>
                  <a:gsLst>
                    <a:gs pos="83000">
                      <a:schemeClr val="tx1"/>
                    </a:gs>
                    <a:gs pos="100000">
                      <a:schemeClr val="tx1"/>
                    </a:gs>
                  </a:gsLst>
                  <a:lin ang="5400000" scaled="1"/>
                </a:gradFill>
                <a:effectLst/>
                <a:latin typeface="+mj-lt"/>
                <a:ea typeface="+mn-ea"/>
                <a:cs typeface="Segoe UI" pitchFamily="34" charset="0"/>
              </a:defRPr>
            </a:lvl1pPr>
          </a:lstStyle>
          <a:p>
            <a:r>
              <a:rPr lang="en-US" altLang="zh-CN" dirty="0"/>
              <a:t>Microsoft Sentinel</a:t>
            </a:r>
            <a:r>
              <a:rPr lang="zh-CN" altLang="en-US" dirty="0"/>
              <a:t>价格</a:t>
            </a:r>
          </a:p>
        </p:txBody>
      </p:sp>
    </p:spTree>
    <p:extLst>
      <p:ext uri="{BB962C8B-B14F-4D97-AF65-F5344CB8AC3E}">
        <p14:creationId xmlns:p14="http://schemas.microsoft.com/office/powerpoint/2010/main" val="343265009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023B74-712A-42DE-9493-EAC582EDDAA6}"/>
              </a:ext>
            </a:extLst>
          </p:cNvPr>
          <p:cNvSpPr>
            <a:spLocks noGrp="1"/>
          </p:cNvSpPr>
          <p:nvPr>
            <p:ph type="title"/>
          </p:nvPr>
        </p:nvSpPr>
        <p:spPr>
          <a:xfrm>
            <a:off x="588263" y="457200"/>
            <a:ext cx="11018520" cy="553998"/>
          </a:xfrm>
        </p:spPr>
        <p:txBody>
          <a:bodyPr/>
          <a:lstStyle/>
          <a:p>
            <a:r>
              <a:rPr lang="en-US" altLang="zh-CN" dirty="0"/>
              <a:t>Microsoft Sentinel</a:t>
            </a:r>
            <a:r>
              <a:rPr lang="zh-CN" altLang="en-US" dirty="0"/>
              <a:t>价格</a:t>
            </a:r>
            <a:endParaRPr lang="en-US" dirty="0"/>
          </a:p>
        </p:txBody>
      </p:sp>
      <p:grpSp>
        <p:nvGrpSpPr>
          <p:cNvPr id="60" name="Group 59" descr="Current model. Analytics Logs: Full KQL, Alerts supported, No query limits, 30/90 days included. Ingestion charge. Log Analytics: $2.30 to $1.6/GB Microsoft Sentinel: $2.00 to $0.70/GB. Query charge: N/A.&#10;&#10;&#10;">
            <a:extLst>
              <a:ext uri="{FF2B5EF4-FFF2-40B4-BE49-F238E27FC236}">
                <a16:creationId xmlns:a16="http://schemas.microsoft.com/office/drawing/2014/main" id="{220DA330-0460-4ECA-90EC-0B6C77ACB2F3}"/>
              </a:ext>
            </a:extLst>
          </p:cNvPr>
          <p:cNvGrpSpPr/>
          <p:nvPr/>
        </p:nvGrpSpPr>
        <p:grpSpPr>
          <a:xfrm>
            <a:off x="588263" y="1578016"/>
            <a:ext cx="6080760" cy="1787642"/>
            <a:chOff x="588263" y="1578016"/>
            <a:chExt cx="6080760" cy="1787642"/>
          </a:xfrm>
        </p:grpSpPr>
        <p:sp>
          <p:nvSpPr>
            <p:cNvPr id="7" name="Rectangle: Top Corners Rounded 6">
              <a:extLst>
                <a:ext uri="{FF2B5EF4-FFF2-40B4-BE49-F238E27FC236}">
                  <a16:creationId xmlns:a16="http://schemas.microsoft.com/office/drawing/2014/main" id="{300D3600-34A8-4C4E-AFCE-75184D37E89A}"/>
                </a:ext>
                <a:ext uri="{C183D7F6-B498-43B3-948B-1728B52AA6E4}">
                  <adec:decorative xmlns:adec="http://schemas.microsoft.com/office/drawing/2017/decorative" val="1"/>
                </a:ext>
              </a:extLst>
            </p:cNvPr>
            <p:cNvSpPr/>
            <p:nvPr/>
          </p:nvSpPr>
          <p:spPr bwMode="auto">
            <a:xfrm>
              <a:off x="588263" y="1719738"/>
              <a:ext cx="6080760" cy="1645920"/>
            </a:xfrm>
            <a:prstGeom prst="round2SameRect">
              <a:avLst>
                <a:gd name="adj1" fmla="val 8824"/>
                <a:gd name="adj2" fmla="val 8351"/>
              </a:avLst>
            </a:prstGeom>
            <a:solidFill>
              <a:schemeClr val="bg1"/>
            </a:solidFill>
            <a:ln w="47625">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Segoe UI"/>
                  <a:ea typeface="+mn-ea"/>
                  <a:cs typeface="+mn-cs"/>
                </a:rPr>
                <a:t> </a:t>
              </a:r>
            </a:p>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12" name="TextBox 11">
              <a:extLst>
                <a:ext uri="{FF2B5EF4-FFF2-40B4-BE49-F238E27FC236}">
                  <a16:creationId xmlns:a16="http://schemas.microsoft.com/office/drawing/2014/main" id="{E459D5FB-B36F-4BCE-8ADA-FBA632F6773A}"/>
                </a:ext>
              </a:extLst>
            </p:cNvPr>
            <p:cNvSpPr txBox="1"/>
            <p:nvPr/>
          </p:nvSpPr>
          <p:spPr>
            <a:xfrm>
              <a:off x="1008214" y="2507264"/>
              <a:ext cx="2954919" cy="63094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kumimoji="0" lang="zh-CN" altLang="en-US" sz="1200" b="0" i="0" u="none" strike="noStrike" kern="1200" cap="none" spc="0" normalizeH="0" baseline="0" noProof="0" dirty="0">
                  <a:ln>
                    <a:noFill/>
                  </a:ln>
                  <a:solidFill>
                    <a:srgbClr val="0078D4"/>
                  </a:solidFill>
                  <a:effectLst/>
                  <a:uLnTx/>
                  <a:uFillTx/>
                  <a:latin typeface="Segoe UI Semibold"/>
                  <a:ea typeface="+mn-ea"/>
                  <a:cs typeface="+mn-cs"/>
                </a:rPr>
                <a:t>数据注入费用</a:t>
              </a:r>
              <a:endParaRPr kumimoji="0" lang="fr-FR" sz="1200" b="0" i="0" u="none" strike="noStrike" kern="1200" cap="none" spc="0" normalizeH="0" baseline="0" noProof="0" dirty="0">
                <a:ln>
                  <a:noFill/>
                </a:ln>
                <a:solidFill>
                  <a:srgbClr val="0078D4"/>
                </a:solidFill>
                <a:effectLst/>
                <a:uLnTx/>
                <a:uFillTx/>
                <a:latin typeface="Segoe UI Semibold"/>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a:ea typeface="+mn-ea"/>
                  <a:cs typeface="+mn-cs"/>
                </a:rPr>
                <a:t>Log Analytics: $1.6 to $2.3/GB</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a:ea typeface="+mn-ea"/>
                  <a:cs typeface="+mn-cs"/>
                </a:rPr>
                <a:t>Microsoft Sentinel: $0.7 to $2.0/GB</a:t>
              </a:r>
            </a:p>
          </p:txBody>
        </p:sp>
        <p:sp>
          <p:nvSpPr>
            <p:cNvPr id="28" name="TextBox 27">
              <a:extLst>
                <a:ext uri="{FF2B5EF4-FFF2-40B4-BE49-F238E27FC236}">
                  <a16:creationId xmlns:a16="http://schemas.microsoft.com/office/drawing/2014/main" id="{1C094D74-7B7E-4CD5-932C-A8A690C4B245}"/>
                </a:ext>
              </a:extLst>
            </p:cNvPr>
            <p:cNvSpPr txBox="1"/>
            <p:nvPr/>
          </p:nvSpPr>
          <p:spPr>
            <a:xfrm>
              <a:off x="3963133" y="2507264"/>
              <a:ext cx="1781495" cy="630942"/>
            </a:xfrm>
            <a:prstGeom prst="rect">
              <a:avLst/>
            </a:prstGeom>
            <a:noFill/>
          </p:spPr>
          <p:txBody>
            <a:bodyPr wrap="square" lIns="0" tIns="0" rIns="0" bIns="0" rtlCol="0">
              <a:spAutoFit/>
            </a:bodyPr>
            <a:lstStyle/>
            <a:p>
              <a:pPr lvl="0">
                <a:spcAft>
                  <a:spcPts val="300"/>
                </a:spcAft>
                <a:defRPr/>
              </a:pPr>
              <a:r>
                <a:rPr lang="zh-CN" altLang="en-US" sz="1200" dirty="0">
                  <a:solidFill>
                    <a:srgbClr val="0078D4"/>
                  </a:solidFill>
                  <a:latin typeface="Segoe UI Semibold"/>
                </a:rPr>
                <a:t>查询费用
</a:t>
              </a:r>
              <a:r>
                <a:rPr kumimoji="0" lang="en-US" sz="1200" b="0" i="0" u="none" strike="noStrike" kern="1200" cap="none" spc="0" normalizeH="0" baseline="0" noProof="0" dirty="0">
                  <a:ln>
                    <a:noFill/>
                  </a:ln>
                  <a:solidFill>
                    <a:prstClr val="black"/>
                  </a:solidFill>
                  <a:effectLst/>
                  <a:uLnTx/>
                  <a:uFillTx/>
                  <a:latin typeface="Segoe UI"/>
                  <a:ea typeface="+mn-ea"/>
                  <a:cs typeface="+mn-cs"/>
                </a:rPr>
                <a:t>N/A</a:t>
              </a:r>
            </a:p>
            <a:p>
              <a:pPr marL="0" marR="0" lvl="0" indent="0" algn="l" defTabSz="914400" rtl="0" eaLnBrk="1" fontAlgn="auto" latinLnBrk="0" hangingPunct="1">
                <a:lnSpc>
                  <a:spcPct val="100000"/>
                </a:lnSpc>
                <a:spcBef>
                  <a:spcPts val="0"/>
                </a:spcBef>
                <a:spcAft>
                  <a:spcPts val="30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0" name="TextBox 29">
              <a:extLst>
                <a:ext uri="{FF2B5EF4-FFF2-40B4-BE49-F238E27FC236}">
                  <a16:creationId xmlns:a16="http://schemas.microsoft.com/office/drawing/2014/main" id="{6999A667-178E-4181-AA33-755E16A150F8}"/>
                </a:ext>
              </a:extLst>
            </p:cNvPr>
            <p:cNvSpPr txBox="1"/>
            <p:nvPr/>
          </p:nvSpPr>
          <p:spPr>
            <a:xfrm>
              <a:off x="1008214" y="1944360"/>
              <a:ext cx="4858169" cy="500137"/>
            </a:xfrm>
            <a:prstGeom prst="rect">
              <a:avLst/>
            </a:prstGeom>
            <a:noFill/>
          </p:spPr>
          <p:txBody>
            <a:bodyPr wrap="square" lIns="0">
              <a:spAutoFit/>
            </a:bodyPr>
            <a:lstStyle/>
            <a:p>
              <a:pPr lvl="0">
                <a:spcAft>
                  <a:spcPts val="300"/>
                </a:spcAft>
                <a:defRPr/>
              </a:pPr>
              <a:r>
                <a:rPr lang="zh-CN" altLang="en-US" sz="1200" dirty="0">
                  <a:solidFill>
                    <a:srgbClr val="0078D4"/>
                  </a:solidFill>
                  <a:latin typeface="Segoe UI Semibold"/>
                </a:rPr>
                <a:t>分析日志
</a:t>
              </a:r>
              <a:r>
                <a:rPr lang="zh-CN" altLang="en-US" sz="1200" dirty="0">
                  <a:solidFill>
                    <a:prstClr val="black"/>
                  </a:solidFill>
                  <a:latin typeface="Segoe UI"/>
                </a:rPr>
                <a:t>完整</a:t>
              </a:r>
              <a:r>
                <a:rPr kumimoji="0" lang="en-US" sz="1200" b="0" i="0" u="none" strike="noStrike" kern="1200" cap="none" spc="0" normalizeH="0" baseline="0" noProof="0" dirty="0">
                  <a:ln>
                    <a:noFill/>
                  </a:ln>
                  <a:solidFill>
                    <a:prstClr val="black"/>
                  </a:solidFill>
                  <a:effectLst/>
                  <a:uLnTx/>
                  <a:uFillTx/>
                  <a:latin typeface="Segoe UI"/>
                  <a:ea typeface="+mn-ea"/>
                  <a:cs typeface="+mn-cs"/>
                </a:rPr>
                <a:t>KQL, Alerts</a:t>
              </a:r>
              <a:r>
                <a:rPr kumimoji="0" lang="zh-CN" altLang="en-US" sz="1200" b="0" i="0" u="none" strike="noStrike" kern="1200" cap="none" spc="0" normalizeH="0" baseline="0" noProof="0" dirty="0">
                  <a:ln>
                    <a:noFill/>
                  </a:ln>
                  <a:solidFill>
                    <a:prstClr val="black"/>
                  </a:solidFill>
                  <a:effectLst/>
                  <a:uLnTx/>
                  <a:uFillTx/>
                  <a:latin typeface="Segoe UI"/>
                  <a:ea typeface="+mn-ea"/>
                  <a:cs typeface="+mn-cs"/>
                </a:rPr>
                <a:t>支持</a:t>
              </a:r>
              <a:r>
                <a:rPr kumimoji="0" lang="en-US" sz="1200" b="0" i="0" u="none" strike="noStrike" kern="1200" cap="none" spc="0" normalizeH="0" baseline="0" noProof="0" dirty="0">
                  <a:ln>
                    <a:noFill/>
                  </a:ln>
                  <a:solidFill>
                    <a:prstClr val="black"/>
                  </a:solidFill>
                  <a:effectLst/>
                  <a:uLnTx/>
                  <a:uFillTx/>
                  <a:latin typeface="Segoe UI"/>
                  <a:ea typeface="+mn-ea"/>
                  <a:cs typeface="+mn-cs"/>
                </a:rPr>
                <a:t>, </a:t>
              </a:r>
              <a:r>
                <a:rPr lang="zh-CN" altLang="en-US" sz="1200" dirty="0">
                  <a:solidFill>
                    <a:prstClr val="black"/>
                  </a:solidFill>
                </a:rPr>
                <a:t>无查询限制</a:t>
              </a:r>
              <a:r>
                <a:rPr kumimoji="0" lang="en-US" sz="1200" b="0" i="0" u="none" strike="noStrike" kern="1200" cap="none" spc="0" normalizeH="0" baseline="0" noProof="0" dirty="0">
                  <a:ln>
                    <a:noFill/>
                  </a:ln>
                  <a:solidFill>
                    <a:prstClr val="black"/>
                  </a:solidFill>
                  <a:effectLst/>
                  <a:uLnTx/>
                  <a:uFillTx/>
                  <a:latin typeface="Segoe UI"/>
                  <a:ea typeface="+mn-ea"/>
                  <a:cs typeface="+mn-cs"/>
                </a:rPr>
                <a:t>, </a:t>
              </a:r>
              <a:r>
                <a:rPr lang="zh-CN" altLang="en-US" sz="1200" dirty="0">
                  <a:solidFill>
                    <a:prstClr val="black"/>
                  </a:solidFill>
                  <a:latin typeface="Segoe UI"/>
                </a:rPr>
                <a:t>包含</a:t>
              </a:r>
              <a:r>
                <a:rPr kumimoji="0" lang="en-US" sz="1200" b="0" i="0" u="none" strike="noStrike" kern="1200" cap="none" spc="0" normalizeH="0" baseline="0" noProof="0" dirty="0">
                  <a:ln>
                    <a:noFill/>
                  </a:ln>
                  <a:solidFill>
                    <a:prstClr val="black"/>
                  </a:solidFill>
                  <a:effectLst/>
                  <a:uLnTx/>
                  <a:uFillTx/>
                  <a:latin typeface="Segoe UI"/>
                  <a:ea typeface="+mn-ea"/>
                  <a:cs typeface="+mn-cs"/>
                </a:rPr>
                <a:t>90</a:t>
              </a:r>
              <a:r>
                <a:rPr kumimoji="0" lang="zh-CN" altLang="en-US" sz="1200" b="0" i="0" u="none" strike="noStrike" kern="1200" cap="none" spc="0" normalizeH="0" baseline="0" noProof="0" dirty="0">
                  <a:ln>
                    <a:noFill/>
                  </a:ln>
                  <a:solidFill>
                    <a:prstClr val="black"/>
                  </a:solidFill>
                  <a:effectLst/>
                  <a:uLnTx/>
                  <a:uFillTx/>
                  <a:latin typeface="Segoe UI"/>
                  <a:ea typeface="+mn-ea"/>
                  <a:cs typeface="+mn-cs"/>
                </a:rPr>
                <a:t>天免费数据保留</a:t>
              </a:r>
              <a:endParaRPr kumimoji="0" lang="en-US" sz="1200" b="0" i="0" u="none" strike="noStrike" kern="1200" cap="none" spc="0" normalizeH="0" baseline="0" noProof="0" dirty="0">
                <a:ln>
                  <a:noFill/>
                </a:ln>
                <a:solidFill>
                  <a:prstClr val="black"/>
                </a:solidFill>
                <a:effectLst/>
                <a:uLnTx/>
                <a:uFillTx/>
                <a:latin typeface="Segoe UI"/>
                <a:ea typeface="+mn-ea"/>
                <a:cs typeface="+mn-cs"/>
              </a:endParaRPr>
            </a:p>
          </p:txBody>
        </p:sp>
        <p:sp>
          <p:nvSpPr>
            <p:cNvPr id="33" name="TextBox 32">
              <a:extLst>
                <a:ext uri="{FF2B5EF4-FFF2-40B4-BE49-F238E27FC236}">
                  <a16:creationId xmlns:a16="http://schemas.microsoft.com/office/drawing/2014/main" id="{B86B8701-C982-426B-AD99-5270BDCA75CE}"/>
                </a:ext>
              </a:extLst>
            </p:cNvPr>
            <p:cNvSpPr txBox="1"/>
            <p:nvPr/>
          </p:nvSpPr>
          <p:spPr>
            <a:xfrm>
              <a:off x="2557726" y="1578016"/>
              <a:ext cx="2141834" cy="276999"/>
            </a:xfrm>
            <a:prstGeom prst="rect">
              <a:avLst/>
            </a:prstGeom>
            <a:solidFill>
              <a:schemeClr val="bg1"/>
            </a:solid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Semibold"/>
                  <a:ea typeface="+mn-ea"/>
                  <a:cs typeface="+mn-cs"/>
                </a:rPr>
                <a:t>包含完整功能</a:t>
              </a:r>
              <a:endParaRPr kumimoji="0" lang="en-US" sz="18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Semibold"/>
                <a:ea typeface="+mn-ea"/>
                <a:cs typeface="+mn-cs"/>
              </a:endParaRPr>
            </a:p>
          </p:txBody>
        </p:sp>
      </p:grpSp>
      <p:grpSp>
        <p:nvGrpSpPr>
          <p:cNvPr id="61" name="Group 60" descr="New changes. Basic Logs: Reduced KQL + Alerts not supported + Query concurrency limits, 8 days retention included. Ingestion charge: Log Analytics: $0.50/GB; Microsoft Sentinel: $0.50/GB, Commitment Tiers not available. Search query charge. &#10;Log Analytics: $0.005/GB-scanned; &#10;Microsoft Sentinel enabled workspace: Full query charge. &#10;&#10;&#10;">
            <a:extLst>
              <a:ext uri="{FF2B5EF4-FFF2-40B4-BE49-F238E27FC236}">
                <a16:creationId xmlns:a16="http://schemas.microsoft.com/office/drawing/2014/main" id="{AD6AF295-9712-4E4A-88DC-ECCD71E997B9}"/>
              </a:ext>
            </a:extLst>
          </p:cNvPr>
          <p:cNvGrpSpPr/>
          <p:nvPr/>
        </p:nvGrpSpPr>
        <p:grpSpPr>
          <a:xfrm>
            <a:off x="6815975" y="1578016"/>
            <a:ext cx="4787758" cy="2195836"/>
            <a:chOff x="6815975" y="1578016"/>
            <a:chExt cx="4787758" cy="2195836"/>
          </a:xfrm>
        </p:grpSpPr>
        <p:sp>
          <p:nvSpPr>
            <p:cNvPr id="51" name="Rectangle: Top Corners Rounded 50">
              <a:extLst>
                <a:ext uri="{FF2B5EF4-FFF2-40B4-BE49-F238E27FC236}">
                  <a16:creationId xmlns:a16="http://schemas.microsoft.com/office/drawing/2014/main" id="{76ADF1DD-6C12-4F19-BFBB-BEC53E6A395D}"/>
                </a:ext>
              </a:extLst>
            </p:cNvPr>
            <p:cNvSpPr/>
            <p:nvPr/>
          </p:nvSpPr>
          <p:spPr bwMode="auto">
            <a:xfrm>
              <a:off x="6815975" y="1719738"/>
              <a:ext cx="4787758" cy="2054114"/>
            </a:xfrm>
            <a:prstGeom prst="round2SameRect">
              <a:avLst>
                <a:gd name="adj1" fmla="val 4622"/>
                <a:gd name="adj2" fmla="val 4149"/>
              </a:avLst>
            </a:prstGeom>
            <a:solidFill>
              <a:schemeClr val="bg1"/>
            </a:solidFill>
            <a:ln w="47625">
              <a:solidFill>
                <a:srgbClr val="107C10"/>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Segoe UI"/>
                  <a:ea typeface="+mn-ea"/>
                  <a:cs typeface="+mn-cs"/>
                </a:rPr>
                <a:t> </a:t>
              </a:r>
            </a:p>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52" name="TextBox 51">
              <a:extLst>
                <a:ext uri="{FF2B5EF4-FFF2-40B4-BE49-F238E27FC236}">
                  <a16:creationId xmlns:a16="http://schemas.microsoft.com/office/drawing/2014/main" id="{238D230F-9796-4DC8-AED1-1362E58F755A}"/>
                </a:ext>
              </a:extLst>
            </p:cNvPr>
            <p:cNvSpPr txBox="1"/>
            <p:nvPr/>
          </p:nvSpPr>
          <p:spPr>
            <a:xfrm>
              <a:off x="8138937" y="1578016"/>
              <a:ext cx="2141834" cy="276999"/>
            </a:xfrm>
            <a:prstGeom prst="rect">
              <a:avLst/>
            </a:prstGeom>
            <a:solidFill>
              <a:schemeClr val="bg1"/>
            </a:solid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Semibold"/>
                  <a:ea typeface="+mn-ea"/>
                  <a:cs typeface="+mn-cs"/>
                </a:rPr>
                <a:t>部分</a:t>
              </a:r>
              <a:r>
                <a:rPr kumimoji="0" lang="zh-CN" altLang="en-US" sz="1800" b="0" i="0" u="none" strike="noStrike" kern="1200" cap="none" spc="0" normalizeH="0" baseline="0" noProof="0">
                  <a:ln>
                    <a:noFill/>
                  </a:ln>
                  <a:gradFill>
                    <a:gsLst>
                      <a:gs pos="2917">
                        <a:prstClr val="black"/>
                      </a:gs>
                      <a:gs pos="30000">
                        <a:prstClr val="black"/>
                      </a:gs>
                    </a:gsLst>
                    <a:lin ang="5400000" scaled="0"/>
                  </a:gradFill>
                  <a:effectLst/>
                  <a:uLnTx/>
                  <a:uFillTx/>
                  <a:latin typeface="Segoe UI Semibold"/>
                  <a:ea typeface="+mn-ea"/>
                  <a:cs typeface="+mn-cs"/>
                </a:rPr>
                <a:t>功能受限</a:t>
              </a:r>
              <a:endParaRPr kumimoji="0" lang="en-US" sz="18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Semibold"/>
                <a:ea typeface="+mn-ea"/>
                <a:cs typeface="+mn-cs"/>
              </a:endParaRPr>
            </a:p>
          </p:txBody>
        </p:sp>
        <p:sp>
          <p:nvSpPr>
            <p:cNvPr id="53" name="TextBox 52">
              <a:extLst>
                <a:ext uri="{FF2B5EF4-FFF2-40B4-BE49-F238E27FC236}">
                  <a16:creationId xmlns:a16="http://schemas.microsoft.com/office/drawing/2014/main" id="{CB5CF093-8D9F-4398-8FD4-B2A7BD0E06B2}"/>
                </a:ext>
              </a:extLst>
            </p:cNvPr>
            <p:cNvSpPr txBox="1"/>
            <p:nvPr/>
          </p:nvSpPr>
          <p:spPr>
            <a:xfrm>
              <a:off x="7019874" y="2707266"/>
              <a:ext cx="2105945" cy="85408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kumimoji="0" lang="zh-CN" altLang="en-US" sz="1200" b="0" i="0" u="none" strike="noStrike" kern="1200" cap="none" spc="0" normalizeH="0" baseline="0" noProof="0" dirty="0">
                  <a:ln>
                    <a:noFill/>
                  </a:ln>
                  <a:solidFill>
                    <a:srgbClr val="107C10"/>
                  </a:solidFill>
                  <a:effectLst/>
                  <a:uLnTx/>
                  <a:uFillTx/>
                  <a:latin typeface="Segoe UI Semibold"/>
                  <a:ea typeface="+mn-ea"/>
                  <a:cs typeface="+mn-cs"/>
                </a:rPr>
                <a:t>数据注入费用</a:t>
              </a:r>
              <a:endParaRPr kumimoji="0" lang="fr-FR" sz="1200" b="0" i="0" u="none" strike="noStrike" kern="1200" cap="none" spc="0" normalizeH="0" baseline="0" noProof="0" dirty="0">
                <a:ln>
                  <a:noFill/>
                </a:ln>
                <a:solidFill>
                  <a:srgbClr val="107C10"/>
                </a:solidFill>
                <a:effectLst/>
                <a:uLnTx/>
                <a:uFillTx/>
                <a:latin typeface="Segoe UI Semibold"/>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a:ea typeface="+mn-ea"/>
                  <a:cs typeface="+mn-cs"/>
                </a:rPr>
                <a:t>Log Analytics: $0.50/GB; </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a:ea typeface="+mn-ea"/>
                  <a:cs typeface="+mn-cs"/>
                </a:rPr>
                <a:t>Microsoft Sentinel: $0.50/GB</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US" sz="1050" b="0" i="1" u="none" strike="noStrike" kern="1200" cap="none" spc="0" normalizeH="0" baseline="0" noProof="0" dirty="0">
                  <a:ln>
                    <a:noFill/>
                  </a:ln>
                  <a:solidFill>
                    <a:prstClr val="black"/>
                  </a:solidFill>
                  <a:effectLst/>
                  <a:uLnTx/>
                  <a:uFillTx/>
                  <a:latin typeface="Segoe UI"/>
                  <a:ea typeface="+mn-ea"/>
                  <a:cs typeface="+mn-cs"/>
                </a:rPr>
                <a:t>Commitment Tiers not available</a:t>
              </a:r>
            </a:p>
          </p:txBody>
        </p:sp>
        <p:sp>
          <p:nvSpPr>
            <p:cNvPr id="54" name="TextBox 53">
              <a:extLst>
                <a:ext uri="{FF2B5EF4-FFF2-40B4-BE49-F238E27FC236}">
                  <a16:creationId xmlns:a16="http://schemas.microsoft.com/office/drawing/2014/main" id="{BDF37976-0889-4126-90CC-914A842CFBC7}"/>
                </a:ext>
              </a:extLst>
            </p:cNvPr>
            <p:cNvSpPr txBox="1"/>
            <p:nvPr/>
          </p:nvSpPr>
          <p:spPr>
            <a:xfrm>
              <a:off x="9125889" y="2707266"/>
              <a:ext cx="2338777" cy="407804"/>
            </a:xfrm>
            <a:prstGeom prst="rect">
              <a:avLst/>
            </a:prstGeom>
            <a:noFill/>
          </p:spPr>
          <p:txBody>
            <a:bodyPr wrap="square" lIns="0" tIns="0" rIns="0" bIns="0" rtlCol="0">
              <a:spAutoFit/>
            </a:bodyPr>
            <a:lstStyle/>
            <a:p>
              <a:pPr lvl="0">
                <a:spcAft>
                  <a:spcPts val="300"/>
                </a:spcAft>
                <a:defRPr/>
              </a:pPr>
              <a:r>
                <a:rPr lang="zh-CN" altLang="en-US" sz="1200" dirty="0">
                  <a:solidFill>
                    <a:srgbClr val="107C10"/>
                  </a:solidFill>
                  <a:latin typeface="Segoe UI Semibold"/>
                </a:rPr>
                <a:t>搜索查询费用
</a:t>
              </a:r>
              <a:r>
                <a:rPr kumimoji="0" lang="en-US" sz="1200" b="0" i="0" u="none" strike="noStrike" kern="1200" cap="none" spc="0" normalizeH="0" baseline="0" noProof="0" dirty="0">
                  <a:ln>
                    <a:noFill/>
                  </a:ln>
                  <a:solidFill>
                    <a:prstClr val="black"/>
                  </a:solidFill>
                  <a:effectLst/>
                  <a:uLnTx/>
                  <a:uFillTx/>
                  <a:latin typeface="Segoe UI"/>
                  <a:ea typeface="+mn-ea"/>
                  <a:cs typeface="+mn-cs"/>
                </a:rPr>
                <a:t>Log Analytics: $0.005/GB-scanned; </a:t>
              </a:r>
            </a:p>
          </p:txBody>
        </p:sp>
        <p:sp>
          <p:nvSpPr>
            <p:cNvPr id="55" name="TextBox 54">
              <a:extLst>
                <a:ext uri="{FF2B5EF4-FFF2-40B4-BE49-F238E27FC236}">
                  <a16:creationId xmlns:a16="http://schemas.microsoft.com/office/drawing/2014/main" id="{FD66E6E3-63DB-40D5-8412-F30CD114B963}"/>
                </a:ext>
              </a:extLst>
            </p:cNvPr>
            <p:cNvSpPr txBox="1"/>
            <p:nvPr/>
          </p:nvSpPr>
          <p:spPr>
            <a:xfrm>
              <a:off x="7019874" y="1944360"/>
              <a:ext cx="4256377" cy="500137"/>
            </a:xfrm>
            <a:prstGeom prst="rect">
              <a:avLst/>
            </a:prstGeom>
            <a:noFill/>
          </p:spPr>
          <p:txBody>
            <a:bodyPr wrap="square" lIns="0">
              <a:spAutoFit/>
            </a:bodyPr>
            <a:lstStyle/>
            <a:p>
              <a:pPr lvl="0">
                <a:spcAft>
                  <a:spcPts val="300"/>
                </a:spcAft>
                <a:defRPr/>
              </a:pPr>
              <a:r>
                <a:rPr lang="zh-CN" altLang="en-US" sz="1200" dirty="0">
                  <a:solidFill>
                    <a:srgbClr val="107C10"/>
                  </a:solidFill>
                  <a:latin typeface="Segoe UI Semibold"/>
                </a:rPr>
                <a:t>基本日志
</a:t>
              </a:r>
              <a:r>
                <a:rPr kumimoji="0" lang="en-US" sz="1200" b="0" i="0" u="none" strike="noStrike" kern="1200" cap="none" spc="0" normalizeH="0" baseline="0" noProof="0" dirty="0">
                  <a:ln>
                    <a:noFill/>
                  </a:ln>
                  <a:solidFill>
                    <a:prstClr val="black"/>
                  </a:solidFill>
                  <a:effectLst/>
                  <a:uLnTx/>
                  <a:uFillTx/>
                  <a:latin typeface="Segoe UI"/>
                  <a:ea typeface="+mn-ea"/>
                  <a:cs typeface="+mn-cs"/>
                </a:rPr>
                <a:t>KQL</a:t>
              </a:r>
              <a:r>
                <a:rPr kumimoji="0" lang="zh-CN" altLang="en-US" sz="1200" b="0" i="0" u="none" strike="noStrike" kern="1200" cap="none" spc="0" normalizeH="0" baseline="0" noProof="0" dirty="0">
                  <a:ln>
                    <a:noFill/>
                  </a:ln>
                  <a:solidFill>
                    <a:prstClr val="black"/>
                  </a:solidFill>
                  <a:effectLst/>
                  <a:uLnTx/>
                  <a:uFillTx/>
                  <a:latin typeface="Segoe UI"/>
                  <a:ea typeface="+mn-ea"/>
                  <a:cs typeface="+mn-cs"/>
                </a:rPr>
                <a:t>支持有限制</a:t>
              </a:r>
              <a:r>
                <a:rPr kumimoji="0" lang="en-US" sz="1200" b="0" i="0" u="none" strike="noStrike" kern="1200" cap="none" spc="0" normalizeH="0" baseline="0" noProof="0" dirty="0">
                  <a:ln>
                    <a:noFill/>
                  </a:ln>
                  <a:solidFill>
                    <a:prstClr val="black"/>
                  </a:solidFill>
                  <a:effectLst/>
                  <a:uLnTx/>
                  <a:uFillTx/>
                  <a:latin typeface="Segoe UI"/>
                  <a:ea typeface="+mn-ea"/>
                  <a:cs typeface="+mn-cs"/>
                </a:rPr>
                <a:t>, </a:t>
              </a:r>
              <a:r>
                <a:rPr kumimoji="0" lang="zh-CN" altLang="en-US" sz="1200" b="0" i="0" u="none" strike="noStrike" kern="1200" cap="none" spc="0" normalizeH="0" baseline="0" noProof="0" dirty="0">
                  <a:ln>
                    <a:noFill/>
                  </a:ln>
                  <a:solidFill>
                    <a:prstClr val="black"/>
                  </a:solidFill>
                  <a:effectLst/>
                  <a:uLnTx/>
                  <a:uFillTx/>
                  <a:latin typeface="Segoe UI"/>
                  <a:ea typeface="+mn-ea"/>
                  <a:cs typeface="+mn-cs"/>
                </a:rPr>
                <a:t>不支持</a:t>
              </a:r>
              <a:r>
                <a:rPr kumimoji="0" lang="en-US" sz="1200" b="0" i="0" u="none" strike="noStrike" kern="1200" cap="none" spc="0" normalizeH="0" baseline="0" noProof="0" dirty="0">
                  <a:ln>
                    <a:noFill/>
                  </a:ln>
                  <a:solidFill>
                    <a:prstClr val="black"/>
                  </a:solidFill>
                  <a:effectLst/>
                  <a:uLnTx/>
                  <a:uFillTx/>
                  <a:latin typeface="Segoe UI"/>
                  <a:ea typeface="+mn-ea"/>
                  <a:cs typeface="+mn-cs"/>
                </a:rPr>
                <a:t>Alerts, </a:t>
              </a:r>
              <a:r>
                <a:rPr kumimoji="0" lang="zh-CN" altLang="en-US" sz="1200" b="0" i="0" u="none" strike="noStrike" kern="1200" cap="none" spc="0" normalizeH="0" baseline="0" noProof="0" dirty="0">
                  <a:ln>
                    <a:noFill/>
                  </a:ln>
                  <a:solidFill>
                    <a:prstClr val="black"/>
                  </a:solidFill>
                  <a:effectLst/>
                  <a:uLnTx/>
                  <a:uFillTx/>
                  <a:latin typeface="Segoe UI"/>
                  <a:ea typeface="+mn-ea"/>
                  <a:cs typeface="+mn-cs"/>
                </a:rPr>
                <a:t>查询并发限制</a:t>
              </a:r>
              <a:r>
                <a:rPr kumimoji="0" lang="en-US" sz="1200" b="0" i="0" u="none" strike="noStrike" kern="1200" cap="none" spc="0" normalizeH="0" baseline="0" noProof="0" dirty="0">
                  <a:ln>
                    <a:noFill/>
                  </a:ln>
                  <a:solidFill>
                    <a:prstClr val="black"/>
                  </a:solidFill>
                  <a:effectLst/>
                  <a:uLnTx/>
                  <a:uFillTx/>
                  <a:latin typeface="Segoe UI"/>
                  <a:ea typeface="+mn-ea"/>
                  <a:cs typeface="+mn-cs"/>
                </a:rPr>
                <a:t>, </a:t>
              </a:r>
              <a:r>
                <a:rPr kumimoji="0" lang="zh-CN" altLang="en-US" sz="1200" b="0" i="0" u="none" strike="noStrike" kern="1200" cap="none" spc="0" normalizeH="0" baseline="0" noProof="0" dirty="0">
                  <a:ln>
                    <a:noFill/>
                  </a:ln>
                  <a:solidFill>
                    <a:prstClr val="black"/>
                  </a:solidFill>
                  <a:effectLst/>
                  <a:uLnTx/>
                  <a:uFillTx/>
                  <a:latin typeface="Segoe UI"/>
                  <a:ea typeface="+mn-ea"/>
                  <a:cs typeface="+mn-cs"/>
                </a:rPr>
                <a:t>包含</a:t>
              </a:r>
              <a:r>
                <a:rPr kumimoji="0" lang="en-US" sz="1200" b="0" i="0" u="none" strike="noStrike" kern="1200" cap="none" spc="0" normalizeH="0" baseline="0" noProof="0" dirty="0">
                  <a:ln>
                    <a:noFill/>
                  </a:ln>
                  <a:solidFill>
                    <a:prstClr val="black"/>
                  </a:solidFill>
                  <a:effectLst/>
                  <a:uLnTx/>
                  <a:uFillTx/>
                  <a:latin typeface="Segoe UI"/>
                  <a:ea typeface="+mn-ea"/>
                  <a:cs typeface="+mn-cs"/>
                </a:rPr>
                <a:t>8</a:t>
              </a:r>
              <a:r>
                <a:rPr kumimoji="0" lang="zh-CN" altLang="en-US" sz="1200" b="0" i="0" u="none" strike="noStrike" kern="1200" cap="none" spc="0" normalizeH="0" baseline="0" noProof="0" dirty="0">
                  <a:ln>
                    <a:noFill/>
                  </a:ln>
                  <a:solidFill>
                    <a:prstClr val="black"/>
                  </a:solidFill>
                  <a:effectLst/>
                  <a:uLnTx/>
                  <a:uFillTx/>
                  <a:latin typeface="Segoe UI"/>
                  <a:ea typeface="+mn-ea"/>
                  <a:cs typeface="+mn-cs"/>
                </a:rPr>
                <a:t>天数据保留</a:t>
              </a:r>
              <a:endParaRPr kumimoji="0" lang="en-US" sz="1200" b="0" i="0" u="none" strike="noStrike" kern="1200" cap="none" spc="0" normalizeH="0" baseline="0" noProof="0" dirty="0">
                <a:ln>
                  <a:noFill/>
                </a:ln>
                <a:solidFill>
                  <a:prstClr val="black"/>
                </a:solidFill>
                <a:effectLst/>
                <a:uLnTx/>
                <a:uFillTx/>
                <a:latin typeface="Segoe UI"/>
                <a:ea typeface="+mn-ea"/>
                <a:cs typeface="+mn-cs"/>
              </a:endParaRPr>
            </a:p>
          </p:txBody>
        </p:sp>
      </p:grpSp>
      <p:cxnSp>
        <p:nvCxnSpPr>
          <p:cNvPr id="38" name="Straight Arrow Connector 37" descr="Arrow pointing from Data archive to Current model">
            <a:extLst>
              <a:ext uri="{FF2B5EF4-FFF2-40B4-BE49-F238E27FC236}">
                <a16:creationId xmlns:a16="http://schemas.microsoft.com/office/drawing/2014/main" id="{38181D85-CC1E-4454-84EA-6C736262CA47}"/>
              </a:ext>
              <a:ext uri="{C183D7F6-B498-43B3-948B-1728B52AA6E4}">
                <adec:decorative xmlns:adec="http://schemas.microsoft.com/office/drawing/2017/decorative" val="0"/>
              </a:ext>
            </a:extLst>
          </p:cNvPr>
          <p:cNvCxnSpPr>
            <a:cxnSpLocks/>
          </p:cNvCxnSpPr>
          <p:nvPr/>
        </p:nvCxnSpPr>
        <p:spPr>
          <a:xfrm flipV="1">
            <a:off x="875657" y="3508117"/>
            <a:ext cx="0" cy="1816918"/>
          </a:xfrm>
          <a:prstGeom prst="straightConnector1">
            <a:avLst/>
          </a:prstGeom>
          <a:solidFill>
            <a:schemeClr val="bg1"/>
          </a:solidFill>
          <a:ln w="47625">
            <a:gradFill>
              <a:gsLst>
                <a:gs pos="0">
                  <a:srgbClr val="D2D2D2"/>
                </a:gs>
                <a:gs pos="65000">
                  <a:srgbClr val="0078D4"/>
                </a:gs>
              </a:gsLst>
              <a:lin ang="5400000" scaled="1"/>
            </a:gradFill>
            <a:headEnd type="none" w="med" len="med"/>
            <a:tailEnd type="arrow" w="med" len="med"/>
          </a:ln>
          <a:effectLst/>
        </p:spPr>
        <p:style>
          <a:lnRef idx="1">
            <a:schemeClr val="accent2"/>
          </a:lnRef>
          <a:fillRef idx="3">
            <a:schemeClr val="accent2"/>
          </a:fillRef>
          <a:effectRef idx="2">
            <a:schemeClr val="accent2"/>
          </a:effectRef>
          <a:fontRef idx="minor">
            <a:schemeClr val="lt1"/>
          </a:fontRef>
        </p:style>
      </p:cxnSp>
      <p:sp>
        <p:nvSpPr>
          <p:cNvPr id="19" name="TextBox 18">
            <a:extLst>
              <a:ext uri="{FF2B5EF4-FFF2-40B4-BE49-F238E27FC236}">
                <a16:creationId xmlns:a16="http://schemas.microsoft.com/office/drawing/2014/main" id="{AF0B017D-CAA8-4F3E-B7C0-49E42B464393}"/>
              </a:ext>
            </a:extLst>
          </p:cNvPr>
          <p:cNvSpPr txBox="1"/>
          <p:nvPr/>
        </p:nvSpPr>
        <p:spPr>
          <a:xfrm>
            <a:off x="1008214" y="3916096"/>
            <a:ext cx="862692" cy="592470"/>
          </a:xfrm>
          <a:prstGeom prst="rect">
            <a:avLst/>
          </a:prstGeom>
          <a:noFill/>
        </p:spPr>
        <p:txBody>
          <a:bodyPr wrap="square" lIns="0" tIns="0" rIns="0" bIns="0" rtlCol="0">
            <a:spAutoFit/>
          </a:bodyPr>
          <a:lstStyle>
            <a:defPPr>
              <a:defRPr lang="en-US"/>
            </a:defPPr>
            <a:lvl1pPr>
              <a:spcAft>
                <a:spcPts val="300"/>
              </a:spcAft>
              <a:defRPr sz="1200">
                <a:solidFill>
                  <a:srgbClr val="0078D4"/>
                </a:solidFill>
                <a:latin typeface="+mj-lt"/>
              </a:defRPr>
            </a:lvl1pPr>
          </a:lstStyle>
          <a:p>
            <a:pPr lvl="0">
              <a:defRPr/>
            </a:pPr>
            <a:r>
              <a:rPr lang="zh-CN" altLang="en-US" dirty="0"/>
              <a:t>搜索费用</a:t>
            </a:r>
            <a:r>
              <a:rPr kumimoji="0" lang="en-US" sz="1200" b="0" i="0" u="none" strike="noStrike" kern="1200" cap="none" spc="0" normalizeH="0" baseline="0" noProof="0" dirty="0">
                <a:ln>
                  <a:noFill/>
                </a:ln>
                <a:solidFill>
                  <a:srgbClr val="0078D4"/>
                </a:solidFill>
                <a:effectLst/>
                <a:uLnTx/>
                <a:uFillTx/>
                <a:latin typeface="Segoe UI Semibold"/>
                <a:ea typeface="+mn-ea"/>
                <a:cs typeface="+mn-cs"/>
              </a:rPr>
              <a:t>*:</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a:ea typeface="+mn-ea"/>
                <a:cs typeface="+mn-cs"/>
              </a:rPr>
              <a:t>$0.005/GB</a:t>
            </a:r>
            <a:br>
              <a:rPr kumimoji="0" lang="en-US" sz="1200" b="0" i="0" u="none" strike="noStrike" kern="1200" cap="none" spc="0" normalizeH="0" baseline="0" noProof="0" dirty="0">
                <a:ln>
                  <a:noFill/>
                </a:ln>
                <a:solidFill>
                  <a:prstClr val="black"/>
                </a:solidFill>
                <a:effectLst/>
                <a:uLnTx/>
                <a:uFillTx/>
                <a:latin typeface="Segoe UI"/>
                <a:ea typeface="+mn-ea"/>
                <a:cs typeface="+mn-cs"/>
              </a:rPr>
            </a:br>
            <a:r>
              <a:rPr kumimoji="0" lang="en-US" sz="1200" b="0" i="0" u="none" strike="noStrike" kern="1200" cap="none" spc="0" normalizeH="0" baseline="0" noProof="0" dirty="0">
                <a:ln>
                  <a:noFill/>
                </a:ln>
                <a:solidFill>
                  <a:prstClr val="black"/>
                </a:solidFill>
                <a:effectLst/>
                <a:uLnTx/>
                <a:uFillTx/>
                <a:latin typeface="Segoe UI"/>
                <a:ea typeface="+mn-ea"/>
                <a:cs typeface="+mn-cs"/>
              </a:rPr>
              <a:t>-scanned</a:t>
            </a:r>
          </a:p>
        </p:txBody>
      </p:sp>
      <p:sp>
        <p:nvSpPr>
          <p:cNvPr id="31" name="TextBox 30">
            <a:extLst>
              <a:ext uri="{FF2B5EF4-FFF2-40B4-BE49-F238E27FC236}">
                <a16:creationId xmlns:a16="http://schemas.microsoft.com/office/drawing/2014/main" id="{4B4D3529-E7AC-426A-AD84-7A6457EDCEE8}"/>
              </a:ext>
            </a:extLst>
          </p:cNvPr>
          <p:cNvSpPr txBox="1"/>
          <p:nvPr/>
        </p:nvSpPr>
        <p:spPr>
          <a:xfrm>
            <a:off x="2214562" y="3916096"/>
            <a:ext cx="1693683" cy="1038746"/>
          </a:xfrm>
          <a:prstGeom prst="rect">
            <a:avLst/>
          </a:prstGeom>
          <a:noFill/>
        </p:spPr>
        <p:txBody>
          <a:bodyPr wrap="square" lIns="0" tIns="0" rIns="0" bIns="0" rtlCol="0">
            <a:spAutoFit/>
          </a:bodyPr>
          <a:lstStyle>
            <a:defPPr>
              <a:defRPr lang="en-US"/>
            </a:defPPr>
            <a:lvl1pPr>
              <a:spcAft>
                <a:spcPts val="300"/>
              </a:spcAft>
              <a:defRPr sz="1200">
                <a:solidFill>
                  <a:srgbClr val="0078D4"/>
                </a:solidFill>
                <a:latin typeface="+mj-lt"/>
              </a:defRPr>
            </a:lvl1pPr>
          </a:lstStyle>
          <a:p>
            <a:pPr lvl="0">
              <a:defRPr/>
            </a:pPr>
            <a:r>
              <a:rPr lang="zh-CN" altLang="en-US" dirty="0"/>
              <a:t>恢复费用
</a:t>
            </a:r>
            <a:r>
              <a:rPr kumimoji="0" lang="en-US" sz="1200" b="0" i="0" u="none" strike="noStrike" kern="1200" cap="none" spc="0" normalizeH="0" baseline="0" noProof="0" dirty="0">
                <a:ln>
                  <a:noFill/>
                </a:ln>
                <a:solidFill>
                  <a:prstClr val="black"/>
                </a:solidFill>
                <a:effectLst/>
                <a:uLnTx/>
                <a:uFillTx/>
                <a:latin typeface="Segoe UI"/>
                <a:ea typeface="+mn-ea"/>
                <a:cs typeface="+mn-cs"/>
              </a:rPr>
              <a:t>$0.10/GB/day*</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a:ea typeface="+mn-ea"/>
                <a:cs typeface="+mn-cs"/>
              </a:rPr>
              <a:t>Min. daily charge for 2TB and 12-hours (~$96) </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US" sz="1050" b="0" i="1" u="none" strike="noStrike" kern="1200" cap="none" spc="0" normalizeH="0" baseline="0" noProof="0" dirty="0">
                <a:ln>
                  <a:noFill/>
                </a:ln>
                <a:solidFill>
                  <a:prstClr val="black"/>
                </a:solidFill>
                <a:effectLst/>
                <a:uLnTx/>
                <a:uFillTx/>
                <a:latin typeface="Segoe UI"/>
                <a:ea typeface="+mn-ea"/>
                <a:cs typeface="+mn-cs"/>
              </a:rPr>
              <a:t>*pro-rated hourly</a:t>
            </a:r>
          </a:p>
        </p:txBody>
      </p:sp>
      <p:cxnSp>
        <p:nvCxnSpPr>
          <p:cNvPr id="17" name="Straight Arrow Connector 16" descr="Arrow pointing down from Current model to Data Archive">
            <a:extLst>
              <a:ext uri="{FF2B5EF4-FFF2-40B4-BE49-F238E27FC236}">
                <a16:creationId xmlns:a16="http://schemas.microsoft.com/office/drawing/2014/main" id="{49EC7BB3-DD61-4DC5-9801-D24FBD752C11}"/>
              </a:ext>
              <a:ext uri="{C183D7F6-B498-43B3-948B-1728B52AA6E4}">
                <adec:decorative xmlns:adec="http://schemas.microsoft.com/office/drawing/2017/decorative" val="0"/>
              </a:ext>
            </a:extLst>
          </p:cNvPr>
          <p:cNvCxnSpPr>
            <a:cxnSpLocks/>
          </p:cNvCxnSpPr>
          <p:nvPr/>
        </p:nvCxnSpPr>
        <p:spPr>
          <a:xfrm>
            <a:off x="4091789" y="3365658"/>
            <a:ext cx="0" cy="1857097"/>
          </a:xfrm>
          <a:prstGeom prst="straightConnector1">
            <a:avLst/>
          </a:prstGeom>
          <a:solidFill>
            <a:schemeClr val="bg1"/>
          </a:solidFill>
          <a:ln w="47625">
            <a:solidFill>
              <a:srgbClr val="0078D4"/>
            </a:solidFill>
            <a:headEnd type="none" w="sm" len="sm"/>
            <a:tailEnd type="arrow" w="med" len="med"/>
          </a:ln>
          <a:effectLst/>
        </p:spPr>
        <p:style>
          <a:lnRef idx="1">
            <a:schemeClr val="accent2"/>
          </a:lnRef>
          <a:fillRef idx="3">
            <a:schemeClr val="accent2"/>
          </a:fillRef>
          <a:effectRef idx="2">
            <a:schemeClr val="accent2"/>
          </a:effectRef>
          <a:fontRef idx="minor">
            <a:schemeClr val="lt1"/>
          </a:fontRef>
        </p:style>
      </p:cxnSp>
      <p:sp>
        <p:nvSpPr>
          <p:cNvPr id="43" name="Rectangle: Top Corners Rounded 42">
            <a:extLst>
              <a:ext uri="{FF2B5EF4-FFF2-40B4-BE49-F238E27FC236}">
                <a16:creationId xmlns:a16="http://schemas.microsoft.com/office/drawing/2014/main" id="{3C426234-1010-435C-B63D-FC7D42670832}"/>
              </a:ext>
            </a:extLst>
          </p:cNvPr>
          <p:cNvSpPr/>
          <p:nvPr/>
        </p:nvSpPr>
        <p:spPr bwMode="auto">
          <a:xfrm>
            <a:off x="4360095" y="3753340"/>
            <a:ext cx="2308928" cy="1097012"/>
          </a:xfrm>
          <a:prstGeom prst="round2SameRect">
            <a:avLst>
              <a:gd name="adj1" fmla="val 16667"/>
              <a:gd name="adj2" fmla="val 16194"/>
            </a:avLst>
          </a:prstGeom>
          <a:solidFill>
            <a:srgbClr val="0078D4"/>
          </a:solidFill>
          <a:ln w="635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zh-CN" altLang="en-US" sz="1200" b="0" i="0" u="none" strike="noStrike" kern="1200" cap="none" spc="0" normalizeH="0" baseline="0" noProof="0" dirty="0">
                <a:ln>
                  <a:noFill/>
                </a:ln>
                <a:solidFill>
                  <a:srgbClr val="FFFFFF"/>
                </a:solidFill>
                <a:effectLst/>
                <a:uLnTx/>
                <a:uFillTx/>
                <a:latin typeface="Segoe UI Semibold"/>
                <a:ea typeface="+mn-ea"/>
                <a:cs typeface="+mn-cs"/>
              </a:rPr>
              <a:t>数据保留</a:t>
            </a:r>
            <a:endParaRPr kumimoji="0" lang="en-US" sz="1200" b="0" i="0" u="none" strike="noStrike" kern="1200" cap="none" spc="0" normalizeH="0" baseline="0" noProof="0" dirty="0">
              <a:ln>
                <a:noFill/>
              </a:ln>
              <a:solidFill>
                <a:srgbClr val="FFFFFF"/>
              </a:solidFill>
              <a:effectLst/>
              <a:uLnTx/>
              <a:uFillTx/>
              <a:latin typeface="Segoe UI Semibold"/>
              <a:ea typeface="+mn-ea"/>
              <a:cs typeface="+mn-cs"/>
            </a:endParaRPr>
          </a:p>
          <a:p>
            <a:pPr marL="0" marR="0" lvl="0" indent="0" algn="ctr" defTabSz="914400" rtl="0" eaLnBrk="1" fontAlgn="auto" latinLnBrk="0" hangingPunct="1">
              <a:lnSpc>
                <a:spcPct val="100000"/>
              </a:lnSpc>
              <a:spcBef>
                <a:spcPts val="0"/>
              </a:spcBef>
              <a:spcAft>
                <a:spcPts val="300"/>
              </a:spcAft>
              <a:buClrTx/>
              <a:buSzTx/>
              <a:buFontTx/>
              <a:buNone/>
              <a:tabLst/>
              <a:defRPr/>
            </a:pPr>
            <a:r>
              <a:rPr lang="zh-CN" altLang="en-US" sz="1200" dirty="0">
                <a:solidFill>
                  <a:srgbClr val="FFFFFF"/>
                </a:solidFill>
                <a:latin typeface="Segoe UI"/>
              </a:rPr>
              <a:t>完整</a:t>
            </a:r>
            <a:r>
              <a:rPr kumimoji="0" lang="en-US" sz="1200" b="0" i="0" u="none" strike="noStrike" kern="1200" cap="none" spc="0" normalizeH="0" baseline="0" noProof="0" dirty="0">
                <a:ln>
                  <a:noFill/>
                </a:ln>
                <a:solidFill>
                  <a:srgbClr val="FFFFFF"/>
                </a:solidFill>
                <a:effectLst/>
                <a:uLnTx/>
                <a:uFillTx/>
                <a:latin typeface="Segoe UI"/>
                <a:ea typeface="+mn-ea"/>
                <a:cs typeface="+mn-cs"/>
              </a:rPr>
              <a:t>KQL</a:t>
            </a:r>
            <a:r>
              <a:rPr kumimoji="0" lang="zh-CN" altLang="en-US" sz="1200" b="0" i="0" u="none" strike="noStrike" kern="1200" cap="none" spc="0" normalizeH="0" baseline="0" noProof="0" dirty="0">
                <a:ln>
                  <a:noFill/>
                </a:ln>
                <a:solidFill>
                  <a:srgbClr val="FFFFFF"/>
                </a:solidFill>
                <a:effectLst/>
                <a:uLnTx/>
                <a:uFillTx/>
                <a:latin typeface="Segoe UI"/>
                <a:ea typeface="+mn-ea"/>
                <a:cs typeface="+mn-cs"/>
              </a:rPr>
              <a:t>支持</a:t>
            </a:r>
            <a:r>
              <a:rPr kumimoji="0" lang="en-US" sz="1200" b="0" i="0" u="none" strike="noStrike" kern="1200" cap="none" spc="0" normalizeH="0" baseline="0" noProof="0" dirty="0">
                <a:ln>
                  <a:noFill/>
                </a:ln>
                <a:solidFill>
                  <a:srgbClr val="FFFFFF"/>
                </a:solidFill>
                <a:effectLst/>
                <a:uLnTx/>
                <a:uFillTx/>
                <a:latin typeface="Segoe UI"/>
                <a:ea typeface="+mn-ea"/>
                <a:cs typeface="+mn-cs"/>
              </a:rPr>
              <a:t>, 90</a:t>
            </a:r>
            <a:r>
              <a:rPr kumimoji="0" lang="zh-CN" altLang="en-US" sz="1200" b="0" i="0" u="none" strike="noStrike" kern="1200" cap="none" spc="0" normalizeH="0" baseline="0" noProof="0" dirty="0">
                <a:ln>
                  <a:noFill/>
                </a:ln>
                <a:solidFill>
                  <a:srgbClr val="FFFFFF"/>
                </a:solidFill>
                <a:effectLst/>
                <a:uLnTx/>
                <a:uFillTx/>
                <a:latin typeface="Segoe UI"/>
                <a:ea typeface="+mn-ea"/>
                <a:cs typeface="+mn-cs"/>
              </a:rPr>
              <a:t>天</a:t>
            </a:r>
            <a:r>
              <a:rPr kumimoji="0" lang="en-US" sz="1200" b="0" i="0" u="none" strike="noStrike" kern="1200" cap="none" spc="0" normalizeH="0" baseline="0" noProof="0" dirty="0">
                <a:ln>
                  <a:noFill/>
                </a:ln>
                <a:solidFill>
                  <a:srgbClr val="FFFFFF"/>
                </a:solidFill>
                <a:effectLst/>
                <a:uLnTx/>
                <a:uFillTx/>
                <a:latin typeface="Segoe UI"/>
                <a:ea typeface="+mn-ea"/>
                <a:cs typeface="+mn-cs"/>
              </a:rPr>
              <a:t>, </a:t>
            </a:r>
            <a:br>
              <a:rPr kumimoji="0" lang="en-US" sz="1200" b="0" i="0" u="none" strike="noStrike" kern="1200" cap="none" spc="0" normalizeH="0" baseline="0" noProof="0" dirty="0">
                <a:ln>
                  <a:noFill/>
                </a:ln>
                <a:solidFill>
                  <a:srgbClr val="FFFFFF"/>
                </a:solidFill>
                <a:effectLst/>
                <a:uLnTx/>
                <a:uFillTx/>
                <a:latin typeface="Segoe UI"/>
                <a:ea typeface="+mn-ea"/>
                <a:cs typeface="+mn-cs"/>
              </a:rPr>
            </a:br>
            <a:r>
              <a:rPr kumimoji="0" lang="zh-CN" altLang="en-US" sz="1200" b="0" i="0" u="none" strike="noStrike" kern="1200" cap="none" spc="0" normalizeH="0" baseline="0" noProof="0" dirty="0">
                <a:ln>
                  <a:noFill/>
                </a:ln>
                <a:solidFill>
                  <a:srgbClr val="FFFFFF"/>
                </a:solidFill>
                <a:effectLst/>
                <a:uLnTx/>
                <a:uFillTx/>
                <a:latin typeface="Segoe UI"/>
                <a:ea typeface="+mn-ea"/>
                <a:cs typeface="+mn-cs"/>
              </a:rPr>
              <a:t>最长</a:t>
            </a:r>
            <a:r>
              <a:rPr kumimoji="0" lang="en-US" altLang="zh-CN" sz="1200" b="0" i="0" u="none" strike="noStrike" kern="1200" cap="none" spc="0" normalizeH="0" baseline="0" noProof="0" dirty="0">
                <a:ln>
                  <a:noFill/>
                </a:ln>
                <a:solidFill>
                  <a:srgbClr val="FFFFFF"/>
                </a:solidFill>
                <a:effectLst/>
                <a:uLnTx/>
                <a:uFillTx/>
                <a:latin typeface="Segoe UI"/>
                <a:ea typeface="+mn-ea"/>
                <a:cs typeface="+mn-cs"/>
              </a:rPr>
              <a:t>2</a:t>
            </a:r>
            <a:r>
              <a:rPr kumimoji="0" lang="zh-CN" altLang="en-US" sz="1200" b="0" i="0" u="none" strike="noStrike" kern="1200" cap="none" spc="0" normalizeH="0" baseline="0" noProof="0" dirty="0">
                <a:ln>
                  <a:noFill/>
                </a:ln>
                <a:solidFill>
                  <a:srgbClr val="FFFFFF"/>
                </a:solidFill>
                <a:effectLst/>
                <a:uLnTx/>
                <a:uFillTx/>
                <a:latin typeface="Segoe UI"/>
                <a:ea typeface="+mn-ea"/>
                <a:cs typeface="+mn-cs"/>
              </a:rPr>
              <a:t>年</a:t>
            </a:r>
            <a:r>
              <a:rPr lang="zh-CN" altLang="en-US" sz="1200" dirty="0">
                <a:solidFill>
                  <a:srgbClr val="FFFFFF"/>
                </a:solidFill>
                <a:latin typeface="Segoe UI"/>
              </a:rPr>
              <a:t>保留期限</a:t>
            </a:r>
            <a:endParaRPr kumimoji="0" lang="en-US" sz="12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mn-cs"/>
              </a:rPr>
              <a:t>$0.10/GB-month</a:t>
            </a:r>
          </a:p>
        </p:txBody>
      </p:sp>
      <p:cxnSp>
        <p:nvCxnSpPr>
          <p:cNvPr id="56" name="Straight Arrow Connector 55" descr="Arrow pointing down from New changes to Data archive">
            <a:extLst>
              <a:ext uri="{FF2B5EF4-FFF2-40B4-BE49-F238E27FC236}">
                <a16:creationId xmlns:a16="http://schemas.microsoft.com/office/drawing/2014/main" id="{BF553ADD-4AEE-4F2B-A188-DD14A5647114}"/>
              </a:ext>
              <a:ext uri="{C183D7F6-B498-43B3-948B-1728B52AA6E4}">
                <adec:decorative xmlns:adec="http://schemas.microsoft.com/office/drawing/2017/decorative" val="0"/>
              </a:ext>
            </a:extLst>
          </p:cNvPr>
          <p:cNvCxnSpPr>
            <a:cxnSpLocks/>
          </p:cNvCxnSpPr>
          <p:nvPr/>
        </p:nvCxnSpPr>
        <p:spPr>
          <a:xfrm>
            <a:off x="9209854" y="3773852"/>
            <a:ext cx="0" cy="1438145"/>
          </a:xfrm>
          <a:prstGeom prst="straightConnector1">
            <a:avLst/>
          </a:prstGeom>
          <a:solidFill>
            <a:schemeClr val="bg1"/>
          </a:solidFill>
          <a:ln w="47625">
            <a:solidFill>
              <a:srgbClr val="107C10"/>
            </a:solidFill>
            <a:prstDash val="solid"/>
            <a:headEnd type="none" w="sm" len="sm"/>
            <a:tailEnd type="arrow" w="med" len="med"/>
          </a:ln>
          <a:effectLst/>
        </p:spPr>
        <p:style>
          <a:lnRef idx="1">
            <a:schemeClr val="accent2"/>
          </a:lnRef>
          <a:fillRef idx="3">
            <a:schemeClr val="accent2"/>
          </a:fillRef>
          <a:effectRef idx="2">
            <a:schemeClr val="accent2"/>
          </a:effectRef>
          <a:fontRef idx="minor">
            <a:schemeClr val="lt1"/>
          </a:fontRef>
        </p:style>
      </p:cxnSp>
      <p:sp>
        <p:nvSpPr>
          <p:cNvPr id="35" name="Rectangle: Top Corners Rounded 34">
            <a:extLst>
              <a:ext uri="{FF2B5EF4-FFF2-40B4-BE49-F238E27FC236}">
                <a16:creationId xmlns:a16="http://schemas.microsoft.com/office/drawing/2014/main" id="{C41D1E5D-164A-4D30-AAEB-FF4210F14A42}"/>
              </a:ext>
            </a:extLst>
          </p:cNvPr>
          <p:cNvSpPr/>
          <p:nvPr/>
        </p:nvSpPr>
        <p:spPr bwMode="auto">
          <a:xfrm>
            <a:off x="585213" y="5208850"/>
            <a:ext cx="11018520" cy="1125260"/>
          </a:xfrm>
          <a:prstGeom prst="round2SameRect">
            <a:avLst>
              <a:gd name="adj1" fmla="val 50000"/>
              <a:gd name="adj2" fmla="val 50000"/>
            </a:avLst>
          </a:prstGeom>
          <a:solidFill>
            <a:srgbClr val="E6E6E6"/>
          </a:solidFill>
          <a:ln w="635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0" numCol="1" spcCol="0" rtlCol="0" fromWordArt="0" anchor="ctr" anchorCtr="0" forceAA="0" compatLnSpc="1">
            <a:prstTxWarp prst="textNoShape">
              <a:avLst/>
            </a:prstTxWarp>
            <a:spAutoFit/>
          </a:bodyPr>
          <a:lstStyle/>
          <a:p>
            <a:pPr lvl="0" algn="ctr">
              <a:spcAft>
                <a:spcPts val="600"/>
              </a:spcAft>
              <a:defRPr/>
            </a:pPr>
            <a:r>
              <a:rPr lang="zh-CN" altLang="en-US" dirty="0">
                <a:gradFill>
                  <a:gsLst>
                    <a:gs pos="2917">
                      <a:prstClr val="black"/>
                    </a:gs>
                    <a:gs pos="30000">
                      <a:prstClr val="black"/>
                    </a:gs>
                  </a:gsLst>
                  <a:lin ang="5400000" scaled="0"/>
                </a:gradFill>
                <a:latin typeface="Segoe UI Semibold"/>
              </a:rPr>
              <a:t>数据存档
</a:t>
            </a:r>
            <a:r>
              <a:rPr kumimoji="0" lang="zh-CN" altLang="en-US" sz="1200" b="0" i="0" u="none" strike="noStrike" kern="1200" cap="none" spc="0" normalizeH="0" baseline="0" noProof="0" dirty="0">
                <a:ln>
                  <a:noFill/>
                </a:ln>
                <a:solidFill>
                  <a:prstClr val="black"/>
                </a:solidFill>
                <a:effectLst/>
                <a:uLnTx/>
                <a:uFillTx/>
                <a:latin typeface="Segoe UI"/>
                <a:ea typeface="+mn-ea"/>
                <a:cs typeface="+mn-cs"/>
              </a:rPr>
              <a:t>有限的</a:t>
            </a:r>
            <a:r>
              <a:rPr kumimoji="0" lang="en-US" sz="1200" b="0" i="0" u="none" strike="noStrike" kern="1200" cap="none" spc="0" normalizeH="0" baseline="0" noProof="0" dirty="0">
                <a:ln>
                  <a:noFill/>
                </a:ln>
                <a:solidFill>
                  <a:prstClr val="black"/>
                </a:solidFill>
                <a:effectLst/>
                <a:uLnTx/>
                <a:uFillTx/>
                <a:latin typeface="Segoe UI"/>
                <a:ea typeface="+mn-ea"/>
                <a:cs typeface="+mn-cs"/>
              </a:rPr>
              <a:t>KQL</a:t>
            </a:r>
            <a:r>
              <a:rPr kumimoji="0" lang="zh-CN" altLang="en-US" sz="1200" b="0" i="0" u="none" strike="noStrike" kern="1200" cap="none" spc="0" normalizeH="0" baseline="0" noProof="0" dirty="0">
                <a:ln>
                  <a:noFill/>
                </a:ln>
                <a:solidFill>
                  <a:prstClr val="black"/>
                </a:solidFill>
                <a:effectLst/>
                <a:uLnTx/>
                <a:uFillTx/>
                <a:latin typeface="Segoe UI"/>
                <a:ea typeface="+mn-ea"/>
                <a:cs typeface="+mn-cs"/>
              </a:rPr>
              <a:t>批量查询</a:t>
            </a:r>
            <a:r>
              <a:rPr kumimoji="0" lang="en-US" sz="1200" b="0" i="0" u="none" strike="noStrike" kern="1200" cap="none" spc="0" normalizeH="0" baseline="0" noProof="0" dirty="0">
                <a:ln>
                  <a:noFill/>
                </a:ln>
                <a:solidFill>
                  <a:prstClr val="black"/>
                </a:solidFill>
                <a:effectLst/>
                <a:uLnTx/>
                <a:uFillTx/>
                <a:latin typeface="Segoe UI"/>
                <a:ea typeface="+mn-ea"/>
                <a:cs typeface="+mn-cs"/>
              </a:rPr>
              <a:t>, </a:t>
            </a:r>
            <a:r>
              <a:rPr kumimoji="0" lang="zh-CN" altLang="en-US" sz="1200" b="0" i="0" u="none" strike="noStrike" kern="1200" cap="none" spc="0" normalizeH="0" baseline="0" noProof="0" dirty="0">
                <a:ln>
                  <a:noFill/>
                </a:ln>
                <a:solidFill>
                  <a:prstClr val="black"/>
                </a:solidFill>
                <a:effectLst/>
                <a:uLnTx/>
                <a:uFillTx/>
                <a:latin typeface="Segoe UI"/>
                <a:ea typeface="+mn-ea"/>
                <a:cs typeface="+mn-cs"/>
              </a:rPr>
              <a:t>最长</a:t>
            </a:r>
            <a:r>
              <a:rPr kumimoji="0" lang="en-US" altLang="zh-CN" sz="1200" b="0" i="0" u="none" strike="noStrike" kern="1200" cap="none" spc="0" normalizeH="0" baseline="0" noProof="0" dirty="0">
                <a:ln>
                  <a:noFill/>
                </a:ln>
                <a:solidFill>
                  <a:prstClr val="black"/>
                </a:solidFill>
                <a:effectLst/>
                <a:uLnTx/>
                <a:uFillTx/>
                <a:latin typeface="Segoe UI"/>
                <a:ea typeface="+mn-ea"/>
                <a:cs typeface="+mn-cs"/>
              </a:rPr>
              <a:t>7</a:t>
            </a:r>
            <a:r>
              <a:rPr kumimoji="0" lang="zh-CN" altLang="en-US" sz="1200" b="0" i="0" u="none" strike="noStrike" kern="1200" cap="none" spc="0" normalizeH="0" baseline="0" noProof="0" dirty="0">
                <a:ln>
                  <a:noFill/>
                </a:ln>
                <a:solidFill>
                  <a:prstClr val="black"/>
                </a:solidFill>
                <a:effectLst/>
                <a:uLnTx/>
                <a:uFillTx/>
                <a:latin typeface="Segoe UI"/>
                <a:ea typeface="+mn-ea"/>
                <a:cs typeface="+mn-cs"/>
              </a:rPr>
              <a:t>年存档期限</a:t>
            </a:r>
            <a:endParaRPr kumimoji="0" lang="en-US" sz="1200" b="0" i="0" u="none" strike="noStrike" kern="1200" cap="none" spc="0" normalizeH="0" baseline="0" noProof="0" dirty="0">
              <a:ln>
                <a:noFill/>
              </a:ln>
              <a:solidFill>
                <a:prstClr val="black"/>
              </a:solidFill>
              <a:effectLst/>
              <a:uLnTx/>
              <a:uFillTx/>
              <a:latin typeface="Segoe UI"/>
              <a:ea typeface="+mn-ea"/>
              <a:cs typeface="+mn-cs"/>
            </a:endParaRPr>
          </a:p>
          <a:p>
            <a:pPr lvl="0" algn="ctr">
              <a:spcAft>
                <a:spcPts val="300"/>
              </a:spcAft>
              <a:defRPr/>
            </a:pPr>
            <a:r>
              <a:rPr lang="zh-CN" altLang="en-US" sz="1200" dirty="0">
                <a:solidFill>
                  <a:prstClr val="black"/>
                </a:solidFill>
                <a:latin typeface="Segoe UI Semibold"/>
              </a:rPr>
              <a:t>数据存档费用</a:t>
            </a:r>
            <a:r>
              <a:rPr kumimoji="0" lang="en-US" sz="1200" b="0" i="0" u="none" strike="noStrike" kern="1200" cap="none" spc="0" normalizeH="0" baseline="0" noProof="0" dirty="0">
                <a:ln>
                  <a:noFill/>
                </a:ln>
                <a:solidFill>
                  <a:prstClr val="black"/>
                </a:solidFill>
                <a:effectLst/>
                <a:uLnTx/>
                <a:uFillTx/>
                <a:latin typeface="Segoe UI"/>
                <a:ea typeface="+mn-ea"/>
                <a:cs typeface="+mn-cs"/>
              </a:rPr>
              <a:t>: $0.02/GB/month  </a:t>
            </a:r>
          </a:p>
        </p:txBody>
      </p:sp>
      <p:cxnSp>
        <p:nvCxnSpPr>
          <p:cNvPr id="42" name="Straight Arrow Connector 41">
            <a:extLst>
              <a:ext uri="{FF2B5EF4-FFF2-40B4-BE49-F238E27FC236}">
                <a16:creationId xmlns:a16="http://schemas.microsoft.com/office/drawing/2014/main" id="{19A983DD-6864-47B1-8915-5989CBC80B07}"/>
              </a:ext>
              <a:ext uri="{C183D7F6-B498-43B3-948B-1728B52AA6E4}">
                <adec:decorative xmlns:adec="http://schemas.microsoft.com/office/drawing/2017/decorative" val="1"/>
              </a:ext>
            </a:extLst>
          </p:cNvPr>
          <p:cNvCxnSpPr>
            <a:cxnSpLocks/>
          </p:cNvCxnSpPr>
          <p:nvPr/>
        </p:nvCxnSpPr>
        <p:spPr>
          <a:xfrm flipV="1">
            <a:off x="2064632" y="3508117"/>
            <a:ext cx="0" cy="1737360"/>
          </a:xfrm>
          <a:prstGeom prst="straightConnector1">
            <a:avLst/>
          </a:prstGeom>
          <a:solidFill>
            <a:schemeClr val="bg1"/>
          </a:solidFill>
          <a:ln w="47625">
            <a:gradFill>
              <a:gsLst>
                <a:gs pos="0">
                  <a:srgbClr val="D2D2D2"/>
                </a:gs>
                <a:gs pos="65000">
                  <a:srgbClr val="0078D4"/>
                </a:gs>
              </a:gsLst>
              <a:lin ang="5400000" scaled="1"/>
            </a:gradFill>
            <a:headEnd type="none" w="med" len="med"/>
            <a:tailEnd type="arrow" w="med" len="med"/>
          </a:ln>
          <a:effectLst/>
        </p:spPr>
        <p:style>
          <a:lnRef idx="1">
            <a:schemeClr val="accent2"/>
          </a:lnRef>
          <a:fillRef idx="3">
            <a:schemeClr val="accent2"/>
          </a:fillRef>
          <a:effectRef idx="2">
            <a:schemeClr val="accent2"/>
          </a:effectRef>
          <a:fontRef idx="minor">
            <a:schemeClr val="lt1"/>
          </a:fontRef>
        </p:style>
      </p:cxnSp>
      <p:cxnSp>
        <p:nvCxnSpPr>
          <p:cNvPr id="44" name="Straight Arrow Connector 43">
            <a:extLst>
              <a:ext uri="{FF2B5EF4-FFF2-40B4-BE49-F238E27FC236}">
                <a16:creationId xmlns:a16="http://schemas.microsoft.com/office/drawing/2014/main" id="{7A1B97BB-8907-466E-9D16-236ACA66CE30}"/>
              </a:ext>
              <a:ext uri="{C183D7F6-B498-43B3-948B-1728B52AA6E4}">
                <adec:decorative xmlns:adec="http://schemas.microsoft.com/office/drawing/2017/decorative" val="1"/>
              </a:ext>
            </a:extLst>
          </p:cNvPr>
          <p:cNvCxnSpPr>
            <a:cxnSpLocks/>
          </p:cNvCxnSpPr>
          <p:nvPr/>
        </p:nvCxnSpPr>
        <p:spPr>
          <a:xfrm>
            <a:off x="5514559" y="3354900"/>
            <a:ext cx="0" cy="418952"/>
          </a:xfrm>
          <a:prstGeom prst="straightConnector1">
            <a:avLst/>
          </a:prstGeom>
          <a:solidFill>
            <a:schemeClr val="bg1"/>
          </a:solidFill>
          <a:ln w="47625">
            <a:solidFill>
              <a:srgbClr val="0078D4"/>
            </a:solidFill>
            <a:headEnd type="none" w="sm" len="sm"/>
            <a:tailEnd type="arrow" w="med" len="med"/>
          </a:ln>
          <a:effectLst/>
        </p:spPr>
        <p:style>
          <a:lnRef idx="1">
            <a:schemeClr val="accent2"/>
          </a:lnRef>
          <a:fillRef idx="3">
            <a:schemeClr val="accent2"/>
          </a:fillRef>
          <a:effectRef idx="2">
            <a:schemeClr val="accent2"/>
          </a:effectRef>
          <a:fontRef idx="minor">
            <a:schemeClr val="lt1"/>
          </a:fontRef>
        </p:style>
      </p:cxnSp>
      <p:cxnSp>
        <p:nvCxnSpPr>
          <p:cNvPr id="47" name="Straight Arrow Connector 46">
            <a:extLst>
              <a:ext uri="{FF2B5EF4-FFF2-40B4-BE49-F238E27FC236}">
                <a16:creationId xmlns:a16="http://schemas.microsoft.com/office/drawing/2014/main" id="{3FBF9888-2D6E-4DB1-BCFC-8D0E30D8BAC9}"/>
              </a:ext>
              <a:ext uri="{C183D7F6-B498-43B3-948B-1728B52AA6E4}">
                <adec:decorative xmlns:adec="http://schemas.microsoft.com/office/drawing/2017/decorative" val="1"/>
              </a:ext>
            </a:extLst>
          </p:cNvPr>
          <p:cNvCxnSpPr>
            <a:cxnSpLocks/>
          </p:cNvCxnSpPr>
          <p:nvPr/>
        </p:nvCxnSpPr>
        <p:spPr>
          <a:xfrm>
            <a:off x="5514559" y="4803803"/>
            <a:ext cx="0" cy="418952"/>
          </a:xfrm>
          <a:prstGeom prst="straightConnector1">
            <a:avLst/>
          </a:prstGeom>
          <a:solidFill>
            <a:schemeClr val="bg1"/>
          </a:solidFill>
          <a:ln w="47625">
            <a:solidFill>
              <a:srgbClr val="0078D4"/>
            </a:solidFill>
            <a:headEnd type="none" w="sm" len="sm"/>
            <a:tailEnd type="arrow" w="med" len="med"/>
          </a:ln>
          <a:effectLst/>
        </p:spPr>
        <p:style>
          <a:lnRef idx="1">
            <a:schemeClr val="accent2"/>
          </a:lnRef>
          <a:fillRef idx="3">
            <a:schemeClr val="accent2"/>
          </a:fillRef>
          <a:effectRef idx="2">
            <a:schemeClr val="accent2"/>
          </a:effectRef>
          <a:fontRef idx="minor">
            <a:schemeClr val="lt1"/>
          </a:fontRef>
        </p:style>
      </p:cxnSp>
    </p:spTree>
    <p:extLst>
      <p:ext uri="{BB962C8B-B14F-4D97-AF65-F5344CB8AC3E}">
        <p14:creationId xmlns:p14="http://schemas.microsoft.com/office/powerpoint/2010/main" val="23142307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42" presetClass="path" presetSubtype="0" decel="100000" fill="hold" nodeType="withEffect">
                                  <p:stCondLst>
                                    <p:cond delay="0"/>
                                  </p:stCondLst>
                                  <p:childTnLst>
                                    <p:animMotion origin="layout" path="M -3.75E-6 -0.03472 L -3.75E-6 1.85185E-6 " pathEditMode="relative" rAng="0" ptsTypes="AA">
                                      <p:cBhvr>
                                        <p:cTn id="9" dur="500" fill="hold"/>
                                        <p:tgtEl>
                                          <p:spTgt spid="60"/>
                                        </p:tgtEl>
                                        <p:attrNameLst>
                                          <p:attrName>ppt_x</p:attrName>
                                          <p:attrName>ppt_y</p:attrName>
                                        </p:attrNameLst>
                                      </p:cBhvr>
                                      <p:rCtr x="0" y="1736"/>
                                    </p:animMotion>
                                  </p:childTnLst>
                                </p:cTn>
                              </p:par>
                              <p:par>
                                <p:cTn id="10" presetID="10" presetClass="entr" presetSubtype="0" fill="hold" nodeType="with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500"/>
                                        <p:tgtEl>
                                          <p:spTgt spid="4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1"/>
                                        </p:tgtEl>
                                        <p:attrNameLst>
                                          <p:attrName>style.visibility</p:attrName>
                                        </p:attrNameLst>
                                      </p:cBhvr>
                                      <p:to>
                                        <p:strVal val="visible"/>
                                      </p:to>
                                    </p:set>
                                    <p:animEffect transition="in" filter="fade">
                                      <p:cBhvr>
                                        <p:cTn id="20" dur="500"/>
                                        <p:tgtEl>
                                          <p:spTgt spid="61"/>
                                        </p:tgtEl>
                                      </p:cBhvr>
                                    </p:animEffect>
                                  </p:childTnLst>
                                </p:cTn>
                              </p:par>
                              <p:par>
                                <p:cTn id="21" presetID="42" presetClass="path" presetSubtype="0" decel="100000" fill="hold" nodeType="withEffect">
                                  <p:stCondLst>
                                    <p:cond delay="0"/>
                                  </p:stCondLst>
                                  <p:childTnLst>
                                    <p:animMotion origin="layout" path="M -3.75E-6 -0.03472 L -3.75E-6 1.85185E-6 " pathEditMode="relative" rAng="0" ptsTypes="AA">
                                      <p:cBhvr>
                                        <p:cTn id="22" dur="500" fill="hold"/>
                                        <p:tgtEl>
                                          <p:spTgt spid="61"/>
                                        </p:tgtEl>
                                        <p:attrNameLst>
                                          <p:attrName>ppt_x</p:attrName>
                                          <p:attrName>ppt_y</p:attrName>
                                        </p:attrNameLst>
                                      </p:cBhvr>
                                      <p:rCtr x="0" y="1736"/>
                                    </p:animMotion>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par>
                                <p:cTn id="28" presetID="42" presetClass="path" presetSubtype="0" decel="100000" fill="hold" grpId="1" nodeType="withEffect">
                                  <p:stCondLst>
                                    <p:cond delay="0"/>
                                  </p:stCondLst>
                                  <p:childTnLst>
                                    <p:animMotion origin="layout" path="M 1.25E-6 0.03889 L 1.25E-6 1.85185E-6 " pathEditMode="relative" rAng="0" ptsTypes="AA">
                                      <p:cBhvr>
                                        <p:cTn id="29" dur="500" fill="hold"/>
                                        <p:tgtEl>
                                          <p:spTgt spid="35"/>
                                        </p:tgtEl>
                                        <p:attrNameLst>
                                          <p:attrName>ppt_x</p:attrName>
                                          <p:attrName>ppt_y</p:attrName>
                                        </p:attrNameLst>
                                      </p:cBhvr>
                                      <p:rCtr x="0" y="-1944"/>
                                    </p:animMotion>
                                  </p:childTnLst>
                                </p:cTn>
                              </p:par>
                              <p:par>
                                <p:cTn id="30" presetID="10" presetClass="entr" presetSubtype="0" fill="hold" nodeType="with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fade">
                                      <p:cBhvr>
                                        <p:cTn id="32" dur="500"/>
                                        <p:tgtEl>
                                          <p:spTgt spid="56"/>
                                        </p:tgtEl>
                                      </p:cBhvr>
                                    </p:animEffect>
                                  </p:childTnLst>
                                </p:cTn>
                              </p:par>
                              <p:par>
                                <p:cTn id="33" presetID="10"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par>
                                <p:cTn id="36" presetID="10" presetClass="entr" presetSubtype="0" fill="hold" nodeType="withEffect">
                                  <p:stCondLst>
                                    <p:cond delay="0"/>
                                  </p:stCondLst>
                                  <p:childTnLst>
                                    <p:set>
                                      <p:cBhvr>
                                        <p:cTn id="37" dur="1" fill="hold">
                                          <p:stCondLst>
                                            <p:cond delay="0"/>
                                          </p:stCondLst>
                                        </p:cTn>
                                        <p:tgtEl>
                                          <p:spTgt spid="47"/>
                                        </p:tgtEl>
                                        <p:attrNameLst>
                                          <p:attrName>style.visibility</p:attrName>
                                        </p:attrNameLst>
                                      </p:cBhvr>
                                      <p:to>
                                        <p:strVal val="visible"/>
                                      </p:to>
                                    </p:set>
                                    <p:animEffect transition="in" filter="fade">
                                      <p:cBhvr>
                                        <p:cTn id="38" dur="500"/>
                                        <p:tgtEl>
                                          <p:spTgt spid="4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par>
                                <p:cTn id="44" presetID="10" presetClass="entr" presetSubtype="0" fill="hold" nodeType="with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fade">
                                      <p:cBhvr>
                                        <p:cTn id="46" dur="500"/>
                                        <p:tgtEl>
                                          <p:spTgt spid="4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par>
                                <p:cTn id="50" presetID="10" presetClass="entr" presetSubtype="0" fill="hold"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31" grpId="0"/>
      <p:bldP spid="43" grpId="0" animBg="1"/>
      <p:bldP spid="35" grpId="0" animBg="1"/>
      <p:bldP spid="35"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023B74-712A-42DE-9493-EAC582EDDAA6}"/>
              </a:ext>
            </a:extLst>
          </p:cNvPr>
          <p:cNvSpPr>
            <a:spLocks noGrp="1"/>
          </p:cNvSpPr>
          <p:nvPr>
            <p:ph type="title"/>
          </p:nvPr>
        </p:nvSpPr>
        <p:spPr>
          <a:xfrm>
            <a:off x="586740" y="233265"/>
            <a:ext cx="11018520" cy="553998"/>
          </a:xfrm>
        </p:spPr>
        <p:txBody>
          <a:bodyPr/>
          <a:lstStyle/>
          <a:p>
            <a:r>
              <a:rPr lang="en-US" altLang="zh-CN" dirty="0"/>
              <a:t>Microsoft Sentinel </a:t>
            </a:r>
            <a:r>
              <a:rPr lang="en-US" dirty="0"/>
              <a:t>Long-term Security Log Retention</a:t>
            </a:r>
          </a:p>
        </p:txBody>
      </p:sp>
      <p:pic>
        <p:nvPicPr>
          <p:cNvPr id="9" name="Graphic 8">
            <a:extLst>
              <a:ext uri="{FF2B5EF4-FFF2-40B4-BE49-F238E27FC236}">
                <a16:creationId xmlns:a16="http://schemas.microsoft.com/office/drawing/2014/main" id="{B9318847-9701-D6AC-FC15-DA03130DA6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88574" y="1577122"/>
            <a:ext cx="1312701" cy="1312701"/>
          </a:xfrm>
          <a:prstGeom prst="rect">
            <a:avLst/>
          </a:prstGeom>
        </p:spPr>
      </p:pic>
      <p:sp>
        <p:nvSpPr>
          <p:cNvPr id="20" name="Rectangle: Rounded Corners 19">
            <a:extLst>
              <a:ext uri="{FF2B5EF4-FFF2-40B4-BE49-F238E27FC236}">
                <a16:creationId xmlns:a16="http://schemas.microsoft.com/office/drawing/2014/main" id="{9F949156-2AB6-D251-1342-0643B193BFC0}"/>
              </a:ext>
            </a:extLst>
          </p:cNvPr>
          <p:cNvSpPr/>
          <p:nvPr/>
        </p:nvSpPr>
        <p:spPr bwMode="auto">
          <a:xfrm>
            <a:off x="257006" y="1577122"/>
            <a:ext cx="1798300" cy="1302982"/>
          </a:xfrm>
          <a:prstGeom prst="roundRect">
            <a:avLst/>
          </a:prstGeom>
          <a:solidFill>
            <a:schemeClr val="bg1"/>
          </a:solidFill>
          <a:ln>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grpSp>
        <p:nvGrpSpPr>
          <p:cNvPr id="21" name="Group 20">
            <a:extLst>
              <a:ext uri="{FF2B5EF4-FFF2-40B4-BE49-F238E27FC236}">
                <a16:creationId xmlns:a16="http://schemas.microsoft.com/office/drawing/2014/main" id="{8CADBA89-CDC1-79EF-4DD1-E2C0C8CE64A3}"/>
              </a:ext>
            </a:extLst>
          </p:cNvPr>
          <p:cNvGrpSpPr/>
          <p:nvPr/>
        </p:nvGrpSpPr>
        <p:grpSpPr>
          <a:xfrm>
            <a:off x="257006" y="1777862"/>
            <a:ext cx="1691118" cy="1009609"/>
            <a:chOff x="655651" y="1718269"/>
            <a:chExt cx="1691118" cy="1009609"/>
          </a:xfrm>
        </p:grpSpPr>
        <p:pic>
          <p:nvPicPr>
            <p:cNvPr id="11" name="Graphic 10" descr="Remote learning math outline">
              <a:extLst>
                <a:ext uri="{FF2B5EF4-FFF2-40B4-BE49-F238E27FC236}">
                  <a16:creationId xmlns:a16="http://schemas.microsoft.com/office/drawing/2014/main" id="{BC6927C4-81FE-ECE6-9647-302A8B743D8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5651" y="1718269"/>
              <a:ext cx="553998" cy="553998"/>
            </a:xfrm>
            <a:prstGeom prst="rect">
              <a:avLst/>
            </a:prstGeom>
          </p:spPr>
        </p:pic>
        <p:pic>
          <p:nvPicPr>
            <p:cNvPr id="13" name="Graphic 12" descr="Remote learning math outline">
              <a:extLst>
                <a:ext uri="{FF2B5EF4-FFF2-40B4-BE49-F238E27FC236}">
                  <a16:creationId xmlns:a16="http://schemas.microsoft.com/office/drawing/2014/main" id="{A77974D0-2A75-577C-6BFC-7993A3B0D9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92771" y="1718269"/>
              <a:ext cx="553998" cy="553998"/>
            </a:xfrm>
            <a:prstGeom prst="rect">
              <a:avLst/>
            </a:prstGeom>
          </p:spPr>
        </p:pic>
        <p:pic>
          <p:nvPicPr>
            <p:cNvPr id="14" name="Graphic 13" descr="Remote learning math outline">
              <a:extLst>
                <a:ext uri="{FF2B5EF4-FFF2-40B4-BE49-F238E27FC236}">
                  <a16:creationId xmlns:a16="http://schemas.microsoft.com/office/drawing/2014/main" id="{6C040195-5CD2-7795-2726-4650A4194DB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24211" y="1718269"/>
              <a:ext cx="553998" cy="553998"/>
            </a:xfrm>
            <a:prstGeom prst="rect">
              <a:avLst/>
            </a:prstGeom>
          </p:spPr>
        </p:pic>
        <p:pic>
          <p:nvPicPr>
            <p:cNvPr id="15" name="Graphic 14" descr="Remote learning math outline">
              <a:extLst>
                <a:ext uri="{FF2B5EF4-FFF2-40B4-BE49-F238E27FC236}">
                  <a16:creationId xmlns:a16="http://schemas.microsoft.com/office/drawing/2014/main" id="{19FE3038-6FAD-56E2-2CA7-7DA01B16EC3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2932" y="2173880"/>
              <a:ext cx="553998" cy="553998"/>
            </a:xfrm>
            <a:prstGeom prst="rect">
              <a:avLst/>
            </a:prstGeom>
          </p:spPr>
        </p:pic>
        <p:pic>
          <p:nvPicPr>
            <p:cNvPr id="16" name="Graphic 15" descr="Remote learning math outline">
              <a:extLst>
                <a:ext uri="{FF2B5EF4-FFF2-40B4-BE49-F238E27FC236}">
                  <a16:creationId xmlns:a16="http://schemas.microsoft.com/office/drawing/2014/main" id="{AE15BAA4-F6BD-760B-7241-7074F07FE36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24211" y="2173880"/>
              <a:ext cx="553998" cy="553998"/>
            </a:xfrm>
            <a:prstGeom prst="rect">
              <a:avLst/>
            </a:prstGeom>
          </p:spPr>
        </p:pic>
        <p:pic>
          <p:nvPicPr>
            <p:cNvPr id="18" name="Graphic 17" descr="Remote learning math outline">
              <a:extLst>
                <a:ext uri="{FF2B5EF4-FFF2-40B4-BE49-F238E27FC236}">
                  <a16:creationId xmlns:a16="http://schemas.microsoft.com/office/drawing/2014/main" id="{61133257-C0DA-9998-D83D-03A2E013CC3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85590" y="2173880"/>
              <a:ext cx="553998" cy="553998"/>
            </a:xfrm>
            <a:prstGeom prst="rect">
              <a:avLst/>
            </a:prstGeom>
          </p:spPr>
        </p:pic>
      </p:grpSp>
      <p:grpSp>
        <p:nvGrpSpPr>
          <p:cNvPr id="24" name="Group 23">
            <a:extLst>
              <a:ext uri="{FF2B5EF4-FFF2-40B4-BE49-F238E27FC236}">
                <a16:creationId xmlns:a16="http://schemas.microsoft.com/office/drawing/2014/main" id="{CE5FDAD5-DF61-6A8E-753F-FC03B90DDF5E}"/>
              </a:ext>
            </a:extLst>
          </p:cNvPr>
          <p:cNvGrpSpPr/>
          <p:nvPr/>
        </p:nvGrpSpPr>
        <p:grpSpPr>
          <a:xfrm>
            <a:off x="2688574" y="4311880"/>
            <a:ext cx="1316736" cy="1654970"/>
            <a:chOff x="2818406" y="3851188"/>
            <a:chExt cx="1316736" cy="1654970"/>
          </a:xfrm>
        </p:grpSpPr>
        <p:sp>
          <p:nvSpPr>
            <p:cNvPr id="22" name="Rectangle 21">
              <a:extLst>
                <a:ext uri="{FF2B5EF4-FFF2-40B4-BE49-F238E27FC236}">
                  <a16:creationId xmlns:a16="http://schemas.microsoft.com/office/drawing/2014/main" id="{2C5B79DC-0998-7CFC-6BB6-0A25D38969F2}"/>
                </a:ext>
              </a:extLst>
            </p:cNvPr>
            <p:cNvSpPr/>
            <p:nvPr/>
          </p:nvSpPr>
          <p:spPr bwMode="auto">
            <a:xfrm>
              <a:off x="2818406" y="4189422"/>
              <a:ext cx="1316736" cy="1316736"/>
            </a:xfrm>
            <a:prstGeom prst="rect">
              <a:avLst/>
            </a:prstGeom>
            <a:solidFill>
              <a:schemeClr val="bg1"/>
            </a:solidFill>
            <a:ln>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6" name="Graphic 5">
              <a:extLst>
                <a:ext uri="{FF2B5EF4-FFF2-40B4-BE49-F238E27FC236}">
                  <a16:creationId xmlns:a16="http://schemas.microsoft.com/office/drawing/2014/main" id="{E91FA553-B8B9-DC8A-73DB-0A72BCD44AF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093776" y="4292272"/>
              <a:ext cx="907499" cy="907499"/>
            </a:xfrm>
            <a:prstGeom prst="rect">
              <a:avLst/>
            </a:prstGeom>
          </p:spPr>
        </p:pic>
        <p:pic>
          <p:nvPicPr>
            <p:cNvPr id="4" name="Graphic 3">
              <a:extLst>
                <a:ext uri="{FF2B5EF4-FFF2-40B4-BE49-F238E27FC236}">
                  <a16:creationId xmlns:a16="http://schemas.microsoft.com/office/drawing/2014/main" id="{D510EF84-D5D3-A71B-4DBD-A62FB01E2F3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818406" y="3851188"/>
              <a:ext cx="676468" cy="676468"/>
            </a:xfrm>
            <a:prstGeom prst="rect">
              <a:avLst/>
            </a:prstGeom>
          </p:spPr>
        </p:pic>
        <p:sp>
          <p:nvSpPr>
            <p:cNvPr id="23" name="TextBox 22">
              <a:extLst>
                <a:ext uri="{FF2B5EF4-FFF2-40B4-BE49-F238E27FC236}">
                  <a16:creationId xmlns:a16="http://schemas.microsoft.com/office/drawing/2014/main" id="{C75B3348-E9DF-76C7-E6D4-9293EABEC9CB}"/>
                </a:ext>
              </a:extLst>
            </p:cNvPr>
            <p:cNvSpPr txBox="1"/>
            <p:nvPr/>
          </p:nvSpPr>
          <p:spPr>
            <a:xfrm>
              <a:off x="2896874" y="5148732"/>
              <a:ext cx="1195999" cy="307777"/>
            </a:xfrm>
            <a:prstGeom prst="rect">
              <a:avLst/>
            </a:prstGeom>
            <a:noFill/>
            <a:ln>
              <a:solidFill>
                <a:schemeClr val="bg1"/>
              </a:solidFill>
            </a:ln>
          </p:spPr>
          <p:txBody>
            <a:bodyPr wrap="square" lIns="0" tIns="0" rIns="0" bIns="0" rtlCol="0">
              <a:spAutoFit/>
            </a:bodyPr>
            <a:lstStyle/>
            <a:p>
              <a:pPr algn="ctr"/>
              <a:r>
                <a:rPr lang="en-US" sz="2000" dirty="0"/>
                <a:t>Sentinel</a:t>
              </a:r>
            </a:p>
          </p:txBody>
        </p:sp>
      </p:grpSp>
      <p:sp>
        <p:nvSpPr>
          <p:cNvPr id="25" name="TextBox 24">
            <a:extLst>
              <a:ext uri="{FF2B5EF4-FFF2-40B4-BE49-F238E27FC236}">
                <a16:creationId xmlns:a16="http://schemas.microsoft.com/office/drawing/2014/main" id="{F1AB6344-A716-1193-3B82-F00DAB9510B4}"/>
              </a:ext>
            </a:extLst>
          </p:cNvPr>
          <p:cNvSpPr txBox="1"/>
          <p:nvPr/>
        </p:nvSpPr>
        <p:spPr>
          <a:xfrm>
            <a:off x="2392056" y="1166495"/>
            <a:ext cx="1945969" cy="307777"/>
          </a:xfrm>
          <a:prstGeom prst="rect">
            <a:avLst/>
          </a:prstGeom>
          <a:noFill/>
          <a:ln>
            <a:solidFill>
              <a:schemeClr val="bg1"/>
            </a:solidFill>
          </a:ln>
        </p:spPr>
        <p:txBody>
          <a:bodyPr wrap="square" lIns="0" tIns="0" rIns="0" bIns="0" rtlCol="0">
            <a:spAutoFit/>
          </a:bodyPr>
          <a:lstStyle>
            <a:defPPr>
              <a:defRPr lang="en-US"/>
            </a:defPPr>
            <a:lvl1pPr algn="ctr">
              <a:defRPr sz="2000"/>
            </a:lvl1pPr>
          </a:lstStyle>
          <a:p>
            <a:r>
              <a:rPr lang="en-US" dirty="0"/>
              <a:t>M365 Defender</a:t>
            </a:r>
          </a:p>
        </p:txBody>
      </p:sp>
      <p:cxnSp>
        <p:nvCxnSpPr>
          <p:cNvPr id="27" name="Straight Arrow Connector 26">
            <a:extLst>
              <a:ext uri="{FF2B5EF4-FFF2-40B4-BE49-F238E27FC236}">
                <a16:creationId xmlns:a16="http://schemas.microsoft.com/office/drawing/2014/main" id="{D1849018-01F7-C97A-E4BD-A76CD00FE4B5}"/>
              </a:ext>
            </a:extLst>
          </p:cNvPr>
          <p:cNvCxnSpPr>
            <a:stCxn id="20" idx="3"/>
            <a:endCxn id="9" idx="1"/>
          </p:cNvCxnSpPr>
          <p:nvPr/>
        </p:nvCxnSpPr>
        <p:spPr>
          <a:xfrm>
            <a:off x="2055306" y="2228613"/>
            <a:ext cx="633268" cy="4860"/>
          </a:xfrm>
          <a:prstGeom prst="straightConnector1">
            <a:avLst/>
          </a:prstGeom>
          <a:ln w="28575">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33C093B-8BFB-4D35-807E-7CA26E3E098A}"/>
              </a:ext>
            </a:extLst>
          </p:cNvPr>
          <p:cNvCxnSpPr>
            <a:stCxn id="9" idx="2"/>
            <a:endCxn id="4" idx="3"/>
          </p:cNvCxnSpPr>
          <p:nvPr/>
        </p:nvCxnSpPr>
        <p:spPr>
          <a:xfrm>
            <a:off x="3344925" y="2889823"/>
            <a:ext cx="20117" cy="1760291"/>
          </a:xfrm>
          <a:prstGeom prst="straightConnector1">
            <a:avLst/>
          </a:prstGeom>
          <a:ln>
            <a:headEnd type="none" w="lg" len="med"/>
            <a:tailEnd type="triangle"/>
          </a:ln>
        </p:spPr>
        <p:style>
          <a:lnRef idx="3">
            <a:schemeClr val="accent5"/>
          </a:lnRef>
          <a:fillRef idx="0">
            <a:schemeClr val="accent5"/>
          </a:fillRef>
          <a:effectRef idx="2">
            <a:schemeClr val="accent5"/>
          </a:effectRef>
          <a:fontRef idx="minor">
            <a:schemeClr val="tx1"/>
          </a:fontRef>
        </p:style>
      </p:cxnSp>
      <p:sp>
        <p:nvSpPr>
          <p:cNvPr id="36" name="Rectangle 35">
            <a:extLst>
              <a:ext uri="{FF2B5EF4-FFF2-40B4-BE49-F238E27FC236}">
                <a16:creationId xmlns:a16="http://schemas.microsoft.com/office/drawing/2014/main" id="{5468D82B-92AA-BA24-D45A-C33F74D8E3BF}"/>
              </a:ext>
            </a:extLst>
          </p:cNvPr>
          <p:cNvSpPr/>
          <p:nvPr/>
        </p:nvSpPr>
        <p:spPr bwMode="auto">
          <a:xfrm>
            <a:off x="2894405" y="3300832"/>
            <a:ext cx="907137" cy="42013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Alert</a:t>
            </a:r>
          </a:p>
        </p:txBody>
      </p:sp>
      <p:pic>
        <p:nvPicPr>
          <p:cNvPr id="39" name="Graphic 38" descr="Syncing cloud outline">
            <a:extLst>
              <a:ext uri="{FF2B5EF4-FFF2-40B4-BE49-F238E27FC236}">
                <a16:creationId xmlns:a16="http://schemas.microsoft.com/office/drawing/2014/main" id="{2039E06D-6E58-3EFE-B8E7-1EE6DB8FC92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34005" y="4366478"/>
            <a:ext cx="914400" cy="914400"/>
          </a:xfrm>
          <a:prstGeom prst="rect">
            <a:avLst/>
          </a:prstGeom>
        </p:spPr>
      </p:pic>
      <p:pic>
        <p:nvPicPr>
          <p:cNvPr id="41" name="Graphic 40">
            <a:extLst>
              <a:ext uri="{FF2B5EF4-FFF2-40B4-BE49-F238E27FC236}">
                <a16:creationId xmlns:a16="http://schemas.microsoft.com/office/drawing/2014/main" id="{B41279A9-C2CA-F20B-1B5C-0865D55CB76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91735" y="5186862"/>
            <a:ext cx="914400" cy="914400"/>
          </a:xfrm>
          <a:prstGeom prst="rect">
            <a:avLst/>
          </a:prstGeom>
        </p:spPr>
      </p:pic>
      <p:cxnSp>
        <p:nvCxnSpPr>
          <p:cNvPr id="46" name="Connector: Elbow 45">
            <a:extLst>
              <a:ext uri="{FF2B5EF4-FFF2-40B4-BE49-F238E27FC236}">
                <a16:creationId xmlns:a16="http://schemas.microsoft.com/office/drawing/2014/main" id="{95BC039F-1613-2652-517A-26FE6001BAB2}"/>
              </a:ext>
            </a:extLst>
          </p:cNvPr>
          <p:cNvCxnSpPr>
            <a:stCxn id="39" idx="3"/>
            <a:endCxn id="22" idx="1"/>
          </p:cNvCxnSpPr>
          <p:nvPr/>
        </p:nvCxnSpPr>
        <p:spPr>
          <a:xfrm>
            <a:off x="1448405" y="4823678"/>
            <a:ext cx="1240169" cy="484804"/>
          </a:xfrm>
          <a:prstGeom prst="bentConnector3">
            <a:avLst/>
          </a:prstGeom>
          <a:ln w="28575">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B4A58B9F-3C05-0F25-2889-786BF5E351FF}"/>
              </a:ext>
            </a:extLst>
          </p:cNvPr>
          <p:cNvCxnSpPr>
            <a:stCxn id="41" idx="3"/>
            <a:endCxn id="22" idx="1"/>
          </p:cNvCxnSpPr>
          <p:nvPr/>
        </p:nvCxnSpPr>
        <p:spPr>
          <a:xfrm flipV="1">
            <a:off x="1406135" y="5308482"/>
            <a:ext cx="1282439" cy="335580"/>
          </a:xfrm>
          <a:prstGeom prst="bentConnector3">
            <a:avLst/>
          </a:prstGeom>
          <a:ln w="28575">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287F2745-C08C-60B4-2F06-646D80C32C3A}"/>
              </a:ext>
            </a:extLst>
          </p:cNvPr>
          <p:cNvSpPr/>
          <p:nvPr/>
        </p:nvSpPr>
        <p:spPr bwMode="auto">
          <a:xfrm>
            <a:off x="5594983" y="1577122"/>
            <a:ext cx="1292584" cy="2143843"/>
          </a:xfrm>
          <a:prstGeom prst="rect">
            <a:avLst/>
          </a:prstGeom>
          <a:solidFill>
            <a:schemeClr val="bg1"/>
          </a:solidFill>
          <a:ln>
            <a:solidFill>
              <a:schemeClr val="accent6">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pic>
        <p:nvPicPr>
          <p:cNvPr id="58" name="Graphic 57">
            <a:extLst>
              <a:ext uri="{FF2B5EF4-FFF2-40B4-BE49-F238E27FC236}">
                <a16:creationId xmlns:a16="http://schemas.microsoft.com/office/drawing/2014/main" id="{428DC063-CC76-00CB-C83C-D94449762A93}"/>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774015" y="1614985"/>
            <a:ext cx="914400" cy="914400"/>
          </a:xfrm>
          <a:prstGeom prst="rect">
            <a:avLst/>
          </a:prstGeom>
        </p:spPr>
      </p:pic>
      <p:pic>
        <p:nvPicPr>
          <p:cNvPr id="62" name="Graphic 61">
            <a:extLst>
              <a:ext uri="{FF2B5EF4-FFF2-40B4-BE49-F238E27FC236}">
                <a16:creationId xmlns:a16="http://schemas.microsoft.com/office/drawing/2014/main" id="{E5A5681F-2249-AFF9-2A5D-8D623B2F1D6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774015" y="2628960"/>
            <a:ext cx="914400" cy="914400"/>
          </a:xfrm>
          <a:prstGeom prst="rect">
            <a:avLst/>
          </a:prstGeom>
        </p:spPr>
      </p:pic>
      <p:cxnSp>
        <p:nvCxnSpPr>
          <p:cNvPr id="64" name="Connector: Elbow 63">
            <a:extLst>
              <a:ext uri="{FF2B5EF4-FFF2-40B4-BE49-F238E27FC236}">
                <a16:creationId xmlns:a16="http://schemas.microsoft.com/office/drawing/2014/main" id="{A5158EEF-F288-A1B0-1C2B-5FE3256387D1}"/>
              </a:ext>
            </a:extLst>
          </p:cNvPr>
          <p:cNvCxnSpPr>
            <a:stCxn id="9" idx="3"/>
            <a:endCxn id="50" idx="1"/>
          </p:cNvCxnSpPr>
          <p:nvPr/>
        </p:nvCxnSpPr>
        <p:spPr>
          <a:xfrm>
            <a:off x="4001275" y="2233473"/>
            <a:ext cx="1593708" cy="415571"/>
          </a:xfrm>
          <a:prstGeom prst="bentConnector3">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85EFD758-9A93-02E9-53DA-13D2F757C409}"/>
              </a:ext>
            </a:extLst>
          </p:cNvPr>
          <p:cNvCxnSpPr>
            <a:stCxn id="22" idx="3"/>
            <a:endCxn id="50" idx="1"/>
          </p:cNvCxnSpPr>
          <p:nvPr/>
        </p:nvCxnSpPr>
        <p:spPr>
          <a:xfrm flipV="1">
            <a:off x="4005310" y="2649044"/>
            <a:ext cx="1589673" cy="2659438"/>
          </a:xfrm>
          <a:prstGeom prst="bentConnector3">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4087B45D-2BBC-4EC3-E7BA-1A5AD348D401}"/>
              </a:ext>
            </a:extLst>
          </p:cNvPr>
          <p:cNvSpPr/>
          <p:nvPr/>
        </p:nvSpPr>
        <p:spPr bwMode="auto">
          <a:xfrm>
            <a:off x="4297263" y="3419475"/>
            <a:ext cx="1118688" cy="42013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Export</a:t>
            </a:r>
          </a:p>
        </p:txBody>
      </p:sp>
      <p:pic>
        <p:nvPicPr>
          <p:cNvPr id="69" name="Graphic 68" descr="User with solid fill">
            <a:extLst>
              <a:ext uri="{FF2B5EF4-FFF2-40B4-BE49-F238E27FC236}">
                <a16:creationId xmlns:a16="http://schemas.microsoft.com/office/drawing/2014/main" id="{6FACCAE4-0511-DDDC-8857-DECEBE05740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648789" y="5152224"/>
            <a:ext cx="914400" cy="914400"/>
          </a:xfrm>
          <a:prstGeom prst="rect">
            <a:avLst/>
          </a:prstGeom>
        </p:spPr>
      </p:pic>
      <p:pic>
        <p:nvPicPr>
          <p:cNvPr id="73" name="Graphic 72">
            <a:extLst>
              <a:ext uri="{FF2B5EF4-FFF2-40B4-BE49-F238E27FC236}">
                <a16:creationId xmlns:a16="http://schemas.microsoft.com/office/drawing/2014/main" id="{879BE02A-83C5-25A0-B82F-F42EE3AEA272}"/>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5842205" y="4257068"/>
            <a:ext cx="786092" cy="786092"/>
          </a:xfrm>
          <a:prstGeom prst="rect">
            <a:avLst/>
          </a:prstGeom>
        </p:spPr>
      </p:pic>
      <p:cxnSp>
        <p:nvCxnSpPr>
          <p:cNvPr id="75" name="Straight Arrow Connector 74">
            <a:extLst>
              <a:ext uri="{FF2B5EF4-FFF2-40B4-BE49-F238E27FC236}">
                <a16:creationId xmlns:a16="http://schemas.microsoft.com/office/drawing/2014/main" id="{0CAF34AD-963B-A48C-9E79-3C3E8A0A15B3}"/>
              </a:ext>
            </a:extLst>
          </p:cNvPr>
          <p:cNvCxnSpPr>
            <a:stCxn id="73" idx="0"/>
            <a:endCxn id="50" idx="2"/>
          </p:cNvCxnSpPr>
          <p:nvPr/>
        </p:nvCxnSpPr>
        <p:spPr>
          <a:xfrm flipV="1">
            <a:off x="6235251" y="3720965"/>
            <a:ext cx="6024" cy="536103"/>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3D5DBEC8-99D1-2514-4B8D-B2B2BEEE717C}"/>
              </a:ext>
            </a:extLst>
          </p:cNvPr>
          <p:cNvCxnSpPr>
            <a:stCxn id="22" idx="3"/>
            <a:endCxn id="73" idx="2"/>
          </p:cNvCxnSpPr>
          <p:nvPr/>
        </p:nvCxnSpPr>
        <p:spPr>
          <a:xfrm flipV="1">
            <a:off x="4005310" y="5043160"/>
            <a:ext cx="2229941" cy="265322"/>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8D7ED503-00B1-DE5C-5B1A-A1BC2A1343E0}"/>
              </a:ext>
            </a:extLst>
          </p:cNvPr>
          <p:cNvSpPr/>
          <p:nvPr/>
        </p:nvSpPr>
        <p:spPr bwMode="auto">
          <a:xfrm>
            <a:off x="5309908" y="5264246"/>
            <a:ext cx="786092" cy="8847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altLang="zh-CN" sz="1200" dirty="0">
                <a:solidFill>
                  <a:schemeClr val="tx1"/>
                </a:solidFill>
                <a:ea typeface="Segoe UI" pitchFamily="34" charset="0"/>
                <a:cs typeface="Segoe UI" pitchFamily="34" charset="0"/>
              </a:rPr>
              <a:t>Query</a:t>
            </a:r>
            <a:endParaRPr lang="en-US" sz="1200" dirty="0">
              <a:solidFill>
                <a:schemeClr val="tx1"/>
              </a:solidFill>
              <a:ea typeface="Segoe UI" pitchFamily="34" charset="0"/>
              <a:cs typeface="Segoe UI" pitchFamily="34" charset="0"/>
            </a:endParaRPr>
          </a:p>
        </p:txBody>
      </p:sp>
      <p:pic>
        <p:nvPicPr>
          <p:cNvPr id="80" name="Graphic 79">
            <a:extLst>
              <a:ext uri="{FF2B5EF4-FFF2-40B4-BE49-F238E27FC236}">
                <a16:creationId xmlns:a16="http://schemas.microsoft.com/office/drawing/2014/main" id="{43D91323-B3A0-6452-41B2-D93F84CC81B5}"/>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510558" y="2033529"/>
            <a:ext cx="1190862" cy="1190862"/>
          </a:xfrm>
          <a:prstGeom prst="rect">
            <a:avLst/>
          </a:prstGeom>
        </p:spPr>
      </p:pic>
      <p:cxnSp>
        <p:nvCxnSpPr>
          <p:cNvPr id="82" name="Straight Arrow Connector 81">
            <a:extLst>
              <a:ext uri="{FF2B5EF4-FFF2-40B4-BE49-F238E27FC236}">
                <a16:creationId xmlns:a16="http://schemas.microsoft.com/office/drawing/2014/main" id="{AE6D619F-16B0-4E57-49AF-BAB4C671E61B}"/>
              </a:ext>
            </a:extLst>
          </p:cNvPr>
          <p:cNvCxnSpPr>
            <a:stCxn id="50" idx="3"/>
            <a:endCxn id="80" idx="1"/>
          </p:cNvCxnSpPr>
          <p:nvPr/>
        </p:nvCxnSpPr>
        <p:spPr>
          <a:xfrm flipV="1">
            <a:off x="6887567" y="2628960"/>
            <a:ext cx="1622991" cy="20084"/>
          </a:xfrm>
          <a:prstGeom prst="straightConnector1">
            <a:avLst/>
          </a:prstGeom>
          <a:ln w="28575">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76494846-2C94-F76A-C8B8-3A0063741404}"/>
              </a:ext>
            </a:extLst>
          </p:cNvPr>
          <p:cNvCxnSpPr>
            <a:stCxn id="69" idx="0"/>
            <a:endCxn id="80" idx="2"/>
          </p:cNvCxnSpPr>
          <p:nvPr/>
        </p:nvCxnSpPr>
        <p:spPr>
          <a:xfrm flipV="1">
            <a:off x="9105989" y="3224391"/>
            <a:ext cx="0" cy="1927833"/>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EF68ACB6-7791-5B57-84BD-95352A68B299}"/>
              </a:ext>
            </a:extLst>
          </p:cNvPr>
          <p:cNvCxnSpPr>
            <a:stCxn id="69" idx="1"/>
          </p:cNvCxnSpPr>
          <p:nvPr/>
        </p:nvCxnSpPr>
        <p:spPr>
          <a:xfrm flipH="1">
            <a:off x="4001275" y="5609424"/>
            <a:ext cx="4647514" cy="34638"/>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87" name="Graphic 86">
            <a:extLst>
              <a:ext uri="{FF2B5EF4-FFF2-40B4-BE49-F238E27FC236}">
                <a16:creationId xmlns:a16="http://schemas.microsoft.com/office/drawing/2014/main" id="{9CCA9BEA-1EE5-A9EF-7832-FB2186334E2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0997372" y="2171760"/>
            <a:ext cx="914400" cy="914400"/>
          </a:xfrm>
          <a:prstGeom prst="rect">
            <a:avLst/>
          </a:prstGeom>
        </p:spPr>
      </p:pic>
      <p:cxnSp>
        <p:nvCxnSpPr>
          <p:cNvPr id="89" name="Straight Arrow Connector 88">
            <a:extLst>
              <a:ext uri="{FF2B5EF4-FFF2-40B4-BE49-F238E27FC236}">
                <a16:creationId xmlns:a16="http://schemas.microsoft.com/office/drawing/2014/main" id="{55B53B96-D9ED-A8D2-AF02-F4A6003F4200}"/>
              </a:ext>
            </a:extLst>
          </p:cNvPr>
          <p:cNvCxnSpPr>
            <a:stCxn id="80" idx="3"/>
            <a:endCxn id="87" idx="1"/>
          </p:cNvCxnSpPr>
          <p:nvPr/>
        </p:nvCxnSpPr>
        <p:spPr>
          <a:xfrm>
            <a:off x="9701420" y="2628960"/>
            <a:ext cx="1295952"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D7F4A46F-FC57-9B85-B54D-EE7E35093E52}"/>
              </a:ext>
            </a:extLst>
          </p:cNvPr>
          <p:cNvSpPr/>
          <p:nvPr/>
        </p:nvSpPr>
        <p:spPr bwMode="auto">
          <a:xfrm>
            <a:off x="9837187" y="2519717"/>
            <a:ext cx="1000148" cy="19173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Export</a:t>
            </a:r>
          </a:p>
        </p:txBody>
      </p:sp>
      <p:sp>
        <p:nvSpPr>
          <p:cNvPr id="92" name="Rectangle 91">
            <a:extLst>
              <a:ext uri="{FF2B5EF4-FFF2-40B4-BE49-F238E27FC236}">
                <a16:creationId xmlns:a16="http://schemas.microsoft.com/office/drawing/2014/main" id="{E05F4E70-257E-5013-F122-7F7D40A49032}"/>
              </a:ext>
            </a:extLst>
          </p:cNvPr>
          <p:cNvSpPr/>
          <p:nvPr/>
        </p:nvSpPr>
        <p:spPr bwMode="auto">
          <a:xfrm>
            <a:off x="8522229" y="3902884"/>
            <a:ext cx="1179191" cy="43373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altLang="zh-CN" sz="1200" dirty="0">
                <a:solidFill>
                  <a:schemeClr val="tx1"/>
                </a:solidFill>
                <a:ea typeface="Segoe UI" pitchFamily="34" charset="0"/>
                <a:cs typeface="Segoe UI" pitchFamily="34" charset="0"/>
              </a:rPr>
              <a:t>Infrequent Query</a:t>
            </a:r>
            <a:endParaRPr lang="en-US" sz="1200" dirty="0">
              <a:solidFill>
                <a:schemeClr val="tx1"/>
              </a:solidFill>
              <a:ea typeface="Segoe UI" pitchFamily="34" charset="0"/>
              <a:cs typeface="Segoe UI" pitchFamily="34" charset="0"/>
            </a:endParaRPr>
          </a:p>
        </p:txBody>
      </p:sp>
      <p:sp>
        <p:nvSpPr>
          <p:cNvPr id="93" name="Rectangle 92">
            <a:extLst>
              <a:ext uri="{FF2B5EF4-FFF2-40B4-BE49-F238E27FC236}">
                <a16:creationId xmlns:a16="http://schemas.microsoft.com/office/drawing/2014/main" id="{B64EE512-F0FC-4DB7-5E22-5281A8CBE5E2}"/>
              </a:ext>
            </a:extLst>
          </p:cNvPr>
          <p:cNvSpPr/>
          <p:nvPr/>
        </p:nvSpPr>
        <p:spPr bwMode="auto">
          <a:xfrm>
            <a:off x="6122783" y="5599347"/>
            <a:ext cx="1292583" cy="5178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altLang="zh-CN" sz="1200" dirty="0">
                <a:solidFill>
                  <a:schemeClr val="tx1"/>
                </a:solidFill>
                <a:ea typeface="Segoe UI" pitchFamily="34" charset="0"/>
                <a:cs typeface="Segoe UI" pitchFamily="34" charset="0"/>
              </a:rPr>
              <a:t>Daily Query</a:t>
            </a:r>
            <a:endParaRPr lang="en-US" sz="1200" dirty="0">
              <a:solidFill>
                <a:schemeClr val="tx1"/>
              </a:solidFill>
              <a:ea typeface="Segoe UI" pitchFamily="34" charset="0"/>
              <a:cs typeface="Segoe UI" pitchFamily="34" charset="0"/>
            </a:endParaRPr>
          </a:p>
        </p:txBody>
      </p:sp>
      <p:sp>
        <p:nvSpPr>
          <p:cNvPr id="94" name="Rectangle 93">
            <a:extLst>
              <a:ext uri="{FF2B5EF4-FFF2-40B4-BE49-F238E27FC236}">
                <a16:creationId xmlns:a16="http://schemas.microsoft.com/office/drawing/2014/main" id="{AEF9EC10-1124-7B74-B82C-62439A710C74}"/>
              </a:ext>
            </a:extLst>
          </p:cNvPr>
          <p:cNvSpPr/>
          <p:nvPr/>
        </p:nvSpPr>
        <p:spPr bwMode="auto">
          <a:xfrm>
            <a:off x="7319696" y="2489917"/>
            <a:ext cx="786092" cy="23664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altLang="zh-CN" sz="1200" dirty="0">
                <a:solidFill>
                  <a:schemeClr val="tx1"/>
                </a:solidFill>
                <a:ea typeface="Segoe UI" pitchFamily="34" charset="0"/>
                <a:cs typeface="Segoe UI" pitchFamily="34" charset="0"/>
              </a:rPr>
              <a:t>Ingest</a:t>
            </a:r>
            <a:endParaRPr lang="en-US" sz="12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784347524"/>
      </p:ext>
    </p:extLst>
  </p:cSld>
  <p:clrMapOvr>
    <a:masterClrMapping/>
  </p:clrMapOvr>
  <p:transition>
    <p:fade/>
  </p:transition>
</p:sld>
</file>

<file path=ppt/theme/theme1.xml><?xml version="1.0" encoding="utf-8"?>
<a:theme xmlns:a="http://schemas.openxmlformats.org/drawingml/2006/main" name="Microsoft Security template">
  <a:themeElements>
    <a:clrScheme name="Microsoft Security">
      <a:dk1>
        <a:srgbClr val="000000"/>
      </a:dk1>
      <a:lt1>
        <a:srgbClr val="FFFFFF"/>
      </a:lt1>
      <a:dk2>
        <a:srgbClr val="243A5E"/>
      </a:dk2>
      <a:lt2>
        <a:srgbClr val="E6E6E6"/>
      </a:lt2>
      <a:accent1>
        <a:srgbClr val="0078D4"/>
      </a:accent1>
      <a:accent2>
        <a:srgbClr val="FFB900"/>
      </a:accent2>
      <a:accent3>
        <a:srgbClr val="107C10"/>
      </a:accent3>
      <a:accent4>
        <a:srgbClr val="737373"/>
      </a:accent4>
      <a:accent5>
        <a:srgbClr val="9BF00B"/>
      </a:accent5>
      <a:accent6>
        <a:srgbClr val="50E6FF"/>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Security_BrandTemplate_v10.potx" id="{FA44F287-60BB-48C7-B80C-62BD5504555E}" vid="{676AD5CD-2562-4982-A575-5107351C6B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LengthInSeconds xmlns="22d1c769-6408-4a1a-b10b-77d503e7ebc6" xsi:nil="true"/>
    <lcf76f155ced4ddcb4097134ff3c332f xmlns="22d1c769-6408-4a1a-b10b-77d503e7ebc6">
      <Terms xmlns="http://schemas.microsoft.com/office/infopath/2007/PartnerControls"/>
    </lcf76f155ced4ddcb4097134ff3c332f>
    <TaxCatchAll xmlns="230e9df3-be65-4c73-a93b-d1236ebd677e" xsi:nil="true"/>
    <_ip_UnifiedCompliancePolicyUIAction xmlns="http://schemas.microsoft.com/sharepoint/v3" xsi:nil="true"/>
    <Person xmlns="22d1c769-6408-4a1a-b10b-77d503e7ebc6">
      <UserInfo>
        <DisplayName/>
        <AccountId xsi:nil="true"/>
        <AccountType/>
      </UserInfo>
    </Person>
    <_ip_UnifiedCompliancePolicyProperties xmlns="http://schemas.microsoft.com/sharepoint/v3" xsi:nil="true"/>
    <SharedWithUsers xmlns="7b8a7e07-135f-4b95-8fad-2552fd59ea16">
      <UserInfo>
        <DisplayName/>
        <AccountId xsi:nil="true"/>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7843BA9A8475542BEDD1D9E224AE603" ma:contentTypeVersion="18" ma:contentTypeDescription="Create a new document." ma:contentTypeScope="" ma:versionID="e069af7285748642407acbec955cbeaf">
  <xsd:schema xmlns:xsd="http://www.w3.org/2001/XMLSchema" xmlns:xs="http://www.w3.org/2001/XMLSchema" xmlns:p="http://schemas.microsoft.com/office/2006/metadata/properties" xmlns:ns1="http://schemas.microsoft.com/sharepoint/v3" xmlns:ns2="22d1c769-6408-4a1a-b10b-77d503e7ebc6" xmlns:ns3="7b8a7e07-135f-4b95-8fad-2552fd59ea16" xmlns:ns4="230e9df3-be65-4c73-a93b-d1236ebd677e" targetNamespace="http://schemas.microsoft.com/office/2006/metadata/properties" ma:root="true" ma:fieldsID="ead15c53c446ef5eaef64507019894d4" ns1:_="" ns2:_="" ns3:_="" ns4:_="">
    <xsd:import namespace="http://schemas.microsoft.com/sharepoint/v3"/>
    <xsd:import namespace="22d1c769-6408-4a1a-b10b-77d503e7ebc6"/>
    <xsd:import namespace="7b8a7e07-135f-4b95-8fad-2552fd59ea16"/>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Person" minOccurs="0"/>
                <xsd:element ref="ns2:lcf76f155ced4ddcb4097134ff3c332f" minOccurs="0"/>
                <xsd:element ref="ns4:TaxCatchAll"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2d1c769-6408-4a1a-b10b-77d503e7eb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Person" ma:index="19" nillable="true" ma:displayName="Person" ma:format="Dropdown" ma:list="UserInfo" ma:SharePointGroup="0" ma:internalName="Person">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DateTaken" ma:index="23" nillable="true" ma:displayName="MediaServiceDateTaken" ma:hidden="true" ma:internalName="MediaServiceDateTaken" ma:readOnly="true">
      <xsd:simpleType>
        <xsd:restriction base="dms:Text"/>
      </xsd:simple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b8a7e07-135f-4b95-8fad-2552fd59ea16"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e7c27973-4d77-4228-8dfd-48b51db2b33d}" ma:internalName="TaxCatchAll" ma:showField="CatchAllData" ma:web="7b8a7e07-135f-4b95-8fad-2552fd59ea1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A30A96C-6DCD-49BF-8A66-7F36D059A45F}">
  <ds:schemaRefs>
    <ds:schemaRef ds:uri="http://schemas.microsoft.com/office/2006/metadata/properties"/>
    <ds:schemaRef ds:uri="http://schemas.microsoft.com/office/infopath/2007/PartnerControls"/>
    <ds:schemaRef ds:uri="22d1c769-6408-4a1a-b10b-77d503e7ebc6"/>
    <ds:schemaRef ds:uri="230e9df3-be65-4c73-a93b-d1236ebd677e"/>
    <ds:schemaRef ds:uri="http://schemas.microsoft.com/sharepoint/v3"/>
    <ds:schemaRef ds:uri="7b8a7e07-135f-4b95-8fad-2552fd59ea16"/>
  </ds:schemaRefs>
</ds:datastoreItem>
</file>

<file path=customXml/itemProps2.xml><?xml version="1.0" encoding="utf-8"?>
<ds:datastoreItem xmlns:ds="http://schemas.openxmlformats.org/officeDocument/2006/customXml" ds:itemID="{59BE9CFA-A0CC-425C-883A-F5EC055000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d1c769-6408-4a1a-b10b-77d503e7ebc6"/>
    <ds:schemaRef ds:uri="7b8a7e07-135f-4b95-8fad-2552fd59ea16"/>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A77070-E92A-46E8-BD12-7DD1045D4E6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138</TotalTime>
  <Words>2010</Words>
  <Application>Microsoft Office PowerPoint</Application>
  <PresentationFormat>Widescreen</PresentationFormat>
  <Paragraphs>128</Paragraphs>
  <Slides>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Segoe UI </vt:lpstr>
      <vt:lpstr>Segoe UI (Body)</vt:lpstr>
      <vt:lpstr>Arial</vt:lpstr>
      <vt:lpstr>Calibri</vt:lpstr>
      <vt:lpstr>Consolas</vt:lpstr>
      <vt:lpstr>Segoe UI</vt:lpstr>
      <vt:lpstr>Segoe UI Semibold</vt:lpstr>
      <vt:lpstr>Times New Roman</vt:lpstr>
      <vt:lpstr>Wingdings</vt:lpstr>
      <vt:lpstr>Microsoft Security template</vt:lpstr>
      <vt:lpstr>Microsoft Sentinel Log Retention </vt:lpstr>
      <vt:lpstr>PowerPoint Presentation</vt:lpstr>
      <vt:lpstr>Microsoft Sentinel价格</vt:lpstr>
      <vt:lpstr>Microsoft Sentinel Long-term Security Log Retention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Microsoft Sentinel Pricing </dc:title>
  <dc:creator>Sean Stark</dc:creator>
  <cp:lastModifiedBy>Jianmin Mu</cp:lastModifiedBy>
  <cp:revision>5</cp:revision>
  <dcterms:created xsi:type="dcterms:W3CDTF">2022-03-16T21:49:45Z</dcterms:created>
  <dcterms:modified xsi:type="dcterms:W3CDTF">2022-11-16T03:48:00Z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0x01010087843BA9A8475542BEDD1D9E224AE603</vt:lpwstr>
  </property>
  <property fmtid="{D5CDD505-2E9C-101B-9397-08002B2CF9AE}" pid="4" name="ComplianceAssetId">
    <vt:lpwstr/>
  </property>
  <property fmtid="{D5CDD505-2E9C-101B-9397-08002B2CF9AE}" pid="5" name="_ExtendedDescription">
    <vt:lpwstr/>
  </property>
  <property fmtid="{D5CDD505-2E9C-101B-9397-08002B2CF9AE}" pid="6" name="TriggerFlowInfo">
    <vt:lpwstr/>
  </property>
</Properties>
</file>