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9" r:id="rId5"/>
    <p:sldId id="259" r:id="rId6"/>
    <p:sldId id="260" r:id="rId7"/>
    <p:sldId id="268" r:id="rId8"/>
    <p:sldId id="263" r:id="rId9"/>
    <p:sldId id="266" r:id="rId10"/>
    <p:sldId id="258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498" autoAdjust="0"/>
  </p:normalViewPr>
  <p:slideViewPr>
    <p:cSldViewPr snapToGrid="0">
      <p:cViewPr varScale="1">
        <p:scale>
          <a:sx n="106" d="100"/>
          <a:sy n="106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F37D3-4E36-493B-9BC8-AF22DD3896B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1C8F9-046A-423E-B34E-D70D2F2A8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1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much value added to disease management?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7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Intervention needed for high-grade tumor</a:t>
            </a:r>
          </a:p>
          <a:p>
            <a:endParaRPr lang="en-CA" dirty="0"/>
          </a:p>
          <a:p>
            <a:r>
              <a:rPr lang="en-CA" dirty="0"/>
              <a:t>Discomfort, risk of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10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Overall utility of treating all patients to be equal to treating no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33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B3E0-3A7A-4191-91A6-8589F15A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1687-C9CE-44FE-9306-4A054979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C3CC-A41D-4568-B381-A32272BE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ACE4-A888-4E24-AFEC-FA51A421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EBCB-5174-4EAE-9869-5D967395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3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4677-8B69-4440-80A2-82863952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7E0DB-72EB-4EC8-90DE-C7C2F7EA0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18D5-4164-4758-B947-46129496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389-2FEF-4E20-8CD8-0E91BC8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6C67-C02A-4266-B25B-C7F873B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EF07A-F081-49A8-A707-38742C186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A0C20-FE2D-4AE3-90F9-9161D6F2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CF50-AFA0-4BEC-8248-18E91E86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095-42E4-4E1C-BC68-DD8F8B81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A25-AA2B-4D57-A9A2-98C37BF8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6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05-BBF8-484F-8889-A8686704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B0A1-4465-4488-944A-9CE975A3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A538-B2C9-4F23-B103-8EAAF74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E48-54D8-48D6-AE4B-D9451DEE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E725-D494-4AAB-B103-2AE8D5F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BCBA-1D26-4FDE-B980-26E67DC3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D543-A119-4C2A-B513-4FF3B463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CB54-A53E-4F26-8F7D-B26B0F28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51F0-99A9-4ADB-BF40-AFC61DE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281-D69F-4B89-8690-DAC252BC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5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FA2-FAF6-4241-81D9-2ADB8ADD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E6B1-926F-42F5-A6A7-6ACAA784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471A-DF63-4578-98C5-661B01E6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815-D451-4904-BD2E-5A524B3E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635B-1536-41F9-8DEC-70607CDA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1C9E-D476-47C0-BBA8-2A877472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3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DAEC-5EBF-4689-8144-8C14E167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628B-CD82-4DB4-882A-ECC1E582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A14F-189B-4B42-B138-E5DEF90D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BACFD-FAB2-4D6B-B5C9-E4AF217D2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A55BC-B747-4B9E-9DBC-3FE8BB87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C13E0-36FE-4F53-ABEF-80DCB808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D1100-B4AB-4E09-9579-1E4CA573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9CD42-59A0-4F3E-AB7D-AD8B461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49E2-9FD6-4764-BEA4-9FD15F5F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FC24A-00F9-4C55-A622-D0AFD93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93BC-A727-40CB-84F3-361A369B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1050-DB35-4024-9B39-DF47419D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0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41F6F-E989-4E68-9A2E-5362BEA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911A8-8E14-401C-B751-964EA667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9609-DCEA-438A-8E55-B92B206F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1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4180-7631-4295-8B27-E489595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3E40-5B48-4DA2-A7F6-06940B3A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A4288-67FD-4BE8-AE23-B0789432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5FF50-F4A3-481F-9F0B-00372F3A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0E0E-F269-4E9B-95A7-EC8C755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2777-2EC0-4559-90BF-531C9D5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9FC-8BDE-472D-8A16-DF186BD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CD57-80E3-4145-BCB0-CE73D0DF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4CCFB-F134-43F5-A819-3384D1F4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292CD-E215-4776-8D97-5DF9B54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B7F-1519-496F-9819-63B5EB64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6072-7420-4503-9F85-255F1A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1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7FADC-A629-4001-8A54-DC378D56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304EC-3613-43F4-91DC-381AA770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AAB5-614C-45E5-9691-1CAB1362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311D-B8CE-468D-B644-379DAD05F0B7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25B7-8FBF-442C-AE58-BEB721185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E428-30D8-40D6-AB14-B55F9716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2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dbrown.github.io/rmda/" TargetMode="External"/><Relationship Id="rId2" Type="http://schemas.openxmlformats.org/officeDocument/2006/relationships/hyperlink" Target="https://www.mskcc.org/departments/epidemiology-biostatistics/biostatistics/decision-curve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73A-7009-40ED-954F-ABAE8159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Net Benefit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7183F-DAE1-4326-BB9A-BF311B539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25</a:t>
            </a:r>
            <a:r>
              <a:rPr lang="en-CA" baseline="30000" dirty="0"/>
              <a:t>th</a:t>
            </a:r>
            <a:r>
              <a:rPr lang="en-CA" dirty="0"/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103161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44D-FC2A-441F-A038-F3E5AE6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Interpretation of decision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578E-F05E-43A3-8D0E-7DADBD36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approach with the highest net benefit at a desired threshold has highest clinical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83EB6-EDA9-41E8-B529-BD073083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40" y="2788269"/>
            <a:ext cx="6152919" cy="38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E846-4477-479F-852E-88ED9501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0A79-EA78-4C7E-B6C5-DAC1137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 benefit should NOT be used to determine the threshold</a:t>
            </a:r>
          </a:p>
          <a:p>
            <a:r>
              <a:rPr lang="en-CA" b="1" dirty="0"/>
              <a:t>Given an optimal threshold</a:t>
            </a:r>
            <a:r>
              <a:rPr lang="en-CA" dirty="0"/>
              <a:t>, it tells us the relative benefit of each approach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38D3-C2C4-4EA4-B1A5-A3880EC9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8" y="2758949"/>
            <a:ext cx="6387564" cy="39773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C8E6B3-0F48-4C12-BEA4-04BB68EFD598}"/>
              </a:ext>
            </a:extLst>
          </p:cNvPr>
          <p:cNvCxnSpPr>
            <a:cxnSpLocks/>
          </p:cNvCxnSpPr>
          <p:nvPr/>
        </p:nvCxnSpPr>
        <p:spPr>
          <a:xfrm>
            <a:off x="4314548" y="3233993"/>
            <a:ext cx="0" cy="231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3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11EF-42D4-40BA-A9CE-FB63DD1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665F-2A99-4DBC-9C26-65801C95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Trade-off of benefits and harms</a:t>
            </a:r>
          </a:p>
          <a:p>
            <a:pPr lvl="1"/>
            <a:r>
              <a:rPr lang="en-US" dirty="0"/>
              <a:t>Exchange rate to bring both on the same scale</a:t>
            </a:r>
          </a:p>
          <a:p>
            <a:r>
              <a:rPr lang="en-US" dirty="0"/>
              <a:t>Key parameter: threshold probability (</a:t>
            </a:r>
            <a:r>
              <a:rPr lang="en-CA" dirty="0" err="1"/>
              <a:t>p</a:t>
            </a:r>
            <a:r>
              <a:rPr lang="en-CA" baseline="-25000" dirty="0" err="1"/>
              <a:t>t</a:t>
            </a:r>
            <a:r>
              <a:rPr lang="en-CA" dirty="0"/>
              <a:t>)</a:t>
            </a:r>
            <a:endParaRPr lang="en-US" dirty="0"/>
          </a:p>
          <a:p>
            <a:r>
              <a:rPr lang="en-US" dirty="0"/>
              <a:t>Net benefit: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Decision curve: net benefit over a range of threshold probabilities</a:t>
            </a: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595DB7-D1AE-4F28-B80E-7C8B4A76F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2"/>
          <a:stretch/>
        </p:blipFill>
        <p:spPr>
          <a:xfrm>
            <a:off x="2667000" y="3526806"/>
            <a:ext cx="6372800" cy="12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269E5-D1AC-41A6-8A9F-4C7ADCA82FEB}"/>
              </a:ext>
            </a:extLst>
          </p:cNvPr>
          <p:cNvCxnSpPr/>
          <p:nvPr/>
        </p:nvCxnSpPr>
        <p:spPr>
          <a:xfrm>
            <a:off x="8047567" y="4897966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82007-9719-40A8-A3B2-B7383797E41F}"/>
              </a:ext>
            </a:extLst>
          </p:cNvPr>
          <p:cNvCxnSpPr/>
          <p:nvPr/>
        </p:nvCxnSpPr>
        <p:spPr>
          <a:xfrm>
            <a:off x="8733367" y="4897966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F8BF6C-7F60-47AE-A926-60C191229718}"/>
              </a:ext>
            </a:extLst>
          </p:cNvPr>
          <p:cNvCxnSpPr/>
          <p:nvPr/>
        </p:nvCxnSpPr>
        <p:spPr>
          <a:xfrm>
            <a:off x="8047567" y="5024966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8BE1D-6067-4DC2-9C8E-94006FCF3BC6}"/>
              </a:ext>
            </a:extLst>
          </p:cNvPr>
          <p:cNvCxnSpPr/>
          <p:nvPr/>
        </p:nvCxnSpPr>
        <p:spPr>
          <a:xfrm>
            <a:off x="8386233" y="5024966"/>
            <a:ext cx="0" cy="11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0B735A-BDD7-4C4C-85B6-4FA2397B4C08}"/>
              </a:ext>
            </a:extLst>
          </p:cNvPr>
          <p:cNvSpPr txBox="1"/>
          <p:nvPr/>
        </p:nvSpPr>
        <p:spPr>
          <a:xfrm>
            <a:off x="7640099" y="508530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rate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9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36FD-3702-4614-907A-8D92462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5326-8791-4871-81A5-A3DC701C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codes available for R, SAS and STATA</a:t>
            </a:r>
          </a:p>
          <a:p>
            <a:pPr lvl="1"/>
            <a:r>
              <a:rPr lang="en-US" dirty="0">
                <a:hlinkClick r:id="rId2"/>
              </a:rPr>
              <a:t>https://www.mskcc.org/departments/epidemiology-biostatistics/biostatistics/decision-curve-analysis</a:t>
            </a:r>
            <a:endParaRPr lang="en-US" dirty="0"/>
          </a:p>
          <a:p>
            <a:r>
              <a:rPr lang="en-US" dirty="0"/>
              <a:t>R package: ‘</a:t>
            </a:r>
            <a:r>
              <a:rPr lang="en-US" dirty="0" err="1"/>
              <a:t>rmda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hlinkClick r:id="rId3"/>
              </a:rPr>
              <a:t>https://mdbrown.github.io/rmda/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50A8A-8ED6-40A9-A9E6-54E080E0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55" y="2229493"/>
            <a:ext cx="3166093" cy="7846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601157-AAD6-4B83-A873-E21B48B41D14}"/>
              </a:ext>
            </a:extLst>
          </p:cNvPr>
          <p:cNvSpPr/>
          <p:nvPr/>
        </p:nvSpPr>
        <p:spPr>
          <a:xfrm>
            <a:off x="8331200" y="2489200"/>
            <a:ext cx="304800" cy="1693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4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4666-7B51-4A88-AFB2-97454ADF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1EBA-E063-4C7A-95FE-3DCCC0F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Statistical </a:t>
            </a:r>
            <a:r>
              <a:rPr lang="en-CA"/>
              <a:t>measures gauge </a:t>
            </a:r>
            <a:r>
              <a:rPr lang="en-CA" dirty="0"/>
              <a:t>performance of models and diagnostic tests</a:t>
            </a:r>
          </a:p>
          <a:p>
            <a:pPr lvl="1"/>
            <a:r>
              <a:rPr lang="en-CA" dirty="0"/>
              <a:t>Area under the ROC curve</a:t>
            </a:r>
          </a:p>
          <a:p>
            <a:pPr lvl="1"/>
            <a:r>
              <a:rPr lang="en-CA" dirty="0"/>
              <a:t>Calibration plot / slope</a:t>
            </a:r>
          </a:p>
          <a:p>
            <a:pPr lvl="1"/>
            <a:r>
              <a:rPr lang="en-CA" dirty="0"/>
              <a:t>sensitivity / specificity</a:t>
            </a:r>
          </a:p>
          <a:p>
            <a:r>
              <a:rPr lang="en-CA" dirty="0"/>
              <a:t>Not very informative for clinical practice</a:t>
            </a:r>
          </a:p>
          <a:p>
            <a:r>
              <a:rPr lang="en-CA" dirty="0"/>
              <a:t>Vickers and Elkin introduced the concept of net benefit </a:t>
            </a:r>
            <a:r>
              <a:rPr lang="en-US" dirty="0"/>
              <a:t>in 2006 to help with clinical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985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77FE-B680-49F7-A9A1-F0AB2A77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Biopsy for prostate cancer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992-FCB3-4BEB-BFA1-0011AB8E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CA" dirty="0"/>
              <a:t>Men with elevated PSA are at higher risk of prostate cancer, of those…</a:t>
            </a:r>
          </a:p>
          <a:p>
            <a:pPr lvl="1"/>
            <a:r>
              <a:rPr lang="en-CA" dirty="0"/>
              <a:t>Only some have high-grade prostate cancer</a:t>
            </a:r>
          </a:p>
          <a:p>
            <a:pPr lvl="1"/>
            <a:r>
              <a:rPr lang="en-CA" dirty="0"/>
              <a:t>Most have no cancer or low-grade tumors</a:t>
            </a:r>
          </a:p>
          <a:p>
            <a:pPr lvl="1"/>
            <a:endParaRPr lang="en-CA" dirty="0"/>
          </a:p>
          <a:p>
            <a:r>
              <a:rPr lang="en-CA" dirty="0"/>
              <a:t>Possible approaches:</a:t>
            </a:r>
          </a:p>
          <a:p>
            <a:pPr lvl="1"/>
            <a:r>
              <a:rPr lang="en-CA" dirty="0"/>
              <a:t>Biopsy for all men at risk</a:t>
            </a:r>
          </a:p>
          <a:p>
            <a:pPr lvl="1"/>
            <a:r>
              <a:rPr lang="en-CA" dirty="0"/>
              <a:t>No biopsy </a:t>
            </a:r>
          </a:p>
          <a:p>
            <a:pPr lvl="1"/>
            <a:r>
              <a:rPr lang="en-CA" dirty="0"/>
              <a:t>Biopsy for those with elevated levels of a new molecular marker</a:t>
            </a:r>
          </a:p>
          <a:p>
            <a:pPr lvl="1"/>
            <a:r>
              <a:rPr lang="en-CA" dirty="0"/>
              <a:t>Biopsy for those predicted to be positive according to statistical model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4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379E-7EB1-43E5-A626-14821379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Biopsy for prostate cancer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D01E-DE52-4010-8BBD-F8317BCF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Dilemma: benefit of early detection vs. harms of biopsy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Solution: compare net benefit of all approaches</a:t>
            </a:r>
          </a:p>
          <a:p>
            <a:endParaRPr lang="en-CA" dirty="0"/>
          </a:p>
          <a:p>
            <a:r>
              <a:rPr lang="en-CA" dirty="0"/>
              <a:t>Net benefit = benefit – harm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Key idea: bring benefit &amp; harm on the same scale</a:t>
            </a:r>
          </a:p>
        </p:txBody>
      </p:sp>
    </p:spTree>
    <p:extLst>
      <p:ext uri="{BB962C8B-B14F-4D97-AF65-F5344CB8AC3E}">
        <p14:creationId xmlns:p14="http://schemas.microsoft.com/office/powerpoint/2010/main" val="39019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672-2B98-47AB-A107-B15FDC6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C7B-758B-4811-85F3-C2B48AA9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552950"/>
          </a:xfrm>
        </p:spPr>
        <p:txBody>
          <a:bodyPr>
            <a:normAutofit/>
          </a:bodyPr>
          <a:lstStyle/>
          <a:p>
            <a:r>
              <a:rPr lang="en-US" dirty="0"/>
              <a:t>Conversion factor</a:t>
            </a:r>
          </a:p>
          <a:p>
            <a:r>
              <a:rPr lang="en-US" dirty="0"/>
              <a:t>Reflects ambivalence in clinical decision making</a:t>
            </a:r>
          </a:p>
          <a:p>
            <a:r>
              <a:rPr lang="en-US" dirty="0"/>
              <a:t>minimum probability of disease (cancer) at which further intervention (biopsy) would be warranted</a:t>
            </a:r>
          </a:p>
          <a:p>
            <a:pPr lvl="1"/>
            <a:r>
              <a:rPr lang="en-US" dirty="0"/>
              <a:t>If 1%, doctors would avoid biopsy</a:t>
            </a:r>
          </a:p>
          <a:p>
            <a:pPr lvl="1"/>
            <a:r>
              <a:rPr lang="en-US" dirty="0"/>
              <a:t>If 99% doctors would recommend biopsy</a:t>
            </a:r>
          </a:p>
          <a:p>
            <a:pPr lvl="1"/>
            <a:r>
              <a:rPr lang="en-US" dirty="0"/>
              <a:t>If 10% doctors would be ambivalent – “wouldn’t do more than 10 biopsies to find one high-grade cancer”</a:t>
            </a:r>
          </a:p>
          <a:p>
            <a:pPr lvl="2"/>
            <a:r>
              <a:rPr lang="en-US" b="1" dirty="0"/>
              <a:t>Exchange rate = 1:9</a:t>
            </a:r>
          </a:p>
        </p:txBody>
      </p:sp>
    </p:spTree>
    <p:extLst>
      <p:ext uri="{BB962C8B-B14F-4D97-AF65-F5344CB8AC3E}">
        <p14:creationId xmlns:p14="http://schemas.microsoft.com/office/powerpoint/2010/main" val="35092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8C5-75FA-47C1-A350-D6C1E403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net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CD84-A110-4340-88D9-D4A638FA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 is total sample size</a:t>
            </a:r>
          </a:p>
          <a:p>
            <a:r>
              <a:rPr lang="en-CA" dirty="0" err="1"/>
              <a:t>p</a:t>
            </a:r>
            <a:r>
              <a:rPr lang="en-CA" baseline="-25000" dirty="0" err="1"/>
              <a:t>t</a:t>
            </a:r>
            <a:r>
              <a:rPr lang="en-CA" dirty="0"/>
              <a:t> is the threshold probability</a:t>
            </a:r>
          </a:p>
          <a:p>
            <a:pPr lvl="1"/>
            <a:r>
              <a:rPr lang="en-CA" dirty="0"/>
              <a:t>The same value is used to classify predictions from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0AFCA-5F5D-4C13-B90B-A3FAB1C0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4249133"/>
            <a:ext cx="8249801" cy="1286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6E543-FB00-4777-8E7E-83EFC93CE94C}"/>
              </a:ext>
            </a:extLst>
          </p:cNvPr>
          <p:cNvCxnSpPr/>
          <p:nvPr/>
        </p:nvCxnSpPr>
        <p:spPr>
          <a:xfrm>
            <a:off x="9228667" y="5620293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8C946-DB04-483F-AE00-7E938754D7E6}"/>
              </a:ext>
            </a:extLst>
          </p:cNvPr>
          <p:cNvCxnSpPr/>
          <p:nvPr/>
        </p:nvCxnSpPr>
        <p:spPr>
          <a:xfrm>
            <a:off x="9914467" y="5620293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3B7024-5330-4F82-B23A-8F238BB09382}"/>
              </a:ext>
            </a:extLst>
          </p:cNvPr>
          <p:cNvCxnSpPr/>
          <p:nvPr/>
        </p:nvCxnSpPr>
        <p:spPr>
          <a:xfrm>
            <a:off x="9228667" y="5747293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7BDB7-C1B3-416C-AE5A-00E644DFAA98}"/>
              </a:ext>
            </a:extLst>
          </p:cNvPr>
          <p:cNvCxnSpPr/>
          <p:nvPr/>
        </p:nvCxnSpPr>
        <p:spPr>
          <a:xfrm>
            <a:off x="9567333" y="5747293"/>
            <a:ext cx="0" cy="11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A41D3C-FC94-454F-891C-BA596C9C0D35}"/>
              </a:ext>
            </a:extLst>
          </p:cNvPr>
          <p:cNvSpPr txBox="1"/>
          <p:nvPr/>
        </p:nvSpPr>
        <p:spPr>
          <a:xfrm>
            <a:off x="8821199" y="5807631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rate</a:t>
            </a:r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16918D-B953-41C6-9403-6BF0EAD1F47E}"/>
              </a:ext>
            </a:extLst>
          </p:cNvPr>
          <p:cNvSpPr/>
          <p:nvPr/>
        </p:nvSpPr>
        <p:spPr>
          <a:xfrm rot="16200000">
            <a:off x="5214931" y="3233127"/>
            <a:ext cx="265062" cy="14970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A3ED2F2-A593-4F2C-91FB-D0EE0B02B792}"/>
              </a:ext>
            </a:extLst>
          </p:cNvPr>
          <p:cNvSpPr/>
          <p:nvPr/>
        </p:nvSpPr>
        <p:spPr>
          <a:xfrm rot="16200000">
            <a:off x="8140648" y="2390208"/>
            <a:ext cx="314893" cy="32327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2CA3E-E172-4EC3-9C5E-E98D7681FBB6}"/>
              </a:ext>
            </a:extLst>
          </p:cNvPr>
          <p:cNvSpPr txBox="1"/>
          <p:nvPr/>
        </p:nvSpPr>
        <p:spPr>
          <a:xfrm>
            <a:off x="4806833" y="3376524"/>
            <a:ext cx="1081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</a:t>
            </a:r>
            <a:endParaRPr lang="en-CA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B6924-05D1-4824-B840-83EB6CC11A14}"/>
              </a:ext>
            </a:extLst>
          </p:cNvPr>
          <p:cNvSpPr txBox="1"/>
          <p:nvPr/>
        </p:nvSpPr>
        <p:spPr>
          <a:xfrm>
            <a:off x="7874740" y="337652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harm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9193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79A9-D52D-4E5A-A690-3AA1E6A2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net benefit (</a:t>
            </a:r>
            <a:r>
              <a:rPr lang="en-US" dirty="0"/>
              <a:t>N=100)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2FE-CF00-4C81-AEF9-E6DE91C9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dirty="0"/>
              <a:t>Assuming a threshold probability of 0.1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4DBBB-F9DC-4CC7-877F-6E549A699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93622"/>
              </p:ext>
            </p:extLst>
          </p:nvPr>
        </p:nvGraphicFramePr>
        <p:xfrm>
          <a:off x="838200" y="2580277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175182842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718882288"/>
                    </a:ext>
                  </a:extLst>
                </a:gridCol>
                <a:gridCol w="1373293">
                  <a:extLst>
                    <a:ext uri="{9D8B030D-6E8A-4147-A177-3AD203B41FA5}">
                      <a16:colId xmlns:a16="http://schemas.microsoft.com/office/drawing/2014/main" val="710813794"/>
                    </a:ext>
                  </a:extLst>
                </a:gridCol>
                <a:gridCol w="2832947">
                  <a:extLst>
                    <a:ext uri="{9D8B030D-6E8A-4147-A177-3AD203B41FA5}">
                      <a16:colId xmlns:a16="http://schemas.microsoft.com/office/drawing/2014/main" val="1199447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266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Calculations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benefit 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93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Biopsy </a:t>
                      </a:r>
                      <a:r>
                        <a:rPr lang="en-CA" sz="2400" dirty="0"/>
                        <a:t>for all men 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0.25 - 0.75 * (1/9)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 biopsy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0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2400" dirty="0"/>
                        <a:t>With new molecular 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0.22 - 0.5 * (1/9) 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16.4%</a:t>
                      </a:r>
                    </a:p>
                    <a:p>
                      <a:pPr algn="ctr"/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0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Prediction model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 – 0.6* (1/9)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18.3%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3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25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FD86-2C88-431E-AE3E-D75DED8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net benefit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5924F-A4D0-45F4-BAE6-81C46F6611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Unit of benefit is true positives</a:t>
            </a:r>
          </a:p>
          <a:p>
            <a:pPr lvl="1"/>
            <a:r>
              <a:rPr lang="en-CA" dirty="0"/>
              <a:t>16.7%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net benefit of </a:t>
            </a:r>
            <a:r>
              <a:rPr lang="sv-SE" dirty="0"/>
              <a:t>167 in 1000 at risk</a:t>
            </a:r>
            <a:endParaRPr lang="en-CA" dirty="0"/>
          </a:p>
          <a:p>
            <a:r>
              <a:rPr lang="en-US" dirty="0"/>
              <a:t>Magnitude doesn’t matter; rank does</a:t>
            </a:r>
          </a:p>
          <a:p>
            <a:pPr lvl="1"/>
            <a:r>
              <a:rPr lang="en-US" dirty="0"/>
              <a:t>Higher net benefit wins</a:t>
            </a:r>
          </a:p>
          <a:p>
            <a:r>
              <a:rPr lang="en-CA" dirty="0"/>
              <a:t>Analogy: net profit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1B2CC9-76CF-4D48-B2F2-2BF88D63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31235"/>
              </p:ext>
            </p:extLst>
          </p:nvPr>
        </p:nvGraphicFramePr>
        <p:xfrm>
          <a:off x="2594429" y="4391660"/>
          <a:ext cx="334191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957">
                  <a:extLst>
                    <a:ext uri="{9D8B030D-6E8A-4147-A177-3AD203B41FA5}">
                      <a16:colId xmlns:a16="http://schemas.microsoft.com/office/drawing/2014/main" val="1584338395"/>
                    </a:ext>
                  </a:extLst>
                </a:gridCol>
                <a:gridCol w="1670957">
                  <a:extLst>
                    <a:ext uri="{9D8B030D-6E8A-4147-A177-3AD203B41FA5}">
                      <a16:colId xmlns:a16="http://schemas.microsoft.com/office/drawing/2014/main" val="35153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true positives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2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false positives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Net benefit</a:t>
                      </a:r>
                      <a:endParaRPr lang="en-CA" b="1" dirty="0"/>
                    </a:p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167 in 1000 men at risk</a:t>
                      </a:r>
                      <a:endParaRPr lang="en-CA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8390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83CD805-3830-490E-82D3-95F2CD018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54167"/>
              </p:ext>
            </p:extLst>
          </p:nvPr>
        </p:nvGraphicFramePr>
        <p:xfrm>
          <a:off x="6763656" y="4391660"/>
          <a:ext cx="334191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957">
                  <a:extLst>
                    <a:ext uri="{9D8B030D-6E8A-4147-A177-3AD203B41FA5}">
                      <a16:colId xmlns:a16="http://schemas.microsoft.com/office/drawing/2014/main" val="1392991714"/>
                    </a:ext>
                  </a:extLst>
                </a:gridCol>
                <a:gridCol w="1670957">
                  <a:extLst>
                    <a:ext uri="{9D8B030D-6E8A-4147-A177-3AD203B41FA5}">
                      <a16:colId xmlns:a16="http://schemas.microsoft.com/office/drawing/2014/main" val="199913481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70$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2764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40$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916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Net profit</a:t>
                      </a:r>
                      <a:endParaRPr lang="en-CA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30$</a:t>
                      </a:r>
                      <a:endParaRPr lang="en-CA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8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1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A56-D1B6-4440-9713-2DF30336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curve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D881-EEE7-4479-A41D-0DD512AF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Net benefit vs. a range of threshold probabilities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5BBA1-7DF6-4A20-BD97-C82985FD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40" y="2432669"/>
            <a:ext cx="6152919" cy="38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564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 Benefit</vt:lpstr>
      <vt:lpstr>Introduction</vt:lpstr>
      <vt:lpstr>Example: Biopsy for prostate cancer </vt:lpstr>
      <vt:lpstr>Example: Biopsy for prostate cancer </vt:lpstr>
      <vt:lpstr>Exchange rate</vt:lpstr>
      <vt:lpstr>Calculating net benefit</vt:lpstr>
      <vt:lpstr>Calculating net benefit (N=100)</vt:lpstr>
      <vt:lpstr>Interpreting net benefit</vt:lpstr>
      <vt:lpstr>Decision curve</vt:lpstr>
      <vt:lpstr>Interpretation of decision curve</vt:lpstr>
      <vt:lpstr>Misconception</vt:lpstr>
      <vt:lpstr>Summary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Benefit</dc:title>
  <dc:creator>liang96@student.ubc.ca</dc:creator>
  <cp:lastModifiedBy>liang96@student.ubc.ca</cp:lastModifiedBy>
  <cp:revision>9</cp:revision>
  <dcterms:created xsi:type="dcterms:W3CDTF">2022-01-22T21:58:22Z</dcterms:created>
  <dcterms:modified xsi:type="dcterms:W3CDTF">2023-08-15T03:21:02Z</dcterms:modified>
</cp:coreProperties>
</file>