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64" r:id="rId18"/>
    <p:sldId id="277" r:id="rId19"/>
    <p:sldId id="265" r:id="rId20"/>
    <p:sldId id="273" r:id="rId21"/>
    <p:sldId id="272" r:id="rId22"/>
    <p:sldId id="266" r:id="rId23"/>
    <p:sldId id="267" r:id="rId24"/>
    <p:sldId id="270" r:id="rId25"/>
    <p:sldId id="269" r:id="rId26"/>
    <p:sldId id="285" r:id="rId27"/>
    <p:sldId id="286" r:id="rId28"/>
    <p:sldId id="274" r:id="rId29"/>
    <p:sldId id="28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25C5-BF0E-4F80-958F-A159F99D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C6BE5-53E8-48E5-98CD-04A86260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C2D4-91A6-4B8B-9114-91B19FA6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A387-8DC2-437C-9AD8-70D90B16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65C8-B060-4AED-8E94-279F1AFE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72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DB14-B63C-4F27-A89E-9498A13D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46D0-4394-4E7F-AB35-CFFDC71C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B09B-FEE6-44CB-A4AC-21DE96B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A1B5-981F-4124-84BE-3798E4C9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CB2D-5F0F-45F6-BA56-FB87B392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8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93686-D933-4785-B0C7-8A0D8E5D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C955-3164-46EE-9395-AC366423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809C-85A9-4A8C-905E-EBD248E4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BB37-5BB3-426E-B47E-DE57CDA9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CD9C-FE53-4F05-BE52-9C4CA77B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08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BBA0-5A07-4482-BFF4-08EB32CB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A928-B612-46D0-9815-B329009A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0D15-F5C5-4996-9CCB-7636531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EA4C9-108D-45BC-9403-8441046C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6010-DC55-43E3-9455-41FBA65B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8703-CC21-4202-A62D-DAABC3D9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6B73-21FE-4470-8F12-2A1ACCC0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3FCC-8773-412C-A140-1652E2D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10C0-0F94-4D46-8EF6-F85482B7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AC73-BA6E-4D27-BBE7-1EA4A9E6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3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F85B-EA5D-4C1A-A5D9-7C8F602F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A1BD-5FA7-4529-AA33-BB7DA5F00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46264-1BD9-4531-89CF-C8AA48646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CE45-E77E-4E19-879B-C1F7D526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27D90-A4B3-4B23-834B-3A76B1D7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0D8E-5028-49D3-BED1-CFBD1AA7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5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628E-55AD-4F12-B1E4-3ABB8F44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2437-1D0A-4F0C-BACC-83B7EA42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0589-8E02-4C34-9A46-38C5B90E0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AFFB-3214-4119-BD9F-405EF931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1543C-1E71-4341-8F28-729FEEF84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118C-1A9F-4FF3-8E11-23A7142C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87B3F-68D9-4D9D-8E22-94ACF0B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F1E88-E0DD-4BEE-94C0-8404E10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5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70DF-1706-41A3-8FFC-C2040110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76EB2-6551-40E4-BF96-161BFB7E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2E93B-8FF7-4E26-8575-FF52DEF5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7F0DB-BD5E-421A-AFB8-15970E85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78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EC087-A840-4318-925F-BD4605E2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9C7D1-E86A-4612-9BB6-32A5FE16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28881-D837-482E-9BBB-D974B70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3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11DE-A619-4729-A38B-4CFD714F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801-9471-472A-A058-652862BF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1E0E4-704E-42F4-B43B-20FADF0F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7188-229D-4825-96C1-9DD53C2B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F692-7DCC-4B27-9559-2CA6E3B9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09FA-3CAB-41F3-8F55-65E28529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18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8DE7-6A6F-4B18-A0E1-8F32D668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769E1-1D1A-43B0-BFF5-0AF2CC7F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4307-0EE9-47B8-A35D-F274F922E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71AB-6D59-4D72-BEAC-79C0B9E1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E6C66-9E74-4F33-8E14-105545B2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698F8-580C-480E-91B2-DBF4D256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AB6A0-D1E2-40FB-9AAE-72E38E41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ED628-800F-48DE-8D0F-12FE60FC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1A71-6C4E-46B1-B489-58B15F36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2C87-065E-44BD-9B5D-31F7DC1E8781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7CEA-BE59-415A-890B-B5550AAE3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C913-7FAA-4C4E-A9E2-46AA3CDB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F66E-8F97-49F3-ACF0-968C06D5C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2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5344-5459-4289-B455-90600BF15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 benefit (follow up)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5D883-E145-4BF8-AB4E-EF72E470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31</a:t>
            </a:r>
            <a:r>
              <a:rPr lang="en-CA" baseline="30000"/>
              <a:t>st</a:t>
            </a:r>
            <a:r>
              <a:rPr lang="en-CA"/>
              <a:t> January, 2022</a:t>
            </a:r>
          </a:p>
        </p:txBody>
      </p:sp>
    </p:spTree>
    <p:extLst>
      <p:ext uri="{BB962C8B-B14F-4D97-AF65-F5344CB8AC3E}">
        <p14:creationId xmlns:p14="http://schemas.microsoft.com/office/powerpoint/2010/main" val="278766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93F6-6820-48D8-9E29-5C94173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A74F-796A-4800-A79A-53B8F146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 benefit calculation requires rate of true and false positives</a:t>
            </a:r>
          </a:p>
          <a:p>
            <a:pPr lvl="1"/>
            <a:r>
              <a:rPr lang="en-CA" dirty="0"/>
              <a:t>Set landmark time, </a:t>
            </a:r>
            <a:r>
              <a:rPr lang="en-CA" i="1" dirty="0"/>
              <a:t>t</a:t>
            </a:r>
          </a:p>
          <a:p>
            <a:pPr lvl="1"/>
            <a:r>
              <a:rPr lang="en-CA" i="1" dirty="0"/>
              <a:t>s(t)</a:t>
            </a:r>
            <a:r>
              <a:rPr lang="en-CA" dirty="0"/>
              <a:t> = Kaplan Meier survival probability at </a:t>
            </a:r>
            <a:r>
              <a:rPr lang="en-CA" i="1" dirty="0"/>
              <a:t>t</a:t>
            </a:r>
          </a:p>
          <a:p>
            <a:pPr lvl="1"/>
            <a:r>
              <a:rPr lang="en-CA" i="1" dirty="0"/>
              <a:t>n = total sample size</a:t>
            </a:r>
          </a:p>
          <a:p>
            <a:pPr lvl="1"/>
            <a:r>
              <a:rPr lang="en-CA" i="1" dirty="0"/>
              <a:t>x </a:t>
            </a:r>
            <a:r>
              <a:rPr lang="en-CA" dirty="0"/>
              <a:t>= 1</a:t>
            </a:r>
            <a:r>
              <a:rPr lang="en-CA" i="1" dirty="0"/>
              <a:t> </a:t>
            </a:r>
            <a:r>
              <a:rPr lang="en-CA" dirty="0"/>
              <a:t>if predicted probability &gt; threshold</a:t>
            </a:r>
            <a:endParaRPr lang="en-CA" i="1" dirty="0"/>
          </a:p>
          <a:p>
            <a:pPr lvl="1"/>
            <a:r>
              <a:rPr lang="en-CA" i="1" dirty="0"/>
              <a:t># </a:t>
            </a:r>
            <a:r>
              <a:rPr lang="en-CA" dirty="0"/>
              <a:t>true positives = [1 – (s(t) | x = 1)] * P(x = 1) * n </a:t>
            </a:r>
          </a:p>
          <a:p>
            <a:pPr lvl="1"/>
            <a:r>
              <a:rPr lang="en-CA" i="1" dirty="0"/>
              <a:t># </a:t>
            </a:r>
            <a:r>
              <a:rPr lang="en-CA" dirty="0"/>
              <a:t>false positives = (s(t) | x = 1) * P(x = 1) * n </a:t>
            </a:r>
          </a:p>
          <a:p>
            <a:r>
              <a:rPr lang="en-CA" dirty="0"/>
              <a:t>Non-monotonous to threshold probability</a:t>
            </a:r>
          </a:p>
          <a:p>
            <a:r>
              <a:rPr lang="en-CA" dirty="0"/>
              <a:t>Competing risk (e.g., death)</a:t>
            </a:r>
          </a:p>
          <a:p>
            <a:pPr lvl="1"/>
            <a:r>
              <a:rPr lang="en-CA" dirty="0"/>
              <a:t>Use cumulative incidence function, </a:t>
            </a:r>
            <a:r>
              <a:rPr lang="en-CA" i="1" dirty="0"/>
              <a:t>I(t) </a:t>
            </a:r>
            <a:r>
              <a:rPr lang="en-CA" dirty="0"/>
              <a:t>instead of </a:t>
            </a:r>
            <a:r>
              <a:rPr lang="en-CA" i="1" dirty="0"/>
              <a:t>s(t)</a:t>
            </a:r>
          </a:p>
          <a:p>
            <a:pPr lvl="1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65924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8A98-ABCF-477B-8045-98DA979C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62898-9A06-4C50-A18F-8A13763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1251" cy="501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DA96-254B-4CA4-82F9-0E03140C109A}"/>
              </a:ext>
            </a:extLst>
          </p:cNvPr>
          <p:cNvSpPr txBox="1"/>
          <p:nvPr/>
        </p:nvSpPr>
        <p:spPr>
          <a:xfrm>
            <a:off x="8422905" y="2404534"/>
            <a:ext cx="3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dotted line: adjusting for competing risks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704DBE-EAEB-4331-881C-277FE5ECBD7C}"/>
              </a:ext>
            </a:extLst>
          </p:cNvPr>
          <p:cNvCxnSpPr/>
          <p:nvPr/>
        </p:nvCxnSpPr>
        <p:spPr>
          <a:xfrm flipH="1">
            <a:off x="3530600" y="2633133"/>
            <a:ext cx="5012267" cy="13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85E394-3BD2-40E8-B35F-B94F54AF182C}"/>
              </a:ext>
            </a:extLst>
          </p:cNvPr>
          <p:cNvCxnSpPr/>
          <p:nvPr/>
        </p:nvCxnSpPr>
        <p:spPr>
          <a:xfrm flipH="1">
            <a:off x="3098800" y="2633133"/>
            <a:ext cx="5444067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2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8A98-ABCF-477B-8045-98DA979C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62898-9A06-4C50-A18F-8A13763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1251" cy="501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DA96-254B-4CA4-82F9-0E03140C109A}"/>
              </a:ext>
            </a:extLst>
          </p:cNvPr>
          <p:cNvSpPr txBox="1"/>
          <p:nvPr/>
        </p:nvSpPr>
        <p:spPr>
          <a:xfrm>
            <a:off x="8422905" y="2404534"/>
            <a:ext cx="3171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dotted line: adjusting for competing risks</a:t>
            </a:r>
          </a:p>
          <a:p>
            <a:endParaRPr lang="en-CA" dirty="0"/>
          </a:p>
          <a:p>
            <a:r>
              <a:rPr lang="en-CA" dirty="0"/>
              <a:t>solid line: no adjustment</a:t>
            </a:r>
          </a:p>
          <a:p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5CFA2C-A772-400E-A267-9E7150777538}"/>
              </a:ext>
            </a:extLst>
          </p:cNvPr>
          <p:cNvCxnSpPr>
            <a:cxnSpLocks/>
          </p:cNvCxnSpPr>
          <p:nvPr/>
        </p:nvCxnSpPr>
        <p:spPr>
          <a:xfrm flipH="1">
            <a:off x="4944533" y="3429000"/>
            <a:ext cx="3598334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54A4BD-61C8-45D7-BCAA-1D76E86700C1}"/>
              </a:ext>
            </a:extLst>
          </p:cNvPr>
          <p:cNvCxnSpPr/>
          <p:nvPr/>
        </p:nvCxnSpPr>
        <p:spPr>
          <a:xfrm flipH="1">
            <a:off x="3318933" y="3429000"/>
            <a:ext cx="5223934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6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8A98-ABCF-477B-8045-98DA979C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62898-9A06-4C50-A18F-8A13763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1251" cy="501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DA96-254B-4CA4-82F9-0E03140C109A}"/>
              </a:ext>
            </a:extLst>
          </p:cNvPr>
          <p:cNvSpPr txBox="1"/>
          <p:nvPr/>
        </p:nvSpPr>
        <p:spPr>
          <a:xfrm>
            <a:off x="8422905" y="2404534"/>
            <a:ext cx="3171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dotted line: adjusting for competing risks</a:t>
            </a:r>
          </a:p>
          <a:p>
            <a:endParaRPr lang="en-CA" dirty="0"/>
          </a:p>
          <a:p>
            <a:r>
              <a:rPr lang="en-CA" dirty="0"/>
              <a:t>solid line: no adjustment</a:t>
            </a:r>
          </a:p>
          <a:p>
            <a:endParaRPr lang="en-CA" dirty="0"/>
          </a:p>
          <a:p>
            <a:r>
              <a:rPr lang="en-CA" dirty="0"/>
              <a:t>gray line: for all men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6B9B5-293C-4C76-AB2F-A267189BC0FA}"/>
              </a:ext>
            </a:extLst>
          </p:cNvPr>
          <p:cNvCxnSpPr/>
          <p:nvPr/>
        </p:nvCxnSpPr>
        <p:spPr>
          <a:xfrm flipH="1">
            <a:off x="3386667" y="3996267"/>
            <a:ext cx="5156200" cy="56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3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8A98-ABCF-477B-8045-98DA979C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62898-9A06-4C50-A18F-8A13763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1251" cy="501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DA96-254B-4CA4-82F9-0E03140C109A}"/>
              </a:ext>
            </a:extLst>
          </p:cNvPr>
          <p:cNvSpPr txBox="1"/>
          <p:nvPr/>
        </p:nvSpPr>
        <p:spPr>
          <a:xfrm>
            <a:off x="8422905" y="2404534"/>
            <a:ext cx="3171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dotted line: adjusting for competing risks</a:t>
            </a:r>
          </a:p>
          <a:p>
            <a:endParaRPr lang="en-CA" dirty="0"/>
          </a:p>
          <a:p>
            <a:r>
              <a:rPr lang="en-CA" dirty="0"/>
              <a:t>solid line: no adjustment</a:t>
            </a:r>
          </a:p>
          <a:p>
            <a:endParaRPr lang="en-CA" dirty="0"/>
          </a:p>
          <a:p>
            <a:r>
              <a:rPr lang="en-CA" dirty="0"/>
              <a:t>gray line: for all</a:t>
            </a:r>
          </a:p>
          <a:p>
            <a:endParaRPr lang="en-CA" dirty="0"/>
          </a:p>
          <a:p>
            <a:r>
              <a:rPr lang="en-CA" dirty="0"/>
              <a:t>black line: according to model</a:t>
            </a:r>
          </a:p>
          <a:p>
            <a:endParaRPr lang="en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354C35-EB6D-446B-AD3B-2C356C86DC91}"/>
              </a:ext>
            </a:extLst>
          </p:cNvPr>
          <p:cNvCxnSpPr/>
          <p:nvPr/>
        </p:nvCxnSpPr>
        <p:spPr>
          <a:xfrm flipH="1" flipV="1">
            <a:off x="4030133" y="4198144"/>
            <a:ext cx="4512734" cy="36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8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8A98-ABCF-477B-8045-98DA979C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62898-9A06-4C50-A18F-8A13763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1251" cy="501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DA96-254B-4CA4-82F9-0E03140C109A}"/>
              </a:ext>
            </a:extLst>
          </p:cNvPr>
          <p:cNvSpPr txBox="1"/>
          <p:nvPr/>
        </p:nvSpPr>
        <p:spPr>
          <a:xfrm>
            <a:off x="8422905" y="2404534"/>
            <a:ext cx="3171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dotted line: adjusting for competing risks</a:t>
            </a:r>
          </a:p>
          <a:p>
            <a:endParaRPr lang="en-CA" dirty="0"/>
          </a:p>
          <a:p>
            <a:r>
              <a:rPr lang="en-CA" dirty="0"/>
              <a:t>solid line: no adjustment</a:t>
            </a:r>
          </a:p>
          <a:p>
            <a:endParaRPr lang="en-CA" dirty="0"/>
          </a:p>
          <a:p>
            <a:r>
              <a:rPr lang="en-CA" dirty="0"/>
              <a:t>gray line: for all</a:t>
            </a:r>
          </a:p>
          <a:p>
            <a:endParaRPr lang="en-CA" dirty="0"/>
          </a:p>
          <a:p>
            <a:r>
              <a:rPr lang="en-CA" dirty="0"/>
              <a:t>black line: according to model</a:t>
            </a:r>
          </a:p>
          <a:p>
            <a:endParaRPr lang="en-CA" dirty="0"/>
          </a:p>
          <a:p>
            <a:r>
              <a:rPr lang="en-CA" dirty="0"/>
              <a:t>Thick black line: for none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8BC04-40AF-45C8-AC25-0D39CEED4F12}"/>
              </a:ext>
            </a:extLst>
          </p:cNvPr>
          <p:cNvCxnSpPr>
            <a:cxnSpLocks/>
          </p:cNvCxnSpPr>
          <p:nvPr/>
        </p:nvCxnSpPr>
        <p:spPr>
          <a:xfrm flipH="1" flipV="1">
            <a:off x="4402669" y="4868334"/>
            <a:ext cx="4140198" cy="22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7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8A98-ABCF-477B-8045-98DA979C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62898-9A06-4C50-A18F-8A13763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1251" cy="501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DA96-254B-4CA4-82F9-0E03140C109A}"/>
              </a:ext>
            </a:extLst>
          </p:cNvPr>
          <p:cNvSpPr txBox="1"/>
          <p:nvPr/>
        </p:nvSpPr>
        <p:spPr>
          <a:xfrm>
            <a:off x="8422905" y="2404534"/>
            <a:ext cx="3171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dotted line: adjusting for competing risks</a:t>
            </a:r>
          </a:p>
          <a:p>
            <a:endParaRPr lang="en-CA" dirty="0"/>
          </a:p>
          <a:p>
            <a:r>
              <a:rPr lang="en-CA" dirty="0"/>
              <a:t>solid line: no adjustment</a:t>
            </a:r>
          </a:p>
          <a:p>
            <a:endParaRPr lang="en-CA" dirty="0"/>
          </a:p>
          <a:p>
            <a:r>
              <a:rPr lang="en-CA" dirty="0"/>
              <a:t>gray line: for all</a:t>
            </a:r>
          </a:p>
          <a:p>
            <a:endParaRPr lang="en-CA" dirty="0"/>
          </a:p>
          <a:p>
            <a:r>
              <a:rPr lang="en-CA" dirty="0"/>
              <a:t>black line: according to model</a:t>
            </a:r>
          </a:p>
          <a:p>
            <a:endParaRPr lang="en-CA" dirty="0"/>
          </a:p>
          <a:p>
            <a:r>
              <a:rPr lang="en-CA" dirty="0"/>
              <a:t>Thick black line: for none</a:t>
            </a:r>
          </a:p>
        </p:txBody>
      </p:sp>
    </p:spTree>
    <p:extLst>
      <p:ext uri="{BB962C8B-B14F-4D97-AF65-F5344CB8AC3E}">
        <p14:creationId xmlns:p14="http://schemas.microsoft.com/office/powerpoint/2010/main" val="297541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8CB5-024A-4B72-84F8-D91F817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 benefit with predicted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5A9D-5FDD-4266-8AC3-5688EE95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1" y="4393537"/>
            <a:ext cx="9497750" cy="191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7879D-5D3B-4098-9119-EDAF70CC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7" y="1925875"/>
            <a:ext cx="10786533" cy="18430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A663F-984E-4947-84B2-F0882045B50A}"/>
              </a:ext>
            </a:extLst>
          </p:cNvPr>
          <p:cNvCxnSpPr>
            <a:cxnSpLocks/>
          </p:cNvCxnSpPr>
          <p:nvPr/>
        </p:nvCxnSpPr>
        <p:spPr>
          <a:xfrm flipH="1">
            <a:off x="5833532" y="3691743"/>
            <a:ext cx="1" cy="6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0DD-E9E9-4784-AAE9-05414B58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A7C3-67FE-4B66-A3F4-DC1425BB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Cross-validation to correct for optimism when small sample is small</a:t>
            </a:r>
          </a:p>
          <a:p>
            <a:r>
              <a:rPr lang="en-CA" dirty="0"/>
              <a:t>Confidence intervals can be estimated with bootstrap</a:t>
            </a:r>
          </a:p>
          <a:p>
            <a:r>
              <a:rPr lang="en-CA" dirty="0"/>
              <a:t>Net benefit extension to survival data</a:t>
            </a:r>
          </a:p>
          <a:p>
            <a:r>
              <a:rPr lang="en-CA" dirty="0"/>
              <a:t>Net benefit extension to when only predicted probabilities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63378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B59-EEE8-451E-832E-50899290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 – model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678F-6AD7-4A88-AA91-0F754766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Steyerberg</a:t>
            </a:r>
            <a:r>
              <a:rPr lang="en-CA" dirty="0"/>
              <a:t> EW, Vickers AJ, Cook NR, </a:t>
            </a:r>
            <a:r>
              <a:rPr lang="en-CA" dirty="0" err="1"/>
              <a:t>Gerds</a:t>
            </a:r>
            <a:r>
              <a:rPr lang="en-CA" dirty="0"/>
              <a:t> T, </a:t>
            </a:r>
            <a:r>
              <a:rPr lang="en-CA" dirty="0" err="1"/>
              <a:t>Gonen</a:t>
            </a:r>
            <a:r>
              <a:rPr lang="en-CA" dirty="0"/>
              <a:t> M, Obuchowski N, </a:t>
            </a:r>
            <a:r>
              <a:rPr lang="en-CA" dirty="0" err="1"/>
              <a:t>Pencina</a:t>
            </a:r>
            <a:r>
              <a:rPr lang="en-CA" dirty="0"/>
              <a:t> MJ, </a:t>
            </a:r>
            <a:r>
              <a:rPr lang="en-CA" dirty="0" err="1"/>
              <a:t>Kattan</a:t>
            </a:r>
            <a:r>
              <a:rPr lang="en-CA" dirty="0"/>
              <a:t> MW. Assessing the performance of prediction models: a framework for traditional and novel measures. Epidemiology. 2010 Jan;21(1):128-38. </a:t>
            </a:r>
            <a:r>
              <a:rPr lang="en-CA" dirty="0" err="1"/>
              <a:t>doi</a:t>
            </a:r>
            <a:r>
              <a:rPr lang="en-CA" dirty="0"/>
              <a:t>: 10.1097/EDE.0b013e3181c30fb2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Goals:</a:t>
            </a:r>
          </a:p>
          <a:p>
            <a:pPr>
              <a:buFontTx/>
              <a:buChar char="-"/>
            </a:pPr>
            <a:r>
              <a:rPr lang="en-CA" dirty="0"/>
              <a:t>Present classical and novel tools for model performance</a:t>
            </a:r>
          </a:p>
          <a:p>
            <a:pPr>
              <a:buFontTx/>
              <a:buChar char="-"/>
            </a:pPr>
            <a:r>
              <a:rPr lang="en-CA" dirty="0"/>
              <a:t>Showcase these tools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35764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B59-EEE8-451E-832E-50899290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 –net benefit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678F-6AD7-4A88-AA91-0F754766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Steyerberg</a:t>
            </a:r>
            <a:r>
              <a:rPr lang="en-CA" dirty="0"/>
              <a:t> EW, Vickers AJ, Cook NR, et al. Assessing the performance of prediction models: a framework for traditional and novel measures. Epidemiology. 2010;21(1):128-138. doi:10.1097/EDE.0b013e3181c30fb2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Goal:</a:t>
            </a:r>
          </a:p>
          <a:p>
            <a:r>
              <a:rPr lang="en-CA" dirty="0"/>
              <a:t>Provide extensions to Vickers and Elkin’s 2007 paper introducing net benefit and decision curve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722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B2B-A6EF-48E7-9101-518955CC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Testicular cancer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564-1393-4A5E-9772-92705A29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receiving chemotherapy for testicular cancer, there are potential remnants of tumor tissues.</a:t>
            </a:r>
          </a:p>
          <a:p>
            <a:pPr lvl="1"/>
            <a:r>
              <a:rPr lang="en-US" dirty="0"/>
              <a:t>If there is tumor -&gt; should be removed with </a:t>
            </a:r>
            <a:r>
              <a:rPr lang="en-CA" dirty="0"/>
              <a:t>resection</a:t>
            </a:r>
            <a:endParaRPr lang="en-US" dirty="0"/>
          </a:p>
          <a:p>
            <a:pPr lvl="1"/>
            <a:r>
              <a:rPr lang="en-CA" dirty="0"/>
              <a:t>If no tumor -&gt; resection is harmful</a:t>
            </a:r>
          </a:p>
          <a:p>
            <a:r>
              <a:rPr lang="en-CA" dirty="0"/>
              <a:t>Logistic regression with 5 predictors</a:t>
            </a:r>
          </a:p>
          <a:p>
            <a:pPr lvl="1"/>
            <a:r>
              <a:rPr lang="en-CA" dirty="0"/>
              <a:t>Later extended with new marker (LDH)</a:t>
            </a:r>
          </a:p>
        </p:txBody>
      </p:sp>
    </p:spTree>
    <p:extLst>
      <p:ext uri="{BB962C8B-B14F-4D97-AF65-F5344CB8AC3E}">
        <p14:creationId xmlns:p14="http://schemas.microsoft.com/office/powerpoint/2010/main" val="3252177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8A43-0932-4868-84DD-BCD8266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measures of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D8D4-71A9-4798-A09A-06FD31D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between observed data and predictions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for continuous data</a:t>
            </a:r>
          </a:p>
          <a:p>
            <a:pPr lvl="1"/>
            <a:r>
              <a:rPr lang="en-US" dirty="0" err="1"/>
              <a:t>Nagelkerke’s</a:t>
            </a:r>
            <a:r>
              <a:rPr lang="en-US" dirty="0"/>
              <a:t> R</a:t>
            </a:r>
            <a:r>
              <a:rPr lang="en-US" baseline="30000" dirty="0"/>
              <a:t>2 </a:t>
            </a:r>
            <a:r>
              <a:rPr lang="en-US" dirty="0"/>
              <a:t>for binary data</a:t>
            </a:r>
          </a:p>
          <a:p>
            <a:pPr lvl="1"/>
            <a:r>
              <a:rPr lang="en-US" dirty="0"/>
              <a:t>Brier score</a:t>
            </a:r>
          </a:p>
          <a:p>
            <a:pPr lvl="2"/>
            <a:r>
              <a:rPr lang="en-US" dirty="0"/>
              <a:t>Scaled Brier score ranging from 0 to 100%</a:t>
            </a:r>
          </a:p>
          <a:p>
            <a:pPr lvl="2"/>
            <a:r>
              <a:rPr lang="en-US" dirty="0"/>
              <a:t>Extension to survival data</a:t>
            </a:r>
          </a:p>
        </p:txBody>
      </p:sp>
    </p:spTree>
    <p:extLst>
      <p:ext uri="{BB962C8B-B14F-4D97-AF65-F5344CB8AC3E}">
        <p14:creationId xmlns:p14="http://schemas.microsoft.com/office/powerpoint/2010/main" val="289952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8576-B682-4238-ACB9-497A7069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868E-0AB4-4063-BD7D-29FB5292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does the model separate those at high risk and those at low risk</a:t>
            </a:r>
          </a:p>
          <a:p>
            <a:r>
              <a:rPr lang="en-US" dirty="0"/>
              <a:t>Concordance (</a:t>
            </a:r>
            <a:r>
              <a:rPr lang="en-US" i="1" dirty="0"/>
              <a:t>c</a:t>
            </a:r>
            <a:r>
              <a:rPr lang="en-US" dirty="0"/>
              <a:t>) statistic</a:t>
            </a:r>
          </a:p>
          <a:p>
            <a:pPr lvl="1"/>
            <a:r>
              <a:rPr lang="en-US" dirty="0"/>
              <a:t>Area under the curve of Receiver Operating Characteristic (ROC) curve</a:t>
            </a:r>
          </a:p>
          <a:p>
            <a:pPr lvl="1"/>
            <a:r>
              <a:rPr lang="en-US" dirty="0"/>
              <a:t>Rank order statistic: not sensitive to systematic errors</a:t>
            </a:r>
            <a:r>
              <a:rPr lang="en-CA" dirty="0"/>
              <a:t> in calibration</a:t>
            </a:r>
          </a:p>
          <a:p>
            <a:pPr lvl="1"/>
            <a:r>
              <a:rPr lang="en-US" dirty="0"/>
              <a:t>Extension to survival data: </a:t>
            </a:r>
            <a:r>
              <a:rPr lang="en-US" dirty="0" err="1"/>
              <a:t>Gonen</a:t>
            </a:r>
            <a:r>
              <a:rPr lang="en-US" dirty="0"/>
              <a:t> and Heller (for Cox PH model only); time-dependent c statistics</a:t>
            </a:r>
          </a:p>
          <a:p>
            <a:r>
              <a:rPr lang="en-US" dirty="0"/>
              <a:t>Discrimination slope: slope of linear regression of predictions on binary outcome</a:t>
            </a:r>
          </a:p>
          <a:p>
            <a:pPr lvl="1"/>
            <a:r>
              <a:rPr lang="en-US" dirty="0"/>
              <a:t>No extension to survival data</a:t>
            </a:r>
          </a:p>
        </p:txBody>
      </p:sp>
    </p:spTree>
    <p:extLst>
      <p:ext uri="{BB962C8B-B14F-4D97-AF65-F5344CB8AC3E}">
        <p14:creationId xmlns:p14="http://schemas.microsoft.com/office/powerpoint/2010/main" val="57380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87A-1BBC-4E92-9225-09BAF0A0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4B62-06C6-4129-A964-E498EB53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Agreement between observed outcomes and predictions</a:t>
            </a:r>
          </a:p>
          <a:p>
            <a:r>
              <a:rPr lang="en-US" dirty="0"/>
              <a:t>Plot of observations vs. predictions: </a:t>
            </a:r>
          </a:p>
          <a:p>
            <a:pPr lvl="1"/>
            <a:r>
              <a:rPr lang="en-US" dirty="0"/>
              <a:t>Intercept: systematic error</a:t>
            </a:r>
          </a:p>
          <a:p>
            <a:pPr lvl="1"/>
            <a:r>
              <a:rPr lang="en-US" dirty="0"/>
              <a:t>Slope: 1 for a perfect model.</a:t>
            </a:r>
          </a:p>
          <a:p>
            <a:pPr lvl="2"/>
            <a:r>
              <a:rPr lang="en-US" dirty="0"/>
              <a:t>In reality, often smaller than 1 (overfitting) </a:t>
            </a:r>
          </a:p>
        </p:txBody>
      </p:sp>
    </p:spTree>
    <p:extLst>
      <p:ext uri="{BB962C8B-B14F-4D97-AF65-F5344CB8AC3E}">
        <p14:creationId xmlns:p14="http://schemas.microsoft.com/office/powerpoint/2010/main" val="113155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13AC-5C0C-428C-805F-3107C726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plot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2EFC3B-13D9-4726-93F2-4495E28A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067" cy="4351338"/>
          </a:xfrm>
        </p:spPr>
        <p:txBody>
          <a:bodyPr/>
          <a:lstStyle/>
          <a:p>
            <a:r>
              <a:rPr lang="en-US" dirty="0"/>
              <a:t>3 in 1 visualization of performance</a:t>
            </a:r>
          </a:p>
          <a:p>
            <a:pPr lvl="1"/>
            <a:r>
              <a:rPr lang="en-US" dirty="0"/>
              <a:t>Calibration plot</a:t>
            </a:r>
          </a:p>
          <a:p>
            <a:pPr lvl="1"/>
            <a:r>
              <a:rPr lang="en-US" dirty="0"/>
              <a:t>Histogram for discrimination</a:t>
            </a:r>
          </a:p>
          <a:p>
            <a:pPr lvl="1"/>
            <a:r>
              <a:rPr lang="en-US" dirty="0"/>
              <a:t>Clinically-relevant threshold </a:t>
            </a:r>
          </a:p>
          <a:p>
            <a:pPr lvl="1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AD752-C315-467D-BE7F-E686197D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778432"/>
            <a:ext cx="5652329" cy="5714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862993-DF70-43B4-9B39-B5A474F5E70F}"/>
              </a:ext>
            </a:extLst>
          </p:cNvPr>
          <p:cNvCxnSpPr>
            <a:cxnSpLocks/>
          </p:cNvCxnSpPr>
          <p:nvPr/>
        </p:nvCxnSpPr>
        <p:spPr>
          <a:xfrm>
            <a:off x="3437467" y="3429000"/>
            <a:ext cx="2819400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D93496-8714-44D2-ACE1-60FBCE653760}"/>
              </a:ext>
            </a:extLst>
          </p:cNvPr>
          <p:cNvCxnSpPr/>
          <p:nvPr/>
        </p:nvCxnSpPr>
        <p:spPr>
          <a:xfrm>
            <a:off x="2980267" y="4318000"/>
            <a:ext cx="396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DCDC27-B181-4560-BF6D-3AE968420445}"/>
              </a:ext>
            </a:extLst>
          </p:cNvPr>
          <p:cNvCxnSpPr/>
          <p:nvPr/>
        </p:nvCxnSpPr>
        <p:spPr>
          <a:xfrm>
            <a:off x="3632200" y="2802467"/>
            <a:ext cx="4478867" cy="18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0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2EC4-388B-40B6-942C-72C12E70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2CBD-4711-4806-B304-3025B76E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Reclassification table:</a:t>
            </a:r>
          </a:p>
          <a:p>
            <a:pPr lvl="1"/>
            <a:r>
              <a:rPr lang="en-US" dirty="0"/>
              <a:t>How many patients reclassified with new marker</a:t>
            </a:r>
          </a:p>
          <a:p>
            <a:pPr lvl="1"/>
            <a:r>
              <a:rPr lang="en-CA" dirty="0"/>
              <a:t>E.g., 30% reclassified with minor improvement in AUC (0.805 to 0.808)</a:t>
            </a:r>
          </a:p>
          <a:p>
            <a:pPr lvl="1"/>
            <a:r>
              <a:rPr lang="en-CA" dirty="0"/>
              <a:t>Reclassification test (Cook): variant of goodness of fit test</a:t>
            </a:r>
          </a:p>
          <a:p>
            <a:pPr lvl="1"/>
            <a:r>
              <a:rPr lang="en-CA" dirty="0"/>
              <a:t>Net reclassification Improvement (NRI)</a:t>
            </a:r>
          </a:p>
          <a:p>
            <a:pPr lvl="2"/>
            <a:r>
              <a:rPr lang="en-CA" dirty="0"/>
              <a:t>Proportion of reclassifications that are the in the right direction </a:t>
            </a:r>
          </a:p>
          <a:p>
            <a:pPr lvl="1"/>
            <a:r>
              <a:rPr lang="en-CA" dirty="0"/>
              <a:t>Integrated discrimination improvement (IDI): integrated NRI over all possible thresholds</a:t>
            </a:r>
          </a:p>
          <a:p>
            <a:pPr lvl="2"/>
            <a:r>
              <a:rPr lang="en-CA" dirty="0"/>
              <a:t>Related to difference in discrimination slopes or R</a:t>
            </a:r>
            <a:r>
              <a:rPr lang="en-CA" baseline="30000" dirty="0"/>
              <a:t>2</a:t>
            </a:r>
            <a:r>
              <a:rPr lang="en-CA" dirty="0"/>
              <a:t> or scaled Brier</a:t>
            </a:r>
          </a:p>
          <a:p>
            <a:r>
              <a:rPr lang="en-CA" dirty="0"/>
              <a:t>Decision curve analysis</a:t>
            </a:r>
          </a:p>
          <a:p>
            <a:pPr lvl="1"/>
            <a:r>
              <a:rPr lang="en-CA" dirty="0"/>
              <a:t>Threshold probability to weigh benefit and harm</a:t>
            </a:r>
          </a:p>
          <a:p>
            <a:pPr lvl="1"/>
            <a:r>
              <a:rPr lang="en-CA" dirty="0"/>
              <a:t>Range of thresholds </a:t>
            </a:r>
          </a:p>
        </p:txBody>
      </p:sp>
    </p:spTree>
    <p:extLst>
      <p:ext uri="{BB962C8B-B14F-4D97-AF65-F5344CB8AC3E}">
        <p14:creationId xmlns:p14="http://schemas.microsoft.com/office/powerpoint/2010/main" val="253727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0BB2-F552-4C8D-B1DD-4D53DB5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Reclassification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46811-CC9A-429E-B1EB-39EE1569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28" y="2275168"/>
            <a:ext cx="878327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4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842B-C15B-4114-8A30-981AFD0F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Testicular cancer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7CC39-7B23-4045-B8B5-EFFF2143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04" y="1560949"/>
            <a:ext cx="6792896" cy="52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19B7-DE5A-40DE-9F6A-C401E87E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88AA-D0EF-44C6-B880-9D6C54AE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Goodness of fit</a:t>
            </a:r>
          </a:p>
          <a:p>
            <a:pPr lvl="1"/>
            <a:r>
              <a:rPr lang="en-US" dirty="0"/>
              <a:t>Discrimination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Validation plot for visualization</a:t>
            </a:r>
          </a:p>
          <a:p>
            <a:pPr lvl="1"/>
            <a:r>
              <a:rPr lang="en-US" dirty="0"/>
              <a:t>Reclassification</a:t>
            </a:r>
          </a:p>
          <a:p>
            <a:pPr lvl="2"/>
            <a:r>
              <a:rPr lang="en-US" dirty="0"/>
              <a:t>Useful for a well-established single threshold</a:t>
            </a:r>
          </a:p>
          <a:p>
            <a:r>
              <a:rPr lang="en-US" dirty="0"/>
              <a:t>Clinical usefulness:</a:t>
            </a:r>
          </a:p>
          <a:p>
            <a:pPr lvl="1"/>
            <a:r>
              <a:rPr lang="en-US" dirty="0"/>
              <a:t>net benefit </a:t>
            </a:r>
          </a:p>
          <a:p>
            <a:pPr lvl="2"/>
            <a:r>
              <a:rPr lang="en-US" dirty="0"/>
              <a:t>For a range of threshold probabilities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20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A1BD2-15C6-46FA-929D-0ABE2F4F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518706"/>
            <a:ext cx="906906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112E-0727-4E0E-BA91-E6CF392C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Extensions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9C3A-FE92-47CC-AF56-1969EAB3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Correction for overfitting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Confidence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Survival outcome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Outcome or predictor unknown </a:t>
            </a:r>
          </a:p>
          <a:p>
            <a:pPr lvl="1"/>
            <a:r>
              <a:rPr lang="en-US" altLang="zh-CN" dirty="0"/>
              <a:t>Only predicted probabilities are known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135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E4D-EE54-42DA-B864-213128D3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slope and calibration slope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9D35-DE74-49E5-AACE-2140032C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</a:t>
            </a:r>
            <a:r>
              <a:rPr lang="en-US" dirty="0"/>
              <a:t>shoes on the wrong feet"</a:t>
            </a:r>
            <a:endParaRPr lang="en-CA" dirty="0"/>
          </a:p>
          <a:p>
            <a:r>
              <a:rPr lang="en-CA" dirty="0"/>
              <a:t>https://www.jclinepi.com/article/S0895-4356(20)30323-1/fulltext</a:t>
            </a:r>
          </a:p>
        </p:txBody>
      </p:sp>
      <p:pic>
        <p:nvPicPr>
          <p:cNvPr id="1026" name="Picture 2" descr="Figure thumbnail gr1">
            <a:extLst>
              <a:ext uri="{FF2B5EF4-FFF2-40B4-BE49-F238E27FC236}">
                <a16:creationId xmlns:a16="http://schemas.microsoft.com/office/drawing/2014/main" id="{B7646E2B-77B1-4648-8BCC-10D64F84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8" y="3029403"/>
            <a:ext cx="5585884" cy="36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99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B23C-7B4F-429E-91C9-C3A3E32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D4C7-D124-454E-88D8-DF6A2683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2- or 10-fold cross-validation</a:t>
            </a:r>
          </a:p>
          <a:p>
            <a:pPr lvl="1"/>
            <a:r>
              <a:rPr lang="en-US" dirty="0"/>
              <a:t>Fit model to training set and determine predicted probabilities in the corresponding testing set</a:t>
            </a:r>
          </a:p>
          <a:p>
            <a:pPr lvl="1"/>
            <a:r>
              <a:rPr lang="en-US" dirty="0"/>
              <a:t>Compute net benefit given the threshold probability</a:t>
            </a:r>
          </a:p>
          <a:p>
            <a:pPr lvl="1"/>
            <a:r>
              <a:rPr lang="en-US" dirty="0"/>
              <a:t>Obtain corrected net benefit as the average across 200 iterations</a:t>
            </a:r>
          </a:p>
        </p:txBody>
      </p:sp>
    </p:spTree>
    <p:extLst>
      <p:ext uri="{BB962C8B-B14F-4D97-AF65-F5344CB8AC3E}">
        <p14:creationId xmlns:p14="http://schemas.microsoft.com/office/powerpoint/2010/main" val="4905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6AA5-8048-4BB0-BB97-C865E7E1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by cross-validation (10-fold)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E1358-68F3-4958-9229-88916CF4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807274" cy="468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5C9B24-C557-460F-91DE-E6AFA76F7D00}"/>
              </a:ext>
            </a:extLst>
          </p:cNvPr>
          <p:cNvCxnSpPr/>
          <p:nvPr/>
        </p:nvCxnSpPr>
        <p:spPr>
          <a:xfrm>
            <a:off x="7759700" y="3983018"/>
            <a:ext cx="104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9321B6-C620-47BD-83DF-1D32931E5E7C}"/>
              </a:ext>
            </a:extLst>
          </p:cNvPr>
          <p:cNvCxnSpPr/>
          <p:nvPr/>
        </p:nvCxnSpPr>
        <p:spPr>
          <a:xfrm>
            <a:off x="7759700" y="3229485"/>
            <a:ext cx="10414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7E1781-93DA-4DF2-8C9F-42AB16761F12}"/>
              </a:ext>
            </a:extLst>
          </p:cNvPr>
          <p:cNvCxnSpPr/>
          <p:nvPr/>
        </p:nvCxnSpPr>
        <p:spPr>
          <a:xfrm>
            <a:off x="7759700" y="3464435"/>
            <a:ext cx="1041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1E53A5-19A2-47C2-B60C-4E981082CD6F}"/>
              </a:ext>
            </a:extLst>
          </p:cNvPr>
          <p:cNvCxnSpPr/>
          <p:nvPr/>
        </p:nvCxnSpPr>
        <p:spPr>
          <a:xfrm>
            <a:off x="7759700" y="3737485"/>
            <a:ext cx="10414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160A8-777D-40AF-9C7E-62EA99456E87}"/>
              </a:ext>
            </a:extLst>
          </p:cNvPr>
          <p:cNvSpPr txBox="1"/>
          <p:nvPr/>
        </p:nvSpPr>
        <p:spPr>
          <a:xfrm>
            <a:off x="8977875" y="304481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D4D8D-A987-4C9B-9A8C-E3A46B74C888}"/>
              </a:ext>
            </a:extLst>
          </p:cNvPr>
          <p:cNvSpPr txBox="1"/>
          <p:nvPr/>
        </p:nvSpPr>
        <p:spPr>
          <a:xfrm>
            <a:off x="8977875" y="3279769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model (corrected)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02CD4-D4A0-4153-BD1C-C744F066906A}"/>
              </a:ext>
            </a:extLst>
          </p:cNvPr>
          <p:cNvSpPr txBox="1"/>
          <p:nvPr/>
        </p:nvSpPr>
        <p:spPr>
          <a:xfrm>
            <a:off x="8977875" y="3558654"/>
            <a:ext cx="7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4BA0C-239B-4EC2-A1B5-C9F76AD1DF4F}"/>
              </a:ext>
            </a:extLst>
          </p:cNvPr>
          <p:cNvSpPr txBox="1"/>
          <p:nvPr/>
        </p:nvSpPr>
        <p:spPr>
          <a:xfrm>
            <a:off x="8977875" y="3798352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none</a:t>
            </a:r>
          </a:p>
        </p:txBody>
      </p:sp>
    </p:spTree>
    <p:extLst>
      <p:ext uri="{BB962C8B-B14F-4D97-AF65-F5344CB8AC3E}">
        <p14:creationId xmlns:p14="http://schemas.microsoft.com/office/powerpoint/2010/main" val="37283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F49A-B3F2-4D73-9B75-C387F445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1D8F-AEBA-405E-8D18-29E4968C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Fit model and determine predicted probabilities for bootstrap sample and original data</a:t>
            </a:r>
          </a:p>
          <a:p>
            <a:pPr lvl="1"/>
            <a:r>
              <a:rPr lang="en-US" dirty="0"/>
              <a:t>Calculate the difference in net benefit for a given threshold</a:t>
            </a:r>
          </a:p>
          <a:p>
            <a:pPr lvl="1"/>
            <a:r>
              <a:rPr lang="en-US" dirty="0"/>
              <a:t>Determine the average difference over 200 bootstraps -&gt; optimism</a:t>
            </a:r>
          </a:p>
          <a:p>
            <a:pPr lvl="1"/>
            <a:r>
              <a:rPr lang="en-US" dirty="0"/>
              <a:t>corrected net benefit = uncorrected net benefit – optimism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99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8170-F840-41FB-A49D-F7CED97B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by bootstrap</a:t>
            </a:r>
            <a:endParaRPr lang="en-CA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92008-DFD9-4E2E-B3DB-31A26A446E28}"/>
              </a:ext>
            </a:extLst>
          </p:cNvPr>
          <p:cNvCxnSpPr/>
          <p:nvPr/>
        </p:nvCxnSpPr>
        <p:spPr>
          <a:xfrm>
            <a:off x="7759700" y="3983018"/>
            <a:ext cx="104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37EC27-BBD4-44F1-BE8D-8C31B1FFCB47}"/>
              </a:ext>
            </a:extLst>
          </p:cNvPr>
          <p:cNvCxnSpPr/>
          <p:nvPr/>
        </p:nvCxnSpPr>
        <p:spPr>
          <a:xfrm>
            <a:off x="7759700" y="3229485"/>
            <a:ext cx="10414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E7697F-ECCC-422D-89E7-E849A55E65F4}"/>
              </a:ext>
            </a:extLst>
          </p:cNvPr>
          <p:cNvCxnSpPr/>
          <p:nvPr/>
        </p:nvCxnSpPr>
        <p:spPr>
          <a:xfrm>
            <a:off x="7759700" y="3464435"/>
            <a:ext cx="1041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D7C80D-5287-4D88-92F3-9475CC8750BA}"/>
              </a:ext>
            </a:extLst>
          </p:cNvPr>
          <p:cNvCxnSpPr/>
          <p:nvPr/>
        </p:nvCxnSpPr>
        <p:spPr>
          <a:xfrm>
            <a:off x="7759700" y="3737485"/>
            <a:ext cx="10414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48C848-4627-437F-8D88-FD157585D3DC}"/>
              </a:ext>
            </a:extLst>
          </p:cNvPr>
          <p:cNvSpPr txBox="1"/>
          <p:nvPr/>
        </p:nvSpPr>
        <p:spPr>
          <a:xfrm>
            <a:off x="8977875" y="304481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7D915-0FF2-4AA1-BB39-68BA3A05B774}"/>
              </a:ext>
            </a:extLst>
          </p:cNvPr>
          <p:cNvSpPr txBox="1"/>
          <p:nvPr/>
        </p:nvSpPr>
        <p:spPr>
          <a:xfrm>
            <a:off x="8977875" y="3279769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model (corrected)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AD614-2321-465F-947F-577BCAAD18E5}"/>
              </a:ext>
            </a:extLst>
          </p:cNvPr>
          <p:cNvSpPr txBox="1"/>
          <p:nvPr/>
        </p:nvSpPr>
        <p:spPr>
          <a:xfrm>
            <a:off x="8977875" y="3558654"/>
            <a:ext cx="7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07463-07A9-4686-8D65-991C6BF30AA5}"/>
              </a:ext>
            </a:extLst>
          </p:cNvPr>
          <p:cNvSpPr txBox="1"/>
          <p:nvPr/>
        </p:nvSpPr>
        <p:spPr>
          <a:xfrm>
            <a:off x="8977875" y="3798352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none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793493-D024-4DCB-9A25-58184355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6626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615D-A979-4640-B258-C863490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A429-6AD8-45F8-83E3-5296E1AC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Conclusions</a:t>
            </a:r>
            <a:r>
              <a:rPr lang="en-CA" dirty="0"/>
              <a:t>:</a:t>
            </a:r>
          </a:p>
          <a:p>
            <a:r>
              <a:rPr lang="en-CA" dirty="0"/>
              <a:t>Preferred method is 10-fold CV </a:t>
            </a:r>
          </a:p>
          <a:p>
            <a:pPr lvl="1"/>
            <a:r>
              <a:rPr lang="en-CA" dirty="0"/>
              <a:t>‘Smoothing effect’</a:t>
            </a:r>
          </a:p>
          <a:p>
            <a:r>
              <a:rPr lang="en-CA" dirty="0"/>
              <a:t>No need to correct for overfitting with sufficient sample size (e.g., &gt; 20 events per predictor)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A61F-E81D-4E40-9B95-AA7BAE85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CD5D-6A8F-4483-97AC-A8DFCC24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en-CA" dirty="0"/>
              <a:t> (e.g., n </a:t>
            </a:r>
            <a:r>
              <a:rPr lang="zh-CN" altLang="en-US" dirty="0"/>
              <a:t>≥</a:t>
            </a:r>
            <a:r>
              <a:rPr lang="en-CA" dirty="0"/>
              <a:t> 1000)</a:t>
            </a:r>
          </a:p>
          <a:p>
            <a:pPr lvl="1"/>
            <a:r>
              <a:rPr lang="en-US" dirty="0"/>
              <a:t>Compute net benefit for each bootstrap sample</a:t>
            </a:r>
          </a:p>
          <a:p>
            <a:pPr lvl="1"/>
            <a:r>
              <a:rPr lang="en-US" dirty="0"/>
              <a:t>Obtain the 2.5</a:t>
            </a:r>
            <a:r>
              <a:rPr lang="en-CA" baseline="30000" dirty="0" err="1"/>
              <a:t>th</a:t>
            </a:r>
            <a:r>
              <a:rPr lang="en-US" dirty="0"/>
              <a:t> and 97.5</a:t>
            </a:r>
            <a:r>
              <a:rPr lang="en-US" baseline="30000" dirty="0"/>
              <a:t>th</a:t>
            </a:r>
            <a:r>
              <a:rPr lang="en-US" dirty="0"/>
              <a:t> percentiles (at the 95% confidence level)</a:t>
            </a:r>
          </a:p>
        </p:txBody>
      </p:sp>
    </p:spTree>
    <p:extLst>
      <p:ext uri="{BB962C8B-B14F-4D97-AF65-F5344CB8AC3E}">
        <p14:creationId xmlns:p14="http://schemas.microsoft.com/office/powerpoint/2010/main" val="357814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988</Words>
  <Application>Microsoft Office PowerPoint</Application>
  <PresentationFormat>Widescreen</PresentationFormat>
  <Paragraphs>166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Net benefit (follow up)</vt:lpstr>
      <vt:lpstr>Paper 1 –net benefit</vt:lpstr>
      <vt:lpstr>Extensions</vt:lpstr>
      <vt:lpstr>Overfitting</vt:lpstr>
      <vt:lpstr>Correction by cross-validation (10-fold)</vt:lpstr>
      <vt:lpstr>Overfitting</vt:lpstr>
      <vt:lpstr>Correction by bootstrap</vt:lpstr>
      <vt:lpstr>Overfitting</vt:lpstr>
      <vt:lpstr>Confidence intervals </vt:lpstr>
      <vt:lpstr>Survival data</vt:lpstr>
      <vt:lpstr>Survival data</vt:lpstr>
      <vt:lpstr>Survival data</vt:lpstr>
      <vt:lpstr>Survival data</vt:lpstr>
      <vt:lpstr>Survival data</vt:lpstr>
      <vt:lpstr>Survival data</vt:lpstr>
      <vt:lpstr>Survival data</vt:lpstr>
      <vt:lpstr>Net benefit with predicted probabilities</vt:lpstr>
      <vt:lpstr>Summary</vt:lpstr>
      <vt:lpstr>Paper 2 – model performance</vt:lpstr>
      <vt:lpstr>Example: Testicular cancer</vt:lpstr>
      <vt:lpstr>Overall measures of performance</vt:lpstr>
      <vt:lpstr>Discrimination</vt:lpstr>
      <vt:lpstr>Calibration</vt:lpstr>
      <vt:lpstr>Validation plot</vt:lpstr>
      <vt:lpstr>Novel methods</vt:lpstr>
      <vt:lpstr>Reclassification</vt:lpstr>
      <vt:lpstr>Testicular cancer</vt:lpstr>
      <vt:lpstr>Summary</vt:lpstr>
      <vt:lpstr>PowerPoint Presentation</vt:lpstr>
      <vt:lpstr>Discrimination slope and calibration slope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liang96@student.ubc.ca</dc:creator>
  <cp:lastModifiedBy>liang96@student.ubc.ca</cp:lastModifiedBy>
  <cp:revision>10</cp:revision>
  <dcterms:created xsi:type="dcterms:W3CDTF">2022-01-25T22:43:11Z</dcterms:created>
  <dcterms:modified xsi:type="dcterms:W3CDTF">2022-02-01T06:47:19Z</dcterms:modified>
</cp:coreProperties>
</file>