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75213" cy="4280376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482">
          <p15:clr>
            <a:srgbClr val="747775"/>
          </p15:clr>
        </p15:guide>
        <p15:guide id="2" pos="953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2261" y="-2832"/>
      </p:cViewPr>
      <p:guideLst>
        <p:guide orient="horz" pos="13482"/>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627" y="685800"/>
            <a:ext cx="2425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2074" y="6196323"/>
            <a:ext cx="28212000" cy="170817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032046" y="23585474"/>
            <a:ext cx="28212000" cy="65961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32046" y="9205128"/>
            <a:ext cx="28212000" cy="163401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032046" y="26232690"/>
            <a:ext cx="28212000" cy="108252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32046" y="17899287"/>
            <a:ext cx="28212000" cy="70053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032046" y="9590851"/>
            <a:ext cx="28212000" cy="284310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032046" y="9590851"/>
            <a:ext cx="13243800" cy="284310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6000191" y="9590851"/>
            <a:ext cx="13243800" cy="284310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32046" y="4623681"/>
            <a:ext cx="9297300" cy="62889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032046" y="11564195"/>
            <a:ext cx="9297300" cy="264588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23229" y="3746130"/>
            <a:ext cx="21084000" cy="340434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5138000" y="-1040"/>
            <a:ext cx="15138000" cy="42804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879077" y="10262433"/>
            <a:ext cx="13393800" cy="123357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879077" y="23327077"/>
            <a:ext cx="13393800" cy="10278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16354801" y="6025723"/>
            <a:ext cx="12704400" cy="307506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32046" y="35206675"/>
            <a:ext cx="19862100" cy="50355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2046" y="3703480"/>
            <a:ext cx="28212000" cy="4766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032046" y="9590851"/>
            <a:ext cx="28212000" cy="284310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28052508" y="38807103"/>
            <a:ext cx="1816800" cy="32754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355" y="151435"/>
            <a:ext cx="7918275" cy="1948000"/>
          </a:xfrm>
          <a:prstGeom prst="rect">
            <a:avLst/>
          </a:prstGeom>
          <a:noFill/>
          <a:ln>
            <a:noFill/>
          </a:ln>
        </p:spPr>
      </p:pic>
      <p:sp>
        <p:nvSpPr>
          <p:cNvPr id="55" name="Google Shape;55;p13"/>
          <p:cNvSpPr txBox="1"/>
          <p:nvPr/>
        </p:nvSpPr>
        <p:spPr>
          <a:xfrm>
            <a:off x="8766500" y="0"/>
            <a:ext cx="6176400" cy="923400"/>
          </a:xfrm>
          <a:prstGeom prst="rect">
            <a:avLst/>
          </a:prstGeom>
          <a:solidFill>
            <a:srgbClr val="B99B4B"/>
          </a:solidFill>
          <a:ln w="9525" cap="flat" cmpd="sng">
            <a:solidFill>
              <a:srgbClr val="B99B4B"/>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4800" dirty="0">
                <a:solidFill>
                  <a:schemeClr val="lt1"/>
                </a:solidFill>
              </a:rPr>
              <a:t>Research Track</a:t>
            </a:r>
            <a:endParaRPr sz="4800" dirty="0">
              <a:solidFill>
                <a:schemeClr val="lt1"/>
              </a:solidFill>
            </a:endParaRPr>
          </a:p>
        </p:txBody>
      </p:sp>
      <p:sp>
        <p:nvSpPr>
          <p:cNvPr id="56" name="Google Shape;56;p13"/>
          <p:cNvSpPr txBox="1"/>
          <p:nvPr/>
        </p:nvSpPr>
        <p:spPr>
          <a:xfrm>
            <a:off x="12372850" y="1601075"/>
            <a:ext cx="180147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000">
              <a:solidFill>
                <a:schemeClr val="dk2"/>
              </a:solidFill>
            </a:endParaRPr>
          </a:p>
        </p:txBody>
      </p:sp>
      <p:sp>
        <p:nvSpPr>
          <p:cNvPr id="57" name="Google Shape;57;p13"/>
          <p:cNvSpPr txBox="1"/>
          <p:nvPr/>
        </p:nvSpPr>
        <p:spPr>
          <a:xfrm>
            <a:off x="14942900" y="0"/>
            <a:ext cx="15333000" cy="923400"/>
          </a:xfrm>
          <a:prstGeom prst="rect">
            <a:avLst/>
          </a:prstGeom>
          <a:solidFill>
            <a:srgbClr val="1C4587"/>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800" dirty="0">
                <a:solidFill>
                  <a:schemeClr val="lt1"/>
                </a:solidFill>
              </a:rPr>
              <a:t>Systems and Infrastructure for Web, Mobile, and </a:t>
            </a:r>
            <a:r>
              <a:rPr lang="en-GB" sz="4800" dirty="0" err="1">
                <a:solidFill>
                  <a:schemeClr val="lt1"/>
                </a:solidFill>
              </a:rPr>
              <a:t>WoT</a:t>
            </a:r>
            <a:endParaRPr sz="4800" dirty="0">
              <a:solidFill>
                <a:schemeClr val="lt1"/>
              </a:solidFill>
            </a:endParaRPr>
          </a:p>
        </p:txBody>
      </p:sp>
      <p:sp>
        <p:nvSpPr>
          <p:cNvPr id="8" name="文本框 7">
            <a:extLst>
              <a:ext uri="{FF2B5EF4-FFF2-40B4-BE49-F238E27FC236}">
                <a16:creationId xmlns:a16="http://schemas.microsoft.com/office/drawing/2014/main" id="{C5870580-5F61-4EA2-8422-FC41FDA9550F}"/>
              </a:ext>
            </a:extLst>
          </p:cNvPr>
          <p:cNvSpPr txBox="1"/>
          <p:nvPr/>
        </p:nvSpPr>
        <p:spPr>
          <a:xfrm>
            <a:off x="7463349" y="1047451"/>
            <a:ext cx="22778509" cy="1604414"/>
          </a:xfrm>
          <a:prstGeom prst="rect">
            <a:avLst/>
          </a:prstGeom>
          <a:noFill/>
        </p:spPr>
        <p:txBody>
          <a:bodyPr wrap="square">
            <a:spAutoFit/>
          </a:bodyPr>
          <a:lstStyle/>
          <a:p>
            <a:pPr algn="ctr" defTabSz="457200">
              <a:buClrTx/>
              <a:buFontTx/>
              <a:buNone/>
            </a:pPr>
            <a:r>
              <a:rPr lang="en-US" altLang="zh-CN" sz="4913" b="1" kern="1200" dirty="0" err="1">
                <a:solidFill>
                  <a:srgbClr val="4472C4">
                    <a:lumMod val="75000"/>
                  </a:srgbClr>
                </a:solidFill>
                <a:latin typeface="Segoe Print" panose="02000600000000000000" pitchFamily="2" charset="0"/>
                <a:ea typeface="MS UI Gothic" panose="020B0600070205080204" pitchFamily="34" charset="-128"/>
                <a:cs typeface="Sana" pitchFamily="2" charset="-78"/>
              </a:rPr>
              <a:t>DirectFaaS</a:t>
            </a:r>
            <a:r>
              <a:rPr lang="en-US" altLang="zh-CN" sz="4913" b="1" kern="1200" dirty="0">
                <a:solidFill>
                  <a:srgbClr val="4472C4">
                    <a:lumMod val="75000"/>
                  </a:srgbClr>
                </a:solidFill>
                <a:latin typeface="Sana" pitchFamily="2" charset="-78"/>
                <a:ea typeface="MS UI Gothic" panose="020B0600070205080204" pitchFamily="34" charset="-128"/>
                <a:cs typeface="Sana" pitchFamily="2" charset="-78"/>
              </a:rPr>
              <a:t>: A Clean-Slate Network Architecture for Efficient Serverless Chain Communications</a:t>
            </a:r>
            <a:endParaRPr lang="zh-CN" altLang="en-US" sz="4913" b="1" kern="1200" dirty="0">
              <a:solidFill>
                <a:srgbClr val="4472C4">
                  <a:lumMod val="75000"/>
                </a:srgbClr>
              </a:solidFill>
              <a:latin typeface="Sana" pitchFamily="2" charset="-78"/>
              <a:ea typeface="MS UI Gothic" panose="020B0600070205080204" pitchFamily="34" charset="-128"/>
              <a:cs typeface="Sana" pitchFamily="2" charset="-78"/>
            </a:endParaRPr>
          </a:p>
        </p:txBody>
      </p:sp>
      <p:sp>
        <p:nvSpPr>
          <p:cNvPr id="9" name="文本框 8">
            <a:extLst>
              <a:ext uri="{FF2B5EF4-FFF2-40B4-BE49-F238E27FC236}">
                <a16:creationId xmlns:a16="http://schemas.microsoft.com/office/drawing/2014/main" id="{C51C2BE2-8631-4F16-9FEF-55AECA2E4026}"/>
              </a:ext>
            </a:extLst>
          </p:cNvPr>
          <p:cNvSpPr txBox="1"/>
          <p:nvPr/>
        </p:nvSpPr>
        <p:spPr>
          <a:xfrm>
            <a:off x="9350076" y="2762825"/>
            <a:ext cx="18766965" cy="523220"/>
          </a:xfrm>
          <a:prstGeom prst="rect">
            <a:avLst/>
          </a:prstGeom>
          <a:noFill/>
        </p:spPr>
        <p:txBody>
          <a:bodyPr wrap="square">
            <a:spAutoFit/>
          </a:bodyPr>
          <a:lstStyle/>
          <a:p>
            <a:pPr algn="ctr"/>
            <a:r>
              <a:rPr lang="en-US" altLang="zh-CN" sz="2800" dirty="0" err="1">
                <a:solidFill>
                  <a:schemeClr val="tx1">
                    <a:lumMod val="85000"/>
                    <a:lumOff val="15000"/>
                  </a:schemeClr>
                </a:solidFill>
              </a:rPr>
              <a:t>Qingyang</a:t>
            </a:r>
            <a:r>
              <a:rPr lang="en-US" altLang="zh-CN" sz="2800" dirty="0">
                <a:solidFill>
                  <a:schemeClr val="tx1">
                    <a:lumMod val="85000"/>
                    <a:lumOff val="15000"/>
                  </a:schemeClr>
                </a:solidFill>
              </a:rPr>
              <a:t> Zeng</a:t>
            </a:r>
            <a:r>
              <a:rPr lang="en-US" altLang="zh-CN" sz="2800" baseline="30000" dirty="0">
                <a:solidFill>
                  <a:schemeClr val="tx1">
                    <a:lumMod val="85000"/>
                    <a:lumOff val="15000"/>
                  </a:schemeClr>
                </a:solidFill>
              </a:rPr>
              <a:t>1</a:t>
            </a:r>
            <a:r>
              <a:rPr lang="en-US" altLang="zh-CN" sz="2800" dirty="0">
                <a:solidFill>
                  <a:schemeClr val="tx1">
                    <a:lumMod val="85000"/>
                    <a:lumOff val="15000"/>
                  </a:schemeClr>
                </a:solidFill>
              </a:rPr>
              <a:t>, </a:t>
            </a:r>
            <a:r>
              <a:rPr lang="en-US" altLang="zh-CN" sz="2800" dirty="0" err="1">
                <a:solidFill>
                  <a:schemeClr val="tx1">
                    <a:lumMod val="85000"/>
                    <a:lumOff val="15000"/>
                  </a:schemeClr>
                </a:solidFill>
              </a:rPr>
              <a:t>Kaiyu</a:t>
            </a:r>
            <a:r>
              <a:rPr lang="en-US" altLang="zh-CN" sz="2800" dirty="0">
                <a:solidFill>
                  <a:schemeClr val="tx1">
                    <a:lumMod val="85000"/>
                    <a:lumOff val="15000"/>
                  </a:schemeClr>
                </a:solidFill>
              </a:rPr>
              <a:t> Hou</a:t>
            </a:r>
            <a:r>
              <a:rPr lang="en-US" altLang="zh-CN" sz="2800" baseline="30000" dirty="0">
                <a:solidFill>
                  <a:schemeClr val="tx1">
                    <a:lumMod val="85000"/>
                    <a:lumOff val="15000"/>
                  </a:schemeClr>
                </a:solidFill>
              </a:rPr>
              <a:t>2</a:t>
            </a:r>
            <a:r>
              <a:rPr lang="en-US" altLang="zh-CN" sz="2800" dirty="0">
                <a:solidFill>
                  <a:schemeClr val="tx1">
                    <a:lumMod val="85000"/>
                    <a:lumOff val="15000"/>
                  </a:schemeClr>
                </a:solidFill>
              </a:rPr>
              <a:t>, </a:t>
            </a:r>
            <a:r>
              <a:rPr lang="en-US" altLang="zh-CN" sz="2800" dirty="0" err="1">
                <a:solidFill>
                  <a:schemeClr val="tx1">
                    <a:lumMod val="85000"/>
                    <a:lumOff val="15000"/>
                  </a:schemeClr>
                </a:solidFill>
              </a:rPr>
              <a:t>Xue</a:t>
            </a:r>
            <a:r>
              <a:rPr lang="en-US" altLang="zh-CN" sz="2800" dirty="0">
                <a:solidFill>
                  <a:schemeClr val="tx1">
                    <a:lumMod val="85000"/>
                    <a:lumOff val="15000"/>
                  </a:schemeClr>
                </a:solidFill>
              </a:rPr>
              <a:t> Leng</a:t>
            </a:r>
            <a:r>
              <a:rPr lang="en-US" altLang="zh-CN" sz="2800" baseline="30000" dirty="0">
                <a:solidFill>
                  <a:schemeClr val="tx1">
                    <a:lumMod val="85000"/>
                    <a:lumOff val="15000"/>
                  </a:schemeClr>
                </a:solidFill>
              </a:rPr>
              <a:t>3</a:t>
            </a:r>
            <a:r>
              <a:rPr lang="en-US" altLang="zh-CN" sz="2800" dirty="0">
                <a:solidFill>
                  <a:schemeClr val="tx1">
                    <a:lumMod val="85000"/>
                    <a:lumOff val="15000"/>
                  </a:schemeClr>
                </a:solidFill>
              </a:rPr>
              <a:t>, Yan Chen</a:t>
            </a:r>
            <a:r>
              <a:rPr lang="en-US" altLang="zh-CN" sz="2800" baseline="30000" dirty="0">
                <a:solidFill>
                  <a:schemeClr val="tx1">
                    <a:lumMod val="85000"/>
                    <a:lumOff val="15000"/>
                  </a:schemeClr>
                </a:solidFill>
              </a:rPr>
              <a:t>4</a:t>
            </a:r>
            <a:r>
              <a:rPr lang="en-US" altLang="zh-CN" sz="2800" dirty="0">
                <a:solidFill>
                  <a:schemeClr val="tx1">
                    <a:lumMod val="85000"/>
                    <a:lumOff val="15000"/>
                  </a:schemeClr>
                </a:solidFill>
              </a:rPr>
              <a:t> </a:t>
            </a:r>
            <a:endParaRPr lang="zh-CN" altLang="en-US" sz="2800" baseline="30000" dirty="0">
              <a:solidFill>
                <a:schemeClr val="tx1">
                  <a:lumMod val="85000"/>
                  <a:lumOff val="15000"/>
                </a:schemeClr>
              </a:solidFill>
            </a:endParaRPr>
          </a:p>
        </p:txBody>
      </p:sp>
      <p:sp>
        <p:nvSpPr>
          <p:cNvPr id="10" name="文本框 9">
            <a:extLst>
              <a:ext uri="{FF2B5EF4-FFF2-40B4-BE49-F238E27FC236}">
                <a16:creationId xmlns:a16="http://schemas.microsoft.com/office/drawing/2014/main" id="{27FB5354-6DB5-4686-91B8-8D42EE248838}"/>
              </a:ext>
            </a:extLst>
          </p:cNvPr>
          <p:cNvSpPr txBox="1"/>
          <p:nvPr/>
        </p:nvSpPr>
        <p:spPr>
          <a:xfrm>
            <a:off x="7909896" y="3526115"/>
            <a:ext cx="21647325" cy="523220"/>
          </a:xfrm>
          <a:prstGeom prst="rect">
            <a:avLst/>
          </a:prstGeom>
          <a:noFill/>
        </p:spPr>
        <p:txBody>
          <a:bodyPr wrap="square">
            <a:spAutoFit/>
          </a:bodyPr>
          <a:lstStyle/>
          <a:p>
            <a:pPr algn="ctr"/>
            <a:r>
              <a:rPr lang="en-US" altLang="zh-CN" sz="2800" baseline="30000" dirty="0">
                <a:solidFill>
                  <a:schemeClr val="tx1">
                    <a:lumMod val="85000"/>
                    <a:lumOff val="15000"/>
                  </a:schemeClr>
                </a:solidFill>
              </a:rPr>
              <a:t>1</a:t>
            </a:r>
            <a:r>
              <a:rPr lang="en-US" altLang="zh-CN" sz="2800" dirty="0">
                <a:solidFill>
                  <a:schemeClr val="tx1">
                    <a:lumMod val="85000"/>
                    <a:lumOff val="15000"/>
                  </a:schemeClr>
                </a:solidFill>
              </a:rPr>
              <a:t>Zhejiang University, </a:t>
            </a:r>
            <a:r>
              <a:rPr lang="en-US" altLang="zh-CN" sz="2800" baseline="30000" dirty="0">
                <a:solidFill>
                  <a:schemeClr val="tx1">
                    <a:lumMod val="85000"/>
                    <a:lumOff val="15000"/>
                  </a:schemeClr>
                </a:solidFill>
              </a:rPr>
              <a:t>2</a:t>
            </a:r>
            <a:r>
              <a:rPr lang="en-US" altLang="zh-CN" sz="2800" dirty="0">
                <a:solidFill>
                  <a:schemeClr val="tx1">
                    <a:lumMod val="85000"/>
                    <a:lumOff val="15000"/>
                  </a:schemeClr>
                </a:solidFill>
              </a:rPr>
              <a:t>Alibaba Cloud, </a:t>
            </a:r>
            <a:r>
              <a:rPr lang="en-US" altLang="zh-CN" sz="2800" baseline="30000" dirty="0">
                <a:solidFill>
                  <a:schemeClr val="tx1">
                    <a:lumMod val="85000"/>
                    <a:lumOff val="15000"/>
                  </a:schemeClr>
                </a:solidFill>
              </a:rPr>
              <a:t>3</a:t>
            </a:r>
            <a:r>
              <a:rPr lang="en-US" altLang="zh-CN" sz="2800" dirty="0">
                <a:solidFill>
                  <a:schemeClr val="tx1">
                    <a:lumMod val="85000"/>
                    <a:lumOff val="15000"/>
                  </a:schemeClr>
                </a:solidFill>
              </a:rPr>
              <a:t>Hangzhou Institute of Technology, </a:t>
            </a:r>
            <a:r>
              <a:rPr lang="en-US" altLang="zh-CN" sz="2800" dirty="0" err="1">
                <a:solidFill>
                  <a:schemeClr val="tx1">
                    <a:lumMod val="85000"/>
                    <a:lumOff val="15000"/>
                  </a:schemeClr>
                </a:solidFill>
              </a:rPr>
              <a:t>Xidian</a:t>
            </a:r>
            <a:r>
              <a:rPr lang="en-US" altLang="zh-CN" sz="2800" dirty="0">
                <a:solidFill>
                  <a:schemeClr val="tx1">
                    <a:lumMod val="85000"/>
                    <a:lumOff val="15000"/>
                  </a:schemeClr>
                </a:solidFill>
              </a:rPr>
              <a:t> University, </a:t>
            </a:r>
            <a:r>
              <a:rPr lang="en-US" altLang="zh-CN" sz="2800" baseline="30000" dirty="0">
                <a:solidFill>
                  <a:schemeClr val="tx1">
                    <a:lumMod val="85000"/>
                    <a:lumOff val="15000"/>
                  </a:schemeClr>
                </a:solidFill>
              </a:rPr>
              <a:t>4</a:t>
            </a:r>
            <a:r>
              <a:rPr lang="en-US" altLang="zh-CN" sz="2800" dirty="0">
                <a:solidFill>
                  <a:schemeClr val="tx1">
                    <a:lumMod val="85000"/>
                    <a:lumOff val="15000"/>
                  </a:schemeClr>
                </a:solidFill>
              </a:rPr>
              <a:t>Northwestern University</a:t>
            </a:r>
          </a:p>
        </p:txBody>
      </p:sp>
      <p:pic>
        <p:nvPicPr>
          <p:cNvPr id="11" name="图片 10">
            <a:extLst>
              <a:ext uri="{FF2B5EF4-FFF2-40B4-BE49-F238E27FC236}">
                <a16:creationId xmlns:a16="http://schemas.microsoft.com/office/drawing/2014/main" id="{9BE53835-0913-4E18-BFCB-E8063D752BB1}"/>
              </a:ext>
            </a:extLst>
          </p:cNvPr>
          <p:cNvPicPr>
            <a:picLocks noChangeAspect="1"/>
          </p:cNvPicPr>
          <p:nvPr/>
        </p:nvPicPr>
        <p:blipFill>
          <a:blip r:embed="rId4"/>
          <a:stretch>
            <a:fillRect/>
          </a:stretch>
        </p:blipFill>
        <p:spPr>
          <a:xfrm>
            <a:off x="27987881" y="1797650"/>
            <a:ext cx="2180942" cy="2180942"/>
          </a:xfrm>
          <a:prstGeom prst="rect">
            <a:avLst/>
          </a:prstGeom>
        </p:spPr>
      </p:pic>
      <p:sp>
        <p:nvSpPr>
          <p:cNvPr id="13" name="圆角矩形 19">
            <a:extLst>
              <a:ext uri="{FF2B5EF4-FFF2-40B4-BE49-F238E27FC236}">
                <a16:creationId xmlns:a16="http://schemas.microsoft.com/office/drawing/2014/main" id="{7E585ECB-5C8F-40F9-B765-1502859FA5ED}"/>
              </a:ext>
            </a:extLst>
          </p:cNvPr>
          <p:cNvSpPr/>
          <p:nvPr/>
        </p:nvSpPr>
        <p:spPr>
          <a:xfrm>
            <a:off x="829060" y="4279475"/>
            <a:ext cx="28617093" cy="12103525"/>
          </a:xfrm>
          <a:prstGeom prst="roundRect">
            <a:avLst>
              <a:gd name="adj" fmla="val 3153"/>
            </a:avLst>
          </a:prstGeom>
          <a:solidFill>
            <a:schemeClr val="accent1">
              <a:lumMod val="40000"/>
              <a:lumOff val="60000"/>
              <a:alpha val="50196"/>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zh-CN" altLang="en-US" sz="25712"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1DAA0F46-2B1B-4755-BE5E-B37195F9C1C9}"/>
              </a:ext>
            </a:extLst>
          </p:cNvPr>
          <p:cNvSpPr txBox="1"/>
          <p:nvPr/>
        </p:nvSpPr>
        <p:spPr>
          <a:xfrm>
            <a:off x="1111935" y="4442645"/>
            <a:ext cx="2877711" cy="646331"/>
          </a:xfrm>
          <a:prstGeom prst="rect">
            <a:avLst/>
          </a:prstGeom>
          <a:noFill/>
        </p:spPr>
        <p:txBody>
          <a:bodyPr wrap="none" rtlCol="0">
            <a:spAutoFit/>
          </a:bodyPr>
          <a:lstStyle/>
          <a:p>
            <a:pPr defTabSz="457200">
              <a:buClrTx/>
              <a:buFontTx/>
              <a:buNone/>
            </a:pPr>
            <a:r>
              <a:rPr kumimoji="1" lang="en-US" altLang="zh-CN" sz="3600" b="1" kern="1200" dirty="0">
                <a:solidFill>
                  <a:srgbClr val="5B9BD5">
                    <a:lumMod val="75000"/>
                  </a:srgbClr>
                </a:solidFill>
                <a:latin typeface="Arial" panose="020B0604020202020204" pitchFamily="34" charset="0"/>
                <a:ea typeface="SimHei" panose="02010609060101010101" pitchFamily="49" charset="-122"/>
                <a:cs typeface="Arial" panose="020B0604020202020204" pitchFamily="34" charset="0"/>
              </a:rPr>
              <a:t>Introduction</a:t>
            </a:r>
            <a:endParaRPr kumimoji="1" lang="zh-CN" altLang="en-US" sz="3600" b="1" kern="1200" dirty="0">
              <a:solidFill>
                <a:srgbClr val="5B9BD5">
                  <a:lumMod val="75000"/>
                </a:srgbClr>
              </a:solidFill>
              <a:latin typeface="Arial" panose="020B0604020202020204" pitchFamily="34" charset="0"/>
              <a:ea typeface="SimHei" panose="02010609060101010101" pitchFamily="49" charset="-122"/>
              <a:cs typeface="Arial" panose="020B0604020202020204" pitchFamily="34" charset="0"/>
            </a:endParaRPr>
          </a:p>
        </p:txBody>
      </p:sp>
      <p:sp>
        <p:nvSpPr>
          <p:cNvPr id="17" name="文本框 16">
            <a:extLst>
              <a:ext uri="{FF2B5EF4-FFF2-40B4-BE49-F238E27FC236}">
                <a16:creationId xmlns:a16="http://schemas.microsoft.com/office/drawing/2014/main" id="{176CAEE3-E328-4769-B13A-787B5BF21872}"/>
              </a:ext>
            </a:extLst>
          </p:cNvPr>
          <p:cNvSpPr txBox="1"/>
          <p:nvPr/>
        </p:nvSpPr>
        <p:spPr>
          <a:xfrm>
            <a:off x="1071132" y="5020472"/>
            <a:ext cx="2786917" cy="584775"/>
          </a:xfrm>
          <a:prstGeom prst="rect">
            <a:avLst/>
          </a:prstGeom>
          <a:noFill/>
        </p:spPr>
        <p:txBody>
          <a:bodyPr wrap="none" rtlCol="0">
            <a:spAutoFit/>
          </a:bodyPr>
          <a:lstStyle/>
          <a:p>
            <a:pPr marL="342900" indent="-342900" defTabSz="457200">
              <a:buClrTx/>
              <a:buFont typeface="Wingdings" pitchFamily="2" charset="2"/>
              <a:buChar char="u"/>
            </a:pPr>
            <a:r>
              <a:rPr kumimoji="1" lang="en-US" altLang="zh-CN" sz="28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kumimoji="1" lang="en-US" altLang="zh-CN"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Background</a:t>
            </a:r>
            <a:endParaRPr kumimoji="1" lang="zh-CN" altLang="en-US" sz="28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3FD63B4E-3D7E-4EBC-A3CF-BC1474BC9396}"/>
              </a:ext>
            </a:extLst>
          </p:cNvPr>
          <p:cNvSpPr txBox="1"/>
          <p:nvPr/>
        </p:nvSpPr>
        <p:spPr>
          <a:xfrm>
            <a:off x="1173358" y="5536743"/>
            <a:ext cx="13094846" cy="9871420"/>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Serverless computing has gained popularity for deploying web applications. Running web applications without the need to configure the runtime environment is attractive for cloud tenants, especially when their management and provisioning of computing resources are complex. In serverless computing, web applications run as function chains. However, function chain communications in the current serverless architecture are not efficient. Serverless function chains are triggered by the API gateway through external events or HTTP requests.</a:t>
            </a:r>
          </a:p>
          <a:p>
            <a:pPr marL="285750" indent="-285750" algn="just">
              <a:lnSpc>
                <a:spcPct val="120000"/>
              </a:lnSpc>
              <a:buFont typeface="Arial" panose="020B0604020202020204" pitchFamily="34" charset="0"/>
              <a:buChar char="•"/>
            </a:pPr>
            <a:endParaRPr kumimoji="1" lang="en-US" altLang="zh-CN" sz="2800" dirty="0">
              <a:latin typeface="Times New Roman" panose="02020603050405020304" pitchFamily="18" charset="0"/>
              <a:cs typeface="Times New Roman" panose="02020603050405020304" pitchFamily="18" charset="0"/>
            </a:endParaRPr>
          </a:p>
          <a:p>
            <a:pPr marL="5961063" lvl="8" indent="300038"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The centralized API gateway assists in forwarding requests between functions, performing 5 internal requests. </a:t>
            </a:r>
          </a:p>
          <a:p>
            <a:pPr marL="5961063" lvl="8" indent="300038"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Compared to direct function-to-function invocations which only need 3 internal invocations, the current architecture introduces 2 additional network round trips.</a:t>
            </a:r>
          </a:p>
          <a:p>
            <a:pPr marL="5961063" lvl="8" indent="300038"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The resulting additional network round trips add more execution time for cloud applications, potentially compromising service level objectives (SLOs).</a:t>
            </a:r>
            <a:endParaRPr kumimoji="1" lang="zh-CN" altLang="en-US" sz="2800" dirty="0">
              <a:latin typeface="Times New Roman" panose="02020603050405020304" pitchFamily="18" charset="0"/>
              <a:cs typeface="Times New Roman" panose="02020603050405020304" pitchFamily="18" charset="0"/>
            </a:endParaRPr>
          </a:p>
        </p:txBody>
      </p:sp>
      <p:sp>
        <p:nvSpPr>
          <p:cNvPr id="21" name="圆角矩形 39">
            <a:extLst>
              <a:ext uri="{FF2B5EF4-FFF2-40B4-BE49-F238E27FC236}">
                <a16:creationId xmlns:a16="http://schemas.microsoft.com/office/drawing/2014/main" id="{0D3EBBFC-6979-4AFA-A1E6-844CC4E24168}"/>
              </a:ext>
            </a:extLst>
          </p:cNvPr>
          <p:cNvSpPr/>
          <p:nvPr/>
        </p:nvSpPr>
        <p:spPr>
          <a:xfrm>
            <a:off x="1165669" y="9597307"/>
            <a:ext cx="5847088" cy="5785325"/>
          </a:xfrm>
          <a:prstGeom prst="roundRect">
            <a:avLst>
              <a:gd name="adj" fmla="val 3153"/>
            </a:avLst>
          </a:prstGeom>
          <a:solidFill>
            <a:srgbClr val="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zh-CN" altLang="en-US" sz="25712"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E3D69284-6B4C-4FE0-AC31-959439E3AC96}"/>
              </a:ext>
            </a:extLst>
          </p:cNvPr>
          <p:cNvSpPr txBox="1"/>
          <p:nvPr/>
        </p:nvSpPr>
        <p:spPr>
          <a:xfrm>
            <a:off x="14612502" y="5033063"/>
            <a:ext cx="2565126" cy="584775"/>
          </a:xfrm>
          <a:prstGeom prst="rect">
            <a:avLst/>
          </a:prstGeom>
          <a:noFill/>
        </p:spPr>
        <p:txBody>
          <a:bodyPr wrap="none" rtlCol="0">
            <a:spAutoFit/>
          </a:bodyPr>
          <a:lstStyle/>
          <a:p>
            <a:pPr marL="342900" indent="-342900" defTabSz="457200">
              <a:buClrTx/>
              <a:buFont typeface="Wingdings" pitchFamily="2" charset="2"/>
              <a:buChar char="u"/>
            </a:pPr>
            <a:r>
              <a:rPr kumimoji="1" lang="en-US" altLang="zh-CN" sz="28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kumimoji="1" lang="en-US" altLang="zh-CN"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Motivation</a:t>
            </a:r>
            <a:endParaRPr kumimoji="1" lang="zh-CN" altLang="en-US" sz="28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3C957C38-8DE9-4C6B-A007-05AF791A170E}"/>
              </a:ext>
            </a:extLst>
          </p:cNvPr>
          <p:cNvSpPr txBox="1"/>
          <p:nvPr/>
        </p:nvSpPr>
        <p:spPr>
          <a:xfrm>
            <a:off x="14718761" y="5484907"/>
            <a:ext cx="14277084" cy="5217839"/>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The API gateway greatly facilitates function invocations for end-users. However, the effectiveness of serverless networking is compromised for such convenience.</a:t>
            </a:r>
          </a:p>
          <a:p>
            <a:pPr marL="800100" lvl="1" indent="-342900" algn="just">
              <a:lnSpc>
                <a:spcPct val="120000"/>
              </a:lnSpc>
              <a:buFont typeface="Wingdings" pitchFamily="2" charset="2"/>
              <a:buChar char="Ø"/>
            </a:pPr>
            <a:r>
              <a:rPr kumimoji="1" lang="en-US" altLang="zh-CN" sz="2800" i="1" dirty="0">
                <a:latin typeface="Times New Roman" panose="02020603050405020304" pitchFamily="18" charset="0"/>
                <a:cs typeface="Times New Roman" panose="02020603050405020304" pitchFamily="18" charset="0"/>
              </a:rPr>
              <a:t>P1: Multiple extra connections increase invocation latency</a:t>
            </a:r>
            <a:r>
              <a:rPr kumimoji="1" lang="en-US" altLang="zh-CN" sz="2800" dirty="0">
                <a:latin typeface="Times New Roman" panose="02020603050405020304" pitchFamily="18" charset="0"/>
                <a:cs typeface="Times New Roman" panose="02020603050405020304" pitchFamily="18" charset="0"/>
              </a:rPr>
              <a:t>:  A function chain needs to call the API gateway multiple times to forward requests. </a:t>
            </a:r>
          </a:p>
          <a:p>
            <a:pPr marL="800100" lvl="1" indent="-342900" algn="just">
              <a:lnSpc>
                <a:spcPct val="120000"/>
              </a:lnSpc>
              <a:buFont typeface="Wingdings" pitchFamily="2" charset="2"/>
              <a:buChar char="Ø"/>
            </a:pPr>
            <a:r>
              <a:rPr kumimoji="1" lang="en-US" altLang="zh-CN" sz="2800" i="1" dirty="0">
                <a:latin typeface="Times New Roman" panose="02020603050405020304" pitchFamily="18" charset="0"/>
                <a:cs typeface="Times New Roman" panose="02020603050405020304" pitchFamily="18" charset="0"/>
              </a:rPr>
              <a:t>P2: The centralized architecture is prone to traffic bottlenecks</a:t>
            </a:r>
            <a:r>
              <a:rPr kumimoji="1" lang="en-US" altLang="zh-CN" sz="2800" dirty="0">
                <a:latin typeface="Times New Roman" panose="02020603050405020304" pitchFamily="18" charset="0"/>
                <a:cs typeface="Times New Roman" panose="02020603050405020304" pitchFamily="18" charset="0"/>
              </a:rPr>
              <a:t>: The API gateway performs various roles during the function invocation. The heavy tasks consume numerous resources, making the API gateway become the traffic bottleneck. </a:t>
            </a:r>
          </a:p>
          <a:p>
            <a:pPr marL="800100" lvl="1" indent="-342900" algn="just">
              <a:lnSpc>
                <a:spcPct val="120000"/>
              </a:lnSpc>
              <a:buFont typeface="Wingdings" pitchFamily="2" charset="2"/>
              <a:buChar char="Ø"/>
            </a:pPr>
            <a:r>
              <a:rPr kumimoji="1" lang="en-US" altLang="zh-CN" sz="2800" i="1" dirty="0">
                <a:latin typeface="Times New Roman" panose="02020603050405020304" pitchFamily="18" charset="0"/>
                <a:cs typeface="Times New Roman" panose="02020603050405020304" pitchFamily="18" charset="0"/>
              </a:rPr>
              <a:t>P3: Lack of data flow isolation compromises security: </a:t>
            </a:r>
            <a:r>
              <a:rPr kumimoji="1" lang="en-US" altLang="zh-CN" sz="2800" dirty="0">
                <a:latin typeface="Times New Roman" panose="02020603050405020304" pitchFamily="18" charset="0"/>
                <a:cs typeface="Times New Roman" panose="02020603050405020304" pitchFamily="18" charset="0"/>
              </a:rPr>
              <a:t>The data flows from multi-tenants coexist within the API gateway. The internal attack surface is expanded in the current serverless architecture.</a:t>
            </a:r>
          </a:p>
        </p:txBody>
      </p:sp>
      <p:sp>
        <p:nvSpPr>
          <p:cNvPr id="28" name="圆角矩形 173">
            <a:extLst>
              <a:ext uri="{FF2B5EF4-FFF2-40B4-BE49-F238E27FC236}">
                <a16:creationId xmlns:a16="http://schemas.microsoft.com/office/drawing/2014/main" id="{BAE931D3-FC89-45DE-AEE4-7C90F497EE9F}"/>
              </a:ext>
            </a:extLst>
          </p:cNvPr>
          <p:cNvSpPr/>
          <p:nvPr/>
        </p:nvSpPr>
        <p:spPr>
          <a:xfrm>
            <a:off x="14868481" y="10755776"/>
            <a:ext cx="14194217" cy="5417110"/>
          </a:xfrm>
          <a:prstGeom prst="roundRect">
            <a:avLst>
              <a:gd name="adj" fmla="val 3153"/>
            </a:avLst>
          </a:prstGeom>
          <a:solidFill>
            <a:srgbClr val="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zh-CN" altLang="en-US" sz="25712"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0" name="圆角矩形 34">
            <a:extLst>
              <a:ext uri="{FF2B5EF4-FFF2-40B4-BE49-F238E27FC236}">
                <a16:creationId xmlns:a16="http://schemas.microsoft.com/office/drawing/2014/main" id="{B5A689FF-1C05-4E09-8364-FD7DD0700C9C}"/>
              </a:ext>
            </a:extLst>
          </p:cNvPr>
          <p:cNvSpPr/>
          <p:nvPr/>
        </p:nvSpPr>
        <p:spPr>
          <a:xfrm>
            <a:off x="829060" y="16980624"/>
            <a:ext cx="28617092" cy="8940219"/>
          </a:xfrm>
          <a:prstGeom prst="roundRect">
            <a:avLst>
              <a:gd name="adj" fmla="val 3153"/>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a:p>
        </p:txBody>
      </p:sp>
      <p:sp>
        <p:nvSpPr>
          <p:cNvPr id="31" name="圆角矩形 176">
            <a:extLst>
              <a:ext uri="{FF2B5EF4-FFF2-40B4-BE49-F238E27FC236}">
                <a16:creationId xmlns:a16="http://schemas.microsoft.com/office/drawing/2014/main" id="{9073F015-C049-4ADF-AD68-380E9E25A5AD}"/>
              </a:ext>
            </a:extLst>
          </p:cNvPr>
          <p:cNvSpPr/>
          <p:nvPr/>
        </p:nvSpPr>
        <p:spPr>
          <a:xfrm>
            <a:off x="14868481" y="18334404"/>
            <a:ext cx="14209871" cy="6684998"/>
          </a:xfrm>
          <a:prstGeom prst="roundRect">
            <a:avLst>
              <a:gd name="adj" fmla="val 31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dirty="0"/>
          </a:p>
        </p:txBody>
      </p:sp>
      <p:pic>
        <p:nvPicPr>
          <p:cNvPr id="5" name="图片 4">
            <a:extLst>
              <a:ext uri="{FF2B5EF4-FFF2-40B4-BE49-F238E27FC236}">
                <a16:creationId xmlns:a16="http://schemas.microsoft.com/office/drawing/2014/main" id="{0E4E13FF-9220-46B0-A25F-A6CEEAF5AA9D}"/>
              </a:ext>
            </a:extLst>
          </p:cNvPr>
          <p:cNvPicPr>
            <a:picLocks noChangeAspect="1"/>
          </p:cNvPicPr>
          <p:nvPr/>
        </p:nvPicPr>
        <p:blipFill>
          <a:blip r:embed="rId5"/>
          <a:stretch>
            <a:fillRect/>
          </a:stretch>
        </p:blipFill>
        <p:spPr>
          <a:xfrm>
            <a:off x="15079067" y="10934839"/>
            <a:ext cx="13835661" cy="5187405"/>
          </a:xfrm>
          <a:prstGeom prst="rect">
            <a:avLst/>
          </a:prstGeom>
        </p:spPr>
      </p:pic>
      <p:pic>
        <p:nvPicPr>
          <p:cNvPr id="34" name="图片 33">
            <a:extLst>
              <a:ext uri="{FF2B5EF4-FFF2-40B4-BE49-F238E27FC236}">
                <a16:creationId xmlns:a16="http://schemas.microsoft.com/office/drawing/2014/main" id="{012CE3AC-5CD2-4061-843B-EAF057A54B05}"/>
              </a:ext>
            </a:extLst>
          </p:cNvPr>
          <p:cNvPicPr>
            <a:picLocks noChangeAspect="1"/>
          </p:cNvPicPr>
          <p:nvPr/>
        </p:nvPicPr>
        <p:blipFill>
          <a:blip r:embed="rId6"/>
          <a:stretch>
            <a:fillRect/>
          </a:stretch>
        </p:blipFill>
        <p:spPr>
          <a:xfrm>
            <a:off x="1323496" y="9770480"/>
            <a:ext cx="5562682" cy="5257443"/>
          </a:xfrm>
          <a:prstGeom prst="rect">
            <a:avLst/>
          </a:prstGeom>
        </p:spPr>
      </p:pic>
      <p:sp>
        <p:nvSpPr>
          <p:cNvPr id="41" name="文本框 40">
            <a:extLst>
              <a:ext uri="{FF2B5EF4-FFF2-40B4-BE49-F238E27FC236}">
                <a16:creationId xmlns:a16="http://schemas.microsoft.com/office/drawing/2014/main" id="{A2E68192-A11F-45A0-9EB3-DB502BC97984}"/>
              </a:ext>
            </a:extLst>
          </p:cNvPr>
          <p:cNvSpPr txBox="1"/>
          <p:nvPr/>
        </p:nvSpPr>
        <p:spPr>
          <a:xfrm>
            <a:off x="1111935" y="16993937"/>
            <a:ext cx="1723549" cy="646331"/>
          </a:xfrm>
          <a:prstGeom prst="rect">
            <a:avLst/>
          </a:prstGeom>
          <a:noFill/>
        </p:spPr>
        <p:txBody>
          <a:bodyPr wrap="none" rtlCol="0">
            <a:spAutoFit/>
          </a:bodyPr>
          <a:lstStyle/>
          <a:p>
            <a:pPr defTabSz="457200">
              <a:buClrTx/>
              <a:buFontTx/>
              <a:buNone/>
            </a:pPr>
            <a:r>
              <a:rPr kumimoji="1" lang="en-US" altLang="zh-CN" sz="3600" b="1" kern="1200" dirty="0">
                <a:solidFill>
                  <a:srgbClr val="5B9BD5">
                    <a:lumMod val="75000"/>
                  </a:srgbClr>
                </a:solidFill>
                <a:latin typeface="Arial" panose="020B0604020202020204" pitchFamily="34" charset="0"/>
                <a:ea typeface="SimHei" panose="02010609060101010101" pitchFamily="49" charset="-122"/>
                <a:cs typeface="Arial" panose="020B0604020202020204" pitchFamily="34" charset="0"/>
              </a:rPr>
              <a:t>Design</a:t>
            </a:r>
            <a:endParaRPr kumimoji="1" lang="zh-CN" altLang="en-US" sz="3600" b="1" kern="1200" dirty="0">
              <a:solidFill>
                <a:srgbClr val="5B9BD5">
                  <a:lumMod val="75000"/>
                </a:srgbClr>
              </a:solidFill>
              <a:latin typeface="Arial" panose="020B0604020202020204" pitchFamily="34" charset="0"/>
              <a:ea typeface="SimHei" panose="02010609060101010101" pitchFamily="49" charset="-122"/>
              <a:cs typeface="Arial" panose="020B0604020202020204" pitchFamily="34" charset="0"/>
            </a:endParaRPr>
          </a:p>
        </p:txBody>
      </p:sp>
      <p:sp>
        <p:nvSpPr>
          <p:cNvPr id="42" name="文本框 41">
            <a:extLst>
              <a:ext uri="{FF2B5EF4-FFF2-40B4-BE49-F238E27FC236}">
                <a16:creationId xmlns:a16="http://schemas.microsoft.com/office/drawing/2014/main" id="{AF0CB8A1-4844-489D-88FD-E18C20C3743D}"/>
              </a:ext>
            </a:extLst>
          </p:cNvPr>
          <p:cNvSpPr txBox="1"/>
          <p:nvPr/>
        </p:nvSpPr>
        <p:spPr>
          <a:xfrm>
            <a:off x="1173358" y="18069407"/>
            <a:ext cx="13094846" cy="7729295"/>
          </a:xfrm>
          <a:prstGeom prst="rect">
            <a:avLst/>
          </a:prstGeom>
          <a:noFill/>
        </p:spPr>
        <p:txBody>
          <a:bodyPr wrap="square" rtlCol="0">
            <a:spAutoFit/>
          </a:bodyPr>
          <a:lstStyle/>
          <a:p>
            <a:pPr marL="342900" indent="-342900"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We believe that direct communication between functions is the key to addressing these networking problems. However, due to the various roles that the API gateway performs during the function invocation, releasing the API gateway from data forwarding is not easy.</a:t>
            </a:r>
          </a:p>
          <a:p>
            <a:pPr marL="800100" lvl="1" indent="-342900" algn="just">
              <a:lnSpc>
                <a:spcPct val="120000"/>
              </a:lnSpc>
              <a:buFont typeface="Wingdings" panose="05000000000000000000" pitchFamily="2" charset="2"/>
              <a:buChar char="Ø"/>
            </a:pPr>
            <a:r>
              <a:rPr kumimoji="1" lang="en-US" altLang="zh-CN" sz="2800" i="1" dirty="0">
                <a:latin typeface="Times New Roman" panose="02020603050405020304" pitchFamily="18" charset="0"/>
                <a:cs typeface="Times New Roman" panose="02020603050405020304" pitchFamily="18" charset="0"/>
              </a:rPr>
              <a:t>C1: Handing the authorization of the internal function invocation. </a:t>
            </a:r>
          </a:p>
          <a:p>
            <a:pPr marL="800100" lvl="1" indent="-342900" algn="just">
              <a:lnSpc>
                <a:spcPct val="120000"/>
              </a:lnSpc>
              <a:buFont typeface="Wingdings" panose="05000000000000000000" pitchFamily="2" charset="2"/>
              <a:buChar char="Ø"/>
            </a:pPr>
            <a:r>
              <a:rPr kumimoji="1" lang="en-US" altLang="zh-CN" sz="2800" i="1" dirty="0">
                <a:latin typeface="Times New Roman" panose="02020603050405020304" pitchFamily="18" charset="0"/>
                <a:cs typeface="Times New Roman" panose="02020603050405020304" pitchFamily="18" charset="0"/>
              </a:rPr>
              <a:t>C2: Routing functions without knowing the IP address.</a:t>
            </a:r>
          </a:p>
          <a:p>
            <a:pPr marL="800100" lvl="1" indent="-342900" algn="just">
              <a:lnSpc>
                <a:spcPct val="120000"/>
              </a:lnSpc>
              <a:buFont typeface="Wingdings" panose="05000000000000000000" pitchFamily="2" charset="2"/>
              <a:buChar char="Ø"/>
            </a:pPr>
            <a:r>
              <a:rPr kumimoji="1" lang="en-US" altLang="zh-CN" sz="2800" i="1" dirty="0">
                <a:latin typeface="Times New Roman" panose="02020603050405020304" pitchFamily="18" charset="0"/>
                <a:cs typeface="Times New Roman" panose="02020603050405020304" pitchFamily="18" charset="0"/>
              </a:rPr>
              <a:t>C3: Scaling functions when functions are scaled to zero.</a:t>
            </a:r>
          </a:p>
          <a:p>
            <a:pPr algn="just">
              <a:lnSpc>
                <a:spcPct val="120000"/>
              </a:lnSpc>
            </a:pPr>
            <a:endParaRPr kumimoji="1" lang="en-US" altLang="zh-CN" sz="2400" dirty="0">
              <a:latin typeface="Segoe Print" panose="02000600000000000000" pitchFamily="2" charset="0"/>
              <a:cs typeface="Times New Roman" panose="02020603050405020304" pitchFamily="18" charset="0"/>
            </a:endParaRPr>
          </a:p>
          <a:p>
            <a:pPr marL="285750" indent="-285750" algn="just">
              <a:lnSpc>
                <a:spcPct val="120000"/>
              </a:lnSpc>
              <a:buFont typeface="Arial" panose="020B0604020202020204" pitchFamily="34" charset="0"/>
              <a:buChar char="•"/>
            </a:pPr>
            <a:r>
              <a:rPr kumimoji="1" lang="en-US" altLang="zh-CN" sz="2800" dirty="0" err="1">
                <a:latin typeface="Segoe Print" panose="02000600000000000000" pitchFamily="2" charset="0"/>
                <a:cs typeface="Times New Roman" panose="02020603050405020304" pitchFamily="18" charset="0"/>
              </a:rPr>
              <a:t>DirectFaaS</a:t>
            </a:r>
            <a:r>
              <a:rPr kumimoji="1" lang="en-US" altLang="zh-CN" sz="2800" dirty="0">
                <a:latin typeface="Times New Roman" panose="02020603050405020304" pitchFamily="18" charset="0"/>
                <a:cs typeface="Times New Roman" panose="02020603050405020304" pitchFamily="18" charset="0"/>
              </a:rPr>
              <a:t> architecture separates the control plane and the data plane in serverless chain communications. Components of the control plane are responsible for generating control flows. Following these control flows, internal functions communicate directly in the data plane. </a:t>
            </a:r>
          </a:p>
          <a:p>
            <a:pPr marL="800100" lvl="1" indent="-342900" algn="just">
              <a:lnSpc>
                <a:spcPct val="120000"/>
              </a:lnSpc>
              <a:buFont typeface="Wingdings" panose="05000000000000000000" pitchFamily="2" charset="2"/>
              <a:buChar char="Ø"/>
            </a:pPr>
            <a:r>
              <a:rPr kumimoji="1" lang="en-US" altLang="zh-CN" sz="2800" b="1" dirty="0">
                <a:latin typeface="Times New Roman" panose="02020603050405020304" pitchFamily="18" charset="0"/>
                <a:cs typeface="Times New Roman" panose="02020603050405020304" pitchFamily="18" charset="0"/>
              </a:rPr>
              <a:t>S1: Authorizing internal functions through the network policy.</a:t>
            </a:r>
          </a:p>
          <a:p>
            <a:pPr marL="800100" lvl="1" indent="-342900" algn="just">
              <a:lnSpc>
                <a:spcPct val="120000"/>
              </a:lnSpc>
              <a:buFont typeface="Wingdings" panose="05000000000000000000" pitchFamily="2" charset="2"/>
              <a:buChar char="Ø"/>
            </a:pPr>
            <a:r>
              <a:rPr kumimoji="1" lang="en-US" altLang="zh-CN" sz="2800" b="1" dirty="0">
                <a:latin typeface="Times New Roman" panose="02020603050405020304" pitchFamily="18" charset="0"/>
                <a:cs typeface="Times New Roman" panose="02020603050405020304" pitchFamily="18" charset="0"/>
              </a:rPr>
              <a:t>S2: Using the static virtual IP (</a:t>
            </a:r>
            <a:r>
              <a:rPr kumimoji="1" lang="en-US" altLang="zh-CN" sz="2800" b="1" dirty="0" err="1">
                <a:latin typeface="Times New Roman" panose="02020603050405020304" pitchFamily="18" charset="0"/>
                <a:cs typeface="Times New Roman" panose="02020603050405020304" pitchFamily="18" charset="0"/>
              </a:rPr>
              <a:t>vIP</a:t>
            </a:r>
            <a:r>
              <a:rPr kumimoji="1" lang="en-US" altLang="zh-CN" sz="2800" b="1" dirty="0">
                <a:latin typeface="Times New Roman" panose="02020603050405020304" pitchFamily="18" charset="0"/>
                <a:cs typeface="Times New Roman" panose="02020603050405020304" pitchFamily="18" charset="0"/>
              </a:rPr>
              <a:t>) to route internal function communications.</a:t>
            </a:r>
          </a:p>
          <a:p>
            <a:pPr marL="800100" lvl="1" indent="-342900" algn="just">
              <a:lnSpc>
                <a:spcPct val="120000"/>
              </a:lnSpc>
              <a:buFont typeface="Wingdings" panose="05000000000000000000" pitchFamily="2" charset="2"/>
              <a:buChar char="Ø"/>
            </a:pPr>
            <a:r>
              <a:rPr kumimoji="1" lang="en-US" altLang="zh-CN" sz="2800" b="1" dirty="0">
                <a:latin typeface="Times New Roman" panose="02020603050405020304" pitchFamily="18" charset="0"/>
                <a:cs typeface="Times New Roman" panose="02020603050405020304" pitchFamily="18" charset="0"/>
              </a:rPr>
              <a:t>S3: Monitoring internal function invocations to scale function instances.</a:t>
            </a:r>
          </a:p>
        </p:txBody>
      </p:sp>
      <p:sp>
        <p:nvSpPr>
          <p:cNvPr id="43" name="圆角矩形 34">
            <a:extLst>
              <a:ext uri="{FF2B5EF4-FFF2-40B4-BE49-F238E27FC236}">
                <a16:creationId xmlns:a16="http://schemas.microsoft.com/office/drawing/2014/main" id="{1001C21A-B42A-4926-B6FA-FA45ACBDF8AD}"/>
              </a:ext>
            </a:extLst>
          </p:cNvPr>
          <p:cNvSpPr/>
          <p:nvPr/>
        </p:nvSpPr>
        <p:spPr>
          <a:xfrm>
            <a:off x="829060" y="26518466"/>
            <a:ext cx="28617092" cy="14487647"/>
          </a:xfrm>
          <a:prstGeom prst="roundRect">
            <a:avLst>
              <a:gd name="adj" fmla="val 3153"/>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a:p>
        </p:txBody>
      </p:sp>
      <p:sp>
        <p:nvSpPr>
          <p:cNvPr id="44" name="文本框 43">
            <a:extLst>
              <a:ext uri="{FF2B5EF4-FFF2-40B4-BE49-F238E27FC236}">
                <a16:creationId xmlns:a16="http://schemas.microsoft.com/office/drawing/2014/main" id="{9466AC2C-0A97-40C4-B885-9D162998D3BC}"/>
              </a:ext>
            </a:extLst>
          </p:cNvPr>
          <p:cNvSpPr txBox="1"/>
          <p:nvPr/>
        </p:nvSpPr>
        <p:spPr>
          <a:xfrm>
            <a:off x="1111935" y="26606743"/>
            <a:ext cx="2518638" cy="646331"/>
          </a:xfrm>
          <a:prstGeom prst="rect">
            <a:avLst/>
          </a:prstGeom>
          <a:noFill/>
        </p:spPr>
        <p:txBody>
          <a:bodyPr wrap="none" rtlCol="0">
            <a:spAutoFit/>
          </a:bodyPr>
          <a:lstStyle/>
          <a:p>
            <a:pPr defTabSz="457200">
              <a:buClrTx/>
              <a:buFontTx/>
              <a:buNone/>
            </a:pPr>
            <a:r>
              <a:rPr kumimoji="1" lang="en-US" altLang="zh-CN" sz="3600" b="1" kern="1200" dirty="0">
                <a:solidFill>
                  <a:srgbClr val="5B9BD5">
                    <a:lumMod val="75000"/>
                  </a:srgbClr>
                </a:solidFill>
                <a:latin typeface="Arial" panose="020B0604020202020204" pitchFamily="34" charset="0"/>
                <a:ea typeface="SimHei" panose="02010609060101010101" pitchFamily="49" charset="-122"/>
                <a:cs typeface="Arial" panose="020B0604020202020204" pitchFamily="34" charset="0"/>
              </a:rPr>
              <a:t>Evaluation</a:t>
            </a:r>
            <a:endParaRPr kumimoji="1" lang="zh-CN" altLang="en-US" sz="3600" b="1" kern="1200" dirty="0">
              <a:solidFill>
                <a:srgbClr val="5B9BD5">
                  <a:lumMod val="75000"/>
                </a:srgbClr>
              </a:solidFill>
              <a:latin typeface="Arial" panose="020B0604020202020204" pitchFamily="34" charset="0"/>
              <a:ea typeface="SimHei" panose="02010609060101010101" pitchFamily="49" charset="-122"/>
              <a:cs typeface="Arial" panose="020B0604020202020204" pitchFamily="34" charset="0"/>
            </a:endParaRPr>
          </a:p>
        </p:txBody>
      </p:sp>
      <p:sp>
        <p:nvSpPr>
          <p:cNvPr id="45" name="文本框 44">
            <a:extLst>
              <a:ext uri="{FF2B5EF4-FFF2-40B4-BE49-F238E27FC236}">
                <a16:creationId xmlns:a16="http://schemas.microsoft.com/office/drawing/2014/main" id="{F49E3CFD-BC57-4461-BA8F-3F26B9D93337}"/>
              </a:ext>
            </a:extLst>
          </p:cNvPr>
          <p:cNvSpPr txBox="1"/>
          <p:nvPr/>
        </p:nvSpPr>
        <p:spPr>
          <a:xfrm>
            <a:off x="1071132" y="27278153"/>
            <a:ext cx="6652783" cy="584775"/>
          </a:xfrm>
          <a:prstGeom prst="rect">
            <a:avLst/>
          </a:prstGeom>
          <a:noFill/>
        </p:spPr>
        <p:txBody>
          <a:bodyPr wrap="none" rtlCol="0">
            <a:spAutoFit/>
          </a:bodyPr>
          <a:lstStyle/>
          <a:p>
            <a:pPr marL="342900" indent="-342900">
              <a:buFont typeface="Wingdings" pitchFamily="2" charset="2"/>
              <a:buChar char="u"/>
            </a:pPr>
            <a:r>
              <a:rPr kumimoji="1" lang="en-US" altLang="zh-CN" sz="3200" b="1" dirty="0">
                <a:latin typeface="Times New Roman" panose="02020603050405020304" pitchFamily="18" charset="0"/>
                <a:cs typeface="Times New Roman" panose="02020603050405020304" pitchFamily="18" charset="0"/>
              </a:rPr>
              <a:t>Authorization, Routing, Resiliency</a:t>
            </a:r>
            <a:endParaRPr kumimoji="1" lang="zh-CN" altLang="en-US" sz="3200" b="1"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A9FDB5B3-FBF4-403A-9CE5-2CD143006CD1}"/>
              </a:ext>
            </a:extLst>
          </p:cNvPr>
          <p:cNvSpPr txBox="1"/>
          <p:nvPr/>
        </p:nvSpPr>
        <p:spPr>
          <a:xfrm>
            <a:off x="1071132" y="17614152"/>
            <a:ext cx="2608406" cy="584775"/>
          </a:xfrm>
          <a:prstGeom prst="rect">
            <a:avLst/>
          </a:prstGeom>
          <a:noFill/>
        </p:spPr>
        <p:txBody>
          <a:bodyPr wrap="none" rtlCol="0">
            <a:spAutoFit/>
          </a:bodyPr>
          <a:lstStyle/>
          <a:p>
            <a:pPr marL="342900" indent="-342900" defTabSz="457200">
              <a:buClrTx/>
              <a:buFont typeface="Wingdings" pitchFamily="2" charset="2"/>
              <a:buChar char="u"/>
            </a:pPr>
            <a:r>
              <a:rPr kumimoji="1" lang="en-US" altLang="zh-CN"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Challenges</a:t>
            </a:r>
            <a:endParaRPr kumimoji="1" lang="zh-CN" altLang="en-US"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8" name="文本框 47">
            <a:extLst>
              <a:ext uri="{FF2B5EF4-FFF2-40B4-BE49-F238E27FC236}">
                <a16:creationId xmlns:a16="http://schemas.microsoft.com/office/drawing/2014/main" id="{3ACD1A9B-3EFA-41A0-9DDA-9EF525B15CFC}"/>
              </a:ext>
            </a:extLst>
          </p:cNvPr>
          <p:cNvSpPr txBox="1"/>
          <p:nvPr/>
        </p:nvSpPr>
        <p:spPr>
          <a:xfrm>
            <a:off x="1071132" y="21665185"/>
            <a:ext cx="2310248" cy="584775"/>
          </a:xfrm>
          <a:prstGeom prst="rect">
            <a:avLst/>
          </a:prstGeom>
          <a:noFill/>
        </p:spPr>
        <p:txBody>
          <a:bodyPr wrap="none" rtlCol="0">
            <a:spAutoFit/>
          </a:bodyPr>
          <a:lstStyle/>
          <a:p>
            <a:pPr marL="342900" indent="-342900" defTabSz="457200">
              <a:buClrTx/>
              <a:buFont typeface="Wingdings" pitchFamily="2" charset="2"/>
              <a:buChar char="u"/>
            </a:pPr>
            <a:r>
              <a:rPr kumimoji="1" lang="en-US" altLang="zh-CN"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Solutions</a:t>
            </a:r>
            <a:endParaRPr kumimoji="1" lang="zh-CN" altLang="en-US"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圆角矩形 176">
            <a:extLst>
              <a:ext uri="{FF2B5EF4-FFF2-40B4-BE49-F238E27FC236}">
                <a16:creationId xmlns:a16="http://schemas.microsoft.com/office/drawing/2014/main" id="{233B6482-179A-43DB-A888-1D19B7AAD31F}"/>
              </a:ext>
            </a:extLst>
          </p:cNvPr>
          <p:cNvSpPr/>
          <p:nvPr/>
        </p:nvSpPr>
        <p:spPr>
          <a:xfrm>
            <a:off x="1165668" y="27888005"/>
            <a:ext cx="7007315" cy="4579001"/>
          </a:xfrm>
          <a:prstGeom prst="roundRect">
            <a:avLst>
              <a:gd name="adj" fmla="val 31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dirty="0"/>
          </a:p>
        </p:txBody>
      </p:sp>
      <p:sp>
        <p:nvSpPr>
          <p:cNvPr id="58" name="文本框 57">
            <a:extLst>
              <a:ext uri="{FF2B5EF4-FFF2-40B4-BE49-F238E27FC236}">
                <a16:creationId xmlns:a16="http://schemas.microsoft.com/office/drawing/2014/main" id="{C5B0FB10-01AC-4EB2-BF69-78CB68C5C608}"/>
              </a:ext>
            </a:extLst>
          </p:cNvPr>
          <p:cNvSpPr txBox="1"/>
          <p:nvPr/>
        </p:nvSpPr>
        <p:spPr>
          <a:xfrm>
            <a:off x="1071132" y="33605783"/>
            <a:ext cx="6863223" cy="584775"/>
          </a:xfrm>
          <a:prstGeom prst="rect">
            <a:avLst/>
          </a:prstGeom>
          <a:noFill/>
        </p:spPr>
        <p:txBody>
          <a:bodyPr wrap="square" rtlCol="0">
            <a:spAutoFit/>
          </a:bodyPr>
          <a:lstStyle/>
          <a:p>
            <a:pPr marL="342900" indent="-342900" defTabSz="457200">
              <a:buClrTx/>
              <a:buFont typeface="Wingdings" pitchFamily="2" charset="2"/>
              <a:buChar char="u"/>
            </a:pPr>
            <a:r>
              <a:rPr kumimoji="1" lang="en-US" altLang="zh-CN"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Resource Consumption Reduction</a:t>
            </a:r>
            <a:endParaRPr kumimoji="1" lang="zh-CN" altLang="en-US"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52" name="图片 51">
            <a:extLst>
              <a:ext uri="{FF2B5EF4-FFF2-40B4-BE49-F238E27FC236}">
                <a16:creationId xmlns:a16="http://schemas.microsoft.com/office/drawing/2014/main" id="{27006FDA-488C-4C83-8CAF-482D6AAA873A}"/>
              </a:ext>
            </a:extLst>
          </p:cNvPr>
          <p:cNvPicPr>
            <a:picLocks noChangeAspect="1"/>
          </p:cNvPicPr>
          <p:nvPr/>
        </p:nvPicPr>
        <p:blipFill>
          <a:blip r:embed="rId7"/>
          <a:stretch>
            <a:fillRect/>
          </a:stretch>
        </p:blipFill>
        <p:spPr>
          <a:xfrm>
            <a:off x="1165669" y="28083924"/>
            <a:ext cx="7007886" cy="3981440"/>
          </a:xfrm>
          <a:prstGeom prst="rect">
            <a:avLst/>
          </a:prstGeom>
        </p:spPr>
      </p:pic>
      <p:sp>
        <p:nvSpPr>
          <p:cNvPr id="72" name="文本框 71">
            <a:extLst>
              <a:ext uri="{FF2B5EF4-FFF2-40B4-BE49-F238E27FC236}">
                <a16:creationId xmlns:a16="http://schemas.microsoft.com/office/drawing/2014/main" id="{6385647E-B71B-40C4-87D3-BB35194B0C29}"/>
              </a:ext>
            </a:extLst>
          </p:cNvPr>
          <p:cNvSpPr txBox="1"/>
          <p:nvPr/>
        </p:nvSpPr>
        <p:spPr>
          <a:xfrm>
            <a:off x="8227175" y="27746585"/>
            <a:ext cx="5262979" cy="5217839"/>
          </a:xfrm>
          <a:prstGeom prst="rect">
            <a:avLst/>
          </a:prstGeom>
          <a:noFill/>
        </p:spPr>
        <p:txBody>
          <a:bodyPr wrap="square">
            <a:spAutoFit/>
          </a:bodyPr>
          <a:lstStyle/>
          <a:p>
            <a:pPr marL="342900" indent="-342900"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Requests only successfully be forwarded to functions that have invocation relationships. </a:t>
            </a:r>
          </a:p>
          <a:p>
            <a:pPr marL="342900" indent="-342900"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When we invoke the function chain using </a:t>
            </a:r>
            <a:r>
              <a:rPr kumimoji="1" lang="en-US" altLang="zh-CN" sz="2800" dirty="0" err="1">
                <a:latin typeface="Times New Roman" panose="02020603050405020304" pitchFamily="18" charset="0"/>
                <a:cs typeface="Times New Roman" panose="02020603050405020304" pitchFamily="18" charset="0"/>
              </a:rPr>
              <a:t>vIP</a:t>
            </a:r>
            <a:r>
              <a:rPr kumimoji="1" lang="en-US" altLang="zh-CN" sz="2800" dirty="0">
                <a:latin typeface="Times New Roman" panose="02020603050405020304" pitchFamily="18" charset="0"/>
                <a:cs typeface="Times New Roman" panose="02020603050405020304" pitchFamily="18" charset="0"/>
              </a:rPr>
              <a:t>, each internal function successfully responds to all requests.</a:t>
            </a:r>
          </a:p>
          <a:p>
            <a:pPr marL="342900" indent="-342900" algn="just">
              <a:lnSpc>
                <a:spcPct val="120000"/>
              </a:lnSpc>
              <a:buFont typeface="Arial" panose="020B0604020202020204" pitchFamily="34" charset="0"/>
              <a:buChar char="•"/>
            </a:pPr>
            <a:r>
              <a:rPr kumimoji="1" lang="en-US" altLang="zh-CN" sz="2800" dirty="0">
                <a:latin typeface="Times New Roman" panose="02020603050405020304" pitchFamily="18" charset="0"/>
                <a:cs typeface="Times New Roman" panose="02020603050405020304" pitchFamily="18" charset="0"/>
              </a:rPr>
              <a:t>Functions are scaled to different quantities of instances based on the number of invocations.</a:t>
            </a:r>
          </a:p>
        </p:txBody>
      </p:sp>
      <p:sp>
        <p:nvSpPr>
          <p:cNvPr id="73" name="圆角矩形 176">
            <a:extLst>
              <a:ext uri="{FF2B5EF4-FFF2-40B4-BE49-F238E27FC236}">
                <a16:creationId xmlns:a16="http://schemas.microsoft.com/office/drawing/2014/main" id="{6B99750B-2286-4408-BF92-9331EAD026EE}"/>
              </a:ext>
            </a:extLst>
          </p:cNvPr>
          <p:cNvSpPr/>
          <p:nvPr/>
        </p:nvSpPr>
        <p:spPr>
          <a:xfrm>
            <a:off x="1091200" y="34376692"/>
            <a:ext cx="6629581" cy="3852000"/>
          </a:xfrm>
          <a:prstGeom prst="roundRect">
            <a:avLst>
              <a:gd name="adj" fmla="val 31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dirty="0"/>
          </a:p>
        </p:txBody>
      </p:sp>
      <p:pic>
        <p:nvPicPr>
          <p:cNvPr id="75" name="图片 74">
            <a:extLst>
              <a:ext uri="{FF2B5EF4-FFF2-40B4-BE49-F238E27FC236}">
                <a16:creationId xmlns:a16="http://schemas.microsoft.com/office/drawing/2014/main" id="{F4251CA6-5A99-43B2-BF36-99880102D30D}"/>
              </a:ext>
            </a:extLst>
          </p:cNvPr>
          <p:cNvPicPr>
            <a:picLocks noChangeAspect="1"/>
          </p:cNvPicPr>
          <p:nvPr/>
        </p:nvPicPr>
        <p:blipFill>
          <a:blip r:embed="rId8"/>
          <a:stretch>
            <a:fillRect/>
          </a:stretch>
        </p:blipFill>
        <p:spPr>
          <a:xfrm>
            <a:off x="1067525" y="34480871"/>
            <a:ext cx="6591447" cy="3415794"/>
          </a:xfrm>
          <a:prstGeom prst="rect">
            <a:avLst/>
          </a:prstGeom>
        </p:spPr>
      </p:pic>
      <p:sp>
        <p:nvSpPr>
          <p:cNvPr id="76" name="圆角矩形 176">
            <a:extLst>
              <a:ext uri="{FF2B5EF4-FFF2-40B4-BE49-F238E27FC236}">
                <a16:creationId xmlns:a16="http://schemas.microsoft.com/office/drawing/2014/main" id="{3D6B0635-A0C4-4449-A549-0F5E1C4507E8}"/>
              </a:ext>
            </a:extLst>
          </p:cNvPr>
          <p:cNvSpPr/>
          <p:nvPr/>
        </p:nvSpPr>
        <p:spPr>
          <a:xfrm>
            <a:off x="14868481" y="27888006"/>
            <a:ext cx="14209871" cy="3852000"/>
          </a:xfrm>
          <a:prstGeom prst="roundRect">
            <a:avLst>
              <a:gd name="adj" fmla="val 31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dirty="0"/>
          </a:p>
        </p:txBody>
      </p:sp>
      <p:sp>
        <p:nvSpPr>
          <p:cNvPr id="77" name="文本框 76">
            <a:extLst>
              <a:ext uri="{FF2B5EF4-FFF2-40B4-BE49-F238E27FC236}">
                <a16:creationId xmlns:a16="http://schemas.microsoft.com/office/drawing/2014/main" id="{BF010522-277B-4892-93F5-671D3D99CCFB}"/>
              </a:ext>
            </a:extLst>
          </p:cNvPr>
          <p:cNvSpPr txBox="1"/>
          <p:nvPr/>
        </p:nvSpPr>
        <p:spPr>
          <a:xfrm>
            <a:off x="14612502" y="27278153"/>
            <a:ext cx="5262979" cy="584775"/>
          </a:xfrm>
          <a:prstGeom prst="rect">
            <a:avLst/>
          </a:prstGeom>
          <a:noFill/>
        </p:spPr>
        <p:txBody>
          <a:bodyPr wrap="none" rtlCol="0">
            <a:spAutoFit/>
          </a:bodyPr>
          <a:lstStyle/>
          <a:p>
            <a:pPr marL="342900" indent="-342900" defTabSz="457200">
              <a:buClrTx/>
              <a:buFont typeface="Wingdings" pitchFamily="2" charset="2"/>
              <a:buChar char="u"/>
            </a:pPr>
            <a:r>
              <a:rPr kumimoji="1" lang="en-US" altLang="zh-CN" sz="3200" b="1" dirty="0">
                <a:latin typeface="Times New Roman" panose="02020603050405020304" pitchFamily="18" charset="0"/>
                <a:cs typeface="Times New Roman" panose="02020603050405020304" pitchFamily="18" charset="0"/>
              </a:rPr>
              <a:t>Execution Time </a:t>
            </a:r>
            <a:r>
              <a:rPr kumimoji="1" lang="en-US" altLang="zh-CN"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Reduction</a:t>
            </a:r>
            <a:endParaRPr kumimoji="1" lang="zh-CN" altLang="en-US"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9" name="图片 78">
            <a:extLst>
              <a:ext uri="{FF2B5EF4-FFF2-40B4-BE49-F238E27FC236}">
                <a16:creationId xmlns:a16="http://schemas.microsoft.com/office/drawing/2014/main" id="{723ED525-E5A3-4956-8A16-7DE03CE18489}"/>
              </a:ext>
            </a:extLst>
          </p:cNvPr>
          <p:cNvPicPr>
            <a:picLocks noChangeAspect="1"/>
          </p:cNvPicPr>
          <p:nvPr/>
        </p:nvPicPr>
        <p:blipFill>
          <a:blip r:embed="rId9"/>
          <a:stretch>
            <a:fillRect/>
          </a:stretch>
        </p:blipFill>
        <p:spPr>
          <a:xfrm>
            <a:off x="14922673" y="28185629"/>
            <a:ext cx="14073172" cy="3298647"/>
          </a:xfrm>
          <a:prstGeom prst="rect">
            <a:avLst/>
          </a:prstGeom>
        </p:spPr>
      </p:pic>
      <p:sp>
        <p:nvSpPr>
          <p:cNvPr id="80" name="圆角矩形 176">
            <a:extLst>
              <a:ext uri="{FF2B5EF4-FFF2-40B4-BE49-F238E27FC236}">
                <a16:creationId xmlns:a16="http://schemas.microsoft.com/office/drawing/2014/main" id="{EC27DEB3-A915-4F9E-A0CE-AB6C55F7C501}"/>
              </a:ext>
            </a:extLst>
          </p:cNvPr>
          <p:cNvSpPr/>
          <p:nvPr/>
        </p:nvSpPr>
        <p:spPr>
          <a:xfrm>
            <a:off x="7897437" y="34324628"/>
            <a:ext cx="6143288" cy="3852000"/>
          </a:xfrm>
          <a:prstGeom prst="roundRect">
            <a:avLst>
              <a:gd name="adj" fmla="val 31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dirty="0"/>
          </a:p>
        </p:txBody>
      </p:sp>
      <p:pic>
        <p:nvPicPr>
          <p:cNvPr id="82" name="图片 81">
            <a:extLst>
              <a:ext uri="{FF2B5EF4-FFF2-40B4-BE49-F238E27FC236}">
                <a16:creationId xmlns:a16="http://schemas.microsoft.com/office/drawing/2014/main" id="{475F9DCD-8BD2-48C6-BAFD-BF8ED49D92AC}"/>
              </a:ext>
            </a:extLst>
          </p:cNvPr>
          <p:cNvPicPr>
            <a:picLocks noChangeAspect="1"/>
          </p:cNvPicPr>
          <p:nvPr/>
        </p:nvPicPr>
        <p:blipFill>
          <a:blip r:embed="rId10"/>
          <a:stretch>
            <a:fillRect/>
          </a:stretch>
        </p:blipFill>
        <p:spPr>
          <a:xfrm>
            <a:off x="7925318" y="34538180"/>
            <a:ext cx="6143288" cy="3301175"/>
          </a:xfrm>
          <a:prstGeom prst="rect">
            <a:avLst/>
          </a:prstGeom>
        </p:spPr>
      </p:pic>
      <p:sp>
        <p:nvSpPr>
          <p:cNvPr id="83" name="圆角矩形 176">
            <a:extLst>
              <a:ext uri="{FF2B5EF4-FFF2-40B4-BE49-F238E27FC236}">
                <a16:creationId xmlns:a16="http://schemas.microsoft.com/office/drawing/2014/main" id="{BCA4D195-B348-4066-A984-0B84438CC4CF}"/>
              </a:ext>
            </a:extLst>
          </p:cNvPr>
          <p:cNvSpPr/>
          <p:nvPr/>
        </p:nvSpPr>
        <p:spPr>
          <a:xfrm>
            <a:off x="14612502" y="34376692"/>
            <a:ext cx="14193536" cy="3852000"/>
          </a:xfrm>
          <a:prstGeom prst="roundRect">
            <a:avLst>
              <a:gd name="adj" fmla="val 31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dirty="0"/>
          </a:p>
        </p:txBody>
      </p:sp>
      <p:sp>
        <p:nvSpPr>
          <p:cNvPr id="84" name="文本框 83">
            <a:extLst>
              <a:ext uri="{FF2B5EF4-FFF2-40B4-BE49-F238E27FC236}">
                <a16:creationId xmlns:a16="http://schemas.microsoft.com/office/drawing/2014/main" id="{0CB25897-6DA7-45F5-B7F1-3BC6CA94AA08}"/>
              </a:ext>
            </a:extLst>
          </p:cNvPr>
          <p:cNvSpPr txBox="1"/>
          <p:nvPr/>
        </p:nvSpPr>
        <p:spPr>
          <a:xfrm>
            <a:off x="14612502" y="33605783"/>
            <a:ext cx="5150769" cy="584775"/>
          </a:xfrm>
          <a:prstGeom prst="rect">
            <a:avLst/>
          </a:prstGeom>
          <a:noFill/>
        </p:spPr>
        <p:txBody>
          <a:bodyPr wrap="none" rtlCol="0">
            <a:spAutoFit/>
          </a:bodyPr>
          <a:lstStyle/>
          <a:p>
            <a:pPr marL="342900" indent="-342900">
              <a:buFont typeface="Wingdings" pitchFamily="2" charset="2"/>
              <a:buChar char="u"/>
            </a:pPr>
            <a:r>
              <a:rPr kumimoji="1" lang="en-US" altLang="zh-CN" sz="3200" b="1" dirty="0">
                <a:latin typeface="Times New Roman" panose="02020603050405020304" pitchFamily="18" charset="0"/>
                <a:cs typeface="Times New Roman" panose="02020603050405020304" pitchFamily="18" charset="0"/>
              </a:rPr>
              <a:t>Response Time Reduction</a:t>
            </a:r>
            <a:endParaRPr kumimoji="1" lang="zh-CN" altLang="en-US" sz="3200" b="1" dirty="0">
              <a:latin typeface="Times New Roman" panose="02020603050405020304" pitchFamily="18" charset="0"/>
              <a:cs typeface="Times New Roman" panose="02020603050405020304" pitchFamily="18" charset="0"/>
            </a:endParaRPr>
          </a:p>
        </p:txBody>
      </p:sp>
      <p:pic>
        <p:nvPicPr>
          <p:cNvPr id="86" name="图片 85">
            <a:extLst>
              <a:ext uri="{FF2B5EF4-FFF2-40B4-BE49-F238E27FC236}">
                <a16:creationId xmlns:a16="http://schemas.microsoft.com/office/drawing/2014/main" id="{6A02A4D9-51C1-426A-9A90-3E8A0599C768}"/>
              </a:ext>
            </a:extLst>
          </p:cNvPr>
          <p:cNvPicPr>
            <a:picLocks noChangeAspect="1"/>
          </p:cNvPicPr>
          <p:nvPr/>
        </p:nvPicPr>
        <p:blipFill>
          <a:blip r:embed="rId11"/>
          <a:stretch>
            <a:fillRect/>
          </a:stretch>
        </p:blipFill>
        <p:spPr>
          <a:xfrm>
            <a:off x="14708720" y="34603561"/>
            <a:ext cx="14097318" cy="3398262"/>
          </a:xfrm>
          <a:prstGeom prst="rect">
            <a:avLst/>
          </a:prstGeom>
        </p:spPr>
      </p:pic>
      <p:sp>
        <p:nvSpPr>
          <p:cNvPr id="87" name="圆角矩形 35">
            <a:extLst>
              <a:ext uri="{FF2B5EF4-FFF2-40B4-BE49-F238E27FC236}">
                <a16:creationId xmlns:a16="http://schemas.microsoft.com/office/drawing/2014/main" id="{82D99EC3-9213-4FD8-8E8F-F052E28B5756}"/>
              </a:ext>
            </a:extLst>
          </p:cNvPr>
          <p:cNvSpPr/>
          <p:nvPr/>
        </p:nvSpPr>
        <p:spPr>
          <a:xfrm>
            <a:off x="829060" y="41379065"/>
            <a:ext cx="28617092" cy="1118223"/>
          </a:xfrm>
          <a:prstGeom prst="roundRect">
            <a:avLst>
              <a:gd name="adj" fmla="val 3153"/>
            </a:avLst>
          </a:prstGeom>
          <a:solidFill>
            <a:srgbClr val="DAE3F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5712"/>
          </a:p>
        </p:txBody>
      </p:sp>
      <p:sp>
        <p:nvSpPr>
          <p:cNvPr id="88" name="文本框 87">
            <a:extLst>
              <a:ext uri="{FF2B5EF4-FFF2-40B4-BE49-F238E27FC236}">
                <a16:creationId xmlns:a16="http://schemas.microsoft.com/office/drawing/2014/main" id="{037553D1-F9A4-4DF7-9881-F52610DAB89F}"/>
              </a:ext>
            </a:extLst>
          </p:cNvPr>
          <p:cNvSpPr txBox="1"/>
          <p:nvPr/>
        </p:nvSpPr>
        <p:spPr>
          <a:xfrm>
            <a:off x="2720724" y="41756312"/>
            <a:ext cx="9429372" cy="564257"/>
          </a:xfrm>
          <a:prstGeom prst="rect">
            <a:avLst/>
          </a:prstGeom>
          <a:noFill/>
        </p:spPr>
        <p:txBody>
          <a:bodyPr wrap="square" rtlCol="0">
            <a:spAutoFit/>
          </a:bodyPr>
          <a:lstStyle/>
          <a:p>
            <a:pPr algn="just">
              <a:lnSpc>
                <a:spcPct val="120000"/>
              </a:lnSpc>
            </a:pPr>
            <a:r>
              <a:rPr kumimoji="1" lang="en-US" altLang="zh-CN" sz="2800" dirty="0">
                <a:latin typeface="Times New Roman" panose="02020603050405020304" pitchFamily="18" charset="0"/>
                <a:cs typeface="Times New Roman" panose="02020603050405020304" pitchFamily="18" charset="0"/>
              </a:rPr>
              <a:t>https://github.com/qyzju614/DirectFaaS.git</a:t>
            </a:r>
          </a:p>
        </p:txBody>
      </p:sp>
      <p:sp>
        <p:nvSpPr>
          <p:cNvPr id="97" name="文本框 96">
            <a:extLst>
              <a:ext uri="{FF2B5EF4-FFF2-40B4-BE49-F238E27FC236}">
                <a16:creationId xmlns:a16="http://schemas.microsoft.com/office/drawing/2014/main" id="{44F0E9B1-DB04-4F8F-8AF6-C7BF67E77370}"/>
              </a:ext>
            </a:extLst>
          </p:cNvPr>
          <p:cNvSpPr txBox="1"/>
          <p:nvPr/>
        </p:nvSpPr>
        <p:spPr>
          <a:xfrm>
            <a:off x="14612502" y="17614152"/>
            <a:ext cx="6872394" cy="584775"/>
          </a:xfrm>
          <a:prstGeom prst="rect">
            <a:avLst/>
          </a:prstGeom>
          <a:noFill/>
        </p:spPr>
        <p:txBody>
          <a:bodyPr wrap="none" rtlCol="0">
            <a:spAutoFit/>
          </a:bodyPr>
          <a:lstStyle/>
          <a:p>
            <a:pPr marL="342900" indent="-342900" defTabSz="457200">
              <a:buClrTx/>
              <a:buFont typeface="Wingdings" pitchFamily="2" charset="2"/>
              <a:buChar char="u"/>
            </a:pPr>
            <a:r>
              <a:rPr kumimoji="1" lang="en-US" altLang="zh-CN" sz="3200" b="1" dirty="0" err="1">
                <a:latin typeface="Segoe Print" panose="02000600000000000000" pitchFamily="2" charset="0"/>
                <a:cs typeface="Times New Roman" panose="02020603050405020304" pitchFamily="18" charset="0"/>
              </a:rPr>
              <a:t>DirectFaaS</a:t>
            </a:r>
            <a:r>
              <a:rPr kumimoji="1" lang="en-US" altLang="zh-CN" sz="3200" b="1" dirty="0">
                <a:latin typeface="Segoe Print" panose="02000600000000000000" pitchFamily="2" charset="0"/>
                <a:cs typeface="Times New Roman" panose="02020603050405020304" pitchFamily="18" charset="0"/>
              </a:rPr>
              <a:t> </a:t>
            </a:r>
            <a:r>
              <a:rPr kumimoji="1" lang="en-US" altLang="zh-CN" sz="3200" b="1" dirty="0">
                <a:latin typeface="Times New Roman" panose="02020603050405020304" pitchFamily="18" charset="0"/>
                <a:cs typeface="Times New Roman" panose="02020603050405020304" pitchFamily="18" charset="0"/>
              </a:rPr>
              <a:t>Network Architecture</a:t>
            </a:r>
            <a:endParaRPr kumimoji="1" lang="zh-CN" altLang="en-US"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6313FB9D-4783-4A17-A78C-182089341B5A}"/>
              </a:ext>
            </a:extLst>
          </p:cNvPr>
          <p:cNvPicPr>
            <a:picLocks noChangeAspect="1"/>
          </p:cNvPicPr>
          <p:nvPr/>
        </p:nvPicPr>
        <p:blipFill>
          <a:blip r:embed="rId12"/>
          <a:stretch>
            <a:fillRect/>
          </a:stretch>
        </p:blipFill>
        <p:spPr>
          <a:xfrm>
            <a:off x="14942900" y="19058221"/>
            <a:ext cx="14135452" cy="5495682"/>
          </a:xfrm>
          <a:prstGeom prst="rect">
            <a:avLst/>
          </a:prstGeom>
        </p:spPr>
      </p:pic>
      <p:sp>
        <p:nvSpPr>
          <p:cNvPr id="51" name="文本框 50">
            <a:extLst>
              <a:ext uri="{FF2B5EF4-FFF2-40B4-BE49-F238E27FC236}">
                <a16:creationId xmlns:a16="http://schemas.microsoft.com/office/drawing/2014/main" id="{637A7D19-7AB3-431E-9A31-5088B4EF95FA}"/>
              </a:ext>
            </a:extLst>
          </p:cNvPr>
          <p:cNvSpPr txBox="1"/>
          <p:nvPr/>
        </p:nvSpPr>
        <p:spPr>
          <a:xfrm>
            <a:off x="14863005" y="31947723"/>
            <a:ext cx="14151640" cy="1598386"/>
          </a:xfrm>
          <a:prstGeom prst="rect">
            <a:avLst/>
          </a:prstGeom>
          <a:noFill/>
        </p:spPr>
        <p:txBody>
          <a:bodyPr wrap="square" rtlCol="0">
            <a:spAutoFit/>
          </a:bodyPr>
          <a:lstStyle/>
          <a:p>
            <a:pPr marL="457200" indent="-457200" algn="just">
              <a:lnSpc>
                <a:spcPct val="120000"/>
              </a:lnSpc>
              <a:buFont typeface="Wingdings" panose="05000000000000000000" pitchFamily="2" charset="2"/>
              <a:buChar char="n"/>
            </a:pPr>
            <a:r>
              <a:rPr kumimoji="1" lang="en-US" altLang="zh-CN" sz="2800" dirty="0" err="1">
                <a:latin typeface="Segoe Print" panose="02000600000000000000" pitchFamily="2" charset="0"/>
                <a:cs typeface="Times New Roman" panose="02020603050405020304" pitchFamily="18" charset="0"/>
              </a:rPr>
              <a:t>DirectFaaS</a:t>
            </a:r>
            <a:r>
              <a:rPr kumimoji="1" lang="en-US" altLang="zh-CN" sz="2800" dirty="0">
                <a:latin typeface="Times New Roman" panose="02020603050405020304" pitchFamily="18" charset="0"/>
                <a:cs typeface="Times New Roman" panose="02020603050405020304" pitchFamily="18" charset="0"/>
              </a:rPr>
              <a:t> reduces 24.4% and 30.9% invocation time with 0ms delay and 0.5ms delay, respectively.  It can save up to about 24ms in one end-user request when the chain length is 6 with a 0.5ms delay.</a:t>
            </a:r>
            <a:endParaRPr kumimoji="1" lang="zh-CN" altLang="en-US" sz="2800"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1C74C83B-F8CB-479A-A208-3DB82699D4D7}"/>
              </a:ext>
            </a:extLst>
          </p:cNvPr>
          <p:cNvSpPr txBox="1"/>
          <p:nvPr/>
        </p:nvSpPr>
        <p:spPr>
          <a:xfrm>
            <a:off x="1068078" y="38313960"/>
            <a:ext cx="6367332" cy="2115451"/>
          </a:xfrm>
          <a:prstGeom prst="rect">
            <a:avLst/>
          </a:prstGeom>
          <a:noFill/>
        </p:spPr>
        <p:txBody>
          <a:bodyPr wrap="square" rtlCol="0">
            <a:spAutoFit/>
          </a:bodyPr>
          <a:lstStyle/>
          <a:p>
            <a:pPr marL="457200" indent="-457200" algn="just">
              <a:lnSpc>
                <a:spcPct val="120000"/>
              </a:lnSpc>
              <a:buFont typeface="Wingdings" panose="05000000000000000000" pitchFamily="2" charset="2"/>
              <a:buChar char="n"/>
            </a:pPr>
            <a:r>
              <a:rPr kumimoji="1" lang="en-US" altLang="zh-CN" sz="2800" dirty="0" err="1">
                <a:latin typeface="Segoe Print" panose="02000600000000000000" pitchFamily="2" charset="0"/>
                <a:cs typeface="Times New Roman" panose="02020603050405020304" pitchFamily="18" charset="0"/>
              </a:rPr>
              <a:t>DirectFaaS</a:t>
            </a:r>
            <a:r>
              <a:rPr kumimoji="1" lang="en-US" altLang="zh-CN" sz="2800" dirty="0">
                <a:latin typeface="Times New Roman" panose="02020603050405020304" pitchFamily="18" charset="0"/>
                <a:cs typeface="Times New Roman" panose="02020603050405020304" pitchFamily="18" charset="0"/>
              </a:rPr>
              <a:t> achieved a 30.1% reduction in CPU consumption and a 13.8% reduction in Memory consumption on the control node.</a:t>
            </a:r>
            <a:endParaRPr kumimoji="1" lang="zh-CN" altLang="en-US" sz="2800" dirty="0">
              <a:latin typeface="Times New Roman" panose="02020603050405020304" pitchFamily="18" charset="0"/>
              <a:cs typeface="Times New Roman" panose="02020603050405020304" pitchFamily="18" charset="0"/>
            </a:endParaRPr>
          </a:p>
        </p:txBody>
      </p:sp>
      <p:sp>
        <p:nvSpPr>
          <p:cNvPr id="59" name="文本框 58">
            <a:extLst>
              <a:ext uri="{FF2B5EF4-FFF2-40B4-BE49-F238E27FC236}">
                <a16:creationId xmlns:a16="http://schemas.microsoft.com/office/drawing/2014/main" id="{217CD300-C930-4306-A143-D8BEE55FD69B}"/>
              </a:ext>
            </a:extLst>
          </p:cNvPr>
          <p:cNvSpPr txBox="1"/>
          <p:nvPr/>
        </p:nvSpPr>
        <p:spPr>
          <a:xfrm>
            <a:off x="7897437" y="38466657"/>
            <a:ext cx="6367332" cy="1621982"/>
          </a:xfrm>
          <a:prstGeom prst="rect">
            <a:avLst/>
          </a:prstGeom>
          <a:noFill/>
        </p:spPr>
        <p:txBody>
          <a:bodyPr wrap="square" rtlCol="0">
            <a:spAutoFit/>
          </a:bodyPr>
          <a:lstStyle/>
          <a:p>
            <a:pPr marL="457200" indent="-457200" algn="just">
              <a:lnSpc>
                <a:spcPct val="120000"/>
              </a:lnSpc>
              <a:buFont typeface="Wingdings" panose="05000000000000000000" pitchFamily="2" charset="2"/>
              <a:buChar char="n"/>
            </a:pPr>
            <a:r>
              <a:rPr kumimoji="1" lang="en-US" altLang="zh-CN" sz="2800" dirty="0">
                <a:latin typeface="Times New Roman" panose="02020603050405020304" pitchFamily="18" charset="0"/>
                <a:cs typeface="Times New Roman" panose="02020603050405020304" pitchFamily="18" charset="0"/>
              </a:rPr>
              <a:t>The </a:t>
            </a:r>
            <a:r>
              <a:rPr kumimoji="1" lang="en-US" altLang="zh-CN" sz="2800" dirty="0" err="1">
                <a:latin typeface="Times New Roman" panose="02020603050405020304" pitchFamily="18" charset="0"/>
                <a:cs typeface="Times New Roman" panose="02020603050405020304" pitchFamily="18" charset="0"/>
              </a:rPr>
              <a:t>OpenFaaS</a:t>
            </a:r>
            <a:r>
              <a:rPr kumimoji="1" lang="en-US" altLang="zh-CN" sz="2800" dirty="0">
                <a:latin typeface="Times New Roman" panose="02020603050405020304" pitchFamily="18" charset="0"/>
                <a:cs typeface="Times New Roman" panose="02020603050405020304" pitchFamily="18" charset="0"/>
              </a:rPr>
              <a:t> API gateway consumes more CPU than the total control components of </a:t>
            </a:r>
            <a:r>
              <a:rPr kumimoji="1" lang="en-US" altLang="zh-CN" sz="2800" dirty="0" err="1">
                <a:latin typeface="Segoe Print" panose="02000600000000000000" pitchFamily="2" charset="0"/>
                <a:cs typeface="Times New Roman" panose="02020603050405020304" pitchFamily="18" charset="0"/>
              </a:rPr>
              <a:t>DirectFaaS</a:t>
            </a:r>
            <a:r>
              <a:rPr kumimoji="1" lang="en-US" altLang="zh-CN" sz="2800" dirty="0">
                <a:latin typeface="Times New Roman" panose="02020603050405020304" pitchFamily="18" charset="0"/>
                <a:cs typeface="Times New Roman" panose="02020603050405020304" pitchFamily="18" charset="0"/>
              </a:rPr>
              <a:t>.</a:t>
            </a:r>
            <a:endParaRPr kumimoji="1" lang="zh-CN" altLang="en-US" sz="2800" dirty="0">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BB9E1658-F1CB-4179-8F8F-421068499479}"/>
              </a:ext>
            </a:extLst>
          </p:cNvPr>
          <p:cNvSpPr txBox="1"/>
          <p:nvPr/>
        </p:nvSpPr>
        <p:spPr>
          <a:xfrm>
            <a:off x="14868481" y="38436409"/>
            <a:ext cx="13757319" cy="1598386"/>
          </a:xfrm>
          <a:prstGeom prst="rect">
            <a:avLst/>
          </a:prstGeom>
          <a:noFill/>
        </p:spPr>
        <p:txBody>
          <a:bodyPr wrap="square" rtlCol="0">
            <a:spAutoFit/>
          </a:bodyPr>
          <a:lstStyle/>
          <a:p>
            <a:pPr marL="457200" indent="-457200" algn="just">
              <a:lnSpc>
                <a:spcPct val="120000"/>
              </a:lnSpc>
              <a:buFont typeface="Wingdings" panose="05000000000000000000" pitchFamily="2" charset="2"/>
              <a:buChar char="n"/>
            </a:pPr>
            <a:r>
              <a:rPr kumimoji="1" lang="en-US" altLang="zh-CN" sz="2800" dirty="0" err="1">
                <a:latin typeface="Segoe Print" panose="02000600000000000000" pitchFamily="2" charset="0"/>
                <a:cs typeface="Times New Roman" panose="02020603050405020304" pitchFamily="18" charset="0"/>
              </a:rPr>
              <a:t>DirectFaaS</a:t>
            </a:r>
            <a:r>
              <a:rPr kumimoji="1" lang="en-US" altLang="zh-CN" sz="2800" dirty="0">
                <a:latin typeface="Times New Roman" panose="02020603050405020304" pitchFamily="18" charset="0"/>
                <a:cs typeface="Times New Roman" panose="02020603050405020304" pitchFamily="18" charset="0"/>
              </a:rPr>
              <a:t>  has less response time than </a:t>
            </a:r>
            <a:r>
              <a:rPr kumimoji="1" lang="en-US" altLang="zh-CN" sz="2800" dirty="0" err="1">
                <a:latin typeface="Times New Roman" panose="02020603050405020304" pitchFamily="18" charset="0"/>
                <a:cs typeface="Times New Roman" panose="02020603050405020304" pitchFamily="18" charset="0"/>
              </a:rPr>
              <a:t>OpenFaaS</a:t>
            </a:r>
            <a:r>
              <a:rPr kumimoji="1" lang="en-US" altLang="zh-CN" sz="2800" dirty="0">
                <a:latin typeface="Times New Roman" panose="02020603050405020304" pitchFamily="18" charset="0"/>
                <a:cs typeface="Times New Roman" panose="02020603050405020304" pitchFamily="18" charset="0"/>
              </a:rPr>
              <a:t>, meaning it can serve more </a:t>
            </a:r>
            <a:r>
              <a:rPr kumimoji="1" lang="en-US" altLang="zh-CN" sz="2800" dirty="0" err="1">
                <a:latin typeface="Times New Roman" panose="02020603050405020304" pitchFamily="18" charset="0"/>
                <a:cs typeface="Times New Roman" panose="02020603050405020304" pitchFamily="18" charset="0"/>
              </a:rPr>
              <a:t>rps</a:t>
            </a:r>
            <a:r>
              <a:rPr kumimoji="1" lang="en-US" altLang="zh-CN" sz="2800" dirty="0">
                <a:latin typeface="Times New Roman" panose="02020603050405020304" pitchFamily="18" charset="0"/>
                <a:cs typeface="Times New Roman" panose="02020603050405020304" pitchFamily="18" charset="0"/>
              </a:rPr>
              <a:t>. So under the same external </a:t>
            </a:r>
            <a:r>
              <a:rPr kumimoji="1" lang="en-US" altLang="zh-CN" sz="2800" dirty="0" err="1">
                <a:latin typeface="Times New Roman" panose="02020603050405020304" pitchFamily="18" charset="0"/>
                <a:cs typeface="Times New Roman" panose="02020603050405020304" pitchFamily="18" charset="0"/>
              </a:rPr>
              <a:t>rps</a:t>
            </a:r>
            <a:r>
              <a:rPr kumimoji="1" lang="en-US" altLang="zh-CN" sz="2800" dirty="0">
                <a:latin typeface="Times New Roman" panose="02020603050405020304" pitchFamily="18" charset="0"/>
                <a:cs typeface="Times New Roman" panose="02020603050405020304" pitchFamily="18" charset="0"/>
              </a:rPr>
              <a:t>, </a:t>
            </a:r>
            <a:r>
              <a:rPr kumimoji="1" lang="en-US" altLang="zh-CN" sz="2800" dirty="0" err="1">
                <a:latin typeface="Segoe Print" panose="02000600000000000000" pitchFamily="2" charset="0"/>
                <a:cs typeface="Times New Roman" panose="02020603050405020304" pitchFamily="18" charset="0"/>
              </a:rPr>
              <a:t>DirectFaaS</a:t>
            </a:r>
            <a:r>
              <a:rPr kumimoji="1" lang="en-US" altLang="zh-CN" sz="2800" dirty="0">
                <a:latin typeface="Times New Roman" panose="02020603050405020304" pitchFamily="18" charset="0"/>
                <a:cs typeface="Times New Roman" panose="02020603050405020304" pitchFamily="18" charset="0"/>
              </a:rPr>
              <a:t> only need fewer function instances to meet the requests.</a:t>
            </a:r>
            <a:endParaRPr kumimoji="1" lang="zh-CN" altLang="en-US" sz="2800" dirty="0">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69E240F6-13DD-4909-B3E4-84C730411F9A}"/>
              </a:ext>
            </a:extLst>
          </p:cNvPr>
          <p:cNvSpPr txBox="1"/>
          <p:nvPr/>
        </p:nvSpPr>
        <p:spPr>
          <a:xfrm>
            <a:off x="1165668" y="41727707"/>
            <a:ext cx="1638590" cy="584775"/>
          </a:xfrm>
          <a:prstGeom prst="rect">
            <a:avLst/>
          </a:prstGeom>
          <a:noFill/>
        </p:spPr>
        <p:txBody>
          <a:bodyPr wrap="none" rtlCol="0">
            <a:spAutoFit/>
          </a:bodyPr>
          <a:lstStyle/>
          <a:p>
            <a:pPr marL="342900" indent="-342900" defTabSz="457200">
              <a:buClrTx/>
              <a:buFont typeface="Wingdings" pitchFamily="2" charset="2"/>
              <a:buChar char="u"/>
            </a:pPr>
            <a:r>
              <a:rPr kumimoji="1" lang="en-US" altLang="zh-CN"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Code:</a:t>
            </a:r>
            <a:endParaRPr kumimoji="1" lang="zh-CN" altLang="en-US" sz="3200" b="1" kern="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15092</TotalTime>
  <Words>658</Words>
  <Application>Microsoft Office PowerPoint</Application>
  <PresentationFormat>自定义</PresentationFormat>
  <Paragraphs>44</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MS UI Gothic</vt:lpstr>
      <vt:lpstr>Sana</vt:lpstr>
      <vt:lpstr>等线</vt:lpstr>
      <vt:lpstr>SimHei</vt:lpstr>
      <vt:lpstr>宋体</vt:lpstr>
      <vt:lpstr>Arial</vt:lpstr>
      <vt:lpstr>Calibri</vt:lpstr>
      <vt:lpstr>Segoe Print</vt:lpstr>
      <vt:lpstr>Times New Roman</vt:lpstr>
      <vt:lpstr>Wingdings</vt:lpstr>
      <vt:lpstr>Simple Light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zqy</dc:creator>
  <cp:lastModifiedBy>zqy</cp:lastModifiedBy>
  <cp:revision>61</cp:revision>
  <dcterms:modified xsi:type="dcterms:W3CDTF">2024-04-26T04:34:15Z</dcterms:modified>
</cp:coreProperties>
</file>