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61"/>
  </p:notesMasterIdLst>
  <p:sldIdLst>
    <p:sldId id="256" r:id="rId2"/>
    <p:sldId id="296" r:id="rId3"/>
    <p:sldId id="299" r:id="rId4"/>
    <p:sldId id="300" r:id="rId5"/>
    <p:sldId id="301" r:id="rId6"/>
    <p:sldId id="303" r:id="rId7"/>
    <p:sldId id="304" r:id="rId8"/>
    <p:sldId id="306" r:id="rId9"/>
    <p:sldId id="259" r:id="rId10"/>
    <p:sldId id="260" r:id="rId11"/>
    <p:sldId id="262" r:id="rId12"/>
    <p:sldId id="263" r:id="rId13"/>
    <p:sldId id="265" r:id="rId14"/>
    <p:sldId id="267" r:id="rId15"/>
    <p:sldId id="268" r:id="rId16"/>
    <p:sldId id="274" r:id="rId17"/>
    <p:sldId id="269" r:id="rId18"/>
    <p:sldId id="307" r:id="rId19"/>
    <p:sldId id="314" r:id="rId20"/>
    <p:sldId id="310" r:id="rId21"/>
    <p:sldId id="316" r:id="rId22"/>
    <p:sldId id="311" r:id="rId23"/>
    <p:sldId id="315" r:id="rId24"/>
    <p:sldId id="317" r:id="rId25"/>
    <p:sldId id="318" r:id="rId26"/>
    <p:sldId id="320" r:id="rId27"/>
    <p:sldId id="321" r:id="rId28"/>
    <p:sldId id="325" r:id="rId29"/>
    <p:sldId id="327" r:id="rId30"/>
    <p:sldId id="328" r:id="rId31"/>
    <p:sldId id="329" r:id="rId32"/>
    <p:sldId id="330" r:id="rId33"/>
    <p:sldId id="332" r:id="rId34"/>
    <p:sldId id="333" r:id="rId35"/>
    <p:sldId id="334" r:id="rId36"/>
    <p:sldId id="337" r:id="rId37"/>
    <p:sldId id="338" r:id="rId38"/>
    <p:sldId id="339" r:id="rId39"/>
    <p:sldId id="331" r:id="rId40"/>
    <p:sldId id="340" r:id="rId41"/>
    <p:sldId id="342" r:id="rId42"/>
    <p:sldId id="343" r:id="rId43"/>
    <p:sldId id="344" r:id="rId44"/>
    <p:sldId id="345" r:id="rId45"/>
    <p:sldId id="346" r:id="rId46"/>
    <p:sldId id="349" r:id="rId47"/>
    <p:sldId id="353" r:id="rId48"/>
    <p:sldId id="352" r:id="rId49"/>
    <p:sldId id="355" r:id="rId50"/>
    <p:sldId id="354" r:id="rId51"/>
    <p:sldId id="356" r:id="rId52"/>
    <p:sldId id="357" r:id="rId53"/>
    <p:sldId id="326" r:id="rId54"/>
    <p:sldId id="358" r:id="rId55"/>
    <p:sldId id="362" r:id="rId56"/>
    <p:sldId id="361" r:id="rId57"/>
    <p:sldId id="363" r:id="rId58"/>
    <p:sldId id="284" r:id="rId59"/>
    <p:sldId id="365" r:id="rId60"/>
  </p:sldIdLst>
  <p:sldSz cx="9144000" cy="6858000" type="screen4x3"/>
  <p:notesSz cx="6858000" cy="9144000"/>
  <p:embeddedFontLst>
    <p:embeddedFont>
      <p:font typeface="Verdana" pitchFamily="34" charset="0"/>
      <p:regular r:id="rId62"/>
      <p:bold r:id="rId63"/>
      <p:italic r:id="rId64"/>
      <p:boldItalic r:id="rId65"/>
    </p:embeddedFont>
    <p:embeddedFont>
      <p:font typeface="Calibri" pitchFamily="34" charset="0"/>
      <p:regular r:id="rId66"/>
      <p:bold r:id="rId67"/>
      <p:italic r:id="rId68"/>
      <p:boldItalic r:id="rId69"/>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FF"/>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34587" autoAdjust="0"/>
    <p:restoredTop sz="90599" autoAdjust="0"/>
  </p:normalViewPr>
  <p:slideViewPr>
    <p:cSldViewPr>
      <p:cViewPr varScale="1">
        <p:scale>
          <a:sx n="80" d="100"/>
          <a:sy n="80" d="100"/>
        </p:scale>
        <p:origin x="-154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2.fntdata"/><Relationship Id="rId68" Type="http://schemas.openxmlformats.org/officeDocument/2006/relationships/font" Target="fonts/font7.fntdata"/><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4.fntdata"/><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3.fntdata"/><Relationship Id="rId69"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1.fntdata"/><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0AD0EB-620B-44C9-AA98-E223C66C6EA4}" type="datetimeFigureOut">
              <a:rPr lang="zh-CN" altLang="en-US" smtClean="0"/>
              <a:pPr/>
              <a:t>2016/4/12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3EA19B-5F24-4BBA-9714-720DA56D90C5}"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Thank you, </a:t>
            </a:r>
            <a:r>
              <a:rPr lang="en-US" altLang="zh-CN" baseline="0" dirty="0" smtClean="0"/>
              <a:t>So today I’m </a:t>
            </a:r>
            <a:r>
              <a:rPr lang="en-US" altLang="zh-CN" baseline="0" dirty="0" err="1" smtClean="0"/>
              <a:t>gonna</a:t>
            </a:r>
            <a:r>
              <a:rPr lang="en-US" altLang="zh-CN" baseline="0" dirty="0" smtClean="0"/>
              <a:t> present </a:t>
            </a:r>
            <a:r>
              <a:rPr lang="en-US" altLang="zh-CN" baseline="0" dirty="0" err="1" smtClean="0"/>
              <a:t>RuleScope</a:t>
            </a:r>
            <a:r>
              <a:rPr lang="en-US" altLang="zh-CN" baseline="0" dirty="0" smtClean="0"/>
              <a:t>.</a:t>
            </a:r>
          </a:p>
          <a:p>
            <a:r>
              <a:rPr lang="en-US" altLang="zh-CN" baseline="0" dirty="0" smtClean="0"/>
              <a:t>(This is a joint work with Bo from Zhejiang University, </a:t>
            </a:r>
            <a:r>
              <a:rPr lang="en-US" altLang="zh-CN" baseline="0" dirty="0" err="1" smtClean="0"/>
              <a:t>Xitao</a:t>
            </a:r>
            <a:r>
              <a:rPr lang="en-US" altLang="zh-CN" baseline="0" dirty="0" smtClean="0"/>
              <a:t> and Yan from Northwestern University, </a:t>
            </a:r>
            <a:r>
              <a:rPr lang="en-US" altLang="zh-CN" baseline="0" dirty="0" err="1" smtClean="0"/>
              <a:t>Erran</a:t>
            </a:r>
            <a:r>
              <a:rPr lang="en-US" altLang="zh-CN" baseline="0" dirty="0" smtClean="0"/>
              <a:t> from </a:t>
            </a:r>
            <a:r>
              <a:rPr lang="en-US" altLang="zh-CN" baseline="0" dirty="0" err="1" smtClean="0"/>
              <a:t>Fudan</a:t>
            </a:r>
            <a:r>
              <a:rPr lang="en-US" altLang="zh-CN" baseline="0" dirty="0" smtClean="0"/>
              <a:t> University, and </a:t>
            </a:r>
            <a:r>
              <a:rPr lang="en-US" altLang="zh-CN" baseline="0" dirty="0" err="1" smtClean="0"/>
              <a:t>Xiaolin</a:t>
            </a:r>
            <a:r>
              <a:rPr lang="en-US" altLang="zh-CN" baseline="0" dirty="0" smtClean="0"/>
              <a:t> from </a:t>
            </a:r>
            <a:r>
              <a:rPr lang="en-US" altLang="zh-CN" baseline="0" dirty="0" err="1" smtClean="0"/>
              <a:t>Chuxiong</a:t>
            </a:r>
            <a:r>
              <a:rPr lang="en-US" altLang="zh-CN" baseline="0" dirty="0" smtClean="0"/>
              <a:t> Normal University.)</a:t>
            </a:r>
            <a:endParaRPr lang="zh-CN" altLang="en-US" dirty="0"/>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SDN</a:t>
            </a:r>
            <a:r>
              <a:rPr lang="en-US" altLang="zh-CN" baseline="0" dirty="0" smtClean="0"/>
              <a:t> </a:t>
            </a:r>
            <a:r>
              <a:rPr lang="en-US" altLang="zh-CN" dirty="0" smtClean="0"/>
              <a:t>stands for Software-Defined Networking.</a:t>
            </a:r>
            <a:endParaRPr lang="zh-CN" altLang="en-US" dirty="0"/>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As we know, in</a:t>
            </a:r>
            <a:r>
              <a:rPr lang="en-US" altLang="zh-CN" baseline="0" dirty="0" smtClean="0"/>
              <a:t> traditional networks</a:t>
            </a:r>
            <a:endParaRPr lang="zh-CN" altLang="en-US" dirty="0"/>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aseline="0" dirty="0" smtClean="0"/>
              <a:t>management functions reside in distributed switches. It’s relatively hard to manage such networks due to limited policies are supported and the management needs to be distributed.</a:t>
            </a:r>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aseline="0" dirty="0" smtClean="0"/>
              <a:t>To enrich the flexibility of network management, SDN introduces a centralized controller. It takes over all these management functions using various applications.</a:t>
            </a:r>
            <a:endParaRPr lang="zh-CN" altLang="en-US" dirty="0"/>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aseline="0" dirty="0" smtClean="0"/>
              <a:t>Now let’s walk through how SDN manages forwarding using the routing app.</a:t>
            </a:r>
          </a:p>
          <a:p>
            <a:r>
              <a:rPr lang="en-US" altLang="zh-CN" baseline="0" dirty="0" smtClean="0"/>
              <a:t>When a flow arrives, if the ingress switch doesn’t know how to process corresponding packets, it needs to query the controller by encapsulating flow-info into a </a:t>
            </a:r>
            <a:r>
              <a:rPr lang="en-US" altLang="zh-CN" baseline="0" dirty="0" err="1" smtClean="0"/>
              <a:t>packetin</a:t>
            </a:r>
            <a:r>
              <a:rPr lang="en-US" altLang="zh-CN" baseline="0" dirty="0" smtClean="0"/>
              <a:t> message.</a:t>
            </a:r>
            <a:endParaRPr lang="zh-CN" altLang="en-US" dirty="0"/>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Upon receiving</a:t>
            </a:r>
            <a:r>
              <a:rPr lang="en-US" altLang="zh-CN" baseline="0" dirty="0" smtClean="0"/>
              <a:t> </a:t>
            </a:r>
            <a:r>
              <a:rPr lang="en-US" altLang="zh-CN" baseline="0" dirty="0" err="1" smtClean="0"/>
              <a:t>packetin</a:t>
            </a:r>
            <a:r>
              <a:rPr lang="en-US" altLang="zh-CN" baseline="0" dirty="0" smtClean="0"/>
              <a:t> message, the controller instructs switches of how to process the flow via </a:t>
            </a:r>
            <a:r>
              <a:rPr lang="en-US" altLang="zh-CN" baseline="0" dirty="0" err="1" smtClean="0"/>
              <a:t>FlowMod</a:t>
            </a:r>
            <a:r>
              <a:rPr lang="en-US" altLang="zh-CN" baseline="0" dirty="0" smtClean="0"/>
              <a:t> messages.</a:t>
            </a:r>
          </a:p>
          <a:p>
            <a:r>
              <a:rPr lang="en-US" altLang="zh-CN" baseline="0" dirty="0" smtClean="0"/>
              <a:t>Then switches accordingly process and forward corresponding packets.</a:t>
            </a:r>
            <a:endParaRPr lang="zh-CN" altLang="en-US" dirty="0"/>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Each</a:t>
            </a:r>
            <a:r>
              <a:rPr lang="en-US" altLang="zh-CN" baseline="0" dirty="0" smtClean="0"/>
              <a:t> </a:t>
            </a:r>
            <a:r>
              <a:rPr lang="en-US" altLang="zh-CN" baseline="0" dirty="0" err="1" smtClean="0"/>
              <a:t>FlowMod</a:t>
            </a:r>
            <a:r>
              <a:rPr lang="en-US" altLang="zh-CN" baseline="0" dirty="0" smtClean="0"/>
              <a:t> message should contain a rule that corresponding switch can follow to process certain flow.</a:t>
            </a:r>
            <a:endParaRPr lang="en-US" altLang="zh-CN" dirty="0" smtClean="0"/>
          </a:p>
          <a:p>
            <a:r>
              <a:rPr lang="en-US" altLang="zh-CN" baseline="0" dirty="0" smtClean="0"/>
              <a:t>As shown in this example, a rule consists of three key fields, priority, matching, and action.</a:t>
            </a:r>
          </a:p>
          <a:p>
            <a:r>
              <a:rPr lang="en-US" altLang="zh-CN" baseline="0" dirty="0" smtClean="0"/>
              <a:t>Matching field regulates which flow a rule to process while Action field regulates how to process the flow. Take the rule of sw1 for example, it forwards all packets with source IP addresses prefixed by 10.20 to switch 2.</a:t>
            </a:r>
          </a:p>
          <a:p>
            <a:r>
              <a:rPr lang="en-US" altLang="zh-CN" baseline="0" dirty="0" smtClean="0"/>
              <a:t>Since SDN rules contain wildcards, a packet may match with multiple rules. To address such matching ambiguity, each rule is assigned with an additional priority value. </a:t>
            </a:r>
          </a:p>
          <a:p>
            <a:r>
              <a:rPr lang="en-US" altLang="zh-CN" baseline="0" dirty="0" smtClean="0"/>
              <a:t>Then when a packet matches with more than one rules, it follows the highest-priority one. </a:t>
            </a:r>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However,</a:t>
            </a:r>
            <a:r>
              <a:rPr lang="en-US" altLang="zh-CN" baseline="0" dirty="0" smtClean="0"/>
              <a:t> data plane does not always conduct the forwarding as the controller expected.</a:t>
            </a:r>
          </a:p>
          <a:p>
            <a:r>
              <a:rPr lang="en-US" altLang="zh-CN" baseline="0" dirty="0" smtClean="0"/>
              <a:t>Switches may encounter certain rule faults that violate forwarding accuracy.</a:t>
            </a:r>
            <a:endParaRPr lang="zh-CN" altLang="en-US" dirty="0"/>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In particular, there</a:t>
            </a:r>
            <a:r>
              <a:rPr lang="en-US" altLang="zh-CN" baseline="0" dirty="0" smtClean="0"/>
              <a:t> are two types of rule faults, missing fault and priority fault.</a:t>
            </a:r>
          </a:p>
          <a:p>
            <a:endParaRPr lang="zh-CN" altLang="en-US" dirty="0"/>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 missing fault occurs</a:t>
            </a:r>
            <a:r>
              <a:rPr lang="en-US" altLang="zh-CN" baseline="0" dirty="0" smtClean="0"/>
              <a:t> when a rule is not active on a switch.</a:t>
            </a:r>
            <a:endParaRPr lang="zh-CN" altLang="en-US" dirty="0"/>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aseline="0" dirty="0" smtClean="0"/>
              <a:t>It’s a tool that inspects SDN forwarding accuracy</a:t>
            </a:r>
            <a:endParaRPr lang="zh-CN" altLang="en-US" dirty="0"/>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It</a:t>
            </a:r>
            <a:r>
              <a:rPr lang="en-US" altLang="zh-CN" baseline="0" dirty="0" smtClean="0"/>
              <a:t> could be attributed to bugs of switch firmware or hardware, or even losses of rule-update messages.</a:t>
            </a:r>
            <a:endParaRPr lang="zh-CN" altLang="en-US" dirty="0"/>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Packets</a:t>
            </a:r>
            <a:r>
              <a:rPr lang="en-US" altLang="zh-CN" baseline="0" dirty="0" smtClean="0"/>
              <a:t> supposed to be processed by a missing rule might be unexpectedly dropped or wrongly forwarded. </a:t>
            </a:r>
            <a:endParaRPr lang="zh-CN" altLang="en-US" dirty="0"/>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 priority fault occurs when overlapping rules violate</a:t>
            </a:r>
            <a:r>
              <a:rPr lang="en-US" altLang="zh-CN" baseline="0" dirty="0" smtClean="0"/>
              <a:t> designated priority order.</a:t>
            </a:r>
          </a:p>
          <a:p>
            <a:r>
              <a:rPr lang="en-US" altLang="zh-CN" baseline="0" dirty="0" smtClean="0"/>
              <a:t>It’s mainly due to rule updates on a switch being less well scheduled.</a:t>
            </a:r>
          </a:p>
          <a:p>
            <a:pPr algn="l"/>
            <a:r>
              <a:rPr lang="en-US" altLang="zh-CN" baseline="0" dirty="0" smtClean="0"/>
              <a:t>For example, let’s assume switch 2 has another rule for processing packets with source IP addresses prefixed with 10.20 but with lower priority.</a:t>
            </a:r>
            <a:endParaRPr lang="zh-CN" altLang="en-US" dirty="0"/>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aseline="0" dirty="0" smtClean="0"/>
              <a:t>When this lower-priority rule turns out to outweigh its higher-priority counterpart, corresponding packets will be </a:t>
            </a:r>
            <a:r>
              <a:rPr lang="en-US" altLang="zh-CN" baseline="0" dirty="0" err="1" smtClean="0"/>
              <a:t>mis</a:t>
            </a:r>
            <a:r>
              <a:rPr lang="en-US" altLang="zh-CN" baseline="0" dirty="0" smtClean="0"/>
              <a:t>-forwarded to switch 4 instead of the expected switch 3.</a:t>
            </a:r>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So now it’s pretty clear that whenever</a:t>
            </a:r>
            <a:r>
              <a:rPr lang="en-US" altLang="zh-CN" baseline="0" dirty="0" smtClean="0"/>
              <a:t> a rule fault occurs, certain flow might be </a:t>
            </a:r>
            <a:r>
              <a:rPr lang="en-US" altLang="zh-CN" baseline="0" dirty="0" err="1" smtClean="0"/>
              <a:t>mis</a:t>
            </a:r>
            <a:r>
              <a:rPr lang="en-US" altLang="zh-CN" baseline="0" dirty="0" smtClean="0"/>
              <a:t>-forwarded against management policy. </a:t>
            </a:r>
          </a:p>
          <a:p>
            <a:endParaRPr lang="zh-CN" altLang="en-US" dirty="0"/>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To mitigate this issue, we design </a:t>
            </a:r>
            <a:r>
              <a:rPr lang="en-US" altLang="zh-CN" dirty="0" err="1" smtClean="0"/>
              <a:t>RuleScope</a:t>
            </a:r>
            <a:r>
              <a:rPr lang="en-US" altLang="zh-CN" dirty="0" smtClean="0"/>
              <a:t> to detect and troubleshoot rule faults.</a:t>
            </a:r>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err="1" smtClean="0"/>
              <a:t>RuleScope</a:t>
            </a:r>
            <a:r>
              <a:rPr lang="en-US" altLang="zh-CN" dirty="0" smtClean="0"/>
              <a:t> introduces three components atop the controller.</a:t>
            </a:r>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aseline="0" dirty="0" smtClean="0"/>
              <a:t>The first component is postcard processor.</a:t>
            </a:r>
          </a:p>
          <a:p>
            <a:r>
              <a:rPr lang="en-US" altLang="zh-CN" baseline="0" dirty="0" smtClean="0"/>
              <a:t>It augments rules before populating them to switches.</a:t>
            </a:r>
          </a:p>
          <a:p>
            <a:endParaRPr lang="zh-CN" altLang="en-US" dirty="0"/>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aseline="0" dirty="0" smtClean="0"/>
              <a:t>The augmented rules enable the switch to report packet processing history,</a:t>
            </a:r>
          </a:p>
          <a:p>
            <a:r>
              <a:rPr lang="en-US" altLang="zh-CN" baseline="0" dirty="0" smtClean="0"/>
              <a:t>That is, which packet is processed by which rule.</a:t>
            </a:r>
            <a:endParaRPr lang="zh-CN" altLang="en-US" dirty="0"/>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The</a:t>
            </a:r>
            <a:r>
              <a:rPr lang="en-US" altLang="zh-CN" baseline="0" dirty="0" smtClean="0"/>
              <a:t> second component is monitor application. </a:t>
            </a:r>
          </a:p>
          <a:p>
            <a:r>
              <a:rPr lang="en-US" altLang="zh-CN" baseline="0" dirty="0" smtClean="0"/>
              <a:t>It generates sufficient probe packets to exercise all issued rules.</a:t>
            </a:r>
          </a:p>
          <a:p>
            <a:r>
              <a:rPr lang="en-US" altLang="zh-CN" baseline="0" dirty="0" smtClean="0"/>
              <a:t>Then the third component injector injects such probe packets to corresponding switches.</a:t>
            </a:r>
            <a:endParaRPr lang="zh-CN" altLang="en-US" dirty="0"/>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aseline="0" dirty="0" smtClean="0"/>
              <a:t>so that we can determine whether each flow will be correctly processed according to network management policy. </a:t>
            </a:r>
            <a:endParaRPr lang="zh-CN" altLang="en-US" dirty="0"/>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Processing</a:t>
            </a:r>
            <a:r>
              <a:rPr lang="en-US" altLang="zh-CN" baseline="0" dirty="0" smtClean="0"/>
              <a:t> history of these probe packets is first reported to postcard processor and then further directed to monitor application.</a:t>
            </a:r>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The monitor application compares the matched rule of a probe packet to its expected one.</a:t>
            </a:r>
            <a:endParaRPr lang="zh-CN" altLang="en-US" dirty="0" smtClean="0"/>
          </a:p>
          <a:p>
            <a:r>
              <a:rPr lang="en-US" altLang="zh-CN" baseline="0" dirty="0" smtClean="0"/>
              <a:t>If a discrepancy appears, </a:t>
            </a:r>
            <a:r>
              <a:rPr lang="en-US" altLang="zh-CN" baseline="0" dirty="0" err="1" smtClean="0"/>
              <a:t>RuleScope</a:t>
            </a:r>
            <a:r>
              <a:rPr lang="en-US" altLang="zh-CN" baseline="0" dirty="0" smtClean="0"/>
              <a:t> declares a rule fault.</a:t>
            </a:r>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aseline="0" dirty="0" smtClean="0"/>
              <a:t>Then how exactly does </a:t>
            </a:r>
            <a:r>
              <a:rPr lang="en-US" altLang="zh-CN" baseline="0" dirty="0" err="1" smtClean="0"/>
              <a:t>RuleScope</a:t>
            </a:r>
            <a:r>
              <a:rPr lang="en-US" altLang="zh-CN" baseline="0" dirty="0" smtClean="0"/>
              <a:t> find rule faults among the issued forwarding rules?</a:t>
            </a:r>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First, it represents the rule set using dependency graph.</a:t>
            </a:r>
          </a:p>
          <a:p>
            <a:r>
              <a:rPr lang="en-US" altLang="zh-CN" baseline="0" dirty="0" smtClean="0"/>
              <a:t>Each rule corresponds to a vertex. </a:t>
            </a:r>
          </a:p>
          <a:p>
            <a:r>
              <a:rPr lang="en-US" altLang="zh-CN" baseline="0" dirty="0" smtClean="0"/>
              <a:t>And for a pair of overlapping rules with common matching packets, we add an arrow from higher priority rule to the lower priority one.</a:t>
            </a:r>
            <a:endParaRPr lang="zh-CN" altLang="en-US" dirty="0"/>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Then we can narrow down the problem scale to</a:t>
            </a:r>
            <a:r>
              <a:rPr lang="en-US" altLang="zh-CN" baseline="0" dirty="0" smtClean="0"/>
              <a:t> each isolated component and leverage parallelism among different components.</a:t>
            </a:r>
            <a:endParaRPr lang="zh-CN" altLang="en-US" dirty="0"/>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aseline="0" dirty="0" smtClean="0"/>
              <a:t>Another key part is generating probe packets for exercising all issued rules. </a:t>
            </a:r>
          </a:p>
          <a:p>
            <a:r>
              <a:rPr lang="en-US" altLang="zh-CN" baseline="0" dirty="0" smtClean="0"/>
              <a:t>This is done by Probe function. Specifically, it generates probe packets that matches with a rule but not with some others per specified.</a:t>
            </a:r>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aseline="0" dirty="0" smtClean="0"/>
              <a:t>For example, in this component, if we want to check whether the lowest priority rule r6 is missing,</a:t>
            </a:r>
          </a:p>
          <a:p>
            <a:r>
              <a:rPr lang="en-US" altLang="zh-CN" baseline="0" dirty="0" smtClean="0"/>
              <a:t>We require that a feasible probe packet match with r6 but not with r4 and r5.</a:t>
            </a:r>
            <a:endParaRPr lang="zh-CN" altLang="en-US" dirty="0"/>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aseline="0" dirty="0" smtClean="0"/>
              <a:t>Probe generation is proved NP-hard by reduction from the </a:t>
            </a:r>
            <a:r>
              <a:rPr lang="en-US" altLang="zh-CN" baseline="0" dirty="0" err="1" smtClean="0"/>
              <a:t>satisfiability</a:t>
            </a:r>
            <a:r>
              <a:rPr lang="en-US" altLang="zh-CN" baseline="0" dirty="0" smtClean="0"/>
              <a:t> problem. </a:t>
            </a:r>
          </a:p>
          <a:p>
            <a:r>
              <a:rPr lang="en-US" altLang="zh-CN" baseline="0" dirty="0" smtClean="0"/>
              <a:t>We choose to implement Probe based on </a:t>
            </a:r>
            <a:r>
              <a:rPr lang="en-US" altLang="zh-CN" baseline="0" dirty="0" err="1" smtClean="0"/>
              <a:t>MiniSAT</a:t>
            </a:r>
            <a:r>
              <a:rPr lang="en-US" altLang="zh-CN" baseline="0" dirty="0" smtClean="0"/>
              <a:t>, which is a high-performance SAT solver.</a:t>
            </a:r>
            <a:endParaRPr lang="zh-CN" altLang="en-US" dirty="0"/>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aseline="0" dirty="0" smtClean="0"/>
              <a:t>Atop the two building blocks, we design a series of algorithms to detect and troubleshoot rule faults.</a:t>
            </a:r>
            <a:endParaRPr lang="zh-CN" altLang="en-US" dirty="0"/>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aseline="0" dirty="0" smtClean="0"/>
              <a:t>The first is detection algorithm.</a:t>
            </a:r>
            <a:endParaRPr lang="zh-CN" altLang="en-US" dirty="0"/>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aseline="0" dirty="0" smtClean="0"/>
              <a:t>Inspired by previous work, it injects probe packets to exercise forwarding rules on data-plane and then collects processing history from switches.</a:t>
            </a:r>
            <a:endParaRPr lang="zh-CN" altLang="en-US" dirty="0"/>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aseline="0" dirty="0" smtClean="0"/>
              <a:t>For each component, it generates probe packets following the topological order.</a:t>
            </a:r>
            <a:endParaRPr lang="zh-CN" altLang="en-US" dirty="0"/>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aseline="0" dirty="0" smtClean="0"/>
              <a:t>Take this component for example, its probe generation sequence is r4, r5, through r6.</a:t>
            </a:r>
            <a:endParaRPr lang="zh-CN" altLang="en-US" dirty="0"/>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aseline="0" dirty="0" smtClean="0"/>
              <a:t>Then a rule is detected as faulty if its probe packet’s matched rule is not the rule itself.</a:t>
            </a:r>
            <a:endParaRPr lang="zh-CN" altLang="en-US" dirty="0"/>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aseline="0" dirty="0" smtClean="0"/>
              <a:t>For example, if r4’s probe packet matches with r5 instead, r4 could be experiencing either a missing fault or a priority fault with r5.</a:t>
            </a:r>
            <a:endParaRPr lang="zh-CN" altLang="en-US" dirty="0"/>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43</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But which exactly is the real cause?</a:t>
            </a:r>
            <a:endParaRPr lang="zh-CN" altLang="en-US" dirty="0"/>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44</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aseline="0" dirty="0" smtClean="0"/>
              <a:t>This can be revealed by the troubleshooting algorithm.</a:t>
            </a:r>
            <a:endParaRPr lang="zh-CN" altLang="en-US" dirty="0"/>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45</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aseline="0" dirty="0" smtClean="0"/>
              <a:t>Troubleshooting aims to uncover in what way the issued forwarding rules are implemented on switches. </a:t>
            </a:r>
            <a:endParaRPr lang="zh-CN" altLang="en-US" dirty="0"/>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46</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aseline="0" dirty="0" smtClean="0"/>
              <a:t>Since it’s hard to recover the exact priority values, </a:t>
            </a:r>
            <a:endParaRPr lang="zh-CN" altLang="en-US" dirty="0"/>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47</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aseline="0" dirty="0" smtClean="0"/>
              <a:t>We turn to building the dependency graph of effective rules on switches.</a:t>
            </a:r>
            <a:endParaRPr lang="zh-CN" altLang="en-US" dirty="0"/>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48</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aseline="0" dirty="0" smtClean="0"/>
              <a:t>Now let’s use part of the process of troubleshooting these four </a:t>
            </a:r>
            <a:r>
              <a:rPr lang="en-US" altLang="zh-CN" baseline="0" smtClean="0"/>
              <a:t>rules </a:t>
            </a:r>
            <a:r>
              <a:rPr lang="en-US" altLang="zh-CN" baseline="0" smtClean="0"/>
              <a:t>as an </a:t>
            </a:r>
            <a:r>
              <a:rPr lang="en-US" altLang="zh-CN" baseline="0" dirty="0" smtClean="0"/>
              <a:t>example,</a:t>
            </a:r>
          </a:p>
          <a:p>
            <a:r>
              <a:rPr lang="en-US" altLang="zh-CN" baseline="0" dirty="0" smtClean="0"/>
              <a:t>to walk through the key design principles.</a:t>
            </a:r>
          </a:p>
          <a:p>
            <a:r>
              <a:rPr lang="en-US" altLang="zh-CN" baseline="0" dirty="0" smtClean="0"/>
              <a:t>When we probe the dependency relationship of r0 and r1, if the probe packet matches with neither of them but with r2, we can ensure that r2 has higher priority than both r0 and r1 have.</a:t>
            </a:r>
            <a:endParaRPr lang="zh-CN" altLang="en-US" dirty="0"/>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49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aseline="0" dirty="0" smtClean="0"/>
              <a:t>Based on crafted probe packets and their processing results, </a:t>
            </a:r>
            <a:r>
              <a:rPr lang="en-US" altLang="zh-CN" baseline="0" dirty="0" err="1" smtClean="0"/>
              <a:t>RuleScope</a:t>
            </a:r>
            <a:r>
              <a:rPr lang="en-US" altLang="zh-CN" baseline="0" dirty="0" smtClean="0"/>
              <a:t> offers two major functions that facilitate network monitoring.</a:t>
            </a:r>
            <a:endParaRPr lang="zh-CN" altLang="en-US" dirty="0"/>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Then</a:t>
            </a:r>
            <a:r>
              <a:rPr lang="en-US" altLang="zh-CN" baseline="0" dirty="0" smtClean="0"/>
              <a:t> when we probe the dependency relationship of r0 and r3, the probe packet matching with r0 means that r0 has higher priority than r3 has.</a:t>
            </a:r>
            <a:endParaRPr lang="zh-CN" altLang="en-US" dirty="0"/>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50</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aseline="0" dirty="0" smtClean="0"/>
              <a:t>After probing the dependency relationship of each pair of overlapping rules, </a:t>
            </a:r>
          </a:p>
          <a:p>
            <a:r>
              <a:rPr lang="en-US" altLang="zh-CN" baseline="0" dirty="0" smtClean="0"/>
              <a:t>We still have to further probe the leaf rules for their existence</a:t>
            </a:r>
          </a:p>
          <a:p>
            <a:r>
              <a:rPr lang="en-US" altLang="zh-CN" baseline="0" dirty="0" smtClean="0"/>
              <a:t>to </a:t>
            </a:r>
            <a:r>
              <a:rPr lang="en-US" altLang="zh-CN" baseline="0" smtClean="0"/>
              <a:t>make sure whether </a:t>
            </a:r>
            <a:r>
              <a:rPr lang="en-US" altLang="zh-CN" baseline="0" dirty="0" smtClean="0"/>
              <a:t>they are missing.</a:t>
            </a:r>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51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Following</a:t>
            </a:r>
            <a:r>
              <a:rPr lang="en-US" altLang="zh-CN" baseline="0" dirty="0" smtClean="0"/>
              <a:t> these design principles, we develop two versions of troubleshooting algorithm.</a:t>
            </a:r>
          </a:p>
          <a:p>
            <a:r>
              <a:rPr lang="en-US" altLang="zh-CN" baseline="0" dirty="0" smtClean="0"/>
              <a:t>The online version generates and injects one probe packet after another. It uses previous probe results to reduce the number of subsequent probe packets.</a:t>
            </a:r>
          </a:p>
          <a:p>
            <a:r>
              <a:rPr lang="en-US" altLang="zh-CN" baseline="0" dirty="0" smtClean="0"/>
              <a:t>The semi-online version generates and injects probe packets in batch. Although costing more probe packets, it can actually deliver faster algorithm execution.</a:t>
            </a:r>
            <a:endParaRPr lang="zh-CN" altLang="en-US" dirty="0"/>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52</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aseline="0" dirty="0" smtClean="0"/>
              <a:t>We implemented our algorithms in Python.</a:t>
            </a:r>
          </a:p>
          <a:p>
            <a:r>
              <a:rPr lang="en-US" altLang="zh-CN" baseline="0" dirty="0" smtClean="0"/>
              <a:t>To evaluate their performance, we prototyped </a:t>
            </a:r>
            <a:r>
              <a:rPr lang="en-US" altLang="zh-CN" baseline="0" dirty="0" err="1" smtClean="0"/>
              <a:t>RuleScope</a:t>
            </a:r>
            <a:r>
              <a:rPr lang="en-US" altLang="zh-CN" baseline="0" dirty="0" smtClean="0"/>
              <a:t> using </a:t>
            </a:r>
            <a:r>
              <a:rPr lang="en-US" altLang="zh-CN" baseline="0" dirty="0" err="1" smtClean="0"/>
              <a:t>Ryu</a:t>
            </a:r>
            <a:r>
              <a:rPr lang="en-US" altLang="zh-CN" baseline="0" dirty="0" smtClean="0"/>
              <a:t> controller and Pica8 SDN switch.</a:t>
            </a:r>
          </a:p>
          <a:p>
            <a:r>
              <a:rPr lang="en-US" altLang="zh-CN" baseline="0" dirty="0" smtClean="0"/>
              <a:t>We use </a:t>
            </a:r>
            <a:r>
              <a:rPr lang="en-US" altLang="zh-CN" baseline="0" dirty="0" err="1" smtClean="0"/>
              <a:t>OpenFlow</a:t>
            </a:r>
            <a:r>
              <a:rPr lang="en-US" altLang="zh-CN" baseline="0" dirty="0" smtClean="0"/>
              <a:t> for controller-switch communication and use </a:t>
            </a:r>
            <a:r>
              <a:rPr lang="en-US" altLang="zh-CN" baseline="0" dirty="0" err="1" smtClean="0"/>
              <a:t>ClassBench</a:t>
            </a:r>
            <a:r>
              <a:rPr lang="en-US" altLang="zh-CN" baseline="0" dirty="0" smtClean="0"/>
              <a:t> for generating sample rule set. We conduct various experiments on this </a:t>
            </a:r>
            <a:r>
              <a:rPr lang="en-US" altLang="zh-CN" baseline="0" dirty="0" err="1" smtClean="0"/>
              <a:t>testbed</a:t>
            </a:r>
            <a:r>
              <a:rPr lang="en-US" altLang="zh-CN" baseline="0" dirty="0" smtClean="0"/>
              <a:t>.</a:t>
            </a:r>
            <a:endParaRPr lang="zh-CN" altLang="en-US" dirty="0"/>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53</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The</a:t>
            </a:r>
            <a:r>
              <a:rPr lang="en-US" altLang="zh-CN" baseline="0" dirty="0" smtClean="0"/>
              <a:t> experiment results show that detection algorithm can accurately detect faulty rules </a:t>
            </a:r>
          </a:p>
          <a:p>
            <a:r>
              <a:rPr lang="en-US" altLang="zh-CN" baseline="0" dirty="0" smtClean="0"/>
              <a:t>and troubleshooting algorithm can faithfully construct the dependency graph of forwarding rules implemented on switches.</a:t>
            </a:r>
            <a:endParaRPr lang="zh-CN" altLang="en-US" dirty="0"/>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54</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aseline="0" dirty="0" smtClean="0"/>
              <a:t>Intuitively, larger flow table requires more time to work on.</a:t>
            </a:r>
            <a:endParaRPr lang="zh-CN" altLang="en-US" dirty="0"/>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55</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But given the</a:t>
            </a:r>
            <a:r>
              <a:rPr lang="en-US" altLang="zh-CN" baseline="0" dirty="0" smtClean="0"/>
              <a:t> same flow table, more faulty rules do not necessarily increase time cost.</a:t>
            </a:r>
            <a:endParaRPr lang="zh-CN" altLang="en-US" dirty="0"/>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56</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aseline="0" dirty="0" smtClean="0"/>
              <a:t>Meanwhile, all such accuracy and efficiency can be achieved with t</a:t>
            </a:r>
            <a:r>
              <a:rPr lang="en-US" altLang="zh-CN" dirty="0" smtClean="0"/>
              <a:t>iny</a:t>
            </a:r>
            <a:r>
              <a:rPr lang="en-US" altLang="zh-CN" baseline="0" dirty="0" smtClean="0"/>
              <a:t> overhead.</a:t>
            </a:r>
            <a:endParaRPr lang="zh-CN" altLang="en-US" dirty="0"/>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57</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aseline="0" dirty="0" smtClean="0"/>
              <a:t>So this is all about how </a:t>
            </a:r>
            <a:r>
              <a:rPr lang="en-US" altLang="zh-CN" baseline="0" dirty="0" err="1" smtClean="0"/>
              <a:t>RuleScope</a:t>
            </a:r>
            <a:r>
              <a:rPr lang="en-US" altLang="zh-CN" baseline="0" dirty="0" smtClean="0"/>
              <a:t> works and benefits.</a:t>
            </a:r>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58</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aseline="0" dirty="0" smtClean="0"/>
              <a:t>Thank you for your time and interest. Now I’m happy to take any questions. Thank you.</a:t>
            </a:r>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59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aseline="0" dirty="0" smtClean="0"/>
              <a:t>One is detection.</a:t>
            </a:r>
          </a:p>
          <a:p>
            <a:r>
              <a:rPr lang="en-US" altLang="zh-CN" baseline="0" dirty="0" smtClean="0"/>
              <a:t>It helps reveal forwarding faults. When a forwarding fault occurs, there should be some discrepancy between the forwarding rules issued by the controller and the forwarding rules implemented on switches. Deep understanding of such discrepancy is important for reliable policy enforcement.</a:t>
            </a:r>
            <a:endParaRPr lang="zh-CN" altLang="en-US" dirty="0"/>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aseline="0" dirty="0" smtClean="0"/>
              <a:t>So we further introduce troubleshooting to uncover actual data-plane forwarding status.</a:t>
            </a:r>
          </a:p>
          <a:p>
            <a:r>
              <a:rPr lang="en-US" altLang="zh-CN" baseline="0" dirty="0" smtClean="0"/>
              <a:t>That is, in what way the issued rules are actually implemented on switches.</a:t>
            </a:r>
            <a:endParaRPr lang="zh-CN" altLang="en-US" dirty="0"/>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aseline="0" dirty="0" smtClean="0"/>
              <a:t>Before elaborating </a:t>
            </a:r>
            <a:r>
              <a:rPr lang="en-US" altLang="zh-CN" baseline="0" dirty="0" err="1" smtClean="0"/>
              <a:t>RuleScope</a:t>
            </a:r>
            <a:r>
              <a:rPr lang="en-US" altLang="zh-CN" baseline="0" dirty="0" smtClean="0"/>
              <a:t>, let’s have a quick recap of SDN basics.</a:t>
            </a:r>
            <a:endParaRPr lang="zh-CN" altLang="en-US" dirty="0"/>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So… what’s SDN?</a:t>
            </a:r>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2016/4/12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2016/4/12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2016/4/12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2016/4/12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2016/4/12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2016/4/12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2016/4/12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2016/4/12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2016/4/12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2016/4/12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2016/4/12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2016/4/12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b="1" kern="1200">
          <a:solidFill>
            <a:schemeClr val="tx1"/>
          </a:solidFill>
          <a:latin typeface="Verdana" pitchFamily="34" charset="0"/>
          <a:ea typeface="+mj-ea"/>
          <a:cs typeface="Verdana"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Verdana" pitchFamily="34" charset="0"/>
          <a:ea typeface="+mn-ea"/>
          <a:cs typeface="Verdana"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Verdana" pitchFamily="34" charset="0"/>
          <a:ea typeface="+mn-ea"/>
          <a:cs typeface="Verdana"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Verdana" pitchFamily="34" charset="0"/>
          <a:ea typeface="+mn-ea"/>
          <a:cs typeface="Verdana"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Verdana" pitchFamily="34" charset="0"/>
          <a:ea typeface="+mn-ea"/>
          <a:cs typeface="Verdana"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Verdana" pitchFamily="34" charset="0"/>
          <a:ea typeface="+mn-ea"/>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643182"/>
            <a:ext cx="9144000" cy="986400"/>
          </a:xfrm>
        </p:spPr>
        <p:txBody>
          <a:bodyPr>
            <a:normAutofit fontScale="90000"/>
          </a:bodyPr>
          <a:lstStyle/>
          <a:p>
            <a:pPr algn="r"/>
            <a:r>
              <a:rPr lang="en-US" altLang="zh-CN" sz="4000" dirty="0" smtClean="0">
                <a:ea typeface="Verdana" pitchFamily="34" charset="0"/>
              </a:rPr>
              <a:t>Is Every Flow on The Right Track?</a:t>
            </a:r>
            <a:r>
              <a:rPr lang="en-US" altLang="zh-CN" sz="4000" dirty="0" smtClean="0"/>
              <a:t/>
            </a:r>
            <a:br>
              <a:rPr lang="en-US" altLang="zh-CN" sz="4000" dirty="0" smtClean="0"/>
            </a:br>
            <a:r>
              <a:rPr lang="en-US" altLang="zh-CN" sz="4000" dirty="0" smtClean="0"/>
              <a:t>Inspect SDN</a:t>
            </a:r>
            <a:r>
              <a:rPr lang="en-US" altLang="zh-CN" sz="3100" dirty="0" smtClean="0"/>
              <a:t> </a:t>
            </a:r>
            <a:r>
              <a:rPr lang="en-US" altLang="zh-CN" sz="4000" dirty="0" err="1" smtClean="0"/>
              <a:t>Fwding</a:t>
            </a:r>
            <a:r>
              <a:rPr lang="en-US" altLang="zh-CN" sz="4000" dirty="0" smtClean="0"/>
              <a:t/>
            </a:r>
            <a:br>
              <a:rPr lang="en-US" altLang="zh-CN" sz="4000" dirty="0" smtClean="0"/>
            </a:br>
            <a:r>
              <a:rPr lang="en-US" altLang="zh-CN" sz="4000" dirty="0" smtClean="0"/>
              <a:t>with </a:t>
            </a:r>
            <a:r>
              <a:rPr lang="en-US" altLang="zh-CN" sz="4000" dirty="0" err="1" smtClean="0">
                <a:solidFill>
                  <a:srgbClr val="FFC000"/>
                </a:solidFill>
              </a:rPr>
              <a:t>RuleScope</a:t>
            </a:r>
            <a:endParaRPr lang="zh-CN" altLang="en-US" sz="4000" dirty="0">
              <a:solidFill>
                <a:srgbClr val="FFC000"/>
              </a:solidFill>
            </a:endParaRPr>
          </a:p>
        </p:txBody>
      </p:sp>
      <p:sp>
        <p:nvSpPr>
          <p:cNvPr id="3" name="副标题 2"/>
          <p:cNvSpPr>
            <a:spLocks noGrp="1"/>
          </p:cNvSpPr>
          <p:nvPr>
            <p:ph type="subTitle" idx="1"/>
          </p:nvPr>
        </p:nvSpPr>
        <p:spPr>
          <a:xfrm>
            <a:off x="0" y="5362580"/>
            <a:ext cx="9144000" cy="1495420"/>
          </a:xfrm>
        </p:spPr>
        <p:txBody>
          <a:bodyPr>
            <a:normAutofit fontScale="85000" lnSpcReduction="20000"/>
          </a:bodyPr>
          <a:lstStyle/>
          <a:p>
            <a:pPr algn="r"/>
            <a:r>
              <a:rPr lang="en-US" altLang="zh-CN" sz="2800" dirty="0" smtClean="0">
                <a:solidFill>
                  <a:schemeClr val="tx1"/>
                </a:solidFill>
                <a:effectLst>
                  <a:outerShdw blurRad="38100" dist="38100" dir="2700000" algn="tl">
                    <a:srgbClr val="000000">
                      <a:alpha val="43137"/>
                    </a:srgbClr>
                  </a:outerShdw>
                </a:effectLst>
              </a:rPr>
              <a:t>Kai Bu</a:t>
            </a:r>
            <a:r>
              <a:rPr lang="en-US" altLang="zh-CN" sz="2800" baseline="30000" dirty="0" smtClean="0">
                <a:solidFill>
                  <a:schemeClr val="tx1"/>
                </a:solidFill>
              </a:rPr>
              <a:t>1</a:t>
            </a:r>
            <a:r>
              <a:rPr lang="en-US" altLang="zh-CN" sz="2800" dirty="0" smtClean="0">
                <a:solidFill>
                  <a:schemeClr val="tx1"/>
                </a:solidFill>
              </a:rPr>
              <a:t>, </a:t>
            </a:r>
            <a:r>
              <a:rPr lang="en-US" altLang="zh-CN" sz="2800" dirty="0" err="1" smtClean="0">
                <a:solidFill>
                  <a:schemeClr val="tx1"/>
                </a:solidFill>
              </a:rPr>
              <a:t>Xitao</a:t>
            </a:r>
            <a:r>
              <a:rPr lang="en-US" altLang="zh-CN" sz="2800" dirty="0" smtClean="0">
                <a:solidFill>
                  <a:schemeClr val="tx1"/>
                </a:solidFill>
              </a:rPr>
              <a:t> Wen</a:t>
            </a:r>
            <a:r>
              <a:rPr lang="en-US" altLang="zh-CN" sz="2800" baseline="30000" dirty="0" smtClean="0">
                <a:solidFill>
                  <a:schemeClr val="tx1"/>
                </a:solidFill>
              </a:rPr>
              <a:t>2</a:t>
            </a:r>
            <a:r>
              <a:rPr lang="en-US" altLang="zh-CN" sz="2800" dirty="0" smtClean="0">
                <a:solidFill>
                  <a:schemeClr val="tx1"/>
                </a:solidFill>
              </a:rPr>
              <a:t>, Bo Yang</a:t>
            </a:r>
            <a:r>
              <a:rPr lang="en-US" altLang="zh-CN" sz="2800" baseline="30000" dirty="0" smtClean="0">
                <a:solidFill>
                  <a:schemeClr val="tx1"/>
                </a:solidFill>
              </a:rPr>
              <a:t>1</a:t>
            </a:r>
            <a:r>
              <a:rPr lang="en-US" altLang="zh-CN" sz="2800" dirty="0" smtClean="0">
                <a:solidFill>
                  <a:schemeClr val="tx1"/>
                </a:solidFill>
              </a:rPr>
              <a:t> </a:t>
            </a:r>
          </a:p>
          <a:p>
            <a:pPr algn="r"/>
            <a:r>
              <a:rPr lang="en-US" altLang="zh-CN" sz="2800" dirty="0" smtClean="0">
                <a:solidFill>
                  <a:schemeClr val="tx1"/>
                </a:solidFill>
              </a:rPr>
              <a:t>Yan Chen</a:t>
            </a:r>
            <a:r>
              <a:rPr lang="en-US" altLang="zh-CN" sz="2800" baseline="30000" dirty="0" smtClean="0">
                <a:solidFill>
                  <a:schemeClr val="tx1"/>
                </a:solidFill>
              </a:rPr>
              <a:t>2</a:t>
            </a:r>
            <a:r>
              <a:rPr lang="en-US" altLang="zh-CN" sz="2800" dirty="0" smtClean="0">
                <a:solidFill>
                  <a:schemeClr val="tx1"/>
                </a:solidFill>
              </a:rPr>
              <a:t>, Li </a:t>
            </a:r>
            <a:r>
              <a:rPr lang="en-US" altLang="zh-CN" sz="2800" dirty="0" err="1" smtClean="0">
                <a:solidFill>
                  <a:schemeClr val="tx1"/>
                </a:solidFill>
              </a:rPr>
              <a:t>Erran</a:t>
            </a:r>
            <a:r>
              <a:rPr lang="en-US" altLang="zh-CN" sz="2800" dirty="0" smtClean="0">
                <a:solidFill>
                  <a:schemeClr val="tx1"/>
                </a:solidFill>
              </a:rPr>
              <a:t> Li</a:t>
            </a:r>
            <a:r>
              <a:rPr lang="en-US" altLang="zh-CN" sz="2800" baseline="30000" dirty="0" smtClean="0">
                <a:solidFill>
                  <a:schemeClr val="tx1"/>
                </a:solidFill>
              </a:rPr>
              <a:t>3</a:t>
            </a:r>
            <a:r>
              <a:rPr lang="en-US" altLang="zh-CN" sz="2800" dirty="0" smtClean="0">
                <a:solidFill>
                  <a:schemeClr val="tx1"/>
                </a:solidFill>
              </a:rPr>
              <a:t>, </a:t>
            </a:r>
            <a:r>
              <a:rPr lang="en-US" altLang="zh-CN" sz="2800" dirty="0" err="1" smtClean="0">
                <a:solidFill>
                  <a:schemeClr val="tx1"/>
                </a:solidFill>
              </a:rPr>
              <a:t>Xiaolin</a:t>
            </a:r>
            <a:r>
              <a:rPr lang="en-US" altLang="zh-CN" sz="2800" dirty="0" smtClean="0">
                <a:solidFill>
                  <a:schemeClr val="tx1"/>
                </a:solidFill>
              </a:rPr>
              <a:t> Chen</a:t>
            </a:r>
            <a:r>
              <a:rPr lang="en-US" altLang="zh-CN" sz="2800" baseline="30000" dirty="0" smtClean="0">
                <a:solidFill>
                  <a:schemeClr val="tx1"/>
                </a:solidFill>
              </a:rPr>
              <a:t>4</a:t>
            </a:r>
          </a:p>
          <a:p>
            <a:pPr algn="r"/>
            <a:r>
              <a:rPr lang="en-US" altLang="zh-CN" sz="2800" baseline="30000" dirty="0" smtClean="0">
                <a:solidFill>
                  <a:schemeClr val="tx1"/>
                </a:solidFill>
              </a:rPr>
              <a:t>1</a:t>
            </a:r>
            <a:r>
              <a:rPr lang="en-US" altLang="zh-CN" sz="2800" dirty="0" smtClean="0">
                <a:solidFill>
                  <a:schemeClr val="tx1"/>
                </a:solidFill>
                <a:effectLst>
                  <a:outerShdw blurRad="38100" dist="38100" dir="2700000" algn="tl">
                    <a:srgbClr val="000000">
                      <a:alpha val="43137"/>
                    </a:srgbClr>
                  </a:outerShdw>
                </a:effectLst>
              </a:rPr>
              <a:t>Zhejiang University</a:t>
            </a:r>
            <a:r>
              <a:rPr lang="en-US" altLang="zh-CN" sz="2800" dirty="0" smtClean="0">
                <a:solidFill>
                  <a:schemeClr val="tx1"/>
                </a:solidFill>
              </a:rPr>
              <a:t>,</a:t>
            </a:r>
            <a:r>
              <a:rPr lang="en-US" altLang="zh-CN" sz="2800" baseline="30000" dirty="0" smtClean="0">
                <a:solidFill>
                  <a:schemeClr val="tx1"/>
                </a:solidFill>
              </a:rPr>
              <a:t>2</a:t>
            </a:r>
            <a:r>
              <a:rPr lang="en-US" altLang="zh-CN" sz="2800" dirty="0" smtClean="0">
                <a:solidFill>
                  <a:schemeClr val="tx1"/>
                </a:solidFill>
              </a:rPr>
              <a:t>Northwestern University </a:t>
            </a:r>
          </a:p>
          <a:p>
            <a:pPr algn="r"/>
            <a:r>
              <a:rPr lang="en-US" altLang="zh-CN" sz="2800" baseline="30000" dirty="0" smtClean="0">
                <a:solidFill>
                  <a:schemeClr val="tx1"/>
                </a:solidFill>
              </a:rPr>
              <a:t>3</a:t>
            </a:r>
            <a:r>
              <a:rPr lang="en-US" altLang="zh-CN" sz="2800" dirty="0" smtClean="0">
                <a:solidFill>
                  <a:schemeClr val="tx1"/>
                </a:solidFill>
              </a:rPr>
              <a:t>Fudan  University,  </a:t>
            </a:r>
            <a:r>
              <a:rPr lang="en-US" altLang="zh-CN" sz="2800" baseline="30000" dirty="0" smtClean="0">
                <a:solidFill>
                  <a:schemeClr val="tx1"/>
                </a:solidFill>
              </a:rPr>
              <a:t>4</a:t>
            </a:r>
            <a:r>
              <a:rPr lang="en-US" altLang="zh-CN" sz="2800" dirty="0" smtClean="0">
                <a:solidFill>
                  <a:schemeClr val="tx1"/>
                </a:solidFill>
              </a:rPr>
              <a:t>Chuxiong  Normal  University</a:t>
            </a:r>
          </a:p>
        </p:txBody>
      </p:sp>
      <p:sp>
        <p:nvSpPr>
          <p:cNvPr id="4" name="Rectangle 5"/>
          <p:cNvSpPr>
            <a:spLocks noChangeArrowheads="1"/>
          </p:cNvSpPr>
          <p:nvPr/>
        </p:nvSpPr>
        <p:spPr bwMode="auto">
          <a:xfrm>
            <a:off x="5181600" y="0"/>
            <a:ext cx="3962400" cy="381000"/>
          </a:xfrm>
          <a:prstGeom prst="rect">
            <a:avLst/>
          </a:prstGeom>
          <a:noFill/>
          <a:ln w="9525">
            <a:noFill/>
            <a:miter lim="800000"/>
            <a:headEnd/>
            <a:tailEnd/>
          </a:ln>
          <a:effectLst/>
        </p:spPr>
        <p:txBody>
          <a:bodyPr anchor="ctr"/>
          <a:lstStyle/>
          <a:p>
            <a:pPr algn="r"/>
            <a:r>
              <a:rPr lang="en-US" altLang="zh-CN" sz="2400" b="1" dirty="0" smtClean="0">
                <a:latin typeface="Verdana" pitchFamily="34" charset="0"/>
              </a:rPr>
              <a:t>INFOCOM 2016</a:t>
            </a:r>
            <a:endParaRPr lang="en-US" altLang="zh-CN" sz="4000" b="1" dirty="0">
              <a:latin typeface="Verdana"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130425"/>
            <a:ext cx="9144000" cy="1470025"/>
          </a:xfrm>
        </p:spPr>
        <p:txBody>
          <a:bodyPr>
            <a:normAutofit fontScale="90000"/>
          </a:bodyPr>
          <a:lstStyle/>
          <a:p>
            <a:r>
              <a:rPr lang="en-US" altLang="zh-CN" sz="4000" dirty="0" err="1" smtClean="0">
                <a:solidFill>
                  <a:schemeClr val="bg1"/>
                </a:solidFill>
                <a:ea typeface="Verdana" pitchFamily="34" charset="0"/>
              </a:rPr>
              <a:t>Gotta</a:t>
            </a:r>
            <a:r>
              <a:rPr lang="en-US" altLang="zh-CN" sz="4000" dirty="0" smtClean="0">
                <a:solidFill>
                  <a:schemeClr val="bg1"/>
                </a:solidFill>
              </a:rPr>
              <a:t> Tell You Switches Only Once</a:t>
            </a:r>
            <a:br>
              <a:rPr lang="en-US" altLang="zh-CN" sz="4000" dirty="0" smtClean="0">
                <a:solidFill>
                  <a:schemeClr val="bg1"/>
                </a:solidFill>
              </a:rPr>
            </a:br>
            <a:r>
              <a:rPr lang="en-US" altLang="zh-CN" sz="4000" dirty="0" smtClean="0">
                <a:solidFill>
                  <a:schemeClr val="bg1"/>
                </a:solidFill>
              </a:rPr>
              <a:t>Toward Bandwidth-Efficient</a:t>
            </a:r>
            <a:br>
              <a:rPr lang="en-US" altLang="zh-CN" sz="4000" dirty="0" smtClean="0">
                <a:solidFill>
                  <a:schemeClr val="bg1"/>
                </a:solidFill>
              </a:rPr>
            </a:br>
            <a:r>
              <a:rPr lang="en-US" altLang="zh-CN" sz="4000" dirty="0" smtClean="0">
                <a:solidFill>
                  <a:schemeClr val="bg1"/>
                </a:solidFill>
              </a:rPr>
              <a:t>Flow Setup for </a:t>
            </a:r>
            <a:r>
              <a:rPr lang="en-US" altLang="zh-CN" sz="4000" dirty="0" smtClean="0">
                <a:solidFill>
                  <a:srgbClr val="FFC000"/>
                </a:solidFill>
              </a:rPr>
              <a:t>SDN</a:t>
            </a:r>
            <a:r>
              <a:rPr lang="en-US" altLang="zh-CN" sz="4000" dirty="0" smtClean="0"/>
              <a:t/>
            </a:r>
            <a:br>
              <a:rPr lang="en-US" altLang="zh-CN" sz="4000" dirty="0" smtClean="0"/>
            </a:br>
            <a:endParaRPr lang="zh-CN" altLang="en-US" sz="4000" dirty="0">
              <a:solidFill>
                <a:srgbClr val="FFC000"/>
              </a:solidFill>
            </a:endParaRPr>
          </a:p>
        </p:txBody>
      </p:sp>
      <p:sp>
        <p:nvSpPr>
          <p:cNvPr id="3" name="TextBox 2"/>
          <p:cNvSpPr txBox="1"/>
          <p:nvPr/>
        </p:nvSpPr>
        <p:spPr>
          <a:xfrm>
            <a:off x="5889600" y="3357562"/>
            <a:ext cx="3525784" cy="461665"/>
          </a:xfrm>
          <a:prstGeom prst="rect">
            <a:avLst/>
          </a:prstGeom>
          <a:noFill/>
        </p:spPr>
        <p:txBody>
          <a:bodyPr wrap="square" rtlCol="0">
            <a:spAutoFit/>
          </a:bodyPr>
          <a:lstStyle/>
          <a:p>
            <a:r>
              <a:rPr lang="en-US" altLang="zh-CN" sz="2400" b="1" dirty="0" smtClean="0">
                <a:solidFill>
                  <a:srgbClr val="FFC000"/>
                </a:solidFill>
              </a:rPr>
              <a:t>S</a:t>
            </a:r>
            <a:r>
              <a:rPr lang="en-US" altLang="zh-CN" sz="1900" dirty="0" smtClean="0"/>
              <a:t>oftware-</a:t>
            </a:r>
            <a:r>
              <a:rPr lang="en-US" altLang="zh-CN" sz="2400" b="1" dirty="0" smtClean="0">
                <a:solidFill>
                  <a:srgbClr val="FFC000"/>
                </a:solidFill>
              </a:rPr>
              <a:t>D</a:t>
            </a:r>
            <a:r>
              <a:rPr lang="en-US" altLang="zh-CN" sz="1900" dirty="0" smtClean="0"/>
              <a:t>efined </a:t>
            </a:r>
            <a:r>
              <a:rPr lang="en-US" altLang="zh-CN" sz="2400" b="1" dirty="0" smtClean="0">
                <a:solidFill>
                  <a:srgbClr val="FFC000"/>
                </a:solidFill>
              </a:rPr>
              <a:t>N</a:t>
            </a:r>
            <a:r>
              <a:rPr lang="en-US" altLang="zh-CN" sz="1900" dirty="0" smtClean="0"/>
              <a:t>etworking</a:t>
            </a:r>
            <a:endParaRPr lang="zh-CN" altLang="en-US" sz="19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130425"/>
            <a:ext cx="9144000" cy="1470025"/>
          </a:xfrm>
        </p:spPr>
        <p:txBody>
          <a:bodyPr>
            <a:normAutofit fontScale="90000"/>
          </a:bodyPr>
          <a:lstStyle/>
          <a:p>
            <a:r>
              <a:rPr lang="en-US" altLang="zh-CN" sz="4000" dirty="0" err="1" smtClean="0">
                <a:solidFill>
                  <a:schemeClr val="bg1"/>
                </a:solidFill>
                <a:ea typeface="Verdana" pitchFamily="34" charset="0"/>
              </a:rPr>
              <a:t>Gotta</a:t>
            </a:r>
            <a:r>
              <a:rPr lang="en-US" altLang="zh-CN" sz="4000" dirty="0" smtClean="0">
                <a:solidFill>
                  <a:schemeClr val="bg1"/>
                </a:solidFill>
              </a:rPr>
              <a:t> Tell You Switches Only Once</a:t>
            </a:r>
            <a:br>
              <a:rPr lang="en-US" altLang="zh-CN" sz="4000" dirty="0" smtClean="0">
                <a:solidFill>
                  <a:schemeClr val="bg1"/>
                </a:solidFill>
              </a:rPr>
            </a:br>
            <a:r>
              <a:rPr lang="en-US" altLang="zh-CN" sz="4000" dirty="0" smtClean="0">
                <a:solidFill>
                  <a:schemeClr val="bg1"/>
                </a:solidFill>
              </a:rPr>
              <a:t>Toward Bandwidth-Efficient</a:t>
            </a:r>
            <a:br>
              <a:rPr lang="en-US" altLang="zh-CN" sz="4000" dirty="0" smtClean="0">
                <a:solidFill>
                  <a:schemeClr val="bg1"/>
                </a:solidFill>
              </a:rPr>
            </a:br>
            <a:r>
              <a:rPr lang="en-US" altLang="zh-CN" sz="4000" dirty="0" smtClean="0">
                <a:solidFill>
                  <a:schemeClr val="bg1"/>
                </a:solidFill>
              </a:rPr>
              <a:t>Flow Setup for </a:t>
            </a:r>
            <a:r>
              <a:rPr lang="en-US" altLang="zh-CN" sz="4000" dirty="0" smtClean="0">
                <a:solidFill>
                  <a:srgbClr val="FFC000"/>
                </a:solidFill>
              </a:rPr>
              <a:t>SDN</a:t>
            </a:r>
            <a:r>
              <a:rPr lang="en-US" altLang="zh-CN" sz="4000" dirty="0" smtClean="0"/>
              <a:t/>
            </a:r>
            <a:br>
              <a:rPr lang="en-US" altLang="zh-CN" sz="4000" dirty="0" smtClean="0"/>
            </a:br>
            <a:endParaRPr lang="zh-CN" altLang="en-US" sz="4000" dirty="0">
              <a:solidFill>
                <a:srgbClr val="FFC000"/>
              </a:solidFill>
            </a:endParaRPr>
          </a:p>
        </p:txBody>
      </p:sp>
      <p:sp>
        <p:nvSpPr>
          <p:cNvPr id="3" name="TextBox 2"/>
          <p:cNvSpPr txBox="1"/>
          <p:nvPr/>
        </p:nvSpPr>
        <p:spPr>
          <a:xfrm>
            <a:off x="5889600" y="3357562"/>
            <a:ext cx="3525784" cy="461665"/>
          </a:xfrm>
          <a:prstGeom prst="rect">
            <a:avLst/>
          </a:prstGeom>
          <a:noFill/>
        </p:spPr>
        <p:txBody>
          <a:bodyPr wrap="square" rtlCol="0">
            <a:spAutoFit/>
          </a:bodyPr>
          <a:lstStyle/>
          <a:p>
            <a:r>
              <a:rPr lang="en-US" altLang="zh-CN" sz="2400" b="1" dirty="0" smtClean="0">
                <a:solidFill>
                  <a:srgbClr val="FFC000"/>
                </a:solidFill>
              </a:rPr>
              <a:t>S</a:t>
            </a:r>
            <a:r>
              <a:rPr lang="en-US" altLang="zh-CN" sz="1900" dirty="0" smtClean="0"/>
              <a:t>oftware-</a:t>
            </a:r>
            <a:r>
              <a:rPr lang="en-US" altLang="zh-CN" sz="2400" b="1" dirty="0" smtClean="0">
                <a:solidFill>
                  <a:srgbClr val="FFC000"/>
                </a:solidFill>
              </a:rPr>
              <a:t>D</a:t>
            </a:r>
            <a:r>
              <a:rPr lang="en-US" altLang="zh-CN" sz="1900" dirty="0" smtClean="0"/>
              <a:t>efined </a:t>
            </a:r>
            <a:r>
              <a:rPr lang="en-US" altLang="zh-CN" sz="2400" b="1" dirty="0" smtClean="0">
                <a:solidFill>
                  <a:srgbClr val="FFC000"/>
                </a:solidFill>
              </a:rPr>
              <a:t>N</a:t>
            </a:r>
            <a:r>
              <a:rPr lang="en-US" altLang="zh-CN" sz="1900" dirty="0" smtClean="0"/>
              <a:t>etworking</a:t>
            </a:r>
            <a:endParaRPr lang="zh-CN" altLang="en-US" sz="1900" dirty="0"/>
          </a:p>
        </p:txBody>
      </p:sp>
      <p:pic>
        <p:nvPicPr>
          <p:cNvPr id="1026" name="Picture 2"/>
          <p:cNvPicPr>
            <a:picLocks noChangeAspect="1" noChangeArrowheads="1"/>
          </p:cNvPicPr>
          <p:nvPr/>
        </p:nvPicPr>
        <p:blipFill>
          <a:blip r:embed="rId3"/>
          <a:srcRect/>
          <a:stretch>
            <a:fillRect/>
          </a:stretch>
        </p:blipFill>
        <p:spPr bwMode="auto">
          <a:xfrm>
            <a:off x="714348" y="5000636"/>
            <a:ext cx="1152525" cy="495300"/>
          </a:xfrm>
          <a:prstGeom prst="rect">
            <a:avLst/>
          </a:prstGeom>
          <a:noFill/>
          <a:ln w="9525">
            <a:noFill/>
            <a:miter lim="800000"/>
            <a:headEnd/>
            <a:tailEnd/>
          </a:ln>
          <a:effectLst/>
        </p:spPr>
      </p:pic>
      <p:pic>
        <p:nvPicPr>
          <p:cNvPr id="6" name="Picture 2"/>
          <p:cNvPicPr>
            <a:picLocks noChangeAspect="1" noChangeArrowheads="1"/>
          </p:cNvPicPr>
          <p:nvPr/>
        </p:nvPicPr>
        <p:blipFill>
          <a:blip r:embed="rId3"/>
          <a:srcRect/>
          <a:stretch>
            <a:fillRect/>
          </a:stretch>
        </p:blipFill>
        <p:spPr bwMode="auto">
          <a:xfrm>
            <a:off x="2786050" y="5000636"/>
            <a:ext cx="1152525" cy="495300"/>
          </a:xfrm>
          <a:prstGeom prst="rect">
            <a:avLst/>
          </a:prstGeom>
          <a:noFill/>
          <a:ln w="9525">
            <a:noFill/>
            <a:miter lim="800000"/>
            <a:headEnd/>
            <a:tailEnd/>
          </a:ln>
          <a:effectLst/>
        </p:spPr>
      </p:pic>
      <p:pic>
        <p:nvPicPr>
          <p:cNvPr id="7" name="Picture 2"/>
          <p:cNvPicPr>
            <a:picLocks noChangeAspect="1" noChangeArrowheads="1"/>
          </p:cNvPicPr>
          <p:nvPr/>
        </p:nvPicPr>
        <p:blipFill>
          <a:blip r:embed="rId3"/>
          <a:srcRect/>
          <a:stretch>
            <a:fillRect/>
          </a:stretch>
        </p:blipFill>
        <p:spPr bwMode="auto">
          <a:xfrm>
            <a:off x="4857752" y="5000636"/>
            <a:ext cx="1152525" cy="495300"/>
          </a:xfrm>
          <a:prstGeom prst="rect">
            <a:avLst/>
          </a:prstGeom>
          <a:noFill/>
          <a:ln w="9525">
            <a:noFill/>
            <a:miter lim="800000"/>
            <a:headEnd/>
            <a:tailEnd/>
          </a:ln>
          <a:effectLst/>
        </p:spPr>
      </p:pic>
      <p:sp>
        <p:nvSpPr>
          <p:cNvPr id="9" name="云形 8"/>
          <p:cNvSpPr/>
          <p:nvPr/>
        </p:nvSpPr>
        <p:spPr>
          <a:xfrm>
            <a:off x="0" y="3786190"/>
            <a:ext cx="6786610" cy="2857520"/>
          </a:xfrm>
          <a:prstGeom prst="cloud">
            <a:avLst/>
          </a:prstGeom>
          <a:noFill/>
          <a:ln>
            <a:solidFill>
              <a:srgbClr val="00B0F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130425"/>
            <a:ext cx="9144000" cy="1470025"/>
          </a:xfrm>
        </p:spPr>
        <p:txBody>
          <a:bodyPr>
            <a:normAutofit fontScale="90000"/>
          </a:bodyPr>
          <a:lstStyle/>
          <a:p>
            <a:r>
              <a:rPr lang="en-US" altLang="zh-CN" sz="4000" dirty="0" err="1" smtClean="0">
                <a:solidFill>
                  <a:schemeClr val="bg1"/>
                </a:solidFill>
                <a:ea typeface="Verdana" pitchFamily="34" charset="0"/>
              </a:rPr>
              <a:t>Gotta</a:t>
            </a:r>
            <a:r>
              <a:rPr lang="en-US" altLang="zh-CN" sz="4000" dirty="0" smtClean="0">
                <a:solidFill>
                  <a:schemeClr val="bg1"/>
                </a:solidFill>
              </a:rPr>
              <a:t> Tell You Switches Only Once</a:t>
            </a:r>
            <a:br>
              <a:rPr lang="en-US" altLang="zh-CN" sz="4000" dirty="0" smtClean="0">
                <a:solidFill>
                  <a:schemeClr val="bg1"/>
                </a:solidFill>
              </a:rPr>
            </a:br>
            <a:r>
              <a:rPr lang="en-US" altLang="zh-CN" sz="4000" dirty="0" smtClean="0">
                <a:solidFill>
                  <a:schemeClr val="bg1"/>
                </a:solidFill>
              </a:rPr>
              <a:t>Toward Bandwidth-Efficient</a:t>
            </a:r>
            <a:br>
              <a:rPr lang="en-US" altLang="zh-CN" sz="4000" dirty="0" smtClean="0">
                <a:solidFill>
                  <a:schemeClr val="bg1"/>
                </a:solidFill>
              </a:rPr>
            </a:br>
            <a:r>
              <a:rPr lang="en-US" altLang="zh-CN" sz="4000" dirty="0" smtClean="0">
                <a:solidFill>
                  <a:schemeClr val="bg1"/>
                </a:solidFill>
              </a:rPr>
              <a:t>Flow Setup for </a:t>
            </a:r>
            <a:r>
              <a:rPr lang="en-US" altLang="zh-CN" sz="4000" dirty="0" smtClean="0">
                <a:solidFill>
                  <a:srgbClr val="FFC000"/>
                </a:solidFill>
              </a:rPr>
              <a:t>SDN</a:t>
            </a:r>
            <a:r>
              <a:rPr lang="en-US" altLang="zh-CN" sz="4000" dirty="0" smtClean="0"/>
              <a:t/>
            </a:r>
            <a:br>
              <a:rPr lang="en-US" altLang="zh-CN" sz="4000" dirty="0" smtClean="0"/>
            </a:br>
            <a:endParaRPr lang="zh-CN" altLang="en-US" sz="4000" dirty="0">
              <a:solidFill>
                <a:srgbClr val="FFC000"/>
              </a:solidFill>
            </a:endParaRPr>
          </a:p>
        </p:txBody>
      </p:sp>
      <p:sp>
        <p:nvSpPr>
          <p:cNvPr id="3" name="TextBox 2"/>
          <p:cNvSpPr txBox="1"/>
          <p:nvPr/>
        </p:nvSpPr>
        <p:spPr>
          <a:xfrm>
            <a:off x="5889600" y="3357562"/>
            <a:ext cx="3525784" cy="461665"/>
          </a:xfrm>
          <a:prstGeom prst="rect">
            <a:avLst/>
          </a:prstGeom>
          <a:noFill/>
        </p:spPr>
        <p:txBody>
          <a:bodyPr wrap="square" rtlCol="0">
            <a:spAutoFit/>
          </a:bodyPr>
          <a:lstStyle/>
          <a:p>
            <a:r>
              <a:rPr lang="en-US" altLang="zh-CN" sz="2400" b="1" dirty="0" smtClean="0">
                <a:solidFill>
                  <a:srgbClr val="FFC000"/>
                </a:solidFill>
              </a:rPr>
              <a:t>S</a:t>
            </a:r>
            <a:r>
              <a:rPr lang="en-US" altLang="zh-CN" sz="1900" dirty="0" smtClean="0"/>
              <a:t>oftware-</a:t>
            </a:r>
            <a:r>
              <a:rPr lang="en-US" altLang="zh-CN" sz="2400" b="1" dirty="0" smtClean="0">
                <a:solidFill>
                  <a:srgbClr val="FFC000"/>
                </a:solidFill>
              </a:rPr>
              <a:t>D</a:t>
            </a:r>
            <a:r>
              <a:rPr lang="en-US" altLang="zh-CN" sz="1900" dirty="0" smtClean="0"/>
              <a:t>efined </a:t>
            </a:r>
            <a:r>
              <a:rPr lang="en-US" altLang="zh-CN" sz="2400" b="1" dirty="0" smtClean="0">
                <a:solidFill>
                  <a:srgbClr val="FFC000"/>
                </a:solidFill>
              </a:rPr>
              <a:t>N</a:t>
            </a:r>
            <a:r>
              <a:rPr lang="en-US" altLang="zh-CN" sz="1900" dirty="0" smtClean="0"/>
              <a:t>etworking</a:t>
            </a:r>
            <a:endParaRPr lang="zh-CN" altLang="en-US" sz="1900" dirty="0"/>
          </a:p>
        </p:txBody>
      </p:sp>
      <p:pic>
        <p:nvPicPr>
          <p:cNvPr id="1026" name="Picture 2"/>
          <p:cNvPicPr>
            <a:picLocks noChangeAspect="1" noChangeArrowheads="1"/>
          </p:cNvPicPr>
          <p:nvPr/>
        </p:nvPicPr>
        <p:blipFill>
          <a:blip r:embed="rId3"/>
          <a:srcRect/>
          <a:stretch>
            <a:fillRect/>
          </a:stretch>
        </p:blipFill>
        <p:spPr bwMode="auto">
          <a:xfrm>
            <a:off x="714348" y="5000636"/>
            <a:ext cx="1152525" cy="495300"/>
          </a:xfrm>
          <a:prstGeom prst="rect">
            <a:avLst/>
          </a:prstGeom>
          <a:noFill/>
          <a:ln w="9525">
            <a:noFill/>
            <a:miter lim="800000"/>
            <a:headEnd/>
            <a:tailEnd/>
          </a:ln>
          <a:effectLst/>
        </p:spPr>
      </p:pic>
      <p:pic>
        <p:nvPicPr>
          <p:cNvPr id="6" name="Picture 2"/>
          <p:cNvPicPr>
            <a:picLocks noChangeAspect="1" noChangeArrowheads="1"/>
          </p:cNvPicPr>
          <p:nvPr/>
        </p:nvPicPr>
        <p:blipFill>
          <a:blip r:embed="rId3"/>
          <a:srcRect/>
          <a:stretch>
            <a:fillRect/>
          </a:stretch>
        </p:blipFill>
        <p:spPr bwMode="auto">
          <a:xfrm>
            <a:off x="2786050" y="5000636"/>
            <a:ext cx="1152525" cy="495300"/>
          </a:xfrm>
          <a:prstGeom prst="rect">
            <a:avLst/>
          </a:prstGeom>
          <a:noFill/>
          <a:ln w="9525">
            <a:noFill/>
            <a:miter lim="800000"/>
            <a:headEnd/>
            <a:tailEnd/>
          </a:ln>
          <a:effectLst/>
        </p:spPr>
      </p:pic>
      <p:pic>
        <p:nvPicPr>
          <p:cNvPr id="7" name="Picture 2"/>
          <p:cNvPicPr>
            <a:picLocks noChangeAspect="1" noChangeArrowheads="1"/>
          </p:cNvPicPr>
          <p:nvPr/>
        </p:nvPicPr>
        <p:blipFill>
          <a:blip r:embed="rId3"/>
          <a:srcRect/>
          <a:stretch>
            <a:fillRect/>
          </a:stretch>
        </p:blipFill>
        <p:spPr bwMode="auto">
          <a:xfrm>
            <a:off x="4857752" y="5000636"/>
            <a:ext cx="1152525" cy="495300"/>
          </a:xfrm>
          <a:prstGeom prst="rect">
            <a:avLst/>
          </a:prstGeom>
          <a:noFill/>
          <a:ln w="9525">
            <a:noFill/>
            <a:miter lim="800000"/>
            <a:headEnd/>
            <a:tailEnd/>
          </a:ln>
          <a:effectLst/>
        </p:spPr>
      </p:pic>
      <p:sp>
        <p:nvSpPr>
          <p:cNvPr id="9" name="云形 8"/>
          <p:cNvSpPr/>
          <p:nvPr/>
        </p:nvSpPr>
        <p:spPr>
          <a:xfrm>
            <a:off x="0" y="3786190"/>
            <a:ext cx="6786610" cy="2857520"/>
          </a:xfrm>
          <a:prstGeom prst="cloud">
            <a:avLst/>
          </a:prstGeom>
          <a:noFill/>
          <a:ln>
            <a:solidFill>
              <a:srgbClr val="00B0F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a:off x="1000100" y="4643446"/>
            <a:ext cx="285752" cy="285752"/>
          </a:xfrm>
          <a:prstGeom prst="roundRect">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14" name="圆角矩形 13"/>
          <p:cNvSpPr/>
          <p:nvPr/>
        </p:nvSpPr>
        <p:spPr>
          <a:xfrm>
            <a:off x="1285852" y="4643446"/>
            <a:ext cx="285752" cy="285752"/>
          </a:xfrm>
          <a:prstGeom prst="roundRect">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15" name="圆角矩形 14"/>
          <p:cNvSpPr/>
          <p:nvPr/>
        </p:nvSpPr>
        <p:spPr>
          <a:xfrm>
            <a:off x="1571604" y="4643446"/>
            <a:ext cx="285752" cy="285752"/>
          </a:xfrm>
          <a:prstGeom prst="roundRect">
            <a:avLst/>
          </a:prstGeom>
          <a:solidFill>
            <a:srgbClr val="FF66FF"/>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11" name="圆角矩形 10"/>
          <p:cNvSpPr/>
          <p:nvPr/>
        </p:nvSpPr>
        <p:spPr>
          <a:xfrm>
            <a:off x="3071802" y="4643446"/>
            <a:ext cx="285752" cy="285752"/>
          </a:xfrm>
          <a:prstGeom prst="roundRect">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12" name="圆角矩形 11"/>
          <p:cNvSpPr/>
          <p:nvPr/>
        </p:nvSpPr>
        <p:spPr>
          <a:xfrm>
            <a:off x="3357554" y="4643446"/>
            <a:ext cx="285752" cy="285752"/>
          </a:xfrm>
          <a:prstGeom prst="roundRect">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16" name="圆角矩形 15"/>
          <p:cNvSpPr/>
          <p:nvPr/>
        </p:nvSpPr>
        <p:spPr>
          <a:xfrm>
            <a:off x="3643306" y="4643446"/>
            <a:ext cx="285752" cy="285752"/>
          </a:xfrm>
          <a:prstGeom prst="roundRect">
            <a:avLst/>
          </a:prstGeom>
          <a:solidFill>
            <a:srgbClr val="FF66FF"/>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17" name="圆角矩形 16"/>
          <p:cNvSpPr/>
          <p:nvPr/>
        </p:nvSpPr>
        <p:spPr>
          <a:xfrm>
            <a:off x="5143504" y="4643446"/>
            <a:ext cx="285752" cy="285752"/>
          </a:xfrm>
          <a:prstGeom prst="roundRect">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18" name="圆角矩形 17"/>
          <p:cNvSpPr/>
          <p:nvPr/>
        </p:nvSpPr>
        <p:spPr>
          <a:xfrm>
            <a:off x="5429256" y="4643446"/>
            <a:ext cx="285752" cy="285752"/>
          </a:xfrm>
          <a:prstGeom prst="roundRect">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19" name="圆角矩形 18"/>
          <p:cNvSpPr/>
          <p:nvPr/>
        </p:nvSpPr>
        <p:spPr>
          <a:xfrm>
            <a:off x="5715008" y="4643446"/>
            <a:ext cx="285752" cy="285752"/>
          </a:xfrm>
          <a:prstGeom prst="roundRect">
            <a:avLst/>
          </a:prstGeom>
          <a:solidFill>
            <a:srgbClr val="FF66FF"/>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130425"/>
            <a:ext cx="9144000" cy="1470025"/>
          </a:xfrm>
        </p:spPr>
        <p:txBody>
          <a:bodyPr>
            <a:normAutofit fontScale="90000"/>
          </a:bodyPr>
          <a:lstStyle/>
          <a:p>
            <a:r>
              <a:rPr lang="en-US" altLang="zh-CN" sz="4000" dirty="0" err="1" smtClean="0">
                <a:solidFill>
                  <a:schemeClr val="bg1"/>
                </a:solidFill>
                <a:ea typeface="Verdana" pitchFamily="34" charset="0"/>
              </a:rPr>
              <a:t>Gotta</a:t>
            </a:r>
            <a:r>
              <a:rPr lang="en-US" altLang="zh-CN" sz="4000" dirty="0" smtClean="0">
                <a:solidFill>
                  <a:schemeClr val="bg1"/>
                </a:solidFill>
              </a:rPr>
              <a:t> Tell You Switches Only Once</a:t>
            </a:r>
            <a:br>
              <a:rPr lang="en-US" altLang="zh-CN" sz="4000" dirty="0" smtClean="0">
                <a:solidFill>
                  <a:schemeClr val="bg1"/>
                </a:solidFill>
              </a:rPr>
            </a:br>
            <a:r>
              <a:rPr lang="en-US" altLang="zh-CN" sz="4000" dirty="0" smtClean="0">
                <a:solidFill>
                  <a:schemeClr val="bg1"/>
                </a:solidFill>
              </a:rPr>
              <a:t>Toward Bandwidth-Efficient</a:t>
            </a:r>
            <a:br>
              <a:rPr lang="en-US" altLang="zh-CN" sz="4000" dirty="0" smtClean="0">
                <a:solidFill>
                  <a:schemeClr val="bg1"/>
                </a:solidFill>
              </a:rPr>
            </a:br>
            <a:r>
              <a:rPr lang="en-US" altLang="zh-CN" sz="4000" dirty="0" smtClean="0">
                <a:solidFill>
                  <a:schemeClr val="bg1"/>
                </a:solidFill>
              </a:rPr>
              <a:t>Flow Setup for </a:t>
            </a:r>
            <a:r>
              <a:rPr lang="en-US" altLang="zh-CN" sz="4000" dirty="0" smtClean="0">
                <a:solidFill>
                  <a:srgbClr val="FFC000"/>
                </a:solidFill>
              </a:rPr>
              <a:t>SDN</a:t>
            </a:r>
            <a:r>
              <a:rPr lang="en-US" altLang="zh-CN" sz="4000" dirty="0" smtClean="0"/>
              <a:t/>
            </a:r>
            <a:br>
              <a:rPr lang="en-US" altLang="zh-CN" sz="4000" dirty="0" smtClean="0"/>
            </a:br>
            <a:endParaRPr lang="zh-CN" altLang="en-US" sz="4000" dirty="0">
              <a:solidFill>
                <a:srgbClr val="FFC000"/>
              </a:solidFill>
            </a:endParaRPr>
          </a:p>
        </p:txBody>
      </p:sp>
      <p:sp>
        <p:nvSpPr>
          <p:cNvPr id="22" name="圆角矩形 21"/>
          <p:cNvSpPr/>
          <p:nvPr/>
        </p:nvSpPr>
        <p:spPr>
          <a:xfrm>
            <a:off x="2214546" y="1142984"/>
            <a:ext cx="2428892" cy="1285884"/>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3" name="TextBox 2"/>
          <p:cNvSpPr txBox="1"/>
          <p:nvPr/>
        </p:nvSpPr>
        <p:spPr>
          <a:xfrm>
            <a:off x="5889600" y="3357562"/>
            <a:ext cx="3525784" cy="461665"/>
          </a:xfrm>
          <a:prstGeom prst="rect">
            <a:avLst/>
          </a:prstGeom>
          <a:noFill/>
        </p:spPr>
        <p:txBody>
          <a:bodyPr wrap="square" rtlCol="0">
            <a:spAutoFit/>
          </a:bodyPr>
          <a:lstStyle/>
          <a:p>
            <a:r>
              <a:rPr lang="en-US" altLang="zh-CN" sz="2400" b="1" dirty="0" smtClean="0">
                <a:solidFill>
                  <a:srgbClr val="FFC000"/>
                </a:solidFill>
              </a:rPr>
              <a:t>S</a:t>
            </a:r>
            <a:r>
              <a:rPr lang="en-US" altLang="zh-CN" sz="1900" dirty="0" smtClean="0"/>
              <a:t>oftware-</a:t>
            </a:r>
            <a:r>
              <a:rPr lang="en-US" altLang="zh-CN" sz="2400" b="1" dirty="0" smtClean="0">
                <a:solidFill>
                  <a:srgbClr val="FFC000"/>
                </a:solidFill>
              </a:rPr>
              <a:t>D</a:t>
            </a:r>
            <a:r>
              <a:rPr lang="en-US" altLang="zh-CN" sz="1900" dirty="0" smtClean="0"/>
              <a:t>efined </a:t>
            </a:r>
            <a:r>
              <a:rPr lang="en-US" altLang="zh-CN" sz="2400" b="1" dirty="0" smtClean="0">
                <a:solidFill>
                  <a:srgbClr val="FFC000"/>
                </a:solidFill>
              </a:rPr>
              <a:t>N</a:t>
            </a:r>
            <a:r>
              <a:rPr lang="en-US" altLang="zh-CN" sz="1900" dirty="0" smtClean="0"/>
              <a:t>etworking</a:t>
            </a:r>
            <a:endParaRPr lang="zh-CN" altLang="en-US" sz="1900" dirty="0"/>
          </a:p>
        </p:txBody>
      </p:sp>
      <p:pic>
        <p:nvPicPr>
          <p:cNvPr id="1026" name="Picture 2"/>
          <p:cNvPicPr>
            <a:picLocks noChangeAspect="1" noChangeArrowheads="1"/>
          </p:cNvPicPr>
          <p:nvPr/>
        </p:nvPicPr>
        <p:blipFill>
          <a:blip r:embed="rId3"/>
          <a:srcRect/>
          <a:stretch>
            <a:fillRect/>
          </a:stretch>
        </p:blipFill>
        <p:spPr bwMode="auto">
          <a:xfrm>
            <a:off x="714348" y="5000636"/>
            <a:ext cx="1152525" cy="495300"/>
          </a:xfrm>
          <a:prstGeom prst="rect">
            <a:avLst/>
          </a:prstGeom>
          <a:noFill/>
          <a:ln w="9525">
            <a:noFill/>
            <a:miter lim="800000"/>
            <a:headEnd/>
            <a:tailEnd/>
          </a:ln>
          <a:effectLst/>
        </p:spPr>
      </p:pic>
      <p:pic>
        <p:nvPicPr>
          <p:cNvPr id="6" name="Picture 2"/>
          <p:cNvPicPr>
            <a:picLocks noChangeAspect="1" noChangeArrowheads="1"/>
          </p:cNvPicPr>
          <p:nvPr/>
        </p:nvPicPr>
        <p:blipFill>
          <a:blip r:embed="rId3"/>
          <a:srcRect/>
          <a:stretch>
            <a:fillRect/>
          </a:stretch>
        </p:blipFill>
        <p:spPr bwMode="auto">
          <a:xfrm>
            <a:off x="2786050" y="5000636"/>
            <a:ext cx="1152525" cy="495300"/>
          </a:xfrm>
          <a:prstGeom prst="rect">
            <a:avLst/>
          </a:prstGeom>
          <a:noFill/>
          <a:ln w="9525">
            <a:noFill/>
            <a:miter lim="800000"/>
            <a:headEnd/>
            <a:tailEnd/>
          </a:ln>
          <a:effectLst/>
        </p:spPr>
      </p:pic>
      <p:pic>
        <p:nvPicPr>
          <p:cNvPr id="7" name="Picture 2"/>
          <p:cNvPicPr>
            <a:picLocks noChangeAspect="1" noChangeArrowheads="1"/>
          </p:cNvPicPr>
          <p:nvPr/>
        </p:nvPicPr>
        <p:blipFill>
          <a:blip r:embed="rId3"/>
          <a:srcRect/>
          <a:stretch>
            <a:fillRect/>
          </a:stretch>
        </p:blipFill>
        <p:spPr bwMode="auto">
          <a:xfrm>
            <a:off x="4857752" y="5000636"/>
            <a:ext cx="1152525" cy="495300"/>
          </a:xfrm>
          <a:prstGeom prst="rect">
            <a:avLst/>
          </a:prstGeom>
          <a:noFill/>
          <a:ln w="9525">
            <a:noFill/>
            <a:miter lim="800000"/>
            <a:headEnd/>
            <a:tailEnd/>
          </a:ln>
          <a:effectLst/>
        </p:spPr>
      </p:pic>
      <p:sp>
        <p:nvSpPr>
          <p:cNvPr id="9" name="云形 8"/>
          <p:cNvSpPr/>
          <p:nvPr/>
        </p:nvSpPr>
        <p:spPr>
          <a:xfrm>
            <a:off x="0" y="3786190"/>
            <a:ext cx="6786610" cy="2857520"/>
          </a:xfrm>
          <a:prstGeom prst="cloud">
            <a:avLst/>
          </a:prstGeom>
          <a:noFill/>
          <a:ln>
            <a:solidFill>
              <a:srgbClr val="00B0F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a:off x="1000100" y="4643446"/>
            <a:ext cx="285752" cy="285752"/>
          </a:xfrm>
          <a:prstGeom prst="roundRect">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14" name="圆角矩形 13"/>
          <p:cNvSpPr/>
          <p:nvPr/>
        </p:nvSpPr>
        <p:spPr>
          <a:xfrm>
            <a:off x="1285852" y="4643446"/>
            <a:ext cx="285752" cy="285752"/>
          </a:xfrm>
          <a:prstGeom prst="roundRect">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15" name="圆角矩形 14"/>
          <p:cNvSpPr/>
          <p:nvPr/>
        </p:nvSpPr>
        <p:spPr>
          <a:xfrm>
            <a:off x="1571604" y="4643446"/>
            <a:ext cx="285752" cy="285752"/>
          </a:xfrm>
          <a:prstGeom prst="roundRect">
            <a:avLst/>
          </a:prstGeom>
          <a:solidFill>
            <a:srgbClr val="FF66FF"/>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11" name="圆角矩形 10"/>
          <p:cNvSpPr/>
          <p:nvPr/>
        </p:nvSpPr>
        <p:spPr>
          <a:xfrm>
            <a:off x="3071802" y="4643446"/>
            <a:ext cx="285752" cy="285752"/>
          </a:xfrm>
          <a:prstGeom prst="roundRect">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12" name="圆角矩形 11"/>
          <p:cNvSpPr/>
          <p:nvPr/>
        </p:nvSpPr>
        <p:spPr>
          <a:xfrm>
            <a:off x="3357554" y="4643446"/>
            <a:ext cx="285752" cy="285752"/>
          </a:xfrm>
          <a:prstGeom prst="roundRect">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16" name="圆角矩形 15"/>
          <p:cNvSpPr/>
          <p:nvPr/>
        </p:nvSpPr>
        <p:spPr>
          <a:xfrm>
            <a:off x="3643306" y="4643446"/>
            <a:ext cx="285752" cy="285752"/>
          </a:xfrm>
          <a:prstGeom prst="roundRect">
            <a:avLst/>
          </a:prstGeom>
          <a:solidFill>
            <a:srgbClr val="FF66FF"/>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17" name="圆角矩形 16"/>
          <p:cNvSpPr/>
          <p:nvPr/>
        </p:nvSpPr>
        <p:spPr>
          <a:xfrm>
            <a:off x="5143504" y="4643446"/>
            <a:ext cx="285752" cy="285752"/>
          </a:xfrm>
          <a:prstGeom prst="roundRect">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18" name="圆角矩形 17"/>
          <p:cNvSpPr/>
          <p:nvPr/>
        </p:nvSpPr>
        <p:spPr>
          <a:xfrm>
            <a:off x="5429256" y="4643446"/>
            <a:ext cx="285752" cy="285752"/>
          </a:xfrm>
          <a:prstGeom prst="roundRect">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19" name="圆角矩形 18"/>
          <p:cNvSpPr/>
          <p:nvPr/>
        </p:nvSpPr>
        <p:spPr>
          <a:xfrm>
            <a:off x="5715008" y="4643446"/>
            <a:ext cx="285752" cy="285752"/>
          </a:xfrm>
          <a:prstGeom prst="roundRect">
            <a:avLst/>
          </a:prstGeom>
          <a:solidFill>
            <a:srgbClr val="FF66FF"/>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23" name="圆角矩形 22"/>
          <p:cNvSpPr/>
          <p:nvPr/>
        </p:nvSpPr>
        <p:spPr>
          <a:xfrm>
            <a:off x="2571736" y="1714488"/>
            <a:ext cx="571504" cy="571504"/>
          </a:xfrm>
          <a:prstGeom prst="roundRect">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1200" b="1" dirty="0" smtClean="0">
                <a:latin typeface="Verdana" pitchFamily="34" charset="0"/>
                <a:ea typeface="Verdana" pitchFamily="34" charset="0"/>
                <a:cs typeface="Verdana" pitchFamily="34" charset="0"/>
              </a:rPr>
              <a:t>App</a:t>
            </a:r>
            <a:endParaRPr lang="zh-CN" altLang="en-US" sz="1200" b="1" dirty="0">
              <a:latin typeface="Verdana" pitchFamily="34" charset="0"/>
              <a:cs typeface="Verdana" pitchFamily="34" charset="0"/>
            </a:endParaRPr>
          </a:p>
        </p:txBody>
      </p:sp>
      <p:sp>
        <p:nvSpPr>
          <p:cNvPr id="24" name="圆角矩形 23"/>
          <p:cNvSpPr/>
          <p:nvPr/>
        </p:nvSpPr>
        <p:spPr>
          <a:xfrm>
            <a:off x="3143240" y="1714488"/>
            <a:ext cx="571504" cy="571504"/>
          </a:xfrm>
          <a:prstGeom prst="roundRect">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200" b="1" dirty="0" smtClean="0">
                <a:latin typeface="Verdana" pitchFamily="34" charset="0"/>
                <a:ea typeface="Verdana" pitchFamily="34" charset="0"/>
                <a:cs typeface="Verdana" pitchFamily="34" charset="0"/>
              </a:rPr>
              <a:t>App</a:t>
            </a:r>
            <a:endParaRPr lang="zh-CN" altLang="en-US" sz="1200" b="1" dirty="0" smtClean="0">
              <a:latin typeface="Verdana" pitchFamily="34" charset="0"/>
              <a:cs typeface="Verdana" pitchFamily="34" charset="0"/>
            </a:endParaRPr>
          </a:p>
        </p:txBody>
      </p:sp>
      <p:sp>
        <p:nvSpPr>
          <p:cNvPr id="25" name="圆角矩形 24"/>
          <p:cNvSpPr/>
          <p:nvPr/>
        </p:nvSpPr>
        <p:spPr>
          <a:xfrm>
            <a:off x="3714744" y="1714488"/>
            <a:ext cx="571504" cy="571504"/>
          </a:xfrm>
          <a:prstGeom prst="roundRect">
            <a:avLst/>
          </a:prstGeom>
          <a:solidFill>
            <a:srgbClr val="FF66FF"/>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sz="1200" b="1" dirty="0" smtClean="0">
                <a:latin typeface="Verdana" pitchFamily="34" charset="0"/>
                <a:ea typeface="Verdana" pitchFamily="34" charset="0"/>
                <a:cs typeface="Verdana" pitchFamily="34" charset="0"/>
              </a:rPr>
              <a:t>App</a:t>
            </a:r>
            <a:endParaRPr lang="zh-CN" altLang="en-US" sz="1200" b="1" dirty="0" smtClean="0">
              <a:latin typeface="Verdana" pitchFamily="34" charset="0"/>
              <a:cs typeface="Verdana" pitchFamily="34" charset="0"/>
            </a:endParaRPr>
          </a:p>
        </p:txBody>
      </p:sp>
      <p:sp>
        <p:nvSpPr>
          <p:cNvPr id="30" name="TextBox 29"/>
          <p:cNvSpPr txBox="1"/>
          <p:nvPr/>
        </p:nvSpPr>
        <p:spPr>
          <a:xfrm>
            <a:off x="1643042" y="500042"/>
            <a:ext cx="1324402" cy="369332"/>
          </a:xfrm>
          <a:prstGeom prst="rect">
            <a:avLst/>
          </a:prstGeom>
          <a:noFill/>
        </p:spPr>
        <p:txBody>
          <a:bodyPr wrap="none" rtlCol="0">
            <a:spAutoFit/>
          </a:bodyPr>
          <a:lstStyle/>
          <a:p>
            <a:r>
              <a:rPr lang="en-US" altLang="zh-CN" dirty="0" smtClean="0">
                <a:solidFill>
                  <a:schemeClr val="bg1"/>
                </a:solidFill>
                <a:latin typeface="Verdana" pitchFamily="34" charset="0"/>
                <a:ea typeface="Verdana" pitchFamily="34" charset="0"/>
                <a:cs typeface="Verdana" pitchFamily="34" charset="0"/>
              </a:rPr>
              <a:t>Controller</a:t>
            </a:r>
            <a:endParaRPr lang="zh-CN" altLang="en-US" dirty="0">
              <a:solidFill>
                <a:schemeClr val="bg1"/>
              </a:solidFill>
              <a:latin typeface="Verdana" pitchFamily="34" charset="0"/>
              <a:cs typeface="Verdana" pitchFamily="34" charset="0"/>
            </a:endParaRPr>
          </a:p>
        </p:txBody>
      </p:sp>
      <p:sp>
        <p:nvSpPr>
          <p:cNvPr id="31" name="TextBox 30"/>
          <p:cNvSpPr txBox="1"/>
          <p:nvPr/>
        </p:nvSpPr>
        <p:spPr>
          <a:xfrm>
            <a:off x="2688244" y="1142984"/>
            <a:ext cx="1481496" cy="369332"/>
          </a:xfrm>
          <a:prstGeom prst="rect">
            <a:avLst/>
          </a:prstGeom>
          <a:noFill/>
        </p:spPr>
        <p:txBody>
          <a:bodyPr wrap="none" rtlCol="0">
            <a:spAutoFit/>
          </a:bodyPr>
          <a:lstStyle/>
          <a:p>
            <a:r>
              <a:rPr lang="en-US" altLang="zh-CN" b="1" dirty="0" smtClean="0">
                <a:solidFill>
                  <a:schemeClr val="bg1"/>
                </a:solidFill>
                <a:latin typeface="Verdana" pitchFamily="34" charset="0"/>
                <a:ea typeface="Verdana" pitchFamily="34" charset="0"/>
                <a:cs typeface="Verdana" pitchFamily="34" charset="0"/>
              </a:rPr>
              <a:t>Controller</a:t>
            </a:r>
            <a:endParaRPr lang="zh-CN" altLang="en-US" b="1" dirty="0">
              <a:solidFill>
                <a:schemeClr val="bg1"/>
              </a:solidFill>
              <a:latin typeface="Verdana" pitchFamily="34" charset="0"/>
              <a:cs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1.04533E-6 L 0.17813 -0.38645 " pathEditMode="relative" rAng="0" ptsTypes="AA">
                                      <p:cBhvr>
                                        <p:cTn id="6" dur="2000" fill="hold"/>
                                        <p:tgtEl>
                                          <p:spTgt spid="13"/>
                                        </p:tgtEl>
                                        <p:attrNameLst>
                                          <p:attrName>ppt_x</p:attrName>
                                          <p:attrName>ppt_y</p:attrName>
                                        </p:attrNameLst>
                                      </p:cBhvr>
                                      <p:rCtr x="89" y="-193"/>
                                    </p:animMotion>
                                  </p:childTnLst>
                                </p:cTn>
                              </p:par>
                              <p:par>
                                <p:cTn id="7" presetID="0" presetClass="path" presetSubtype="0" accel="50000" decel="50000" fill="hold" grpId="0" nodeType="withEffect">
                                  <p:stCondLst>
                                    <p:cond delay="0"/>
                                  </p:stCondLst>
                                  <p:childTnLst>
                                    <p:animMotion origin="layout" path="M 2.77556E-17 3.33333E-6 L 0.20208 -0.38681 " pathEditMode="relative" rAng="0" ptsTypes="AA">
                                      <p:cBhvr>
                                        <p:cTn id="8" dur="2000" fill="hold"/>
                                        <p:tgtEl>
                                          <p:spTgt spid="14"/>
                                        </p:tgtEl>
                                        <p:attrNameLst>
                                          <p:attrName>ppt_x</p:attrName>
                                          <p:attrName>ppt_y</p:attrName>
                                        </p:attrNameLst>
                                      </p:cBhvr>
                                      <p:rCtr x="101" y="-194"/>
                                    </p:animMotion>
                                  </p:childTnLst>
                                </p:cTn>
                              </p:par>
                              <p:par>
                                <p:cTn id="9" presetID="0" presetClass="path" presetSubtype="0" accel="50000" decel="50000" fill="hold" grpId="0" nodeType="withEffect">
                                  <p:stCondLst>
                                    <p:cond delay="0"/>
                                  </p:stCondLst>
                                  <p:childTnLst>
                                    <p:animMotion origin="layout" path="M 2.77556E-17 3.33333E-6 L 0.23368 -0.38681 " pathEditMode="relative" rAng="0" ptsTypes="AA">
                                      <p:cBhvr>
                                        <p:cTn id="10" dur="2000" fill="hold"/>
                                        <p:tgtEl>
                                          <p:spTgt spid="15"/>
                                        </p:tgtEl>
                                        <p:attrNameLst>
                                          <p:attrName>ppt_x</p:attrName>
                                          <p:attrName>ppt_y</p:attrName>
                                        </p:attrNameLst>
                                      </p:cBhvr>
                                      <p:rCtr x="117" y="-194"/>
                                    </p:animMotion>
                                  </p:childTnLst>
                                </p:cTn>
                              </p:par>
                              <p:par>
                                <p:cTn id="11" presetID="0" presetClass="path" presetSubtype="0" accel="50000" decel="50000" fill="hold" grpId="0" nodeType="withEffect">
                                  <p:stCondLst>
                                    <p:cond delay="0"/>
                                  </p:stCondLst>
                                  <p:childTnLst>
                                    <p:animMotion origin="layout" path="M -2.5E-6 3.33333E-6 L -0.04062 -0.38681 " pathEditMode="relative" rAng="0" ptsTypes="AA">
                                      <p:cBhvr>
                                        <p:cTn id="12" dur="2000" fill="hold"/>
                                        <p:tgtEl>
                                          <p:spTgt spid="11"/>
                                        </p:tgtEl>
                                        <p:attrNameLst>
                                          <p:attrName>ppt_x</p:attrName>
                                          <p:attrName>ppt_y</p:attrName>
                                        </p:attrNameLst>
                                      </p:cBhvr>
                                      <p:rCtr x="-20" y="-194"/>
                                    </p:animMotion>
                                  </p:childTnLst>
                                </p:cTn>
                              </p:par>
                              <p:par>
                                <p:cTn id="13" presetID="0" presetClass="path" presetSubtype="0" accel="50000" decel="50000" fill="hold" grpId="0" nodeType="withEffect">
                                  <p:stCondLst>
                                    <p:cond delay="0"/>
                                  </p:stCondLst>
                                  <p:childTnLst>
                                    <p:animMotion origin="layout" path="M -2.5E-6 3.33333E-6 L -0.00885 -0.38681 " pathEditMode="relative" rAng="0" ptsTypes="AA">
                                      <p:cBhvr>
                                        <p:cTn id="14" dur="2000" fill="hold"/>
                                        <p:tgtEl>
                                          <p:spTgt spid="12"/>
                                        </p:tgtEl>
                                        <p:attrNameLst>
                                          <p:attrName>ppt_x</p:attrName>
                                          <p:attrName>ppt_y</p:attrName>
                                        </p:attrNameLst>
                                      </p:cBhvr>
                                      <p:rCtr x="-5" y="-194"/>
                                    </p:animMotion>
                                  </p:childTnLst>
                                </p:cTn>
                              </p:par>
                              <p:par>
                                <p:cTn id="15" presetID="0" presetClass="path" presetSubtype="0" accel="50000" decel="50000" fill="hold" grpId="0" nodeType="withEffect">
                                  <p:stCondLst>
                                    <p:cond delay="0"/>
                                  </p:stCondLst>
                                  <p:childTnLst>
                                    <p:animMotion origin="layout" path="M -2.5E-6 3.33333E-6 L 0.02292 -0.38681 " pathEditMode="relative" rAng="0" ptsTypes="AA">
                                      <p:cBhvr>
                                        <p:cTn id="16" dur="2000" fill="hold"/>
                                        <p:tgtEl>
                                          <p:spTgt spid="16"/>
                                        </p:tgtEl>
                                        <p:attrNameLst>
                                          <p:attrName>ppt_x</p:attrName>
                                          <p:attrName>ppt_y</p:attrName>
                                        </p:attrNameLst>
                                      </p:cBhvr>
                                      <p:rCtr x="11" y="-194"/>
                                    </p:animMotion>
                                  </p:childTnLst>
                                </p:cTn>
                              </p:par>
                              <p:par>
                                <p:cTn id="17" presetID="0" presetClass="path" presetSubtype="0" accel="50000" decel="50000" fill="hold" grpId="0" nodeType="withEffect">
                                  <p:stCondLst>
                                    <p:cond delay="0"/>
                                  </p:stCondLst>
                                  <p:childTnLst>
                                    <p:animMotion origin="layout" path="M 5E-6 3.33333E-6 L -0.25139 -0.38681 " pathEditMode="relative" rAng="0" ptsTypes="AA">
                                      <p:cBhvr>
                                        <p:cTn id="18" dur="2000" fill="hold"/>
                                        <p:tgtEl>
                                          <p:spTgt spid="17"/>
                                        </p:tgtEl>
                                        <p:attrNameLst>
                                          <p:attrName>ppt_x</p:attrName>
                                          <p:attrName>ppt_y</p:attrName>
                                        </p:attrNameLst>
                                      </p:cBhvr>
                                      <p:rCtr x="-126" y="-194"/>
                                    </p:animMotion>
                                  </p:childTnLst>
                                </p:cTn>
                              </p:par>
                              <p:par>
                                <p:cTn id="19" presetID="0" presetClass="path" presetSubtype="0" accel="50000" decel="50000" fill="hold" grpId="0" nodeType="withEffect">
                                  <p:stCondLst>
                                    <p:cond delay="0"/>
                                  </p:stCondLst>
                                  <p:childTnLst>
                                    <p:animMotion origin="layout" path="M 5E-6 3.33333E-6 L -0.21962 -0.38681 " pathEditMode="relative" rAng="0" ptsTypes="AA">
                                      <p:cBhvr>
                                        <p:cTn id="20" dur="2000" fill="hold"/>
                                        <p:tgtEl>
                                          <p:spTgt spid="18"/>
                                        </p:tgtEl>
                                        <p:attrNameLst>
                                          <p:attrName>ppt_x</p:attrName>
                                          <p:attrName>ppt_y</p:attrName>
                                        </p:attrNameLst>
                                      </p:cBhvr>
                                      <p:rCtr x="-110" y="-194"/>
                                    </p:animMotion>
                                  </p:childTnLst>
                                </p:cTn>
                              </p:par>
                              <p:par>
                                <p:cTn id="21" presetID="0" presetClass="path" presetSubtype="0" accel="50000" decel="50000" fill="hold" grpId="0" nodeType="withEffect">
                                  <p:stCondLst>
                                    <p:cond delay="0"/>
                                  </p:stCondLst>
                                  <p:childTnLst>
                                    <p:animMotion origin="layout" path="M 5E-6 3.33333E-6 L -0.18785 -0.38681 " pathEditMode="relative" rAng="0" ptsTypes="AA">
                                      <p:cBhvr>
                                        <p:cTn id="22" dur="2000" fill="hold"/>
                                        <p:tgtEl>
                                          <p:spTgt spid="19"/>
                                        </p:tgtEl>
                                        <p:attrNameLst>
                                          <p:attrName>ppt_x</p:attrName>
                                          <p:attrName>ppt_y</p:attrName>
                                        </p:attrNameLst>
                                      </p:cBhvr>
                                      <p:rCtr x="-94" y="-194"/>
                                    </p:animMotion>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1" grpId="0" animBg="1"/>
      <p:bldP spid="12" grpId="0" animBg="1"/>
      <p:bldP spid="16" grpId="0" animBg="1"/>
      <p:bldP spid="17" grpId="0" animBg="1"/>
      <p:bldP spid="18" grpId="0" animBg="1"/>
      <p:bldP spid="19" grpId="0" animBg="1"/>
      <p:bldP spid="23" grpId="0" animBg="1"/>
      <p:bldP spid="24" grpId="0" animBg="1"/>
      <p:bldP spid="2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130425"/>
            <a:ext cx="9144000" cy="1470025"/>
          </a:xfrm>
        </p:spPr>
        <p:txBody>
          <a:bodyPr>
            <a:normAutofit fontScale="90000"/>
          </a:bodyPr>
          <a:lstStyle/>
          <a:p>
            <a:r>
              <a:rPr lang="en-US" altLang="zh-CN" sz="4000" dirty="0" err="1" smtClean="0">
                <a:solidFill>
                  <a:schemeClr val="bg1"/>
                </a:solidFill>
                <a:ea typeface="Verdana" pitchFamily="34" charset="0"/>
              </a:rPr>
              <a:t>Gotta</a:t>
            </a:r>
            <a:r>
              <a:rPr lang="en-US" altLang="zh-CN" sz="4000" dirty="0" smtClean="0">
                <a:solidFill>
                  <a:schemeClr val="bg1"/>
                </a:solidFill>
              </a:rPr>
              <a:t> Tell You Switches Only Once</a:t>
            </a:r>
            <a:br>
              <a:rPr lang="en-US" altLang="zh-CN" sz="4000" dirty="0" smtClean="0">
                <a:solidFill>
                  <a:schemeClr val="bg1"/>
                </a:solidFill>
              </a:rPr>
            </a:br>
            <a:r>
              <a:rPr lang="en-US" altLang="zh-CN" sz="4000" dirty="0" smtClean="0">
                <a:solidFill>
                  <a:schemeClr val="bg1"/>
                </a:solidFill>
              </a:rPr>
              <a:t>Toward Bandwidth-Efficient</a:t>
            </a:r>
            <a:br>
              <a:rPr lang="en-US" altLang="zh-CN" sz="4000" dirty="0" smtClean="0">
                <a:solidFill>
                  <a:schemeClr val="bg1"/>
                </a:solidFill>
              </a:rPr>
            </a:br>
            <a:r>
              <a:rPr lang="en-US" altLang="zh-CN" sz="4000" dirty="0" smtClean="0">
                <a:solidFill>
                  <a:schemeClr val="bg1"/>
                </a:solidFill>
              </a:rPr>
              <a:t>Flow Setup for </a:t>
            </a:r>
            <a:r>
              <a:rPr lang="en-US" altLang="zh-CN" sz="4000" dirty="0" smtClean="0">
                <a:solidFill>
                  <a:srgbClr val="FFC000"/>
                </a:solidFill>
              </a:rPr>
              <a:t>SDN</a:t>
            </a:r>
            <a:r>
              <a:rPr lang="en-US" altLang="zh-CN" sz="4000" dirty="0" smtClean="0"/>
              <a:t/>
            </a:r>
            <a:br>
              <a:rPr lang="en-US" altLang="zh-CN" sz="4000" dirty="0" smtClean="0"/>
            </a:br>
            <a:endParaRPr lang="zh-CN" altLang="en-US" sz="4000" dirty="0">
              <a:solidFill>
                <a:srgbClr val="FFC000"/>
              </a:solidFill>
            </a:endParaRPr>
          </a:p>
        </p:txBody>
      </p:sp>
      <p:sp>
        <p:nvSpPr>
          <p:cNvPr id="22" name="圆角矩形 21"/>
          <p:cNvSpPr/>
          <p:nvPr/>
        </p:nvSpPr>
        <p:spPr>
          <a:xfrm>
            <a:off x="2214546" y="1142984"/>
            <a:ext cx="2428892" cy="1285884"/>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3" name="TextBox 2"/>
          <p:cNvSpPr txBox="1"/>
          <p:nvPr/>
        </p:nvSpPr>
        <p:spPr>
          <a:xfrm>
            <a:off x="5860800" y="3357562"/>
            <a:ext cx="3525784" cy="646331"/>
          </a:xfrm>
          <a:prstGeom prst="rect">
            <a:avLst/>
          </a:prstGeom>
          <a:noFill/>
        </p:spPr>
        <p:txBody>
          <a:bodyPr wrap="square" rtlCol="0">
            <a:spAutoFit/>
          </a:bodyPr>
          <a:lstStyle/>
          <a:p>
            <a:r>
              <a:rPr lang="en-US" altLang="zh-CN" sz="3600" b="1" dirty="0" smtClean="0">
                <a:latin typeface="Verdana" pitchFamily="34" charset="0"/>
                <a:ea typeface="Verdana" pitchFamily="34" charset="0"/>
                <a:cs typeface="Verdana" pitchFamily="34" charset="0"/>
              </a:rPr>
              <a:t>Forwarding</a:t>
            </a:r>
            <a:endParaRPr lang="zh-CN" altLang="en-US" sz="3600" dirty="0">
              <a:latin typeface="Verdana" pitchFamily="34" charset="0"/>
              <a:cs typeface="Verdana" pitchFamily="34" charset="0"/>
            </a:endParaRPr>
          </a:p>
        </p:txBody>
      </p:sp>
      <p:pic>
        <p:nvPicPr>
          <p:cNvPr id="1026" name="Picture 2"/>
          <p:cNvPicPr>
            <a:picLocks noChangeAspect="1" noChangeArrowheads="1"/>
          </p:cNvPicPr>
          <p:nvPr/>
        </p:nvPicPr>
        <p:blipFill>
          <a:blip r:embed="rId3"/>
          <a:srcRect/>
          <a:stretch>
            <a:fillRect/>
          </a:stretch>
        </p:blipFill>
        <p:spPr bwMode="auto">
          <a:xfrm>
            <a:off x="714348" y="5000636"/>
            <a:ext cx="1152525" cy="495300"/>
          </a:xfrm>
          <a:prstGeom prst="rect">
            <a:avLst/>
          </a:prstGeom>
          <a:noFill/>
          <a:ln w="9525">
            <a:noFill/>
            <a:miter lim="800000"/>
            <a:headEnd/>
            <a:tailEnd/>
          </a:ln>
          <a:effectLst/>
        </p:spPr>
      </p:pic>
      <p:pic>
        <p:nvPicPr>
          <p:cNvPr id="6" name="Picture 2"/>
          <p:cNvPicPr>
            <a:picLocks noChangeAspect="1" noChangeArrowheads="1"/>
          </p:cNvPicPr>
          <p:nvPr/>
        </p:nvPicPr>
        <p:blipFill>
          <a:blip r:embed="rId3"/>
          <a:srcRect/>
          <a:stretch>
            <a:fillRect/>
          </a:stretch>
        </p:blipFill>
        <p:spPr bwMode="auto">
          <a:xfrm>
            <a:off x="2786050" y="5000636"/>
            <a:ext cx="1152525" cy="495300"/>
          </a:xfrm>
          <a:prstGeom prst="rect">
            <a:avLst/>
          </a:prstGeom>
          <a:noFill/>
          <a:ln w="9525">
            <a:noFill/>
            <a:miter lim="800000"/>
            <a:headEnd/>
            <a:tailEnd/>
          </a:ln>
          <a:effectLst/>
        </p:spPr>
      </p:pic>
      <p:pic>
        <p:nvPicPr>
          <p:cNvPr id="7" name="Picture 2"/>
          <p:cNvPicPr>
            <a:picLocks noChangeAspect="1" noChangeArrowheads="1"/>
          </p:cNvPicPr>
          <p:nvPr/>
        </p:nvPicPr>
        <p:blipFill>
          <a:blip r:embed="rId3"/>
          <a:srcRect/>
          <a:stretch>
            <a:fillRect/>
          </a:stretch>
        </p:blipFill>
        <p:spPr bwMode="auto">
          <a:xfrm>
            <a:off x="4857752" y="5000636"/>
            <a:ext cx="1152525" cy="495300"/>
          </a:xfrm>
          <a:prstGeom prst="rect">
            <a:avLst/>
          </a:prstGeom>
          <a:noFill/>
          <a:ln w="9525">
            <a:noFill/>
            <a:miter lim="800000"/>
            <a:headEnd/>
            <a:tailEnd/>
          </a:ln>
          <a:effectLst/>
        </p:spPr>
      </p:pic>
      <p:sp>
        <p:nvSpPr>
          <p:cNvPr id="9" name="云形 8"/>
          <p:cNvSpPr/>
          <p:nvPr/>
        </p:nvSpPr>
        <p:spPr>
          <a:xfrm>
            <a:off x="0" y="3786190"/>
            <a:ext cx="6786610" cy="2857520"/>
          </a:xfrm>
          <a:prstGeom prst="cloud">
            <a:avLst/>
          </a:prstGeom>
          <a:noFill/>
          <a:ln>
            <a:solidFill>
              <a:srgbClr val="00B0F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3144377" y="1714488"/>
            <a:ext cx="571504" cy="571504"/>
          </a:xfrm>
          <a:prstGeom prst="roundRect">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200" b="1" dirty="0" smtClean="0">
                <a:latin typeface="Verdana" pitchFamily="34" charset="0"/>
                <a:ea typeface="Verdana" pitchFamily="34" charset="0"/>
                <a:cs typeface="Verdana" pitchFamily="34" charset="0"/>
              </a:rPr>
              <a:t>App</a:t>
            </a:r>
            <a:endParaRPr lang="zh-CN" altLang="en-US" sz="1200" b="1" dirty="0" smtClean="0">
              <a:latin typeface="Verdana" pitchFamily="34" charset="0"/>
              <a:cs typeface="Verdana" pitchFamily="34" charset="0"/>
            </a:endParaRPr>
          </a:p>
        </p:txBody>
      </p:sp>
      <p:sp>
        <p:nvSpPr>
          <p:cNvPr id="30" name="TextBox 29"/>
          <p:cNvSpPr txBox="1"/>
          <p:nvPr/>
        </p:nvSpPr>
        <p:spPr>
          <a:xfrm>
            <a:off x="1643042" y="500042"/>
            <a:ext cx="1324402" cy="369332"/>
          </a:xfrm>
          <a:prstGeom prst="rect">
            <a:avLst/>
          </a:prstGeom>
          <a:noFill/>
        </p:spPr>
        <p:txBody>
          <a:bodyPr wrap="none" rtlCol="0">
            <a:spAutoFit/>
          </a:bodyPr>
          <a:lstStyle/>
          <a:p>
            <a:r>
              <a:rPr lang="en-US" altLang="zh-CN" dirty="0" smtClean="0">
                <a:solidFill>
                  <a:schemeClr val="bg1"/>
                </a:solidFill>
                <a:latin typeface="Verdana" pitchFamily="34" charset="0"/>
                <a:ea typeface="Verdana" pitchFamily="34" charset="0"/>
                <a:cs typeface="Verdana" pitchFamily="34" charset="0"/>
              </a:rPr>
              <a:t>Controller</a:t>
            </a:r>
            <a:endParaRPr lang="zh-CN" altLang="en-US" dirty="0">
              <a:solidFill>
                <a:schemeClr val="bg1"/>
              </a:solidFill>
              <a:latin typeface="Verdana" pitchFamily="34" charset="0"/>
              <a:cs typeface="Verdana" pitchFamily="34" charset="0"/>
            </a:endParaRPr>
          </a:p>
        </p:txBody>
      </p:sp>
      <p:sp>
        <p:nvSpPr>
          <p:cNvPr id="31" name="TextBox 30"/>
          <p:cNvSpPr txBox="1"/>
          <p:nvPr/>
        </p:nvSpPr>
        <p:spPr>
          <a:xfrm>
            <a:off x="2688244" y="1142984"/>
            <a:ext cx="1481496" cy="369332"/>
          </a:xfrm>
          <a:prstGeom prst="rect">
            <a:avLst/>
          </a:prstGeom>
          <a:noFill/>
        </p:spPr>
        <p:txBody>
          <a:bodyPr wrap="none" rtlCol="0">
            <a:spAutoFit/>
          </a:bodyPr>
          <a:lstStyle/>
          <a:p>
            <a:r>
              <a:rPr lang="en-US" altLang="zh-CN" b="1" dirty="0" smtClean="0">
                <a:solidFill>
                  <a:schemeClr val="bg1"/>
                </a:solidFill>
                <a:latin typeface="Verdana" pitchFamily="34" charset="0"/>
                <a:ea typeface="Verdana" pitchFamily="34" charset="0"/>
                <a:cs typeface="Verdana" pitchFamily="34" charset="0"/>
              </a:rPr>
              <a:t>Controller</a:t>
            </a:r>
            <a:endParaRPr lang="zh-CN" altLang="en-US" b="1" dirty="0">
              <a:solidFill>
                <a:schemeClr val="bg1"/>
              </a:solidFill>
              <a:latin typeface="Verdana" pitchFamily="34" charset="0"/>
              <a:cs typeface="Verdana" pitchFamily="34" charset="0"/>
            </a:endParaRPr>
          </a:p>
        </p:txBody>
      </p:sp>
      <p:sp>
        <p:nvSpPr>
          <p:cNvPr id="26" name="TextBox 25"/>
          <p:cNvSpPr txBox="1"/>
          <p:nvPr/>
        </p:nvSpPr>
        <p:spPr>
          <a:xfrm>
            <a:off x="3000364" y="1714488"/>
            <a:ext cx="859531" cy="276999"/>
          </a:xfrm>
          <a:prstGeom prst="rect">
            <a:avLst/>
          </a:prstGeom>
          <a:noFill/>
        </p:spPr>
        <p:txBody>
          <a:bodyPr wrap="none" rtlCol="0">
            <a:spAutoFit/>
          </a:bodyPr>
          <a:lstStyle/>
          <a:p>
            <a:r>
              <a:rPr lang="en-US" altLang="zh-CN" sz="1200" b="1" dirty="0" smtClean="0">
                <a:solidFill>
                  <a:schemeClr val="bg1"/>
                </a:solidFill>
                <a:latin typeface="Verdana" pitchFamily="34" charset="0"/>
                <a:ea typeface="Verdana" pitchFamily="34" charset="0"/>
                <a:cs typeface="Verdana" pitchFamily="34" charset="0"/>
              </a:rPr>
              <a:t>Routing</a:t>
            </a:r>
            <a:endParaRPr lang="zh-CN" altLang="en-US" sz="1200" b="1" dirty="0">
              <a:solidFill>
                <a:schemeClr val="bg1"/>
              </a:solidFill>
              <a:latin typeface="Verdana" pitchFamily="34" charset="0"/>
              <a:cs typeface="Verdana" pitchFamily="34" charset="0"/>
            </a:endParaRPr>
          </a:p>
        </p:txBody>
      </p:sp>
      <p:cxnSp>
        <p:nvCxnSpPr>
          <p:cNvPr id="19" name="直接箭头连接符 18"/>
          <p:cNvCxnSpPr>
            <a:stCxn id="9" idx="2"/>
          </p:cNvCxnSpPr>
          <p:nvPr/>
        </p:nvCxnSpPr>
        <p:spPr>
          <a:xfrm rot="10800000" flipH="1" flipV="1">
            <a:off x="21050" y="5214950"/>
            <a:ext cx="693297" cy="1588"/>
          </a:xfrm>
          <a:prstGeom prst="straightConnector1">
            <a:avLst/>
          </a:prstGeom>
          <a:ln w="57150">
            <a:solidFill>
              <a:srgbClr val="FF66FF"/>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0" y="5214950"/>
            <a:ext cx="659155" cy="369332"/>
          </a:xfrm>
          <a:prstGeom prst="rect">
            <a:avLst/>
          </a:prstGeom>
          <a:noFill/>
        </p:spPr>
        <p:txBody>
          <a:bodyPr wrap="square" rtlCol="0">
            <a:spAutoFit/>
          </a:bodyPr>
          <a:lstStyle/>
          <a:p>
            <a:r>
              <a:rPr lang="en-US" altLang="zh-CN" dirty="0" smtClean="0">
                <a:latin typeface="Verdana" pitchFamily="34" charset="0"/>
                <a:ea typeface="Verdana" pitchFamily="34" charset="0"/>
                <a:cs typeface="Verdana" pitchFamily="34" charset="0"/>
              </a:rPr>
              <a:t>flow</a:t>
            </a:r>
            <a:endParaRPr lang="zh-CN" altLang="en-US" dirty="0">
              <a:latin typeface="Verdana" pitchFamily="34" charset="0"/>
              <a:cs typeface="Verdana" pitchFamily="34" charset="0"/>
            </a:endParaRPr>
          </a:p>
        </p:txBody>
      </p:sp>
      <p:cxnSp>
        <p:nvCxnSpPr>
          <p:cNvPr id="45" name="直接箭头连接符 44"/>
          <p:cNvCxnSpPr/>
          <p:nvPr/>
        </p:nvCxnSpPr>
        <p:spPr>
          <a:xfrm rot="5400000" flipH="1" flipV="1">
            <a:off x="714348" y="2500306"/>
            <a:ext cx="2786082" cy="2214578"/>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65" name="图片 64" descr="question-mark-4-128.png"/>
          <p:cNvPicPr>
            <a:picLocks noChangeAspect="1"/>
          </p:cNvPicPr>
          <p:nvPr/>
        </p:nvPicPr>
        <p:blipFill>
          <a:blip r:embed="rId4"/>
          <a:stretch>
            <a:fillRect/>
          </a:stretch>
        </p:blipFill>
        <p:spPr>
          <a:xfrm>
            <a:off x="571472" y="4643446"/>
            <a:ext cx="433382" cy="433382"/>
          </a:xfrm>
          <a:prstGeom prst="rect">
            <a:avLst/>
          </a:prstGeom>
        </p:spPr>
      </p:pic>
      <p:sp>
        <p:nvSpPr>
          <p:cNvPr id="66" name="TextBox 65"/>
          <p:cNvSpPr txBox="1"/>
          <p:nvPr/>
        </p:nvSpPr>
        <p:spPr>
          <a:xfrm rot="18636639">
            <a:off x="1176663" y="3335354"/>
            <a:ext cx="1428760" cy="369332"/>
          </a:xfrm>
          <a:prstGeom prst="rect">
            <a:avLst/>
          </a:prstGeom>
          <a:noFill/>
        </p:spPr>
        <p:txBody>
          <a:bodyPr wrap="square" rtlCol="0">
            <a:spAutoFit/>
          </a:bodyPr>
          <a:lstStyle/>
          <a:p>
            <a:r>
              <a:rPr lang="en-US" altLang="zh-CN" dirty="0" err="1" smtClean="0">
                <a:latin typeface="Verdana" pitchFamily="34" charset="0"/>
                <a:ea typeface="Verdana" pitchFamily="34" charset="0"/>
                <a:cs typeface="Verdana" pitchFamily="34" charset="0"/>
              </a:rPr>
              <a:t>PacketIn</a:t>
            </a:r>
            <a:endParaRPr lang="zh-CN" altLang="en-US" dirty="0">
              <a:latin typeface="Verdana" pitchFamily="34" charset="0"/>
              <a:cs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left)">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66"/>
                                        </p:tgtEl>
                                        <p:attrNameLst>
                                          <p:attrName>style.visibility</p:attrName>
                                        </p:attrNameLst>
                                      </p:cBhvr>
                                      <p:to>
                                        <p:strVal val="visible"/>
                                      </p:to>
                                    </p:set>
                                    <p:animEffect transition="in" filter="wipe(down)">
                                      <p:cBhvr>
                                        <p:cTn id="19" dur="500"/>
                                        <p:tgtEl>
                                          <p:spTgt spid="66"/>
                                        </p:tgtEl>
                                      </p:cBhvr>
                                    </p:animEffect>
                                  </p:childTnLst>
                                </p:cTn>
                              </p:par>
                              <p:par>
                                <p:cTn id="20" presetID="22" presetClass="entr" presetSubtype="4" fill="hold" nodeType="with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wipe(down)">
                                      <p:cBhvr>
                                        <p:cTn id="2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6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130425"/>
            <a:ext cx="9144000" cy="1470025"/>
          </a:xfrm>
        </p:spPr>
        <p:txBody>
          <a:bodyPr>
            <a:normAutofit fontScale="90000"/>
          </a:bodyPr>
          <a:lstStyle/>
          <a:p>
            <a:r>
              <a:rPr lang="en-US" altLang="zh-CN" sz="4000" dirty="0" err="1" smtClean="0">
                <a:solidFill>
                  <a:schemeClr val="bg1"/>
                </a:solidFill>
                <a:ea typeface="Verdana" pitchFamily="34" charset="0"/>
              </a:rPr>
              <a:t>Gotta</a:t>
            </a:r>
            <a:r>
              <a:rPr lang="en-US" altLang="zh-CN" sz="4000" dirty="0" smtClean="0">
                <a:solidFill>
                  <a:schemeClr val="bg1"/>
                </a:solidFill>
              </a:rPr>
              <a:t> Tell You Switches Only Once</a:t>
            </a:r>
            <a:br>
              <a:rPr lang="en-US" altLang="zh-CN" sz="4000" dirty="0" smtClean="0">
                <a:solidFill>
                  <a:schemeClr val="bg1"/>
                </a:solidFill>
              </a:rPr>
            </a:br>
            <a:r>
              <a:rPr lang="en-US" altLang="zh-CN" sz="4000" dirty="0" smtClean="0">
                <a:solidFill>
                  <a:schemeClr val="bg1"/>
                </a:solidFill>
              </a:rPr>
              <a:t>Toward Bandwidth-Efficient</a:t>
            </a:r>
            <a:br>
              <a:rPr lang="en-US" altLang="zh-CN" sz="4000" dirty="0" smtClean="0">
                <a:solidFill>
                  <a:schemeClr val="bg1"/>
                </a:solidFill>
              </a:rPr>
            </a:br>
            <a:r>
              <a:rPr lang="en-US" altLang="zh-CN" sz="4000" dirty="0" smtClean="0">
                <a:solidFill>
                  <a:schemeClr val="bg1"/>
                </a:solidFill>
              </a:rPr>
              <a:t>Flow Setup for </a:t>
            </a:r>
            <a:r>
              <a:rPr lang="en-US" altLang="zh-CN" sz="4000" dirty="0" smtClean="0">
                <a:solidFill>
                  <a:srgbClr val="FFC000"/>
                </a:solidFill>
              </a:rPr>
              <a:t>SDN</a:t>
            </a:r>
            <a:r>
              <a:rPr lang="en-US" altLang="zh-CN" sz="4000" dirty="0" smtClean="0"/>
              <a:t/>
            </a:r>
            <a:br>
              <a:rPr lang="en-US" altLang="zh-CN" sz="4000" dirty="0" smtClean="0"/>
            </a:br>
            <a:endParaRPr lang="zh-CN" altLang="en-US" sz="4000" dirty="0">
              <a:solidFill>
                <a:srgbClr val="FFC000"/>
              </a:solidFill>
            </a:endParaRPr>
          </a:p>
        </p:txBody>
      </p:sp>
      <p:sp>
        <p:nvSpPr>
          <p:cNvPr id="22" name="圆角矩形 21"/>
          <p:cNvSpPr/>
          <p:nvPr/>
        </p:nvSpPr>
        <p:spPr>
          <a:xfrm>
            <a:off x="2214546" y="1142984"/>
            <a:ext cx="2428892" cy="1285884"/>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3" name="TextBox 2"/>
          <p:cNvSpPr txBox="1"/>
          <p:nvPr/>
        </p:nvSpPr>
        <p:spPr>
          <a:xfrm>
            <a:off x="5860800" y="3357562"/>
            <a:ext cx="3525784" cy="646331"/>
          </a:xfrm>
          <a:prstGeom prst="rect">
            <a:avLst/>
          </a:prstGeom>
          <a:noFill/>
        </p:spPr>
        <p:txBody>
          <a:bodyPr wrap="square" rtlCol="0">
            <a:spAutoFit/>
          </a:bodyPr>
          <a:lstStyle/>
          <a:p>
            <a:r>
              <a:rPr lang="en-US" altLang="zh-CN" sz="3600" b="1" dirty="0" smtClean="0">
                <a:latin typeface="Verdana" pitchFamily="34" charset="0"/>
                <a:ea typeface="Verdana" pitchFamily="34" charset="0"/>
                <a:cs typeface="Verdana" pitchFamily="34" charset="0"/>
              </a:rPr>
              <a:t>Forwarding</a:t>
            </a:r>
            <a:endParaRPr lang="zh-CN" altLang="en-US" sz="3600" dirty="0">
              <a:latin typeface="Verdana" pitchFamily="34" charset="0"/>
              <a:cs typeface="Verdana" pitchFamily="34" charset="0"/>
            </a:endParaRPr>
          </a:p>
        </p:txBody>
      </p:sp>
      <p:pic>
        <p:nvPicPr>
          <p:cNvPr id="1026" name="Picture 2"/>
          <p:cNvPicPr>
            <a:picLocks noChangeAspect="1" noChangeArrowheads="1"/>
          </p:cNvPicPr>
          <p:nvPr/>
        </p:nvPicPr>
        <p:blipFill>
          <a:blip r:embed="rId3"/>
          <a:srcRect/>
          <a:stretch>
            <a:fillRect/>
          </a:stretch>
        </p:blipFill>
        <p:spPr bwMode="auto">
          <a:xfrm>
            <a:off x="714348" y="5000636"/>
            <a:ext cx="1152525" cy="495300"/>
          </a:xfrm>
          <a:prstGeom prst="rect">
            <a:avLst/>
          </a:prstGeom>
          <a:noFill/>
          <a:ln w="9525">
            <a:noFill/>
            <a:miter lim="800000"/>
            <a:headEnd/>
            <a:tailEnd/>
          </a:ln>
          <a:effectLst/>
        </p:spPr>
      </p:pic>
      <p:pic>
        <p:nvPicPr>
          <p:cNvPr id="6" name="Picture 2"/>
          <p:cNvPicPr>
            <a:picLocks noChangeAspect="1" noChangeArrowheads="1"/>
          </p:cNvPicPr>
          <p:nvPr/>
        </p:nvPicPr>
        <p:blipFill>
          <a:blip r:embed="rId3"/>
          <a:srcRect/>
          <a:stretch>
            <a:fillRect/>
          </a:stretch>
        </p:blipFill>
        <p:spPr bwMode="auto">
          <a:xfrm>
            <a:off x="2786050" y="5000636"/>
            <a:ext cx="1152525" cy="495300"/>
          </a:xfrm>
          <a:prstGeom prst="rect">
            <a:avLst/>
          </a:prstGeom>
          <a:noFill/>
          <a:ln w="9525">
            <a:noFill/>
            <a:miter lim="800000"/>
            <a:headEnd/>
            <a:tailEnd/>
          </a:ln>
          <a:effectLst/>
        </p:spPr>
      </p:pic>
      <p:pic>
        <p:nvPicPr>
          <p:cNvPr id="7" name="Picture 2"/>
          <p:cNvPicPr>
            <a:picLocks noChangeAspect="1" noChangeArrowheads="1"/>
          </p:cNvPicPr>
          <p:nvPr/>
        </p:nvPicPr>
        <p:blipFill>
          <a:blip r:embed="rId3"/>
          <a:srcRect/>
          <a:stretch>
            <a:fillRect/>
          </a:stretch>
        </p:blipFill>
        <p:spPr bwMode="auto">
          <a:xfrm>
            <a:off x="4857752" y="5000636"/>
            <a:ext cx="1152525" cy="495300"/>
          </a:xfrm>
          <a:prstGeom prst="rect">
            <a:avLst/>
          </a:prstGeom>
          <a:noFill/>
          <a:ln w="9525">
            <a:noFill/>
            <a:miter lim="800000"/>
            <a:headEnd/>
            <a:tailEnd/>
          </a:ln>
          <a:effectLst/>
        </p:spPr>
      </p:pic>
      <p:sp>
        <p:nvSpPr>
          <p:cNvPr id="9" name="云形 8"/>
          <p:cNvSpPr/>
          <p:nvPr/>
        </p:nvSpPr>
        <p:spPr>
          <a:xfrm>
            <a:off x="0" y="3786190"/>
            <a:ext cx="6786610" cy="2857520"/>
          </a:xfrm>
          <a:prstGeom prst="cloud">
            <a:avLst/>
          </a:prstGeom>
          <a:noFill/>
          <a:ln>
            <a:solidFill>
              <a:srgbClr val="00B0F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3144377" y="1714488"/>
            <a:ext cx="571504" cy="571504"/>
          </a:xfrm>
          <a:prstGeom prst="roundRect">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200" b="1" dirty="0" smtClean="0">
                <a:latin typeface="Verdana" pitchFamily="34" charset="0"/>
                <a:ea typeface="Verdana" pitchFamily="34" charset="0"/>
                <a:cs typeface="Verdana" pitchFamily="34" charset="0"/>
              </a:rPr>
              <a:t>App</a:t>
            </a:r>
            <a:endParaRPr lang="zh-CN" altLang="en-US" sz="1200" b="1" dirty="0" smtClean="0">
              <a:latin typeface="Verdana" pitchFamily="34" charset="0"/>
              <a:cs typeface="Verdana" pitchFamily="34" charset="0"/>
            </a:endParaRPr>
          </a:p>
        </p:txBody>
      </p:sp>
      <p:sp>
        <p:nvSpPr>
          <p:cNvPr id="30" name="TextBox 29"/>
          <p:cNvSpPr txBox="1"/>
          <p:nvPr/>
        </p:nvSpPr>
        <p:spPr>
          <a:xfrm>
            <a:off x="1643042" y="500042"/>
            <a:ext cx="1324402" cy="369332"/>
          </a:xfrm>
          <a:prstGeom prst="rect">
            <a:avLst/>
          </a:prstGeom>
          <a:noFill/>
        </p:spPr>
        <p:txBody>
          <a:bodyPr wrap="none" rtlCol="0">
            <a:spAutoFit/>
          </a:bodyPr>
          <a:lstStyle/>
          <a:p>
            <a:r>
              <a:rPr lang="en-US" altLang="zh-CN" dirty="0" smtClean="0">
                <a:solidFill>
                  <a:schemeClr val="bg1"/>
                </a:solidFill>
                <a:latin typeface="Verdana" pitchFamily="34" charset="0"/>
                <a:ea typeface="Verdana" pitchFamily="34" charset="0"/>
                <a:cs typeface="Verdana" pitchFamily="34" charset="0"/>
              </a:rPr>
              <a:t>Controller</a:t>
            </a:r>
            <a:endParaRPr lang="zh-CN" altLang="en-US" dirty="0">
              <a:solidFill>
                <a:schemeClr val="bg1"/>
              </a:solidFill>
              <a:latin typeface="Verdana" pitchFamily="34" charset="0"/>
              <a:cs typeface="Verdana" pitchFamily="34" charset="0"/>
            </a:endParaRPr>
          </a:p>
        </p:txBody>
      </p:sp>
      <p:sp>
        <p:nvSpPr>
          <p:cNvPr id="31" name="TextBox 30"/>
          <p:cNvSpPr txBox="1"/>
          <p:nvPr/>
        </p:nvSpPr>
        <p:spPr>
          <a:xfrm>
            <a:off x="2688244" y="1142984"/>
            <a:ext cx="1481496" cy="369332"/>
          </a:xfrm>
          <a:prstGeom prst="rect">
            <a:avLst/>
          </a:prstGeom>
          <a:noFill/>
        </p:spPr>
        <p:txBody>
          <a:bodyPr wrap="none" rtlCol="0">
            <a:spAutoFit/>
          </a:bodyPr>
          <a:lstStyle/>
          <a:p>
            <a:r>
              <a:rPr lang="en-US" altLang="zh-CN" b="1" dirty="0" smtClean="0">
                <a:solidFill>
                  <a:schemeClr val="bg1"/>
                </a:solidFill>
                <a:latin typeface="Verdana" pitchFamily="34" charset="0"/>
                <a:ea typeface="Verdana" pitchFamily="34" charset="0"/>
                <a:cs typeface="Verdana" pitchFamily="34" charset="0"/>
              </a:rPr>
              <a:t>Controller</a:t>
            </a:r>
            <a:endParaRPr lang="zh-CN" altLang="en-US" b="1" dirty="0">
              <a:solidFill>
                <a:schemeClr val="bg1"/>
              </a:solidFill>
              <a:latin typeface="Verdana" pitchFamily="34" charset="0"/>
              <a:cs typeface="Verdana" pitchFamily="34" charset="0"/>
            </a:endParaRPr>
          </a:p>
        </p:txBody>
      </p:sp>
      <p:sp>
        <p:nvSpPr>
          <p:cNvPr id="26" name="TextBox 25"/>
          <p:cNvSpPr txBox="1"/>
          <p:nvPr/>
        </p:nvSpPr>
        <p:spPr>
          <a:xfrm>
            <a:off x="3000364" y="1714488"/>
            <a:ext cx="859531" cy="276999"/>
          </a:xfrm>
          <a:prstGeom prst="rect">
            <a:avLst/>
          </a:prstGeom>
          <a:noFill/>
        </p:spPr>
        <p:txBody>
          <a:bodyPr wrap="none" rtlCol="0">
            <a:spAutoFit/>
          </a:bodyPr>
          <a:lstStyle/>
          <a:p>
            <a:r>
              <a:rPr lang="en-US" altLang="zh-CN" sz="1200" b="1" dirty="0" smtClean="0">
                <a:solidFill>
                  <a:schemeClr val="bg1"/>
                </a:solidFill>
                <a:latin typeface="Verdana" pitchFamily="34" charset="0"/>
                <a:ea typeface="Verdana" pitchFamily="34" charset="0"/>
                <a:cs typeface="Verdana" pitchFamily="34" charset="0"/>
              </a:rPr>
              <a:t>Routing</a:t>
            </a:r>
            <a:endParaRPr lang="zh-CN" altLang="en-US" sz="1200" b="1" dirty="0">
              <a:solidFill>
                <a:schemeClr val="bg1"/>
              </a:solidFill>
              <a:latin typeface="Verdana" pitchFamily="34" charset="0"/>
              <a:cs typeface="Verdana" pitchFamily="34" charset="0"/>
            </a:endParaRPr>
          </a:p>
        </p:txBody>
      </p:sp>
      <p:cxnSp>
        <p:nvCxnSpPr>
          <p:cNvPr id="19" name="直接箭头连接符 18"/>
          <p:cNvCxnSpPr>
            <a:stCxn id="9" idx="2"/>
          </p:cNvCxnSpPr>
          <p:nvPr/>
        </p:nvCxnSpPr>
        <p:spPr>
          <a:xfrm rot="10800000" flipH="1" flipV="1">
            <a:off x="21050" y="5214950"/>
            <a:ext cx="693297" cy="1588"/>
          </a:xfrm>
          <a:prstGeom prst="straightConnector1">
            <a:avLst/>
          </a:prstGeom>
          <a:ln w="57150">
            <a:solidFill>
              <a:srgbClr val="FF66FF"/>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0" y="5214950"/>
            <a:ext cx="659155" cy="369332"/>
          </a:xfrm>
          <a:prstGeom prst="rect">
            <a:avLst/>
          </a:prstGeom>
          <a:noFill/>
        </p:spPr>
        <p:txBody>
          <a:bodyPr wrap="square" rtlCol="0">
            <a:spAutoFit/>
          </a:bodyPr>
          <a:lstStyle/>
          <a:p>
            <a:r>
              <a:rPr lang="en-US" altLang="zh-CN" dirty="0" smtClean="0">
                <a:latin typeface="Verdana" pitchFamily="34" charset="0"/>
                <a:ea typeface="Verdana" pitchFamily="34" charset="0"/>
                <a:cs typeface="Verdana" pitchFamily="34" charset="0"/>
              </a:rPr>
              <a:t>flow</a:t>
            </a:r>
            <a:endParaRPr lang="zh-CN" altLang="en-US" dirty="0">
              <a:latin typeface="Verdana" pitchFamily="34" charset="0"/>
              <a:cs typeface="Verdana" pitchFamily="34" charset="0"/>
            </a:endParaRPr>
          </a:p>
        </p:txBody>
      </p:sp>
      <p:cxnSp>
        <p:nvCxnSpPr>
          <p:cNvPr id="38" name="直接箭头连接符 37"/>
          <p:cNvCxnSpPr/>
          <p:nvPr/>
        </p:nvCxnSpPr>
        <p:spPr>
          <a:xfrm>
            <a:off x="1785918" y="5214950"/>
            <a:ext cx="4786346" cy="10965"/>
          </a:xfrm>
          <a:prstGeom prst="straightConnector1">
            <a:avLst/>
          </a:prstGeom>
          <a:ln w="57150">
            <a:solidFill>
              <a:srgbClr val="FF66FF"/>
            </a:solidFill>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rot="5400000" flipH="1" flipV="1">
            <a:off x="714348" y="2500306"/>
            <a:ext cx="2786082" cy="2214578"/>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endCxn id="6" idx="0"/>
          </p:cNvCxnSpPr>
          <p:nvPr/>
        </p:nvCxnSpPr>
        <p:spPr>
          <a:xfrm rot="5400000">
            <a:off x="2038332" y="3609976"/>
            <a:ext cx="2714642" cy="66679"/>
          </a:xfrm>
          <a:prstGeom prst="straightConnector1">
            <a:avLst/>
          </a:prstGeom>
          <a:ln w="5715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stCxn id="24" idx="2"/>
            <a:endCxn id="7" idx="0"/>
          </p:cNvCxnSpPr>
          <p:nvPr/>
        </p:nvCxnSpPr>
        <p:spPr>
          <a:xfrm rot="16200000" flipH="1">
            <a:off x="3074750" y="2641371"/>
            <a:ext cx="2714644" cy="2003886"/>
          </a:xfrm>
          <a:prstGeom prst="straightConnector1">
            <a:avLst/>
          </a:prstGeom>
          <a:ln w="5715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24" idx="2"/>
            <a:endCxn id="1026" idx="0"/>
          </p:cNvCxnSpPr>
          <p:nvPr/>
        </p:nvCxnSpPr>
        <p:spPr>
          <a:xfrm rot="5400000">
            <a:off x="1003048" y="2573555"/>
            <a:ext cx="2714644" cy="2139518"/>
          </a:xfrm>
          <a:prstGeom prst="straightConnector1">
            <a:avLst/>
          </a:prstGeom>
          <a:ln w="57150">
            <a:solidFill>
              <a:srgbClr val="92D050"/>
            </a:solidFill>
            <a:tailEnd type="arrow"/>
          </a:ln>
        </p:spPr>
        <p:style>
          <a:lnRef idx="1">
            <a:schemeClr val="accent1"/>
          </a:lnRef>
          <a:fillRef idx="0">
            <a:schemeClr val="accent1"/>
          </a:fillRef>
          <a:effectRef idx="0">
            <a:schemeClr val="accent1"/>
          </a:effectRef>
          <a:fontRef idx="minor">
            <a:schemeClr val="tx1"/>
          </a:fontRef>
        </p:style>
      </p:cxnSp>
      <p:pic>
        <p:nvPicPr>
          <p:cNvPr id="25" name="图片 24" descr="check-mark-3-64.png"/>
          <p:cNvPicPr>
            <a:picLocks noChangeAspect="1"/>
          </p:cNvPicPr>
          <p:nvPr/>
        </p:nvPicPr>
        <p:blipFill>
          <a:blip r:embed="rId4"/>
          <a:stretch>
            <a:fillRect/>
          </a:stretch>
        </p:blipFill>
        <p:spPr>
          <a:xfrm>
            <a:off x="642910" y="4643446"/>
            <a:ext cx="466724" cy="466724"/>
          </a:xfrm>
          <a:prstGeom prst="rect">
            <a:avLst/>
          </a:prstGeom>
        </p:spPr>
      </p:pic>
      <p:sp>
        <p:nvSpPr>
          <p:cNvPr id="27" name="TextBox 26"/>
          <p:cNvSpPr txBox="1"/>
          <p:nvPr/>
        </p:nvSpPr>
        <p:spPr>
          <a:xfrm rot="18636639">
            <a:off x="1176663" y="3335354"/>
            <a:ext cx="1428760" cy="369332"/>
          </a:xfrm>
          <a:prstGeom prst="rect">
            <a:avLst/>
          </a:prstGeom>
          <a:noFill/>
        </p:spPr>
        <p:txBody>
          <a:bodyPr wrap="square" rtlCol="0">
            <a:spAutoFit/>
          </a:bodyPr>
          <a:lstStyle/>
          <a:p>
            <a:r>
              <a:rPr lang="en-US" altLang="zh-CN" dirty="0" err="1" smtClean="0">
                <a:latin typeface="Verdana" pitchFamily="34" charset="0"/>
                <a:ea typeface="Verdana" pitchFamily="34" charset="0"/>
                <a:cs typeface="Verdana" pitchFamily="34" charset="0"/>
              </a:rPr>
              <a:t>PacketIn</a:t>
            </a:r>
            <a:endParaRPr lang="zh-CN" altLang="en-US" dirty="0">
              <a:latin typeface="Verdana" pitchFamily="34" charset="0"/>
              <a:cs typeface="Verdana" pitchFamily="34" charset="0"/>
            </a:endParaRPr>
          </a:p>
        </p:txBody>
      </p:sp>
      <p:sp>
        <p:nvSpPr>
          <p:cNvPr id="28" name="TextBox 27"/>
          <p:cNvSpPr txBox="1"/>
          <p:nvPr/>
        </p:nvSpPr>
        <p:spPr>
          <a:xfrm>
            <a:off x="2786050" y="3286124"/>
            <a:ext cx="1428760" cy="369332"/>
          </a:xfrm>
          <a:prstGeom prst="rect">
            <a:avLst/>
          </a:prstGeom>
          <a:noFill/>
        </p:spPr>
        <p:txBody>
          <a:bodyPr wrap="square" rtlCol="0">
            <a:spAutoFit/>
          </a:bodyPr>
          <a:lstStyle/>
          <a:p>
            <a:r>
              <a:rPr lang="en-US" altLang="zh-CN" dirty="0" err="1" smtClean="0">
                <a:latin typeface="Verdana" pitchFamily="34" charset="0"/>
                <a:ea typeface="Verdana" pitchFamily="34" charset="0"/>
                <a:cs typeface="Verdana" pitchFamily="34" charset="0"/>
              </a:rPr>
              <a:t>FlowMod</a:t>
            </a:r>
            <a:endParaRPr lang="zh-CN" altLang="en-US" dirty="0">
              <a:latin typeface="Verdana" pitchFamily="34" charset="0"/>
              <a:cs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22" presetClass="entr" presetSubtype="1" fill="hold" nodeType="withEffect">
                                  <p:stCondLst>
                                    <p:cond delay="0"/>
                                  </p:stCondLst>
                                  <p:childTnLst>
                                    <p:set>
                                      <p:cBhvr>
                                        <p:cTn id="8" dur="1" fill="hold">
                                          <p:stCondLst>
                                            <p:cond delay="0"/>
                                          </p:stCondLst>
                                        </p:cTn>
                                        <p:tgtEl>
                                          <p:spTgt spid="58"/>
                                        </p:tgtEl>
                                        <p:attrNameLst>
                                          <p:attrName>style.visibility</p:attrName>
                                        </p:attrNameLst>
                                      </p:cBhvr>
                                      <p:to>
                                        <p:strVal val="visible"/>
                                      </p:to>
                                    </p:set>
                                    <p:animEffect transition="in" filter="wipe(up)">
                                      <p:cBhvr>
                                        <p:cTn id="9" dur="500"/>
                                        <p:tgtEl>
                                          <p:spTgt spid="58"/>
                                        </p:tgtEl>
                                      </p:cBhvr>
                                    </p:animEffect>
                                  </p:childTnLst>
                                </p:cTn>
                              </p:par>
                              <p:par>
                                <p:cTn id="10" presetID="22" presetClass="entr" presetSubtype="1" fill="hold" nodeType="with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wipe(up)">
                                      <p:cBhvr>
                                        <p:cTn id="12" dur="500"/>
                                        <p:tgtEl>
                                          <p:spTgt spid="52"/>
                                        </p:tgtEl>
                                      </p:cBhvr>
                                    </p:animEffect>
                                  </p:childTnLst>
                                </p:cTn>
                              </p:par>
                              <p:par>
                                <p:cTn id="13" presetID="22" presetClass="entr" presetSubtype="1" fill="hold" nodeType="with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wipe(up)">
                                      <p:cBhvr>
                                        <p:cTn id="15" dur="500"/>
                                        <p:tgtEl>
                                          <p:spTgt spid="56"/>
                                        </p:tgtEl>
                                      </p:cBhvr>
                                    </p:animEffect>
                                  </p:childTnLst>
                                </p:cTn>
                              </p:par>
                              <p:par>
                                <p:cTn id="16" presetID="1" presetClass="entr" presetSubtype="0" fill="hold" grpId="0" nodeType="withEffect">
                                  <p:stCondLst>
                                    <p:cond delay="0"/>
                                  </p:stCondLst>
                                  <p:childTnLst>
                                    <p:set>
                                      <p:cBhvr>
                                        <p:cTn id="17" dur="1" fill="hold">
                                          <p:stCondLst>
                                            <p:cond delay="0"/>
                                          </p:stCondLst>
                                        </p:cTn>
                                        <p:tgtEl>
                                          <p:spTgt spid="2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wipe(left)">
                                      <p:cBhvr>
                                        <p:cTn id="2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130425"/>
            <a:ext cx="9144000" cy="1470025"/>
          </a:xfrm>
        </p:spPr>
        <p:txBody>
          <a:bodyPr>
            <a:normAutofit fontScale="90000"/>
          </a:bodyPr>
          <a:lstStyle/>
          <a:p>
            <a:r>
              <a:rPr lang="en-US" altLang="zh-CN" sz="4000" dirty="0" err="1" smtClean="0">
                <a:solidFill>
                  <a:schemeClr val="bg1"/>
                </a:solidFill>
                <a:ea typeface="Verdana" pitchFamily="34" charset="0"/>
              </a:rPr>
              <a:t>Gotta</a:t>
            </a:r>
            <a:r>
              <a:rPr lang="en-US" altLang="zh-CN" sz="4000" dirty="0" smtClean="0">
                <a:solidFill>
                  <a:schemeClr val="bg1"/>
                </a:solidFill>
              </a:rPr>
              <a:t> Tell You Switches Only Once</a:t>
            </a:r>
            <a:br>
              <a:rPr lang="en-US" altLang="zh-CN" sz="4000" dirty="0" smtClean="0">
                <a:solidFill>
                  <a:schemeClr val="bg1"/>
                </a:solidFill>
              </a:rPr>
            </a:br>
            <a:r>
              <a:rPr lang="en-US" altLang="zh-CN" sz="4000" dirty="0" smtClean="0">
                <a:solidFill>
                  <a:schemeClr val="bg1"/>
                </a:solidFill>
              </a:rPr>
              <a:t>Toward Bandwidth-Efficient</a:t>
            </a:r>
            <a:br>
              <a:rPr lang="en-US" altLang="zh-CN" sz="4000" dirty="0" smtClean="0">
                <a:solidFill>
                  <a:schemeClr val="bg1"/>
                </a:solidFill>
              </a:rPr>
            </a:br>
            <a:r>
              <a:rPr lang="en-US" altLang="zh-CN" sz="4000" dirty="0" smtClean="0">
                <a:solidFill>
                  <a:schemeClr val="bg1"/>
                </a:solidFill>
              </a:rPr>
              <a:t>Flow Setup for </a:t>
            </a:r>
            <a:r>
              <a:rPr lang="en-US" altLang="zh-CN" sz="4000" dirty="0" smtClean="0">
                <a:solidFill>
                  <a:srgbClr val="FFC000"/>
                </a:solidFill>
              </a:rPr>
              <a:t>SDN</a:t>
            </a:r>
            <a:r>
              <a:rPr lang="en-US" altLang="zh-CN" sz="4000" dirty="0" smtClean="0"/>
              <a:t/>
            </a:r>
            <a:br>
              <a:rPr lang="en-US" altLang="zh-CN" sz="4000" dirty="0" smtClean="0"/>
            </a:br>
            <a:endParaRPr lang="zh-CN" altLang="en-US" sz="4000" dirty="0">
              <a:solidFill>
                <a:srgbClr val="FFC000"/>
              </a:solidFill>
            </a:endParaRPr>
          </a:p>
        </p:txBody>
      </p:sp>
      <p:sp>
        <p:nvSpPr>
          <p:cNvPr id="22" name="圆角矩形 21"/>
          <p:cNvSpPr/>
          <p:nvPr/>
        </p:nvSpPr>
        <p:spPr>
          <a:xfrm>
            <a:off x="2214546" y="1142984"/>
            <a:ext cx="2428892" cy="1285884"/>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3" name="TextBox 2"/>
          <p:cNvSpPr txBox="1"/>
          <p:nvPr/>
        </p:nvSpPr>
        <p:spPr>
          <a:xfrm>
            <a:off x="5860800" y="3357562"/>
            <a:ext cx="3525784" cy="646331"/>
          </a:xfrm>
          <a:prstGeom prst="rect">
            <a:avLst/>
          </a:prstGeom>
          <a:noFill/>
        </p:spPr>
        <p:txBody>
          <a:bodyPr wrap="square" rtlCol="0">
            <a:spAutoFit/>
          </a:bodyPr>
          <a:lstStyle/>
          <a:p>
            <a:r>
              <a:rPr lang="en-US" altLang="zh-CN" sz="3600" b="1" dirty="0" smtClean="0">
                <a:latin typeface="Verdana" pitchFamily="34" charset="0"/>
                <a:ea typeface="Verdana" pitchFamily="34" charset="0"/>
                <a:cs typeface="Verdana" pitchFamily="34" charset="0"/>
              </a:rPr>
              <a:t>Forwarding</a:t>
            </a:r>
            <a:endParaRPr lang="zh-CN" altLang="en-US" sz="3600" dirty="0">
              <a:latin typeface="Verdana" pitchFamily="34" charset="0"/>
              <a:cs typeface="Verdana" pitchFamily="34" charset="0"/>
            </a:endParaRPr>
          </a:p>
        </p:txBody>
      </p:sp>
      <p:pic>
        <p:nvPicPr>
          <p:cNvPr id="1026" name="Picture 2"/>
          <p:cNvPicPr>
            <a:picLocks noChangeAspect="1" noChangeArrowheads="1"/>
          </p:cNvPicPr>
          <p:nvPr/>
        </p:nvPicPr>
        <p:blipFill>
          <a:blip r:embed="rId3"/>
          <a:srcRect/>
          <a:stretch>
            <a:fillRect/>
          </a:stretch>
        </p:blipFill>
        <p:spPr bwMode="auto">
          <a:xfrm>
            <a:off x="714348" y="5000636"/>
            <a:ext cx="1152525" cy="495300"/>
          </a:xfrm>
          <a:prstGeom prst="rect">
            <a:avLst/>
          </a:prstGeom>
          <a:noFill/>
          <a:ln w="9525">
            <a:noFill/>
            <a:miter lim="800000"/>
            <a:headEnd/>
            <a:tailEnd/>
          </a:ln>
          <a:effectLst/>
        </p:spPr>
      </p:pic>
      <p:pic>
        <p:nvPicPr>
          <p:cNvPr id="6" name="Picture 2"/>
          <p:cNvPicPr>
            <a:picLocks noChangeAspect="1" noChangeArrowheads="1"/>
          </p:cNvPicPr>
          <p:nvPr/>
        </p:nvPicPr>
        <p:blipFill>
          <a:blip r:embed="rId3"/>
          <a:srcRect/>
          <a:stretch>
            <a:fillRect/>
          </a:stretch>
        </p:blipFill>
        <p:spPr bwMode="auto">
          <a:xfrm>
            <a:off x="2786050" y="5000636"/>
            <a:ext cx="1152525" cy="495300"/>
          </a:xfrm>
          <a:prstGeom prst="rect">
            <a:avLst/>
          </a:prstGeom>
          <a:noFill/>
          <a:ln w="9525">
            <a:noFill/>
            <a:miter lim="800000"/>
            <a:headEnd/>
            <a:tailEnd/>
          </a:ln>
          <a:effectLst/>
        </p:spPr>
      </p:pic>
      <p:pic>
        <p:nvPicPr>
          <p:cNvPr id="7" name="Picture 2"/>
          <p:cNvPicPr>
            <a:picLocks noChangeAspect="1" noChangeArrowheads="1"/>
          </p:cNvPicPr>
          <p:nvPr/>
        </p:nvPicPr>
        <p:blipFill>
          <a:blip r:embed="rId3"/>
          <a:srcRect/>
          <a:stretch>
            <a:fillRect/>
          </a:stretch>
        </p:blipFill>
        <p:spPr bwMode="auto">
          <a:xfrm>
            <a:off x="4857752" y="5000636"/>
            <a:ext cx="1152525" cy="495300"/>
          </a:xfrm>
          <a:prstGeom prst="rect">
            <a:avLst/>
          </a:prstGeom>
          <a:noFill/>
          <a:ln w="9525">
            <a:noFill/>
            <a:miter lim="800000"/>
            <a:headEnd/>
            <a:tailEnd/>
          </a:ln>
          <a:effectLst/>
        </p:spPr>
      </p:pic>
      <p:sp>
        <p:nvSpPr>
          <p:cNvPr id="9" name="云形 8"/>
          <p:cNvSpPr/>
          <p:nvPr/>
        </p:nvSpPr>
        <p:spPr>
          <a:xfrm>
            <a:off x="0" y="3786190"/>
            <a:ext cx="6786610" cy="2857520"/>
          </a:xfrm>
          <a:prstGeom prst="cloud">
            <a:avLst/>
          </a:prstGeom>
          <a:noFill/>
          <a:ln>
            <a:solidFill>
              <a:srgbClr val="00B0F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3144377" y="1714488"/>
            <a:ext cx="571504" cy="571504"/>
          </a:xfrm>
          <a:prstGeom prst="roundRect">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200" b="1" dirty="0" smtClean="0">
                <a:latin typeface="Verdana" pitchFamily="34" charset="0"/>
                <a:ea typeface="Verdana" pitchFamily="34" charset="0"/>
                <a:cs typeface="Verdana" pitchFamily="34" charset="0"/>
              </a:rPr>
              <a:t>App</a:t>
            </a:r>
            <a:endParaRPr lang="zh-CN" altLang="en-US" sz="1200" b="1" dirty="0" smtClean="0">
              <a:latin typeface="Verdana" pitchFamily="34" charset="0"/>
              <a:cs typeface="Verdana" pitchFamily="34" charset="0"/>
            </a:endParaRPr>
          </a:p>
        </p:txBody>
      </p:sp>
      <p:sp>
        <p:nvSpPr>
          <p:cNvPr id="30" name="TextBox 29"/>
          <p:cNvSpPr txBox="1"/>
          <p:nvPr/>
        </p:nvSpPr>
        <p:spPr>
          <a:xfrm>
            <a:off x="1643042" y="500042"/>
            <a:ext cx="1324402" cy="369332"/>
          </a:xfrm>
          <a:prstGeom prst="rect">
            <a:avLst/>
          </a:prstGeom>
          <a:noFill/>
        </p:spPr>
        <p:txBody>
          <a:bodyPr wrap="none" rtlCol="0">
            <a:spAutoFit/>
          </a:bodyPr>
          <a:lstStyle/>
          <a:p>
            <a:r>
              <a:rPr lang="en-US" altLang="zh-CN" dirty="0" smtClean="0">
                <a:solidFill>
                  <a:schemeClr val="bg1"/>
                </a:solidFill>
                <a:latin typeface="Verdana" pitchFamily="34" charset="0"/>
                <a:ea typeface="Verdana" pitchFamily="34" charset="0"/>
                <a:cs typeface="Verdana" pitchFamily="34" charset="0"/>
              </a:rPr>
              <a:t>Controller</a:t>
            </a:r>
            <a:endParaRPr lang="zh-CN" altLang="en-US" dirty="0">
              <a:solidFill>
                <a:schemeClr val="bg1"/>
              </a:solidFill>
              <a:latin typeface="Verdana" pitchFamily="34" charset="0"/>
              <a:cs typeface="Verdana" pitchFamily="34" charset="0"/>
            </a:endParaRPr>
          </a:p>
        </p:txBody>
      </p:sp>
      <p:sp>
        <p:nvSpPr>
          <p:cNvPr id="31" name="TextBox 30"/>
          <p:cNvSpPr txBox="1"/>
          <p:nvPr/>
        </p:nvSpPr>
        <p:spPr>
          <a:xfrm>
            <a:off x="2688244" y="1142984"/>
            <a:ext cx="1481496" cy="369332"/>
          </a:xfrm>
          <a:prstGeom prst="rect">
            <a:avLst/>
          </a:prstGeom>
          <a:noFill/>
        </p:spPr>
        <p:txBody>
          <a:bodyPr wrap="none" rtlCol="0">
            <a:spAutoFit/>
          </a:bodyPr>
          <a:lstStyle/>
          <a:p>
            <a:r>
              <a:rPr lang="en-US" altLang="zh-CN" b="1" dirty="0" smtClean="0">
                <a:solidFill>
                  <a:schemeClr val="bg1"/>
                </a:solidFill>
                <a:latin typeface="Verdana" pitchFamily="34" charset="0"/>
                <a:ea typeface="Verdana" pitchFamily="34" charset="0"/>
                <a:cs typeface="Verdana" pitchFamily="34" charset="0"/>
              </a:rPr>
              <a:t>Controller</a:t>
            </a:r>
            <a:endParaRPr lang="zh-CN" altLang="en-US" b="1" dirty="0">
              <a:solidFill>
                <a:schemeClr val="bg1"/>
              </a:solidFill>
              <a:latin typeface="Verdana" pitchFamily="34" charset="0"/>
              <a:cs typeface="Verdana" pitchFamily="34" charset="0"/>
            </a:endParaRPr>
          </a:p>
        </p:txBody>
      </p:sp>
      <p:sp>
        <p:nvSpPr>
          <p:cNvPr id="26" name="TextBox 25"/>
          <p:cNvSpPr txBox="1"/>
          <p:nvPr/>
        </p:nvSpPr>
        <p:spPr>
          <a:xfrm>
            <a:off x="3000364" y="1714488"/>
            <a:ext cx="859531" cy="276999"/>
          </a:xfrm>
          <a:prstGeom prst="rect">
            <a:avLst/>
          </a:prstGeom>
          <a:noFill/>
        </p:spPr>
        <p:txBody>
          <a:bodyPr wrap="none" rtlCol="0">
            <a:spAutoFit/>
          </a:bodyPr>
          <a:lstStyle/>
          <a:p>
            <a:r>
              <a:rPr lang="en-US" altLang="zh-CN" sz="1200" b="1" dirty="0" smtClean="0">
                <a:solidFill>
                  <a:schemeClr val="bg1"/>
                </a:solidFill>
                <a:latin typeface="Verdana" pitchFamily="34" charset="0"/>
                <a:ea typeface="Verdana" pitchFamily="34" charset="0"/>
                <a:cs typeface="Verdana" pitchFamily="34" charset="0"/>
              </a:rPr>
              <a:t>Routing</a:t>
            </a:r>
            <a:endParaRPr lang="zh-CN" altLang="en-US" sz="1200" b="1" dirty="0">
              <a:solidFill>
                <a:schemeClr val="bg1"/>
              </a:solidFill>
              <a:latin typeface="Verdana" pitchFamily="34" charset="0"/>
              <a:cs typeface="Verdana" pitchFamily="34" charset="0"/>
            </a:endParaRPr>
          </a:p>
        </p:txBody>
      </p:sp>
      <p:cxnSp>
        <p:nvCxnSpPr>
          <p:cNvPr id="19" name="直接箭头连接符 18"/>
          <p:cNvCxnSpPr>
            <a:stCxn id="9" idx="2"/>
          </p:cNvCxnSpPr>
          <p:nvPr/>
        </p:nvCxnSpPr>
        <p:spPr>
          <a:xfrm rot="10800000" flipH="1" flipV="1">
            <a:off x="21050" y="5214950"/>
            <a:ext cx="693297" cy="1588"/>
          </a:xfrm>
          <a:prstGeom prst="straightConnector1">
            <a:avLst/>
          </a:prstGeom>
          <a:ln w="57150">
            <a:solidFill>
              <a:srgbClr val="FF66FF"/>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0" y="5214950"/>
            <a:ext cx="659155" cy="369332"/>
          </a:xfrm>
          <a:prstGeom prst="rect">
            <a:avLst/>
          </a:prstGeom>
          <a:noFill/>
        </p:spPr>
        <p:txBody>
          <a:bodyPr wrap="square" rtlCol="0">
            <a:spAutoFit/>
          </a:bodyPr>
          <a:lstStyle/>
          <a:p>
            <a:r>
              <a:rPr lang="en-US" altLang="zh-CN" dirty="0" smtClean="0">
                <a:latin typeface="Verdana" pitchFamily="34" charset="0"/>
                <a:ea typeface="Verdana" pitchFamily="34" charset="0"/>
                <a:cs typeface="Verdana" pitchFamily="34" charset="0"/>
              </a:rPr>
              <a:t>flow</a:t>
            </a:r>
            <a:endParaRPr lang="zh-CN" altLang="en-US" dirty="0">
              <a:latin typeface="Verdana" pitchFamily="34" charset="0"/>
              <a:cs typeface="Verdana" pitchFamily="34" charset="0"/>
            </a:endParaRPr>
          </a:p>
        </p:txBody>
      </p:sp>
      <p:cxnSp>
        <p:nvCxnSpPr>
          <p:cNvPr id="38" name="直接箭头连接符 37"/>
          <p:cNvCxnSpPr/>
          <p:nvPr/>
        </p:nvCxnSpPr>
        <p:spPr>
          <a:xfrm>
            <a:off x="1785918" y="5214950"/>
            <a:ext cx="4786346" cy="10965"/>
          </a:xfrm>
          <a:prstGeom prst="straightConnector1">
            <a:avLst/>
          </a:prstGeom>
          <a:ln w="57150">
            <a:solidFill>
              <a:srgbClr val="FF66FF"/>
            </a:solidFill>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rot="5400000" flipH="1" flipV="1">
            <a:off x="714348" y="2500306"/>
            <a:ext cx="2786082" cy="2214578"/>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endCxn id="6" idx="0"/>
          </p:cNvCxnSpPr>
          <p:nvPr/>
        </p:nvCxnSpPr>
        <p:spPr>
          <a:xfrm rot="5400000">
            <a:off x="2038332" y="3609976"/>
            <a:ext cx="2714642" cy="66679"/>
          </a:xfrm>
          <a:prstGeom prst="straightConnector1">
            <a:avLst/>
          </a:prstGeom>
          <a:ln w="5715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stCxn id="24" idx="2"/>
            <a:endCxn id="7" idx="0"/>
          </p:cNvCxnSpPr>
          <p:nvPr/>
        </p:nvCxnSpPr>
        <p:spPr>
          <a:xfrm rot="16200000" flipH="1">
            <a:off x="3074750" y="2641371"/>
            <a:ext cx="2714644" cy="2003886"/>
          </a:xfrm>
          <a:prstGeom prst="straightConnector1">
            <a:avLst/>
          </a:prstGeom>
          <a:ln w="5715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24" idx="2"/>
            <a:endCxn id="1026" idx="0"/>
          </p:cNvCxnSpPr>
          <p:nvPr/>
        </p:nvCxnSpPr>
        <p:spPr>
          <a:xfrm rot="5400000">
            <a:off x="1003048" y="2573555"/>
            <a:ext cx="2714644" cy="2139518"/>
          </a:xfrm>
          <a:prstGeom prst="straightConnector1">
            <a:avLst/>
          </a:prstGeom>
          <a:ln w="57150">
            <a:solidFill>
              <a:srgbClr val="92D050"/>
            </a:solidFill>
            <a:tailEnd type="arrow"/>
          </a:ln>
        </p:spPr>
        <p:style>
          <a:lnRef idx="1">
            <a:schemeClr val="accent1"/>
          </a:lnRef>
          <a:fillRef idx="0">
            <a:schemeClr val="accent1"/>
          </a:fillRef>
          <a:effectRef idx="0">
            <a:schemeClr val="accent1"/>
          </a:effectRef>
          <a:fontRef idx="minor">
            <a:schemeClr val="tx1"/>
          </a:fontRef>
        </p:style>
      </p:cxnSp>
      <p:pic>
        <p:nvPicPr>
          <p:cNvPr id="25" name="图片 24" descr="check-mark-3-64.png"/>
          <p:cNvPicPr>
            <a:picLocks noChangeAspect="1"/>
          </p:cNvPicPr>
          <p:nvPr/>
        </p:nvPicPr>
        <p:blipFill>
          <a:blip r:embed="rId4"/>
          <a:stretch>
            <a:fillRect/>
          </a:stretch>
        </p:blipFill>
        <p:spPr>
          <a:xfrm>
            <a:off x="642910" y="4643446"/>
            <a:ext cx="466724" cy="466724"/>
          </a:xfrm>
          <a:prstGeom prst="rect">
            <a:avLst/>
          </a:prstGeom>
        </p:spPr>
      </p:pic>
      <p:sp>
        <p:nvSpPr>
          <p:cNvPr id="27" name="TextBox 26"/>
          <p:cNvSpPr txBox="1"/>
          <p:nvPr/>
        </p:nvSpPr>
        <p:spPr>
          <a:xfrm rot="18636639">
            <a:off x="1176663" y="3335354"/>
            <a:ext cx="1428760" cy="369332"/>
          </a:xfrm>
          <a:prstGeom prst="rect">
            <a:avLst/>
          </a:prstGeom>
          <a:noFill/>
        </p:spPr>
        <p:txBody>
          <a:bodyPr wrap="square" rtlCol="0">
            <a:spAutoFit/>
          </a:bodyPr>
          <a:lstStyle/>
          <a:p>
            <a:r>
              <a:rPr lang="en-US" altLang="zh-CN" dirty="0" err="1" smtClean="0">
                <a:latin typeface="Verdana" pitchFamily="34" charset="0"/>
                <a:ea typeface="Verdana" pitchFamily="34" charset="0"/>
                <a:cs typeface="Verdana" pitchFamily="34" charset="0"/>
              </a:rPr>
              <a:t>PacketIn</a:t>
            </a:r>
            <a:endParaRPr lang="zh-CN" altLang="en-US" dirty="0">
              <a:latin typeface="Verdana" pitchFamily="34" charset="0"/>
              <a:cs typeface="Verdana" pitchFamily="34" charset="0"/>
            </a:endParaRPr>
          </a:p>
        </p:txBody>
      </p:sp>
      <p:sp>
        <p:nvSpPr>
          <p:cNvPr id="28" name="TextBox 27"/>
          <p:cNvSpPr txBox="1"/>
          <p:nvPr/>
        </p:nvSpPr>
        <p:spPr>
          <a:xfrm>
            <a:off x="2786050" y="3286124"/>
            <a:ext cx="1428760" cy="369332"/>
          </a:xfrm>
          <a:prstGeom prst="rect">
            <a:avLst/>
          </a:prstGeom>
          <a:noFill/>
        </p:spPr>
        <p:txBody>
          <a:bodyPr wrap="square" rtlCol="0">
            <a:spAutoFit/>
          </a:bodyPr>
          <a:lstStyle/>
          <a:p>
            <a:r>
              <a:rPr lang="en-US" altLang="zh-CN" dirty="0" err="1" smtClean="0">
                <a:latin typeface="Verdana" pitchFamily="34" charset="0"/>
                <a:ea typeface="Verdana" pitchFamily="34" charset="0"/>
                <a:cs typeface="Verdana" pitchFamily="34" charset="0"/>
              </a:rPr>
              <a:t>FlowMod</a:t>
            </a:r>
            <a:endParaRPr lang="zh-CN" altLang="en-US" dirty="0">
              <a:latin typeface="Verdana" pitchFamily="34" charset="0"/>
              <a:cs typeface="Verdana" pitchFamily="34" charset="0"/>
            </a:endParaRPr>
          </a:p>
        </p:txBody>
      </p:sp>
      <p:graphicFrame>
        <p:nvGraphicFramePr>
          <p:cNvPr id="23" name="表格 22"/>
          <p:cNvGraphicFramePr>
            <a:graphicFrameLocks noGrp="1"/>
          </p:cNvGraphicFramePr>
          <p:nvPr/>
        </p:nvGraphicFramePr>
        <p:xfrm>
          <a:off x="4286248" y="285728"/>
          <a:ext cx="4572032" cy="1854200"/>
        </p:xfrm>
        <a:graphic>
          <a:graphicData uri="http://schemas.openxmlformats.org/drawingml/2006/table">
            <a:tbl>
              <a:tblPr firstRow="1" bandRow="1">
                <a:tableStyleId>{5C22544A-7EE6-4342-B048-85BDC9FD1C3A}</a:tableStyleId>
              </a:tblPr>
              <a:tblGrid>
                <a:gridCol w="857256"/>
                <a:gridCol w="928694"/>
                <a:gridCol w="1785950"/>
                <a:gridCol w="1000132"/>
              </a:tblGrid>
              <a:tr h="370840">
                <a:tc rowSpan="2">
                  <a:txBody>
                    <a:bodyPr/>
                    <a:lstStyle/>
                    <a:p>
                      <a:r>
                        <a:rPr lang="en-US" altLang="zh-CN" dirty="0" smtClean="0"/>
                        <a:t>Switch</a:t>
                      </a:r>
                      <a:endParaRPr lang="zh-CN" altLang="en-US" dirty="0"/>
                    </a:p>
                  </a:txBody>
                  <a:tcPr/>
                </a:tc>
                <a:tc gridSpan="3">
                  <a:txBody>
                    <a:bodyPr/>
                    <a:lstStyle/>
                    <a:p>
                      <a:r>
                        <a:rPr lang="en-US" altLang="zh-CN" dirty="0" smtClean="0"/>
                        <a:t>Rule</a:t>
                      </a:r>
                      <a:endParaRPr lang="zh-CN" altLang="en-US" dirty="0"/>
                    </a:p>
                  </a:txBody>
                  <a:tcPr/>
                </a:tc>
                <a:tc hMerge="1">
                  <a:txBody>
                    <a:bodyPr/>
                    <a:lstStyle/>
                    <a:p>
                      <a:endParaRPr lang="zh-CN" altLang="en-US" dirty="0"/>
                    </a:p>
                  </a:txBody>
                  <a:tcPr/>
                </a:tc>
                <a:tc hMerge="1">
                  <a:txBody>
                    <a:bodyPr/>
                    <a:lstStyle/>
                    <a:p>
                      <a:endParaRPr lang="zh-CN" altLang="en-US" dirty="0"/>
                    </a:p>
                  </a:txBody>
                  <a:tcPr/>
                </a:tc>
              </a:tr>
              <a:tr h="370840">
                <a:tc vMerge="1">
                  <a:txBody>
                    <a:bodyPr/>
                    <a:lstStyle/>
                    <a:p>
                      <a:endParaRPr lang="zh-CN" altLang="en-US" dirty="0"/>
                    </a:p>
                  </a:txBody>
                  <a:tcPr/>
                </a:tc>
                <a:tc>
                  <a:txBody>
                    <a:bodyPr/>
                    <a:lstStyle/>
                    <a:p>
                      <a:r>
                        <a:rPr lang="en-US" altLang="zh-CN" dirty="0" smtClean="0"/>
                        <a:t>Priority</a:t>
                      </a:r>
                      <a:endParaRPr lang="zh-CN" altLang="en-US" dirty="0"/>
                    </a:p>
                  </a:txBody>
                  <a:tcPr/>
                </a:tc>
                <a:tc>
                  <a:txBody>
                    <a:bodyPr/>
                    <a:lstStyle/>
                    <a:p>
                      <a:r>
                        <a:rPr lang="en-US" altLang="zh-CN" dirty="0" smtClean="0"/>
                        <a:t>Matching</a:t>
                      </a:r>
                      <a:endParaRPr lang="zh-CN" altLang="en-US" dirty="0"/>
                    </a:p>
                  </a:txBody>
                  <a:tcPr/>
                </a:tc>
                <a:tc>
                  <a:txBody>
                    <a:bodyPr/>
                    <a:lstStyle/>
                    <a:p>
                      <a:r>
                        <a:rPr lang="en-US" altLang="zh-CN" dirty="0" smtClean="0"/>
                        <a:t>Action</a:t>
                      </a:r>
                      <a:endParaRPr lang="zh-CN" altLang="en-US" dirty="0"/>
                    </a:p>
                  </a:txBody>
                  <a:tcPr/>
                </a:tc>
              </a:tr>
              <a:tr h="370840">
                <a:tc>
                  <a:txBody>
                    <a:bodyPr/>
                    <a:lstStyle/>
                    <a:p>
                      <a:r>
                        <a:rPr lang="en-US" altLang="zh-CN" dirty="0" smtClean="0"/>
                        <a:t>sw1</a:t>
                      </a:r>
                      <a:endParaRPr lang="zh-CN" altLang="en-US" dirty="0"/>
                    </a:p>
                  </a:txBody>
                  <a:tcPr/>
                </a:tc>
                <a:tc>
                  <a:txBody>
                    <a:bodyPr/>
                    <a:lstStyle/>
                    <a:p>
                      <a:r>
                        <a:rPr lang="en-US" altLang="zh-CN" dirty="0" smtClean="0"/>
                        <a:t>p1</a:t>
                      </a:r>
                      <a:endParaRPr lang="zh-CN" altLang="en-US" dirty="0"/>
                    </a:p>
                  </a:txBody>
                  <a:tcPr/>
                </a:tc>
                <a:tc>
                  <a:txBody>
                    <a:bodyPr/>
                    <a:lstStyle/>
                    <a:p>
                      <a:r>
                        <a:rPr lang="en-US" altLang="zh-CN" dirty="0" err="1" smtClean="0"/>
                        <a:t>src_ip</a:t>
                      </a:r>
                      <a:r>
                        <a:rPr lang="en-US" altLang="zh-CN" dirty="0" smtClean="0"/>
                        <a:t>=10.20.*.*</a:t>
                      </a:r>
                      <a:endParaRPr lang="zh-CN" altLang="en-US" dirty="0"/>
                    </a:p>
                  </a:txBody>
                  <a:tcPr/>
                </a:tc>
                <a:tc>
                  <a:txBody>
                    <a:bodyPr/>
                    <a:lstStyle/>
                    <a:p>
                      <a:r>
                        <a:rPr lang="en-US" altLang="zh-CN" dirty="0" smtClean="0"/>
                        <a:t>fwd(sw2)</a:t>
                      </a:r>
                      <a:endParaRPr lang="zh-CN" altLang="en-US" dirty="0"/>
                    </a:p>
                  </a:txBody>
                  <a:tcPr/>
                </a:tc>
              </a:tr>
              <a:tr h="370840">
                <a:tc>
                  <a:txBody>
                    <a:bodyPr/>
                    <a:lstStyle/>
                    <a:p>
                      <a:r>
                        <a:rPr lang="en-US" altLang="zh-CN" dirty="0" smtClean="0"/>
                        <a:t>sw2</a:t>
                      </a:r>
                      <a:endParaRPr lang="zh-CN" altLang="en-US" dirty="0"/>
                    </a:p>
                  </a:txBody>
                  <a:tcPr/>
                </a:tc>
                <a:tc>
                  <a:txBody>
                    <a:bodyPr/>
                    <a:lstStyle/>
                    <a:p>
                      <a:r>
                        <a:rPr lang="en-US" altLang="zh-CN" dirty="0" smtClean="0"/>
                        <a:t>P2</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src_ip</a:t>
                      </a:r>
                      <a:r>
                        <a:rPr lang="en-US" altLang="zh-CN" dirty="0" smtClean="0"/>
                        <a:t>=10.20.*.*</a:t>
                      </a:r>
                      <a:endParaRPr lang="zh-CN"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fwd(sw3)</a:t>
                      </a:r>
                      <a:endParaRPr lang="zh-CN" altLang="en-US" dirty="0" smtClean="0"/>
                    </a:p>
                  </a:txBody>
                  <a:tcPr/>
                </a:tc>
              </a:tr>
              <a:tr h="370840">
                <a:tc>
                  <a:txBody>
                    <a:bodyPr/>
                    <a:lstStyle/>
                    <a:p>
                      <a:r>
                        <a:rPr lang="en-US" altLang="zh-CN" dirty="0" smtClean="0"/>
                        <a:t>sw3</a:t>
                      </a:r>
                      <a:endParaRPr lang="zh-CN" altLang="en-US" dirty="0"/>
                    </a:p>
                  </a:txBody>
                  <a:tcPr/>
                </a:tc>
                <a:tc>
                  <a:txBody>
                    <a:bodyPr/>
                    <a:lstStyle/>
                    <a:p>
                      <a:r>
                        <a:rPr lang="en-US" altLang="zh-CN" dirty="0" smtClean="0"/>
                        <a:t>p3</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src_ip</a:t>
                      </a:r>
                      <a:r>
                        <a:rPr lang="en-US" altLang="zh-CN" dirty="0" smtClean="0"/>
                        <a:t>=10.20.*.*</a:t>
                      </a:r>
                      <a:endParaRPr lang="zh-CN"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fwd(out)</a:t>
                      </a:r>
                      <a:endParaRPr lang="zh-CN" altLang="en-US" dirty="0" smtClean="0"/>
                    </a:p>
                  </a:txBody>
                  <a:tcPr/>
                </a:tc>
              </a:tr>
            </a:tbl>
          </a:graphicData>
        </a:graphic>
      </p:graphicFrame>
      <p:cxnSp>
        <p:nvCxnSpPr>
          <p:cNvPr id="29" name="直接箭头连接符 28"/>
          <p:cNvCxnSpPr/>
          <p:nvPr/>
        </p:nvCxnSpPr>
        <p:spPr>
          <a:xfrm rot="5400000">
            <a:off x="3786185" y="2214557"/>
            <a:ext cx="1357320" cy="1214443"/>
          </a:xfrm>
          <a:prstGeom prst="straightConnector1">
            <a:avLst/>
          </a:prstGeom>
          <a:ln w="57150">
            <a:solidFill>
              <a:srgbClr val="FFC000"/>
            </a:solidFill>
            <a:tailEnd type="arrow"/>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
        <p:nvSpPr>
          <p:cNvPr id="36" name="TextBox 35"/>
          <p:cNvSpPr txBox="1"/>
          <p:nvPr/>
        </p:nvSpPr>
        <p:spPr>
          <a:xfrm>
            <a:off x="619200" y="5500702"/>
            <a:ext cx="1809660" cy="923330"/>
          </a:xfrm>
          <a:prstGeom prst="rect">
            <a:avLst/>
          </a:prstGeom>
          <a:noFill/>
        </p:spPr>
        <p:txBody>
          <a:bodyPr wrap="square" rtlCol="0">
            <a:spAutoFit/>
          </a:bodyPr>
          <a:lstStyle/>
          <a:p>
            <a:r>
              <a:rPr lang="en-US" altLang="zh-CN" dirty="0" smtClean="0">
                <a:ea typeface="Verdana" pitchFamily="34" charset="0"/>
                <a:cs typeface="Verdana" pitchFamily="34" charset="0"/>
              </a:rPr>
              <a:t>p1,</a:t>
            </a:r>
          </a:p>
          <a:p>
            <a:r>
              <a:rPr lang="en-US" altLang="zh-CN" dirty="0" err="1" smtClean="0">
                <a:ea typeface="Verdana" pitchFamily="34" charset="0"/>
                <a:cs typeface="Verdana" pitchFamily="34" charset="0"/>
              </a:rPr>
              <a:t>src_ip</a:t>
            </a:r>
            <a:r>
              <a:rPr lang="en-US" altLang="zh-CN" dirty="0" smtClean="0">
                <a:ea typeface="Verdana" pitchFamily="34" charset="0"/>
                <a:cs typeface="Verdana" pitchFamily="34" charset="0"/>
              </a:rPr>
              <a:t>=10.20.*.*,</a:t>
            </a:r>
          </a:p>
          <a:p>
            <a:r>
              <a:rPr lang="en-US" altLang="zh-CN" dirty="0" smtClean="0">
                <a:ea typeface="Verdana" pitchFamily="34" charset="0"/>
                <a:cs typeface="Verdana" pitchFamily="34" charset="0"/>
              </a:rPr>
              <a:t>fwd(sw2)</a:t>
            </a:r>
            <a:endParaRPr lang="zh-CN" altLang="en-US" dirty="0">
              <a:cs typeface="Verdana" pitchFamily="34" charset="0"/>
            </a:endParaRPr>
          </a:p>
        </p:txBody>
      </p:sp>
      <p:sp>
        <p:nvSpPr>
          <p:cNvPr id="37" name="TextBox 36"/>
          <p:cNvSpPr txBox="1"/>
          <p:nvPr/>
        </p:nvSpPr>
        <p:spPr>
          <a:xfrm>
            <a:off x="2700000" y="5500702"/>
            <a:ext cx="1809660" cy="923330"/>
          </a:xfrm>
          <a:prstGeom prst="rect">
            <a:avLst/>
          </a:prstGeom>
          <a:noFill/>
        </p:spPr>
        <p:txBody>
          <a:bodyPr wrap="square" rtlCol="0">
            <a:spAutoFit/>
          </a:bodyPr>
          <a:lstStyle/>
          <a:p>
            <a:r>
              <a:rPr lang="en-US" altLang="zh-CN" dirty="0" smtClean="0">
                <a:ea typeface="Verdana" pitchFamily="34" charset="0"/>
                <a:cs typeface="Verdana" pitchFamily="34" charset="0"/>
              </a:rPr>
              <a:t>p2,</a:t>
            </a:r>
          </a:p>
          <a:p>
            <a:r>
              <a:rPr lang="en-US" altLang="zh-CN" dirty="0" err="1" smtClean="0">
                <a:ea typeface="Verdana" pitchFamily="34" charset="0"/>
                <a:cs typeface="Verdana" pitchFamily="34" charset="0"/>
              </a:rPr>
              <a:t>src_ip</a:t>
            </a:r>
            <a:r>
              <a:rPr lang="en-US" altLang="zh-CN" dirty="0" smtClean="0">
                <a:ea typeface="Verdana" pitchFamily="34" charset="0"/>
                <a:cs typeface="Verdana" pitchFamily="34" charset="0"/>
              </a:rPr>
              <a:t>=10.20.*.*,</a:t>
            </a:r>
          </a:p>
          <a:p>
            <a:r>
              <a:rPr lang="en-US" altLang="zh-CN" dirty="0" smtClean="0">
                <a:ea typeface="Verdana" pitchFamily="34" charset="0"/>
                <a:cs typeface="Verdana" pitchFamily="34" charset="0"/>
              </a:rPr>
              <a:t>fwd(sw3)</a:t>
            </a:r>
            <a:endParaRPr lang="zh-CN" altLang="en-US" dirty="0">
              <a:cs typeface="Verdana" pitchFamily="34" charset="0"/>
            </a:endParaRPr>
          </a:p>
        </p:txBody>
      </p:sp>
      <p:sp>
        <p:nvSpPr>
          <p:cNvPr id="39" name="TextBox 38"/>
          <p:cNvSpPr txBox="1"/>
          <p:nvPr/>
        </p:nvSpPr>
        <p:spPr>
          <a:xfrm>
            <a:off x="4752000" y="5500702"/>
            <a:ext cx="1809660" cy="923330"/>
          </a:xfrm>
          <a:prstGeom prst="rect">
            <a:avLst/>
          </a:prstGeom>
          <a:noFill/>
        </p:spPr>
        <p:txBody>
          <a:bodyPr wrap="square" rtlCol="0">
            <a:spAutoFit/>
          </a:bodyPr>
          <a:lstStyle/>
          <a:p>
            <a:r>
              <a:rPr lang="en-US" altLang="zh-CN" dirty="0" smtClean="0">
                <a:ea typeface="Verdana" pitchFamily="34" charset="0"/>
                <a:cs typeface="Verdana" pitchFamily="34" charset="0"/>
              </a:rPr>
              <a:t>p3,</a:t>
            </a:r>
          </a:p>
          <a:p>
            <a:r>
              <a:rPr lang="en-US" altLang="zh-CN" dirty="0" err="1" smtClean="0">
                <a:ea typeface="Verdana" pitchFamily="34" charset="0"/>
                <a:cs typeface="Verdana" pitchFamily="34" charset="0"/>
              </a:rPr>
              <a:t>src_ip</a:t>
            </a:r>
            <a:r>
              <a:rPr lang="en-US" altLang="zh-CN" dirty="0" smtClean="0">
                <a:ea typeface="Verdana" pitchFamily="34" charset="0"/>
                <a:cs typeface="Verdana" pitchFamily="34" charset="0"/>
              </a:rPr>
              <a:t>=10.20.*.*,</a:t>
            </a:r>
          </a:p>
          <a:p>
            <a:r>
              <a:rPr lang="en-US" altLang="zh-CN" dirty="0" smtClean="0">
                <a:ea typeface="Verdana" pitchFamily="34" charset="0"/>
                <a:cs typeface="Verdana" pitchFamily="34" charset="0"/>
              </a:rPr>
              <a:t>fwd(out)</a:t>
            </a:r>
            <a:endParaRPr lang="zh-CN" altLang="en-US" dirty="0">
              <a:cs typeface="Verdana" pitchFamily="34" charset="0"/>
            </a:endParaRPr>
          </a:p>
        </p:txBody>
      </p:sp>
      <p:sp>
        <p:nvSpPr>
          <p:cNvPr id="40" name="TextBox 39"/>
          <p:cNvSpPr txBox="1"/>
          <p:nvPr/>
        </p:nvSpPr>
        <p:spPr>
          <a:xfrm>
            <a:off x="1500166" y="4714884"/>
            <a:ext cx="555408" cy="369332"/>
          </a:xfrm>
          <a:prstGeom prst="rect">
            <a:avLst/>
          </a:prstGeom>
          <a:noFill/>
        </p:spPr>
        <p:txBody>
          <a:bodyPr wrap="none" rtlCol="0">
            <a:spAutoFit/>
          </a:bodyPr>
          <a:lstStyle/>
          <a:p>
            <a:r>
              <a:rPr lang="en-US" altLang="zh-CN" dirty="0" smtClean="0"/>
              <a:t>sw1</a:t>
            </a:r>
            <a:endParaRPr lang="zh-CN" altLang="en-US" dirty="0"/>
          </a:p>
        </p:txBody>
      </p:sp>
      <p:sp>
        <p:nvSpPr>
          <p:cNvPr id="41" name="TextBox 40"/>
          <p:cNvSpPr txBox="1"/>
          <p:nvPr/>
        </p:nvSpPr>
        <p:spPr>
          <a:xfrm>
            <a:off x="3500430" y="4714884"/>
            <a:ext cx="555408" cy="369332"/>
          </a:xfrm>
          <a:prstGeom prst="rect">
            <a:avLst/>
          </a:prstGeom>
          <a:noFill/>
        </p:spPr>
        <p:txBody>
          <a:bodyPr wrap="none" rtlCol="0">
            <a:spAutoFit/>
          </a:bodyPr>
          <a:lstStyle/>
          <a:p>
            <a:r>
              <a:rPr lang="en-US" altLang="zh-CN" dirty="0" smtClean="0"/>
              <a:t>sw2</a:t>
            </a:r>
            <a:endParaRPr lang="zh-CN" altLang="en-US" dirty="0"/>
          </a:p>
        </p:txBody>
      </p:sp>
      <p:sp>
        <p:nvSpPr>
          <p:cNvPr id="42" name="TextBox 41"/>
          <p:cNvSpPr txBox="1"/>
          <p:nvPr/>
        </p:nvSpPr>
        <p:spPr>
          <a:xfrm>
            <a:off x="5572132" y="4714884"/>
            <a:ext cx="555408" cy="369332"/>
          </a:xfrm>
          <a:prstGeom prst="rect">
            <a:avLst/>
          </a:prstGeom>
          <a:noFill/>
        </p:spPr>
        <p:txBody>
          <a:bodyPr wrap="none" rtlCol="0">
            <a:spAutoFit/>
          </a:bodyPr>
          <a:lstStyle/>
          <a:p>
            <a:r>
              <a:rPr lang="en-US" altLang="zh-CN" dirty="0" smtClean="0"/>
              <a:t>sw3</a:t>
            </a:r>
            <a:endParaRPr lang="zh-CN" altLang="en-US" dirty="0"/>
          </a:p>
        </p:txBody>
      </p:sp>
      <p:sp>
        <p:nvSpPr>
          <p:cNvPr id="32" name="矩形 31"/>
          <p:cNvSpPr/>
          <p:nvPr/>
        </p:nvSpPr>
        <p:spPr>
          <a:xfrm>
            <a:off x="5143504" y="1000108"/>
            <a:ext cx="3714776" cy="428628"/>
          </a:xfrm>
          <a:prstGeom prst="rect">
            <a:avLst/>
          </a:prstGeom>
          <a:noFill/>
          <a:ln w="38100">
            <a:solidFill>
              <a:srgbClr val="FFC000"/>
            </a:solid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7358082" y="857232"/>
            <a:ext cx="428628" cy="714380"/>
          </a:xfrm>
          <a:prstGeom prst="rect">
            <a:avLst/>
          </a:prstGeom>
          <a:noFill/>
          <a:ln w="38100">
            <a:solidFill>
              <a:srgbClr val="FF0000"/>
            </a:solidFill>
          </a:ln>
          <a:effectLst>
            <a:glow rad="228600">
              <a:srgbClr val="FF0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5143504" y="857232"/>
            <a:ext cx="428628" cy="714380"/>
          </a:xfrm>
          <a:prstGeom prst="rect">
            <a:avLst/>
          </a:prstGeom>
          <a:noFill/>
          <a:ln w="38100">
            <a:solidFill>
              <a:srgbClr val="FF0000"/>
            </a:solidFill>
          </a:ln>
          <a:effectLst>
            <a:glow rad="228600">
              <a:srgbClr val="FF0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wipe(up)">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wipe(up)">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130425"/>
            <a:ext cx="9144000" cy="1470025"/>
          </a:xfrm>
        </p:spPr>
        <p:txBody>
          <a:bodyPr>
            <a:normAutofit fontScale="90000"/>
          </a:bodyPr>
          <a:lstStyle/>
          <a:p>
            <a:r>
              <a:rPr lang="en-US" altLang="zh-CN" sz="4000" dirty="0" err="1" smtClean="0">
                <a:solidFill>
                  <a:schemeClr val="bg1"/>
                </a:solidFill>
                <a:ea typeface="Verdana" pitchFamily="34" charset="0"/>
              </a:rPr>
              <a:t>Gotta</a:t>
            </a:r>
            <a:r>
              <a:rPr lang="en-US" altLang="zh-CN" sz="4000" dirty="0" smtClean="0">
                <a:solidFill>
                  <a:schemeClr val="bg1"/>
                </a:solidFill>
              </a:rPr>
              <a:t> Tell You Switches Only Once</a:t>
            </a:r>
            <a:br>
              <a:rPr lang="en-US" altLang="zh-CN" sz="4000" dirty="0" smtClean="0">
                <a:solidFill>
                  <a:schemeClr val="bg1"/>
                </a:solidFill>
              </a:rPr>
            </a:br>
            <a:r>
              <a:rPr lang="en-US" altLang="zh-CN" sz="4000" dirty="0" smtClean="0">
                <a:solidFill>
                  <a:schemeClr val="bg1"/>
                </a:solidFill>
              </a:rPr>
              <a:t>Toward Bandwidth-Efficient</a:t>
            </a:r>
            <a:br>
              <a:rPr lang="en-US" altLang="zh-CN" sz="4000" dirty="0" smtClean="0">
                <a:solidFill>
                  <a:schemeClr val="bg1"/>
                </a:solidFill>
              </a:rPr>
            </a:br>
            <a:r>
              <a:rPr lang="en-US" altLang="zh-CN" sz="4000" dirty="0" smtClean="0">
                <a:solidFill>
                  <a:schemeClr val="bg1"/>
                </a:solidFill>
              </a:rPr>
              <a:t>Flow Setup for </a:t>
            </a:r>
            <a:r>
              <a:rPr lang="en-US" altLang="zh-CN" sz="4000" dirty="0" smtClean="0">
                <a:solidFill>
                  <a:srgbClr val="FFC000"/>
                </a:solidFill>
              </a:rPr>
              <a:t>SDN</a:t>
            </a:r>
            <a:r>
              <a:rPr lang="en-US" altLang="zh-CN" sz="4000" dirty="0" smtClean="0"/>
              <a:t/>
            </a:r>
            <a:br>
              <a:rPr lang="en-US" altLang="zh-CN" sz="4000" dirty="0" smtClean="0"/>
            </a:br>
            <a:endParaRPr lang="zh-CN" altLang="en-US" sz="4000" dirty="0">
              <a:solidFill>
                <a:srgbClr val="FFC000"/>
              </a:solidFill>
            </a:endParaRPr>
          </a:p>
        </p:txBody>
      </p:sp>
      <p:sp>
        <p:nvSpPr>
          <p:cNvPr id="22" name="圆角矩形 21"/>
          <p:cNvSpPr/>
          <p:nvPr/>
        </p:nvSpPr>
        <p:spPr>
          <a:xfrm>
            <a:off x="2214546" y="1142984"/>
            <a:ext cx="2428892" cy="1285884"/>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3" name="TextBox 2"/>
          <p:cNvSpPr txBox="1"/>
          <p:nvPr/>
        </p:nvSpPr>
        <p:spPr>
          <a:xfrm>
            <a:off x="5860800" y="3357562"/>
            <a:ext cx="3525784" cy="646331"/>
          </a:xfrm>
          <a:prstGeom prst="rect">
            <a:avLst/>
          </a:prstGeom>
          <a:noFill/>
        </p:spPr>
        <p:txBody>
          <a:bodyPr wrap="square" rtlCol="0">
            <a:spAutoFit/>
          </a:bodyPr>
          <a:lstStyle/>
          <a:p>
            <a:r>
              <a:rPr lang="en-US" altLang="zh-CN" sz="3600" b="1" dirty="0" smtClean="0">
                <a:latin typeface="Verdana" pitchFamily="34" charset="0"/>
                <a:ea typeface="Verdana" pitchFamily="34" charset="0"/>
                <a:cs typeface="Verdana" pitchFamily="34" charset="0"/>
              </a:rPr>
              <a:t>Forwarding</a:t>
            </a:r>
            <a:endParaRPr lang="zh-CN" altLang="en-US" sz="3600" dirty="0">
              <a:latin typeface="Verdana" pitchFamily="34" charset="0"/>
              <a:cs typeface="Verdana" pitchFamily="34" charset="0"/>
            </a:endParaRPr>
          </a:p>
        </p:txBody>
      </p:sp>
      <p:pic>
        <p:nvPicPr>
          <p:cNvPr id="1026" name="Picture 2"/>
          <p:cNvPicPr>
            <a:picLocks noChangeAspect="1" noChangeArrowheads="1"/>
          </p:cNvPicPr>
          <p:nvPr/>
        </p:nvPicPr>
        <p:blipFill>
          <a:blip r:embed="rId3"/>
          <a:srcRect/>
          <a:stretch>
            <a:fillRect/>
          </a:stretch>
        </p:blipFill>
        <p:spPr bwMode="auto">
          <a:xfrm>
            <a:off x="714348" y="5000636"/>
            <a:ext cx="1152525" cy="495300"/>
          </a:xfrm>
          <a:prstGeom prst="rect">
            <a:avLst/>
          </a:prstGeom>
          <a:noFill/>
          <a:ln w="9525">
            <a:noFill/>
            <a:miter lim="800000"/>
            <a:headEnd/>
            <a:tailEnd/>
          </a:ln>
          <a:effectLst/>
        </p:spPr>
      </p:pic>
      <p:pic>
        <p:nvPicPr>
          <p:cNvPr id="6" name="Picture 2"/>
          <p:cNvPicPr>
            <a:picLocks noChangeAspect="1" noChangeArrowheads="1"/>
          </p:cNvPicPr>
          <p:nvPr/>
        </p:nvPicPr>
        <p:blipFill>
          <a:blip r:embed="rId3"/>
          <a:srcRect/>
          <a:stretch>
            <a:fillRect/>
          </a:stretch>
        </p:blipFill>
        <p:spPr bwMode="auto">
          <a:xfrm>
            <a:off x="2786050" y="5000636"/>
            <a:ext cx="1152525" cy="495300"/>
          </a:xfrm>
          <a:prstGeom prst="rect">
            <a:avLst/>
          </a:prstGeom>
          <a:noFill/>
          <a:ln w="9525">
            <a:noFill/>
            <a:miter lim="800000"/>
            <a:headEnd/>
            <a:tailEnd/>
          </a:ln>
          <a:effectLst/>
        </p:spPr>
      </p:pic>
      <p:pic>
        <p:nvPicPr>
          <p:cNvPr id="7" name="Picture 2"/>
          <p:cNvPicPr>
            <a:picLocks noChangeAspect="1" noChangeArrowheads="1"/>
          </p:cNvPicPr>
          <p:nvPr/>
        </p:nvPicPr>
        <p:blipFill>
          <a:blip r:embed="rId3"/>
          <a:srcRect/>
          <a:stretch>
            <a:fillRect/>
          </a:stretch>
        </p:blipFill>
        <p:spPr bwMode="auto">
          <a:xfrm>
            <a:off x="4857752" y="5000636"/>
            <a:ext cx="1152525" cy="495300"/>
          </a:xfrm>
          <a:prstGeom prst="rect">
            <a:avLst/>
          </a:prstGeom>
          <a:noFill/>
          <a:ln w="9525">
            <a:noFill/>
            <a:miter lim="800000"/>
            <a:headEnd/>
            <a:tailEnd/>
          </a:ln>
          <a:effectLst/>
        </p:spPr>
      </p:pic>
      <p:sp>
        <p:nvSpPr>
          <p:cNvPr id="9" name="云形 8"/>
          <p:cNvSpPr/>
          <p:nvPr/>
        </p:nvSpPr>
        <p:spPr>
          <a:xfrm>
            <a:off x="0" y="3786190"/>
            <a:ext cx="6786610" cy="2857520"/>
          </a:xfrm>
          <a:prstGeom prst="cloud">
            <a:avLst/>
          </a:prstGeom>
          <a:noFill/>
          <a:ln>
            <a:solidFill>
              <a:srgbClr val="00B0F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3144377" y="1714488"/>
            <a:ext cx="571504" cy="571504"/>
          </a:xfrm>
          <a:prstGeom prst="roundRect">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200" b="1" dirty="0" smtClean="0">
                <a:latin typeface="Verdana" pitchFamily="34" charset="0"/>
                <a:ea typeface="Verdana" pitchFamily="34" charset="0"/>
                <a:cs typeface="Verdana" pitchFamily="34" charset="0"/>
              </a:rPr>
              <a:t>App</a:t>
            </a:r>
            <a:endParaRPr lang="zh-CN" altLang="en-US" sz="1200" b="1" dirty="0" smtClean="0">
              <a:latin typeface="Verdana" pitchFamily="34" charset="0"/>
              <a:cs typeface="Verdana" pitchFamily="34" charset="0"/>
            </a:endParaRPr>
          </a:p>
        </p:txBody>
      </p:sp>
      <p:sp>
        <p:nvSpPr>
          <p:cNvPr id="30" name="TextBox 29"/>
          <p:cNvSpPr txBox="1"/>
          <p:nvPr/>
        </p:nvSpPr>
        <p:spPr>
          <a:xfrm>
            <a:off x="1643042" y="500042"/>
            <a:ext cx="1324402" cy="369332"/>
          </a:xfrm>
          <a:prstGeom prst="rect">
            <a:avLst/>
          </a:prstGeom>
          <a:noFill/>
        </p:spPr>
        <p:txBody>
          <a:bodyPr wrap="none" rtlCol="0">
            <a:spAutoFit/>
          </a:bodyPr>
          <a:lstStyle/>
          <a:p>
            <a:r>
              <a:rPr lang="en-US" altLang="zh-CN" dirty="0" smtClean="0">
                <a:solidFill>
                  <a:schemeClr val="bg1"/>
                </a:solidFill>
                <a:latin typeface="Verdana" pitchFamily="34" charset="0"/>
                <a:ea typeface="Verdana" pitchFamily="34" charset="0"/>
                <a:cs typeface="Verdana" pitchFamily="34" charset="0"/>
              </a:rPr>
              <a:t>Controller</a:t>
            </a:r>
            <a:endParaRPr lang="zh-CN" altLang="en-US" dirty="0">
              <a:solidFill>
                <a:schemeClr val="bg1"/>
              </a:solidFill>
              <a:latin typeface="Verdana" pitchFamily="34" charset="0"/>
              <a:cs typeface="Verdana" pitchFamily="34" charset="0"/>
            </a:endParaRPr>
          </a:p>
        </p:txBody>
      </p:sp>
      <p:sp>
        <p:nvSpPr>
          <p:cNvPr id="31" name="TextBox 30"/>
          <p:cNvSpPr txBox="1"/>
          <p:nvPr/>
        </p:nvSpPr>
        <p:spPr>
          <a:xfrm>
            <a:off x="2688244" y="1142984"/>
            <a:ext cx="1481496" cy="369332"/>
          </a:xfrm>
          <a:prstGeom prst="rect">
            <a:avLst/>
          </a:prstGeom>
          <a:noFill/>
        </p:spPr>
        <p:txBody>
          <a:bodyPr wrap="none" rtlCol="0">
            <a:spAutoFit/>
          </a:bodyPr>
          <a:lstStyle/>
          <a:p>
            <a:r>
              <a:rPr lang="en-US" altLang="zh-CN" b="1" dirty="0" smtClean="0">
                <a:solidFill>
                  <a:schemeClr val="bg1"/>
                </a:solidFill>
                <a:latin typeface="Verdana" pitchFamily="34" charset="0"/>
                <a:ea typeface="Verdana" pitchFamily="34" charset="0"/>
                <a:cs typeface="Verdana" pitchFamily="34" charset="0"/>
              </a:rPr>
              <a:t>Controller</a:t>
            </a:r>
            <a:endParaRPr lang="zh-CN" altLang="en-US" b="1" dirty="0">
              <a:solidFill>
                <a:schemeClr val="bg1"/>
              </a:solidFill>
              <a:latin typeface="Verdana" pitchFamily="34" charset="0"/>
              <a:cs typeface="Verdana" pitchFamily="34" charset="0"/>
            </a:endParaRPr>
          </a:p>
        </p:txBody>
      </p:sp>
      <p:sp>
        <p:nvSpPr>
          <p:cNvPr id="26" name="TextBox 25"/>
          <p:cNvSpPr txBox="1"/>
          <p:nvPr/>
        </p:nvSpPr>
        <p:spPr>
          <a:xfrm>
            <a:off x="3000364" y="1714488"/>
            <a:ext cx="859531" cy="276999"/>
          </a:xfrm>
          <a:prstGeom prst="rect">
            <a:avLst/>
          </a:prstGeom>
          <a:noFill/>
        </p:spPr>
        <p:txBody>
          <a:bodyPr wrap="none" rtlCol="0">
            <a:spAutoFit/>
          </a:bodyPr>
          <a:lstStyle/>
          <a:p>
            <a:r>
              <a:rPr lang="en-US" altLang="zh-CN" sz="1200" b="1" dirty="0" smtClean="0">
                <a:solidFill>
                  <a:schemeClr val="bg1"/>
                </a:solidFill>
                <a:latin typeface="Verdana" pitchFamily="34" charset="0"/>
                <a:ea typeface="Verdana" pitchFamily="34" charset="0"/>
                <a:cs typeface="Verdana" pitchFamily="34" charset="0"/>
              </a:rPr>
              <a:t>Routing</a:t>
            </a:r>
            <a:endParaRPr lang="zh-CN" altLang="en-US" sz="1200" b="1" dirty="0">
              <a:solidFill>
                <a:schemeClr val="bg1"/>
              </a:solidFill>
              <a:latin typeface="Verdana" pitchFamily="34" charset="0"/>
              <a:cs typeface="Verdana" pitchFamily="34" charset="0"/>
            </a:endParaRPr>
          </a:p>
        </p:txBody>
      </p:sp>
      <p:cxnSp>
        <p:nvCxnSpPr>
          <p:cNvPr id="19" name="直接箭头连接符 18"/>
          <p:cNvCxnSpPr>
            <a:stCxn id="9" idx="2"/>
          </p:cNvCxnSpPr>
          <p:nvPr/>
        </p:nvCxnSpPr>
        <p:spPr>
          <a:xfrm rot="10800000" flipH="1" flipV="1">
            <a:off x="21050" y="5214950"/>
            <a:ext cx="693297" cy="1588"/>
          </a:xfrm>
          <a:prstGeom prst="straightConnector1">
            <a:avLst/>
          </a:prstGeom>
          <a:ln w="57150">
            <a:solidFill>
              <a:srgbClr val="FF66FF"/>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0" y="5214950"/>
            <a:ext cx="659155" cy="369332"/>
          </a:xfrm>
          <a:prstGeom prst="rect">
            <a:avLst/>
          </a:prstGeom>
          <a:noFill/>
        </p:spPr>
        <p:txBody>
          <a:bodyPr wrap="square" rtlCol="0">
            <a:spAutoFit/>
          </a:bodyPr>
          <a:lstStyle/>
          <a:p>
            <a:r>
              <a:rPr lang="en-US" altLang="zh-CN" dirty="0" smtClean="0">
                <a:latin typeface="Verdana" pitchFamily="34" charset="0"/>
                <a:ea typeface="Verdana" pitchFamily="34" charset="0"/>
                <a:cs typeface="Verdana" pitchFamily="34" charset="0"/>
              </a:rPr>
              <a:t>flow</a:t>
            </a:r>
            <a:endParaRPr lang="zh-CN" altLang="en-US" dirty="0">
              <a:latin typeface="Verdana" pitchFamily="34" charset="0"/>
              <a:cs typeface="Verdana" pitchFamily="34" charset="0"/>
            </a:endParaRPr>
          </a:p>
        </p:txBody>
      </p:sp>
      <p:cxnSp>
        <p:nvCxnSpPr>
          <p:cNvPr id="38" name="直接箭头连接符 37"/>
          <p:cNvCxnSpPr/>
          <p:nvPr/>
        </p:nvCxnSpPr>
        <p:spPr>
          <a:xfrm>
            <a:off x="1785918" y="5214950"/>
            <a:ext cx="4786346" cy="10965"/>
          </a:xfrm>
          <a:prstGeom prst="straightConnector1">
            <a:avLst/>
          </a:prstGeom>
          <a:ln w="57150">
            <a:solidFill>
              <a:srgbClr val="FF66FF"/>
            </a:solidFill>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rot="5400000" flipH="1" flipV="1">
            <a:off x="714348" y="2500306"/>
            <a:ext cx="2786082" cy="2214578"/>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endCxn id="6" idx="0"/>
          </p:cNvCxnSpPr>
          <p:nvPr/>
        </p:nvCxnSpPr>
        <p:spPr>
          <a:xfrm rot="5400000">
            <a:off x="2038332" y="3609976"/>
            <a:ext cx="2714642" cy="66679"/>
          </a:xfrm>
          <a:prstGeom prst="straightConnector1">
            <a:avLst/>
          </a:prstGeom>
          <a:ln w="5715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stCxn id="24" idx="2"/>
            <a:endCxn id="7" idx="0"/>
          </p:cNvCxnSpPr>
          <p:nvPr/>
        </p:nvCxnSpPr>
        <p:spPr>
          <a:xfrm rot="16200000" flipH="1">
            <a:off x="3074750" y="2641371"/>
            <a:ext cx="2714644" cy="2003886"/>
          </a:xfrm>
          <a:prstGeom prst="straightConnector1">
            <a:avLst/>
          </a:prstGeom>
          <a:ln w="5715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24" idx="2"/>
            <a:endCxn id="1026" idx="0"/>
          </p:cNvCxnSpPr>
          <p:nvPr/>
        </p:nvCxnSpPr>
        <p:spPr>
          <a:xfrm rot="5400000">
            <a:off x="1003048" y="2573555"/>
            <a:ext cx="2714644" cy="2139518"/>
          </a:xfrm>
          <a:prstGeom prst="straightConnector1">
            <a:avLst/>
          </a:prstGeom>
          <a:ln w="57150">
            <a:solidFill>
              <a:srgbClr val="92D050"/>
            </a:solidFill>
            <a:tailEnd type="arrow"/>
          </a:ln>
        </p:spPr>
        <p:style>
          <a:lnRef idx="1">
            <a:schemeClr val="accent1"/>
          </a:lnRef>
          <a:fillRef idx="0">
            <a:schemeClr val="accent1"/>
          </a:fillRef>
          <a:effectRef idx="0">
            <a:schemeClr val="accent1"/>
          </a:effectRef>
          <a:fontRef idx="minor">
            <a:schemeClr val="tx1"/>
          </a:fontRef>
        </p:style>
      </p:cxnSp>
      <p:pic>
        <p:nvPicPr>
          <p:cNvPr id="25" name="图片 24" descr="check-mark-3-64.png"/>
          <p:cNvPicPr>
            <a:picLocks noChangeAspect="1"/>
          </p:cNvPicPr>
          <p:nvPr/>
        </p:nvPicPr>
        <p:blipFill>
          <a:blip r:embed="rId4"/>
          <a:stretch>
            <a:fillRect/>
          </a:stretch>
        </p:blipFill>
        <p:spPr>
          <a:xfrm>
            <a:off x="642910" y="4643446"/>
            <a:ext cx="466724" cy="466724"/>
          </a:xfrm>
          <a:prstGeom prst="rect">
            <a:avLst/>
          </a:prstGeom>
        </p:spPr>
      </p:pic>
      <p:sp>
        <p:nvSpPr>
          <p:cNvPr id="27" name="TextBox 26"/>
          <p:cNvSpPr txBox="1"/>
          <p:nvPr/>
        </p:nvSpPr>
        <p:spPr>
          <a:xfrm rot="18636639">
            <a:off x="1176663" y="3335354"/>
            <a:ext cx="1428760" cy="369332"/>
          </a:xfrm>
          <a:prstGeom prst="rect">
            <a:avLst/>
          </a:prstGeom>
          <a:noFill/>
        </p:spPr>
        <p:txBody>
          <a:bodyPr wrap="square" rtlCol="0">
            <a:spAutoFit/>
          </a:bodyPr>
          <a:lstStyle/>
          <a:p>
            <a:r>
              <a:rPr lang="en-US" altLang="zh-CN" dirty="0" err="1" smtClean="0">
                <a:latin typeface="Verdana" pitchFamily="34" charset="0"/>
                <a:ea typeface="Verdana" pitchFamily="34" charset="0"/>
                <a:cs typeface="Verdana" pitchFamily="34" charset="0"/>
              </a:rPr>
              <a:t>PacketIn</a:t>
            </a:r>
            <a:endParaRPr lang="zh-CN" altLang="en-US" dirty="0">
              <a:latin typeface="Verdana" pitchFamily="34" charset="0"/>
              <a:cs typeface="Verdana" pitchFamily="34" charset="0"/>
            </a:endParaRPr>
          </a:p>
        </p:txBody>
      </p:sp>
      <p:sp>
        <p:nvSpPr>
          <p:cNvPr id="28" name="TextBox 27"/>
          <p:cNvSpPr txBox="1"/>
          <p:nvPr/>
        </p:nvSpPr>
        <p:spPr>
          <a:xfrm>
            <a:off x="2786050" y="3286124"/>
            <a:ext cx="1428760" cy="369332"/>
          </a:xfrm>
          <a:prstGeom prst="rect">
            <a:avLst/>
          </a:prstGeom>
          <a:noFill/>
        </p:spPr>
        <p:txBody>
          <a:bodyPr wrap="square" rtlCol="0">
            <a:spAutoFit/>
          </a:bodyPr>
          <a:lstStyle/>
          <a:p>
            <a:r>
              <a:rPr lang="en-US" altLang="zh-CN" dirty="0" err="1" smtClean="0">
                <a:latin typeface="Verdana" pitchFamily="34" charset="0"/>
                <a:ea typeface="Verdana" pitchFamily="34" charset="0"/>
                <a:cs typeface="Verdana" pitchFamily="34" charset="0"/>
              </a:rPr>
              <a:t>FlowMod</a:t>
            </a:r>
            <a:endParaRPr lang="zh-CN" altLang="en-US" dirty="0">
              <a:latin typeface="Verdana" pitchFamily="34" charset="0"/>
              <a:cs typeface="Verdana" pitchFamily="34" charset="0"/>
            </a:endParaRPr>
          </a:p>
        </p:txBody>
      </p:sp>
      <p:sp>
        <p:nvSpPr>
          <p:cNvPr id="23" name="TextBox 22"/>
          <p:cNvSpPr txBox="1"/>
          <p:nvPr/>
        </p:nvSpPr>
        <p:spPr>
          <a:xfrm>
            <a:off x="571472" y="3358800"/>
            <a:ext cx="6215106" cy="646331"/>
          </a:xfrm>
          <a:prstGeom prst="rect">
            <a:avLst/>
          </a:prstGeom>
          <a:noFill/>
        </p:spPr>
        <p:txBody>
          <a:bodyPr wrap="square" rtlCol="0">
            <a:spAutoFit/>
          </a:bodyPr>
          <a:lstStyle/>
          <a:p>
            <a:r>
              <a:rPr lang="en-US" altLang="zh-CN" sz="3600" b="1" dirty="0" smtClean="0">
                <a:solidFill>
                  <a:srgbClr val="FF0000"/>
                </a:solidFill>
                <a:latin typeface="Verdana" pitchFamily="34" charset="0"/>
                <a:ea typeface="Verdana" pitchFamily="34" charset="0"/>
                <a:cs typeface="Verdana" pitchFamily="34" charset="0"/>
              </a:rPr>
              <a:t>rule faults </a:t>
            </a:r>
            <a:r>
              <a:rPr lang="en-US" altLang="zh-CN" sz="3600" b="1" dirty="0" smtClean="0">
                <a:latin typeface="Verdana" pitchFamily="34" charset="0"/>
                <a:ea typeface="Verdana" pitchFamily="34" charset="0"/>
                <a:cs typeface="Verdana" pitchFamily="34" charset="0"/>
              </a:rPr>
              <a:t>irritate</a:t>
            </a:r>
            <a:endParaRPr lang="zh-CN" altLang="en-US" sz="3600" dirty="0">
              <a:solidFill>
                <a:schemeClr val="bg1"/>
              </a:solidFill>
              <a:latin typeface="Verdana" pitchFamily="34" charset="0"/>
              <a:cs typeface="Verdana" pitchFamily="34" charset="0"/>
            </a:endParaRPr>
          </a:p>
        </p:txBody>
      </p:sp>
      <p:sp>
        <p:nvSpPr>
          <p:cNvPr id="32" name="TextBox 31"/>
          <p:cNvSpPr txBox="1"/>
          <p:nvPr/>
        </p:nvSpPr>
        <p:spPr>
          <a:xfrm>
            <a:off x="619200" y="5500702"/>
            <a:ext cx="1809660" cy="923330"/>
          </a:xfrm>
          <a:prstGeom prst="rect">
            <a:avLst/>
          </a:prstGeom>
          <a:noFill/>
        </p:spPr>
        <p:txBody>
          <a:bodyPr wrap="square" rtlCol="0">
            <a:spAutoFit/>
          </a:bodyPr>
          <a:lstStyle/>
          <a:p>
            <a:r>
              <a:rPr lang="en-US" altLang="zh-CN" dirty="0" smtClean="0">
                <a:ea typeface="Verdana" pitchFamily="34" charset="0"/>
                <a:cs typeface="Verdana" pitchFamily="34" charset="0"/>
              </a:rPr>
              <a:t>p1,</a:t>
            </a:r>
          </a:p>
          <a:p>
            <a:r>
              <a:rPr lang="en-US" altLang="zh-CN" dirty="0" err="1" smtClean="0">
                <a:ea typeface="Verdana" pitchFamily="34" charset="0"/>
                <a:cs typeface="Verdana" pitchFamily="34" charset="0"/>
              </a:rPr>
              <a:t>src_ip</a:t>
            </a:r>
            <a:r>
              <a:rPr lang="en-US" altLang="zh-CN" dirty="0" smtClean="0">
                <a:ea typeface="Verdana" pitchFamily="34" charset="0"/>
                <a:cs typeface="Verdana" pitchFamily="34" charset="0"/>
              </a:rPr>
              <a:t>=10.20.*.*,</a:t>
            </a:r>
          </a:p>
          <a:p>
            <a:r>
              <a:rPr lang="en-US" altLang="zh-CN" dirty="0" smtClean="0">
                <a:ea typeface="Verdana" pitchFamily="34" charset="0"/>
                <a:cs typeface="Verdana" pitchFamily="34" charset="0"/>
              </a:rPr>
              <a:t>fwd(sw2)</a:t>
            </a:r>
            <a:endParaRPr lang="zh-CN" altLang="en-US" dirty="0">
              <a:cs typeface="Verdana" pitchFamily="34" charset="0"/>
            </a:endParaRPr>
          </a:p>
        </p:txBody>
      </p:sp>
      <p:sp>
        <p:nvSpPr>
          <p:cNvPr id="33" name="TextBox 32"/>
          <p:cNvSpPr txBox="1"/>
          <p:nvPr/>
        </p:nvSpPr>
        <p:spPr>
          <a:xfrm>
            <a:off x="2700000" y="5500702"/>
            <a:ext cx="1809660" cy="923330"/>
          </a:xfrm>
          <a:prstGeom prst="rect">
            <a:avLst/>
          </a:prstGeom>
          <a:noFill/>
        </p:spPr>
        <p:txBody>
          <a:bodyPr wrap="square" rtlCol="0">
            <a:spAutoFit/>
          </a:bodyPr>
          <a:lstStyle/>
          <a:p>
            <a:r>
              <a:rPr lang="en-US" altLang="zh-CN" dirty="0" smtClean="0">
                <a:ea typeface="Verdana" pitchFamily="34" charset="0"/>
                <a:cs typeface="Verdana" pitchFamily="34" charset="0"/>
              </a:rPr>
              <a:t>p2,</a:t>
            </a:r>
          </a:p>
          <a:p>
            <a:r>
              <a:rPr lang="en-US" altLang="zh-CN" dirty="0" err="1" smtClean="0">
                <a:ea typeface="Verdana" pitchFamily="34" charset="0"/>
                <a:cs typeface="Verdana" pitchFamily="34" charset="0"/>
              </a:rPr>
              <a:t>src_ip</a:t>
            </a:r>
            <a:r>
              <a:rPr lang="en-US" altLang="zh-CN" dirty="0" smtClean="0">
                <a:ea typeface="Verdana" pitchFamily="34" charset="0"/>
                <a:cs typeface="Verdana" pitchFamily="34" charset="0"/>
              </a:rPr>
              <a:t>=10.20.*.*,</a:t>
            </a:r>
          </a:p>
          <a:p>
            <a:r>
              <a:rPr lang="en-US" altLang="zh-CN" dirty="0" smtClean="0">
                <a:ea typeface="Verdana" pitchFamily="34" charset="0"/>
                <a:cs typeface="Verdana" pitchFamily="34" charset="0"/>
              </a:rPr>
              <a:t>fwd(sw3)</a:t>
            </a:r>
            <a:endParaRPr lang="zh-CN" altLang="en-US" dirty="0">
              <a:cs typeface="Verdana" pitchFamily="34" charset="0"/>
            </a:endParaRPr>
          </a:p>
        </p:txBody>
      </p:sp>
      <p:sp>
        <p:nvSpPr>
          <p:cNvPr id="34" name="TextBox 33"/>
          <p:cNvSpPr txBox="1"/>
          <p:nvPr/>
        </p:nvSpPr>
        <p:spPr>
          <a:xfrm>
            <a:off x="4752000" y="5500702"/>
            <a:ext cx="1809660" cy="923330"/>
          </a:xfrm>
          <a:prstGeom prst="rect">
            <a:avLst/>
          </a:prstGeom>
          <a:noFill/>
        </p:spPr>
        <p:txBody>
          <a:bodyPr wrap="square" rtlCol="0">
            <a:spAutoFit/>
          </a:bodyPr>
          <a:lstStyle/>
          <a:p>
            <a:r>
              <a:rPr lang="en-US" altLang="zh-CN" dirty="0" smtClean="0">
                <a:ea typeface="Verdana" pitchFamily="34" charset="0"/>
                <a:cs typeface="Verdana" pitchFamily="34" charset="0"/>
              </a:rPr>
              <a:t>p3,</a:t>
            </a:r>
          </a:p>
          <a:p>
            <a:r>
              <a:rPr lang="en-US" altLang="zh-CN" dirty="0" err="1" smtClean="0">
                <a:ea typeface="Verdana" pitchFamily="34" charset="0"/>
                <a:cs typeface="Verdana" pitchFamily="34" charset="0"/>
              </a:rPr>
              <a:t>src_ip</a:t>
            </a:r>
            <a:r>
              <a:rPr lang="en-US" altLang="zh-CN" dirty="0" smtClean="0">
                <a:ea typeface="Verdana" pitchFamily="34" charset="0"/>
                <a:cs typeface="Verdana" pitchFamily="34" charset="0"/>
              </a:rPr>
              <a:t>=10.20.*.*,</a:t>
            </a:r>
          </a:p>
          <a:p>
            <a:r>
              <a:rPr lang="en-US" altLang="zh-CN" dirty="0" smtClean="0">
                <a:ea typeface="Verdana" pitchFamily="34" charset="0"/>
                <a:cs typeface="Verdana" pitchFamily="34" charset="0"/>
              </a:rPr>
              <a:t>fwd(out)</a:t>
            </a:r>
            <a:endParaRPr lang="zh-CN" altLang="en-US" dirty="0">
              <a:cs typeface="Verdana" pitchFamily="34" charset="0"/>
            </a:endParaRPr>
          </a:p>
        </p:txBody>
      </p:sp>
      <p:sp>
        <p:nvSpPr>
          <p:cNvPr id="41" name="TextBox 40"/>
          <p:cNvSpPr txBox="1"/>
          <p:nvPr/>
        </p:nvSpPr>
        <p:spPr>
          <a:xfrm>
            <a:off x="1500166" y="4714884"/>
            <a:ext cx="555408" cy="369332"/>
          </a:xfrm>
          <a:prstGeom prst="rect">
            <a:avLst/>
          </a:prstGeom>
          <a:noFill/>
        </p:spPr>
        <p:txBody>
          <a:bodyPr wrap="none" rtlCol="0">
            <a:spAutoFit/>
          </a:bodyPr>
          <a:lstStyle/>
          <a:p>
            <a:r>
              <a:rPr lang="en-US" altLang="zh-CN" dirty="0" smtClean="0"/>
              <a:t>sw1</a:t>
            </a:r>
            <a:endParaRPr lang="zh-CN" altLang="en-US" dirty="0"/>
          </a:p>
        </p:txBody>
      </p:sp>
      <p:sp>
        <p:nvSpPr>
          <p:cNvPr id="42" name="TextBox 41"/>
          <p:cNvSpPr txBox="1"/>
          <p:nvPr/>
        </p:nvSpPr>
        <p:spPr>
          <a:xfrm>
            <a:off x="3500430" y="4714884"/>
            <a:ext cx="555408" cy="369332"/>
          </a:xfrm>
          <a:prstGeom prst="rect">
            <a:avLst/>
          </a:prstGeom>
          <a:noFill/>
        </p:spPr>
        <p:txBody>
          <a:bodyPr wrap="none" rtlCol="0">
            <a:spAutoFit/>
          </a:bodyPr>
          <a:lstStyle/>
          <a:p>
            <a:r>
              <a:rPr lang="en-US" altLang="zh-CN" dirty="0" smtClean="0"/>
              <a:t>sw2</a:t>
            </a:r>
            <a:endParaRPr lang="zh-CN" altLang="en-US" dirty="0"/>
          </a:p>
        </p:txBody>
      </p:sp>
      <p:sp>
        <p:nvSpPr>
          <p:cNvPr id="43" name="TextBox 42"/>
          <p:cNvSpPr txBox="1"/>
          <p:nvPr/>
        </p:nvSpPr>
        <p:spPr>
          <a:xfrm>
            <a:off x="5572132" y="4714884"/>
            <a:ext cx="555408" cy="369332"/>
          </a:xfrm>
          <a:prstGeom prst="rect">
            <a:avLst/>
          </a:prstGeom>
          <a:noFill/>
        </p:spPr>
        <p:txBody>
          <a:bodyPr wrap="none" rtlCol="0">
            <a:spAutoFit/>
          </a:bodyPr>
          <a:lstStyle/>
          <a:p>
            <a:r>
              <a:rPr lang="en-US" altLang="zh-CN" dirty="0" smtClean="0"/>
              <a:t>sw3</a:t>
            </a: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130425"/>
            <a:ext cx="9144000" cy="1470025"/>
          </a:xfrm>
        </p:spPr>
        <p:txBody>
          <a:bodyPr>
            <a:normAutofit fontScale="90000"/>
          </a:bodyPr>
          <a:lstStyle/>
          <a:p>
            <a:r>
              <a:rPr lang="en-US" altLang="zh-CN" sz="4000" dirty="0" err="1" smtClean="0">
                <a:solidFill>
                  <a:schemeClr val="bg1"/>
                </a:solidFill>
                <a:ea typeface="Verdana" pitchFamily="34" charset="0"/>
              </a:rPr>
              <a:t>Gotta</a:t>
            </a:r>
            <a:r>
              <a:rPr lang="en-US" altLang="zh-CN" sz="4000" dirty="0" smtClean="0">
                <a:solidFill>
                  <a:schemeClr val="bg1"/>
                </a:solidFill>
              </a:rPr>
              <a:t> Tell You Switches Only Once</a:t>
            </a:r>
            <a:br>
              <a:rPr lang="en-US" altLang="zh-CN" sz="4000" dirty="0" smtClean="0">
                <a:solidFill>
                  <a:schemeClr val="bg1"/>
                </a:solidFill>
              </a:rPr>
            </a:br>
            <a:r>
              <a:rPr lang="en-US" altLang="zh-CN" sz="4000" dirty="0" smtClean="0">
                <a:solidFill>
                  <a:schemeClr val="bg1"/>
                </a:solidFill>
              </a:rPr>
              <a:t>Toward Bandwidth-Efficient</a:t>
            </a:r>
            <a:br>
              <a:rPr lang="en-US" altLang="zh-CN" sz="4000" dirty="0" smtClean="0">
                <a:solidFill>
                  <a:schemeClr val="bg1"/>
                </a:solidFill>
              </a:rPr>
            </a:br>
            <a:r>
              <a:rPr lang="en-US" altLang="zh-CN" sz="4000" dirty="0" smtClean="0">
                <a:solidFill>
                  <a:schemeClr val="bg1"/>
                </a:solidFill>
              </a:rPr>
              <a:t>Flow Setup for </a:t>
            </a:r>
            <a:r>
              <a:rPr lang="en-US" altLang="zh-CN" sz="4000" dirty="0" smtClean="0">
                <a:solidFill>
                  <a:srgbClr val="FFC000"/>
                </a:solidFill>
              </a:rPr>
              <a:t>SDN</a:t>
            </a:r>
            <a:r>
              <a:rPr lang="en-US" altLang="zh-CN" sz="4000" dirty="0" smtClean="0"/>
              <a:t/>
            </a:r>
            <a:br>
              <a:rPr lang="en-US" altLang="zh-CN" sz="4000" dirty="0" smtClean="0"/>
            </a:br>
            <a:endParaRPr lang="zh-CN" altLang="en-US" sz="4000" dirty="0">
              <a:solidFill>
                <a:srgbClr val="FFC000"/>
              </a:solidFill>
            </a:endParaRPr>
          </a:p>
        </p:txBody>
      </p:sp>
      <p:sp>
        <p:nvSpPr>
          <p:cNvPr id="22" name="圆角矩形 21"/>
          <p:cNvSpPr/>
          <p:nvPr/>
        </p:nvSpPr>
        <p:spPr>
          <a:xfrm>
            <a:off x="2214546" y="1142984"/>
            <a:ext cx="2428892" cy="1285884"/>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3" name="TextBox 2"/>
          <p:cNvSpPr txBox="1"/>
          <p:nvPr/>
        </p:nvSpPr>
        <p:spPr>
          <a:xfrm>
            <a:off x="5860800" y="3357562"/>
            <a:ext cx="3525784" cy="646331"/>
          </a:xfrm>
          <a:prstGeom prst="rect">
            <a:avLst/>
          </a:prstGeom>
          <a:noFill/>
        </p:spPr>
        <p:txBody>
          <a:bodyPr wrap="square" rtlCol="0">
            <a:spAutoFit/>
          </a:bodyPr>
          <a:lstStyle/>
          <a:p>
            <a:r>
              <a:rPr lang="en-US" altLang="zh-CN" sz="3600" b="1" dirty="0" smtClean="0">
                <a:latin typeface="Verdana" pitchFamily="34" charset="0"/>
                <a:ea typeface="Verdana" pitchFamily="34" charset="0"/>
                <a:cs typeface="Verdana" pitchFamily="34" charset="0"/>
              </a:rPr>
              <a:t>Forwarding</a:t>
            </a:r>
            <a:endParaRPr lang="zh-CN" altLang="en-US" sz="3600" dirty="0">
              <a:latin typeface="Verdana" pitchFamily="34" charset="0"/>
              <a:cs typeface="Verdana" pitchFamily="34" charset="0"/>
            </a:endParaRPr>
          </a:p>
        </p:txBody>
      </p:sp>
      <p:pic>
        <p:nvPicPr>
          <p:cNvPr id="1026" name="Picture 2"/>
          <p:cNvPicPr>
            <a:picLocks noChangeAspect="1" noChangeArrowheads="1"/>
          </p:cNvPicPr>
          <p:nvPr/>
        </p:nvPicPr>
        <p:blipFill>
          <a:blip r:embed="rId3"/>
          <a:srcRect/>
          <a:stretch>
            <a:fillRect/>
          </a:stretch>
        </p:blipFill>
        <p:spPr bwMode="auto">
          <a:xfrm>
            <a:off x="714348" y="5000636"/>
            <a:ext cx="1152525" cy="495300"/>
          </a:xfrm>
          <a:prstGeom prst="rect">
            <a:avLst/>
          </a:prstGeom>
          <a:noFill/>
          <a:ln w="9525">
            <a:noFill/>
            <a:miter lim="800000"/>
            <a:headEnd/>
            <a:tailEnd/>
          </a:ln>
          <a:effectLst/>
        </p:spPr>
      </p:pic>
      <p:pic>
        <p:nvPicPr>
          <p:cNvPr id="6" name="Picture 2"/>
          <p:cNvPicPr>
            <a:picLocks noChangeAspect="1" noChangeArrowheads="1"/>
          </p:cNvPicPr>
          <p:nvPr/>
        </p:nvPicPr>
        <p:blipFill>
          <a:blip r:embed="rId3"/>
          <a:srcRect/>
          <a:stretch>
            <a:fillRect/>
          </a:stretch>
        </p:blipFill>
        <p:spPr bwMode="auto">
          <a:xfrm>
            <a:off x="2786050" y="5000636"/>
            <a:ext cx="1152525" cy="495300"/>
          </a:xfrm>
          <a:prstGeom prst="rect">
            <a:avLst/>
          </a:prstGeom>
          <a:noFill/>
          <a:ln w="9525">
            <a:noFill/>
            <a:miter lim="800000"/>
            <a:headEnd/>
            <a:tailEnd/>
          </a:ln>
          <a:effectLst/>
        </p:spPr>
      </p:pic>
      <p:pic>
        <p:nvPicPr>
          <p:cNvPr id="7" name="Picture 2"/>
          <p:cNvPicPr>
            <a:picLocks noChangeAspect="1" noChangeArrowheads="1"/>
          </p:cNvPicPr>
          <p:nvPr/>
        </p:nvPicPr>
        <p:blipFill>
          <a:blip r:embed="rId3"/>
          <a:srcRect/>
          <a:stretch>
            <a:fillRect/>
          </a:stretch>
        </p:blipFill>
        <p:spPr bwMode="auto">
          <a:xfrm>
            <a:off x="4857752" y="5000636"/>
            <a:ext cx="1152525" cy="495300"/>
          </a:xfrm>
          <a:prstGeom prst="rect">
            <a:avLst/>
          </a:prstGeom>
          <a:noFill/>
          <a:ln w="9525">
            <a:noFill/>
            <a:miter lim="800000"/>
            <a:headEnd/>
            <a:tailEnd/>
          </a:ln>
          <a:effectLst/>
        </p:spPr>
      </p:pic>
      <p:sp>
        <p:nvSpPr>
          <p:cNvPr id="9" name="云形 8"/>
          <p:cNvSpPr/>
          <p:nvPr/>
        </p:nvSpPr>
        <p:spPr>
          <a:xfrm>
            <a:off x="0" y="3786190"/>
            <a:ext cx="6786610" cy="2857520"/>
          </a:xfrm>
          <a:prstGeom prst="cloud">
            <a:avLst/>
          </a:prstGeom>
          <a:noFill/>
          <a:ln>
            <a:solidFill>
              <a:srgbClr val="00B0F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3144377" y="1714488"/>
            <a:ext cx="571504" cy="571504"/>
          </a:xfrm>
          <a:prstGeom prst="roundRect">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200" b="1" dirty="0" smtClean="0">
                <a:latin typeface="Verdana" pitchFamily="34" charset="0"/>
                <a:ea typeface="Verdana" pitchFamily="34" charset="0"/>
                <a:cs typeface="Verdana" pitchFamily="34" charset="0"/>
              </a:rPr>
              <a:t>App</a:t>
            </a:r>
            <a:endParaRPr lang="zh-CN" altLang="en-US" sz="1200" b="1" dirty="0" smtClean="0">
              <a:latin typeface="Verdana" pitchFamily="34" charset="0"/>
              <a:cs typeface="Verdana" pitchFamily="34" charset="0"/>
            </a:endParaRPr>
          </a:p>
        </p:txBody>
      </p:sp>
      <p:sp>
        <p:nvSpPr>
          <p:cNvPr id="30" name="TextBox 29"/>
          <p:cNvSpPr txBox="1"/>
          <p:nvPr/>
        </p:nvSpPr>
        <p:spPr>
          <a:xfrm>
            <a:off x="1643042" y="500042"/>
            <a:ext cx="1324402" cy="369332"/>
          </a:xfrm>
          <a:prstGeom prst="rect">
            <a:avLst/>
          </a:prstGeom>
          <a:noFill/>
        </p:spPr>
        <p:txBody>
          <a:bodyPr wrap="none" rtlCol="0">
            <a:spAutoFit/>
          </a:bodyPr>
          <a:lstStyle/>
          <a:p>
            <a:r>
              <a:rPr lang="en-US" altLang="zh-CN" dirty="0" smtClean="0">
                <a:solidFill>
                  <a:schemeClr val="bg1"/>
                </a:solidFill>
                <a:latin typeface="Verdana" pitchFamily="34" charset="0"/>
                <a:ea typeface="Verdana" pitchFamily="34" charset="0"/>
                <a:cs typeface="Verdana" pitchFamily="34" charset="0"/>
              </a:rPr>
              <a:t>Controller</a:t>
            </a:r>
            <a:endParaRPr lang="zh-CN" altLang="en-US" dirty="0">
              <a:solidFill>
                <a:schemeClr val="bg1"/>
              </a:solidFill>
              <a:latin typeface="Verdana" pitchFamily="34" charset="0"/>
              <a:cs typeface="Verdana" pitchFamily="34" charset="0"/>
            </a:endParaRPr>
          </a:p>
        </p:txBody>
      </p:sp>
      <p:sp>
        <p:nvSpPr>
          <p:cNvPr id="31" name="TextBox 30"/>
          <p:cNvSpPr txBox="1"/>
          <p:nvPr/>
        </p:nvSpPr>
        <p:spPr>
          <a:xfrm>
            <a:off x="2688244" y="1142984"/>
            <a:ext cx="1481496" cy="369332"/>
          </a:xfrm>
          <a:prstGeom prst="rect">
            <a:avLst/>
          </a:prstGeom>
          <a:noFill/>
        </p:spPr>
        <p:txBody>
          <a:bodyPr wrap="none" rtlCol="0">
            <a:spAutoFit/>
          </a:bodyPr>
          <a:lstStyle/>
          <a:p>
            <a:r>
              <a:rPr lang="en-US" altLang="zh-CN" b="1" dirty="0" smtClean="0">
                <a:solidFill>
                  <a:schemeClr val="bg1"/>
                </a:solidFill>
                <a:latin typeface="Verdana" pitchFamily="34" charset="0"/>
                <a:ea typeface="Verdana" pitchFamily="34" charset="0"/>
                <a:cs typeface="Verdana" pitchFamily="34" charset="0"/>
              </a:rPr>
              <a:t>Controller</a:t>
            </a:r>
            <a:endParaRPr lang="zh-CN" altLang="en-US" b="1" dirty="0">
              <a:solidFill>
                <a:schemeClr val="bg1"/>
              </a:solidFill>
              <a:latin typeface="Verdana" pitchFamily="34" charset="0"/>
              <a:cs typeface="Verdana" pitchFamily="34" charset="0"/>
            </a:endParaRPr>
          </a:p>
        </p:txBody>
      </p:sp>
      <p:sp>
        <p:nvSpPr>
          <p:cNvPr id="26" name="TextBox 25"/>
          <p:cNvSpPr txBox="1"/>
          <p:nvPr/>
        </p:nvSpPr>
        <p:spPr>
          <a:xfrm>
            <a:off x="3000364" y="1714488"/>
            <a:ext cx="859531" cy="276999"/>
          </a:xfrm>
          <a:prstGeom prst="rect">
            <a:avLst/>
          </a:prstGeom>
          <a:noFill/>
        </p:spPr>
        <p:txBody>
          <a:bodyPr wrap="none" rtlCol="0">
            <a:spAutoFit/>
          </a:bodyPr>
          <a:lstStyle/>
          <a:p>
            <a:r>
              <a:rPr lang="en-US" altLang="zh-CN" sz="1200" b="1" dirty="0" smtClean="0">
                <a:solidFill>
                  <a:schemeClr val="bg1"/>
                </a:solidFill>
                <a:latin typeface="Verdana" pitchFamily="34" charset="0"/>
                <a:ea typeface="Verdana" pitchFamily="34" charset="0"/>
                <a:cs typeface="Verdana" pitchFamily="34" charset="0"/>
              </a:rPr>
              <a:t>Routing</a:t>
            </a:r>
            <a:endParaRPr lang="zh-CN" altLang="en-US" sz="1200" b="1" dirty="0">
              <a:solidFill>
                <a:schemeClr val="bg1"/>
              </a:solidFill>
              <a:latin typeface="Verdana" pitchFamily="34" charset="0"/>
              <a:cs typeface="Verdana" pitchFamily="34" charset="0"/>
            </a:endParaRPr>
          </a:p>
        </p:txBody>
      </p:sp>
      <p:cxnSp>
        <p:nvCxnSpPr>
          <p:cNvPr id="19" name="直接箭头连接符 18"/>
          <p:cNvCxnSpPr>
            <a:stCxn id="9" idx="2"/>
          </p:cNvCxnSpPr>
          <p:nvPr/>
        </p:nvCxnSpPr>
        <p:spPr>
          <a:xfrm rot="10800000" flipH="1" flipV="1">
            <a:off x="21050" y="5214950"/>
            <a:ext cx="693297" cy="1588"/>
          </a:xfrm>
          <a:prstGeom prst="straightConnector1">
            <a:avLst/>
          </a:prstGeom>
          <a:ln w="57150">
            <a:solidFill>
              <a:srgbClr val="FF66FF"/>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0" y="5214950"/>
            <a:ext cx="659155" cy="369332"/>
          </a:xfrm>
          <a:prstGeom prst="rect">
            <a:avLst/>
          </a:prstGeom>
          <a:noFill/>
        </p:spPr>
        <p:txBody>
          <a:bodyPr wrap="square" rtlCol="0">
            <a:spAutoFit/>
          </a:bodyPr>
          <a:lstStyle/>
          <a:p>
            <a:r>
              <a:rPr lang="en-US" altLang="zh-CN" dirty="0" smtClean="0">
                <a:latin typeface="Verdana" pitchFamily="34" charset="0"/>
                <a:ea typeface="Verdana" pitchFamily="34" charset="0"/>
                <a:cs typeface="Verdana" pitchFamily="34" charset="0"/>
              </a:rPr>
              <a:t>flow</a:t>
            </a:r>
            <a:endParaRPr lang="zh-CN" altLang="en-US" dirty="0">
              <a:latin typeface="Verdana" pitchFamily="34" charset="0"/>
              <a:cs typeface="Verdana" pitchFamily="34" charset="0"/>
            </a:endParaRPr>
          </a:p>
        </p:txBody>
      </p:sp>
      <p:cxnSp>
        <p:nvCxnSpPr>
          <p:cNvPr id="38" name="直接箭头连接符 37"/>
          <p:cNvCxnSpPr/>
          <p:nvPr/>
        </p:nvCxnSpPr>
        <p:spPr>
          <a:xfrm>
            <a:off x="1785918" y="5214950"/>
            <a:ext cx="4786346" cy="10965"/>
          </a:xfrm>
          <a:prstGeom prst="straightConnector1">
            <a:avLst/>
          </a:prstGeom>
          <a:ln w="57150">
            <a:solidFill>
              <a:srgbClr val="FF66FF"/>
            </a:solidFill>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rot="5400000" flipH="1" flipV="1">
            <a:off x="714348" y="2500306"/>
            <a:ext cx="2786082" cy="2214578"/>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endCxn id="6" idx="0"/>
          </p:cNvCxnSpPr>
          <p:nvPr/>
        </p:nvCxnSpPr>
        <p:spPr>
          <a:xfrm rot="5400000">
            <a:off x="2038332" y="3609976"/>
            <a:ext cx="2714642" cy="66679"/>
          </a:xfrm>
          <a:prstGeom prst="straightConnector1">
            <a:avLst/>
          </a:prstGeom>
          <a:ln w="5715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stCxn id="24" idx="2"/>
            <a:endCxn id="7" idx="0"/>
          </p:cNvCxnSpPr>
          <p:nvPr/>
        </p:nvCxnSpPr>
        <p:spPr>
          <a:xfrm rot="16200000" flipH="1">
            <a:off x="3074750" y="2641371"/>
            <a:ext cx="2714644" cy="2003886"/>
          </a:xfrm>
          <a:prstGeom prst="straightConnector1">
            <a:avLst/>
          </a:prstGeom>
          <a:ln w="5715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24" idx="2"/>
            <a:endCxn id="1026" idx="0"/>
          </p:cNvCxnSpPr>
          <p:nvPr/>
        </p:nvCxnSpPr>
        <p:spPr>
          <a:xfrm rot="5400000">
            <a:off x="1003048" y="2573555"/>
            <a:ext cx="2714644" cy="2139518"/>
          </a:xfrm>
          <a:prstGeom prst="straightConnector1">
            <a:avLst/>
          </a:prstGeom>
          <a:ln w="57150">
            <a:solidFill>
              <a:srgbClr val="92D050"/>
            </a:solidFill>
            <a:tailEnd type="arrow"/>
          </a:ln>
        </p:spPr>
        <p:style>
          <a:lnRef idx="1">
            <a:schemeClr val="accent1"/>
          </a:lnRef>
          <a:fillRef idx="0">
            <a:schemeClr val="accent1"/>
          </a:fillRef>
          <a:effectRef idx="0">
            <a:schemeClr val="accent1"/>
          </a:effectRef>
          <a:fontRef idx="minor">
            <a:schemeClr val="tx1"/>
          </a:fontRef>
        </p:style>
      </p:cxnSp>
      <p:pic>
        <p:nvPicPr>
          <p:cNvPr id="25" name="图片 24" descr="check-mark-3-64.png"/>
          <p:cNvPicPr>
            <a:picLocks noChangeAspect="1"/>
          </p:cNvPicPr>
          <p:nvPr/>
        </p:nvPicPr>
        <p:blipFill>
          <a:blip r:embed="rId4"/>
          <a:stretch>
            <a:fillRect/>
          </a:stretch>
        </p:blipFill>
        <p:spPr>
          <a:xfrm>
            <a:off x="642910" y="4643446"/>
            <a:ext cx="466724" cy="466724"/>
          </a:xfrm>
          <a:prstGeom prst="rect">
            <a:avLst/>
          </a:prstGeom>
        </p:spPr>
      </p:pic>
      <p:sp>
        <p:nvSpPr>
          <p:cNvPr id="27" name="TextBox 26"/>
          <p:cNvSpPr txBox="1"/>
          <p:nvPr/>
        </p:nvSpPr>
        <p:spPr>
          <a:xfrm rot="18636639">
            <a:off x="1176663" y="3335354"/>
            <a:ext cx="1428760" cy="369332"/>
          </a:xfrm>
          <a:prstGeom prst="rect">
            <a:avLst/>
          </a:prstGeom>
          <a:noFill/>
        </p:spPr>
        <p:txBody>
          <a:bodyPr wrap="square" rtlCol="0">
            <a:spAutoFit/>
          </a:bodyPr>
          <a:lstStyle/>
          <a:p>
            <a:r>
              <a:rPr lang="en-US" altLang="zh-CN" dirty="0" err="1" smtClean="0">
                <a:latin typeface="Verdana" pitchFamily="34" charset="0"/>
                <a:ea typeface="Verdana" pitchFamily="34" charset="0"/>
                <a:cs typeface="Verdana" pitchFamily="34" charset="0"/>
              </a:rPr>
              <a:t>PacketIn</a:t>
            </a:r>
            <a:endParaRPr lang="zh-CN" altLang="en-US" dirty="0">
              <a:latin typeface="Verdana" pitchFamily="34" charset="0"/>
              <a:cs typeface="Verdana" pitchFamily="34" charset="0"/>
            </a:endParaRPr>
          </a:p>
        </p:txBody>
      </p:sp>
      <p:sp>
        <p:nvSpPr>
          <p:cNvPr id="28" name="TextBox 27"/>
          <p:cNvSpPr txBox="1"/>
          <p:nvPr/>
        </p:nvSpPr>
        <p:spPr>
          <a:xfrm>
            <a:off x="2786050" y="3286124"/>
            <a:ext cx="1428760" cy="369332"/>
          </a:xfrm>
          <a:prstGeom prst="rect">
            <a:avLst/>
          </a:prstGeom>
          <a:noFill/>
        </p:spPr>
        <p:txBody>
          <a:bodyPr wrap="square" rtlCol="0">
            <a:spAutoFit/>
          </a:bodyPr>
          <a:lstStyle/>
          <a:p>
            <a:r>
              <a:rPr lang="en-US" altLang="zh-CN" dirty="0" err="1" smtClean="0">
                <a:latin typeface="Verdana" pitchFamily="34" charset="0"/>
                <a:ea typeface="Verdana" pitchFamily="34" charset="0"/>
                <a:cs typeface="Verdana" pitchFamily="34" charset="0"/>
              </a:rPr>
              <a:t>FlowMod</a:t>
            </a:r>
            <a:endParaRPr lang="zh-CN" altLang="en-US" dirty="0">
              <a:latin typeface="Verdana" pitchFamily="34" charset="0"/>
              <a:cs typeface="Verdana" pitchFamily="34" charset="0"/>
            </a:endParaRPr>
          </a:p>
        </p:txBody>
      </p:sp>
      <p:sp>
        <p:nvSpPr>
          <p:cNvPr id="23" name="TextBox 22"/>
          <p:cNvSpPr txBox="1"/>
          <p:nvPr/>
        </p:nvSpPr>
        <p:spPr>
          <a:xfrm>
            <a:off x="571472" y="3358800"/>
            <a:ext cx="6215106" cy="646331"/>
          </a:xfrm>
          <a:prstGeom prst="rect">
            <a:avLst/>
          </a:prstGeom>
          <a:noFill/>
        </p:spPr>
        <p:txBody>
          <a:bodyPr wrap="square" rtlCol="0">
            <a:spAutoFit/>
          </a:bodyPr>
          <a:lstStyle/>
          <a:p>
            <a:r>
              <a:rPr lang="en-US" altLang="zh-CN" sz="3600" b="1" dirty="0" smtClean="0">
                <a:solidFill>
                  <a:srgbClr val="FF0000"/>
                </a:solidFill>
                <a:latin typeface="Verdana" pitchFamily="34" charset="0"/>
                <a:ea typeface="Verdana" pitchFamily="34" charset="0"/>
                <a:cs typeface="Verdana" pitchFamily="34" charset="0"/>
              </a:rPr>
              <a:t>rule faults </a:t>
            </a:r>
            <a:r>
              <a:rPr lang="en-US" altLang="zh-CN" sz="3600" b="1" dirty="0" smtClean="0">
                <a:latin typeface="Verdana" pitchFamily="34" charset="0"/>
                <a:ea typeface="Verdana" pitchFamily="34" charset="0"/>
                <a:cs typeface="Verdana" pitchFamily="34" charset="0"/>
              </a:rPr>
              <a:t>irritate</a:t>
            </a:r>
            <a:endParaRPr lang="zh-CN" altLang="en-US" sz="3600" dirty="0">
              <a:solidFill>
                <a:schemeClr val="bg1"/>
              </a:solidFill>
              <a:latin typeface="Verdana" pitchFamily="34" charset="0"/>
              <a:cs typeface="Verdana" pitchFamily="34" charset="0"/>
            </a:endParaRPr>
          </a:p>
        </p:txBody>
      </p:sp>
      <p:sp>
        <p:nvSpPr>
          <p:cNvPr id="32" name="TextBox 31"/>
          <p:cNvSpPr txBox="1"/>
          <p:nvPr/>
        </p:nvSpPr>
        <p:spPr>
          <a:xfrm>
            <a:off x="619200" y="5500702"/>
            <a:ext cx="1809660" cy="923330"/>
          </a:xfrm>
          <a:prstGeom prst="rect">
            <a:avLst/>
          </a:prstGeom>
          <a:noFill/>
        </p:spPr>
        <p:txBody>
          <a:bodyPr wrap="square" rtlCol="0">
            <a:spAutoFit/>
          </a:bodyPr>
          <a:lstStyle/>
          <a:p>
            <a:r>
              <a:rPr lang="en-US" altLang="zh-CN" dirty="0" smtClean="0">
                <a:ea typeface="Verdana" pitchFamily="34" charset="0"/>
                <a:cs typeface="Verdana" pitchFamily="34" charset="0"/>
              </a:rPr>
              <a:t>p1,</a:t>
            </a:r>
          </a:p>
          <a:p>
            <a:r>
              <a:rPr lang="en-US" altLang="zh-CN" dirty="0" err="1" smtClean="0">
                <a:ea typeface="Verdana" pitchFamily="34" charset="0"/>
                <a:cs typeface="Verdana" pitchFamily="34" charset="0"/>
              </a:rPr>
              <a:t>src_ip</a:t>
            </a:r>
            <a:r>
              <a:rPr lang="en-US" altLang="zh-CN" dirty="0" smtClean="0">
                <a:ea typeface="Verdana" pitchFamily="34" charset="0"/>
                <a:cs typeface="Verdana" pitchFamily="34" charset="0"/>
              </a:rPr>
              <a:t>=10.20.*.*,</a:t>
            </a:r>
          </a:p>
          <a:p>
            <a:r>
              <a:rPr lang="en-US" altLang="zh-CN" dirty="0" smtClean="0">
                <a:ea typeface="Verdana" pitchFamily="34" charset="0"/>
                <a:cs typeface="Verdana" pitchFamily="34" charset="0"/>
              </a:rPr>
              <a:t>fwd(sw2)</a:t>
            </a:r>
            <a:endParaRPr lang="zh-CN" altLang="en-US" dirty="0">
              <a:cs typeface="Verdana" pitchFamily="34" charset="0"/>
            </a:endParaRPr>
          </a:p>
        </p:txBody>
      </p:sp>
      <p:sp>
        <p:nvSpPr>
          <p:cNvPr id="33" name="TextBox 32"/>
          <p:cNvSpPr txBox="1"/>
          <p:nvPr/>
        </p:nvSpPr>
        <p:spPr>
          <a:xfrm>
            <a:off x="2700000" y="5500702"/>
            <a:ext cx="1809660" cy="923330"/>
          </a:xfrm>
          <a:prstGeom prst="rect">
            <a:avLst/>
          </a:prstGeom>
          <a:noFill/>
        </p:spPr>
        <p:txBody>
          <a:bodyPr wrap="square" rtlCol="0">
            <a:spAutoFit/>
          </a:bodyPr>
          <a:lstStyle/>
          <a:p>
            <a:r>
              <a:rPr lang="en-US" altLang="zh-CN" dirty="0" smtClean="0">
                <a:ea typeface="Verdana" pitchFamily="34" charset="0"/>
                <a:cs typeface="Verdana" pitchFamily="34" charset="0"/>
              </a:rPr>
              <a:t>p2,</a:t>
            </a:r>
          </a:p>
          <a:p>
            <a:r>
              <a:rPr lang="en-US" altLang="zh-CN" dirty="0" err="1" smtClean="0">
                <a:ea typeface="Verdana" pitchFamily="34" charset="0"/>
                <a:cs typeface="Verdana" pitchFamily="34" charset="0"/>
              </a:rPr>
              <a:t>src_ip</a:t>
            </a:r>
            <a:r>
              <a:rPr lang="en-US" altLang="zh-CN" dirty="0" smtClean="0">
                <a:ea typeface="Verdana" pitchFamily="34" charset="0"/>
                <a:cs typeface="Verdana" pitchFamily="34" charset="0"/>
              </a:rPr>
              <a:t>=10.20.*.*,</a:t>
            </a:r>
          </a:p>
          <a:p>
            <a:r>
              <a:rPr lang="en-US" altLang="zh-CN" dirty="0" smtClean="0">
                <a:ea typeface="Verdana" pitchFamily="34" charset="0"/>
                <a:cs typeface="Verdana" pitchFamily="34" charset="0"/>
              </a:rPr>
              <a:t>fwd(sw3)</a:t>
            </a:r>
            <a:endParaRPr lang="zh-CN" altLang="en-US" dirty="0">
              <a:cs typeface="Verdana" pitchFamily="34" charset="0"/>
            </a:endParaRPr>
          </a:p>
        </p:txBody>
      </p:sp>
      <p:sp>
        <p:nvSpPr>
          <p:cNvPr id="34" name="TextBox 33"/>
          <p:cNvSpPr txBox="1"/>
          <p:nvPr/>
        </p:nvSpPr>
        <p:spPr>
          <a:xfrm>
            <a:off x="4752000" y="5500702"/>
            <a:ext cx="1809660" cy="923330"/>
          </a:xfrm>
          <a:prstGeom prst="rect">
            <a:avLst/>
          </a:prstGeom>
          <a:noFill/>
        </p:spPr>
        <p:txBody>
          <a:bodyPr wrap="square" rtlCol="0">
            <a:spAutoFit/>
          </a:bodyPr>
          <a:lstStyle/>
          <a:p>
            <a:r>
              <a:rPr lang="en-US" altLang="zh-CN" dirty="0" smtClean="0">
                <a:ea typeface="Verdana" pitchFamily="34" charset="0"/>
                <a:cs typeface="Verdana" pitchFamily="34" charset="0"/>
              </a:rPr>
              <a:t>p3,</a:t>
            </a:r>
          </a:p>
          <a:p>
            <a:r>
              <a:rPr lang="en-US" altLang="zh-CN" dirty="0" err="1" smtClean="0">
                <a:ea typeface="Verdana" pitchFamily="34" charset="0"/>
                <a:cs typeface="Verdana" pitchFamily="34" charset="0"/>
              </a:rPr>
              <a:t>src_ip</a:t>
            </a:r>
            <a:r>
              <a:rPr lang="en-US" altLang="zh-CN" dirty="0" smtClean="0">
                <a:ea typeface="Verdana" pitchFamily="34" charset="0"/>
                <a:cs typeface="Verdana" pitchFamily="34" charset="0"/>
              </a:rPr>
              <a:t>=10.20.*.*,</a:t>
            </a:r>
          </a:p>
          <a:p>
            <a:r>
              <a:rPr lang="en-US" altLang="zh-CN" dirty="0" smtClean="0">
                <a:ea typeface="Verdana" pitchFamily="34" charset="0"/>
                <a:cs typeface="Verdana" pitchFamily="34" charset="0"/>
              </a:rPr>
              <a:t>fwd(out)</a:t>
            </a:r>
            <a:endParaRPr lang="zh-CN" altLang="en-US" dirty="0">
              <a:cs typeface="Verdana" pitchFamily="34" charset="0"/>
            </a:endParaRPr>
          </a:p>
        </p:txBody>
      </p:sp>
      <p:sp>
        <p:nvSpPr>
          <p:cNvPr id="29" name="TextBox 28"/>
          <p:cNvSpPr txBox="1"/>
          <p:nvPr/>
        </p:nvSpPr>
        <p:spPr>
          <a:xfrm>
            <a:off x="5868000" y="4286256"/>
            <a:ext cx="3525784" cy="461665"/>
          </a:xfrm>
          <a:prstGeom prst="rect">
            <a:avLst/>
          </a:prstGeom>
          <a:noFill/>
        </p:spPr>
        <p:txBody>
          <a:bodyPr wrap="square" rtlCol="0">
            <a:spAutoFit/>
          </a:bodyPr>
          <a:lstStyle/>
          <a:p>
            <a:r>
              <a:rPr lang="en-US" altLang="zh-CN" sz="2400" b="1" dirty="0" smtClean="0">
                <a:solidFill>
                  <a:srgbClr val="FF0000"/>
                </a:solidFill>
                <a:latin typeface="Verdana" pitchFamily="34" charset="0"/>
                <a:ea typeface="Verdana" pitchFamily="34" charset="0"/>
                <a:cs typeface="Verdana" pitchFamily="34" charset="0"/>
              </a:rPr>
              <a:t>missing fault</a:t>
            </a:r>
          </a:p>
        </p:txBody>
      </p:sp>
      <p:sp>
        <p:nvSpPr>
          <p:cNvPr id="35" name="TextBox 34"/>
          <p:cNvSpPr txBox="1"/>
          <p:nvPr/>
        </p:nvSpPr>
        <p:spPr>
          <a:xfrm>
            <a:off x="5868000" y="5286388"/>
            <a:ext cx="3525784" cy="461665"/>
          </a:xfrm>
          <a:prstGeom prst="rect">
            <a:avLst/>
          </a:prstGeom>
          <a:noFill/>
        </p:spPr>
        <p:txBody>
          <a:bodyPr wrap="square" rtlCol="0">
            <a:spAutoFit/>
          </a:bodyPr>
          <a:lstStyle/>
          <a:p>
            <a:r>
              <a:rPr lang="en-US" altLang="zh-CN" sz="2400" b="1" dirty="0" smtClean="0">
                <a:solidFill>
                  <a:srgbClr val="FF0000"/>
                </a:solidFill>
                <a:latin typeface="Verdana" pitchFamily="34" charset="0"/>
                <a:ea typeface="Verdana" pitchFamily="34" charset="0"/>
                <a:cs typeface="Verdana" pitchFamily="34" charset="0"/>
              </a:rPr>
              <a:t>priority fault</a:t>
            </a:r>
          </a:p>
        </p:txBody>
      </p:sp>
      <p:sp>
        <p:nvSpPr>
          <p:cNvPr id="39" name="TextBox 38"/>
          <p:cNvSpPr txBox="1"/>
          <p:nvPr/>
        </p:nvSpPr>
        <p:spPr>
          <a:xfrm>
            <a:off x="1500166" y="4714884"/>
            <a:ext cx="555408" cy="369332"/>
          </a:xfrm>
          <a:prstGeom prst="rect">
            <a:avLst/>
          </a:prstGeom>
          <a:noFill/>
        </p:spPr>
        <p:txBody>
          <a:bodyPr wrap="none" rtlCol="0">
            <a:spAutoFit/>
          </a:bodyPr>
          <a:lstStyle/>
          <a:p>
            <a:r>
              <a:rPr lang="en-US" altLang="zh-CN" dirty="0" smtClean="0"/>
              <a:t>sw1</a:t>
            </a:r>
            <a:endParaRPr lang="zh-CN" altLang="en-US" dirty="0"/>
          </a:p>
        </p:txBody>
      </p:sp>
      <p:sp>
        <p:nvSpPr>
          <p:cNvPr id="40" name="TextBox 39"/>
          <p:cNvSpPr txBox="1"/>
          <p:nvPr/>
        </p:nvSpPr>
        <p:spPr>
          <a:xfrm>
            <a:off x="3500430" y="4714884"/>
            <a:ext cx="555408" cy="369332"/>
          </a:xfrm>
          <a:prstGeom prst="rect">
            <a:avLst/>
          </a:prstGeom>
          <a:noFill/>
        </p:spPr>
        <p:txBody>
          <a:bodyPr wrap="none" rtlCol="0">
            <a:spAutoFit/>
          </a:bodyPr>
          <a:lstStyle/>
          <a:p>
            <a:r>
              <a:rPr lang="en-US" altLang="zh-CN" dirty="0" smtClean="0"/>
              <a:t>sw2</a:t>
            </a:r>
            <a:endParaRPr lang="zh-CN" altLang="en-US" dirty="0"/>
          </a:p>
        </p:txBody>
      </p:sp>
      <p:sp>
        <p:nvSpPr>
          <p:cNvPr id="41" name="TextBox 40"/>
          <p:cNvSpPr txBox="1"/>
          <p:nvPr/>
        </p:nvSpPr>
        <p:spPr>
          <a:xfrm>
            <a:off x="5572132" y="4714884"/>
            <a:ext cx="555408" cy="369332"/>
          </a:xfrm>
          <a:prstGeom prst="rect">
            <a:avLst/>
          </a:prstGeom>
          <a:noFill/>
        </p:spPr>
        <p:txBody>
          <a:bodyPr wrap="none" rtlCol="0">
            <a:spAutoFit/>
          </a:bodyPr>
          <a:lstStyle/>
          <a:p>
            <a:r>
              <a:rPr lang="en-US" altLang="zh-CN" dirty="0" smtClean="0"/>
              <a:t>sw3</a:t>
            </a: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130425"/>
            <a:ext cx="9144000" cy="1470025"/>
          </a:xfrm>
        </p:spPr>
        <p:txBody>
          <a:bodyPr>
            <a:normAutofit fontScale="90000"/>
          </a:bodyPr>
          <a:lstStyle/>
          <a:p>
            <a:r>
              <a:rPr lang="en-US" altLang="zh-CN" sz="4000" dirty="0" err="1" smtClean="0">
                <a:solidFill>
                  <a:schemeClr val="bg1"/>
                </a:solidFill>
                <a:ea typeface="Verdana" pitchFamily="34" charset="0"/>
              </a:rPr>
              <a:t>Gotta</a:t>
            </a:r>
            <a:r>
              <a:rPr lang="en-US" altLang="zh-CN" sz="4000" dirty="0" smtClean="0">
                <a:solidFill>
                  <a:schemeClr val="bg1"/>
                </a:solidFill>
              </a:rPr>
              <a:t> Tell You Switches Only Once</a:t>
            </a:r>
            <a:br>
              <a:rPr lang="en-US" altLang="zh-CN" sz="4000" dirty="0" smtClean="0">
                <a:solidFill>
                  <a:schemeClr val="bg1"/>
                </a:solidFill>
              </a:rPr>
            </a:br>
            <a:r>
              <a:rPr lang="en-US" altLang="zh-CN" sz="4000" dirty="0" smtClean="0">
                <a:solidFill>
                  <a:schemeClr val="bg1"/>
                </a:solidFill>
              </a:rPr>
              <a:t>Toward Bandwidth-Efficient</a:t>
            </a:r>
            <a:br>
              <a:rPr lang="en-US" altLang="zh-CN" sz="4000" dirty="0" smtClean="0">
                <a:solidFill>
                  <a:schemeClr val="bg1"/>
                </a:solidFill>
              </a:rPr>
            </a:br>
            <a:r>
              <a:rPr lang="en-US" altLang="zh-CN" sz="4000" dirty="0" smtClean="0">
                <a:solidFill>
                  <a:schemeClr val="bg1"/>
                </a:solidFill>
              </a:rPr>
              <a:t>Flow Setup for </a:t>
            </a:r>
            <a:r>
              <a:rPr lang="en-US" altLang="zh-CN" sz="4000" dirty="0" smtClean="0">
                <a:solidFill>
                  <a:srgbClr val="FFC000"/>
                </a:solidFill>
              </a:rPr>
              <a:t>SDN</a:t>
            </a:r>
            <a:r>
              <a:rPr lang="en-US" altLang="zh-CN" sz="4000" dirty="0" smtClean="0"/>
              <a:t/>
            </a:r>
            <a:br>
              <a:rPr lang="en-US" altLang="zh-CN" sz="4000" dirty="0" smtClean="0"/>
            </a:br>
            <a:endParaRPr lang="zh-CN" altLang="en-US" sz="4000" dirty="0">
              <a:solidFill>
                <a:srgbClr val="FFC000"/>
              </a:solidFill>
            </a:endParaRPr>
          </a:p>
        </p:txBody>
      </p:sp>
      <p:sp>
        <p:nvSpPr>
          <p:cNvPr id="22" name="圆角矩形 21"/>
          <p:cNvSpPr/>
          <p:nvPr/>
        </p:nvSpPr>
        <p:spPr>
          <a:xfrm>
            <a:off x="2214546" y="1142984"/>
            <a:ext cx="2428892" cy="1285884"/>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3" name="TextBox 2"/>
          <p:cNvSpPr txBox="1"/>
          <p:nvPr/>
        </p:nvSpPr>
        <p:spPr>
          <a:xfrm>
            <a:off x="5860800" y="3357562"/>
            <a:ext cx="3525784" cy="646331"/>
          </a:xfrm>
          <a:prstGeom prst="rect">
            <a:avLst/>
          </a:prstGeom>
          <a:noFill/>
        </p:spPr>
        <p:txBody>
          <a:bodyPr wrap="square" rtlCol="0">
            <a:spAutoFit/>
          </a:bodyPr>
          <a:lstStyle/>
          <a:p>
            <a:r>
              <a:rPr lang="en-US" altLang="zh-CN" sz="3600" b="1" dirty="0" smtClean="0">
                <a:latin typeface="Verdana" pitchFamily="34" charset="0"/>
                <a:ea typeface="Verdana" pitchFamily="34" charset="0"/>
                <a:cs typeface="Verdana" pitchFamily="34" charset="0"/>
              </a:rPr>
              <a:t>Forwarding</a:t>
            </a:r>
            <a:endParaRPr lang="zh-CN" altLang="en-US" sz="3600" dirty="0">
              <a:latin typeface="Verdana" pitchFamily="34" charset="0"/>
              <a:cs typeface="Verdana" pitchFamily="34" charset="0"/>
            </a:endParaRPr>
          </a:p>
        </p:txBody>
      </p:sp>
      <p:pic>
        <p:nvPicPr>
          <p:cNvPr id="1026" name="Picture 2"/>
          <p:cNvPicPr>
            <a:picLocks noChangeAspect="1" noChangeArrowheads="1"/>
          </p:cNvPicPr>
          <p:nvPr/>
        </p:nvPicPr>
        <p:blipFill>
          <a:blip r:embed="rId3"/>
          <a:srcRect/>
          <a:stretch>
            <a:fillRect/>
          </a:stretch>
        </p:blipFill>
        <p:spPr bwMode="auto">
          <a:xfrm>
            <a:off x="714348" y="5000636"/>
            <a:ext cx="1152525" cy="495300"/>
          </a:xfrm>
          <a:prstGeom prst="rect">
            <a:avLst/>
          </a:prstGeom>
          <a:noFill/>
          <a:ln w="9525">
            <a:noFill/>
            <a:miter lim="800000"/>
            <a:headEnd/>
            <a:tailEnd/>
          </a:ln>
          <a:effectLst/>
        </p:spPr>
      </p:pic>
      <p:pic>
        <p:nvPicPr>
          <p:cNvPr id="6" name="Picture 2"/>
          <p:cNvPicPr>
            <a:picLocks noChangeAspect="1" noChangeArrowheads="1"/>
          </p:cNvPicPr>
          <p:nvPr/>
        </p:nvPicPr>
        <p:blipFill>
          <a:blip r:embed="rId3"/>
          <a:srcRect/>
          <a:stretch>
            <a:fillRect/>
          </a:stretch>
        </p:blipFill>
        <p:spPr bwMode="auto">
          <a:xfrm>
            <a:off x="2786050" y="5000636"/>
            <a:ext cx="1152525" cy="495300"/>
          </a:xfrm>
          <a:prstGeom prst="rect">
            <a:avLst/>
          </a:prstGeom>
          <a:noFill/>
          <a:ln w="9525">
            <a:noFill/>
            <a:miter lim="800000"/>
            <a:headEnd/>
            <a:tailEnd/>
          </a:ln>
          <a:effectLst/>
        </p:spPr>
      </p:pic>
      <p:pic>
        <p:nvPicPr>
          <p:cNvPr id="7" name="Picture 2"/>
          <p:cNvPicPr>
            <a:picLocks noChangeAspect="1" noChangeArrowheads="1"/>
          </p:cNvPicPr>
          <p:nvPr/>
        </p:nvPicPr>
        <p:blipFill>
          <a:blip r:embed="rId3"/>
          <a:srcRect/>
          <a:stretch>
            <a:fillRect/>
          </a:stretch>
        </p:blipFill>
        <p:spPr bwMode="auto">
          <a:xfrm>
            <a:off x="4857752" y="5000636"/>
            <a:ext cx="1152525" cy="495300"/>
          </a:xfrm>
          <a:prstGeom prst="rect">
            <a:avLst/>
          </a:prstGeom>
          <a:noFill/>
          <a:ln w="9525">
            <a:noFill/>
            <a:miter lim="800000"/>
            <a:headEnd/>
            <a:tailEnd/>
          </a:ln>
          <a:effectLst/>
        </p:spPr>
      </p:pic>
      <p:sp>
        <p:nvSpPr>
          <p:cNvPr id="9" name="云形 8"/>
          <p:cNvSpPr/>
          <p:nvPr/>
        </p:nvSpPr>
        <p:spPr>
          <a:xfrm>
            <a:off x="0" y="3786190"/>
            <a:ext cx="6786610" cy="2857520"/>
          </a:xfrm>
          <a:prstGeom prst="cloud">
            <a:avLst/>
          </a:prstGeom>
          <a:noFill/>
          <a:ln>
            <a:solidFill>
              <a:srgbClr val="00B0F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3144377" y="1714488"/>
            <a:ext cx="571504" cy="571504"/>
          </a:xfrm>
          <a:prstGeom prst="roundRect">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200" b="1" dirty="0" smtClean="0">
                <a:latin typeface="Verdana" pitchFamily="34" charset="0"/>
                <a:ea typeface="Verdana" pitchFamily="34" charset="0"/>
                <a:cs typeface="Verdana" pitchFamily="34" charset="0"/>
              </a:rPr>
              <a:t>App</a:t>
            </a:r>
            <a:endParaRPr lang="zh-CN" altLang="en-US" sz="1200" b="1" dirty="0" smtClean="0">
              <a:latin typeface="Verdana" pitchFamily="34" charset="0"/>
              <a:cs typeface="Verdana" pitchFamily="34" charset="0"/>
            </a:endParaRPr>
          </a:p>
        </p:txBody>
      </p:sp>
      <p:sp>
        <p:nvSpPr>
          <p:cNvPr id="30" name="TextBox 29"/>
          <p:cNvSpPr txBox="1"/>
          <p:nvPr/>
        </p:nvSpPr>
        <p:spPr>
          <a:xfrm>
            <a:off x="1643042" y="500042"/>
            <a:ext cx="1324402" cy="369332"/>
          </a:xfrm>
          <a:prstGeom prst="rect">
            <a:avLst/>
          </a:prstGeom>
          <a:noFill/>
        </p:spPr>
        <p:txBody>
          <a:bodyPr wrap="none" rtlCol="0">
            <a:spAutoFit/>
          </a:bodyPr>
          <a:lstStyle/>
          <a:p>
            <a:r>
              <a:rPr lang="en-US" altLang="zh-CN" dirty="0" smtClean="0">
                <a:solidFill>
                  <a:schemeClr val="bg1"/>
                </a:solidFill>
                <a:latin typeface="Verdana" pitchFamily="34" charset="0"/>
                <a:ea typeface="Verdana" pitchFamily="34" charset="0"/>
                <a:cs typeface="Verdana" pitchFamily="34" charset="0"/>
              </a:rPr>
              <a:t>Controller</a:t>
            </a:r>
            <a:endParaRPr lang="zh-CN" altLang="en-US" dirty="0">
              <a:solidFill>
                <a:schemeClr val="bg1"/>
              </a:solidFill>
              <a:latin typeface="Verdana" pitchFamily="34" charset="0"/>
              <a:cs typeface="Verdana" pitchFamily="34" charset="0"/>
            </a:endParaRPr>
          </a:p>
        </p:txBody>
      </p:sp>
      <p:sp>
        <p:nvSpPr>
          <p:cNvPr id="31" name="TextBox 30"/>
          <p:cNvSpPr txBox="1"/>
          <p:nvPr/>
        </p:nvSpPr>
        <p:spPr>
          <a:xfrm>
            <a:off x="2688244" y="1142984"/>
            <a:ext cx="1481496" cy="369332"/>
          </a:xfrm>
          <a:prstGeom prst="rect">
            <a:avLst/>
          </a:prstGeom>
          <a:noFill/>
        </p:spPr>
        <p:txBody>
          <a:bodyPr wrap="none" rtlCol="0">
            <a:spAutoFit/>
          </a:bodyPr>
          <a:lstStyle/>
          <a:p>
            <a:r>
              <a:rPr lang="en-US" altLang="zh-CN" b="1" dirty="0" smtClean="0">
                <a:solidFill>
                  <a:schemeClr val="bg1"/>
                </a:solidFill>
                <a:latin typeface="Verdana" pitchFamily="34" charset="0"/>
                <a:ea typeface="Verdana" pitchFamily="34" charset="0"/>
                <a:cs typeface="Verdana" pitchFamily="34" charset="0"/>
              </a:rPr>
              <a:t>Controller</a:t>
            </a:r>
            <a:endParaRPr lang="zh-CN" altLang="en-US" b="1" dirty="0">
              <a:solidFill>
                <a:schemeClr val="bg1"/>
              </a:solidFill>
              <a:latin typeface="Verdana" pitchFamily="34" charset="0"/>
              <a:cs typeface="Verdana" pitchFamily="34" charset="0"/>
            </a:endParaRPr>
          </a:p>
        </p:txBody>
      </p:sp>
      <p:sp>
        <p:nvSpPr>
          <p:cNvPr id="26" name="TextBox 25"/>
          <p:cNvSpPr txBox="1"/>
          <p:nvPr/>
        </p:nvSpPr>
        <p:spPr>
          <a:xfrm>
            <a:off x="3000364" y="1714488"/>
            <a:ext cx="859531" cy="276999"/>
          </a:xfrm>
          <a:prstGeom prst="rect">
            <a:avLst/>
          </a:prstGeom>
          <a:noFill/>
        </p:spPr>
        <p:txBody>
          <a:bodyPr wrap="none" rtlCol="0">
            <a:spAutoFit/>
          </a:bodyPr>
          <a:lstStyle/>
          <a:p>
            <a:r>
              <a:rPr lang="en-US" altLang="zh-CN" sz="1200" b="1" dirty="0" smtClean="0">
                <a:solidFill>
                  <a:schemeClr val="bg1"/>
                </a:solidFill>
                <a:latin typeface="Verdana" pitchFamily="34" charset="0"/>
                <a:ea typeface="Verdana" pitchFamily="34" charset="0"/>
                <a:cs typeface="Verdana" pitchFamily="34" charset="0"/>
              </a:rPr>
              <a:t>Routing</a:t>
            </a:r>
            <a:endParaRPr lang="zh-CN" altLang="en-US" sz="1200" b="1" dirty="0">
              <a:solidFill>
                <a:schemeClr val="bg1"/>
              </a:solidFill>
              <a:latin typeface="Verdana" pitchFamily="34" charset="0"/>
              <a:cs typeface="Verdana" pitchFamily="34" charset="0"/>
            </a:endParaRPr>
          </a:p>
        </p:txBody>
      </p:sp>
      <p:cxnSp>
        <p:nvCxnSpPr>
          <p:cNvPr id="19" name="直接箭头连接符 18"/>
          <p:cNvCxnSpPr>
            <a:stCxn id="9" idx="2"/>
          </p:cNvCxnSpPr>
          <p:nvPr/>
        </p:nvCxnSpPr>
        <p:spPr>
          <a:xfrm rot="10800000" flipH="1" flipV="1">
            <a:off x="21050" y="5214950"/>
            <a:ext cx="693297" cy="1588"/>
          </a:xfrm>
          <a:prstGeom prst="straightConnector1">
            <a:avLst/>
          </a:prstGeom>
          <a:ln w="57150">
            <a:solidFill>
              <a:srgbClr val="FF66FF"/>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0" y="5214950"/>
            <a:ext cx="659155" cy="369332"/>
          </a:xfrm>
          <a:prstGeom prst="rect">
            <a:avLst/>
          </a:prstGeom>
          <a:noFill/>
        </p:spPr>
        <p:txBody>
          <a:bodyPr wrap="square" rtlCol="0">
            <a:spAutoFit/>
          </a:bodyPr>
          <a:lstStyle/>
          <a:p>
            <a:r>
              <a:rPr lang="en-US" altLang="zh-CN" dirty="0" smtClean="0">
                <a:latin typeface="Verdana" pitchFamily="34" charset="0"/>
                <a:ea typeface="Verdana" pitchFamily="34" charset="0"/>
                <a:cs typeface="Verdana" pitchFamily="34" charset="0"/>
              </a:rPr>
              <a:t>flow</a:t>
            </a:r>
            <a:endParaRPr lang="zh-CN" altLang="en-US" dirty="0">
              <a:latin typeface="Verdana" pitchFamily="34" charset="0"/>
              <a:cs typeface="Verdana" pitchFamily="34" charset="0"/>
            </a:endParaRPr>
          </a:p>
        </p:txBody>
      </p:sp>
      <p:cxnSp>
        <p:nvCxnSpPr>
          <p:cNvPr id="38" name="直接箭头连接符 37"/>
          <p:cNvCxnSpPr/>
          <p:nvPr/>
        </p:nvCxnSpPr>
        <p:spPr>
          <a:xfrm>
            <a:off x="1785918" y="5214950"/>
            <a:ext cx="4786346" cy="10965"/>
          </a:xfrm>
          <a:prstGeom prst="straightConnector1">
            <a:avLst/>
          </a:prstGeom>
          <a:ln w="57150">
            <a:solidFill>
              <a:srgbClr val="FF66FF"/>
            </a:solidFill>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rot="5400000" flipH="1" flipV="1">
            <a:off x="714348" y="2500306"/>
            <a:ext cx="2786082" cy="2214578"/>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endCxn id="6" idx="0"/>
          </p:cNvCxnSpPr>
          <p:nvPr/>
        </p:nvCxnSpPr>
        <p:spPr>
          <a:xfrm rot="5400000">
            <a:off x="2038332" y="3609976"/>
            <a:ext cx="2714642" cy="66679"/>
          </a:xfrm>
          <a:prstGeom prst="straightConnector1">
            <a:avLst/>
          </a:prstGeom>
          <a:ln w="5715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stCxn id="24" idx="2"/>
            <a:endCxn id="7" idx="0"/>
          </p:cNvCxnSpPr>
          <p:nvPr/>
        </p:nvCxnSpPr>
        <p:spPr>
          <a:xfrm rot="16200000" flipH="1">
            <a:off x="3074750" y="2641371"/>
            <a:ext cx="2714644" cy="2003886"/>
          </a:xfrm>
          <a:prstGeom prst="straightConnector1">
            <a:avLst/>
          </a:prstGeom>
          <a:ln w="5715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24" idx="2"/>
            <a:endCxn id="1026" idx="0"/>
          </p:cNvCxnSpPr>
          <p:nvPr/>
        </p:nvCxnSpPr>
        <p:spPr>
          <a:xfrm rot="5400000">
            <a:off x="1003048" y="2573555"/>
            <a:ext cx="2714644" cy="2139518"/>
          </a:xfrm>
          <a:prstGeom prst="straightConnector1">
            <a:avLst/>
          </a:prstGeom>
          <a:ln w="57150">
            <a:solidFill>
              <a:srgbClr val="92D050"/>
            </a:solidFill>
            <a:tailEnd type="arrow"/>
          </a:ln>
        </p:spPr>
        <p:style>
          <a:lnRef idx="1">
            <a:schemeClr val="accent1"/>
          </a:lnRef>
          <a:fillRef idx="0">
            <a:schemeClr val="accent1"/>
          </a:fillRef>
          <a:effectRef idx="0">
            <a:schemeClr val="accent1"/>
          </a:effectRef>
          <a:fontRef idx="minor">
            <a:schemeClr val="tx1"/>
          </a:fontRef>
        </p:style>
      </p:cxnSp>
      <p:pic>
        <p:nvPicPr>
          <p:cNvPr id="25" name="图片 24" descr="check-mark-3-64.png"/>
          <p:cNvPicPr>
            <a:picLocks noChangeAspect="1"/>
          </p:cNvPicPr>
          <p:nvPr/>
        </p:nvPicPr>
        <p:blipFill>
          <a:blip r:embed="rId4"/>
          <a:stretch>
            <a:fillRect/>
          </a:stretch>
        </p:blipFill>
        <p:spPr>
          <a:xfrm>
            <a:off x="642910" y="4643446"/>
            <a:ext cx="466724" cy="466724"/>
          </a:xfrm>
          <a:prstGeom prst="rect">
            <a:avLst/>
          </a:prstGeom>
        </p:spPr>
      </p:pic>
      <p:sp>
        <p:nvSpPr>
          <p:cNvPr id="27" name="TextBox 26"/>
          <p:cNvSpPr txBox="1"/>
          <p:nvPr/>
        </p:nvSpPr>
        <p:spPr>
          <a:xfrm rot="18636639">
            <a:off x="1176663" y="3335354"/>
            <a:ext cx="1428760" cy="369332"/>
          </a:xfrm>
          <a:prstGeom prst="rect">
            <a:avLst/>
          </a:prstGeom>
          <a:noFill/>
        </p:spPr>
        <p:txBody>
          <a:bodyPr wrap="square" rtlCol="0">
            <a:spAutoFit/>
          </a:bodyPr>
          <a:lstStyle/>
          <a:p>
            <a:r>
              <a:rPr lang="en-US" altLang="zh-CN" dirty="0" err="1" smtClean="0">
                <a:latin typeface="Verdana" pitchFamily="34" charset="0"/>
                <a:ea typeface="Verdana" pitchFamily="34" charset="0"/>
                <a:cs typeface="Verdana" pitchFamily="34" charset="0"/>
              </a:rPr>
              <a:t>PacketIn</a:t>
            </a:r>
            <a:endParaRPr lang="zh-CN" altLang="en-US" dirty="0">
              <a:latin typeface="Verdana" pitchFamily="34" charset="0"/>
              <a:cs typeface="Verdana" pitchFamily="34" charset="0"/>
            </a:endParaRPr>
          </a:p>
        </p:txBody>
      </p:sp>
      <p:sp>
        <p:nvSpPr>
          <p:cNvPr id="28" name="TextBox 27"/>
          <p:cNvSpPr txBox="1"/>
          <p:nvPr/>
        </p:nvSpPr>
        <p:spPr>
          <a:xfrm>
            <a:off x="2786050" y="3286124"/>
            <a:ext cx="1428760" cy="369332"/>
          </a:xfrm>
          <a:prstGeom prst="rect">
            <a:avLst/>
          </a:prstGeom>
          <a:noFill/>
        </p:spPr>
        <p:txBody>
          <a:bodyPr wrap="square" rtlCol="0">
            <a:spAutoFit/>
          </a:bodyPr>
          <a:lstStyle/>
          <a:p>
            <a:r>
              <a:rPr lang="en-US" altLang="zh-CN" dirty="0" err="1" smtClean="0">
                <a:latin typeface="Verdana" pitchFamily="34" charset="0"/>
                <a:ea typeface="Verdana" pitchFamily="34" charset="0"/>
                <a:cs typeface="Verdana" pitchFamily="34" charset="0"/>
              </a:rPr>
              <a:t>FlowMod</a:t>
            </a:r>
            <a:endParaRPr lang="zh-CN" altLang="en-US" dirty="0">
              <a:latin typeface="Verdana" pitchFamily="34" charset="0"/>
              <a:cs typeface="Verdana" pitchFamily="34" charset="0"/>
            </a:endParaRPr>
          </a:p>
        </p:txBody>
      </p:sp>
      <p:sp>
        <p:nvSpPr>
          <p:cNvPr id="32" name="TextBox 31"/>
          <p:cNvSpPr txBox="1"/>
          <p:nvPr/>
        </p:nvSpPr>
        <p:spPr>
          <a:xfrm>
            <a:off x="619200" y="5500702"/>
            <a:ext cx="1809660" cy="923330"/>
          </a:xfrm>
          <a:prstGeom prst="rect">
            <a:avLst/>
          </a:prstGeom>
          <a:noFill/>
        </p:spPr>
        <p:txBody>
          <a:bodyPr wrap="square" rtlCol="0">
            <a:spAutoFit/>
          </a:bodyPr>
          <a:lstStyle/>
          <a:p>
            <a:r>
              <a:rPr lang="en-US" altLang="zh-CN" dirty="0" smtClean="0">
                <a:ea typeface="Verdana" pitchFamily="34" charset="0"/>
                <a:cs typeface="Verdana" pitchFamily="34" charset="0"/>
              </a:rPr>
              <a:t>p1,</a:t>
            </a:r>
          </a:p>
          <a:p>
            <a:r>
              <a:rPr lang="en-US" altLang="zh-CN" dirty="0" err="1" smtClean="0">
                <a:ea typeface="Verdana" pitchFamily="34" charset="0"/>
                <a:cs typeface="Verdana" pitchFamily="34" charset="0"/>
              </a:rPr>
              <a:t>src_ip</a:t>
            </a:r>
            <a:r>
              <a:rPr lang="en-US" altLang="zh-CN" dirty="0" smtClean="0">
                <a:ea typeface="Verdana" pitchFamily="34" charset="0"/>
                <a:cs typeface="Verdana" pitchFamily="34" charset="0"/>
              </a:rPr>
              <a:t>=10.20.*.*,</a:t>
            </a:r>
          </a:p>
          <a:p>
            <a:r>
              <a:rPr lang="en-US" altLang="zh-CN" dirty="0" smtClean="0">
                <a:ea typeface="Verdana" pitchFamily="34" charset="0"/>
                <a:cs typeface="Verdana" pitchFamily="34" charset="0"/>
              </a:rPr>
              <a:t>fwd(sw2)</a:t>
            </a:r>
            <a:endParaRPr lang="zh-CN" altLang="en-US" dirty="0">
              <a:cs typeface="Verdana" pitchFamily="34" charset="0"/>
            </a:endParaRPr>
          </a:p>
        </p:txBody>
      </p:sp>
      <p:sp>
        <p:nvSpPr>
          <p:cNvPr id="33" name="TextBox 32"/>
          <p:cNvSpPr txBox="1"/>
          <p:nvPr/>
        </p:nvSpPr>
        <p:spPr>
          <a:xfrm>
            <a:off x="2700000" y="5500702"/>
            <a:ext cx="1809660" cy="923330"/>
          </a:xfrm>
          <a:prstGeom prst="rect">
            <a:avLst/>
          </a:prstGeom>
          <a:noFill/>
        </p:spPr>
        <p:txBody>
          <a:bodyPr wrap="square" rtlCol="0">
            <a:spAutoFit/>
          </a:bodyPr>
          <a:lstStyle/>
          <a:p>
            <a:r>
              <a:rPr lang="en-US" altLang="zh-CN" dirty="0" smtClean="0">
                <a:ea typeface="Verdana" pitchFamily="34" charset="0"/>
                <a:cs typeface="Verdana" pitchFamily="34" charset="0"/>
              </a:rPr>
              <a:t>p2,</a:t>
            </a:r>
          </a:p>
          <a:p>
            <a:r>
              <a:rPr lang="en-US" altLang="zh-CN" dirty="0" err="1" smtClean="0">
                <a:ea typeface="Verdana" pitchFamily="34" charset="0"/>
                <a:cs typeface="Verdana" pitchFamily="34" charset="0"/>
              </a:rPr>
              <a:t>src_ip</a:t>
            </a:r>
            <a:r>
              <a:rPr lang="en-US" altLang="zh-CN" dirty="0" smtClean="0">
                <a:ea typeface="Verdana" pitchFamily="34" charset="0"/>
                <a:cs typeface="Verdana" pitchFamily="34" charset="0"/>
              </a:rPr>
              <a:t>=10.20.*.*,</a:t>
            </a:r>
          </a:p>
          <a:p>
            <a:r>
              <a:rPr lang="en-US" altLang="zh-CN" dirty="0" smtClean="0">
                <a:ea typeface="Verdana" pitchFamily="34" charset="0"/>
                <a:cs typeface="Verdana" pitchFamily="34" charset="0"/>
              </a:rPr>
              <a:t>fwd(sw3)</a:t>
            </a:r>
            <a:endParaRPr lang="zh-CN" altLang="en-US" dirty="0">
              <a:cs typeface="Verdana" pitchFamily="34" charset="0"/>
            </a:endParaRPr>
          </a:p>
        </p:txBody>
      </p:sp>
      <p:sp>
        <p:nvSpPr>
          <p:cNvPr id="34" name="TextBox 33"/>
          <p:cNvSpPr txBox="1"/>
          <p:nvPr/>
        </p:nvSpPr>
        <p:spPr>
          <a:xfrm>
            <a:off x="4752000" y="5500702"/>
            <a:ext cx="1809660" cy="923330"/>
          </a:xfrm>
          <a:prstGeom prst="rect">
            <a:avLst/>
          </a:prstGeom>
          <a:noFill/>
        </p:spPr>
        <p:txBody>
          <a:bodyPr wrap="square" rtlCol="0">
            <a:spAutoFit/>
          </a:bodyPr>
          <a:lstStyle/>
          <a:p>
            <a:r>
              <a:rPr lang="en-US" altLang="zh-CN" dirty="0" smtClean="0">
                <a:ea typeface="Verdana" pitchFamily="34" charset="0"/>
                <a:cs typeface="Verdana" pitchFamily="34" charset="0"/>
              </a:rPr>
              <a:t>p3,</a:t>
            </a:r>
          </a:p>
          <a:p>
            <a:r>
              <a:rPr lang="en-US" altLang="zh-CN" dirty="0" err="1" smtClean="0">
                <a:ea typeface="Verdana" pitchFamily="34" charset="0"/>
                <a:cs typeface="Verdana" pitchFamily="34" charset="0"/>
              </a:rPr>
              <a:t>src_ip</a:t>
            </a:r>
            <a:r>
              <a:rPr lang="en-US" altLang="zh-CN" dirty="0" smtClean="0">
                <a:ea typeface="Verdana" pitchFamily="34" charset="0"/>
                <a:cs typeface="Verdana" pitchFamily="34" charset="0"/>
              </a:rPr>
              <a:t>=10.20.*.*,</a:t>
            </a:r>
          </a:p>
          <a:p>
            <a:r>
              <a:rPr lang="en-US" altLang="zh-CN" dirty="0" smtClean="0">
                <a:ea typeface="Verdana" pitchFamily="34" charset="0"/>
                <a:cs typeface="Verdana" pitchFamily="34" charset="0"/>
              </a:rPr>
              <a:t>fwd(out)</a:t>
            </a:r>
            <a:endParaRPr lang="zh-CN" altLang="en-US" dirty="0">
              <a:cs typeface="Verdana" pitchFamily="34" charset="0"/>
            </a:endParaRPr>
          </a:p>
        </p:txBody>
      </p:sp>
      <p:sp>
        <p:nvSpPr>
          <p:cNvPr id="29" name="TextBox 28"/>
          <p:cNvSpPr txBox="1"/>
          <p:nvPr/>
        </p:nvSpPr>
        <p:spPr>
          <a:xfrm>
            <a:off x="5868000" y="4286256"/>
            <a:ext cx="3525784" cy="738664"/>
          </a:xfrm>
          <a:prstGeom prst="rect">
            <a:avLst/>
          </a:prstGeom>
          <a:noFill/>
        </p:spPr>
        <p:txBody>
          <a:bodyPr wrap="square" rtlCol="0">
            <a:spAutoFit/>
          </a:bodyPr>
          <a:lstStyle/>
          <a:p>
            <a:r>
              <a:rPr lang="en-US" altLang="zh-CN" sz="2400" b="1" dirty="0" smtClean="0">
                <a:solidFill>
                  <a:srgbClr val="FF0000"/>
                </a:solidFill>
                <a:latin typeface="Verdana" pitchFamily="34" charset="0"/>
                <a:ea typeface="Verdana" pitchFamily="34" charset="0"/>
                <a:cs typeface="Verdana" pitchFamily="34" charset="0"/>
              </a:rPr>
              <a:t>missing fault</a:t>
            </a:r>
          </a:p>
          <a:p>
            <a:r>
              <a:rPr lang="en-US" altLang="zh-CN" dirty="0" smtClean="0">
                <a:latin typeface="Verdana" pitchFamily="34" charset="0"/>
                <a:ea typeface="Verdana" pitchFamily="34" charset="0"/>
                <a:cs typeface="Verdana" pitchFamily="34" charset="0"/>
              </a:rPr>
              <a:t>rule installation failure</a:t>
            </a:r>
            <a:endParaRPr lang="zh-CN" altLang="en-US" dirty="0">
              <a:latin typeface="Verdana" pitchFamily="34" charset="0"/>
              <a:cs typeface="Verdana" pitchFamily="34" charset="0"/>
            </a:endParaRPr>
          </a:p>
        </p:txBody>
      </p:sp>
      <p:sp>
        <p:nvSpPr>
          <p:cNvPr id="35" name="TextBox 34"/>
          <p:cNvSpPr txBox="1"/>
          <p:nvPr/>
        </p:nvSpPr>
        <p:spPr>
          <a:xfrm>
            <a:off x="5868000" y="5286388"/>
            <a:ext cx="3525784" cy="461665"/>
          </a:xfrm>
          <a:prstGeom prst="rect">
            <a:avLst/>
          </a:prstGeom>
          <a:noFill/>
        </p:spPr>
        <p:txBody>
          <a:bodyPr wrap="square" rtlCol="0">
            <a:spAutoFit/>
          </a:bodyPr>
          <a:lstStyle/>
          <a:p>
            <a:r>
              <a:rPr lang="en-US" altLang="zh-CN" sz="2400" b="1" dirty="0" smtClean="0">
                <a:solidFill>
                  <a:srgbClr val="FF0000">
                    <a:alpha val="15000"/>
                  </a:srgbClr>
                </a:solidFill>
                <a:latin typeface="Verdana" pitchFamily="34" charset="0"/>
                <a:ea typeface="Verdana" pitchFamily="34" charset="0"/>
                <a:cs typeface="Verdana" pitchFamily="34" charset="0"/>
              </a:rPr>
              <a:t>priority fault</a:t>
            </a:r>
          </a:p>
        </p:txBody>
      </p:sp>
      <p:cxnSp>
        <p:nvCxnSpPr>
          <p:cNvPr id="42" name="直接连接符 41"/>
          <p:cNvCxnSpPr>
            <a:stCxn id="40" idx="3"/>
            <a:endCxn id="40" idx="7"/>
          </p:cNvCxnSpPr>
          <p:nvPr/>
        </p:nvCxnSpPr>
        <p:spPr>
          <a:xfrm rot="5400000" flipH="1" flipV="1">
            <a:off x="2983030" y="5697682"/>
            <a:ext cx="606172" cy="606172"/>
          </a:xfrm>
          <a:prstGeom prst="line">
            <a:avLst/>
          </a:prstGeom>
          <a:ln w="57150">
            <a:solidFill>
              <a:srgbClr val="FF0000"/>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500166" y="4714884"/>
            <a:ext cx="555408" cy="369332"/>
          </a:xfrm>
          <a:prstGeom prst="rect">
            <a:avLst/>
          </a:prstGeom>
          <a:noFill/>
        </p:spPr>
        <p:txBody>
          <a:bodyPr wrap="none" rtlCol="0">
            <a:spAutoFit/>
          </a:bodyPr>
          <a:lstStyle/>
          <a:p>
            <a:r>
              <a:rPr lang="en-US" altLang="zh-CN" dirty="0" smtClean="0"/>
              <a:t>sw1</a:t>
            </a:r>
            <a:endParaRPr lang="zh-CN" altLang="en-US" dirty="0"/>
          </a:p>
        </p:txBody>
      </p:sp>
      <p:sp>
        <p:nvSpPr>
          <p:cNvPr id="44" name="TextBox 43"/>
          <p:cNvSpPr txBox="1"/>
          <p:nvPr/>
        </p:nvSpPr>
        <p:spPr>
          <a:xfrm>
            <a:off x="3500430" y="4714884"/>
            <a:ext cx="555408" cy="369332"/>
          </a:xfrm>
          <a:prstGeom prst="rect">
            <a:avLst/>
          </a:prstGeom>
          <a:noFill/>
        </p:spPr>
        <p:txBody>
          <a:bodyPr wrap="none" rtlCol="0">
            <a:spAutoFit/>
          </a:bodyPr>
          <a:lstStyle/>
          <a:p>
            <a:r>
              <a:rPr lang="en-US" altLang="zh-CN" dirty="0" smtClean="0"/>
              <a:t>sw2</a:t>
            </a:r>
            <a:endParaRPr lang="zh-CN" altLang="en-US" dirty="0"/>
          </a:p>
        </p:txBody>
      </p:sp>
      <p:sp>
        <p:nvSpPr>
          <p:cNvPr id="46" name="TextBox 45"/>
          <p:cNvSpPr txBox="1"/>
          <p:nvPr/>
        </p:nvSpPr>
        <p:spPr>
          <a:xfrm>
            <a:off x="5572132" y="4714884"/>
            <a:ext cx="555408" cy="369332"/>
          </a:xfrm>
          <a:prstGeom prst="rect">
            <a:avLst/>
          </a:prstGeom>
          <a:noFill/>
        </p:spPr>
        <p:txBody>
          <a:bodyPr wrap="none" rtlCol="0">
            <a:spAutoFit/>
          </a:bodyPr>
          <a:lstStyle/>
          <a:p>
            <a:r>
              <a:rPr lang="en-US" altLang="zh-CN" dirty="0" smtClean="0"/>
              <a:t>sw3</a:t>
            </a:r>
            <a:endParaRPr lang="zh-CN" altLang="en-US" dirty="0"/>
          </a:p>
        </p:txBody>
      </p:sp>
      <p:sp>
        <p:nvSpPr>
          <p:cNvPr id="40" name="椭圆 39"/>
          <p:cNvSpPr/>
          <p:nvPr/>
        </p:nvSpPr>
        <p:spPr>
          <a:xfrm>
            <a:off x="2857488" y="5572140"/>
            <a:ext cx="857256" cy="857256"/>
          </a:xfrm>
          <a:prstGeom prst="ellipse">
            <a:avLst/>
          </a:prstGeom>
          <a:noFill/>
          <a:ln w="57150">
            <a:solidFill>
              <a:srgbClr val="FF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shortcut_arrow_expanded-100434377-large.png"/>
          <p:cNvPicPr>
            <a:picLocks noChangeAspect="1"/>
          </p:cNvPicPr>
          <p:nvPr/>
        </p:nvPicPr>
        <p:blipFill>
          <a:blip r:embed="rId3"/>
          <a:stretch>
            <a:fillRect/>
          </a:stretch>
        </p:blipFill>
        <p:spPr>
          <a:xfrm rot="10800000">
            <a:off x="4000496" y="3042226"/>
            <a:ext cx="2500330" cy="1672634"/>
          </a:xfrm>
          <a:prstGeom prst="rect">
            <a:avLst/>
          </a:prstGeom>
        </p:spPr>
      </p:pic>
      <p:sp>
        <p:nvSpPr>
          <p:cNvPr id="2" name="标题 1"/>
          <p:cNvSpPr>
            <a:spLocks noGrp="1"/>
          </p:cNvSpPr>
          <p:nvPr>
            <p:ph type="ctrTitle"/>
          </p:nvPr>
        </p:nvSpPr>
        <p:spPr>
          <a:xfrm>
            <a:off x="0" y="2643182"/>
            <a:ext cx="9144000" cy="986400"/>
          </a:xfrm>
        </p:spPr>
        <p:txBody>
          <a:bodyPr>
            <a:normAutofit fontScale="90000"/>
          </a:bodyPr>
          <a:lstStyle/>
          <a:p>
            <a:pPr algn="r"/>
            <a:r>
              <a:rPr lang="en-US" altLang="zh-CN" sz="4000" dirty="0" smtClean="0">
                <a:solidFill>
                  <a:schemeClr val="bg1"/>
                </a:solidFill>
                <a:ea typeface="Verdana" pitchFamily="34" charset="0"/>
              </a:rPr>
              <a:t>Is Every Flow on The Right Track?</a:t>
            </a:r>
            <a:r>
              <a:rPr lang="en-US" altLang="zh-CN" sz="4000" dirty="0" smtClean="0"/>
              <a:t/>
            </a:r>
            <a:br>
              <a:rPr lang="en-US" altLang="zh-CN" sz="4000" dirty="0" smtClean="0"/>
            </a:br>
            <a:r>
              <a:rPr lang="en-US" altLang="zh-CN" sz="4000" dirty="0" smtClean="0"/>
              <a:t>Inspect SDN</a:t>
            </a:r>
            <a:r>
              <a:rPr lang="en-US" altLang="zh-CN" sz="3100" dirty="0" smtClean="0"/>
              <a:t> </a:t>
            </a:r>
            <a:r>
              <a:rPr lang="en-US" altLang="zh-CN" sz="4000" dirty="0" err="1" smtClean="0"/>
              <a:t>Fwding</a:t>
            </a:r>
            <a:r>
              <a:rPr lang="en-US" altLang="zh-CN" sz="4000" dirty="0" smtClean="0">
                <a:solidFill>
                  <a:schemeClr val="bg1"/>
                </a:solidFill>
              </a:rPr>
              <a:t/>
            </a:r>
            <a:br>
              <a:rPr lang="en-US" altLang="zh-CN" sz="4000" dirty="0" smtClean="0">
                <a:solidFill>
                  <a:schemeClr val="bg1"/>
                </a:solidFill>
              </a:rPr>
            </a:br>
            <a:r>
              <a:rPr lang="en-US" altLang="zh-CN" sz="4000" dirty="0" smtClean="0"/>
              <a:t> </a:t>
            </a:r>
            <a:r>
              <a:rPr lang="en-US" altLang="zh-CN" sz="4000" dirty="0" err="1" smtClean="0">
                <a:solidFill>
                  <a:srgbClr val="FFC000"/>
                </a:solidFill>
              </a:rPr>
              <a:t>RuleScope</a:t>
            </a:r>
            <a:endParaRPr lang="zh-CN" altLang="en-US" sz="4000" dirty="0">
              <a:solidFill>
                <a:srgbClr val="FFC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130425"/>
            <a:ext cx="9144000" cy="1470025"/>
          </a:xfrm>
        </p:spPr>
        <p:txBody>
          <a:bodyPr>
            <a:normAutofit fontScale="90000"/>
          </a:bodyPr>
          <a:lstStyle/>
          <a:p>
            <a:r>
              <a:rPr lang="en-US" altLang="zh-CN" sz="4000" dirty="0" err="1" smtClean="0">
                <a:solidFill>
                  <a:schemeClr val="bg1"/>
                </a:solidFill>
                <a:ea typeface="Verdana" pitchFamily="34" charset="0"/>
              </a:rPr>
              <a:t>Gotta</a:t>
            </a:r>
            <a:r>
              <a:rPr lang="en-US" altLang="zh-CN" sz="4000" dirty="0" smtClean="0">
                <a:solidFill>
                  <a:schemeClr val="bg1"/>
                </a:solidFill>
              </a:rPr>
              <a:t> Tell You Switches Only Once</a:t>
            </a:r>
            <a:br>
              <a:rPr lang="en-US" altLang="zh-CN" sz="4000" dirty="0" smtClean="0">
                <a:solidFill>
                  <a:schemeClr val="bg1"/>
                </a:solidFill>
              </a:rPr>
            </a:br>
            <a:r>
              <a:rPr lang="en-US" altLang="zh-CN" sz="4000" dirty="0" smtClean="0">
                <a:solidFill>
                  <a:schemeClr val="bg1"/>
                </a:solidFill>
              </a:rPr>
              <a:t>Toward Bandwidth-Efficient</a:t>
            </a:r>
            <a:br>
              <a:rPr lang="en-US" altLang="zh-CN" sz="4000" dirty="0" smtClean="0">
                <a:solidFill>
                  <a:schemeClr val="bg1"/>
                </a:solidFill>
              </a:rPr>
            </a:br>
            <a:r>
              <a:rPr lang="en-US" altLang="zh-CN" sz="4000" dirty="0" smtClean="0">
                <a:solidFill>
                  <a:schemeClr val="bg1"/>
                </a:solidFill>
              </a:rPr>
              <a:t>Flow Setup for </a:t>
            </a:r>
            <a:r>
              <a:rPr lang="en-US" altLang="zh-CN" sz="4000" dirty="0" smtClean="0">
                <a:solidFill>
                  <a:srgbClr val="FFC000"/>
                </a:solidFill>
              </a:rPr>
              <a:t>SDN</a:t>
            </a:r>
            <a:r>
              <a:rPr lang="en-US" altLang="zh-CN" sz="4000" dirty="0" smtClean="0"/>
              <a:t/>
            </a:r>
            <a:br>
              <a:rPr lang="en-US" altLang="zh-CN" sz="4000" dirty="0" smtClean="0"/>
            </a:br>
            <a:endParaRPr lang="zh-CN" altLang="en-US" sz="4000" dirty="0">
              <a:solidFill>
                <a:srgbClr val="FFC000"/>
              </a:solidFill>
            </a:endParaRPr>
          </a:p>
        </p:txBody>
      </p:sp>
      <p:sp>
        <p:nvSpPr>
          <p:cNvPr id="22" name="圆角矩形 21"/>
          <p:cNvSpPr/>
          <p:nvPr/>
        </p:nvSpPr>
        <p:spPr>
          <a:xfrm>
            <a:off x="2214546" y="1142984"/>
            <a:ext cx="2428892" cy="1285884"/>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3" name="TextBox 2"/>
          <p:cNvSpPr txBox="1"/>
          <p:nvPr/>
        </p:nvSpPr>
        <p:spPr>
          <a:xfrm>
            <a:off x="5860800" y="3357562"/>
            <a:ext cx="3525784" cy="646331"/>
          </a:xfrm>
          <a:prstGeom prst="rect">
            <a:avLst/>
          </a:prstGeom>
          <a:noFill/>
        </p:spPr>
        <p:txBody>
          <a:bodyPr wrap="square" rtlCol="0">
            <a:spAutoFit/>
          </a:bodyPr>
          <a:lstStyle/>
          <a:p>
            <a:r>
              <a:rPr lang="en-US" altLang="zh-CN" sz="3600" b="1" dirty="0" smtClean="0">
                <a:latin typeface="Verdana" pitchFamily="34" charset="0"/>
                <a:ea typeface="Verdana" pitchFamily="34" charset="0"/>
                <a:cs typeface="Verdana" pitchFamily="34" charset="0"/>
              </a:rPr>
              <a:t>Forwarding</a:t>
            </a:r>
            <a:endParaRPr lang="zh-CN" altLang="en-US" sz="3600" dirty="0">
              <a:latin typeface="Verdana" pitchFamily="34" charset="0"/>
              <a:cs typeface="Verdana" pitchFamily="34" charset="0"/>
            </a:endParaRPr>
          </a:p>
        </p:txBody>
      </p:sp>
      <p:pic>
        <p:nvPicPr>
          <p:cNvPr id="1026" name="Picture 2"/>
          <p:cNvPicPr>
            <a:picLocks noChangeAspect="1" noChangeArrowheads="1"/>
          </p:cNvPicPr>
          <p:nvPr/>
        </p:nvPicPr>
        <p:blipFill>
          <a:blip r:embed="rId3"/>
          <a:srcRect/>
          <a:stretch>
            <a:fillRect/>
          </a:stretch>
        </p:blipFill>
        <p:spPr bwMode="auto">
          <a:xfrm>
            <a:off x="714348" y="5000636"/>
            <a:ext cx="1152525" cy="495300"/>
          </a:xfrm>
          <a:prstGeom prst="rect">
            <a:avLst/>
          </a:prstGeom>
          <a:noFill/>
          <a:ln w="9525">
            <a:noFill/>
            <a:miter lim="800000"/>
            <a:headEnd/>
            <a:tailEnd/>
          </a:ln>
          <a:effectLst/>
        </p:spPr>
      </p:pic>
      <p:pic>
        <p:nvPicPr>
          <p:cNvPr id="6" name="Picture 2"/>
          <p:cNvPicPr>
            <a:picLocks noChangeAspect="1" noChangeArrowheads="1"/>
          </p:cNvPicPr>
          <p:nvPr/>
        </p:nvPicPr>
        <p:blipFill>
          <a:blip r:embed="rId3"/>
          <a:srcRect/>
          <a:stretch>
            <a:fillRect/>
          </a:stretch>
        </p:blipFill>
        <p:spPr bwMode="auto">
          <a:xfrm>
            <a:off x="2786050" y="5000636"/>
            <a:ext cx="1152525" cy="495300"/>
          </a:xfrm>
          <a:prstGeom prst="rect">
            <a:avLst/>
          </a:prstGeom>
          <a:noFill/>
          <a:ln w="9525">
            <a:noFill/>
            <a:miter lim="800000"/>
            <a:headEnd/>
            <a:tailEnd/>
          </a:ln>
          <a:effectLst/>
        </p:spPr>
      </p:pic>
      <p:pic>
        <p:nvPicPr>
          <p:cNvPr id="7" name="Picture 2"/>
          <p:cNvPicPr>
            <a:picLocks noChangeAspect="1" noChangeArrowheads="1"/>
          </p:cNvPicPr>
          <p:nvPr/>
        </p:nvPicPr>
        <p:blipFill>
          <a:blip r:embed="rId3"/>
          <a:srcRect/>
          <a:stretch>
            <a:fillRect/>
          </a:stretch>
        </p:blipFill>
        <p:spPr bwMode="auto">
          <a:xfrm>
            <a:off x="4857752" y="5000636"/>
            <a:ext cx="1152525" cy="495300"/>
          </a:xfrm>
          <a:prstGeom prst="rect">
            <a:avLst/>
          </a:prstGeom>
          <a:noFill/>
          <a:ln w="9525">
            <a:noFill/>
            <a:miter lim="800000"/>
            <a:headEnd/>
            <a:tailEnd/>
          </a:ln>
          <a:effectLst/>
        </p:spPr>
      </p:pic>
      <p:sp>
        <p:nvSpPr>
          <p:cNvPr id="9" name="云形 8"/>
          <p:cNvSpPr/>
          <p:nvPr/>
        </p:nvSpPr>
        <p:spPr>
          <a:xfrm>
            <a:off x="0" y="3786190"/>
            <a:ext cx="6786610" cy="2857520"/>
          </a:xfrm>
          <a:prstGeom prst="cloud">
            <a:avLst/>
          </a:prstGeom>
          <a:noFill/>
          <a:ln>
            <a:solidFill>
              <a:srgbClr val="00B0F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3144377" y="1714488"/>
            <a:ext cx="571504" cy="571504"/>
          </a:xfrm>
          <a:prstGeom prst="roundRect">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200" b="1" dirty="0" smtClean="0">
                <a:latin typeface="Verdana" pitchFamily="34" charset="0"/>
                <a:ea typeface="Verdana" pitchFamily="34" charset="0"/>
                <a:cs typeface="Verdana" pitchFamily="34" charset="0"/>
              </a:rPr>
              <a:t>App</a:t>
            </a:r>
            <a:endParaRPr lang="zh-CN" altLang="en-US" sz="1200" b="1" dirty="0" smtClean="0">
              <a:latin typeface="Verdana" pitchFamily="34" charset="0"/>
              <a:cs typeface="Verdana" pitchFamily="34" charset="0"/>
            </a:endParaRPr>
          </a:p>
        </p:txBody>
      </p:sp>
      <p:sp>
        <p:nvSpPr>
          <p:cNvPr id="30" name="TextBox 29"/>
          <p:cNvSpPr txBox="1"/>
          <p:nvPr/>
        </p:nvSpPr>
        <p:spPr>
          <a:xfrm>
            <a:off x="1643042" y="500042"/>
            <a:ext cx="1324402" cy="369332"/>
          </a:xfrm>
          <a:prstGeom prst="rect">
            <a:avLst/>
          </a:prstGeom>
          <a:noFill/>
        </p:spPr>
        <p:txBody>
          <a:bodyPr wrap="none" rtlCol="0">
            <a:spAutoFit/>
          </a:bodyPr>
          <a:lstStyle/>
          <a:p>
            <a:r>
              <a:rPr lang="en-US" altLang="zh-CN" dirty="0" smtClean="0">
                <a:solidFill>
                  <a:schemeClr val="bg1"/>
                </a:solidFill>
                <a:latin typeface="Verdana" pitchFamily="34" charset="0"/>
                <a:ea typeface="Verdana" pitchFamily="34" charset="0"/>
                <a:cs typeface="Verdana" pitchFamily="34" charset="0"/>
              </a:rPr>
              <a:t>Controller</a:t>
            </a:r>
            <a:endParaRPr lang="zh-CN" altLang="en-US" dirty="0">
              <a:solidFill>
                <a:schemeClr val="bg1"/>
              </a:solidFill>
              <a:latin typeface="Verdana" pitchFamily="34" charset="0"/>
              <a:cs typeface="Verdana" pitchFamily="34" charset="0"/>
            </a:endParaRPr>
          </a:p>
        </p:txBody>
      </p:sp>
      <p:sp>
        <p:nvSpPr>
          <p:cNvPr id="31" name="TextBox 30"/>
          <p:cNvSpPr txBox="1"/>
          <p:nvPr/>
        </p:nvSpPr>
        <p:spPr>
          <a:xfrm>
            <a:off x="2688244" y="1142984"/>
            <a:ext cx="1481496" cy="369332"/>
          </a:xfrm>
          <a:prstGeom prst="rect">
            <a:avLst/>
          </a:prstGeom>
          <a:noFill/>
        </p:spPr>
        <p:txBody>
          <a:bodyPr wrap="none" rtlCol="0">
            <a:spAutoFit/>
          </a:bodyPr>
          <a:lstStyle/>
          <a:p>
            <a:r>
              <a:rPr lang="en-US" altLang="zh-CN" b="1" dirty="0" smtClean="0">
                <a:solidFill>
                  <a:schemeClr val="bg1"/>
                </a:solidFill>
                <a:latin typeface="Verdana" pitchFamily="34" charset="0"/>
                <a:ea typeface="Verdana" pitchFamily="34" charset="0"/>
                <a:cs typeface="Verdana" pitchFamily="34" charset="0"/>
              </a:rPr>
              <a:t>Controller</a:t>
            </a:r>
            <a:endParaRPr lang="zh-CN" altLang="en-US" b="1" dirty="0">
              <a:solidFill>
                <a:schemeClr val="bg1"/>
              </a:solidFill>
              <a:latin typeface="Verdana" pitchFamily="34" charset="0"/>
              <a:cs typeface="Verdana" pitchFamily="34" charset="0"/>
            </a:endParaRPr>
          </a:p>
        </p:txBody>
      </p:sp>
      <p:sp>
        <p:nvSpPr>
          <p:cNvPr id="26" name="TextBox 25"/>
          <p:cNvSpPr txBox="1"/>
          <p:nvPr/>
        </p:nvSpPr>
        <p:spPr>
          <a:xfrm>
            <a:off x="3000364" y="1714488"/>
            <a:ext cx="859531" cy="276999"/>
          </a:xfrm>
          <a:prstGeom prst="rect">
            <a:avLst/>
          </a:prstGeom>
          <a:noFill/>
        </p:spPr>
        <p:txBody>
          <a:bodyPr wrap="none" rtlCol="0">
            <a:spAutoFit/>
          </a:bodyPr>
          <a:lstStyle/>
          <a:p>
            <a:r>
              <a:rPr lang="en-US" altLang="zh-CN" sz="1200" b="1" dirty="0" smtClean="0">
                <a:solidFill>
                  <a:schemeClr val="bg1"/>
                </a:solidFill>
                <a:latin typeface="Verdana" pitchFamily="34" charset="0"/>
                <a:ea typeface="Verdana" pitchFamily="34" charset="0"/>
                <a:cs typeface="Verdana" pitchFamily="34" charset="0"/>
              </a:rPr>
              <a:t>Routing</a:t>
            </a:r>
            <a:endParaRPr lang="zh-CN" altLang="en-US" sz="1200" b="1" dirty="0">
              <a:solidFill>
                <a:schemeClr val="bg1"/>
              </a:solidFill>
              <a:latin typeface="Verdana" pitchFamily="34" charset="0"/>
              <a:cs typeface="Verdana" pitchFamily="34" charset="0"/>
            </a:endParaRPr>
          </a:p>
        </p:txBody>
      </p:sp>
      <p:cxnSp>
        <p:nvCxnSpPr>
          <p:cNvPr id="19" name="直接箭头连接符 18"/>
          <p:cNvCxnSpPr>
            <a:stCxn id="9" idx="2"/>
          </p:cNvCxnSpPr>
          <p:nvPr/>
        </p:nvCxnSpPr>
        <p:spPr>
          <a:xfrm rot="10800000" flipH="1" flipV="1">
            <a:off x="21050" y="5214950"/>
            <a:ext cx="693297" cy="1588"/>
          </a:xfrm>
          <a:prstGeom prst="straightConnector1">
            <a:avLst/>
          </a:prstGeom>
          <a:ln w="57150">
            <a:solidFill>
              <a:srgbClr val="FF66FF"/>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0" y="5214950"/>
            <a:ext cx="659155" cy="369332"/>
          </a:xfrm>
          <a:prstGeom prst="rect">
            <a:avLst/>
          </a:prstGeom>
          <a:noFill/>
        </p:spPr>
        <p:txBody>
          <a:bodyPr wrap="square" rtlCol="0">
            <a:spAutoFit/>
          </a:bodyPr>
          <a:lstStyle/>
          <a:p>
            <a:r>
              <a:rPr lang="en-US" altLang="zh-CN" dirty="0" smtClean="0">
                <a:latin typeface="Verdana" pitchFamily="34" charset="0"/>
                <a:ea typeface="Verdana" pitchFamily="34" charset="0"/>
                <a:cs typeface="Verdana" pitchFamily="34" charset="0"/>
              </a:rPr>
              <a:t>flow</a:t>
            </a:r>
            <a:endParaRPr lang="zh-CN" altLang="en-US" dirty="0">
              <a:latin typeface="Verdana" pitchFamily="34" charset="0"/>
              <a:cs typeface="Verdana" pitchFamily="34" charset="0"/>
            </a:endParaRPr>
          </a:p>
        </p:txBody>
      </p:sp>
      <p:cxnSp>
        <p:nvCxnSpPr>
          <p:cNvPr id="38" name="直接箭头连接符 37"/>
          <p:cNvCxnSpPr/>
          <p:nvPr/>
        </p:nvCxnSpPr>
        <p:spPr>
          <a:xfrm>
            <a:off x="1785918" y="5214950"/>
            <a:ext cx="4786346" cy="10965"/>
          </a:xfrm>
          <a:prstGeom prst="straightConnector1">
            <a:avLst/>
          </a:prstGeom>
          <a:ln w="57150">
            <a:solidFill>
              <a:srgbClr val="FF66FF"/>
            </a:solidFill>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rot="5400000" flipH="1" flipV="1">
            <a:off x="714348" y="2500306"/>
            <a:ext cx="2786082" cy="2214578"/>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endCxn id="6" idx="0"/>
          </p:cNvCxnSpPr>
          <p:nvPr/>
        </p:nvCxnSpPr>
        <p:spPr>
          <a:xfrm rot="5400000">
            <a:off x="2038332" y="3609976"/>
            <a:ext cx="2714642" cy="66679"/>
          </a:xfrm>
          <a:prstGeom prst="straightConnector1">
            <a:avLst/>
          </a:prstGeom>
          <a:ln w="5715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stCxn id="24" idx="2"/>
            <a:endCxn id="7" idx="0"/>
          </p:cNvCxnSpPr>
          <p:nvPr/>
        </p:nvCxnSpPr>
        <p:spPr>
          <a:xfrm rot="16200000" flipH="1">
            <a:off x="3074750" y="2641371"/>
            <a:ext cx="2714644" cy="2003886"/>
          </a:xfrm>
          <a:prstGeom prst="straightConnector1">
            <a:avLst/>
          </a:prstGeom>
          <a:ln w="5715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24" idx="2"/>
            <a:endCxn id="1026" idx="0"/>
          </p:cNvCxnSpPr>
          <p:nvPr/>
        </p:nvCxnSpPr>
        <p:spPr>
          <a:xfrm rot="5400000">
            <a:off x="1003048" y="2573555"/>
            <a:ext cx="2714644" cy="2139518"/>
          </a:xfrm>
          <a:prstGeom prst="straightConnector1">
            <a:avLst/>
          </a:prstGeom>
          <a:ln w="57150">
            <a:solidFill>
              <a:srgbClr val="92D050"/>
            </a:solidFill>
            <a:tailEnd type="arrow"/>
          </a:ln>
        </p:spPr>
        <p:style>
          <a:lnRef idx="1">
            <a:schemeClr val="accent1"/>
          </a:lnRef>
          <a:fillRef idx="0">
            <a:schemeClr val="accent1"/>
          </a:fillRef>
          <a:effectRef idx="0">
            <a:schemeClr val="accent1"/>
          </a:effectRef>
          <a:fontRef idx="minor">
            <a:schemeClr val="tx1"/>
          </a:fontRef>
        </p:style>
      </p:cxnSp>
      <p:pic>
        <p:nvPicPr>
          <p:cNvPr id="25" name="图片 24" descr="check-mark-3-64.png"/>
          <p:cNvPicPr>
            <a:picLocks noChangeAspect="1"/>
          </p:cNvPicPr>
          <p:nvPr/>
        </p:nvPicPr>
        <p:blipFill>
          <a:blip r:embed="rId4"/>
          <a:stretch>
            <a:fillRect/>
          </a:stretch>
        </p:blipFill>
        <p:spPr>
          <a:xfrm>
            <a:off x="642910" y="4643446"/>
            <a:ext cx="466724" cy="466724"/>
          </a:xfrm>
          <a:prstGeom prst="rect">
            <a:avLst/>
          </a:prstGeom>
        </p:spPr>
      </p:pic>
      <p:sp>
        <p:nvSpPr>
          <p:cNvPr id="27" name="TextBox 26"/>
          <p:cNvSpPr txBox="1"/>
          <p:nvPr/>
        </p:nvSpPr>
        <p:spPr>
          <a:xfrm rot="18636639">
            <a:off x="1176663" y="3335354"/>
            <a:ext cx="1428760" cy="369332"/>
          </a:xfrm>
          <a:prstGeom prst="rect">
            <a:avLst/>
          </a:prstGeom>
          <a:noFill/>
        </p:spPr>
        <p:txBody>
          <a:bodyPr wrap="square" rtlCol="0">
            <a:spAutoFit/>
          </a:bodyPr>
          <a:lstStyle/>
          <a:p>
            <a:r>
              <a:rPr lang="en-US" altLang="zh-CN" dirty="0" err="1" smtClean="0">
                <a:latin typeface="Verdana" pitchFamily="34" charset="0"/>
                <a:ea typeface="Verdana" pitchFamily="34" charset="0"/>
                <a:cs typeface="Verdana" pitchFamily="34" charset="0"/>
              </a:rPr>
              <a:t>PacketIn</a:t>
            </a:r>
            <a:endParaRPr lang="zh-CN" altLang="en-US" dirty="0">
              <a:latin typeface="Verdana" pitchFamily="34" charset="0"/>
              <a:cs typeface="Verdana" pitchFamily="34" charset="0"/>
            </a:endParaRPr>
          </a:p>
        </p:txBody>
      </p:sp>
      <p:sp>
        <p:nvSpPr>
          <p:cNvPr id="28" name="TextBox 27"/>
          <p:cNvSpPr txBox="1"/>
          <p:nvPr/>
        </p:nvSpPr>
        <p:spPr>
          <a:xfrm>
            <a:off x="2786050" y="3286124"/>
            <a:ext cx="1428760" cy="369332"/>
          </a:xfrm>
          <a:prstGeom prst="rect">
            <a:avLst/>
          </a:prstGeom>
          <a:noFill/>
        </p:spPr>
        <p:txBody>
          <a:bodyPr wrap="square" rtlCol="0">
            <a:spAutoFit/>
          </a:bodyPr>
          <a:lstStyle/>
          <a:p>
            <a:r>
              <a:rPr lang="en-US" altLang="zh-CN" dirty="0" err="1" smtClean="0">
                <a:latin typeface="Verdana" pitchFamily="34" charset="0"/>
                <a:ea typeface="Verdana" pitchFamily="34" charset="0"/>
                <a:cs typeface="Verdana" pitchFamily="34" charset="0"/>
              </a:rPr>
              <a:t>FlowMod</a:t>
            </a:r>
            <a:endParaRPr lang="zh-CN" altLang="en-US" dirty="0">
              <a:latin typeface="Verdana" pitchFamily="34" charset="0"/>
              <a:cs typeface="Verdana" pitchFamily="34" charset="0"/>
            </a:endParaRPr>
          </a:p>
        </p:txBody>
      </p:sp>
      <p:sp>
        <p:nvSpPr>
          <p:cNvPr id="32" name="TextBox 31"/>
          <p:cNvSpPr txBox="1"/>
          <p:nvPr/>
        </p:nvSpPr>
        <p:spPr>
          <a:xfrm>
            <a:off x="619200" y="5500702"/>
            <a:ext cx="1809660" cy="923330"/>
          </a:xfrm>
          <a:prstGeom prst="rect">
            <a:avLst/>
          </a:prstGeom>
          <a:noFill/>
        </p:spPr>
        <p:txBody>
          <a:bodyPr wrap="square" rtlCol="0">
            <a:spAutoFit/>
          </a:bodyPr>
          <a:lstStyle/>
          <a:p>
            <a:r>
              <a:rPr lang="en-US" altLang="zh-CN" dirty="0" smtClean="0">
                <a:ea typeface="Verdana" pitchFamily="34" charset="0"/>
                <a:cs typeface="Verdana" pitchFamily="34" charset="0"/>
              </a:rPr>
              <a:t>p1,</a:t>
            </a:r>
          </a:p>
          <a:p>
            <a:r>
              <a:rPr lang="en-US" altLang="zh-CN" dirty="0" err="1" smtClean="0">
                <a:ea typeface="Verdana" pitchFamily="34" charset="0"/>
                <a:cs typeface="Verdana" pitchFamily="34" charset="0"/>
              </a:rPr>
              <a:t>src_ip</a:t>
            </a:r>
            <a:r>
              <a:rPr lang="en-US" altLang="zh-CN" dirty="0" smtClean="0">
                <a:ea typeface="Verdana" pitchFamily="34" charset="0"/>
                <a:cs typeface="Verdana" pitchFamily="34" charset="0"/>
              </a:rPr>
              <a:t>=10.20.*.*,</a:t>
            </a:r>
          </a:p>
          <a:p>
            <a:r>
              <a:rPr lang="en-US" altLang="zh-CN" dirty="0" smtClean="0">
                <a:ea typeface="Verdana" pitchFamily="34" charset="0"/>
                <a:cs typeface="Verdana" pitchFamily="34" charset="0"/>
              </a:rPr>
              <a:t>fwd(sw2)</a:t>
            </a:r>
            <a:endParaRPr lang="zh-CN" altLang="en-US" dirty="0">
              <a:cs typeface="Verdana" pitchFamily="34" charset="0"/>
            </a:endParaRPr>
          </a:p>
        </p:txBody>
      </p:sp>
      <p:sp>
        <p:nvSpPr>
          <p:cNvPr id="33" name="TextBox 32"/>
          <p:cNvSpPr txBox="1"/>
          <p:nvPr/>
        </p:nvSpPr>
        <p:spPr>
          <a:xfrm>
            <a:off x="2700000" y="5500702"/>
            <a:ext cx="1809660" cy="923330"/>
          </a:xfrm>
          <a:prstGeom prst="rect">
            <a:avLst/>
          </a:prstGeom>
          <a:noFill/>
        </p:spPr>
        <p:txBody>
          <a:bodyPr wrap="square" rtlCol="0">
            <a:spAutoFit/>
          </a:bodyPr>
          <a:lstStyle/>
          <a:p>
            <a:r>
              <a:rPr lang="en-US" altLang="zh-CN" dirty="0" smtClean="0">
                <a:ea typeface="Verdana" pitchFamily="34" charset="0"/>
                <a:cs typeface="Verdana" pitchFamily="34" charset="0"/>
              </a:rPr>
              <a:t>p2,</a:t>
            </a:r>
          </a:p>
          <a:p>
            <a:r>
              <a:rPr lang="en-US" altLang="zh-CN" dirty="0" err="1" smtClean="0">
                <a:ea typeface="Verdana" pitchFamily="34" charset="0"/>
                <a:cs typeface="Verdana" pitchFamily="34" charset="0"/>
              </a:rPr>
              <a:t>src_ip</a:t>
            </a:r>
            <a:r>
              <a:rPr lang="en-US" altLang="zh-CN" dirty="0" smtClean="0">
                <a:ea typeface="Verdana" pitchFamily="34" charset="0"/>
                <a:cs typeface="Verdana" pitchFamily="34" charset="0"/>
              </a:rPr>
              <a:t>=10.20.*.*,</a:t>
            </a:r>
          </a:p>
          <a:p>
            <a:r>
              <a:rPr lang="en-US" altLang="zh-CN" dirty="0" smtClean="0">
                <a:ea typeface="Verdana" pitchFamily="34" charset="0"/>
                <a:cs typeface="Verdana" pitchFamily="34" charset="0"/>
              </a:rPr>
              <a:t>fwd(sw3)</a:t>
            </a:r>
            <a:endParaRPr lang="zh-CN" altLang="en-US" dirty="0">
              <a:cs typeface="Verdana" pitchFamily="34" charset="0"/>
            </a:endParaRPr>
          </a:p>
        </p:txBody>
      </p:sp>
      <p:sp>
        <p:nvSpPr>
          <p:cNvPr id="34" name="TextBox 33"/>
          <p:cNvSpPr txBox="1"/>
          <p:nvPr/>
        </p:nvSpPr>
        <p:spPr>
          <a:xfrm>
            <a:off x="4752000" y="5500702"/>
            <a:ext cx="1809660" cy="923330"/>
          </a:xfrm>
          <a:prstGeom prst="rect">
            <a:avLst/>
          </a:prstGeom>
          <a:noFill/>
        </p:spPr>
        <p:txBody>
          <a:bodyPr wrap="square" rtlCol="0">
            <a:spAutoFit/>
          </a:bodyPr>
          <a:lstStyle/>
          <a:p>
            <a:r>
              <a:rPr lang="en-US" altLang="zh-CN" dirty="0" smtClean="0">
                <a:ea typeface="Verdana" pitchFamily="34" charset="0"/>
                <a:cs typeface="Verdana" pitchFamily="34" charset="0"/>
              </a:rPr>
              <a:t>p3,</a:t>
            </a:r>
          </a:p>
          <a:p>
            <a:r>
              <a:rPr lang="en-US" altLang="zh-CN" dirty="0" err="1" smtClean="0">
                <a:ea typeface="Verdana" pitchFamily="34" charset="0"/>
                <a:cs typeface="Verdana" pitchFamily="34" charset="0"/>
              </a:rPr>
              <a:t>src_ip</a:t>
            </a:r>
            <a:r>
              <a:rPr lang="en-US" altLang="zh-CN" dirty="0" smtClean="0">
                <a:ea typeface="Verdana" pitchFamily="34" charset="0"/>
                <a:cs typeface="Verdana" pitchFamily="34" charset="0"/>
              </a:rPr>
              <a:t>=10.20.*.*,</a:t>
            </a:r>
          </a:p>
          <a:p>
            <a:r>
              <a:rPr lang="en-US" altLang="zh-CN" dirty="0" smtClean="0">
                <a:ea typeface="Verdana" pitchFamily="34" charset="0"/>
                <a:cs typeface="Verdana" pitchFamily="34" charset="0"/>
              </a:rPr>
              <a:t>fwd(out)</a:t>
            </a:r>
            <a:endParaRPr lang="zh-CN" altLang="en-US" dirty="0">
              <a:cs typeface="Verdana" pitchFamily="34" charset="0"/>
            </a:endParaRPr>
          </a:p>
        </p:txBody>
      </p:sp>
      <p:sp>
        <p:nvSpPr>
          <p:cNvPr id="29" name="TextBox 28"/>
          <p:cNvSpPr txBox="1"/>
          <p:nvPr/>
        </p:nvSpPr>
        <p:spPr>
          <a:xfrm>
            <a:off x="5868000" y="4286256"/>
            <a:ext cx="3525784" cy="738664"/>
          </a:xfrm>
          <a:prstGeom prst="rect">
            <a:avLst/>
          </a:prstGeom>
          <a:noFill/>
        </p:spPr>
        <p:txBody>
          <a:bodyPr wrap="square" rtlCol="0">
            <a:spAutoFit/>
          </a:bodyPr>
          <a:lstStyle/>
          <a:p>
            <a:r>
              <a:rPr lang="en-US" altLang="zh-CN" sz="2400" b="1" dirty="0" smtClean="0">
                <a:solidFill>
                  <a:srgbClr val="FF0000"/>
                </a:solidFill>
                <a:latin typeface="Verdana" pitchFamily="34" charset="0"/>
                <a:ea typeface="Verdana" pitchFamily="34" charset="0"/>
                <a:cs typeface="Verdana" pitchFamily="34" charset="0"/>
              </a:rPr>
              <a:t>missing fault</a:t>
            </a:r>
          </a:p>
          <a:p>
            <a:r>
              <a:rPr lang="en-US" altLang="zh-CN" dirty="0" smtClean="0">
                <a:latin typeface="Verdana" pitchFamily="34" charset="0"/>
                <a:ea typeface="Verdana" pitchFamily="34" charset="0"/>
                <a:cs typeface="Verdana" pitchFamily="34" charset="0"/>
              </a:rPr>
              <a:t>rule installation failure</a:t>
            </a:r>
            <a:endParaRPr lang="zh-CN" altLang="en-US" dirty="0">
              <a:latin typeface="Verdana" pitchFamily="34" charset="0"/>
              <a:cs typeface="Verdana" pitchFamily="34" charset="0"/>
            </a:endParaRPr>
          </a:p>
        </p:txBody>
      </p:sp>
      <p:sp>
        <p:nvSpPr>
          <p:cNvPr id="35" name="TextBox 34"/>
          <p:cNvSpPr txBox="1"/>
          <p:nvPr/>
        </p:nvSpPr>
        <p:spPr>
          <a:xfrm>
            <a:off x="5868000" y="5286388"/>
            <a:ext cx="3525784" cy="461665"/>
          </a:xfrm>
          <a:prstGeom prst="rect">
            <a:avLst/>
          </a:prstGeom>
          <a:noFill/>
        </p:spPr>
        <p:txBody>
          <a:bodyPr wrap="square" rtlCol="0">
            <a:spAutoFit/>
          </a:bodyPr>
          <a:lstStyle/>
          <a:p>
            <a:r>
              <a:rPr lang="en-US" altLang="zh-CN" sz="2400" b="1" dirty="0" smtClean="0">
                <a:solidFill>
                  <a:srgbClr val="FF0000">
                    <a:alpha val="15000"/>
                  </a:srgbClr>
                </a:solidFill>
                <a:latin typeface="Verdana" pitchFamily="34" charset="0"/>
                <a:ea typeface="Verdana" pitchFamily="34" charset="0"/>
                <a:cs typeface="Verdana" pitchFamily="34" charset="0"/>
              </a:rPr>
              <a:t>priority fault</a:t>
            </a:r>
          </a:p>
        </p:txBody>
      </p:sp>
      <p:cxnSp>
        <p:nvCxnSpPr>
          <p:cNvPr id="42" name="直接连接符 41"/>
          <p:cNvCxnSpPr>
            <a:stCxn id="40" idx="3"/>
            <a:endCxn id="40" idx="7"/>
          </p:cNvCxnSpPr>
          <p:nvPr/>
        </p:nvCxnSpPr>
        <p:spPr>
          <a:xfrm rot="5400000" flipH="1" flipV="1">
            <a:off x="2983030" y="5697682"/>
            <a:ext cx="606172" cy="606172"/>
          </a:xfrm>
          <a:prstGeom prst="line">
            <a:avLst/>
          </a:prstGeom>
          <a:ln w="57150">
            <a:solidFill>
              <a:srgbClr val="FF0000"/>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500166" y="4714884"/>
            <a:ext cx="555408" cy="369332"/>
          </a:xfrm>
          <a:prstGeom prst="rect">
            <a:avLst/>
          </a:prstGeom>
          <a:noFill/>
        </p:spPr>
        <p:txBody>
          <a:bodyPr wrap="none" rtlCol="0">
            <a:spAutoFit/>
          </a:bodyPr>
          <a:lstStyle/>
          <a:p>
            <a:r>
              <a:rPr lang="en-US" altLang="zh-CN" dirty="0" smtClean="0"/>
              <a:t>sw1</a:t>
            </a:r>
            <a:endParaRPr lang="zh-CN" altLang="en-US" dirty="0"/>
          </a:p>
        </p:txBody>
      </p:sp>
      <p:sp>
        <p:nvSpPr>
          <p:cNvPr id="44" name="TextBox 43"/>
          <p:cNvSpPr txBox="1"/>
          <p:nvPr/>
        </p:nvSpPr>
        <p:spPr>
          <a:xfrm>
            <a:off x="3500430" y="4714884"/>
            <a:ext cx="555408" cy="369332"/>
          </a:xfrm>
          <a:prstGeom prst="rect">
            <a:avLst/>
          </a:prstGeom>
          <a:noFill/>
        </p:spPr>
        <p:txBody>
          <a:bodyPr wrap="none" rtlCol="0">
            <a:spAutoFit/>
          </a:bodyPr>
          <a:lstStyle/>
          <a:p>
            <a:r>
              <a:rPr lang="en-US" altLang="zh-CN" dirty="0" smtClean="0"/>
              <a:t>sw2</a:t>
            </a:r>
            <a:endParaRPr lang="zh-CN" altLang="en-US" dirty="0"/>
          </a:p>
        </p:txBody>
      </p:sp>
      <p:sp>
        <p:nvSpPr>
          <p:cNvPr id="46" name="TextBox 45"/>
          <p:cNvSpPr txBox="1"/>
          <p:nvPr/>
        </p:nvSpPr>
        <p:spPr>
          <a:xfrm>
            <a:off x="5572132" y="4714884"/>
            <a:ext cx="555408" cy="369332"/>
          </a:xfrm>
          <a:prstGeom prst="rect">
            <a:avLst/>
          </a:prstGeom>
          <a:noFill/>
        </p:spPr>
        <p:txBody>
          <a:bodyPr wrap="none" rtlCol="0">
            <a:spAutoFit/>
          </a:bodyPr>
          <a:lstStyle/>
          <a:p>
            <a:r>
              <a:rPr lang="en-US" altLang="zh-CN" dirty="0" smtClean="0"/>
              <a:t>sw3</a:t>
            </a:r>
            <a:endParaRPr lang="zh-CN" altLang="en-US" dirty="0"/>
          </a:p>
        </p:txBody>
      </p:sp>
      <p:sp>
        <p:nvSpPr>
          <p:cNvPr id="40" name="椭圆 39"/>
          <p:cNvSpPr/>
          <p:nvPr/>
        </p:nvSpPr>
        <p:spPr>
          <a:xfrm>
            <a:off x="2857488" y="5572140"/>
            <a:ext cx="857256" cy="857256"/>
          </a:xfrm>
          <a:prstGeom prst="ellipse">
            <a:avLst/>
          </a:prstGeom>
          <a:noFill/>
          <a:ln w="57150">
            <a:solidFill>
              <a:srgbClr val="FF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TextBox 50"/>
          <p:cNvSpPr txBox="1"/>
          <p:nvPr/>
        </p:nvSpPr>
        <p:spPr>
          <a:xfrm>
            <a:off x="2901600" y="4786322"/>
            <a:ext cx="928694" cy="461665"/>
          </a:xfrm>
          <a:prstGeom prst="rect">
            <a:avLst/>
          </a:prstGeom>
          <a:noFill/>
        </p:spPr>
        <p:txBody>
          <a:bodyPr wrap="square" rtlCol="0">
            <a:spAutoFit/>
          </a:bodyPr>
          <a:lstStyle/>
          <a:p>
            <a:pPr algn="ctr"/>
            <a:r>
              <a:rPr lang="en-US" altLang="zh-CN" sz="2400" b="1" dirty="0" smtClean="0">
                <a:solidFill>
                  <a:srgbClr val="FF0000"/>
                </a:solidFill>
                <a:latin typeface="Verdana" pitchFamily="34" charset="0"/>
                <a:ea typeface="Verdana" pitchFamily="34" charset="0"/>
                <a:cs typeface="Verdana" pitchFamily="34" charset="0"/>
              </a:rPr>
              <a:t>bug</a:t>
            </a:r>
          </a:p>
        </p:txBody>
      </p:sp>
      <p:sp>
        <p:nvSpPr>
          <p:cNvPr id="59" name="TextBox 58"/>
          <p:cNvSpPr txBox="1"/>
          <p:nvPr/>
        </p:nvSpPr>
        <p:spPr>
          <a:xfrm>
            <a:off x="2757600" y="3500438"/>
            <a:ext cx="1285884" cy="461665"/>
          </a:xfrm>
          <a:prstGeom prst="rect">
            <a:avLst/>
          </a:prstGeom>
          <a:noFill/>
        </p:spPr>
        <p:txBody>
          <a:bodyPr wrap="square" rtlCol="0">
            <a:spAutoFit/>
          </a:bodyPr>
          <a:lstStyle/>
          <a:p>
            <a:pPr algn="ctr"/>
            <a:r>
              <a:rPr lang="en-US" altLang="zh-CN" sz="2400" b="1" dirty="0" smtClean="0">
                <a:solidFill>
                  <a:srgbClr val="FF0000"/>
                </a:solidFill>
                <a:latin typeface="Verdana" pitchFamily="34" charset="0"/>
                <a:ea typeface="Verdana" pitchFamily="34" charset="0"/>
                <a:cs typeface="Verdana" pitchFamily="34" charset="0"/>
              </a:rPr>
              <a:t>loss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130425"/>
            <a:ext cx="9144000" cy="1470025"/>
          </a:xfrm>
        </p:spPr>
        <p:txBody>
          <a:bodyPr>
            <a:normAutofit fontScale="90000"/>
          </a:bodyPr>
          <a:lstStyle/>
          <a:p>
            <a:r>
              <a:rPr lang="en-US" altLang="zh-CN" sz="4000" dirty="0" err="1" smtClean="0">
                <a:solidFill>
                  <a:schemeClr val="bg1"/>
                </a:solidFill>
                <a:ea typeface="Verdana" pitchFamily="34" charset="0"/>
              </a:rPr>
              <a:t>Gotta</a:t>
            </a:r>
            <a:r>
              <a:rPr lang="en-US" altLang="zh-CN" sz="4000" dirty="0" smtClean="0">
                <a:solidFill>
                  <a:schemeClr val="bg1"/>
                </a:solidFill>
              </a:rPr>
              <a:t> Tell You Switches Only Once</a:t>
            </a:r>
            <a:br>
              <a:rPr lang="en-US" altLang="zh-CN" sz="4000" dirty="0" smtClean="0">
                <a:solidFill>
                  <a:schemeClr val="bg1"/>
                </a:solidFill>
              </a:rPr>
            </a:br>
            <a:r>
              <a:rPr lang="en-US" altLang="zh-CN" sz="4000" dirty="0" smtClean="0">
                <a:solidFill>
                  <a:schemeClr val="bg1"/>
                </a:solidFill>
              </a:rPr>
              <a:t>Toward Bandwidth-Efficient</a:t>
            </a:r>
            <a:br>
              <a:rPr lang="en-US" altLang="zh-CN" sz="4000" dirty="0" smtClean="0">
                <a:solidFill>
                  <a:schemeClr val="bg1"/>
                </a:solidFill>
              </a:rPr>
            </a:br>
            <a:r>
              <a:rPr lang="en-US" altLang="zh-CN" sz="4000" dirty="0" smtClean="0">
                <a:solidFill>
                  <a:schemeClr val="bg1"/>
                </a:solidFill>
              </a:rPr>
              <a:t>Flow Setup for </a:t>
            </a:r>
            <a:r>
              <a:rPr lang="en-US" altLang="zh-CN" sz="4000" dirty="0" smtClean="0">
                <a:solidFill>
                  <a:srgbClr val="FFC000"/>
                </a:solidFill>
              </a:rPr>
              <a:t>SDN</a:t>
            </a:r>
            <a:r>
              <a:rPr lang="en-US" altLang="zh-CN" sz="4000" dirty="0" smtClean="0"/>
              <a:t/>
            </a:r>
            <a:br>
              <a:rPr lang="en-US" altLang="zh-CN" sz="4000" dirty="0" smtClean="0"/>
            </a:br>
            <a:endParaRPr lang="zh-CN" altLang="en-US" sz="4000" dirty="0">
              <a:solidFill>
                <a:srgbClr val="FFC000"/>
              </a:solidFill>
            </a:endParaRPr>
          </a:p>
        </p:txBody>
      </p:sp>
      <p:sp>
        <p:nvSpPr>
          <p:cNvPr id="22" name="圆角矩形 21"/>
          <p:cNvSpPr/>
          <p:nvPr/>
        </p:nvSpPr>
        <p:spPr>
          <a:xfrm>
            <a:off x="2214546" y="1142984"/>
            <a:ext cx="2428892" cy="1285884"/>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3" name="TextBox 2"/>
          <p:cNvSpPr txBox="1"/>
          <p:nvPr/>
        </p:nvSpPr>
        <p:spPr>
          <a:xfrm>
            <a:off x="5860800" y="3357562"/>
            <a:ext cx="3525784" cy="646331"/>
          </a:xfrm>
          <a:prstGeom prst="rect">
            <a:avLst/>
          </a:prstGeom>
          <a:noFill/>
        </p:spPr>
        <p:txBody>
          <a:bodyPr wrap="square" rtlCol="0">
            <a:spAutoFit/>
          </a:bodyPr>
          <a:lstStyle/>
          <a:p>
            <a:r>
              <a:rPr lang="en-US" altLang="zh-CN" sz="3600" b="1" dirty="0" smtClean="0">
                <a:latin typeface="Verdana" pitchFamily="34" charset="0"/>
                <a:ea typeface="Verdana" pitchFamily="34" charset="0"/>
                <a:cs typeface="Verdana" pitchFamily="34" charset="0"/>
              </a:rPr>
              <a:t>Forwarding</a:t>
            </a:r>
            <a:endParaRPr lang="zh-CN" altLang="en-US" sz="3600" dirty="0">
              <a:latin typeface="Verdana" pitchFamily="34" charset="0"/>
              <a:cs typeface="Verdana" pitchFamily="34" charset="0"/>
            </a:endParaRPr>
          </a:p>
        </p:txBody>
      </p:sp>
      <p:pic>
        <p:nvPicPr>
          <p:cNvPr id="1026" name="Picture 2"/>
          <p:cNvPicPr>
            <a:picLocks noChangeAspect="1" noChangeArrowheads="1"/>
          </p:cNvPicPr>
          <p:nvPr/>
        </p:nvPicPr>
        <p:blipFill>
          <a:blip r:embed="rId3"/>
          <a:srcRect/>
          <a:stretch>
            <a:fillRect/>
          </a:stretch>
        </p:blipFill>
        <p:spPr bwMode="auto">
          <a:xfrm>
            <a:off x="714348" y="5000636"/>
            <a:ext cx="1152525" cy="495300"/>
          </a:xfrm>
          <a:prstGeom prst="rect">
            <a:avLst/>
          </a:prstGeom>
          <a:noFill/>
          <a:ln w="9525">
            <a:noFill/>
            <a:miter lim="800000"/>
            <a:headEnd/>
            <a:tailEnd/>
          </a:ln>
          <a:effectLst/>
        </p:spPr>
      </p:pic>
      <p:pic>
        <p:nvPicPr>
          <p:cNvPr id="6" name="Picture 2"/>
          <p:cNvPicPr>
            <a:picLocks noChangeAspect="1" noChangeArrowheads="1"/>
          </p:cNvPicPr>
          <p:nvPr/>
        </p:nvPicPr>
        <p:blipFill>
          <a:blip r:embed="rId3"/>
          <a:srcRect/>
          <a:stretch>
            <a:fillRect/>
          </a:stretch>
        </p:blipFill>
        <p:spPr bwMode="auto">
          <a:xfrm>
            <a:off x="2786050" y="5000636"/>
            <a:ext cx="1152525" cy="495300"/>
          </a:xfrm>
          <a:prstGeom prst="rect">
            <a:avLst/>
          </a:prstGeom>
          <a:noFill/>
          <a:ln w="9525">
            <a:noFill/>
            <a:miter lim="800000"/>
            <a:headEnd/>
            <a:tailEnd/>
          </a:ln>
          <a:effectLst/>
        </p:spPr>
      </p:pic>
      <p:pic>
        <p:nvPicPr>
          <p:cNvPr id="7" name="Picture 2"/>
          <p:cNvPicPr>
            <a:picLocks noChangeAspect="1" noChangeArrowheads="1"/>
          </p:cNvPicPr>
          <p:nvPr/>
        </p:nvPicPr>
        <p:blipFill>
          <a:blip r:embed="rId3"/>
          <a:srcRect/>
          <a:stretch>
            <a:fillRect/>
          </a:stretch>
        </p:blipFill>
        <p:spPr bwMode="auto">
          <a:xfrm>
            <a:off x="4857752" y="5000636"/>
            <a:ext cx="1152525" cy="495300"/>
          </a:xfrm>
          <a:prstGeom prst="rect">
            <a:avLst/>
          </a:prstGeom>
          <a:noFill/>
          <a:ln w="9525">
            <a:noFill/>
            <a:miter lim="800000"/>
            <a:headEnd/>
            <a:tailEnd/>
          </a:ln>
          <a:effectLst/>
        </p:spPr>
      </p:pic>
      <p:sp>
        <p:nvSpPr>
          <p:cNvPr id="9" name="云形 8"/>
          <p:cNvSpPr/>
          <p:nvPr/>
        </p:nvSpPr>
        <p:spPr>
          <a:xfrm>
            <a:off x="0" y="3786190"/>
            <a:ext cx="6786610" cy="2857520"/>
          </a:xfrm>
          <a:prstGeom prst="cloud">
            <a:avLst/>
          </a:prstGeom>
          <a:noFill/>
          <a:ln>
            <a:solidFill>
              <a:srgbClr val="00B0F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3144377" y="1714488"/>
            <a:ext cx="571504" cy="571504"/>
          </a:xfrm>
          <a:prstGeom prst="roundRect">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200" b="1" dirty="0" smtClean="0">
                <a:latin typeface="Verdana" pitchFamily="34" charset="0"/>
                <a:ea typeface="Verdana" pitchFamily="34" charset="0"/>
                <a:cs typeface="Verdana" pitchFamily="34" charset="0"/>
              </a:rPr>
              <a:t>App</a:t>
            </a:r>
            <a:endParaRPr lang="zh-CN" altLang="en-US" sz="1200" b="1" dirty="0" smtClean="0">
              <a:latin typeface="Verdana" pitchFamily="34" charset="0"/>
              <a:cs typeface="Verdana" pitchFamily="34" charset="0"/>
            </a:endParaRPr>
          </a:p>
        </p:txBody>
      </p:sp>
      <p:sp>
        <p:nvSpPr>
          <p:cNvPr id="30" name="TextBox 29"/>
          <p:cNvSpPr txBox="1"/>
          <p:nvPr/>
        </p:nvSpPr>
        <p:spPr>
          <a:xfrm>
            <a:off x="1643042" y="500042"/>
            <a:ext cx="1324402" cy="369332"/>
          </a:xfrm>
          <a:prstGeom prst="rect">
            <a:avLst/>
          </a:prstGeom>
          <a:noFill/>
        </p:spPr>
        <p:txBody>
          <a:bodyPr wrap="none" rtlCol="0">
            <a:spAutoFit/>
          </a:bodyPr>
          <a:lstStyle/>
          <a:p>
            <a:r>
              <a:rPr lang="en-US" altLang="zh-CN" dirty="0" smtClean="0">
                <a:solidFill>
                  <a:schemeClr val="bg1"/>
                </a:solidFill>
                <a:latin typeface="Verdana" pitchFamily="34" charset="0"/>
                <a:ea typeface="Verdana" pitchFamily="34" charset="0"/>
                <a:cs typeface="Verdana" pitchFamily="34" charset="0"/>
              </a:rPr>
              <a:t>Controller</a:t>
            </a:r>
            <a:endParaRPr lang="zh-CN" altLang="en-US" dirty="0">
              <a:solidFill>
                <a:schemeClr val="bg1"/>
              </a:solidFill>
              <a:latin typeface="Verdana" pitchFamily="34" charset="0"/>
              <a:cs typeface="Verdana" pitchFamily="34" charset="0"/>
            </a:endParaRPr>
          </a:p>
        </p:txBody>
      </p:sp>
      <p:sp>
        <p:nvSpPr>
          <p:cNvPr id="31" name="TextBox 30"/>
          <p:cNvSpPr txBox="1"/>
          <p:nvPr/>
        </p:nvSpPr>
        <p:spPr>
          <a:xfrm>
            <a:off x="2688244" y="1142984"/>
            <a:ext cx="1481496" cy="369332"/>
          </a:xfrm>
          <a:prstGeom prst="rect">
            <a:avLst/>
          </a:prstGeom>
          <a:noFill/>
        </p:spPr>
        <p:txBody>
          <a:bodyPr wrap="none" rtlCol="0">
            <a:spAutoFit/>
          </a:bodyPr>
          <a:lstStyle/>
          <a:p>
            <a:r>
              <a:rPr lang="en-US" altLang="zh-CN" b="1" dirty="0" smtClean="0">
                <a:solidFill>
                  <a:schemeClr val="bg1"/>
                </a:solidFill>
                <a:latin typeface="Verdana" pitchFamily="34" charset="0"/>
                <a:ea typeface="Verdana" pitchFamily="34" charset="0"/>
                <a:cs typeface="Verdana" pitchFamily="34" charset="0"/>
              </a:rPr>
              <a:t>Controller</a:t>
            </a:r>
            <a:endParaRPr lang="zh-CN" altLang="en-US" b="1" dirty="0">
              <a:solidFill>
                <a:schemeClr val="bg1"/>
              </a:solidFill>
              <a:latin typeface="Verdana" pitchFamily="34" charset="0"/>
              <a:cs typeface="Verdana" pitchFamily="34" charset="0"/>
            </a:endParaRPr>
          </a:p>
        </p:txBody>
      </p:sp>
      <p:sp>
        <p:nvSpPr>
          <p:cNvPr id="26" name="TextBox 25"/>
          <p:cNvSpPr txBox="1"/>
          <p:nvPr/>
        </p:nvSpPr>
        <p:spPr>
          <a:xfrm>
            <a:off x="3000364" y="1714488"/>
            <a:ext cx="859531" cy="276999"/>
          </a:xfrm>
          <a:prstGeom prst="rect">
            <a:avLst/>
          </a:prstGeom>
          <a:noFill/>
        </p:spPr>
        <p:txBody>
          <a:bodyPr wrap="none" rtlCol="0">
            <a:spAutoFit/>
          </a:bodyPr>
          <a:lstStyle/>
          <a:p>
            <a:r>
              <a:rPr lang="en-US" altLang="zh-CN" sz="1200" b="1" dirty="0" smtClean="0">
                <a:solidFill>
                  <a:schemeClr val="bg1"/>
                </a:solidFill>
                <a:latin typeface="Verdana" pitchFamily="34" charset="0"/>
                <a:ea typeface="Verdana" pitchFamily="34" charset="0"/>
                <a:cs typeface="Verdana" pitchFamily="34" charset="0"/>
              </a:rPr>
              <a:t>Routing</a:t>
            </a:r>
            <a:endParaRPr lang="zh-CN" altLang="en-US" sz="1200" b="1" dirty="0">
              <a:solidFill>
                <a:schemeClr val="bg1"/>
              </a:solidFill>
              <a:latin typeface="Verdana" pitchFamily="34" charset="0"/>
              <a:cs typeface="Verdana" pitchFamily="34" charset="0"/>
            </a:endParaRPr>
          </a:p>
        </p:txBody>
      </p:sp>
      <p:cxnSp>
        <p:nvCxnSpPr>
          <p:cNvPr id="19" name="直接箭头连接符 18"/>
          <p:cNvCxnSpPr>
            <a:stCxn id="9" idx="2"/>
          </p:cNvCxnSpPr>
          <p:nvPr/>
        </p:nvCxnSpPr>
        <p:spPr>
          <a:xfrm rot="10800000" flipH="1" flipV="1">
            <a:off x="21050" y="5214950"/>
            <a:ext cx="693297" cy="1588"/>
          </a:xfrm>
          <a:prstGeom prst="straightConnector1">
            <a:avLst/>
          </a:prstGeom>
          <a:ln w="57150">
            <a:solidFill>
              <a:srgbClr val="FF66FF"/>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0" y="5214950"/>
            <a:ext cx="659155" cy="369332"/>
          </a:xfrm>
          <a:prstGeom prst="rect">
            <a:avLst/>
          </a:prstGeom>
          <a:noFill/>
        </p:spPr>
        <p:txBody>
          <a:bodyPr wrap="square" rtlCol="0">
            <a:spAutoFit/>
          </a:bodyPr>
          <a:lstStyle/>
          <a:p>
            <a:r>
              <a:rPr lang="en-US" altLang="zh-CN" dirty="0" smtClean="0">
                <a:latin typeface="Verdana" pitchFamily="34" charset="0"/>
                <a:ea typeface="Verdana" pitchFamily="34" charset="0"/>
                <a:cs typeface="Verdana" pitchFamily="34" charset="0"/>
              </a:rPr>
              <a:t>flow</a:t>
            </a:r>
            <a:endParaRPr lang="zh-CN" altLang="en-US" dirty="0">
              <a:latin typeface="Verdana" pitchFamily="34" charset="0"/>
              <a:cs typeface="Verdana" pitchFamily="34" charset="0"/>
            </a:endParaRPr>
          </a:p>
        </p:txBody>
      </p:sp>
      <p:cxnSp>
        <p:nvCxnSpPr>
          <p:cNvPr id="38" name="直接箭头连接符 37"/>
          <p:cNvCxnSpPr/>
          <p:nvPr/>
        </p:nvCxnSpPr>
        <p:spPr>
          <a:xfrm>
            <a:off x="1785918" y="5214950"/>
            <a:ext cx="4786346" cy="10965"/>
          </a:xfrm>
          <a:prstGeom prst="straightConnector1">
            <a:avLst/>
          </a:prstGeom>
          <a:ln w="57150">
            <a:solidFill>
              <a:srgbClr val="FF66FF"/>
            </a:solidFill>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rot="5400000" flipH="1" flipV="1">
            <a:off x="714348" y="2500306"/>
            <a:ext cx="2786082" cy="2214578"/>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endCxn id="6" idx="0"/>
          </p:cNvCxnSpPr>
          <p:nvPr/>
        </p:nvCxnSpPr>
        <p:spPr>
          <a:xfrm rot="5400000">
            <a:off x="2038332" y="3609976"/>
            <a:ext cx="2714642" cy="66679"/>
          </a:xfrm>
          <a:prstGeom prst="straightConnector1">
            <a:avLst/>
          </a:prstGeom>
          <a:ln w="5715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stCxn id="24" idx="2"/>
            <a:endCxn id="7" idx="0"/>
          </p:cNvCxnSpPr>
          <p:nvPr/>
        </p:nvCxnSpPr>
        <p:spPr>
          <a:xfrm rot="16200000" flipH="1">
            <a:off x="3074750" y="2641371"/>
            <a:ext cx="2714644" cy="2003886"/>
          </a:xfrm>
          <a:prstGeom prst="straightConnector1">
            <a:avLst/>
          </a:prstGeom>
          <a:ln w="5715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24" idx="2"/>
            <a:endCxn id="1026" idx="0"/>
          </p:cNvCxnSpPr>
          <p:nvPr/>
        </p:nvCxnSpPr>
        <p:spPr>
          <a:xfrm rot="5400000">
            <a:off x="1003048" y="2573555"/>
            <a:ext cx="2714644" cy="2139518"/>
          </a:xfrm>
          <a:prstGeom prst="straightConnector1">
            <a:avLst/>
          </a:prstGeom>
          <a:ln w="57150">
            <a:solidFill>
              <a:srgbClr val="92D050"/>
            </a:solidFill>
            <a:tailEnd type="arrow"/>
          </a:ln>
        </p:spPr>
        <p:style>
          <a:lnRef idx="1">
            <a:schemeClr val="accent1"/>
          </a:lnRef>
          <a:fillRef idx="0">
            <a:schemeClr val="accent1"/>
          </a:fillRef>
          <a:effectRef idx="0">
            <a:schemeClr val="accent1"/>
          </a:effectRef>
          <a:fontRef idx="minor">
            <a:schemeClr val="tx1"/>
          </a:fontRef>
        </p:style>
      </p:cxnSp>
      <p:pic>
        <p:nvPicPr>
          <p:cNvPr id="25" name="图片 24" descr="check-mark-3-64.png"/>
          <p:cNvPicPr>
            <a:picLocks noChangeAspect="1"/>
          </p:cNvPicPr>
          <p:nvPr/>
        </p:nvPicPr>
        <p:blipFill>
          <a:blip r:embed="rId4"/>
          <a:stretch>
            <a:fillRect/>
          </a:stretch>
        </p:blipFill>
        <p:spPr>
          <a:xfrm>
            <a:off x="642910" y="4643446"/>
            <a:ext cx="466724" cy="466724"/>
          </a:xfrm>
          <a:prstGeom prst="rect">
            <a:avLst/>
          </a:prstGeom>
        </p:spPr>
      </p:pic>
      <p:sp>
        <p:nvSpPr>
          <p:cNvPr id="27" name="TextBox 26"/>
          <p:cNvSpPr txBox="1"/>
          <p:nvPr/>
        </p:nvSpPr>
        <p:spPr>
          <a:xfrm rot="18636639">
            <a:off x="1176663" y="3335354"/>
            <a:ext cx="1428760" cy="369332"/>
          </a:xfrm>
          <a:prstGeom prst="rect">
            <a:avLst/>
          </a:prstGeom>
          <a:noFill/>
        </p:spPr>
        <p:txBody>
          <a:bodyPr wrap="square" rtlCol="0">
            <a:spAutoFit/>
          </a:bodyPr>
          <a:lstStyle/>
          <a:p>
            <a:r>
              <a:rPr lang="en-US" altLang="zh-CN" dirty="0" err="1" smtClean="0">
                <a:latin typeface="Verdana" pitchFamily="34" charset="0"/>
                <a:ea typeface="Verdana" pitchFamily="34" charset="0"/>
                <a:cs typeface="Verdana" pitchFamily="34" charset="0"/>
              </a:rPr>
              <a:t>PacketIn</a:t>
            </a:r>
            <a:endParaRPr lang="zh-CN" altLang="en-US" dirty="0">
              <a:latin typeface="Verdana" pitchFamily="34" charset="0"/>
              <a:cs typeface="Verdana" pitchFamily="34" charset="0"/>
            </a:endParaRPr>
          </a:p>
        </p:txBody>
      </p:sp>
      <p:sp>
        <p:nvSpPr>
          <p:cNvPr id="28" name="TextBox 27"/>
          <p:cNvSpPr txBox="1"/>
          <p:nvPr/>
        </p:nvSpPr>
        <p:spPr>
          <a:xfrm>
            <a:off x="2786050" y="3286124"/>
            <a:ext cx="1428760" cy="369332"/>
          </a:xfrm>
          <a:prstGeom prst="rect">
            <a:avLst/>
          </a:prstGeom>
          <a:noFill/>
        </p:spPr>
        <p:txBody>
          <a:bodyPr wrap="square" rtlCol="0">
            <a:spAutoFit/>
          </a:bodyPr>
          <a:lstStyle/>
          <a:p>
            <a:r>
              <a:rPr lang="en-US" altLang="zh-CN" dirty="0" err="1" smtClean="0">
                <a:latin typeface="Verdana" pitchFamily="34" charset="0"/>
                <a:ea typeface="Verdana" pitchFamily="34" charset="0"/>
                <a:cs typeface="Verdana" pitchFamily="34" charset="0"/>
              </a:rPr>
              <a:t>FlowMod</a:t>
            </a:r>
            <a:endParaRPr lang="zh-CN" altLang="en-US" dirty="0">
              <a:latin typeface="Verdana" pitchFamily="34" charset="0"/>
              <a:cs typeface="Verdana" pitchFamily="34" charset="0"/>
            </a:endParaRPr>
          </a:p>
        </p:txBody>
      </p:sp>
      <p:sp>
        <p:nvSpPr>
          <p:cNvPr id="32" name="TextBox 31"/>
          <p:cNvSpPr txBox="1"/>
          <p:nvPr/>
        </p:nvSpPr>
        <p:spPr>
          <a:xfrm>
            <a:off x="619200" y="5500702"/>
            <a:ext cx="1809660" cy="923330"/>
          </a:xfrm>
          <a:prstGeom prst="rect">
            <a:avLst/>
          </a:prstGeom>
          <a:noFill/>
        </p:spPr>
        <p:txBody>
          <a:bodyPr wrap="square" rtlCol="0">
            <a:spAutoFit/>
          </a:bodyPr>
          <a:lstStyle/>
          <a:p>
            <a:r>
              <a:rPr lang="en-US" altLang="zh-CN" dirty="0" smtClean="0">
                <a:ea typeface="Verdana" pitchFamily="34" charset="0"/>
                <a:cs typeface="Verdana" pitchFamily="34" charset="0"/>
              </a:rPr>
              <a:t>p1,</a:t>
            </a:r>
          </a:p>
          <a:p>
            <a:r>
              <a:rPr lang="en-US" altLang="zh-CN" dirty="0" err="1" smtClean="0">
                <a:ea typeface="Verdana" pitchFamily="34" charset="0"/>
                <a:cs typeface="Verdana" pitchFamily="34" charset="0"/>
              </a:rPr>
              <a:t>src_ip</a:t>
            </a:r>
            <a:r>
              <a:rPr lang="en-US" altLang="zh-CN" dirty="0" smtClean="0">
                <a:ea typeface="Verdana" pitchFamily="34" charset="0"/>
                <a:cs typeface="Verdana" pitchFamily="34" charset="0"/>
              </a:rPr>
              <a:t>=10.20.*.*,</a:t>
            </a:r>
          </a:p>
          <a:p>
            <a:r>
              <a:rPr lang="en-US" altLang="zh-CN" dirty="0" smtClean="0">
                <a:ea typeface="Verdana" pitchFamily="34" charset="0"/>
                <a:cs typeface="Verdana" pitchFamily="34" charset="0"/>
              </a:rPr>
              <a:t>fwd(sw2)</a:t>
            </a:r>
            <a:endParaRPr lang="zh-CN" altLang="en-US" dirty="0">
              <a:cs typeface="Verdana" pitchFamily="34" charset="0"/>
            </a:endParaRPr>
          </a:p>
        </p:txBody>
      </p:sp>
      <p:sp>
        <p:nvSpPr>
          <p:cNvPr id="33" name="TextBox 32"/>
          <p:cNvSpPr txBox="1"/>
          <p:nvPr/>
        </p:nvSpPr>
        <p:spPr>
          <a:xfrm>
            <a:off x="2700000" y="5500702"/>
            <a:ext cx="1809660" cy="923330"/>
          </a:xfrm>
          <a:prstGeom prst="rect">
            <a:avLst/>
          </a:prstGeom>
          <a:noFill/>
        </p:spPr>
        <p:txBody>
          <a:bodyPr wrap="square" rtlCol="0">
            <a:spAutoFit/>
          </a:bodyPr>
          <a:lstStyle/>
          <a:p>
            <a:r>
              <a:rPr lang="en-US" altLang="zh-CN" dirty="0" smtClean="0">
                <a:ea typeface="Verdana" pitchFamily="34" charset="0"/>
                <a:cs typeface="Verdana" pitchFamily="34" charset="0"/>
              </a:rPr>
              <a:t>p2,</a:t>
            </a:r>
          </a:p>
          <a:p>
            <a:r>
              <a:rPr lang="en-US" altLang="zh-CN" dirty="0" err="1" smtClean="0">
                <a:ea typeface="Verdana" pitchFamily="34" charset="0"/>
                <a:cs typeface="Verdana" pitchFamily="34" charset="0"/>
              </a:rPr>
              <a:t>src_ip</a:t>
            </a:r>
            <a:r>
              <a:rPr lang="en-US" altLang="zh-CN" dirty="0" smtClean="0">
                <a:ea typeface="Verdana" pitchFamily="34" charset="0"/>
                <a:cs typeface="Verdana" pitchFamily="34" charset="0"/>
              </a:rPr>
              <a:t>=10.20.*.*,</a:t>
            </a:r>
          </a:p>
          <a:p>
            <a:r>
              <a:rPr lang="en-US" altLang="zh-CN" dirty="0" smtClean="0">
                <a:ea typeface="Verdana" pitchFamily="34" charset="0"/>
                <a:cs typeface="Verdana" pitchFamily="34" charset="0"/>
              </a:rPr>
              <a:t>fwd(sw3)</a:t>
            </a:r>
            <a:endParaRPr lang="zh-CN" altLang="en-US" dirty="0">
              <a:cs typeface="Verdana" pitchFamily="34" charset="0"/>
            </a:endParaRPr>
          </a:p>
        </p:txBody>
      </p:sp>
      <p:sp>
        <p:nvSpPr>
          <p:cNvPr id="34" name="TextBox 33"/>
          <p:cNvSpPr txBox="1"/>
          <p:nvPr/>
        </p:nvSpPr>
        <p:spPr>
          <a:xfrm>
            <a:off x="4752000" y="5500702"/>
            <a:ext cx="1809660" cy="923330"/>
          </a:xfrm>
          <a:prstGeom prst="rect">
            <a:avLst/>
          </a:prstGeom>
          <a:noFill/>
        </p:spPr>
        <p:txBody>
          <a:bodyPr wrap="square" rtlCol="0">
            <a:spAutoFit/>
          </a:bodyPr>
          <a:lstStyle/>
          <a:p>
            <a:r>
              <a:rPr lang="en-US" altLang="zh-CN" dirty="0" smtClean="0">
                <a:ea typeface="Verdana" pitchFamily="34" charset="0"/>
                <a:cs typeface="Verdana" pitchFamily="34" charset="0"/>
              </a:rPr>
              <a:t>p3,</a:t>
            </a:r>
          </a:p>
          <a:p>
            <a:r>
              <a:rPr lang="en-US" altLang="zh-CN" dirty="0" err="1" smtClean="0">
                <a:ea typeface="Verdana" pitchFamily="34" charset="0"/>
                <a:cs typeface="Verdana" pitchFamily="34" charset="0"/>
              </a:rPr>
              <a:t>src_ip</a:t>
            </a:r>
            <a:r>
              <a:rPr lang="en-US" altLang="zh-CN" dirty="0" smtClean="0">
                <a:ea typeface="Verdana" pitchFamily="34" charset="0"/>
                <a:cs typeface="Verdana" pitchFamily="34" charset="0"/>
              </a:rPr>
              <a:t>=10.20.*.*,</a:t>
            </a:r>
          </a:p>
          <a:p>
            <a:r>
              <a:rPr lang="en-US" altLang="zh-CN" dirty="0" smtClean="0">
                <a:ea typeface="Verdana" pitchFamily="34" charset="0"/>
                <a:cs typeface="Verdana" pitchFamily="34" charset="0"/>
              </a:rPr>
              <a:t>fwd(out)</a:t>
            </a:r>
            <a:endParaRPr lang="zh-CN" altLang="en-US" dirty="0">
              <a:cs typeface="Verdana" pitchFamily="34" charset="0"/>
            </a:endParaRPr>
          </a:p>
        </p:txBody>
      </p:sp>
      <p:sp>
        <p:nvSpPr>
          <p:cNvPr id="29" name="TextBox 28"/>
          <p:cNvSpPr txBox="1"/>
          <p:nvPr/>
        </p:nvSpPr>
        <p:spPr>
          <a:xfrm>
            <a:off x="5868000" y="4286256"/>
            <a:ext cx="3525784" cy="738664"/>
          </a:xfrm>
          <a:prstGeom prst="rect">
            <a:avLst/>
          </a:prstGeom>
          <a:noFill/>
        </p:spPr>
        <p:txBody>
          <a:bodyPr wrap="square" rtlCol="0">
            <a:spAutoFit/>
          </a:bodyPr>
          <a:lstStyle/>
          <a:p>
            <a:r>
              <a:rPr lang="en-US" altLang="zh-CN" sz="2400" b="1" dirty="0" smtClean="0">
                <a:solidFill>
                  <a:srgbClr val="FF0000"/>
                </a:solidFill>
                <a:latin typeface="Verdana" pitchFamily="34" charset="0"/>
                <a:ea typeface="Verdana" pitchFamily="34" charset="0"/>
                <a:cs typeface="Verdana" pitchFamily="34" charset="0"/>
              </a:rPr>
              <a:t>missing fault</a:t>
            </a:r>
          </a:p>
          <a:p>
            <a:r>
              <a:rPr lang="en-US" altLang="zh-CN" dirty="0" smtClean="0">
                <a:latin typeface="Verdana" pitchFamily="34" charset="0"/>
                <a:ea typeface="Verdana" pitchFamily="34" charset="0"/>
                <a:cs typeface="Verdana" pitchFamily="34" charset="0"/>
              </a:rPr>
              <a:t>rule installation failure</a:t>
            </a:r>
            <a:endParaRPr lang="zh-CN" altLang="en-US" dirty="0">
              <a:latin typeface="Verdana" pitchFamily="34" charset="0"/>
              <a:cs typeface="Verdana" pitchFamily="34" charset="0"/>
            </a:endParaRPr>
          </a:p>
        </p:txBody>
      </p:sp>
      <p:sp>
        <p:nvSpPr>
          <p:cNvPr id="35" name="TextBox 34"/>
          <p:cNvSpPr txBox="1"/>
          <p:nvPr/>
        </p:nvSpPr>
        <p:spPr>
          <a:xfrm>
            <a:off x="5868000" y="5286388"/>
            <a:ext cx="3525784" cy="461665"/>
          </a:xfrm>
          <a:prstGeom prst="rect">
            <a:avLst/>
          </a:prstGeom>
          <a:noFill/>
        </p:spPr>
        <p:txBody>
          <a:bodyPr wrap="square" rtlCol="0">
            <a:spAutoFit/>
          </a:bodyPr>
          <a:lstStyle/>
          <a:p>
            <a:r>
              <a:rPr lang="en-US" altLang="zh-CN" sz="2400" b="1" dirty="0" smtClean="0">
                <a:solidFill>
                  <a:srgbClr val="FF0000">
                    <a:alpha val="15000"/>
                  </a:srgbClr>
                </a:solidFill>
                <a:latin typeface="Verdana" pitchFamily="34" charset="0"/>
                <a:ea typeface="Verdana" pitchFamily="34" charset="0"/>
                <a:cs typeface="Verdana" pitchFamily="34" charset="0"/>
              </a:rPr>
              <a:t>priority fault</a:t>
            </a:r>
          </a:p>
        </p:txBody>
      </p:sp>
      <p:cxnSp>
        <p:nvCxnSpPr>
          <p:cNvPr id="42" name="直接连接符 41"/>
          <p:cNvCxnSpPr>
            <a:stCxn id="40" idx="3"/>
            <a:endCxn id="40" idx="7"/>
          </p:cNvCxnSpPr>
          <p:nvPr/>
        </p:nvCxnSpPr>
        <p:spPr>
          <a:xfrm rot="5400000" flipH="1" flipV="1">
            <a:off x="2983030" y="5697682"/>
            <a:ext cx="606172" cy="606172"/>
          </a:xfrm>
          <a:prstGeom prst="line">
            <a:avLst/>
          </a:prstGeom>
          <a:ln w="57150">
            <a:solidFill>
              <a:srgbClr val="FF0000"/>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500166" y="4714884"/>
            <a:ext cx="555408" cy="369332"/>
          </a:xfrm>
          <a:prstGeom prst="rect">
            <a:avLst/>
          </a:prstGeom>
          <a:noFill/>
        </p:spPr>
        <p:txBody>
          <a:bodyPr wrap="none" rtlCol="0">
            <a:spAutoFit/>
          </a:bodyPr>
          <a:lstStyle/>
          <a:p>
            <a:r>
              <a:rPr lang="en-US" altLang="zh-CN" dirty="0" smtClean="0"/>
              <a:t>sw1</a:t>
            </a:r>
            <a:endParaRPr lang="zh-CN" altLang="en-US" dirty="0"/>
          </a:p>
        </p:txBody>
      </p:sp>
      <p:sp>
        <p:nvSpPr>
          <p:cNvPr id="44" name="TextBox 43"/>
          <p:cNvSpPr txBox="1"/>
          <p:nvPr/>
        </p:nvSpPr>
        <p:spPr>
          <a:xfrm>
            <a:off x="3500430" y="4714884"/>
            <a:ext cx="555408" cy="369332"/>
          </a:xfrm>
          <a:prstGeom prst="rect">
            <a:avLst/>
          </a:prstGeom>
          <a:noFill/>
        </p:spPr>
        <p:txBody>
          <a:bodyPr wrap="none" rtlCol="0">
            <a:spAutoFit/>
          </a:bodyPr>
          <a:lstStyle/>
          <a:p>
            <a:r>
              <a:rPr lang="en-US" altLang="zh-CN" dirty="0" smtClean="0"/>
              <a:t>sw2</a:t>
            </a:r>
            <a:endParaRPr lang="zh-CN" altLang="en-US" dirty="0"/>
          </a:p>
        </p:txBody>
      </p:sp>
      <p:sp>
        <p:nvSpPr>
          <p:cNvPr id="46" name="TextBox 45"/>
          <p:cNvSpPr txBox="1"/>
          <p:nvPr/>
        </p:nvSpPr>
        <p:spPr>
          <a:xfrm>
            <a:off x="5572132" y="4714884"/>
            <a:ext cx="555408" cy="369332"/>
          </a:xfrm>
          <a:prstGeom prst="rect">
            <a:avLst/>
          </a:prstGeom>
          <a:noFill/>
        </p:spPr>
        <p:txBody>
          <a:bodyPr wrap="none" rtlCol="0">
            <a:spAutoFit/>
          </a:bodyPr>
          <a:lstStyle/>
          <a:p>
            <a:r>
              <a:rPr lang="en-US" altLang="zh-CN" dirty="0" smtClean="0"/>
              <a:t>sw3</a:t>
            </a:r>
            <a:endParaRPr lang="zh-CN" altLang="en-US" dirty="0"/>
          </a:p>
        </p:txBody>
      </p:sp>
      <p:sp>
        <p:nvSpPr>
          <p:cNvPr id="40" name="椭圆 39"/>
          <p:cNvSpPr/>
          <p:nvPr/>
        </p:nvSpPr>
        <p:spPr>
          <a:xfrm>
            <a:off x="2857488" y="5572140"/>
            <a:ext cx="857256" cy="857256"/>
          </a:xfrm>
          <a:prstGeom prst="ellipse">
            <a:avLst/>
          </a:prstGeom>
          <a:noFill/>
          <a:ln w="57150">
            <a:solidFill>
              <a:srgbClr val="FF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a:stCxn id="41" idx="3"/>
            <a:endCxn id="41" idx="7"/>
          </p:cNvCxnSpPr>
          <p:nvPr/>
        </p:nvCxnSpPr>
        <p:spPr>
          <a:xfrm rot="5400000" flipH="1" flipV="1">
            <a:off x="4328095" y="5113921"/>
            <a:ext cx="202058" cy="202058"/>
          </a:xfrm>
          <a:prstGeom prst="line">
            <a:avLst/>
          </a:prstGeom>
          <a:ln w="57150">
            <a:solidFill>
              <a:srgbClr val="FF0000"/>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1" name="椭圆 40"/>
          <p:cNvSpPr/>
          <p:nvPr/>
        </p:nvSpPr>
        <p:spPr>
          <a:xfrm>
            <a:off x="4286248" y="5072074"/>
            <a:ext cx="285752" cy="285752"/>
          </a:xfrm>
          <a:prstGeom prst="ellipse">
            <a:avLst/>
          </a:prstGeom>
          <a:noFill/>
          <a:ln w="57150">
            <a:solidFill>
              <a:srgbClr val="FF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TextBox 48"/>
          <p:cNvSpPr txBox="1"/>
          <p:nvPr/>
        </p:nvSpPr>
        <p:spPr>
          <a:xfrm>
            <a:off x="2901600" y="4786322"/>
            <a:ext cx="928694" cy="461665"/>
          </a:xfrm>
          <a:prstGeom prst="rect">
            <a:avLst/>
          </a:prstGeom>
          <a:noFill/>
        </p:spPr>
        <p:txBody>
          <a:bodyPr wrap="square" rtlCol="0">
            <a:spAutoFit/>
          </a:bodyPr>
          <a:lstStyle/>
          <a:p>
            <a:pPr algn="ctr"/>
            <a:r>
              <a:rPr lang="en-US" altLang="zh-CN" sz="2400" b="1" dirty="0" smtClean="0">
                <a:solidFill>
                  <a:srgbClr val="FF0000"/>
                </a:solidFill>
                <a:latin typeface="Verdana" pitchFamily="34" charset="0"/>
                <a:ea typeface="Verdana" pitchFamily="34" charset="0"/>
                <a:cs typeface="Verdana" pitchFamily="34" charset="0"/>
              </a:rPr>
              <a:t>bug</a:t>
            </a:r>
          </a:p>
        </p:txBody>
      </p:sp>
      <p:sp>
        <p:nvSpPr>
          <p:cNvPr id="50" name="TextBox 49"/>
          <p:cNvSpPr txBox="1"/>
          <p:nvPr/>
        </p:nvSpPr>
        <p:spPr>
          <a:xfrm>
            <a:off x="2757600" y="3500438"/>
            <a:ext cx="1285884" cy="461665"/>
          </a:xfrm>
          <a:prstGeom prst="rect">
            <a:avLst/>
          </a:prstGeom>
          <a:noFill/>
        </p:spPr>
        <p:txBody>
          <a:bodyPr wrap="square" rtlCol="0">
            <a:spAutoFit/>
          </a:bodyPr>
          <a:lstStyle/>
          <a:p>
            <a:pPr algn="ctr"/>
            <a:r>
              <a:rPr lang="en-US" altLang="zh-CN" sz="2400" b="1" dirty="0" smtClean="0">
                <a:solidFill>
                  <a:srgbClr val="FF0000"/>
                </a:solidFill>
                <a:latin typeface="Verdana" pitchFamily="34" charset="0"/>
                <a:ea typeface="Verdana" pitchFamily="34" charset="0"/>
                <a:cs typeface="Verdana" pitchFamily="34" charset="0"/>
              </a:rPr>
              <a:t>loss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130425"/>
            <a:ext cx="9144000" cy="1470025"/>
          </a:xfrm>
        </p:spPr>
        <p:txBody>
          <a:bodyPr>
            <a:normAutofit fontScale="90000"/>
          </a:bodyPr>
          <a:lstStyle/>
          <a:p>
            <a:r>
              <a:rPr lang="en-US" altLang="zh-CN" sz="4000" dirty="0" err="1" smtClean="0">
                <a:solidFill>
                  <a:schemeClr val="bg1"/>
                </a:solidFill>
                <a:ea typeface="Verdana" pitchFamily="34" charset="0"/>
              </a:rPr>
              <a:t>Gotta</a:t>
            </a:r>
            <a:r>
              <a:rPr lang="en-US" altLang="zh-CN" sz="4000" dirty="0" smtClean="0">
                <a:solidFill>
                  <a:schemeClr val="bg1"/>
                </a:solidFill>
              </a:rPr>
              <a:t> Tell You Switches Only Once</a:t>
            </a:r>
            <a:br>
              <a:rPr lang="en-US" altLang="zh-CN" sz="4000" dirty="0" smtClean="0">
                <a:solidFill>
                  <a:schemeClr val="bg1"/>
                </a:solidFill>
              </a:rPr>
            </a:br>
            <a:r>
              <a:rPr lang="en-US" altLang="zh-CN" sz="4000" dirty="0" smtClean="0">
                <a:solidFill>
                  <a:schemeClr val="bg1"/>
                </a:solidFill>
              </a:rPr>
              <a:t>Toward Bandwidth-Efficient</a:t>
            </a:r>
            <a:br>
              <a:rPr lang="en-US" altLang="zh-CN" sz="4000" dirty="0" smtClean="0">
                <a:solidFill>
                  <a:schemeClr val="bg1"/>
                </a:solidFill>
              </a:rPr>
            </a:br>
            <a:r>
              <a:rPr lang="en-US" altLang="zh-CN" sz="4000" dirty="0" smtClean="0">
                <a:solidFill>
                  <a:schemeClr val="bg1"/>
                </a:solidFill>
              </a:rPr>
              <a:t>Flow Setup for </a:t>
            </a:r>
            <a:r>
              <a:rPr lang="en-US" altLang="zh-CN" sz="4000" dirty="0" smtClean="0">
                <a:solidFill>
                  <a:srgbClr val="FFC000"/>
                </a:solidFill>
              </a:rPr>
              <a:t>SDN</a:t>
            </a:r>
            <a:r>
              <a:rPr lang="en-US" altLang="zh-CN" sz="4000" dirty="0" smtClean="0"/>
              <a:t/>
            </a:r>
            <a:br>
              <a:rPr lang="en-US" altLang="zh-CN" sz="4000" dirty="0" smtClean="0"/>
            </a:br>
            <a:endParaRPr lang="zh-CN" altLang="en-US" sz="4000" dirty="0">
              <a:solidFill>
                <a:srgbClr val="FFC000"/>
              </a:solidFill>
            </a:endParaRPr>
          </a:p>
        </p:txBody>
      </p:sp>
      <p:sp>
        <p:nvSpPr>
          <p:cNvPr id="22" name="圆角矩形 21"/>
          <p:cNvSpPr/>
          <p:nvPr/>
        </p:nvSpPr>
        <p:spPr>
          <a:xfrm>
            <a:off x="2214546" y="1142984"/>
            <a:ext cx="2428892" cy="1285884"/>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3" name="TextBox 2"/>
          <p:cNvSpPr txBox="1"/>
          <p:nvPr/>
        </p:nvSpPr>
        <p:spPr>
          <a:xfrm>
            <a:off x="5860800" y="3357562"/>
            <a:ext cx="3525784" cy="646331"/>
          </a:xfrm>
          <a:prstGeom prst="rect">
            <a:avLst/>
          </a:prstGeom>
          <a:noFill/>
        </p:spPr>
        <p:txBody>
          <a:bodyPr wrap="square" rtlCol="0">
            <a:spAutoFit/>
          </a:bodyPr>
          <a:lstStyle/>
          <a:p>
            <a:r>
              <a:rPr lang="en-US" altLang="zh-CN" sz="3600" b="1" dirty="0" smtClean="0">
                <a:latin typeface="Verdana" pitchFamily="34" charset="0"/>
                <a:ea typeface="Verdana" pitchFamily="34" charset="0"/>
                <a:cs typeface="Verdana" pitchFamily="34" charset="0"/>
              </a:rPr>
              <a:t>Forwarding</a:t>
            </a:r>
            <a:endParaRPr lang="zh-CN" altLang="en-US" sz="3600" dirty="0">
              <a:latin typeface="Verdana" pitchFamily="34" charset="0"/>
              <a:cs typeface="Verdana" pitchFamily="34" charset="0"/>
            </a:endParaRPr>
          </a:p>
        </p:txBody>
      </p:sp>
      <p:pic>
        <p:nvPicPr>
          <p:cNvPr id="1026" name="Picture 2"/>
          <p:cNvPicPr>
            <a:picLocks noChangeAspect="1" noChangeArrowheads="1"/>
          </p:cNvPicPr>
          <p:nvPr/>
        </p:nvPicPr>
        <p:blipFill>
          <a:blip r:embed="rId3"/>
          <a:srcRect/>
          <a:stretch>
            <a:fillRect/>
          </a:stretch>
        </p:blipFill>
        <p:spPr bwMode="auto">
          <a:xfrm>
            <a:off x="714348" y="5000636"/>
            <a:ext cx="1152525" cy="495300"/>
          </a:xfrm>
          <a:prstGeom prst="rect">
            <a:avLst/>
          </a:prstGeom>
          <a:noFill/>
          <a:ln w="9525">
            <a:noFill/>
            <a:miter lim="800000"/>
            <a:headEnd/>
            <a:tailEnd/>
          </a:ln>
          <a:effectLst/>
        </p:spPr>
      </p:pic>
      <p:pic>
        <p:nvPicPr>
          <p:cNvPr id="6" name="Picture 2"/>
          <p:cNvPicPr>
            <a:picLocks noChangeAspect="1" noChangeArrowheads="1"/>
          </p:cNvPicPr>
          <p:nvPr/>
        </p:nvPicPr>
        <p:blipFill>
          <a:blip r:embed="rId3"/>
          <a:srcRect/>
          <a:stretch>
            <a:fillRect/>
          </a:stretch>
        </p:blipFill>
        <p:spPr bwMode="auto">
          <a:xfrm>
            <a:off x="2786050" y="5000636"/>
            <a:ext cx="1152525" cy="495300"/>
          </a:xfrm>
          <a:prstGeom prst="rect">
            <a:avLst/>
          </a:prstGeom>
          <a:noFill/>
          <a:ln w="9525">
            <a:noFill/>
            <a:miter lim="800000"/>
            <a:headEnd/>
            <a:tailEnd/>
          </a:ln>
          <a:effectLst/>
        </p:spPr>
      </p:pic>
      <p:pic>
        <p:nvPicPr>
          <p:cNvPr id="7" name="Picture 2"/>
          <p:cNvPicPr>
            <a:picLocks noChangeAspect="1" noChangeArrowheads="1"/>
          </p:cNvPicPr>
          <p:nvPr/>
        </p:nvPicPr>
        <p:blipFill>
          <a:blip r:embed="rId3"/>
          <a:srcRect/>
          <a:stretch>
            <a:fillRect/>
          </a:stretch>
        </p:blipFill>
        <p:spPr bwMode="auto">
          <a:xfrm>
            <a:off x="4857752" y="5000636"/>
            <a:ext cx="1152525" cy="495300"/>
          </a:xfrm>
          <a:prstGeom prst="rect">
            <a:avLst/>
          </a:prstGeom>
          <a:noFill/>
          <a:ln w="9525">
            <a:noFill/>
            <a:miter lim="800000"/>
            <a:headEnd/>
            <a:tailEnd/>
          </a:ln>
          <a:effectLst/>
        </p:spPr>
      </p:pic>
      <p:sp>
        <p:nvSpPr>
          <p:cNvPr id="9" name="云形 8"/>
          <p:cNvSpPr/>
          <p:nvPr/>
        </p:nvSpPr>
        <p:spPr>
          <a:xfrm>
            <a:off x="0" y="3786190"/>
            <a:ext cx="6786610" cy="2857520"/>
          </a:xfrm>
          <a:prstGeom prst="cloud">
            <a:avLst/>
          </a:prstGeom>
          <a:noFill/>
          <a:ln>
            <a:solidFill>
              <a:srgbClr val="00B0F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3144377" y="1714488"/>
            <a:ext cx="571504" cy="571504"/>
          </a:xfrm>
          <a:prstGeom prst="roundRect">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200" b="1" dirty="0" smtClean="0">
                <a:latin typeface="Verdana" pitchFamily="34" charset="0"/>
                <a:ea typeface="Verdana" pitchFamily="34" charset="0"/>
                <a:cs typeface="Verdana" pitchFamily="34" charset="0"/>
              </a:rPr>
              <a:t>App</a:t>
            </a:r>
            <a:endParaRPr lang="zh-CN" altLang="en-US" sz="1200" b="1" dirty="0" smtClean="0">
              <a:latin typeface="Verdana" pitchFamily="34" charset="0"/>
              <a:cs typeface="Verdana" pitchFamily="34" charset="0"/>
            </a:endParaRPr>
          </a:p>
        </p:txBody>
      </p:sp>
      <p:sp>
        <p:nvSpPr>
          <p:cNvPr id="30" name="TextBox 29"/>
          <p:cNvSpPr txBox="1"/>
          <p:nvPr/>
        </p:nvSpPr>
        <p:spPr>
          <a:xfrm>
            <a:off x="1643042" y="500042"/>
            <a:ext cx="1324402" cy="369332"/>
          </a:xfrm>
          <a:prstGeom prst="rect">
            <a:avLst/>
          </a:prstGeom>
          <a:noFill/>
        </p:spPr>
        <p:txBody>
          <a:bodyPr wrap="none" rtlCol="0">
            <a:spAutoFit/>
          </a:bodyPr>
          <a:lstStyle/>
          <a:p>
            <a:r>
              <a:rPr lang="en-US" altLang="zh-CN" dirty="0" smtClean="0">
                <a:solidFill>
                  <a:schemeClr val="bg1"/>
                </a:solidFill>
                <a:latin typeface="Verdana" pitchFamily="34" charset="0"/>
                <a:ea typeface="Verdana" pitchFamily="34" charset="0"/>
                <a:cs typeface="Verdana" pitchFamily="34" charset="0"/>
              </a:rPr>
              <a:t>Controller</a:t>
            </a:r>
            <a:endParaRPr lang="zh-CN" altLang="en-US" dirty="0">
              <a:solidFill>
                <a:schemeClr val="bg1"/>
              </a:solidFill>
              <a:latin typeface="Verdana" pitchFamily="34" charset="0"/>
              <a:cs typeface="Verdana" pitchFamily="34" charset="0"/>
            </a:endParaRPr>
          </a:p>
        </p:txBody>
      </p:sp>
      <p:sp>
        <p:nvSpPr>
          <p:cNvPr id="31" name="TextBox 30"/>
          <p:cNvSpPr txBox="1"/>
          <p:nvPr/>
        </p:nvSpPr>
        <p:spPr>
          <a:xfrm>
            <a:off x="2688244" y="1142984"/>
            <a:ext cx="1481496" cy="369332"/>
          </a:xfrm>
          <a:prstGeom prst="rect">
            <a:avLst/>
          </a:prstGeom>
          <a:noFill/>
        </p:spPr>
        <p:txBody>
          <a:bodyPr wrap="none" rtlCol="0">
            <a:spAutoFit/>
          </a:bodyPr>
          <a:lstStyle/>
          <a:p>
            <a:r>
              <a:rPr lang="en-US" altLang="zh-CN" b="1" dirty="0" smtClean="0">
                <a:solidFill>
                  <a:schemeClr val="bg1"/>
                </a:solidFill>
                <a:latin typeface="Verdana" pitchFamily="34" charset="0"/>
                <a:ea typeface="Verdana" pitchFamily="34" charset="0"/>
                <a:cs typeface="Verdana" pitchFamily="34" charset="0"/>
              </a:rPr>
              <a:t>Controller</a:t>
            </a:r>
            <a:endParaRPr lang="zh-CN" altLang="en-US" b="1" dirty="0">
              <a:solidFill>
                <a:schemeClr val="bg1"/>
              </a:solidFill>
              <a:latin typeface="Verdana" pitchFamily="34" charset="0"/>
              <a:cs typeface="Verdana" pitchFamily="34" charset="0"/>
            </a:endParaRPr>
          </a:p>
        </p:txBody>
      </p:sp>
      <p:sp>
        <p:nvSpPr>
          <p:cNvPr id="26" name="TextBox 25"/>
          <p:cNvSpPr txBox="1"/>
          <p:nvPr/>
        </p:nvSpPr>
        <p:spPr>
          <a:xfrm>
            <a:off x="3000364" y="1714488"/>
            <a:ext cx="859531" cy="276999"/>
          </a:xfrm>
          <a:prstGeom prst="rect">
            <a:avLst/>
          </a:prstGeom>
          <a:noFill/>
        </p:spPr>
        <p:txBody>
          <a:bodyPr wrap="none" rtlCol="0">
            <a:spAutoFit/>
          </a:bodyPr>
          <a:lstStyle/>
          <a:p>
            <a:r>
              <a:rPr lang="en-US" altLang="zh-CN" sz="1200" b="1" dirty="0" smtClean="0">
                <a:solidFill>
                  <a:schemeClr val="bg1"/>
                </a:solidFill>
                <a:latin typeface="Verdana" pitchFamily="34" charset="0"/>
                <a:ea typeface="Verdana" pitchFamily="34" charset="0"/>
                <a:cs typeface="Verdana" pitchFamily="34" charset="0"/>
              </a:rPr>
              <a:t>Routing</a:t>
            </a:r>
            <a:endParaRPr lang="zh-CN" altLang="en-US" sz="1200" b="1" dirty="0">
              <a:solidFill>
                <a:schemeClr val="bg1"/>
              </a:solidFill>
              <a:latin typeface="Verdana" pitchFamily="34" charset="0"/>
              <a:cs typeface="Verdana" pitchFamily="34" charset="0"/>
            </a:endParaRPr>
          </a:p>
        </p:txBody>
      </p:sp>
      <p:cxnSp>
        <p:nvCxnSpPr>
          <p:cNvPr id="19" name="直接箭头连接符 18"/>
          <p:cNvCxnSpPr>
            <a:stCxn id="9" idx="2"/>
          </p:cNvCxnSpPr>
          <p:nvPr/>
        </p:nvCxnSpPr>
        <p:spPr>
          <a:xfrm rot="10800000" flipH="1" flipV="1">
            <a:off x="21050" y="5214950"/>
            <a:ext cx="693297" cy="1588"/>
          </a:xfrm>
          <a:prstGeom prst="straightConnector1">
            <a:avLst/>
          </a:prstGeom>
          <a:ln w="57150">
            <a:solidFill>
              <a:srgbClr val="FF66FF"/>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0" y="5214950"/>
            <a:ext cx="659155" cy="369332"/>
          </a:xfrm>
          <a:prstGeom prst="rect">
            <a:avLst/>
          </a:prstGeom>
          <a:noFill/>
        </p:spPr>
        <p:txBody>
          <a:bodyPr wrap="square" rtlCol="0">
            <a:spAutoFit/>
          </a:bodyPr>
          <a:lstStyle/>
          <a:p>
            <a:r>
              <a:rPr lang="en-US" altLang="zh-CN" dirty="0" smtClean="0">
                <a:latin typeface="Verdana" pitchFamily="34" charset="0"/>
                <a:ea typeface="Verdana" pitchFamily="34" charset="0"/>
                <a:cs typeface="Verdana" pitchFamily="34" charset="0"/>
              </a:rPr>
              <a:t>flow</a:t>
            </a:r>
            <a:endParaRPr lang="zh-CN" altLang="en-US" dirty="0">
              <a:latin typeface="Verdana" pitchFamily="34" charset="0"/>
              <a:cs typeface="Verdana" pitchFamily="34" charset="0"/>
            </a:endParaRPr>
          </a:p>
        </p:txBody>
      </p:sp>
      <p:cxnSp>
        <p:nvCxnSpPr>
          <p:cNvPr id="38" name="直接箭头连接符 37"/>
          <p:cNvCxnSpPr/>
          <p:nvPr/>
        </p:nvCxnSpPr>
        <p:spPr>
          <a:xfrm>
            <a:off x="1785918" y="5214950"/>
            <a:ext cx="4786346" cy="10965"/>
          </a:xfrm>
          <a:prstGeom prst="straightConnector1">
            <a:avLst/>
          </a:prstGeom>
          <a:ln w="57150">
            <a:solidFill>
              <a:srgbClr val="FF66FF"/>
            </a:solidFill>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rot="5400000" flipH="1" flipV="1">
            <a:off x="714348" y="2500306"/>
            <a:ext cx="2786082" cy="2214578"/>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endCxn id="6" idx="0"/>
          </p:cNvCxnSpPr>
          <p:nvPr/>
        </p:nvCxnSpPr>
        <p:spPr>
          <a:xfrm rot="5400000">
            <a:off x="2038332" y="3609976"/>
            <a:ext cx="2714642" cy="66679"/>
          </a:xfrm>
          <a:prstGeom prst="straightConnector1">
            <a:avLst/>
          </a:prstGeom>
          <a:ln w="5715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stCxn id="24" idx="2"/>
            <a:endCxn id="7" idx="0"/>
          </p:cNvCxnSpPr>
          <p:nvPr/>
        </p:nvCxnSpPr>
        <p:spPr>
          <a:xfrm rot="16200000" flipH="1">
            <a:off x="3074750" y="2641371"/>
            <a:ext cx="2714644" cy="2003886"/>
          </a:xfrm>
          <a:prstGeom prst="straightConnector1">
            <a:avLst/>
          </a:prstGeom>
          <a:ln w="5715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24" idx="2"/>
            <a:endCxn id="1026" idx="0"/>
          </p:cNvCxnSpPr>
          <p:nvPr/>
        </p:nvCxnSpPr>
        <p:spPr>
          <a:xfrm rot="5400000">
            <a:off x="1003048" y="2573555"/>
            <a:ext cx="2714644" cy="2139518"/>
          </a:xfrm>
          <a:prstGeom prst="straightConnector1">
            <a:avLst/>
          </a:prstGeom>
          <a:ln w="57150">
            <a:solidFill>
              <a:srgbClr val="92D050"/>
            </a:solidFill>
            <a:tailEnd type="arrow"/>
          </a:ln>
        </p:spPr>
        <p:style>
          <a:lnRef idx="1">
            <a:schemeClr val="accent1"/>
          </a:lnRef>
          <a:fillRef idx="0">
            <a:schemeClr val="accent1"/>
          </a:fillRef>
          <a:effectRef idx="0">
            <a:schemeClr val="accent1"/>
          </a:effectRef>
          <a:fontRef idx="minor">
            <a:schemeClr val="tx1"/>
          </a:fontRef>
        </p:style>
      </p:cxnSp>
      <p:pic>
        <p:nvPicPr>
          <p:cNvPr id="25" name="图片 24" descr="check-mark-3-64.png"/>
          <p:cNvPicPr>
            <a:picLocks noChangeAspect="1"/>
          </p:cNvPicPr>
          <p:nvPr/>
        </p:nvPicPr>
        <p:blipFill>
          <a:blip r:embed="rId4"/>
          <a:stretch>
            <a:fillRect/>
          </a:stretch>
        </p:blipFill>
        <p:spPr>
          <a:xfrm>
            <a:off x="642910" y="4643446"/>
            <a:ext cx="466724" cy="466724"/>
          </a:xfrm>
          <a:prstGeom prst="rect">
            <a:avLst/>
          </a:prstGeom>
        </p:spPr>
      </p:pic>
      <p:sp>
        <p:nvSpPr>
          <p:cNvPr id="27" name="TextBox 26"/>
          <p:cNvSpPr txBox="1"/>
          <p:nvPr/>
        </p:nvSpPr>
        <p:spPr>
          <a:xfrm rot="18636639">
            <a:off x="1176663" y="3335354"/>
            <a:ext cx="1428760" cy="369332"/>
          </a:xfrm>
          <a:prstGeom prst="rect">
            <a:avLst/>
          </a:prstGeom>
          <a:noFill/>
        </p:spPr>
        <p:txBody>
          <a:bodyPr wrap="square" rtlCol="0">
            <a:spAutoFit/>
          </a:bodyPr>
          <a:lstStyle/>
          <a:p>
            <a:r>
              <a:rPr lang="en-US" altLang="zh-CN" dirty="0" err="1" smtClean="0">
                <a:latin typeface="Verdana" pitchFamily="34" charset="0"/>
                <a:ea typeface="Verdana" pitchFamily="34" charset="0"/>
                <a:cs typeface="Verdana" pitchFamily="34" charset="0"/>
              </a:rPr>
              <a:t>PacketIn</a:t>
            </a:r>
            <a:endParaRPr lang="zh-CN" altLang="en-US" dirty="0">
              <a:latin typeface="Verdana" pitchFamily="34" charset="0"/>
              <a:cs typeface="Verdana" pitchFamily="34" charset="0"/>
            </a:endParaRPr>
          </a:p>
        </p:txBody>
      </p:sp>
      <p:sp>
        <p:nvSpPr>
          <p:cNvPr id="28" name="TextBox 27"/>
          <p:cNvSpPr txBox="1"/>
          <p:nvPr/>
        </p:nvSpPr>
        <p:spPr>
          <a:xfrm>
            <a:off x="2786050" y="3286124"/>
            <a:ext cx="1428760" cy="369332"/>
          </a:xfrm>
          <a:prstGeom prst="rect">
            <a:avLst/>
          </a:prstGeom>
          <a:noFill/>
        </p:spPr>
        <p:txBody>
          <a:bodyPr wrap="square" rtlCol="0">
            <a:spAutoFit/>
          </a:bodyPr>
          <a:lstStyle/>
          <a:p>
            <a:r>
              <a:rPr lang="en-US" altLang="zh-CN" dirty="0" err="1" smtClean="0">
                <a:latin typeface="Verdana" pitchFamily="34" charset="0"/>
                <a:ea typeface="Verdana" pitchFamily="34" charset="0"/>
                <a:cs typeface="Verdana" pitchFamily="34" charset="0"/>
              </a:rPr>
              <a:t>FlowMod</a:t>
            </a:r>
            <a:endParaRPr lang="zh-CN" altLang="en-US" dirty="0">
              <a:latin typeface="Verdana" pitchFamily="34" charset="0"/>
              <a:cs typeface="Verdana" pitchFamily="34" charset="0"/>
            </a:endParaRPr>
          </a:p>
        </p:txBody>
      </p:sp>
      <p:sp>
        <p:nvSpPr>
          <p:cNvPr id="32" name="TextBox 31"/>
          <p:cNvSpPr txBox="1"/>
          <p:nvPr/>
        </p:nvSpPr>
        <p:spPr>
          <a:xfrm>
            <a:off x="619200" y="5500702"/>
            <a:ext cx="1809660" cy="923330"/>
          </a:xfrm>
          <a:prstGeom prst="rect">
            <a:avLst/>
          </a:prstGeom>
          <a:noFill/>
        </p:spPr>
        <p:txBody>
          <a:bodyPr wrap="square" rtlCol="0">
            <a:spAutoFit/>
          </a:bodyPr>
          <a:lstStyle/>
          <a:p>
            <a:r>
              <a:rPr lang="en-US" altLang="zh-CN" dirty="0" smtClean="0">
                <a:ea typeface="Verdana" pitchFamily="34" charset="0"/>
                <a:cs typeface="Verdana" pitchFamily="34" charset="0"/>
              </a:rPr>
              <a:t>p1,</a:t>
            </a:r>
          </a:p>
          <a:p>
            <a:r>
              <a:rPr lang="en-US" altLang="zh-CN" dirty="0" err="1" smtClean="0">
                <a:ea typeface="Verdana" pitchFamily="34" charset="0"/>
                <a:cs typeface="Verdana" pitchFamily="34" charset="0"/>
              </a:rPr>
              <a:t>src_ip</a:t>
            </a:r>
            <a:r>
              <a:rPr lang="en-US" altLang="zh-CN" dirty="0" smtClean="0">
                <a:ea typeface="Verdana" pitchFamily="34" charset="0"/>
                <a:cs typeface="Verdana" pitchFamily="34" charset="0"/>
              </a:rPr>
              <a:t>=10.20.*.*,</a:t>
            </a:r>
          </a:p>
          <a:p>
            <a:r>
              <a:rPr lang="en-US" altLang="zh-CN" dirty="0" smtClean="0">
                <a:ea typeface="Verdana" pitchFamily="34" charset="0"/>
                <a:cs typeface="Verdana" pitchFamily="34" charset="0"/>
              </a:rPr>
              <a:t>fwd(sw2)</a:t>
            </a:r>
            <a:endParaRPr lang="zh-CN" altLang="en-US" dirty="0">
              <a:cs typeface="Verdana" pitchFamily="34" charset="0"/>
            </a:endParaRPr>
          </a:p>
        </p:txBody>
      </p:sp>
      <p:sp>
        <p:nvSpPr>
          <p:cNvPr id="33" name="TextBox 32"/>
          <p:cNvSpPr txBox="1"/>
          <p:nvPr/>
        </p:nvSpPr>
        <p:spPr>
          <a:xfrm>
            <a:off x="2700000" y="5500702"/>
            <a:ext cx="1809660" cy="923330"/>
          </a:xfrm>
          <a:prstGeom prst="rect">
            <a:avLst/>
          </a:prstGeom>
          <a:noFill/>
        </p:spPr>
        <p:txBody>
          <a:bodyPr wrap="square" rtlCol="0">
            <a:spAutoFit/>
          </a:bodyPr>
          <a:lstStyle/>
          <a:p>
            <a:r>
              <a:rPr lang="en-US" altLang="zh-CN" dirty="0" smtClean="0">
                <a:ea typeface="Verdana" pitchFamily="34" charset="0"/>
                <a:cs typeface="Verdana" pitchFamily="34" charset="0"/>
              </a:rPr>
              <a:t>p2,</a:t>
            </a:r>
          </a:p>
          <a:p>
            <a:r>
              <a:rPr lang="en-US" altLang="zh-CN" dirty="0" err="1" smtClean="0">
                <a:ea typeface="Verdana" pitchFamily="34" charset="0"/>
                <a:cs typeface="Verdana" pitchFamily="34" charset="0"/>
              </a:rPr>
              <a:t>src_ip</a:t>
            </a:r>
            <a:r>
              <a:rPr lang="en-US" altLang="zh-CN" dirty="0" smtClean="0">
                <a:ea typeface="Verdana" pitchFamily="34" charset="0"/>
                <a:cs typeface="Verdana" pitchFamily="34" charset="0"/>
              </a:rPr>
              <a:t>=10.20.*.*,</a:t>
            </a:r>
          </a:p>
          <a:p>
            <a:r>
              <a:rPr lang="en-US" altLang="zh-CN" dirty="0" smtClean="0">
                <a:ea typeface="Verdana" pitchFamily="34" charset="0"/>
                <a:cs typeface="Verdana" pitchFamily="34" charset="0"/>
              </a:rPr>
              <a:t>fwd(sw3)</a:t>
            </a:r>
            <a:endParaRPr lang="zh-CN" altLang="en-US" dirty="0">
              <a:cs typeface="Verdana" pitchFamily="34" charset="0"/>
            </a:endParaRPr>
          </a:p>
        </p:txBody>
      </p:sp>
      <p:sp>
        <p:nvSpPr>
          <p:cNvPr id="34" name="TextBox 33"/>
          <p:cNvSpPr txBox="1"/>
          <p:nvPr/>
        </p:nvSpPr>
        <p:spPr>
          <a:xfrm>
            <a:off x="4752000" y="5500702"/>
            <a:ext cx="1809660" cy="923330"/>
          </a:xfrm>
          <a:prstGeom prst="rect">
            <a:avLst/>
          </a:prstGeom>
          <a:noFill/>
        </p:spPr>
        <p:txBody>
          <a:bodyPr wrap="square" rtlCol="0">
            <a:spAutoFit/>
          </a:bodyPr>
          <a:lstStyle/>
          <a:p>
            <a:r>
              <a:rPr lang="en-US" altLang="zh-CN" dirty="0" smtClean="0">
                <a:ea typeface="Verdana" pitchFamily="34" charset="0"/>
                <a:cs typeface="Verdana" pitchFamily="34" charset="0"/>
              </a:rPr>
              <a:t>p3,</a:t>
            </a:r>
          </a:p>
          <a:p>
            <a:r>
              <a:rPr lang="en-US" altLang="zh-CN" dirty="0" err="1" smtClean="0">
                <a:ea typeface="Verdana" pitchFamily="34" charset="0"/>
                <a:cs typeface="Verdana" pitchFamily="34" charset="0"/>
              </a:rPr>
              <a:t>src_ip</a:t>
            </a:r>
            <a:r>
              <a:rPr lang="en-US" altLang="zh-CN" dirty="0" smtClean="0">
                <a:ea typeface="Verdana" pitchFamily="34" charset="0"/>
                <a:cs typeface="Verdana" pitchFamily="34" charset="0"/>
              </a:rPr>
              <a:t>=10.20.*.*,</a:t>
            </a:r>
          </a:p>
          <a:p>
            <a:r>
              <a:rPr lang="en-US" altLang="zh-CN" dirty="0" smtClean="0">
                <a:ea typeface="Verdana" pitchFamily="34" charset="0"/>
                <a:cs typeface="Verdana" pitchFamily="34" charset="0"/>
              </a:rPr>
              <a:t>fwd(out)</a:t>
            </a:r>
            <a:endParaRPr lang="zh-CN" altLang="en-US" dirty="0">
              <a:cs typeface="Verdana" pitchFamily="34" charset="0"/>
            </a:endParaRPr>
          </a:p>
        </p:txBody>
      </p:sp>
      <p:sp>
        <p:nvSpPr>
          <p:cNvPr id="29" name="TextBox 28"/>
          <p:cNvSpPr txBox="1"/>
          <p:nvPr/>
        </p:nvSpPr>
        <p:spPr>
          <a:xfrm>
            <a:off x="5868000" y="4286256"/>
            <a:ext cx="3525784" cy="738664"/>
          </a:xfrm>
          <a:prstGeom prst="rect">
            <a:avLst/>
          </a:prstGeom>
          <a:noFill/>
        </p:spPr>
        <p:txBody>
          <a:bodyPr wrap="square" rtlCol="0">
            <a:spAutoFit/>
          </a:bodyPr>
          <a:lstStyle/>
          <a:p>
            <a:r>
              <a:rPr lang="en-US" altLang="zh-CN" sz="2400" b="1" dirty="0" smtClean="0">
                <a:solidFill>
                  <a:srgbClr val="FF0000">
                    <a:alpha val="15000"/>
                  </a:srgbClr>
                </a:solidFill>
                <a:latin typeface="Verdana" pitchFamily="34" charset="0"/>
                <a:ea typeface="Verdana" pitchFamily="34" charset="0"/>
                <a:cs typeface="Verdana" pitchFamily="34" charset="0"/>
              </a:rPr>
              <a:t>missing fault</a:t>
            </a:r>
          </a:p>
          <a:p>
            <a:r>
              <a:rPr lang="en-US" altLang="zh-CN" dirty="0" smtClean="0">
                <a:solidFill>
                  <a:schemeClr val="tx1">
                    <a:alpha val="15000"/>
                  </a:schemeClr>
                </a:solidFill>
                <a:latin typeface="Verdana" pitchFamily="34" charset="0"/>
                <a:ea typeface="Verdana" pitchFamily="34" charset="0"/>
                <a:cs typeface="Verdana" pitchFamily="34" charset="0"/>
              </a:rPr>
              <a:t>rule installation failure</a:t>
            </a:r>
            <a:endParaRPr lang="zh-CN" altLang="en-US" dirty="0">
              <a:solidFill>
                <a:schemeClr val="tx1">
                  <a:alpha val="15000"/>
                </a:schemeClr>
              </a:solidFill>
              <a:latin typeface="Verdana" pitchFamily="34" charset="0"/>
              <a:cs typeface="Verdana" pitchFamily="34" charset="0"/>
            </a:endParaRPr>
          </a:p>
        </p:txBody>
      </p:sp>
      <p:sp>
        <p:nvSpPr>
          <p:cNvPr id="35" name="TextBox 34"/>
          <p:cNvSpPr txBox="1"/>
          <p:nvPr/>
        </p:nvSpPr>
        <p:spPr>
          <a:xfrm>
            <a:off x="5868000" y="5286388"/>
            <a:ext cx="3525784" cy="1015663"/>
          </a:xfrm>
          <a:prstGeom prst="rect">
            <a:avLst/>
          </a:prstGeom>
          <a:noFill/>
        </p:spPr>
        <p:txBody>
          <a:bodyPr wrap="square" rtlCol="0">
            <a:spAutoFit/>
          </a:bodyPr>
          <a:lstStyle/>
          <a:p>
            <a:r>
              <a:rPr lang="en-US" altLang="zh-CN" sz="2400" b="1" dirty="0" smtClean="0">
                <a:solidFill>
                  <a:srgbClr val="FF0000"/>
                </a:solidFill>
                <a:latin typeface="Verdana" pitchFamily="34" charset="0"/>
                <a:ea typeface="Verdana" pitchFamily="34" charset="0"/>
                <a:cs typeface="Verdana" pitchFamily="34" charset="0"/>
              </a:rPr>
              <a:t>priority fault</a:t>
            </a:r>
          </a:p>
          <a:p>
            <a:r>
              <a:rPr lang="en-US" altLang="zh-CN" dirty="0" smtClean="0">
                <a:latin typeface="Verdana" pitchFamily="34" charset="0"/>
                <a:ea typeface="Verdana" pitchFamily="34" charset="0"/>
                <a:cs typeface="Verdana" pitchFamily="34" charset="0"/>
              </a:rPr>
              <a:t>priority-swap between overlapping rules</a:t>
            </a:r>
            <a:endParaRPr lang="zh-CN" altLang="en-US" dirty="0">
              <a:latin typeface="Verdana" pitchFamily="34" charset="0"/>
              <a:cs typeface="Verdana" pitchFamily="34" charset="0"/>
            </a:endParaRPr>
          </a:p>
        </p:txBody>
      </p:sp>
      <p:sp>
        <p:nvSpPr>
          <p:cNvPr id="36" name="TextBox 35"/>
          <p:cNvSpPr txBox="1"/>
          <p:nvPr/>
        </p:nvSpPr>
        <p:spPr>
          <a:xfrm>
            <a:off x="1500166" y="4714884"/>
            <a:ext cx="555408" cy="369332"/>
          </a:xfrm>
          <a:prstGeom prst="rect">
            <a:avLst/>
          </a:prstGeom>
          <a:noFill/>
        </p:spPr>
        <p:txBody>
          <a:bodyPr wrap="none" rtlCol="0">
            <a:spAutoFit/>
          </a:bodyPr>
          <a:lstStyle/>
          <a:p>
            <a:r>
              <a:rPr lang="en-US" altLang="zh-CN" dirty="0" smtClean="0"/>
              <a:t>sw1</a:t>
            </a:r>
            <a:endParaRPr lang="zh-CN" altLang="en-US" dirty="0"/>
          </a:p>
        </p:txBody>
      </p:sp>
      <p:sp>
        <p:nvSpPr>
          <p:cNvPr id="39" name="TextBox 38"/>
          <p:cNvSpPr txBox="1"/>
          <p:nvPr/>
        </p:nvSpPr>
        <p:spPr>
          <a:xfrm>
            <a:off x="3500430" y="4714884"/>
            <a:ext cx="555408" cy="369332"/>
          </a:xfrm>
          <a:prstGeom prst="rect">
            <a:avLst/>
          </a:prstGeom>
          <a:noFill/>
        </p:spPr>
        <p:txBody>
          <a:bodyPr wrap="none" rtlCol="0">
            <a:spAutoFit/>
          </a:bodyPr>
          <a:lstStyle/>
          <a:p>
            <a:r>
              <a:rPr lang="en-US" altLang="zh-CN" dirty="0" smtClean="0"/>
              <a:t>sw2</a:t>
            </a:r>
            <a:endParaRPr lang="zh-CN" altLang="en-US" dirty="0"/>
          </a:p>
        </p:txBody>
      </p:sp>
      <p:sp>
        <p:nvSpPr>
          <p:cNvPr id="40" name="TextBox 39"/>
          <p:cNvSpPr txBox="1"/>
          <p:nvPr/>
        </p:nvSpPr>
        <p:spPr>
          <a:xfrm>
            <a:off x="5572132" y="4714884"/>
            <a:ext cx="555408" cy="369332"/>
          </a:xfrm>
          <a:prstGeom prst="rect">
            <a:avLst/>
          </a:prstGeom>
          <a:noFill/>
        </p:spPr>
        <p:txBody>
          <a:bodyPr wrap="none" rtlCol="0">
            <a:spAutoFit/>
          </a:bodyPr>
          <a:lstStyle/>
          <a:p>
            <a:r>
              <a:rPr lang="en-US" altLang="zh-CN" dirty="0" smtClean="0"/>
              <a:t>sw3</a:t>
            </a:r>
            <a:endParaRPr lang="zh-CN" altLang="en-US" dirty="0"/>
          </a:p>
        </p:txBody>
      </p:sp>
      <p:sp>
        <p:nvSpPr>
          <p:cNvPr id="41" name="TextBox 40"/>
          <p:cNvSpPr txBox="1"/>
          <p:nvPr/>
        </p:nvSpPr>
        <p:spPr>
          <a:xfrm>
            <a:off x="2710800" y="6286520"/>
            <a:ext cx="1881098" cy="646331"/>
          </a:xfrm>
          <a:prstGeom prst="rect">
            <a:avLst/>
          </a:prstGeom>
          <a:noFill/>
        </p:spPr>
        <p:txBody>
          <a:bodyPr wrap="square" rtlCol="0">
            <a:spAutoFit/>
          </a:bodyPr>
          <a:lstStyle/>
          <a:p>
            <a:r>
              <a:rPr lang="en-US" altLang="zh-CN" sz="1200" b="1" dirty="0" smtClean="0">
                <a:solidFill>
                  <a:srgbClr val="FF0000"/>
                </a:solidFill>
                <a:ea typeface="Verdana" pitchFamily="34" charset="0"/>
                <a:cs typeface="Verdana" pitchFamily="34" charset="0"/>
              </a:rPr>
              <a:t>p4,</a:t>
            </a:r>
          </a:p>
          <a:p>
            <a:r>
              <a:rPr lang="en-US" altLang="zh-CN" sz="1200" b="1" dirty="0" err="1" smtClean="0">
                <a:solidFill>
                  <a:srgbClr val="FF0000"/>
                </a:solidFill>
                <a:ea typeface="Verdana" pitchFamily="34" charset="0"/>
                <a:cs typeface="Verdana" pitchFamily="34" charset="0"/>
              </a:rPr>
              <a:t>src_ip</a:t>
            </a:r>
            <a:r>
              <a:rPr lang="en-US" altLang="zh-CN" sz="1200" b="1" dirty="0" smtClean="0">
                <a:solidFill>
                  <a:srgbClr val="FF0000"/>
                </a:solidFill>
                <a:ea typeface="Verdana" pitchFamily="34" charset="0"/>
                <a:cs typeface="Verdana" pitchFamily="34" charset="0"/>
              </a:rPr>
              <a:t>=10.*.*.*,</a:t>
            </a:r>
          </a:p>
          <a:p>
            <a:r>
              <a:rPr lang="en-US" altLang="zh-CN" sz="1200" b="1" dirty="0" smtClean="0">
                <a:solidFill>
                  <a:srgbClr val="FF0000"/>
                </a:solidFill>
                <a:ea typeface="Verdana" pitchFamily="34" charset="0"/>
                <a:cs typeface="Verdana" pitchFamily="34" charset="0"/>
              </a:rPr>
              <a:t>fwd(sw4)</a:t>
            </a:r>
            <a:endParaRPr lang="zh-CN" altLang="en-US" sz="1200" b="1" dirty="0">
              <a:solidFill>
                <a:srgbClr val="FF0000"/>
              </a:solidFill>
              <a:cs typeface="Verdana" pitchFamily="34" charset="0"/>
            </a:endParaRPr>
          </a:p>
        </p:txBody>
      </p:sp>
      <p:pic>
        <p:nvPicPr>
          <p:cNvPr id="42" name="Picture 2"/>
          <p:cNvPicPr>
            <a:picLocks noChangeAspect="1" noChangeArrowheads="1"/>
          </p:cNvPicPr>
          <p:nvPr/>
        </p:nvPicPr>
        <p:blipFill>
          <a:blip r:embed="rId3"/>
          <a:srcRect/>
          <a:stretch>
            <a:fillRect/>
          </a:stretch>
        </p:blipFill>
        <p:spPr bwMode="auto">
          <a:xfrm>
            <a:off x="3643306" y="4000504"/>
            <a:ext cx="1152525" cy="495300"/>
          </a:xfrm>
          <a:prstGeom prst="rect">
            <a:avLst/>
          </a:prstGeom>
          <a:noFill/>
          <a:ln w="9525">
            <a:noFill/>
            <a:miter lim="800000"/>
            <a:headEnd/>
            <a:tailEnd/>
          </a:ln>
          <a:effectLst/>
        </p:spPr>
      </p:pic>
      <p:sp>
        <p:nvSpPr>
          <p:cNvPr id="43" name="TextBox 42"/>
          <p:cNvSpPr txBox="1"/>
          <p:nvPr/>
        </p:nvSpPr>
        <p:spPr>
          <a:xfrm>
            <a:off x="4357686" y="3714752"/>
            <a:ext cx="555408" cy="369332"/>
          </a:xfrm>
          <a:prstGeom prst="rect">
            <a:avLst/>
          </a:prstGeom>
          <a:noFill/>
        </p:spPr>
        <p:txBody>
          <a:bodyPr wrap="none" rtlCol="0">
            <a:spAutoFit/>
          </a:bodyPr>
          <a:lstStyle/>
          <a:p>
            <a:r>
              <a:rPr lang="en-US" altLang="zh-CN" dirty="0" smtClean="0"/>
              <a:t>sw4</a:t>
            </a:r>
            <a:endParaRPr lang="zh-CN" altLang="en-US" dirty="0"/>
          </a:p>
        </p:txBody>
      </p:sp>
      <p:sp>
        <p:nvSpPr>
          <p:cNvPr id="44" name="TextBox 43"/>
          <p:cNvSpPr txBox="1"/>
          <p:nvPr/>
        </p:nvSpPr>
        <p:spPr>
          <a:xfrm>
            <a:off x="1071538" y="4786322"/>
            <a:ext cx="4643470" cy="461665"/>
          </a:xfrm>
          <a:prstGeom prst="rect">
            <a:avLst/>
          </a:prstGeom>
          <a:noFill/>
        </p:spPr>
        <p:txBody>
          <a:bodyPr wrap="square" rtlCol="0">
            <a:spAutoFit/>
          </a:bodyPr>
          <a:lstStyle/>
          <a:p>
            <a:pPr algn="ctr"/>
            <a:r>
              <a:rPr lang="en-US" altLang="zh-CN" sz="2400" b="1" dirty="0" smtClean="0">
                <a:solidFill>
                  <a:srgbClr val="FF0000"/>
                </a:solidFill>
                <a:latin typeface="Verdana" pitchFamily="34" charset="0"/>
                <a:ea typeface="Verdana" pitchFamily="34" charset="0"/>
                <a:cs typeface="Verdana" pitchFamily="34" charset="0"/>
              </a:rPr>
              <a:t>rule update scheduling</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130425"/>
            <a:ext cx="9144000" cy="1470025"/>
          </a:xfrm>
        </p:spPr>
        <p:txBody>
          <a:bodyPr>
            <a:normAutofit fontScale="90000"/>
          </a:bodyPr>
          <a:lstStyle/>
          <a:p>
            <a:r>
              <a:rPr lang="en-US" altLang="zh-CN" sz="4000" dirty="0" err="1" smtClean="0">
                <a:solidFill>
                  <a:schemeClr val="bg1"/>
                </a:solidFill>
                <a:ea typeface="Verdana" pitchFamily="34" charset="0"/>
              </a:rPr>
              <a:t>Gotta</a:t>
            </a:r>
            <a:r>
              <a:rPr lang="en-US" altLang="zh-CN" sz="4000" dirty="0" smtClean="0">
                <a:solidFill>
                  <a:schemeClr val="bg1"/>
                </a:solidFill>
              </a:rPr>
              <a:t> Tell You Switches Only Once</a:t>
            </a:r>
            <a:br>
              <a:rPr lang="en-US" altLang="zh-CN" sz="4000" dirty="0" smtClean="0">
                <a:solidFill>
                  <a:schemeClr val="bg1"/>
                </a:solidFill>
              </a:rPr>
            </a:br>
            <a:r>
              <a:rPr lang="en-US" altLang="zh-CN" sz="4000" dirty="0" smtClean="0">
                <a:solidFill>
                  <a:schemeClr val="bg1"/>
                </a:solidFill>
              </a:rPr>
              <a:t>Toward Bandwidth-Efficient</a:t>
            </a:r>
            <a:br>
              <a:rPr lang="en-US" altLang="zh-CN" sz="4000" dirty="0" smtClean="0">
                <a:solidFill>
                  <a:schemeClr val="bg1"/>
                </a:solidFill>
              </a:rPr>
            </a:br>
            <a:r>
              <a:rPr lang="en-US" altLang="zh-CN" sz="4000" dirty="0" smtClean="0">
                <a:solidFill>
                  <a:schemeClr val="bg1"/>
                </a:solidFill>
              </a:rPr>
              <a:t>Flow Setup for </a:t>
            </a:r>
            <a:r>
              <a:rPr lang="en-US" altLang="zh-CN" sz="4000" dirty="0" smtClean="0">
                <a:solidFill>
                  <a:srgbClr val="FFC000"/>
                </a:solidFill>
              </a:rPr>
              <a:t>SDN</a:t>
            </a:r>
            <a:r>
              <a:rPr lang="en-US" altLang="zh-CN" sz="4000" dirty="0" smtClean="0"/>
              <a:t/>
            </a:r>
            <a:br>
              <a:rPr lang="en-US" altLang="zh-CN" sz="4000" dirty="0" smtClean="0"/>
            </a:br>
            <a:endParaRPr lang="zh-CN" altLang="en-US" sz="4000" dirty="0">
              <a:solidFill>
                <a:srgbClr val="FFC000"/>
              </a:solidFill>
            </a:endParaRPr>
          </a:p>
        </p:txBody>
      </p:sp>
      <p:sp>
        <p:nvSpPr>
          <p:cNvPr id="22" name="圆角矩形 21"/>
          <p:cNvSpPr/>
          <p:nvPr/>
        </p:nvSpPr>
        <p:spPr>
          <a:xfrm>
            <a:off x="2214546" y="1142984"/>
            <a:ext cx="2428892" cy="1285884"/>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3" name="TextBox 2"/>
          <p:cNvSpPr txBox="1"/>
          <p:nvPr/>
        </p:nvSpPr>
        <p:spPr>
          <a:xfrm>
            <a:off x="5860800" y="3357562"/>
            <a:ext cx="3525784" cy="646331"/>
          </a:xfrm>
          <a:prstGeom prst="rect">
            <a:avLst/>
          </a:prstGeom>
          <a:noFill/>
        </p:spPr>
        <p:txBody>
          <a:bodyPr wrap="square" rtlCol="0">
            <a:spAutoFit/>
          </a:bodyPr>
          <a:lstStyle/>
          <a:p>
            <a:r>
              <a:rPr lang="en-US" altLang="zh-CN" sz="3600" b="1" dirty="0" smtClean="0">
                <a:latin typeface="Verdana" pitchFamily="34" charset="0"/>
                <a:ea typeface="Verdana" pitchFamily="34" charset="0"/>
                <a:cs typeface="Verdana" pitchFamily="34" charset="0"/>
              </a:rPr>
              <a:t>Forwarding</a:t>
            </a:r>
            <a:endParaRPr lang="zh-CN" altLang="en-US" sz="3600" dirty="0">
              <a:latin typeface="Verdana" pitchFamily="34" charset="0"/>
              <a:cs typeface="Verdana" pitchFamily="34" charset="0"/>
            </a:endParaRPr>
          </a:p>
        </p:txBody>
      </p:sp>
      <p:pic>
        <p:nvPicPr>
          <p:cNvPr id="1026" name="Picture 2"/>
          <p:cNvPicPr>
            <a:picLocks noChangeAspect="1" noChangeArrowheads="1"/>
          </p:cNvPicPr>
          <p:nvPr/>
        </p:nvPicPr>
        <p:blipFill>
          <a:blip r:embed="rId3"/>
          <a:srcRect/>
          <a:stretch>
            <a:fillRect/>
          </a:stretch>
        </p:blipFill>
        <p:spPr bwMode="auto">
          <a:xfrm>
            <a:off x="714348" y="5000636"/>
            <a:ext cx="1152525" cy="495300"/>
          </a:xfrm>
          <a:prstGeom prst="rect">
            <a:avLst/>
          </a:prstGeom>
          <a:noFill/>
          <a:ln w="9525">
            <a:noFill/>
            <a:miter lim="800000"/>
            <a:headEnd/>
            <a:tailEnd/>
          </a:ln>
          <a:effectLst/>
        </p:spPr>
      </p:pic>
      <p:pic>
        <p:nvPicPr>
          <p:cNvPr id="6" name="Picture 2"/>
          <p:cNvPicPr>
            <a:picLocks noChangeAspect="1" noChangeArrowheads="1"/>
          </p:cNvPicPr>
          <p:nvPr/>
        </p:nvPicPr>
        <p:blipFill>
          <a:blip r:embed="rId3"/>
          <a:srcRect/>
          <a:stretch>
            <a:fillRect/>
          </a:stretch>
        </p:blipFill>
        <p:spPr bwMode="auto">
          <a:xfrm>
            <a:off x="2786050" y="5000636"/>
            <a:ext cx="1152525" cy="495300"/>
          </a:xfrm>
          <a:prstGeom prst="rect">
            <a:avLst/>
          </a:prstGeom>
          <a:noFill/>
          <a:ln w="9525">
            <a:noFill/>
            <a:miter lim="800000"/>
            <a:headEnd/>
            <a:tailEnd/>
          </a:ln>
          <a:effectLst/>
        </p:spPr>
      </p:pic>
      <p:pic>
        <p:nvPicPr>
          <p:cNvPr id="7" name="Picture 2"/>
          <p:cNvPicPr>
            <a:picLocks noChangeAspect="1" noChangeArrowheads="1"/>
          </p:cNvPicPr>
          <p:nvPr/>
        </p:nvPicPr>
        <p:blipFill>
          <a:blip r:embed="rId3"/>
          <a:srcRect/>
          <a:stretch>
            <a:fillRect/>
          </a:stretch>
        </p:blipFill>
        <p:spPr bwMode="auto">
          <a:xfrm>
            <a:off x="4857752" y="5000636"/>
            <a:ext cx="1152525" cy="495300"/>
          </a:xfrm>
          <a:prstGeom prst="rect">
            <a:avLst/>
          </a:prstGeom>
          <a:noFill/>
          <a:ln w="9525">
            <a:noFill/>
            <a:miter lim="800000"/>
            <a:headEnd/>
            <a:tailEnd/>
          </a:ln>
          <a:effectLst/>
        </p:spPr>
      </p:pic>
      <p:sp>
        <p:nvSpPr>
          <p:cNvPr id="9" name="云形 8"/>
          <p:cNvSpPr/>
          <p:nvPr/>
        </p:nvSpPr>
        <p:spPr>
          <a:xfrm>
            <a:off x="0" y="3786190"/>
            <a:ext cx="6786610" cy="2857520"/>
          </a:xfrm>
          <a:prstGeom prst="cloud">
            <a:avLst/>
          </a:prstGeom>
          <a:noFill/>
          <a:ln>
            <a:solidFill>
              <a:srgbClr val="00B0F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3144377" y="1714488"/>
            <a:ext cx="571504" cy="571504"/>
          </a:xfrm>
          <a:prstGeom prst="roundRect">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200" b="1" dirty="0" smtClean="0">
                <a:latin typeface="Verdana" pitchFamily="34" charset="0"/>
                <a:ea typeface="Verdana" pitchFamily="34" charset="0"/>
                <a:cs typeface="Verdana" pitchFamily="34" charset="0"/>
              </a:rPr>
              <a:t>App</a:t>
            </a:r>
            <a:endParaRPr lang="zh-CN" altLang="en-US" sz="1200" b="1" dirty="0" smtClean="0">
              <a:latin typeface="Verdana" pitchFamily="34" charset="0"/>
              <a:cs typeface="Verdana" pitchFamily="34" charset="0"/>
            </a:endParaRPr>
          </a:p>
        </p:txBody>
      </p:sp>
      <p:sp>
        <p:nvSpPr>
          <p:cNvPr id="30" name="TextBox 29"/>
          <p:cNvSpPr txBox="1"/>
          <p:nvPr/>
        </p:nvSpPr>
        <p:spPr>
          <a:xfrm>
            <a:off x="1643042" y="500042"/>
            <a:ext cx="1324402" cy="369332"/>
          </a:xfrm>
          <a:prstGeom prst="rect">
            <a:avLst/>
          </a:prstGeom>
          <a:noFill/>
        </p:spPr>
        <p:txBody>
          <a:bodyPr wrap="none" rtlCol="0">
            <a:spAutoFit/>
          </a:bodyPr>
          <a:lstStyle/>
          <a:p>
            <a:r>
              <a:rPr lang="en-US" altLang="zh-CN" dirty="0" smtClean="0">
                <a:solidFill>
                  <a:schemeClr val="bg1"/>
                </a:solidFill>
                <a:latin typeface="Verdana" pitchFamily="34" charset="0"/>
                <a:ea typeface="Verdana" pitchFamily="34" charset="0"/>
                <a:cs typeface="Verdana" pitchFamily="34" charset="0"/>
              </a:rPr>
              <a:t>Controller</a:t>
            </a:r>
            <a:endParaRPr lang="zh-CN" altLang="en-US" dirty="0">
              <a:solidFill>
                <a:schemeClr val="bg1"/>
              </a:solidFill>
              <a:latin typeface="Verdana" pitchFamily="34" charset="0"/>
              <a:cs typeface="Verdana" pitchFamily="34" charset="0"/>
            </a:endParaRPr>
          </a:p>
        </p:txBody>
      </p:sp>
      <p:sp>
        <p:nvSpPr>
          <p:cNvPr id="31" name="TextBox 30"/>
          <p:cNvSpPr txBox="1"/>
          <p:nvPr/>
        </p:nvSpPr>
        <p:spPr>
          <a:xfrm>
            <a:off x="2688244" y="1142984"/>
            <a:ext cx="1481496" cy="369332"/>
          </a:xfrm>
          <a:prstGeom prst="rect">
            <a:avLst/>
          </a:prstGeom>
          <a:noFill/>
        </p:spPr>
        <p:txBody>
          <a:bodyPr wrap="none" rtlCol="0">
            <a:spAutoFit/>
          </a:bodyPr>
          <a:lstStyle/>
          <a:p>
            <a:r>
              <a:rPr lang="en-US" altLang="zh-CN" b="1" dirty="0" smtClean="0">
                <a:solidFill>
                  <a:schemeClr val="bg1"/>
                </a:solidFill>
                <a:latin typeface="Verdana" pitchFamily="34" charset="0"/>
                <a:ea typeface="Verdana" pitchFamily="34" charset="0"/>
                <a:cs typeface="Verdana" pitchFamily="34" charset="0"/>
              </a:rPr>
              <a:t>Controller</a:t>
            </a:r>
            <a:endParaRPr lang="zh-CN" altLang="en-US" b="1" dirty="0">
              <a:solidFill>
                <a:schemeClr val="bg1"/>
              </a:solidFill>
              <a:latin typeface="Verdana" pitchFamily="34" charset="0"/>
              <a:cs typeface="Verdana" pitchFamily="34" charset="0"/>
            </a:endParaRPr>
          </a:p>
        </p:txBody>
      </p:sp>
      <p:sp>
        <p:nvSpPr>
          <p:cNvPr id="26" name="TextBox 25"/>
          <p:cNvSpPr txBox="1"/>
          <p:nvPr/>
        </p:nvSpPr>
        <p:spPr>
          <a:xfrm>
            <a:off x="3000364" y="1714488"/>
            <a:ext cx="859531" cy="276999"/>
          </a:xfrm>
          <a:prstGeom prst="rect">
            <a:avLst/>
          </a:prstGeom>
          <a:noFill/>
        </p:spPr>
        <p:txBody>
          <a:bodyPr wrap="none" rtlCol="0">
            <a:spAutoFit/>
          </a:bodyPr>
          <a:lstStyle/>
          <a:p>
            <a:r>
              <a:rPr lang="en-US" altLang="zh-CN" sz="1200" b="1" dirty="0" smtClean="0">
                <a:solidFill>
                  <a:schemeClr val="bg1"/>
                </a:solidFill>
                <a:latin typeface="Verdana" pitchFamily="34" charset="0"/>
                <a:ea typeface="Verdana" pitchFamily="34" charset="0"/>
                <a:cs typeface="Verdana" pitchFamily="34" charset="0"/>
              </a:rPr>
              <a:t>Routing</a:t>
            </a:r>
            <a:endParaRPr lang="zh-CN" altLang="en-US" sz="1200" b="1" dirty="0">
              <a:solidFill>
                <a:schemeClr val="bg1"/>
              </a:solidFill>
              <a:latin typeface="Verdana" pitchFamily="34" charset="0"/>
              <a:cs typeface="Verdana" pitchFamily="34" charset="0"/>
            </a:endParaRPr>
          </a:p>
        </p:txBody>
      </p:sp>
      <p:cxnSp>
        <p:nvCxnSpPr>
          <p:cNvPr id="19" name="直接箭头连接符 18"/>
          <p:cNvCxnSpPr>
            <a:stCxn id="9" idx="2"/>
          </p:cNvCxnSpPr>
          <p:nvPr/>
        </p:nvCxnSpPr>
        <p:spPr>
          <a:xfrm rot="10800000" flipH="1" flipV="1">
            <a:off x="21050" y="5214950"/>
            <a:ext cx="693297" cy="1588"/>
          </a:xfrm>
          <a:prstGeom prst="straightConnector1">
            <a:avLst/>
          </a:prstGeom>
          <a:ln w="57150">
            <a:solidFill>
              <a:srgbClr val="FF66FF"/>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0" y="5214950"/>
            <a:ext cx="659155" cy="369332"/>
          </a:xfrm>
          <a:prstGeom prst="rect">
            <a:avLst/>
          </a:prstGeom>
          <a:noFill/>
        </p:spPr>
        <p:txBody>
          <a:bodyPr wrap="square" rtlCol="0">
            <a:spAutoFit/>
          </a:bodyPr>
          <a:lstStyle/>
          <a:p>
            <a:r>
              <a:rPr lang="en-US" altLang="zh-CN" dirty="0" smtClean="0">
                <a:latin typeface="Verdana" pitchFamily="34" charset="0"/>
                <a:ea typeface="Verdana" pitchFamily="34" charset="0"/>
                <a:cs typeface="Verdana" pitchFamily="34" charset="0"/>
              </a:rPr>
              <a:t>flow</a:t>
            </a:r>
            <a:endParaRPr lang="zh-CN" altLang="en-US" dirty="0">
              <a:latin typeface="Verdana" pitchFamily="34" charset="0"/>
              <a:cs typeface="Verdana" pitchFamily="34" charset="0"/>
            </a:endParaRPr>
          </a:p>
        </p:txBody>
      </p:sp>
      <p:cxnSp>
        <p:nvCxnSpPr>
          <p:cNvPr id="38" name="直接箭头连接符 37"/>
          <p:cNvCxnSpPr/>
          <p:nvPr/>
        </p:nvCxnSpPr>
        <p:spPr>
          <a:xfrm>
            <a:off x="1785918" y="5214950"/>
            <a:ext cx="4786346" cy="10965"/>
          </a:xfrm>
          <a:prstGeom prst="straightConnector1">
            <a:avLst/>
          </a:prstGeom>
          <a:ln w="57150">
            <a:solidFill>
              <a:srgbClr val="FF66FF"/>
            </a:solidFill>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rot="5400000" flipH="1" flipV="1">
            <a:off x="714348" y="2500306"/>
            <a:ext cx="2786082" cy="2214578"/>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endCxn id="6" idx="0"/>
          </p:cNvCxnSpPr>
          <p:nvPr/>
        </p:nvCxnSpPr>
        <p:spPr>
          <a:xfrm rot="5400000">
            <a:off x="2038332" y="3609976"/>
            <a:ext cx="2714642" cy="66679"/>
          </a:xfrm>
          <a:prstGeom prst="straightConnector1">
            <a:avLst/>
          </a:prstGeom>
          <a:ln w="5715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stCxn id="24" idx="2"/>
            <a:endCxn id="7" idx="0"/>
          </p:cNvCxnSpPr>
          <p:nvPr/>
        </p:nvCxnSpPr>
        <p:spPr>
          <a:xfrm rot="16200000" flipH="1">
            <a:off x="3074750" y="2641371"/>
            <a:ext cx="2714644" cy="2003886"/>
          </a:xfrm>
          <a:prstGeom prst="straightConnector1">
            <a:avLst/>
          </a:prstGeom>
          <a:ln w="5715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24" idx="2"/>
            <a:endCxn id="1026" idx="0"/>
          </p:cNvCxnSpPr>
          <p:nvPr/>
        </p:nvCxnSpPr>
        <p:spPr>
          <a:xfrm rot="5400000">
            <a:off x="1003048" y="2573555"/>
            <a:ext cx="2714644" cy="2139518"/>
          </a:xfrm>
          <a:prstGeom prst="straightConnector1">
            <a:avLst/>
          </a:prstGeom>
          <a:ln w="57150">
            <a:solidFill>
              <a:srgbClr val="92D050"/>
            </a:solidFill>
            <a:tailEnd type="arrow"/>
          </a:ln>
        </p:spPr>
        <p:style>
          <a:lnRef idx="1">
            <a:schemeClr val="accent1"/>
          </a:lnRef>
          <a:fillRef idx="0">
            <a:schemeClr val="accent1"/>
          </a:fillRef>
          <a:effectRef idx="0">
            <a:schemeClr val="accent1"/>
          </a:effectRef>
          <a:fontRef idx="minor">
            <a:schemeClr val="tx1"/>
          </a:fontRef>
        </p:style>
      </p:cxnSp>
      <p:pic>
        <p:nvPicPr>
          <p:cNvPr id="25" name="图片 24" descr="check-mark-3-64.png"/>
          <p:cNvPicPr>
            <a:picLocks noChangeAspect="1"/>
          </p:cNvPicPr>
          <p:nvPr/>
        </p:nvPicPr>
        <p:blipFill>
          <a:blip r:embed="rId4"/>
          <a:stretch>
            <a:fillRect/>
          </a:stretch>
        </p:blipFill>
        <p:spPr>
          <a:xfrm>
            <a:off x="642910" y="4643446"/>
            <a:ext cx="466724" cy="466724"/>
          </a:xfrm>
          <a:prstGeom prst="rect">
            <a:avLst/>
          </a:prstGeom>
        </p:spPr>
      </p:pic>
      <p:sp>
        <p:nvSpPr>
          <p:cNvPr id="27" name="TextBox 26"/>
          <p:cNvSpPr txBox="1"/>
          <p:nvPr/>
        </p:nvSpPr>
        <p:spPr>
          <a:xfrm rot="18636639">
            <a:off x="1176663" y="3335354"/>
            <a:ext cx="1428760" cy="369332"/>
          </a:xfrm>
          <a:prstGeom prst="rect">
            <a:avLst/>
          </a:prstGeom>
          <a:noFill/>
        </p:spPr>
        <p:txBody>
          <a:bodyPr wrap="square" rtlCol="0">
            <a:spAutoFit/>
          </a:bodyPr>
          <a:lstStyle/>
          <a:p>
            <a:r>
              <a:rPr lang="en-US" altLang="zh-CN" dirty="0" err="1" smtClean="0">
                <a:latin typeface="Verdana" pitchFamily="34" charset="0"/>
                <a:ea typeface="Verdana" pitchFamily="34" charset="0"/>
                <a:cs typeface="Verdana" pitchFamily="34" charset="0"/>
              </a:rPr>
              <a:t>PacketIn</a:t>
            </a:r>
            <a:endParaRPr lang="zh-CN" altLang="en-US" dirty="0">
              <a:latin typeface="Verdana" pitchFamily="34" charset="0"/>
              <a:cs typeface="Verdana" pitchFamily="34" charset="0"/>
            </a:endParaRPr>
          </a:p>
        </p:txBody>
      </p:sp>
      <p:sp>
        <p:nvSpPr>
          <p:cNvPr id="28" name="TextBox 27"/>
          <p:cNvSpPr txBox="1"/>
          <p:nvPr/>
        </p:nvSpPr>
        <p:spPr>
          <a:xfrm>
            <a:off x="2786050" y="3286124"/>
            <a:ext cx="1428760" cy="369332"/>
          </a:xfrm>
          <a:prstGeom prst="rect">
            <a:avLst/>
          </a:prstGeom>
          <a:noFill/>
        </p:spPr>
        <p:txBody>
          <a:bodyPr wrap="square" rtlCol="0">
            <a:spAutoFit/>
          </a:bodyPr>
          <a:lstStyle/>
          <a:p>
            <a:r>
              <a:rPr lang="en-US" altLang="zh-CN" dirty="0" err="1" smtClean="0">
                <a:latin typeface="Verdana" pitchFamily="34" charset="0"/>
                <a:ea typeface="Verdana" pitchFamily="34" charset="0"/>
                <a:cs typeface="Verdana" pitchFamily="34" charset="0"/>
              </a:rPr>
              <a:t>FlowMod</a:t>
            </a:r>
            <a:endParaRPr lang="zh-CN" altLang="en-US" dirty="0">
              <a:latin typeface="Verdana" pitchFamily="34" charset="0"/>
              <a:cs typeface="Verdana" pitchFamily="34" charset="0"/>
            </a:endParaRPr>
          </a:p>
        </p:txBody>
      </p:sp>
      <p:sp>
        <p:nvSpPr>
          <p:cNvPr id="32" name="TextBox 31"/>
          <p:cNvSpPr txBox="1"/>
          <p:nvPr/>
        </p:nvSpPr>
        <p:spPr>
          <a:xfrm>
            <a:off x="619200" y="5500702"/>
            <a:ext cx="1809660" cy="923330"/>
          </a:xfrm>
          <a:prstGeom prst="rect">
            <a:avLst/>
          </a:prstGeom>
          <a:noFill/>
        </p:spPr>
        <p:txBody>
          <a:bodyPr wrap="square" rtlCol="0">
            <a:spAutoFit/>
          </a:bodyPr>
          <a:lstStyle/>
          <a:p>
            <a:r>
              <a:rPr lang="en-US" altLang="zh-CN" dirty="0" smtClean="0">
                <a:ea typeface="Verdana" pitchFamily="34" charset="0"/>
                <a:cs typeface="Verdana" pitchFamily="34" charset="0"/>
              </a:rPr>
              <a:t>p1,</a:t>
            </a:r>
          </a:p>
          <a:p>
            <a:r>
              <a:rPr lang="en-US" altLang="zh-CN" dirty="0" err="1" smtClean="0">
                <a:ea typeface="Verdana" pitchFamily="34" charset="0"/>
                <a:cs typeface="Verdana" pitchFamily="34" charset="0"/>
              </a:rPr>
              <a:t>src_ip</a:t>
            </a:r>
            <a:r>
              <a:rPr lang="en-US" altLang="zh-CN" dirty="0" smtClean="0">
                <a:ea typeface="Verdana" pitchFamily="34" charset="0"/>
                <a:cs typeface="Verdana" pitchFamily="34" charset="0"/>
              </a:rPr>
              <a:t>=10.20.*.*,</a:t>
            </a:r>
          </a:p>
          <a:p>
            <a:r>
              <a:rPr lang="en-US" altLang="zh-CN" dirty="0" smtClean="0">
                <a:ea typeface="Verdana" pitchFamily="34" charset="0"/>
                <a:cs typeface="Verdana" pitchFamily="34" charset="0"/>
              </a:rPr>
              <a:t>fwd(sw2)</a:t>
            </a:r>
            <a:endParaRPr lang="zh-CN" altLang="en-US" dirty="0">
              <a:cs typeface="Verdana" pitchFamily="34" charset="0"/>
            </a:endParaRPr>
          </a:p>
        </p:txBody>
      </p:sp>
      <p:sp>
        <p:nvSpPr>
          <p:cNvPr id="33" name="TextBox 32"/>
          <p:cNvSpPr txBox="1"/>
          <p:nvPr/>
        </p:nvSpPr>
        <p:spPr>
          <a:xfrm>
            <a:off x="2700000" y="5934670"/>
            <a:ext cx="1809660" cy="923330"/>
          </a:xfrm>
          <a:prstGeom prst="rect">
            <a:avLst/>
          </a:prstGeom>
          <a:noFill/>
        </p:spPr>
        <p:txBody>
          <a:bodyPr wrap="square" rtlCol="0">
            <a:spAutoFit/>
          </a:bodyPr>
          <a:lstStyle/>
          <a:p>
            <a:r>
              <a:rPr lang="en-US" altLang="zh-CN" dirty="0" smtClean="0">
                <a:ea typeface="Verdana" pitchFamily="34" charset="0"/>
                <a:cs typeface="Verdana" pitchFamily="34" charset="0"/>
              </a:rPr>
              <a:t>p2,</a:t>
            </a:r>
          </a:p>
          <a:p>
            <a:r>
              <a:rPr lang="en-US" altLang="zh-CN" dirty="0" err="1" smtClean="0">
                <a:ea typeface="Verdana" pitchFamily="34" charset="0"/>
                <a:cs typeface="Verdana" pitchFamily="34" charset="0"/>
              </a:rPr>
              <a:t>src_ip</a:t>
            </a:r>
            <a:r>
              <a:rPr lang="en-US" altLang="zh-CN" dirty="0" smtClean="0">
                <a:ea typeface="Verdana" pitchFamily="34" charset="0"/>
                <a:cs typeface="Verdana" pitchFamily="34" charset="0"/>
              </a:rPr>
              <a:t>=10.20.*.*,</a:t>
            </a:r>
          </a:p>
          <a:p>
            <a:r>
              <a:rPr lang="en-US" altLang="zh-CN" dirty="0" smtClean="0">
                <a:ea typeface="Verdana" pitchFamily="34" charset="0"/>
                <a:cs typeface="Verdana" pitchFamily="34" charset="0"/>
              </a:rPr>
              <a:t>fwd(sw3)</a:t>
            </a:r>
            <a:endParaRPr lang="zh-CN" altLang="en-US" dirty="0">
              <a:cs typeface="Verdana" pitchFamily="34" charset="0"/>
            </a:endParaRPr>
          </a:p>
        </p:txBody>
      </p:sp>
      <p:sp>
        <p:nvSpPr>
          <p:cNvPr id="34" name="TextBox 33"/>
          <p:cNvSpPr txBox="1"/>
          <p:nvPr/>
        </p:nvSpPr>
        <p:spPr>
          <a:xfrm>
            <a:off x="4752000" y="5500702"/>
            <a:ext cx="1809660" cy="923330"/>
          </a:xfrm>
          <a:prstGeom prst="rect">
            <a:avLst/>
          </a:prstGeom>
          <a:noFill/>
        </p:spPr>
        <p:txBody>
          <a:bodyPr wrap="square" rtlCol="0">
            <a:spAutoFit/>
          </a:bodyPr>
          <a:lstStyle/>
          <a:p>
            <a:r>
              <a:rPr lang="en-US" altLang="zh-CN" dirty="0" smtClean="0">
                <a:ea typeface="Verdana" pitchFamily="34" charset="0"/>
                <a:cs typeface="Verdana" pitchFamily="34" charset="0"/>
              </a:rPr>
              <a:t>p3,</a:t>
            </a:r>
          </a:p>
          <a:p>
            <a:r>
              <a:rPr lang="en-US" altLang="zh-CN" dirty="0" err="1" smtClean="0">
                <a:ea typeface="Verdana" pitchFamily="34" charset="0"/>
                <a:cs typeface="Verdana" pitchFamily="34" charset="0"/>
              </a:rPr>
              <a:t>src_ip</a:t>
            </a:r>
            <a:r>
              <a:rPr lang="en-US" altLang="zh-CN" dirty="0" smtClean="0">
                <a:ea typeface="Verdana" pitchFamily="34" charset="0"/>
                <a:cs typeface="Verdana" pitchFamily="34" charset="0"/>
              </a:rPr>
              <a:t>=10.20.*.*,</a:t>
            </a:r>
          </a:p>
          <a:p>
            <a:r>
              <a:rPr lang="en-US" altLang="zh-CN" dirty="0" smtClean="0">
                <a:ea typeface="Verdana" pitchFamily="34" charset="0"/>
                <a:cs typeface="Verdana" pitchFamily="34" charset="0"/>
              </a:rPr>
              <a:t>fwd(out)</a:t>
            </a:r>
            <a:endParaRPr lang="zh-CN" altLang="en-US" dirty="0">
              <a:cs typeface="Verdana" pitchFamily="34" charset="0"/>
            </a:endParaRPr>
          </a:p>
        </p:txBody>
      </p:sp>
      <p:sp>
        <p:nvSpPr>
          <p:cNvPr id="29" name="TextBox 28"/>
          <p:cNvSpPr txBox="1"/>
          <p:nvPr/>
        </p:nvSpPr>
        <p:spPr>
          <a:xfrm>
            <a:off x="5868000" y="4286256"/>
            <a:ext cx="3525784" cy="738664"/>
          </a:xfrm>
          <a:prstGeom prst="rect">
            <a:avLst/>
          </a:prstGeom>
          <a:noFill/>
        </p:spPr>
        <p:txBody>
          <a:bodyPr wrap="square" rtlCol="0">
            <a:spAutoFit/>
          </a:bodyPr>
          <a:lstStyle/>
          <a:p>
            <a:r>
              <a:rPr lang="en-US" altLang="zh-CN" sz="2400" b="1" dirty="0" smtClean="0">
                <a:solidFill>
                  <a:srgbClr val="FF0000">
                    <a:alpha val="15000"/>
                  </a:srgbClr>
                </a:solidFill>
                <a:latin typeface="Verdana" pitchFamily="34" charset="0"/>
                <a:ea typeface="Verdana" pitchFamily="34" charset="0"/>
                <a:cs typeface="Verdana" pitchFamily="34" charset="0"/>
              </a:rPr>
              <a:t>missing fault</a:t>
            </a:r>
          </a:p>
          <a:p>
            <a:r>
              <a:rPr lang="en-US" altLang="zh-CN" dirty="0" smtClean="0">
                <a:solidFill>
                  <a:schemeClr val="tx1">
                    <a:alpha val="15000"/>
                  </a:schemeClr>
                </a:solidFill>
                <a:latin typeface="Verdana" pitchFamily="34" charset="0"/>
                <a:ea typeface="Verdana" pitchFamily="34" charset="0"/>
                <a:cs typeface="Verdana" pitchFamily="34" charset="0"/>
              </a:rPr>
              <a:t>rule installation failure</a:t>
            </a:r>
            <a:endParaRPr lang="zh-CN" altLang="en-US" dirty="0">
              <a:solidFill>
                <a:schemeClr val="tx1">
                  <a:alpha val="15000"/>
                </a:schemeClr>
              </a:solidFill>
              <a:latin typeface="Verdana" pitchFamily="34" charset="0"/>
              <a:cs typeface="Verdana" pitchFamily="34" charset="0"/>
            </a:endParaRPr>
          </a:p>
        </p:txBody>
      </p:sp>
      <p:sp>
        <p:nvSpPr>
          <p:cNvPr id="35" name="TextBox 34"/>
          <p:cNvSpPr txBox="1"/>
          <p:nvPr/>
        </p:nvSpPr>
        <p:spPr>
          <a:xfrm>
            <a:off x="5868000" y="5286388"/>
            <a:ext cx="3525784" cy="1015663"/>
          </a:xfrm>
          <a:prstGeom prst="rect">
            <a:avLst/>
          </a:prstGeom>
          <a:noFill/>
        </p:spPr>
        <p:txBody>
          <a:bodyPr wrap="square" rtlCol="0">
            <a:spAutoFit/>
          </a:bodyPr>
          <a:lstStyle/>
          <a:p>
            <a:r>
              <a:rPr lang="en-US" altLang="zh-CN" sz="2400" b="1" dirty="0" smtClean="0">
                <a:solidFill>
                  <a:srgbClr val="FF0000"/>
                </a:solidFill>
                <a:latin typeface="Verdana" pitchFamily="34" charset="0"/>
                <a:ea typeface="Verdana" pitchFamily="34" charset="0"/>
                <a:cs typeface="Verdana" pitchFamily="34" charset="0"/>
              </a:rPr>
              <a:t>priority fault</a:t>
            </a:r>
          </a:p>
          <a:p>
            <a:r>
              <a:rPr lang="en-US" altLang="zh-CN" dirty="0" smtClean="0">
                <a:latin typeface="Verdana" pitchFamily="34" charset="0"/>
                <a:ea typeface="Verdana" pitchFamily="34" charset="0"/>
                <a:cs typeface="Verdana" pitchFamily="34" charset="0"/>
              </a:rPr>
              <a:t>priority-swap between overlapping rules</a:t>
            </a:r>
            <a:endParaRPr lang="zh-CN" altLang="en-US" dirty="0">
              <a:latin typeface="Verdana" pitchFamily="34" charset="0"/>
              <a:cs typeface="Verdana" pitchFamily="34" charset="0"/>
            </a:endParaRPr>
          </a:p>
        </p:txBody>
      </p:sp>
      <p:sp>
        <p:nvSpPr>
          <p:cNvPr id="36" name="TextBox 35"/>
          <p:cNvSpPr txBox="1"/>
          <p:nvPr/>
        </p:nvSpPr>
        <p:spPr>
          <a:xfrm>
            <a:off x="1500166" y="4714884"/>
            <a:ext cx="555408" cy="369332"/>
          </a:xfrm>
          <a:prstGeom prst="rect">
            <a:avLst/>
          </a:prstGeom>
          <a:noFill/>
        </p:spPr>
        <p:txBody>
          <a:bodyPr wrap="none" rtlCol="0">
            <a:spAutoFit/>
          </a:bodyPr>
          <a:lstStyle/>
          <a:p>
            <a:r>
              <a:rPr lang="en-US" altLang="zh-CN" dirty="0" smtClean="0"/>
              <a:t>sw1</a:t>
            </a:r>
            <a:endParaRPr lang="zh-CN" altLang="en-US" dirty="0"/>
          </a:p>
        </p:txBody>
      </p:sp>
      <p:sp>
        <p:nvSpPr>
          <p:cNvPr id="39" name="TextBox 38"/>
          <p:cNvSpPr txBox="1"/>
          <p:nvPr/>
        </p:nvSpPr>
        <p:spPr>
          <a:xfrm>
            <a:off x="3500430" y="4714884"/>
            <a:ext cx="555408" cy="369332"/>
          </a:xfrm>
          <a:prstGeom prst="rect">
            <a:avLst/>
          </a:prstGeom>
          <a:noFill/>
        </p:spPr>
        <p:txBody>
          <a:bodyPr wrap="none" rtlCol="0">
            <a:spAutoFit/>
          </a:bodyPr>
          <a:lstStyle/>
          <a:p>
            <a:r>
              <a:rPr lang="en-US" altLang="zh-CN" dirty="0" smtClean="0"/>
              <a:t>sw2</a:t>
            </a:r>
            <a:endParaRPr lang="zh-CN" altLang="en-US" dirty="0"/>
          </a:p>
        </p:txBody>
      </p:sp>
      <p:sp>
        <p:nvSpPr>
          <p:cNvPr id="40" name="TextBox 39"/>
          <p:cNvSpPr txBox="1"/>
          <p:nvPr/>
        </p:nvSpPr>
        <p:spPr>
          <a:xfrm>
            <a:off x="5572132" y="4714884"/>
            <a:ext cx="555408" cy="369332"/>
          </a:xfrm>
          <a:prstGeom prst="rect">
            <a:avLst/>
          </a:prstGeom>
          <a:noFill/>
        </p:spPr>
        <p:txBody>
          <a:bodyPr wrap="none" rtlCol="0">
            <a:spAutoFit/>
          </a:bodyPr>
          <a:lstStyle/>
          <a:p>
            <a:r>
              <a:rPr lang="en-US" altLang="zh-CN" dirty="0" smtClean="0"/>
              <a:t>sw3</a:t>
            </a:r>
            <a:endParaRPr lang="zh-CN" altLang="en-US" dirty="0"/>
          </a:p>
        </p:txBody>
      </p:sp>
      <p:sp>
        <p:nvSpPr>
          <p:cNvPr id="41" name="TextBox 40"/>
          <p:cNvSpPr txBox="1"/>
          <p:nvPr/>
        </p:nvSpPr>
        <p:spPr>
          <a:xfrm>
            <a:off x="2710800" y="5429264"/>
            <a:ext cx="1881098" cy="646331"/>
          </a:xfrm>
          <a:prstGeom prst="rect">
            <a:avLst/>
          </a:prstGeom>
          <a:noFill/>
        </p:spPr>
        <p:txBody>
          <a:bodyPr wrap="square" rtlCol="0">
            <a:spAutoFit/>
          </a:bodyPr>
          <a:lstStyle/>
          <a:p>
            <a:r>
              <a:rPr lang="en-US" altLang="zh-CN" sz="1200" b="1" dirty="0" smtClean="0">
                <a:solidFill>
                  <a:srgbClr val="FF0000"/>
                </a:solidFill>
                <a:ea typeface="Verdana" pitchFamily="34" charset="0"/>
                <a:cs typeface="Verdana" pitchFamily="34" charset="0"/>
              </a:rPr>
              <a:t>p4,</a:t>
            </a:r>
          </a:p>
          <a:p>
            <a:r>
              <a:rPr lang="en-US" altLang="zh-CN" sz="1200" b="1" dirty="0" err="1" smtClean="0">
                <a:solidFill>
                  <a:srgbClr val="FF0000"/>
                </a:solidFill>
                <a:ea typeface="Verdana" pitchFamily="34" charset="0"/>
                <a:cs typeface="Verdana" pitchFamily="34" charset="0"/>
              </a:rPr>
              <a:t>src_ip</a:t>
            </a:r>
            <a:r>
              <a:rPr lang="en-US" altLang="zh-CN" sz="1200" b="1" dirty="0" smtClean="0">
                <a:solidFill>
                  <a:srgbClr val="FF0000"/>
                </a:solidFill>
                <a:ea typeface="Verdana" pitchFamily="34" charset="0"/>
                <a:cs typeface="Verdana" pitchFamily="34" charset="0"/>
              </a:rPr>
              <a:t>=10.*.*.*,</a:t>
            </a:r>
          </a:p>
          <a:p>
            <a:r>
              <a:rPr lang="en-US" altLang="zh-CN" sz="1200" b="1" dirty="0" smtClean="0">
                <a:solidFill>
                  <a:srgbClr val="FF0000"/>
                </a:solidFill>
                <a:ea typeface="Verdana" pitchFamily="34" charset="0"/>
                <a:cs typeface="Verdana" pitchFamily="34" charset="0"/>
              </a:rPr>
              <a:t>fwd(sw4)</a:t>
            </a:r>
            <a:endParaRPr lang="zh-CN" altLang="en-US" sz="1200" b="1" dirty="0">
              <a:solidFill>
                <a:srgbClr val="FF0000"/>
              </a:solidFill>
              <a:cs typeface="Verdana" pitchFamily="34" charset="0"/>
            </a:endParaRPr>
          </a:p>
        </p:txBody>
      </p:sp>
      <p:pic>
        <p:nvPicPr>
          <p:cNvPr id="42" name="Picture 2"/>
          <p:cNvPicPr>
            <a:picLocks noChangeAspect="1" noChangeArrowheads="1"/>
          </p:cNvPicPr>
          <p:nvPr/>
        </p:nvPicPr>
        <p:blipFill>
          <a:blip r:embed="rId3"/>
          <a:srcRect/>
          <a:stretch>
            <a:fillRect/>
          </a:stretch>
        </p:blipFill>
        <p:spPr bwMode="auto">
          <a:xfrm>
            <a:off x="3643306" y="4000504"/>
            <a:ext cx="1152525" cy="495300"/>
          </a:xfrm>
          <a:prstGeom prst="rect">
            <a:avLst/>
          </a:prstGeom>
          <a:noFill/>
          <a:ln w="9525">
            <a:noFill/>
            <a:miter lim="800000"/>
            <a:headEnd/>
            <a:tailEnd/>
          </a:ln>
          <a:effectLst/>
        </p:spPr>
      </p:pic>
      <p:sp>
        <p:nvSpPr>
          <p:cNvPr id="43" name="TextBox 42"/>
          <p:cNvSpPr txBox="1"/>
          <p:nvPr/>
        </p:nvSpPr>
        <p:spPr>
          <a:xfrm>
            <a:off x="4357686" y="3714752"/>
            <a:ext cx="555408" cy="369332"/>
          </a:xfrm>
          <a:prstGeom prst="rect">
            <a:avLst/>
          </a:prstGeom>
          <a:noFill/>
        </p:spPr>
        <p:txBody>
          <a:bodyPr wrap="none" rtlCol="0">
            <a:spAutoFit/>
          </a:bodyPr>
          <a:lstStyle/>
          <a:p>
            <a:r>
              <a:rPr lang="en-US" altLang="zh-CN" dirty="0" smtClean="0"/>
              <a:t>sw4</a:t>
            </a:r>
            <a:endParaRPr lang="zh-CN" altLang="en-US" dirty="0"/>
          </a:p>
        </p:txBody>
      </p:sp>
      <p:cxnSp>
        <p:nvCxnSpPr>
          <p:cNvPr id="37" name="直接连接符 36"/>
          <p:cNvCxnSpPr>
            <a:stCxn id="44" idx="3"/>
            <a:endCxn id="44" idx="7"/>
          </p:cNvCxnSpPr>
          <p:nvPr/>
        </p:nvCxnSpPr>
        <p:spPr>
          <a:xfrm rot="5400000" flipH="1" flipV="1">
            <a:off x="4328095" y="5113921"/>
            <a:ext cx="202058" cy="202058"/>
          </a:xfrm>
          <a:prstGeom prst="line">
            <a:avLst/>
          </a:prstGeom>
          <a:ln w="57150">
            <a:solidFill>
              <a:srgbClr val="FF0000"/>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4286248" y="5072074"/>
            <a:ext cx="285752" cy="285752"/>
          </a:xfrm>
          <a:prstGeom prst="ellipse">
            <a:avLst/>
          </a:prstGeom>
          <a:noFill/>
          <a:ln w="57150">
            <a:solidFill>
              <a:srgbClr val="FF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6" name="直接箭头连接符 45"/>
          <p:cNvCxnSpPr/>
          <p:nvPr/>
        </p:nvCxnSpPr>
        <p:spPr>
          <a:xfrm rot="5400000" flipH="1" flipV="1">
            <a:off x="3321835" y="4822042"/>
            <a:ext cx="785819" cy="1588"/>
          </a:xfrm>
          <a:prstGeom prst="straightConnector1">
            <a:avLst/>
          </a:prstGeom>
          <a:ln w="57150">
            <a:solidFill>
              <a:srgbClr val="FF66FF"/>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ppt_x"/>
                                          </p:val>
                                        </p:tav>
                                        <p:tav tm="100000">
                                          <p:val>
                                            <p:strVal val="#ppt_x"/>
                                          </p:val>
                                        </p:tav>
                                      </p:tavLst>
                                    </p:anim>
                                    <p:anim calcmode="lin" valueType="num">
                                      <p:cBhvr additive="base">
                                        <p:cTn id="8" dur="500" fill="hold"/>
                                        <p:tgtEl>
                                          <p:spTgt spid="41"/>
                                        </p:tgtEl>
                                        <p:attrNameLst>
                                          <p:attrName>ppt_y</p:attrName>
                                        </p:attrNameLst>
                                      </p:cBhvr>
                                      <p:tavLst>
                                        <p:tav tm="0">
                                          <p:val>
                                            <p:strVal val="1+#ppt_h/2"/>
                                          </p:val>
                                        </p:tav>
                                        <p:tav tm="100000">
                                          <p:val>
                                            <p:strVal val="#ppt_y"/>
                                          </p:val>
                                        </p:tav>
                                      </p:tavLst>
                                    </p:anim>
                                  </p:childTnLst>
                                </p:cTn>
                              </p:par>
                              <p:par>
                                <p:cTn id="9" presetID="22" presetClass="entr" presetSubtype="4" fill="hold" nodeType="with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wipe(down)">
                                      <p:cBhvr>
                                        <p:cTn id="11"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130425"/>
            <a:ext cx="9144000" cy="1470025"/>
          </a:xfrm>
        </p:spPr>
        <p:txBody>
          <a:bodyPr>
            <a:normAutofit fontScale="90000"/>
          </a:bodyPr>
          <a:lstStyle/>
          <a:p>
            <a:r>
              <a:rPr lang="en-US" altLang="zh-CN" sz="4000" dirty="0" err="1" smtClean="0">
                <a:solidFill>
                  <a:schemeClr val="bg1"/>
                </a:solidFill>
                <a:ea typeface="Verdana" pitchFamily="34" charset="0"/>
              </a:rPr>
              <a:t>Gotta</a:t>
            </a:r>
            <a:r>
              <a:rPr lang="en-US" altLang="zh-CN" sz="4000" dirty="0" smtClean="0">
                <a:solidFill>
                  <a:schemeClr val="bg1"/>
                </a:solidFill>
              </a:rPr>
              <a:t> Tell You Switches Only Once</a:t>
            </a:r>
            <a:br>
              <a:rPr lang="en-US" altLang="zh-CN" sz="4000" dirty="0" smtClean="0">
                <a:solidFill>
                  <a:schemeClr val="bg1"/>
                </a:solidFill>
              </a:rPr>
            </a:br>
            <a:r>
              <a:rPr lang="en-US" altLang="zh-CN" sz="4000" dirty="0" smtClean="0">
                <a:solidFill>
                  <a:schemeClr val="bg1"/>
                </a:solidFill>
              </a:rPr>
              <a:t>Toward Bandwidth-Efficient</a:t>
            </a:r>
            <a:br>
              <a:rPr lang="en-US" altLang="zh-CN" sz="4000" dirty="0" smtClean="0">
                <a:solidFill>
                  <a:schemeClr val="bg1"/>
                </a:solidFill>
              </a:rPr>
            </a:br>
            <a:r>
              <a:rPr lang="en-US" altLang="zh-CN" sz="4000" dirty="0" smtClean="0">
                <a:solidFill>
                  <a:schemeClr val="bg1"/>
                </a:solidFill>
              </a:rPr>
              <a:t>Flow Setup for </a:t>
            </a:r>
            <a:r>
              <a:rPr lang="en-US" altLang="zh-CN" sz="4000" dirty="0" smtClean="0">
                <a:solidFill>
                  <a:srgbClr val="FFC000"/>
                </a:solidFill>
              </a:rPr>
              <a:t>SDN</a:t>
            </a:r>
            <a:r>
              <a:rPr lang="en-US" altLang="zh-CN" sz="4000" dirty="0" smtClean="0"/>
              <a:t/>
            </a:r>
            <a:br>
              <a:rPr lang="en-US" altLang="zh-CN" sz="4000" dirty="0" smtClean="0"/>
            </a:br>
            <a:endParaRPr lang="zh-CN" altLang="en-US" sz="4000" dirty="0">
              <a:solidFill>
                <a:srgbClr val="FFC000"/>
              </a:solidFill>
            </a:endParaRPr>
          </a:p>
        </p:txBody>
      </p:sp>
      <p:sp>
        <p:nvSpPr>
          <p:cNvPr id="22" name="圆角矩形 21"/>
          <p:cNvSpPr/>
          <p:nvPr/>
        </p:nvSpPr>
        <p:spPr>
          <a:xfrm>
            <a:off x="2214546" y="1142984"/>
            <a:ext cx="2428892" cy="1285884"/>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3" name="TextBox 2"/>
          <p:cNvSpPr txBox="1"/>
          <p:nvPr/>
        </p:nvSpPr>
        <p:spPr>
          <a:xfrm>
            <a:off x="5860800" y="3357562"/>
            <a:ext cx="3525784" cy="646331"/>
          </a:xfrm>
          <a:prstGeom prst="rect">
            <a:avLst/>
          </a:prstGeom>
          <a:noFill/>
        </p:spPr>
        <p:txBody>
          <a:bodyPr wrap="square" rtlCol="0">
            <a:spAutoFit/>
          </a:bodyPr>
          <a:lstStyle/>
          <a:p>
            <a:r>
              <a:rPr lang="en-US" altLang="zh-CN" sz="3600" b="1" dirty="0" smtClean="0">
                <a:latin typeface="Verdana" pitchFamily="34" charset="0"/>
                <a:ea typeface="Verdana" pitchFamily="34" charset="0"/>
                <a:cs typeface="Verdana" pitchFamily="34" charset="0"/>
              </a:rPr>
              <a:t>Forwarding</a:t>
            </a:r>
            <a:endParaRPr lang="zh-CN" altLang="en-US" sz="3600" dirty="0">
              <a:latin typeface="Verdana" pitchFamily="34" charset="0"/>
              <a:cs typeface="Verdana" pitchFamily="34" charset="0"/>
            </a:endParaRPr>
          </a:p>
        </p:txBody>
      </p:sp>
      <p:pic>
        <p:nvPicPr>
          <p:cNvPr id="1026" name="Picture 2"/>
          <p:cNvPicPr>
            <a:picLocks noChangeAspect="1" noChangeArrowheads="1"/>
          </p:cNvPicPr>
          <p:nvPr/>
        </p:nvPicPr>
        <p:blipFill>
          <a:blip r:embed="rId3"/>
          <a:srcRect/>
          <a:stretch>
            <a:fillRect/>
          </a:stretch>
        </p:blipFill>
        <p:spPr bwMode="auto">
          <a:xfrm>
            <a:off x="714348" y="5000636"/>
            <a:ext cx="1152525" cy="495300"/>
          </a:xfrm>
          <a:prstGeom prst="rect">
            <a:avLst/>
          </a:prstGeom>
          <a:noFill/>
          <a:ln w="9525">
            <a:noFill/>
            <a:miter lim="800000"/>
            <a:headEnd/>
            <a:tailEnd/>
          </a:ln>
          <a:effectLst/>
        </p:spPr>
      </p:pic>
      <p:pic>
        <p:nvPicPr>
          <p:cNvPr id="6" name="Picture 2"/>
          <p:cNvPicPr>
            <a:picLocks noChangeAspect="1" noChangeArrowheads="1"/>
          </p:cNvPicPr>
          <p:nvPr/>
        </p:nvPicPr>
        <p:blipFill>
          <a:blip r:embed="rId3"/>
          <a:srcRect/>
          <a:stretch>
            <a:fillRect/>
          </a:stretch>
        </p:blipFill>
        <p:spPr bwMode="auto">
          <a:xfrm>
            <a:off x="2786050" y="5000636"/>
            <a:ext cx="1152525" cy="495300"/>
          </a:xfrm>
          <a:prstGeom prst="rect">
            <a:avLst/>
          </a:prstGeom>
          <a:noFill/>
          <a:ln w="9525">
            <a:noFill/>
            <a:miter lim="800000"/>
            <a:headEnd/>
            <a:tailEnd/>
          </a:ln>
          <a:effectLst/>
        </p:spPr>
      </p:pic>
      <p:pic>
        <p:nvPicPr>
          <p:cNvPr id="7" name="Picture 2"/>
          <p:cNvPicPr>
            <a:picLocks noChangeAspect="1" noChangeArrowheads="1"/>
          </p:cNvPicPr>
          <p:nvPr/>
        </p:nvPicPr>
        <p:blipFill>
          <a:blip r:embed="rId3"/>
          <a:srcRect/>
          <a:stretch>
            <a:fillRect/>
          </a:stretch>
        </p:blipFill>
        <p:spPr bwMode="auto">
          <a:xfrm>
            <a:off x="4857752" y="5000636"/>
            <a:ext cx="1152525" cy="495300"/>
          </a:xfrm>
          <a:prstGeom prst="rect">
            <a:avLst/>
          </a:prstGeom>
          <a:noFill/>
          <a:ln w="9525">
            <a:noFill/>
            <a:miter lim="800000"/>
            <a:headEnd/>
            <a:tailEnd/>
          </a:ln>
          <a:effectLst/>
        </p:spPr>
      </p:pic>
      <p:sp>
        <p:nvSpPr>
          <p:cNvPr id="9" name="云形 8"/>
          <p:cNvSpPr/>
          <p:nvPr/>
        </p:nvSpPr>
        <p:spPr>
          <a:xfrm>
            <a:off x="0" y="3786190"/>
            <a:ext cx="6786610" cy="2857520"/>
          </a:xfrm>
          <a:prstGeom prst="cloud">
            <a:avLst/>
          </a:prstGeom>
          <a:noFill/>
          <a:ln>
            <a:solidFill>
              <a:srgbClr val="00B0F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3144377" y="1714488"/>
            <a:ext cx="571504" cy="571504"/>
          </a:xfrm>
          <a:prstGeom prst="roundRect">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200" b="1" dirty="0" smtClean="0">
                <a:latin typeface="Verdana" pitchFamily="34" charset="0"/>
                <a:ea typeface="Verdana" pitchFamily="34" charset="0"/>
                <a:cs typeface="Verdana" pitchFamily="34" charset="0"/>
              </a:rPr>
              <a:t>App</a:t>
            </a:r>
            <a:endParaRPr lang="zh-CN" altLang="en-US" sz="1200" b="1" dirty="0" smtClean="0">
              <a:latin typeface="Verdana" pitchFamily="34" charset="0"/>
              <a:cs typeface="Verdana" pitchFamily="34" charset="0"/>
            </a:endParaRPr>
          </a:p>
        </p:txBody>
      </p:sp>
      <p:sp>
        <p:nvSpPr>
          <p:cNvPr id="30" name="TextBox 29"/>
          <p:cNvSpPr txBox="1"/>
          <p:nvPr/>
        </p:nvSpPr>
        <p:spPr>
          <a:xfrm>
            <a:off x="1643042" y="500042"/>
            <a:ext cx="1324402" cy="369332"/>
          </a:xfrm>
          <a:prstGeom prst="rect">
            <a:avLst/>
          </a:prstGeom>
          <a:noFill/>
        </p:spPr>
        <p:txBody>
          <a:bodyPr wrap="none" rtlCol="0">
            <a:spAutoFit/>
          </a:bodyPr>
          <a:lstStyle/>
          <a:p>
            <a:r>
              <a:rPr lang="en-US" altLang="zh-CN" dirty="0" smtClean="0">
                <a:solidFill>
                  <a:schemeClr val="bg1"/>
                </a:solidFill>
                <a:latin typeface="Verdana" pitchFamily="34" charset="0"/>
                <a:ea typeface="Verdana" pitchFamily="34" charset="0"/>
                <a:cs typeface="Verdana" pitchFamily="34" charset="0"/>
              </a:rPr>
              <a:t>Controller</a:t>
            </a:r>
            <a:endParaRPr lang="zh-CN" altLang="en-US" dirty="0">
              <a:solidFill>
                <a:schemeClr val="bg1"/>
              </a:solidFill>
              <a:latin typeface="Verdana" pitchFamily="34" charset="0"/>
              <a:cs typeface="Verdana" pitchFamily="34" charset="0"/>
            </a:endParaRPr>
          </a:p>
        </p:txBody>
      </p:sp>
      <p:sp>
        <p:nvSpPr>
          <p:cNvPr id="31" name="TextBox 30"/>
          <p:cNvSpPr txBox="1"/>
          <p:nvPr/>
        </p:nvSpPr>
        <p:spPr>
          <a:xfrm>
            <a:off x="2688244" y="1142984"/>
            <a:ext cx="1481496" cy="369332"/>
          </a:xfrm>
          <a:prstGeom prst="rect">
            <a:avLst/>
          </a:prstGeom>
          <a:noFill/>
        </p:spPr>
        <p:txBody>
          <a:bodyPr wrap="none" rtlCol="0">
            <a:spAutoFit/>
          </a:bodyPr>
          <a:lstStyle/>
          <a:p>
            <a:r>
              <a:rPr lang="en-US" altLang="zh-CN" b="1" dirty="0" smtClean="0">
                <a:solidFill>
                  <a:schemeClr val="bg1"/>
                </a:solidFill>
                <a:latin typeface="Verdana" pitchFamily="34" charset="0"/>
                <a:ea typeface="Verdana" pitchFamily="34" charset="0"/>
                <a:cs typeface="Verdana" pitchFamily="34" charset="0"/>
              </a:rPr>
              <a:t>Controller</a:t>
            </a:r>
            <a:endParaRPr lang="zh-CN" altLang="en-US" b="1" dirty="0">
              <a:solidFill>
                <a:schemeClr val="bg1"/>
              </a:solidFill>
              <a:latin typeface="Verdana" pitchFamily="34" charset="0"/>
              <a:cs typeface="Verdana" pitchFamily="34" charset="0"/>
            </a:endParaRPr>
          </a:p>
        </p:txBody>
      </p:sp>
      <p:sp>
        <p:nvSpPr>
          <p:cNvPr id="26" name="TextBox 25"/>
          <p:cNvSpPr txBox="1"/>
          <p:nvPr/>
        </p:nvSpPr>
        <p:spPr>
          <a:xfrm>
            <a:off x="3000364" y="1714488"/>
            <a:ext cx="859531" cy="276999"/>
          </a:xfrm>
          <a:prstGeom prst="rect">
            <a:avLst/>
          </a:prstGeom>
          <a:noFill/>
        </p:spPr>
        <p:txBody>
          <a:bodyPr wrap="none" rtlCol="0">
            <a:spAutoFit/>
          </a:bodyPr>
          <a:lstStyle/>
          <a:p>
            <a:r>
              <a:rPr lang="en-US" altLang="zh-CN" sz="1200" b="1" dirty="0" smtClean="0">
                <a:solidFill>
                  <a:schemeClr val="bg1"/>
                </a:solidFill>
                <a:latin typeface="Verdana" pitchFamily="34" charset="0"/>
                <a:ea typeface="Verdana" pitchFamily="34" charset="0"/>
                <a:cs typeface="Verdana" pitchFamily="34" charset="0"/>
              </a:rPr>
              <a:t>Routing</a:t>
            </a:r>
            <a:endParaRPr lang="zh-CN" altLang="en-US" sz="1200" b="1" dirty="0">
              <a:solidFill>
                <a:schemeClr val="bg1"/>
              </a:solidFill>
              <a:latin typeface="Verdana" pitchFamily="34" charset="0"/>
              <a:cs typeface="Verdana" pitchFamily="34" charset="0"/>
            </a:endParaRPr>
          </a:p>
        </p:txBody>
      </p:sp>
      <p:cxnSp>
        <p:nvCxnSpPr>
          <p:cNvPr id="19" name="直接箭头连接符 18"/>
          <p:cNvCxnSpPr>
            <a:stCxn id="9" idx="2"/>
          </p:cNvCxnSpPr>
          <p:nvPr/>
        </p:nvCxnSpPr>
        <p:spPr>
          <a:xfrm rot="10800000" flipH="1" flipV="1">
            <a:off x="21050" y="5214950"/>
            <a:ext cx="693297" cy="1588"/>
          </a:xfrm>
          <a:prstGeom prst="straightConnector1">
            <a:avLst/>
          </a:prstGeom>
          <a:ln w="57150">
            <a:solidFill>
              <a:srgbClr val="FF66FF"/>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0" y="5214950"/>
            <a:ext cx="659155" cy="369332"/>
          </a:xfrm>
          <a:prstGeom prst="rect">
            <a:avLst/>
          </a:prstGeom>
          <a:noFill/>
        </p:spPr>
        <p:txBody>
          <a:bodyPr wrap="square" rtlCol="0">
            <a:spAutoFit/>
          </a:bodyPr>
          <a:lstStyle/>
          <a:p>
            <a:r>
              <a:rPr lang="en-US" altLang="zh-CN" dirty="0" smtClean="0">
                <a:latin typeface="Verdana" pitchFamily="34" charset="0"/>
                <a:ea typeface="Verdana" pitchFamily="34" charset="0"/>
                <a:cs typeface="Verdana" pitchFamily="34" charset="0"/>
              </a:rPr>
              <a:t>flow</a:t>
            </a:r>
            <a:endParaRPr lang="zh-CN" altLang="en-US" dirty="0">
              <a:latin typeface="Verdana" pitchFamily="34" charset="0"/>
              <a:cs typeface="Verdana" pitchFamily="34" charset="0"/>
            </a:endParaRPr>
          </a:p>
        </p:txBody>
      </p:sp>
      <p:cxnSp>
        <p:nvCxnSpPr>
          <p:cNvPr id="38" name="直接箭头连接符 37"/>
          <p:cNvCxnSpPr/>
          <p:nvPr/>
        </p:nvCxnSpPr>
        <p:spPr>
          <a:xfrm>
            <a:off x="1785918" y="5214950"/>
            <a:ext cx="4786346" cy="10965"/>
          </a:xfrm>
          <a:prstGeom prst="straightConnector1">
            <a:avLst/>
          </a:prstGeom>
          <a:ln w="57150">
            <a:solidFill>
              <a:srgbClr val="FF66FF"/>
            </a:solidFill>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rot="5400000" flipH="1" flipV="1">
            <a:off x="714348" y="2500306"/>
            <a:ext cx="2786082" cy="2214578"/>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endCxn id="6" idx="0"/>
          </p:cNvCxnSpPr>
          <p:nvPr/>
        </p:nvCxnSpPr>
        <p:spPr>
          <a:xfrm rot="5400000">
            <a:off x="2038332" y="3609976"/>
            <a:ext cx="2714642" cy="66679"/>
          </a:xfrm>
          <a:prstGeom prst="straightConnector1">
            <a:avLst/>
          </a:prstGeom>
          <a:ln w="5715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stCxn id="24" idx="2"/>
            <a:endCxn id="7" idx="0"/>
          </p:cNvCxnSpPr>
          <p:nvPr/>
        </p:nvCxnSpPr>
        <p:spPr>
          <a:xfrm rot="16200000" flipH="1">
            <a:off x="3074750" y="2641371"/>
            <a:ext cx="2714644" cy="2003886"/>
          </a:xfrm>
          <a:prstGeom prst="straightConnector1">
            <a:avLst/>
          </a:prstGeom>
          <a:ln w="5715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24" idx="2"/>
            <a:endCxn id="1026" idx="0"/>
          </p:cNvCxnSpPr>
          <p:nvPr/>
        </p:nvCxnSpPr>
        <p:spPr>
          <a:xfrm rot="5400000">
            <a:off x="1003048" y="2573555"/>
            <a:ext cx="2714644" cy="2139518"/>
          </a:xfrm>
          <a:prstGeom prst="straightConnector1">
            <a:avLst/>
          </a:prstGeom>
          <a:ln w="57150">
            <a:solidFill>
              <a:srgbClr val="92D050"/>
            </a:solidFill>
            <a:tailEnd type="arrow"/>
          </a:ln>
        </p:spPr>
        <p:style>
          <a:lnRef idx="1">
            <a:schemeClr val="accent1"/>
          </a:lnRef>
          <a:fillRef idx="0">
            <a:schemeClr val="accent1"/>
          </a:fillRef>
          <a:effectRef idx="0">
            <a:schemeClr val="accent1"/>
          </a:effectRef>
          <a:fontRef idx="minor">
            <a:schemeClr val="tx1"/>
          </a:fontRef>
        </p:style>
      </p:cxnSp>
      <p:pic>
        <p:nvPicPr>
          <p:cNvPr id="25" name="图片 24" descr="check-mark-3-64.png"/>
          <p:cNvPicPr>
            <a:picLocks noChangeAspect="1"/>
          </p:cNvPicPr>
          <p:nvPr/>
        </p:nvPicPr>
        <p:blipFill>
          <a:blip r:embed="rId4"/>
          <a:stretch>
            <a:fillRect/>
          </a:stretch>
        </p:blipFill>
        <p:spPr>
          <a:xfrm>
            <a:off x="642910" y="4643446"/>
            <a:ext cx="466724" cy="466724"/>
          </a:xfrm>
          <a:prstGeom prst="rect">
            <a:avLst/>
          </a:prstGeom>
        </p:spPr>
      </p:pic>
      <p:sp>
        <p:nvSpPr>
          <p:cNvPr id="27" name="TextBox 26"/>
          <p:cNvSpPr txBox="1"/>
          <p:nvPr/>
        </p:nvSpPr>
        <p:spPr>
          <a:xfrm rot="18636639">
            <a:off x="1176663" y="3335354"/>
            <a:ext cx="1428760" cy="369332"/>
          </a:xfrm>
          <a:prstGeom prst="rect">
            <a:avLst/>
          </a:prstGeom>
          <a:noFill/>
        </p:spPr>
        <p:txBody>
          <a:bodyPr wrap="square" rtlCol="0">
            <a:spAutoFit/>
          </a:bodyPr>
          <a:lstStyle/>
          <a:p>
            <a:r>
              <a:rPr lang="en-US" altLang="zh-CN" dirty="0" err="1" smtClean="0">
                <a:latin typeface="Verdana" pitchFamily="34" charset="0"/>
                <a:ea typeface="Verdana" pitchFamily="34" charset="0"/>
                <a:cs typeface="Verdana" pitchFamily="34" charset="0"/>
              </a:rPr>
              <a:t>PacketIn</a:t>
            </a:r>
            <a:endParaRPr lang="zh-CN" altLang="en-US" dirty="0">
              <a:latin typeface="Verdana" pitchFamily="34" charset="0"/>
              <a:cs typeface="Verdana" pitchFamily="34" charset="0"/>
            </a:endParaRPr>
          </a:p>
        </p:txBody>
      </p:sp>
      <p:sp>
        <p:nvSpPr>
          <p:cNvPr id="28" name="TextBox 27"/>
          <p:cNvSpPr txBox="1"/>
          <p:nvPr/>
        </p:nvSpPr>
        <p:spPr>
          <a:xfrm>
            <a:off x="2786050" y="3286124"/>
            <a:ext cx="1428760" cy="369332"/>
          </a:xfrm>
          <a:prstGeom prst="rect">
            <a:avLst/>
          </a:prstGeom>
          <a:noFill/>
        </p:spPr>
        <p:txBody>
          <a:bodyPr wrap="square" rtlCol="0">
            <a:spAutoFit/>
          </a:bodyPr>
          <a:lstStyle/>
          <a:p>
            <a:r>
              <a:rPr lang="en-US" altLang="zh-CN" dirty="0" err="1" smtClean="0">
                <a:latin typeface="Verdana" pitchFamily="34" charset="0"/>
                <a:ea typeface="Verdana" pitchFamily="34" charset="0"/>
                <a:cs typeface="Verdana" pitchFamily="34" charset="0"/>
              </a:rPr>
              <a:t>FlowMod</a:t>
            </a:r>
            <a:endParaRPr lang="zh-CN" altLang="en-US" dirty="0">
              <a:latin typeface="Verdana" pitchFamily="34" charset="0"/>
              <a:cs typeface="Verdana" pitchFamily="34" charset="0"/>
            </a:endParaRPr>
          </a:p>
        </p:txBody>
      </p:sp>
      <p:sp>
        <p:nvSpPr>
          <p:cNvPr id="32" name="TextBox 31"/>
          <p:cNvSpPr txBox="1"/>
          <p:nvPr/>
        </p:nvSpPr>
        <p:spPr>
          <a:xfrm>
            <a:off x="619200" y="5500702"/>
            <a:ext cx="1809660" cy="923330"/>
          </a:xfrm>
          <a:prstGeom prst="rect">
            <a:avLst/>
          </a:prstGeom>
          <a:noFill/>
        </p:spPr>
        <p:txBody>
          <a:bodyPr wrap="square" rtlCol="0">
            <a:spAutoFit/>
          </a:bodyPr>
          <a:lstStyle/>
          <a:p>
            <a:r>
              <a:rPr lang="en-US" altLang="zh-CN" dirty="0" smtClean="0">
                <a:ea typeface="Verdana" pitchFamily="34" charset="0"/>
                <a:cs typeface="Verdana" pitchFamily="34" charset="0"/>
              </a:rPr>
              <a:t>p1,</a:t>
            </a:r>
          </a:p>
          <a:p>
            <a:r>
              <a:rPr lang="en-US" altLang="zh-CN" dirty="0" err="1" smtClean="0">
                <a:ea typeface="Verdana" pitchFamily="34" charset="0"/>
                <a:cs typeface="Verdana" pitchFamily="34" charset="0"/>
              </a:rPr>
              <a:t>src_ip</a:t>
            </a:r>
            <a:r>
              <a:rPr lang="en-US" altLang="zh-CN" dirty="0" smtClean="0">
                <a:ea typeface="Verdana" pitchFamily="34" charset="0"/>
                <a:cs typeface="Verdana" pitchFamily="34" charset="0"/>
              </a:rPr>
              <a:t>=10.20.*.*,</a:t>
            </a:r>
          </a:p>
          <a:p>
            <a:r>
              <a:rPr lang="en-US" altLang="zh-CN" dirty="0" smtClean="0">
                <a:ea typeface="Verdana" pitchFamily="34" charset="0"/>
                <a:cs typeface="Verdana" pitchFamily="34" charset="0"/>
              </a:rPr>
              <a:t>fwd(sw2)</a:t>
            </a:r>
            <a:endParaRPr lang="zh-CN" altLang="en-US" dirty="0">
              <a:cs typeface="Verdana" pitchFamily="34" charset="0"/>
            </a:endParaRPr>
          </a:p>
        </p:txBody>
      </p:sp>
      <p:sp>
        <p:nvSpPr>
          <p:cNvPr id="33" name="TextBox 32"/>
          <p:cNvSpPr txBox="1"/>
          <p:nvPr/>
        </p:nvSpPr>
        <p:spPr>
          <a:xfrm>
            <a:off x="2700000" y="5500702"/>
            <a:ext cx="1809660" cy="923330"/>
          </a:xfrm>
          <a:prstGeom prst="rect">
            <a:avLst/>
          </a:prstGeom>
          <a:noFill/>
        </p:spPr>
        <p:txBody>
          <a:bodyPr wrap="square" rtlCol="0">
            <a:spAutoFit/>
          </a:bodyPr>
          <a:lstStyle/>
          <a:p>
            <a:r>
              <a:rPr lang="en-US" altLang="zh-CN" dirty="0" smtClean="0">
                <a:ea typeface="Verdana" pitchFamily="34" charset="0"/>
                <a:cs typeface="Verdana" pitchFamily="34" charset="0"/>
              </a:rPr>
              <a:t>p2,</a:t>
            </a:r>
          </a:p>
          <a:p>
            <a:r>
              <a:rPr lang="en-US" altLang="zh-CN" dirty="0" err="1" smtClean="0">
                <a:ea typeface="Verdana" pitchFamily="34" charset="0"/>
                <a:cs typeface="Verdana" pitchFamily="34" charset="0"/>
              </a:rPr>
              <a:t>src_ip</a:t>
            </a:r>
            <a:r>
              <a:rPr lang="en-US" altLang="zh-CN" dirty="0" smtClean="0">
                <a:ea typeface="Verdana" pitchFamily="34" charset="0"/>
                <a:cs typeface="Verdana" pitchFamily="34" charset="0"/>
              </a:rPr>
              <a:t>=10.20.*.*,</a:t>
            </a:r>
          </a:p>
          <a:p>
            <a:r>
              <a:rPr lang="en-US" altLang="zh-CN" dirty="0" smtClean="0">
                <a:ea typeface="Verdana" pitchFamily="34" charset="0"/>
                <a:cs typeface="Verdana" pitchFamily="34" charset="0"/>
              </a:rPr>
              <a:t>fwd(sw3)</a:t>
            </a:r>
            <a:endParaRPr lang="zh-CN" altLang="en-US" dirty="0">
              <a:cs typeface="Verdana" pitchFamily="34" charset="0"/>
            </a:endParaRPr>
          </a:p>
        </p:txBody>
      </p:sp>
      <p:sp>
        <p:nvSpPr>
          <p:cNvPr id="34" name="TextBox 33"/>
          <p:cNvSpPr txBox="1"/>
          <p:nvPr/>
        </p:nvSpPr>
        <p:spPr>
          <a:xfrm>
            <a:off x="4752000" y="5500702"/>
            <a:ext cx="1809660" cy="923330"/>
          </a:xfrm>
          <a:prstGeom prst="rect">
            <a:avLst/>
          </a:prstGeom>
          <a:noFill/>
        </p:spPr>
        <p:txBody>
          <a:bodyPr wrap="square" rtlCol="0">
            <a:spAutoFit/>
          </a:bodyPr>
          <a:lstStyle/>
          <a:p>
            <a:r>
              <a:rPr lang="en-US" altLang="zh-CN" dirty="0" smtClean="0">
                <a:ea typeface="Verdana" pitchFamily="34" charset="0"/>
                <a:cs typeface="Verdana" pitchFamily="34" charset="0"/>
              </a:rPr>
              <a:t>p3,</a:t>
            </a:r>
          </a:p>
          <a:p>
            <a:r>
              <a:rPr lang="en-US" altLang="zh-CN" dirty="0" err="1" smtClean="0">
                <a:ea typeface="Verdana" pitchFamily="34" charset="0"/>
                <a:cs typeface="Verdana" pitchFamily="34" charset="0"/>
              </a:rPr>
              <a:t>src_ip</a:t>
            </a:r>
            <a:r>
              <a:rPr lang="en-US" altLang="zh-CN" dirty="0" smtClean="0">
                <a:ea typeface="Verdana" pitchFamily="34" charset="0"/>
                <a:cs typeface="Verdana" pitchFamily="34" charset="0"/>
              </a:rPr>
              <a:t>=10.20.*.*,</a:t>
            </a:r>
          </a:p>
          <a:p>
            <a:r>
              <a:rPr lang="en-US" altLang="zh-CN" dirty="0" smtClean="0">
                <a:ea typeface="Verdana" pitchFamily="34" charset="0"/>
                <a:cs typeface="Verdana" pitchFamily="34" charset="0"/>
              </a:rPr>
              <a:t>fwd(out)</a:t>
            </a:r>
            <a:endParaRPr lang="zh-CN" altLang="en-US" dirty="0">
              <a:cs typeface="Verdana" pitchFamily="34" charset="0"/>
            </a:endParaRPr>
          </a:p>
        </p:txBody>
      </p:sp>
      <p:sp>
        <p:nvSpPr>
          <p:cNvPr id="29" name="TextBox 28"/>
          <p:cNvSpPr txBox="1"/>
          <p:nvPr/>
        </p:nvSpPr>
        <p:spPr>
          <a:xfrm>
            <a:off x="5868000" y="4286256"/>
            <a:ext cx="3525784" cy="738664"/>
          </a:xfrm>
          <a:prstGeom prst="rect">
            <a:avLst/>
          </a:prstGeom>
          <a:noFill/>
        </p:spPr>
        <p:txBody>
          <a:bodyPr wrap="square" rtlCol="0">
            <a:spAutoFit/>
          </a:bodyPr>
          <a:lstStyle/>
          <a:p>
            <a:r>
              <a:rPr lang="en-US" altLang="zh-CN" sz="2400" b="1" dirty="0" smtClean="0">
                <a:solidFill>
                  <a:srgbClr val="FF0000"/>
                </a:solidFill>
                <a:latin typeface="Verdana" pitchFamily="34" charset="0"/>
                <a:ea typeface="Verdana" pitchFamily="34" charset="0"/>
                <a:cs typeface="Verdana" pitchFamily="34" charset="0"/>
              </a:rPr>
              <a:t>missing fault</a:t>
            </a:r>
          </a:p>
          <a:p>
            <a:r>
              <a:rPr lang="en-US" altLang="zh-CN" dirty="0" smtClean="0">
                <a:latin typeface="Verdana" pitchFamily="34" charset="0"/>
                <a:ea typeface="Verdana" pitchFamily="34" charset="0"/>
                <a:cs typeface="Verdana" pitchFamily="34" charset="0"/>
              </a:rPr>
              <a:t>rule installation failure</a:t>
            </a:r>
            <a:endParaRPr lang="zh-CN" altLang="en-US" dirty="0">
              <a:latin typeface="Verdana" pitchFamily="34" charset="0"/>
              <a:cs typeface="Verdana" pitchFamily="34" charset="0"/>
            </a:endParaRPr>
          </a:p>
        </p:txBody>
      </p:sp>
      <p:sp>
        <p:nvSpPr>
          <p:cNvPr id="35" name="TextBox 34"/>
          <p:cNvSpPr txBox="1"/>
          <p:nvPr/>
        </p:nvSpPr>
        <p:spPr>
          <a:xfrm>
            <a:off x="5868000" y="5286388"/>
            <a:ext cx="3525784" cy="1015663"/>
          </a:xfrm>
          <a:prstGeom prst="rect">
            <a:avLst/>
          </a:prstGeom>
          <a:noFill/>
        </p:spPr>
        <p:txBody>
          <a:bodyPr wrap="square" rtlCol="0">
            <a:spAutoFit/>
          </a:bodyPr>
          <a:lstStyle/>
          <a:p>
            <a:r>
              <a:rPr lang="en-US" altLang="zh-CN" sz="2400" b="1" dirty="0" smtClean="0">
                <a:solidFill>
                  <a:srgbClr val="FF0000"/>
                </a:solidFill>
                <a:latin typeface="Verdana" pitchFamily="34" charset="0"/>
                <a:ea typeface="Verdana" pitchFamily="34" charset="0"/>
                <a:cs typeface="Verdana" pitchFamily="34" charset="0"/>
              </a:rPr>
              <a:t>priority fault</a:t>
            </a:r>
          </a:p>
          <a:p>
            <a:r>
              <a:rPr lang="en-US" altLang="zh-CN" dirty="0" smtClean="0">
                <a:latin typeface="Verdana" pitchFamily="34" charset="0"/>
                <a:ea typeface="Verdana" pitchFamily="34" charset="0"/>
                <a:cs typeface="Verdana" pitchFamily="34" charset="0"/>
              </a:rPr>
              <a:t>priority-swap between overlapping rules</a:t>
            </a:r>
            <a:endParaRPr lang="zh-CN" altLang="en-US" dirty="0">
              <a:latin typeface="Verdana" pitchFamily="34" charset="0"/>
              <a:cs typeface="Verdana" pitchFamily="34" charset="0"/>
            </a:endParaRPr>
          </a:p>
        </p:txBody>
      </p:sp>
      <p:sp>
        <p:nvSpPr>
          <p:cNvPr id="36" name="TextBox 35"/>
          <p:cNvSpPr txBox="1"/>
          <p:nvPr/>
        </p:nvSpPr>
        <p:spPr>
          <a:xfrm>
            <a:off x="1500166" y="4714884"/>
            <a:ext cx="555408" cy="369332"/>
          </a:xfrm>
          <a:prstGeom prst="rect">
            <a:avLst/>
          </a:prstGeom>
          <a:noFill/>
        </p:spPr>
        <p:txBody>
          <a:bodyPr wrap="none" rtlCol="0">
            <a:spAutoFit/>
          </a:bodyPr>
          <a:lstStyle/>
          <a:p>
            <a:r>
              <a:rPr lang="en-US" altLang="zh-CN" dirty="0" smtClean="0"/>
              <a:t>sw1</a:t>
            </a:r>
            <a:endParaRPr lang="zh-CN" altLang="en-US" dirty="0"/>
          </a:p>
        </p:txBody>
      </p:sp>
      <p:sp>
        <p:nvSpPr>
          <p:cNvPr id="39" name="TextBox 38"/>
          <p:cNvSpPr txBox="1"/>
          <p:nvPr/>
        </p:nvSpPr>
        <p:spPr>
          <a:xfrm>
            <a:off x="3500430" y="4714884"/>
            <a:ext cx="555408" cy="369332"/>
          </a:xfrm>
          <a:prstGeom prst="rect">
            <a:avLst/>
          </a:prstGeom>
          <a:noFill/>
        </p:spPr>
        <p:txBody>
          <a:bodyPr wrap="none" rtlCol="0">
            <a:spAutoFit/>
          </a:bodyPr>
          <a:lstStyle/>
          <a:p>
            <a:r>
              <a:rPr lang="en-US" altLang="zh-CN" dirty="0" smtClean="0"/>
              <a:t>sw2</a:t>
            </a:r>
            <a:endParaRPr lang="zh-CN" altLang="en-US" dirty="0"/>
          </a:p>
        </p:txBody>
      </p:sp>
      <p:sp>
        <p:nvSpPr>
          <p:cNvPr id="40" name="TextBox 39"/>
          <p:cNvSpPr txBox="1"/>
          <p:nvPr/>
        </p:nvSpPr>
        <p:spPr>
          <a:xfrm>
            <a:off x="5572132" y="4714884"/>
            <a:ext cx="555408" cy="369332"/>
          </a:xfrm>
          <a:prstGeom prst="rect">
            <a:avLst/>
          </a:prstGeom>
          <a:noFill/>
        </p:spPr>
        <p:txBody>
          <a:bodyPr wrap="none" rtlCol="0">
            <a:spAutoFit/>
          </a:bodyPr>
          <a:lstStyle/>
          <a:p>
            <a:r>
              <a:rPr lang="en-US" altLang="zh-CN" dirty="0" smtClean="0"/>
              <a:t>sw3</a:t>
            </a:r>
            <a:endParaRPr lang="zh-CN" altLang="en-US" dirty="0"/>
          </a:p>
        </p:txBody>
      </p:sp>
      <p:pic>
        <p:nvPicPr>
          <p:cNvPr id="42" name="Picture 2"/>
          <p:cNvPicPr>
            <a:picLocks noChangeAspect="1" noChangeArrowheads="1"/>
          </p:cNvPicPr>
          <p:nvPr/>
        </p:nvPicPr>
        <p:blipFill>
          <a:blip r:embed="rId3"/>
          <a:srcRect/>
          <a:stretch>
            <a:fillRect/>
          </a:stretch>
        </p:blipFill>
        <p:spPr bwMode="auto">
          <a:xfrm>
            <a:off x="3643306" y="4000504"/>
            <a:ext cx="1152525" cy="495300"/>
          </a:xfrm>
          <a:prstGeom prst="rect">
            <a:avLst/>
          </a:prstGeom>
          <a:noFill/>
          <a:ln w="9525">
            <a:noFill/>
            <a:miter lim="800000"/>
            <a:headEnd/>
            <a:tailEnd/>
          </a:ln>
          <a:effectLst/>
        </p:spPr>
      </p:pic>
      <p:sp>
        <p:nvSpPr>
          <p:cNvPr id="43" name="TextBox 42"/>
          <p:cNvSpPr txBox="1"/>
          <p:nvPr/>
        </p:nvSpPr>
        <p:spPr>
          <a:xfrm>
            <a:off x="4357686" y="3714752"/>
            <a:ext cx="555408" cy="369332"/>
          </a:xfrm>
          <a:prstGeom prst="rect">
            <a:avLst/>
          </a:prstGeom>
          <a:noFill/>
        </p:spPr>
        <p:txBody>
          <a:bodyPr wrap="none" rtlCol="0">
            <a:spAutoFit/>
          </a:bodyPr>
          <a:lstStyle/>
          <a:p>
            <a:r>
              <a:rPr lang="en-US" altLang="zh-CN" dirty="0" smtClean="0"/>
              <a:t>sw4</a:t>
            </a:r>
            <a:endParaRPr lang="zh-CN" altLang="en-US" dirty="0"/>
          </a:p>
        </p:txBody>
      </p:sp>
      <p:sp>
        <p:nvSpPr>
          <p:cNvPr id="37" name="TextBox 36"/>
          <p:cNvSpPr txBox="1"/>
          <p:nvPr/>
        </p:nvSpPr>
        <p:spPr>
          <a:xfrm>
            <a:off x="571472" y="3358800"/>
            <a:ext cx="6215106" cy="646331"/>
          </a:xfrm>
          <a:prstGeom prst="rect">
            <a:avLst/>
          </a:prstGeom>
          <a:noFill/>
        </p:spPr>
        <p:txBody>
          <a:bodyPr wrap="square" rtlCol="0">
            <a:spAutoFit/>
          </a:bodyPr>
          <a:lstStyle/>
          <a:p>
            <a:r>
              <a:rPr lang="en-US" altLang="zh-CN" sz="3600" b="1" dirty="0" smtClean="0">
                <a:solidFill>
                  <a:srgbClr val="FF0000"/>
                </a:solidFill>
                <a:latin typeface="Verdana" pitchFamily="34" charset="0"/>
                <a:ea typeface="Verdana" pitchFamily="34" charset="0"/>
                <a:cs typeface="Verdana" pitchFamily="34" charset="0"/>
              </a:rPr>
              <a:t>rule faults </a:t>
            </a:r>
            <a:r>
              <a:rPr lang="en-US" altLang="zh-CN" sz="3600" b="1" dirty="0" smtClean="0">
                <a:latin typeface="Verdana" pitchFamily="34" charset="0"/>
                <a:ea typeface="Verdana" pitchFamily="34" charset="0"/>
                <a:cs typeface="Verdana" pitchFamily="34" charset="0"/>
              </a:rPr>
              <a:t>irritate</a:t>
            </a:r>
            <a:endParaRPr lang="zh-CN" altLang="en-US" sz="3600" dirty="0">
              <a:solidFill>
                <a:schemeClr val="bg1"/>
              </a:solidFill>
              <a:latin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130425"/>
            <a:ext cx="9144000" cy="1470025"/>
          </a:xfrm>
        </p:spPr>
        <p:txBody>
          <a:bodyPr>
            <a:normAutofit fontScale="90000"/>
          </a:bodyPr>
          <a:lstStyle/>
          <a:p>
            <a:r>
              <a:rPr lang="en-US" altLang="zh-CN" sz="4000" dirty="0" err="1" smtClean="0">
                <a:solidFill>
                  <a:schemeClr val="bg1"/>
                </a:solidFill>
                <a:ea typeface="Verdana" pitchFamily="34" charset="0"/>
              </a:rPr>
              <a:t>Gotta</a:t>
            </a:r>
            <a:r>
              <a:rPr lang="en-US" altLang="zh-CN" sz="4000" dirty="0" smtClean="0">
                <a:solidFill>
                  <a:schemeClr val="bg1"/>
                </a:solidFill>
              </a:rPr>
              <a:t> Tell You Switches Only Once</a:t>
            </a:r>
            <a:br>
              <a:rPr lang="en-US" altLang="zh-CN" sz="4000" dirty="0" smtClean="0">
                <a:solidFill>
                  <a:schemeClr val="bg1"/>
                </a:solidFill>
              </a:rPr>
            </a:br>
            <a:r>
              <a:rPr lang="en-US" altLang="zh-CN" sz="4000" dirty="0" smtClean="0">
                <a:solidFill>
                  <a:schemeClr val="bg1"/>
                </a:solidFill>
              </a:rPr>
              <a:t>Toward Bandwidth-Efficient</a:t>
            </a:r>
            <a:br>
              <a:rPr lang="en-US" altLang="zh-CN" sz="4000" dirty="0" smtClean="0">
                <a:solidFill>
                  <a:schemeClr val="bg1"/>
                </a:solidFill>
              </a:rPr>
            </a:br>
            <a:r>
              <a:rPr lang="en-US" altLang="zh-CN" sz="4000" dirty="0" smtClean="0">
                <a:solidFill>
                  <a:schemeClr val="bg1"/>
                </a:solidFill>
              </a:rPr>
              <a:t>Flow Setup for </a:t>
            </a:r>
            <a:r>
              <a:rPr lang="en-US" altLang="zh-CN" sz="4000" dirty="0" smtClean="0">
                <a:solidFill>
                  <a:srgbClr val="FFC000"/>
                </a:solidFill>
              </a:rPr>
              <a:t>SDN</a:t>
            </a:r>
            <a:r>
              <a:rPr lang="en-US" altLang="zh-CN" sz="4000" dirty="0" smtClean="0"/>
              <a:t/>
            </a:r>
            <a:br>
              <a:rPr lang="en-US" altLang="zh-CN" sz="4000" dirty="0" smtClean="0"/>
            </a:br>
            <a:endParaRPr lang="zh-CN" altLang="en-US" sz="4000" dirty="0">
              <a:solidFill>
                <a:srgbClr val="FFC000"/>
              </a:solidFill>
            </a:endParaRPr>
          </a:p>
        </p:txBody>
      </p:sp>
      <p:sp>
        <p:nvSpPr>
          <p:cNvPr id="22" name="圆角矩形 21"/>
          <p:cNvSpPr/>
          <p:nvPr/>
        </p:nvSpPr>
        <p:spPr>
          <a:xfrm>
            <a:off x="2214546" y="1142984"/>
            <a:ext cx="2428892" cy="1285884"/>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3" name="TextBox 2"/>
          <p:cNvSpPr txBox="1"/>
          <p:nvPr/>
        </p:nvSpPr>
        <p:spPr>
          <a:xfrm>
            <a:off x="5860800" y="3357562"/>
            <a:ext cx="3525784" cy="646331"/>
          </a:xfrm>
          <a:prstGeom prst="rect">
            <a:avLst/>
          </a:prstGeom>
          <a:noFill/>
        </p:spPr>
        <p:txBody>
          <a:bodyPr wrap="square" rtlCol="0">
            <a:spAutoFit/>
          </a:bodyPr>
          <a:lstStyle/>
          <a:p>
            <a:r>
              <a:rPr lang="en-US" altLang="zh-CN" sz="3600" b="1" dirty="0" err="1" smtClean="0">
                <a:solidFill>
                  <a:srgbClr val="FFC000"/>
                </a:solidFill>
                <a:latin typeface="Verdana" pitchFamily="34" charset="0"/>
                <a:ea typeface="Verdana" pitchFamily="34" charset="0"/>
                <a:cs typeface="Verdana" pitchFamily="34" charset="0"/>
              </a:rPr>
              <a:t>RuleScope</a:t>
            </a:r>
            <a:endParaRPr lang="zh-CN" altLang="en-US" sz="3600" dirty="0">
              <a:solidFill>
                <a:srgbClr val="FFC000"/>
              </a:solidFill>
              <a:latin typeface="Verdana" pitchFamily="34" charset="0"/>
              <a:cs typeface="Verdana" pitchFamily="34" charset="0"/>
            </a:endParaRPr>
          </a:p>
        </p:txBody>
      </p:sp>
      <p:pic>
        <p:nvPicPr>
          <p:cNvPr id="1026" name="Picture 2"/>
          <p:cNvPicPr>
            <a:picLocks noChangeAspect="1" noChangeArrowheads="1"/>
          </p:cNvPicPr>
          <p:nvPr/>
        </p:nvPicPr>
        <p:blipFill>
          <a:blip r:embed="rId3"/>
          <a:srcRect/>
          <a:stretch>
            <a:fillRect/>
          </a:stretch>
        </p:blipFill>
        <p:spPr bwMode="auto">
          <a:xfrm>
            <a:off x="714348" y="5000636"/>
            <a:ext cx="1152525" cy="495300"/>
          </a:xfrm>
          <a:prstGeom prst="rect">
            <a:avLst/>
          </a:prstGeom>
          <a:noFill/>
          <a:ln w="9525">
            <a:noFill/>
            <a:miter lim="800000"/>
            <a:headEnd/>
            <a:tailEnd/>
          </a:ln>
          <a:effectLst/>
        </p:spPr>
      </p:pic>
      <p:pic>
        <p:nvPicPr>
          <p:cNvPr id="6" name="Picture 2"/>
          <p:cNvPicPr>
            <a:picLocks noChangeAspect="1" noChangeArrowheads="1"/>
          </p:cNvPicPr>
          <p:nvPr/>
        </p:nvPicPr>
        <p:blipFill>
          <a:blip r:embed="rId3"/>
          <a:srcRect/>
          <a:stretch>
            <a:fillRect/>
          </a:stretch>
        </p:blipFill>
        <p:spPr bwMode="auto">
          <a:xfrm>
            <a:off x="2786050" y="5000636"/>
            <a:ext cx="1152525" cy="495300"/>
          </a:xfrm>
          <a:prstGeom prst="rect">
            <a:avLst/>
          </a:prstGeom>
          <a:noFill/>
          <a:ln w="9525">
            <a:noFill/>
            <a:miter lim="800000"/>
            <a:headEnd/>
            <a:tailEnd/>
          </a:ln>
          <a:effectLst/>
        </p:spPr>
      </p:pic>
      <p:pic>
        <p:nvPicPr>
          <p:cNvPr id="7" name="Picture 2"/>
          <p:cNvPicPr>
            <a:picLocks noChangeAspect="1" noChangeArrowheads="1"/>
          </p:cNvPicPr>
          <p:nvPr/>
        </p:nvPicPr>
        <p:blipFill>
          <a:blip r:embed="rId3"/>
          <a:srcRect/>
          <a:stretch>
            <a:fillRect/>
          </a:stretch>
        </p:blipFill>
        <p:spPr bwMode="auto">
          <a:xfrm>
            <a:off x="4857752" y="5000636"/>
            <a:ext cx="1152525" cy="495300"/>
          </a:xfrm>
          <a:prstGeom prst="rect">
            <a:avLst/>
          </a:prstGeom>
          <a:noFill/>
          <a:ln w="9525">
            <a:noFill/>
            <a:miter lim="800000"/>
            <a:headEnd/>
            <a:tailEnd/>
          </a:ln>
          <a:effectLst/>
        </p:spPr>
      </p:pic>
      <p:sp>
        <p:nvSpPr>
          <p:cNvPr id="9" name="云形 8"/>
          <p:cNvSpPr/>
          <p:nvPr/>
        </p:nvSpPr>
        <p:spPr>
          <a:xfrm>
            <a:off x="0" y="3786190"/>
            <a:ext cx="6786610" cy="2857520"/>
          </a:xfrm>
          <a:prstGeom prst="cloud">
            <a:avLst/>
          </a:prstGeom>
          <a:noFill/>
          <a:ln>
            <a:solidFill>
              <a:srgbClr val="00B0F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3144377" y="1714488"/>
            <a:ext cx="571504" cy="571504"/>
          </a:xfrm>
          <a:prstGeom prst="roundRect">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200" b="1" dirty="0" smtClean="0">
                <a:latin typeface="Verdana" pitchFamily="34" charset="0"/>
                <a:ea typeface="Verdana" pitchFamily="34" charset="0"/>
                <a:cs typeface="Verdana" pitchFamily="34" charset="0"/>
              </a:rPr>
              <a:t>App</a:t>
            </a:r>
            <a:endParaRPr lang="zh-CN" altLang="en-US" sz="1200" b="1" dirty="0" smtClean="0">
              <a:latin typeface="Verdana" pitchFamily="34" charset="0"/>
              <a:cs typeface="Verdana" pitchFamily="34" charset="0"/>
            </a:endParaRPr>
          </a:p>
        </p:txBody>
      </p:sp>
      <p:sp>
        <p:nvSpPr>
          <p:cNvPr id="30" name="TextBox 29"/>
          <p:cNvSpPr txBox="1"/>
          <p:nvPr/>
        </p:nvSpPr>
        <p:spPr>
          <a:xfrm>
            <a:off x="1643042" y="500042"/>
            <a:ext cx="1324402" cy="369332"/>
          </a:xfrm>
          <a:prstGeom prst="rect">
            <a:avLst/>
          </a:prstGeom>
          <a:noFill/>
        </p:spPr>
        <p:txBody>
          <a:bodyPr wrap="none" rtlCol="0">
            <a:spAutoFit/>
          </a:bodyPr>
          <a:lstStyle/>
          <a:p>
            <a:r>
              <a:rPr lang="en-US" altLang="zh-CN" dirty="0" smtClean="0">
                <a:solidFill>
                  <a:schemeClr val="bg1"/>
                </a:solidFill>
                <a:latin typeface="Verdana" pitchFamily="34" charset="0"/>
                <a:ea typeface="Verdana" pitchFamily="34" charset="0"/>
                <a:cs typeface="Verdana" pitchFamily="34" charset="0"/>
              </a:rPr>
              <a:t>Controller</a:t>
            </a:r>
            <a:endParaRPr lang="zh-CN" altLang="en-US" dirty="0">
              <a:solidFill>
                <a:schemeClr val="bg1"/>
              </a:solidFill>
              <a:latin typeface="Verdana" pitchFamily="34" charset="0"/>
              <a:cs typeface="Verdana" pitchFamily="34" charset="0"/>
            </a:endParaRPr>
          </a:p>
        </p:txBody>
      </p:sp>
      <p:sp>
        <p:nvSpPr>
          <p:cNvPr id="31" name="TextBox 30"/>
          <p:cNvSpPr txBox="1"/>
          <p:nvPr/>
        </p:nvSpPr>
        <p:spPr>
          <a:xfrm>
            <a:off x="2688244" y="1142984"/>
            <a:ext cx="1481496" cy="369332"/>
          </a:xfrm>
          <a:prstGeom prst="rect">
            <a:avLst/>
          </a:prstGeom>
          <a:noFill/>
        </p:spPr>
        <p:txBody>
          <a:bodyPr wrap="none" rtlCol="0">
            <a:spAutoFit/>
          </a:bodyPr>
          <a:lstStyle/>
          <a:p>
            <a:r>
              <a:rPr lang="en-US" altLang="zh-CN" b="1" dirty="0" smtClean="0">
                <a:solidFill>
                  <a:schemeClr val="bg1"/>
                </a:solidFill>
                <a:latin typeface="Verdana" pitchFamily="34" charset="0"/>
                <a:ea typeface="Verdana" pitchFamily="34" charset="0"/>
                <a:cs typeface="Verdana" pitchFamily="34" charset="0"/>
              </a:rPr>
              <a:t>Controller</a:t>
            </a:r>
            <a:endParaRPr lang="zh-CN" altLang="en-US" b="1" dirty="0">
              <a:solidFill>
                <a:schemeClr val="bg1"/>
              </a:solidFill>
              <a:latin typeface="Verdana" pitchFamily="34" charset="0"/>
              <a:cs typeface="Verdana" pitchFamily="34" charset="0"/>
            </a:endParaRPr>
          </a:p>
        </p:txBody>
      </p:sp>
      <p:sp>
        <p:nvSpPr>
          <p:cNvPr id="26" name="TextBox 25"/>
          <p:cNvSpPr txBox="1"/>
          <p:nvPr/>
        </p:nvSpPr>
        <p:spPr>
          <a:xfrm>
            <a:off x="3000364" y="1714488"/>
            <a:ext cx="859531" cy="276999"/>
          </a:xfrm>
          <a:prstGeom prst="rect">
            <a:avLst/>
          </a:prstGeom>
          <a:noFill/>
        </p:spPr>
        <p:txBody>
          <a:bodyPr wrap="none" rtlCol="0">
            <a:spAutoFit/>
          </a:bodyPr>
          <a:lstStyle/>
          <a:p>
            <a:r>
              <a:rPr lang="en-US" altLang="zh-CN" sz="1200" b="1" dirty="0" smtClean="0">
                <a:solidFill>
                  <a:schemeClr val="bg1"/>
                </a:solidFill>
                <a:latin typeface="Verdana" pitchFamily="34" charset="0"/>
                <a:ea typeface="Verdana" pitchFamily="34" charset="0"/>
                <a:cs typeface="Verdana" pitchFamily="34" charset="0"/>
              </a:rPr>
              <a:t>Routing</a:t>
            </a:r>
            <a:endParaRPr lang="zh-CN" altLang="en-US" sz="1200" b="1" dirty="0">
              <a:solidFill>
                <a:schemeClr val="bg1"/>
              </a:solidFill>
              <a:latin typeface="Verdana" pitchFamily="34" charset="0"/>
              <a:cs typeface="Verdana" pitchFamily="34" charset="0"/>
            </a:endParaRPr>
          </a:p>
        </p:txBody>
      </p:sp>
      <p:cxnSp>
        <p:nvCxnSpPr>
          <p:cNvPr id="19" name="直接箭头连接符 18"/>
          <p:cNvCxnSpPr>
            <a:stCxn id="9" idx="2"/>
          </p:cNvCxnSpPr>
          <p:nvPr/>
        </p:nvCxnSpPr>
        <p:spPr>
          <a:xfrm rot="10800000" flipH="1" flipV="1">
            <a:off x="21050" y="5214950"/>
            <a:ext cx="693297" cy="1588"/>
          </a:xfrm>
          <a:prstGeom prst="straightConnector1">
            <a:avLst/>
          </a:prstGeom>
          <a:ln w="57150">
            <a:solidFill>
              <a:srgbClr val="FF66FF"/>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0" y="5214950"/>
            <a:ext cx="659155" cy="369332"/>
          </a:xfrm>
          <a:prstGeom prst="rect">
            <a:avLst/>
          </a:prstGeom>
          <a:noFill/>
        </p:spPr>
        <p:txBody>
          <a:bodyPr wrap="square" rtlCol="0">
            <a:spAutoFit/>
          </a:bodyPr>
          <a:lstStyle/>
          <a:p>
            <a:r>
              <a:rPr lang="en-US" altLang="zh-CN" dirty="0" smtClean="0">
                <a:latin typeface="Verdana" pitchFamily="34" charset="0"/>
                <a:ea typeface="Verdana" pitchFamily="34" charset="0"/>
                <a:cs typeface="Verdana" pitchFamily="34" charset="0"/>
              </a:rPr>
              <a:t>flow</a:t>
            </a:r>
            <a:endParaRPr lang="zh-CN" altLang="en-US" dirty="0">
              <a:latin typeface="Verdana" pitchFamily="34" charset="0"/>
              <a:cs typeface="Verdana" pitchFamily="34" charset="0"/>
            </a:endParaRPr>
          </a:p>
        </p:txBody>
      </p:sp>
      <p:cxnSp>
        <p:nvCxnSpPr>
          <p:cNvPr id="38" name="直接箭头连接符 37"/>
          <p:cNvCxnSpPr/>
          <p:nvPr/>
        </p:nvCxnSpPr>
        <p:spPr>
          <a:xfrm>
            <a:off x="1785918" y="5214950"/>
            <a:ext cx="4786346" cy="10965"/>
          </a:xfrm>
          <a:prstGeom prst="straightConnector1">
            <a:avLst/>
          </a:prstGeom>
          <a:ln w="57150">
            <a:solidFill>
              <a:srgbClr val="FF66FF"/>
            </a:solidFill>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rot="5400000" flipH="1" flipV="1">
            <a:off x="714348" y="2500306"/>
            <a:ext cx="2786082" cy="2214578"/>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endCxn id="6" idx="0"/>
          </p:cNvCxnSpPr>
          <p:nvPr/>
        </p:nvCxnSpPr>
        <p:spPr>
          <a:xfrm rot="5400000">
            <a:off x="2038332" y="3609976"/>
            <a:ext cx="2714642" cy="66679"/>
          </a:xfrm>
          <a:prstGeom prst="straightConnector1">
            <a:avLst/>
          </a:prstGeom>
          <a:ln w="5715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stCxn id="24" idx="2"/>
            <a:endCxn id="7" idx="0"/>
          </p:cNvCxnSpPr>
          <p:nvPr/>
        </p:nvCxnSpPr>
        <p:spPr>
          <a:xfrm rot="16200000" flipH="1">
            <a:off x="3074750" y="2641371"/>
            <a:ext cx="2714644" cy="2003886"/>
          </a:xfrm>
          <a:prstGeom prst="straightConnector1">
            <a:avLst/>
          </a:prstGeom>
          <a:ln w="5715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24" idx="2"/>
            <a:endCxn id="1026" idx="0"/>
          </p:cNvCxnSpPr>
          <p:nvPr/>
        </p:nvCxnSpPr>
        <p:spPr>
          <a:xfrm rot="5400000">
            <a:off x="1003048" y="2573555"/>
            <a:ext cx="2714644" cy="2139518"/>
          </a:xfrm>
          <a:prstGeom prst="straightConnector1">
            <a:avLst/>
          </a:prstGeom>
          <a:ln w="57150">
            <a:solidFill>
              <a:srgbClr val="92D050"/>
            </a:solidFill>
            <a:tailEnd type="arrow"/>
          </a:ln>
        </p:spPr>
        <p:style>
          <a:lnRef idx="1">
            <a:schemeClr val="accent1"/>
          </a:lnRef>
          <a:fillRef idx="0">
            <a:schemeClr val="accent1"/>
          </a:fillRef>
          <a:effectRef idx="0">
            <a:schemeClr val="accent1"/>
          </a:effectRef>
          <a:fontRef idx="minor">
            <a:schemeClr val="tx1"/>
          </a:fontRef>
        </p:style>
      </p:cxnSp>
      <p:pic>
        <p:nvPicPr>
          <p:cNvPr id="25" name="图片 24" descr="check-mark-3-64.png"/>
          <p:cNvPicPr>
            <a:picLocks noChangeAspect="1"/>
          </p:cNvPicPr>
          <p:nvPr/>
        </p:nvPicPr>
        <p:blipFill>
          <a:blip r:embed="rId4"/>
          <a:stretch>
            <a:fillRect/>
          </a:stretch>
        </p:blipFill>
        <p:spPr>
          <a:xfrm>
            <a:off x="642910" y="4643446"/>
            <a:ext cx="466724" cy="466724"/>
          </a:xfrm>
          <a:prstGeom prst="rect">
            <a:avLst/>
          </a:prstGeom>
        </p:spPr>
      </p:pic>
      <p:sp>
        <p:nvSpPr>
          <p:cNvPr id="27" name="TextBox 26"/>
          <p:cNvSpPr txBox="1"/>
          <p:nvPr/>
        </p:nvSpPr>
        <p:spPr>
          <a:xfrm rot="18636639">
            <a:off x="1176663" y="3335354"/>
            <a:ext cx="1428760" cy="369332"/>
          </a:xfrm>
          <a:prstGeom prst="rect">
            <a:avLst/>
          </a:prstGeom>
          <a:noFill/>
        </p:spPr>
        <p:txBody>
          <a:bodyPr wrap="square" rtlCol="0">
            <a:spAutoFit/>
          </a:bodyPr>
          <a:lstStyle/>
          <a:p>
            <a:r>
              <a:rPr lang="en-US" altLang="zh-CN" dirty="0" err="1" smtClean="0">
                <a:latin typeface="Verdana" pitchFamily="34" charset="0"/>
                <a:ea typeface="Verdana" pitchFamily="34" charset="0"/>
                <a:cs typeface="Verdana" pitchFamily="34" charset="0"/>
              </a:rPr>
              <a:t>PacketIn</a:t>
            </a:r>
            <a:endParaRPr lang="zh-CN" altLang="en-US" dirty="0">
              <a:latin typeface="Verdana" pitchFamily="34" charset="0"/>
              <a:cs typeface="Verdana" pitchFamily="34" charset="0"/>
            </a:endParaRPr>
          </a:p>
        </p:txBody>
      </p:sp>
      <p:sp>
        <p:nvSpPr>
          <p:cNvPr id="28" name="TextBox 27"/>
          <p:cNvSpPr txBox="1"/>
          <p:nvPr/>
        </p:nvSpPr>
        <p:spPr>
          <a:xfrm>
            <a:off x="2786050" y="3286124"/>
            <a:ext cx="1428760" cy="369332"/>
          </a:xfrm>
          <a:prstGeom prst="rect">
            <a:avLst/>
          </a:prstGeom>
          <a:noFill/>
        </p:spPr>
        <p:txBody>
          <a:bodyPr wrap="square" rtlCol="0">
            <a:spAutoFit/>
          </a:bodyPr>
          <a:lstStyle/>
          <a:p>
            <a:r>
              <a:rPr lang="en-US" altLang="zh-CN" dirty="0" err="1" smtClean="0">
                <a:latin typeface="Verdana" pitchFamily="34" charset="0"/>
                <a:ea typeface="Verdana" pitchFamily="34" charset="0"/>
                <a:cs typeface="Verdana" pitchFamily="34" charset="0"/>
              </a:rPr>
              <a:t>FlowMod</a:t>
            </a:r>
            <a:endParaRPr lang="zh-CN" altLang="en-US" dirty="0">
              <a:latin typeface="Verdana" pitchFamily="34" charset="0"/>
              <a:cs typeface="Verdana" pitchFamily="34" charset="0"/>
            </a:endParaRPr>
          </a:p>
        </p:txBody>
      </p:sp>
      <p:sp>
        <p:nvSpPr>
          <p:cNvPr id="32" name="TextBox 31"/>
          <p:cNvSpPr txBox="1"/>
          <p:nvPr/>
        </p:nvSpPr>
        <p:spPr>
          <a:xfrm>
            <a:off x="619200" y="5500702"/>
            <a:ext cx="1809660" cy="923330"/>
          </a:xfrm>
          <a:prstGeom prst="rect">
            <a:avLst/>
          </a:prstGeom>
          <a:noFill/>
        </p:spPr>
        <p:txBody>
          <a:bodyPr wrap="square" rtlCol="0">
            <a:spAutoFit/>
          </a:bodyPr>
          <a:lstStyle/>
          <a:p>
            <a:r>
              <a:rPr lang="en-US" altLang="zh-CN" dirty="0" smtClean="0">
                <a:ea typeface="Verdana" pitchFamily="34" charset="0"/>
                <a:cs typeface="Verdana" pitchFamily="34" charset="0"/>
              </a:rPr>
              <a:t>p1,</a:t>
            </a:r>
          </a:p>
          <a:p>
            <a:r>
              <a:rPr lang="en-US" altLang="zh-CN" dirty="0" err="1" smtClean="0">
                <a:ea typeface="Verdana" pitchFamily="34" charset="0"/>
                <a:cs typeface="Verdana" pitchFamily="34" charset="0"/>
              </a:rPr>
              <a:t>src_ip</a:t>
            </a:r>
            <a:r>
              <a:rPr lang="en-US" altLang="zh-CN" dirty="0" smtClean="0">
                <a:ea typeface="Verdana" pitchFamily="34" charset="0"/>
                <a:cs typeface="Verdana" pitchFamily="34" charset="0"/>
              </a:rPr>
              <a:t>=10.20.*.*,</a:t>
            </a:r>
          </a:p>
          <a:p>
            <a:r>
              <a:rPr lang="en-US" altLang="zh-CN" dirty="0" smtClean="0">
                <a:ea typeface="Verdana" pitchFamily="34" charset="0"/>
                <a:cs typeface="Verdana" pitchFamily="34" charset="0"/>
              </a:rPr>
              <a:t>fwd(sw2)</a:t>
            </a:r>
            <a:endParaRPr lang="zh-CN" altLang="en-US" dirty="0">
              <a:cs typeface="Verdana" pitchFamily="34" charset="0"/>
            </a:endParaRPr>
          </a:p>
        </p:txBody>
      </p:sp>
      <p:sp>
        <p:nvSpPr>
          <p:cNvPr id="33" name="TextBox 32"/>
          <p:cNvSpPr txBox="1"/>
          <p:nvPr/>
        </p:nvSpPr>
        <p:spPr>
          <a:xfrm>
            <a:off x="2700000" y="5500702"/>
            <a:ext cx="1809660" cy="923330"/>
          </a:xfrm>
          <a:prstGeom prst="rect">
            <a:avLst/>
          </a:prstGeom>
          <a:noFill/>
        </p:spPr>
        <p:txBody>
          <a:bodyPr wrap="square" rtlCol="0">
            <a:spAutoFit/>
          </a:bodyPr>
          <a:lstStyle/>
          <a:p>
            <a:r>
              <a:rPr lang="en-US" altLang="zh-CN" dirty="0" smtClean="0">
                <a:ea typeface="Verdana" pitchFamily="34" charset="0"/>
                <a:cs typeface="Verdana" pitchFamily="34" charset="0"/>
              </a:rPr>
              <a:t>p2,</a:t>
            </a:r>
          </a:p>
          <a:p>
            <a:r>
              <a:rPr lang="en-US" altLang="zh-CN" dirty="0" err="1" smtClean="0">
                <a:ea typeface="Verdana" pitchFamily="34" charset="0"/>
                <a:cs typeface="Verdana" pitchFamily="34" charset="0"/>
              </a:rPr>
              <a:t>src_ip</a:t>
            </a:r>
            <a:r>
              <a:rPr lang="en-US" altLang="zh-CN" dirty="0" smtClean="0">
                <a:ea typeface="Verdana" pitchFamily="34" charset="0"/>
                <a:cs typeface="Verdana" pitchFamily="34" charset="0"/>
              </a:rPr>
              <a:t>=10.20.*.*,</a:t>
            </a:r>
          </a:p>
          <a:p>
            <a:r>
              <a:rPr lang="en-US" altLang="zh-CN" dirty="0" smtClean="0">
                <a:ea typeface="Verdana" pitchFamily="34" charset="0"/>
                <a:cs typeface="Verdana" pitchFamily="34" charset="0"/>
              </a:rPr>
              <a:t>fwd(sw3)</a:t>
            </a:r>
            <a:endParaRPr lang="zh-CN" altLang="en-US" dirty="0">
              <a:cs typeface="Verdana" pitchFamily="34" charset="0"/>
            </a:endParaRPr>
          </a:p>
        </p:txBody>
      </p:sp>
      <p:sp>
        <p:nvSpPr>
          <p:cNvPr id="34" name="TextBox 33"/>
          <p:cNvSpPr txBox="1"/>
          <p:nvPr/>
        </p:nvSpPr>
        <p:spPr>
          <a:xfrm>
            <a:off x="4752000" y="5500702"/>
            <a:ext cx="1809660" cy="923330"/>
          </a:xfrm>
          <a:prstGeom prst="rect">
            <a:avLst/>
          </a:prstGeom>
          <a:noFill/>
        </p:spPr>
        <p:txBody>
          <a:bodyPr wrap="square" rtlCol="0">
            <a:spAutoFit/>
          </a:bodyPr>
          <a:lstStyle/>
          <a:p>
            <a:r>
              <a:rPr lang="en-US" altLang="zh-CN" dirty="0" smtClean="0">
                <a:ea typeface="Verdana" pitchFamily="34" charset="0"/>
                <a:cs typeface="Verdana" pitchFamily="34" charset="0"/>
              </a:rPr>
              <a:t>p3,</a:t>
            </a:r>
          </a:p>
          <a:p>
            <a:r>
              <a:rPr lang="en-US" altLang="zh-CN" dirty="0" err="1" smtClean="0">
                <a:ea typeface="Verdana" pitchFamily="34" charset="0"/>
                <a:cs typeface="Verdana" pitchFamily="34" charset="0"/>
              </a:rPr>
              <a:t>src_ip</a:t>
            </a:r>
            <a:r>
              <a:rPr lang="en-US" altLang="zh-CN" dirty="0" smtClean="0">
                <a:ea typeface="Verdana" pitchFamily="34" charset="0"/>
                <a:cs typeface="Verdana" pitchFamily="34" charset="0"/>
              </a:rPr>
              <a:t>=10.20.*.*,</a:t>
            </a:r>
          </a:p>
          <a:p>
            <a:r>
              <a:rPr lang="en-US" altLang="zh-CN" dirty="0" smtClean="0">
                <a:ea typeface="Verdana" pitchFamily="34" charset="0"/>
                <a:cs typeface="Verdana" pitchFamily="34" charset="0"/>
              </a:rPr>
              <a:t>fwd(out)</a:t>
            </a:r>
            <a:endParaRPr lang="zh-CN" altLang="en-US" dirty="0">
              <a:cs typeface="Verdana" pitchFamily="34" charset="0"/>
            </a:endParaRPr>
          </a:p>
        </p:txBody>
      </p:sp>
      <p:sp>
        <p:nvSpPr>
          <p:cNvPr id="29" name="TextBox 28"/>
          <p:cNvSpPr txBox="1"/>
          <p:nvPr/>
        </p:nvSpPr>
        <p:spPr>
          <a:xfrm>
            <a:off x="5868000" y="4286256"/>
            <a:ext cx="3525784" cy="738664"/>
          </a:xfrm>
          <a:prstGeom prst="rect">
            <a:avLst/>
          </a:prstGeom>
          <a:noFill/>
        </p:spPr>
        <p:txBody>
          <a:bodyPr wrap="square" rtlCol="0">
            <a:spAutoFit/>
          </a:bodyPr>
          <a:lstStyle/>
          <a:p>
            <a:r>
              <a:rPr lang="en-US" altLang="zh-CN" sz="2400" b="1" dirty="0" smtClean="0">
                <a:solidFill>
                  <a:srgbClr val="FF0000">
                    <a:alpha val="15000"/>
                  </a:srgbClr>
                </a:solidFill>
                <a:latin typeface="Verdana" pitchFamily="34" charset="0"/>
                <a:ea typeface="Verdana" pitchFamily="34" charset="0"/>
                <a:cs typeface="Verdana" pitchFamily="34" charset="0"/>
              </a:rPr>
              <a:t>missing fault</a:t>
            </a:r>
          </a:p>
          <a:p>
            <a:r>
              <a:rPr lang="en-US" altLang="zh-CN" dirty="0" smtClean="0">
                <a:solidFill>
                  <a:schemeClr val="tx1">
                    <a:alpha val="15000"/>
                  </a:schemeClr>
                </a:solidFill>
                <a:latin typeface="Verdana" pitchFamily="34" charset="0"/>
                <a:ea typeface="Verdana" pitchFamily="34" charset="0"/>
                <a:cs typeface="Verdana" pitchFamily="34" charset="0"/>
              </a:rPr>
              <a:t>rule installation failure</a:t>
            </a:r>
            <a:endParaRPr lang="zh-CN" altLang="en-US" dirty="0">
              <a:solidFill>
                <a:schemeClr val="tx1">
                  <a:alpha val="15000"/>
                </a:schemeClr>
              </a:solidFill>
              <a:latin typeface="Verdana" pitchFamily="34" charset="0"/>
              <a:cs typeface="Verdana" pitchFamily="34" charset="0"/>
            </a:endParaRPr>
          </a:p>
        </p:txBody>
      </p:sp>
      <p:sp>
        <p:nvSpPr>
          <p:cNvPr id="35" name="TextBox 34"/>
          <p:cNvSpPr txBox="1"/>
          <p:nvPr/>
        </p:nvSpPr>
        <p:spPr>
          <a:xfrm>
            <a:off x="5868000" y="5286388"/>
            <a:ext cx="3525784" cy="1015663"/>
          </a:xfrm>
          <a:prstGeom prst="rect">
            <a:avLst/>
          </a:prstGeom>
          <a:noFill/>
        </p:spPr>
        <p:txBody>
          <a:bodyPr wrap="square" rtlCol="0">
            <a:spAutoFit/>
          </a:bodyPr>
          <a:lstStyle/>
          <a:p>
            <a:r>
              <a:rPr lang="en-US" altLang="zh-CN" sz="2400" b="1" dirty="0" smtClean="0">
                <a:solidFill>
                  <a:srgbClr val="FF0000">
                    <a:alpha val="15000"/>
                  </a:srgbClr>
                </a:solidFill>
                <a:latin typeface="Verdana" pitchFamily="34" charset="0"/>
                <a:ea typeface="Verdana" pitchFamily="34" charset="0"/>
                <a:cs typeface="Verdana" pitchFamily="34" charset="0"/>
              </a:rPr>
              <a:t>priority fault</a:t>
            </a:r>
          </a:p>
          <a:p>
            <a:r>
              <a:rPr lang="en-US" altLang="zh-CN" dirty="0" smtClean="0">
                <a:solidFill>
                  <a:schemeClr val="tx1">
                    <a:alpha val="15000"/>
                  </a:schemeClr>
                </a:solidFill>
                <a:latin typeface="Verdana" pitchFamily="34" charset="0"/>
                <a:ea typeface="Verdana" pitchFamily="34" charset="0"/>
                <a:cs typeface="Verdana" pitchFamily="34" charset="0"/>
              </a:rPr>
              <a:t>priority-swap between overlapping rules</a:t>
            </a:r>
            <a:endParaRPr lang="zh-CN" altLang="en-US" dirty="0">
              <a:solidFill>
                <a:schemeClr val="tx1">
                  <a:alpha val="15000"/>
                </a:schemeClr>
              </a:solidFill>
              <a:latin typeface="Verdana" pitchFamily="34" charset="0"/>
              <a:cs typeface="Verdana" pitchFamily="34" charset="0"/>
            </a:endParaRPr>
          </a:p>
        </p:txBody>
      </p:sp>
      <p:sp>
        <p:nvSpPr>
          <p:cNvPr id="36" name="TextBox 35"/>
          <p:cNvSpPr txBox="1"/>
          <p:nvPr/>
        </p:nvSpPr>
        <p:spPr>
          <a:xfrm>
            <a:off x="1500166" y="4714884"/>
            <a:ext cx="555408" cy="369332"/>
          </a:xfrm>
          <a:prstGeom prst="rect">
            <a:avLst/>
          </a:prstGeom>
          <a:noFill/>
        </p:spPr>
        <p:txBody>
          <a:bodyPr wrap="none" rtlCol="0">
            <a:spAutoFit/>
          </a:bodyPr>
          <a:lstStyle/>
          <a:p>
            <a:r>
              <a:rPr lang="en-US" altLang="zh-CN" dirty="0" smtClean="0"/>
              <a:t>sw1</a:t>
            </a:r>
            <a:endParaRPr lang="zh-CN" altLang="en-US" dirty="0"/>
          </a:p>
        </p:txBody>
      </p:sp>
      <p:sp>
        <p:nvSpPr>
          <p:cNvPr id="39" name="TextBox 38"/>
          <p:cNvSpPr txBox="1"/>
          <p:nvPr/>
        </p:nvSpPr>
        <p:spPr>
          <a:xfrm>
            <a:off x="3500430" y="4714884"/>
            <a:ext cx="555408" cy="369332"/>
          </a:xfrm>
          <a:prstGeom prst="rect">
            <a:avLst/>
          </a:prstGeom>
          <a:noFill/>
        </p:spPr>
        <p:txBody>
          <a:bodyPr wrap="none" rtlCol="0">
            <a:spAutoFit/>
          </a:bodyPr>
          <a:lstStyle/>
          <a:p>
            <a:r>
              <a:rPr lang="en-US" altLang="zh-CN" dirty="0" smtClean="0"/>
              <a:t>sw2</a:t>
            </a:r>
            <a:endParaRPr lang="zh-CN" altLang="en-US" dirty="0"/>
          </a:p>
        </p:txBody>
      </p:sp>
      <p:sp>
        <p:nvSpPr>
          <p:cNvPr id="40" name="TextBox 39"/>
          <p:cNvSpPr txBox="1"/>
          <p:nvPr/>
        </p:nvSpPr>
        <p:spPr>
          <a:xfrm>
            <a:off x="5572132" y="4714884"/>
            <a:ext cx="555408" cy="369332"/>
          </a:xfrm>
          <a:prstGeom prst="rect">
            <a:avLst/>
          </a:prstGeom>
          <a:noFill/>
        </p:spPr>
        <p:txBody>
          <a:bodyPr wrap="none" rtlCol="0">
            <a:spAutoFit/>
          </a:bodyPr>
          <a:lstStyle/>
          <a:p>
            <a:r>
              <a:rPr lang="en-US" altLang="zh-CN" dirty="0" smtClean="0"/>
              <a:t>sw3</a:t>
            </a:r>
            <a:endParaRPr lang="zh-CN" altLang="en-US" dirty="0"/>
          </a:p>
        </p:txBody>
      </p:sp>
      <p:pic>
        <p:nvPicPr>
          <p:cNvPr id="42" name="Picture 2"/>
          <p:cNvPicPr>
            <a:picLocks noChangeAspect="1" noChangeArrowheads="1"/>
          </p:cNvPicPr>
          <p:nvPr/>
        </p:nvPicPr>
        <p:blipFill>
          <a:blip r:embed="rId3"/>
          <a:srcRect/>
          <a:stretch>
            <a:fillRect/>
          </a:stretch>
        </p:blipFill>
        <p:spPr bwMode="auto">
          <a:xfrm>
            <a:off x="3643306" y="4000504"/>
            <a:ext cx="1152525" cy="495300"/>
          </a:xfrm>
          <a:prstGeom prst="rect">
            <a:avLst/>
          </a:prstGeom>
          <a:noFill/>
          <a:ln w="9525">
            <a:noFill/>
            <a:miter lim="800000"/>
            <a:headEnd/>
            <a:tailEnd/>
          </a:ln>
          <a:effectLst/>
        </p:spPr>
      </p:pic>
      <p:sp>
        <p:nvSpPr>
          <p:cNvPr id="43" name="TextBox 42"/>
          <p:cNvSpPr txBox="1"/>
          <p:nvPr/>
        </p:nvSpPr>
        <p:spPr>
          <a:xfrm>
            <a:off x="4357686" y="3714752"/>
            <a:ext cx="555408" cy="369332"/>
          </a:xfrm>
          <a:prstGeom prst="rect">
            <a:avLst/>
          </a:prstGeom>
          <a:noFill/>
        </p:spPr>
        <p:txBody>
          <a:bodyPr wrap="none" rtlCol="0">
            <a:spAutoFit/>
          </a:bodyPr>
          <a:lstStyle/>
          <a:p>
            <a:r>
              <a:rPr lang="en-US" altLang="zh-CN" dirty="0" smtClean="0"/>
              <a:t>sw4</a:t>
            </a:r>
            <a:endParaRPr lang="zh-CN" altLang="en-US" dirty="0"/>
          </a:p>
        </p:txBody>
      </p:sp>
      <p:sp>
        <p:nvSpPr>
          <p:cNvPr id="37" name="TextBox 36"/>
          <p:cNvSpPr txBox="1"/>
          <p:nvPr/>
        </p:nvSpPr>
        <p:spPr>
          <a:xfrm>
            <a:off x="571472" y="3358800"/>
            <a:ext cx="6215106" cy="646331"/>
          </a:xfrm>
          <a:prstGeom prst="rect">
            <a:avLst/>
          </a:prstGeom>
          <a:noFill/>
        </p:spPr>
        <p:txBody>
          <a:bodyPr wrap="square" rtlCol="0">
            <a:spAutoFit/>
          </a:bodyPr>
          <a:lstStyle/>
          <a:p>
            <a:r>
              <a:rPr lang="en-US" altLang="zh-CN" sz="3600" b="1" dirty="0" smtClean="0">
                <a:solidFill>
                  <a:srgbClr val="FF0000"/>
                </a:solidFill>
                <a:latin typeface="Verdana" pitchFamily="34" charset="0"/>
                <a:ea typeface="Verdana" pitchFamily="34" charset="0"/>
                <a:cs typeface="Verdana" pitchFamily="34" charset="0"/>
              </a:rPr>
              <a:t>rule faults</a:t>
            </a:r>
            <a:endParaRPr lang="zh-CN" altLang="en-US" sz="3600" dirty="0">
              <a:solidFill>
                <a:schemeClr val="bg1"/>
              </a:solidFill>
              <a:latin typeface="Verdana" pitchFamily="34" charset="0"/>
              <a:cs typeface="Verdana" pitchFamily="34" charset="0"/>
            </a:endParaRPr>
          </a:p>
        </p:txBody>
      </p:sp>
      <p:cxnSp>
        <p:nvCxnSpPr>
          <p:cNvPr id="41" name="直接连接符 40"/>
          <p:cNvCxnSpPr/>
          <p:nvPr/>
        </p:nvCxnSpPr>
        <p:spPr>
          <a:xfrm rot="10800000">
            <a:off x="3357554" y="3713922"/>
            <a:ext cx="2500330" cy="2420"/>
          </a:xfrm>
          <a:prstGeom prst="line">
            <a:avLst/>
          </a:prstGeom>
          <a:ln w="127000">
            <a:solidFill>
              <a:srgbClr val="FFC000"/>
            </a:solidFill>
            <a:headEnd type="none" w="med" len="med"/>
            <a:tailEnd type="triangle" w="med" len="med"/>
          </a:ln>
          <a:effectLst>
            <a:outerShdw blurRad="50800" dist="38100" dir="10800000" algn="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000364" y="3214686"/>
            <a:ext cx="3525784" cy="461665"/>
          </a:xfrm>
          <a:prstGeom prst="rect">
            <a:avLst/>
          </a:prstGeom>
          <a:noFill/>
        </p:spPr>
        <p:txBody>
          <a:bodyPr wrap="square" rtlCol="0">
            <a:spAutoFit/>
          </a:bodyPr>
          <a:lstStyle/>
          <a:p>
            <a:pPr algn="ctr"/>
            <a:r>
              <a:rPr lang="en-US" altLang="zh-CN" sz="2400" b="1" dirty="0" smtClean="0">
                <a:latin typeface="Verdana" pitchFamily="34" charset="0"/>
                <a:ea typeface="Verdana" pitchFamily="34" charset="0"/>
                <a:cs typeface="Verdana" pitchFamily="34" charset="0"/>
              </a:rPr>
              <a:t>detect &amp;</a:t>
            </a:r>
            <a:endParaRPr lang="zh-CN" altLang="en-US" sz="2400" dirty="0">
              <a:latin typeface="Verdana" pitchFamily="34" charset="0"/>
              <a:cs typeface="Verdana" pitchFamily="34" charset="0"/>
            </a:endParaRPr>
          </a:p>
        </p:txBody>
      </p:sp>
      <p:sp>
        <p:nvSpPr>
          <p:cNvPr id="47" name="TextBox 46"/>
          <p:cNvSpPr txBox="1"/>
          <p:nvPr/>
        </p:nvSpPr>
        <p:spPr>
          <a:xfrm>
            <a:off x="2928926" y="3714752"/>
            <a:ext cx="3740098" cy="461665"/>
          </a:xfrm>
          <a:prstGeom prst="rect">
            <a:avLst/>
          </a:prstGeom>
          <a:noFill/>
        </p:spPr>
        <p:txBody>
          <a:bodyPr wrap="square" rtlCol="0">
            <a:spAutoFit/>
          </a:bodyPr>
          <a:lstStyle/>
          <a:p>
            <a:pPr algn="ctr"/>
            <a:r>
              <a:rPr lang="en-US" altLang="zh-CN" sz="2400" b="1" dirty="0" smtClean="0">
                <a:latin typeface="Verdana" pitchFamily="34" charset="0"/>
                <a:ea typeface="Verdana" pitchFamily="34" charset="0"/>
                <a:cs typeface="Verdana" pitchFamily="34" charset="0"/>
              </a:rPr>
              <a:t>troubleshoot</a:t>
            </a:r>
            <a:endParaRPr lang="zh-CN" altLang="en-US" sz="2400" dirty="0">
              <a:latin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130425"/>
            <a:ext cx="9144000" cy="1470025"/>
          </a:xfrm>
        </p:spPr>
        <p:txBody>
          <a:bodyPr>
            <a:normAutofit fontScale="90000"/>
          </a:bodyPr>
          <a:lstStyle/>
          <a:p>
            <a:r>
              <a:rPr lang="en-US" altLang="zh-CN" sz="4000" dirty="0" err="1" smtClean="0">
                <a:solidFill>
                  <a:schemeClr val="bg1"/>
                </a:solidFill>
                <a:ea typeface="Verdana" pitchFamily="34" charset="0"/>
              </a:rPr>
              <a:t>Gotta</a:t>
            </a:r>
            <a:r>
              <a:rPr lang="en-US" altLang="zh-CN" sz="4000" dirty="0" smtClean="0">
                <a:solidFill>
                  <a:schemeClr val="bg1"/>
                </a:solidFill>
              </a:rPr>
              <a:t> Tell You Switches Only Once</a:t>
            </a:r>
            <a:br>
              <a:rPr lang="en-US" altLang="zh-CN" sz="4000" dirty="0" smtClean="0">
                <a:solidFill>
                  <a:schemeClr val="bg1"/>
                </a:solidFill>
              </a:rPr>
            </a:br>
            <a:r>
              <a:rPr lang="en-US" altLang="zh-CN" sz="4000" dirty="0" smtClean="0">
                <a:solidFill>
                  <a:schemeClr val="bg1"/>
                </a:solidFill>
              </a:rPr>
              <a:t>Toward Bandwidth-Efficient</a:t>
            </a:r>
            <a:br>
              <a:rPr lang="en-US" altLang="zh-CN" sz="4000" dirty="0" smtClean="0">
                <a:solidFill>
                  <a:schemeClr val="bg1"/>
                </a:solidFill>
              </a:rPr>
            </a:br>
            <a:r>
              <a:rPr lang="en-US" altLang="zh-CN" sz="4000" dirty="0" smtClean="0">
                <a:solidFill>
                  <a:schemeClr val="bg1"/>
                </a:solidFill>
              </a:rPr>
              <a:t>Flow Setup for </a:t>
            </a:r>
            <a:r>
              <a:rPr lang="en-US" altLang="zh-CN" sz="4000" dirty="0" smtClean="0">
                <a:solidFill>
                  <a:srgbClr val="FFC000"/>
                </a:solidFill>
              </a:rPr>
              <a:t>SDN</a:t>
            </a:r>
            <a:r>
              <a:rPr lang="en-US" altLang="zh-CN" sz="4000" dirty="0" smtClean="0"/>
              <a:t/>
            </a:r>
            <a:br>
              <a:rPr lang="en-US" altLang="zh-CN" sz="4000" dirty="0" smtClean="0"/>
            </a:br>
            <a:endParaRPr lang="zh-CN" altLang="en-US" sz="4000" dirty="0">
              <a:solidFill>
                <a:srgbClr val="FFC000"/>
              </a:solidFill>
            </a:endParaRPr>
          </a:p>
        </p:txBody>
      </p:sp>
      <p:sp>
        <p:nvSpPr>
          <p:cNvPr id="22" name="圆角矩形 21"/>
          <p:cNvSpPr/>
          <p:nvPr/>
        </p:nvSpPr>
        <p:spPr>
          <a:xfrm>
            <a:off x="2214546" y="1142984"/>
            <a:ext cx="3778276" cy="21600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1026" name="Picture 2"/>
          <p:cNvPicPr>
            <a:picLocks noChangeAspect="1" noChangeArrowheads="1"/>
          </p:cNvPicPr>
          <p:nvPr/>
        </p:nvPicPr>
        <p:blipFill>
          <a:blip r:embed="rId3"/>
          <a:srcRect/>
          <a:stretch>
            <a:fillRect/>
          </a:stretch>
        </p:blipFill>
        <p:spPr bwMode="auto">
          <a:xfrm>
            <a:off x="714348" y="5000636"/>
            <a:ext cx="1152525" cy="495300"/>
          </a:xfrm>
          <a:prstGeom prst="rect">
            <a:avLst/>
          </a:prstGeom>
          <a:noFill/>
          <a:ln w="9525">
            <a:noFill/>
            <a:miter lim="800000"/>
            <a:headEnd/>
            <a:tailEnd/>
          </a:ln>
          <a:effectLst/>
        </p:spPr>
      </p:pic>
      <p:pic>
        <p:nvPicPr>
          <p:cNvPr id="6" name="Picture 2"/>
          <p:cNvPicPr>
            <a:picLocks noChangeAspect="1" noChangeArrowheads="1"/>
          </p:cNvPicPr>
          <p:nvPr/>
        </p:nvPicPr>
        <p:blipFill>
          <a:blip r:embed="rId3"/>
          <a:srcRect/>
          <a:stretch>
            <a:fillRect/>
          </a:stretch>
        </p:blipFill>
        <p:spPr bwMode="auto">
          <a:xfrm>
            <a:off x="2786050" y="5000636"/>
            <a:ext cx="1152525" cy="495300"/>
          </a:xfrm>
          <a:prstGeom prst="rect">
            <a:avLst/>
          </a:prstGeom>
          <a:noFill/>
          <a:ln w="9525">
            <a:noFill/>
            <a:miter lim="800000"/>
            <a:headEnd/>
            <a:tailEnd/>
          </a:ln>
          <a:effectLst/>
        </p:spPr>
      </p:pic>
      <p:pic>
        <p:nvPicPr>
          <p:cNvPr id="7" name="Picture 2"/>
          <p:cNvPicPr>
            <a:picLocks noChangeAspect="1" noChangeArrowheads="1"/>
          </p:cNvPicPr>
          <p:nvPr/>
        </p:nvPicPr>
        <p:blipFill>
          <a:blip r:embed="rId3"/>
          <a:srcRect/>
          <a:stretch>
            <a:fillRect/>
          </a:stretch>
        </p:blipFill>
        <p:spPr bwMode="auto">
          <a:xfrm>
            <a:off x="4857752" y="5000636"/>
            <a:ext cx="1152525" cy="495300"/>
          </a:xfrm>
          <a:prstGeom prst="rect">
            <a:avLst/>
          </a:prstGeom>
          <a:noFill/>
          <a:ln w="9525">
            <a:noFill/>
            <a:miter lim="800000"/>
            <a:headEnd/>
            <a:tailEnd/>
          </a:ln>
          <a:effectLst/>
        </p:spPr>
      </p:pic>
      <p:sp>
        <p:nvSpPr>
          <p:cNvPr id="9" name="云形 8"/>
          <p:cNvSpPr/>
          <p:nvPr/>
        </p:nvSpPr>
        <p:spPr>
          <a:xfrm>
            <a:off x="0" y="3786190"/>
            <a:ext cx="6786610" cy="2857520"/>
          </a:xfrm>
          <a:prstGeom prst="cloud">
            <a:avLst/>
          </a:prstGeom>
          <a:noFill/>
          <a:ln>
            <a:solidFill>
              <a:srgbClr val="00B0F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3144377" y="1714488"/>
            <a:ext cx="571504" cy="571504"/>
          </a:xfrm>
          <a:prstGeom prst="roundRect">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200" b="1" dirty="0" smtClean="0">
                <a:latin typeface="Verdana" pitchFamily="34" charset="0"/>
                <a:ea typeface="Verdana" pitchFamily="34" charset="0"/>
                <a:cs typeface="Verdana" pitchFamily="34" charset="0"/>
              </a:rPr>
              <a:t>App</a:t>
            </a:r>
            <a:endParaRPr lang="zh-CN" altLang="en-US" sz="1200" b="1" dirty="0" smtClean="0">
              <a:latin typeface="Verdana" pitchFamily="34" charset="0"/>
              <a:cs typeface="Verdana" pitchFamily="34" charset="0"/>
            </a:endParaRPr>
          </a:p>
        </p:txBody>
      </p:sp>
      <p:sp>
        <p:nvSpPr>
          <p:cNvPr id="30" name="TextBox 29"/>
          <p:cNvSpPr txBox="1"/>
          <p:nvPr/>
        </p:nvSpPr>
        <p:spPr>
          <a:xfrm>
            <a:off x="1643042" y="500042"/>
            <a:ext cx="1324402" cy="369332"/>
          </a:xfrm>
          <a:prstGeom prst="rect">
            <a:avLst/>
          </a:prstGeom>
          <a:noFill/>
        </p:spPr>
        <p:txBody>
          <a:bodyPr wrap="none" rtlCol="0">
            <a:spAutoFit/>
          </a:bodyPr>
          <a:lstStyle/>
          <a:p>
            <a:r>
              <a:rPr lang="en-US" altLang="zh-CN" dirty="0" smtClean="0">
                <a:solidFill>
                  <a:schemeClr val="bg1"/>
                </a:solidFill>
                <a:latin typeface="Verdana" pitchFamily="34" charset="0"/>
                <a:ea typeface="Verdana" pitchFamily="34" charset="0"/>
                <a:cs typeface="Verdana" pitchFamily="34" charset="0"/>
              </a:rPr>
              <a:t>Controller</a:t>
            </a:r>
            <a:endParaRPr lang="zh-CN" altLang="en-US" dirty="0">
              <a:solidFill>
                <a:schemeClr val="bg1"/>
              </a:solidFill>
              <a:latin typeface="Verdana" pitchFamily="34" charset="0"/>
              <a:cs typeface="Verdana" pitchFamily="34" charset="0"/>
            </a:endParaRPr>
          </a:p>
        </p:txBody>
      </p:sp>
      <p:sp>
        <p:nvSpPr>
          <p:cNvPr id="31" name="TextBox 30"/>
          <p:cNvSpPr txBox="1"/>
          <p:nvPr/>
        </p:nvSpPr>
        <p:spPr>
          <a:xfrm>
            <a:off x="2688244" y="1142984"/>
            <a:ext cx="1481496" cy="369332"/>
          </a:xfrm>
          <a:prstGeom prst="rect">
            <a:avLst/>
          </a:prstGeom>
          <a:noFill/>
        </p:spPr>
        <p:txBody>
          <a:bodyPr wrap="none" rtlCol="0">
            <a:spAutoFit/>
          </a:bodyPr>
          <a:lstStyle/>
          <a:p>
            <a:r>
              <a:rPr lang="en-US" altLang="zh-CN" b="1" dirty="0" smtClean="0">
                <a:solidFill>
                  <a:schemeClr val="bg1"/>
                </a:solidFill>
                <a:latin typeface="Verdana" pitchFamily="34" charset="0"/>
                <a:ea typeface="Verdana" pitchFamily="34" charset="0"/>
                <a:cs typeface="Verdana" pitchFamily="34" charset="0"/>
              </a:rPr>
              <a:t>Controller</a:t>
            </a:r>
            <a:endParaRPr lang="zh-CN" altLang="en-US" b="1" dirty="0">
              <a:solidFill>
                <a:schemeClr val="bg1"/>
              </a:solidFill>
              <a:latin typeface="Verdana" pitchFamily="34" charset="0"/>
              <a:cs typeface="Verdana" pitchFamily="34" charset="0"/>
            </a:endParaRPr>
          </a:p>
        </p:txBody>
      </p:sp>
      <p:sp>
        <p:nvSpPr>
          <p:cNvPr id="26" name="TextBox 25"/>
          <p:cNvSpPr txBox="1"/>
          <p:nvPr/>
        </p:nvSpPr>
        <p:spPr>
          <a:xfrm>
            <a:off x="3000364" y="1714488"/>
            <a:ext cx="859531" cy="276999"/>
          </a:xfrm>
          <a:prstGeom prst="rect">
            <a:avLst/>
          </a:prstGeom>
          <a:noFill/>
        </p:spPr>
        <p:txBody>
          <a:bodyPr wrap="none" rtlCol="0">
            <a:spAutoFit/>
          </a:bodyPr>
          <a:lstStyle/>
          <a:p>
            <a:r>
              <a:rPr lang="en-US" altLang="zh-CN" sz="1200" b="1" dirty="0" smtClean="0">
                <a:solidFill>
                  <a:schemeClr val="bg1"/>
                </a:solidFill>
                <a:latin typeface="Verdana" pitchFamily="34" charset="0"/>
                <a:ea typeface="Verdana" pitchFamily="34" charset="0"/>
                <a:cs typeface="Verdana" pitchFamily="34" charset="0"/>
              </a:rPr>
              <a:t>Routing</a:t>
            </a:r>
            <a:endParaRPr lang="zh-CN" altLang="en-US" sz="1200" b="1" dirty="0">
              <a:solidFill>
                <a:schemeClr val="bg1"/>
              </a:solidFill>
              <a:latin typeface="Verdana" pitchFamily="34" charset="0"/>
              <a:cs typeface="Verdana" pitchFamily="34" charset="0"/>
            </a:endParaRPr>
          </a:p>
        </p:txBody>
      </p:sp>
      <p:sp>
        <p:nvSpPr>
          <p:cNvPr id="48" name="圆角矩形 47"/>
          <p:cNvSpPr/>
          <p:nvPr/>
        </p:nvSpPr>
        <p:spPr>
          <a:xfrm>
            <a:off x="4572000" y="1714488"/>
            <a:ext cx="571504" cy="571504"/>
          </a:xfrm>
          <a:prstGeom prst="roundRect">
            <a:avLst/>
          </a:prstGeom>
          <a:solidFill>
            <a:srgbClr val="FFC00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200" b="1" dirty="0" smtClean="0">
                <a:latin typeface="Verdana" pitchFamily="34" charset="0"/>
                <a:ea typeface="Verdana" pitchFamily="34" charset="0"/>
                <a:cs typeface="Verdana" pitchFamily="34" charset="0"/>
              </a:rPr>
              <a:t>App</a:t>
            </a:r>
            <a:endParaRPr lang="zh-CN" altLang="en-US" sz="1200" b="1" dirty="0" smtClean="0">
              <a:latin typeface="Verdana" pitchFamily="34" charset="0"/>
              <a:cs typeface="Verdana" pitchFamily="34" charset="0"/>
            </a:endParaRPr>
          </a:p>
        </p:txBody>
      </p:sp>
      <p:sp>
        <p:nvSpPr>
          <p:cNvPr id="49" name="TextBox 48"/>
          <p:cNvSpPr txBox="1"/>
          <p:nvPr/>
        </p:nvSpPr>
        <p:spPr>
          <a:xfrm>
            <a:off x="4427987" y="1714488"/>
            <a:ext cx="851515" cy="276999"/>
          </a:xfrm>
          <a:prstGeom prst="rect">
            <a:avLst/>
          </a:prstGeom>
          <a:noFill/>
        </p:spPr>
        <p:txBody>
          <a:bodyPr wrap="none" rtlCol="0">
            <a:spAutoFit/>
          </a:bodyPr>
          <a:lstStyle/>
          <a:p>
            <a:r>
              <a:rPr lang="en-US" altLang="zh-CN" sz="1200" b="1" dirty="0" smtClean="0">
                <a:solidFill>
                  <a:schemeClr val="bg1"/>
                </a:solidFill>
                <a:latin typeface="Verdana" pitchFamily="34" charset="0"/>
                <a:ea typeface="Verdana" pitchFamily="34" charset="0"/>
                <a:cs typeface="Verdana" pitchFamily="34" charset="0"/>
              </a:rPr>
              <a:t>Monitor</a:t>
            </a:r>
            <a:endParaRPr lang="zh-CN" altLang="en-US" sz="1200" b="1" dirty="0">
              <a:solidFill>
                <a:schemeClr val="bg1"/>
              </a:solidFill>
              <a:latin typeface="Verdana" pitchFamily="34" charset="0"/>
              <a:cs typeface="Verdana" pitchFamily="34" charset="0"/>
            </a:endParaRPr>
          </a:p>
        </p:txBody>
      </p:sp>
      <p:sp>
        <p:nvSpPr>
          <p:cNvPr id="50" name="圆角矩形 49"/>
          <p:cNvSpPr/>
          <p:nvPr/>
        </p:nvSpPr>
        <p:spPr>
          <a:xfrm>
            <a:off x="3143240" y="2643182"/>
            <a:ext cx="571504" cy="571504"/>
          </a:xfrm>
          <a:prstGeom prst="roundRect">
            <a:avLst/>
          </a:prstGeom>
          <a:solidFill>
            <a:srgbClr val="FFC00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sz="1200" b="1" dirty="0" smtClean="0">
              <a:latin typeface="Verdana" pitchFamily="34" charset="0"/>
              <a:cs typeface="Verdana" pitchFamily="34" charset="0"/>
            </a:endParaRPr>
          </a:p>
        </p:txBody>
      </p:sp>
      <p:sp>
        <p:nvSpPr>
          <p:cNvPr id="51" name="TextBox 50"/>
          <p:cNvSpPr txBox="1"/>
          <p:nvPr/>
        </p:nvSpPr>
        <p:spPr>
          <a:xfrm>
            <a:off x="2916000" y="2643182"/>
            <a:ext cx="1037463" cy="461665"/>
          </a:xfrm>
          <a:prstGeom prst="rect">
            <a:avLst/>
          </a:prstGeom>
          <a:noFill/>
        </p:spPr>
        <p:txBody>
          <a:bodyPr wrap="none" rtlCol="0">
            <a:spAutoFit/>
          </a:bodyPr>
          <a:lstStyle/>
          <a:p>
            <a:pPr algn="ctr"/>
            <a:r>
              <a:rPr lang="en-US" altLang="zh-CN" sz="1200" b="1" dirty="0" smtClean="0">
                <a:solidFill>
                  <a:schemeClr val="bg1"/>
                </a:solidFill>
                <a:latin typeface="Verdana" pitchFamily="34" charset="0"/>
                <a:cs typeface="Verdana" pitchFamily="34" charset="0"/>
              </a:rPr>
              <a:t>Postcard</a:t>
            </a:r>
          </a:p>
          <a:p>
            <a:pPr algn="ctr"/>
            <a:r>
              <a:rPr lang="en-US" altLang="zh-CN" sz="1200" b="1" dirty="0" smtClean="0">
                <a:solidFill>
                  <a:schemeClr val="bg1"/>
                </a:solidFill>
                <a:latin typeface="Verdana" pitchFamily="34" charset="0"/>
                <a:cs typeface="Verdana" pitchFamily="34" charset="0"/>
              </a:rPr>
              <a:t>Processor</a:t>
            </a:r>
          </a:p>
        </p:txBody>
      </p:sp>
      <p:sp>
        <p:nvSpPr>
          <p:cNvPr id="63" name="圆角矩形 62"/>
          <p:cNvSpPr/>
          <p:nvPr/>
        </p:nvSpPr>
        <p:spPr>
          <a:xfrm>
            <a:off x="4572000" y="2643182"/>
            <a:ext cx="571504" cy="571504"/>
          </a:xfrm>
          <a:prstGeom prst="roundRect">
            <a:avLst/>
          </a:prstGeom>
          <a:solidFill>
            <a:srgbClr val="FFC00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sz="1200" b="1" dirty="0" smtClean="0">
              <a:latin typeface="Verdana" pitchFamily="34" charset="0"/>
              <a:cs typeface="Verdana" pitchFamily="34" charset="0"/>
            </a:endParaRPr>
          </a:p>
        </p:txBody>
      </p:sp>
      <p:sp>
        <p:nvSpPr>
          <p:cNvPr id="64" name="TextBox 63"/>
          <p:cNvSpPr txBox="1"/>
          <p:nvPr/>
        </p:nvSpPr>
        <p:spPr>
          <a:xfrm>
            <a:off x="4233600" y="2643182"/>
            <a:ext cx="1204155" cy="461665"/>
          </a:xfrm>
          <a:prstGeom prst="rect">
            <a:avLst/>
          </a:prstGeom>
          <a:noFill/>
        </p:spPr>
        <p:txBody>
          <a:bodyPr wrap="square" rtlCol="0">
            <a:spAutoFit/>
          </a:bodyPr>
          <a:lstStyle/>
          <a:p>
            <a:pPr algn="ctr"/>
            <a:r>
              <a:rPr lang="en-US" altLang="zh-CN" sz="1200" b="1" dirty="0" smtClean="0">
                <a:solidFill>
                  <a:schemeClr val="bg1"/>
                </a:solidFill>
                <a:latin typeface="Verdana" pitchFamily="34" charset="0"/>
                <a:ea typeface="Verdana" pitchFamily="34" charset="0"/>
                <a:cs typeface="Verdana" pitchFamily="34" charset="0"/>
              </a:rPr>
              <a:t>Injector/</a:t>
            </a:r>
          </a:p>
          <a:p>
            <a:pPr algn="ctr"/>
            <a:r>
              <a:rPr lang="en-US" altLang="zh-CN" sz="1200" b="1" dirty="0" smtClean="0">
                <a:solidFill>
                  <a:schemeClr val="bg1"/>
                </a:solidFill>
                <a:latin typeface="Verdana" pitchFamily="34" charset="0"/>
                <a:ea typeface="Verdana" pitchFamily="34" charset="0"/>
                <a:cs typeface="Verdana" pitchFamily="34" charset="0"/>
              </a:rPr>
              <a:t>Interceptor</a:t>
            </a:r>
            <a:endParaRPr lang="zh-CN" altLang="en-US" sz="1200" b="1" dirty="0">
              <a:solidFill>
                <a:schemeClr val="bg1"/>
              </a:solidFill>
              <a:latin typeface="Verdana" pitchFamily="34" charset="0"/>
              <a:cs typeface="Verdana" pitchFamily="34" charset="0"/>
            </a:endParaRPr>
          </a:p>
        </p:txBody>
      </p:sp>
      <p:sp>
        <p:nvSpPr>
          <p:cNvPr id="3" name="TextBox 2"/>
          <p:cNvSpPr txBox="1"/>
          <p:nvPr/>
        </p:nvSpPr>
        <p:spPr>
          <a:xfrm>
            <a:off x="5860800" y="3357562"/>
            <a:ext cx="3525784" cy="1200329"/>
          </a:xfrm>
          <a:prstGeom prst="rect">
            <a:avLst/>
          </a:prstGeom>
          <a:noFill/>
        </p:spPr>
        <p:txBody>
          <a:bodyPr wrap="square" rtlCol="0">
            <a:spAutoFit/>
          </a:bodyPr>
          <a:lstStyle/>
          <a:p>
            <a:r>
              <a:rPr lang="en-US" altLang="zh-CN" sz="3600" b="1" dirty="0" err="1" smtClean="0">
                <a:solidFill>
                  <a:srgbClr val="FFC000"/>
                </a:solidFill>
                <a:latin typeface="Verdana" pitchFamily="34" charset="0"/>
                <a:ea typeface="Verdana" pitchFamily="34" charset="0"/>
                <a:cs typeface="Verdana" pitchFamily="34" charset="0"/>
              </a:rPr>
              <a:t>RuleScope</a:t>
            </a:r>
            <a:endParaRPr lang="en-US" altLang="zh-CN" sz="3600" b="1" dirty="0">
              <a:solidFill>
                <a:srgbClr val="FFC000"/>
              </a:solidFill>
              <a:latin typeface="Verdana" pitchFamily="34" charset="0"/>
              <a:ea typeface="Verdana" pitchFamily="34" charset="0"/>
              <a:cs typeface="Verdana" pitchFamily="34" charset="0"/>
            </a:endParaRPr>
          </a:p>
          <a:p>
            <a:r>
              <a:rPr lang="en-US" altLang="zh-CN" sz="3600" b="1" dirty="0" smtClean="0">
                <a:latin typeface="Verdana" pitchFamily="34" charset="0"/>
                <a:ea typeface="Verdana" pitchFamily="34" charset="0"/>
                <a:cs typeface="Verdana" pitchFamily="34" charset="0"/>
              </a:rPr>
              <a:t>Framework</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130425"/>
            <a:ext cx="9144000" cy="1470025"/>
          </a:xfrm>
        </p:spPr>
        <p:txBody>
          <a:bodyPr>
            <a:normAutofit fontScale="90000"/>
          </a:bodyPr>
          <a:lstStyle/>
          <a:p>
            <a:r>
              <a:rPr lang="en-US" altLang="zh-CN" sz="4000" dirty="0" err="1" smtClean="0">
                <a:solidFill>
                  <a:schemeClr val="bg1"/>
                </a:solidFill>
                <a:ea typeface="Verdana" pitchFamily="34" charset="0"/>
              </a:rPr>
              <a:t>Gotta</a:t>
            </a:r>
            <a:r>
              <a:rPr lang="en-US" altLang="zh-CN" sz="4000" dirty="0" smtClean="0">
                <a:solidFill>
                  <a:schemeClr val="bg1"/>
                </a:solidFill>
              </a:rPr>
              <a:t> Tell You Switches Only Once</a:t>
            </a:r>
            <a:br>
              <a:rPr lang="en-US" altLang="zh-CN" sz="4000" dirty="0" smtClean="0">
                <a:solidFill>
                  <a:schemeClr val="bg1"/>
                </a:solidFill>
              </a:rPr>
            </a:br>
            <a:r>
              <a:rPr lang="en-US" altLang="zh-CN" sz="4000" dirty="0" smtClean="0">
                <a:solidFill>
                  <a:schemeClr val="bg1"/>
                </a:solidFill>
              </a:rPr>
              <a:t>Toward Bandwidth-Efficient</a:t>
            </a:r>
            <a:br>
              <a:rPr lang="en-US" altLang="zh-CN" sz="4000" dirty="0" smtClean="0">
                <a:solidFill>
                  <a:schemeClr val="bg1"/>
                </a:solidFill>
              </a:rPr>
            </a:br>
            <a:r>
              <a:rPr lang="en-US" altLang="zh-CN" sz="4000" dirty="0" smtClean="0">
                <a:solidFill>
                  <a:schemeClr val="bg1"/>
                </a:solidFill>
              </a:rPr>
              <a:t>Flow Setup for </a:t>
            </a:r>
            <a:r>
              <a:rPr lang="en-US" altLang="zh-CN" sz="4000" dirty="0" smtClean="0">
                <a:solidFill>
                  <a:srgbClr val="FFC000"/>
                </a:solidFill>
              </a:rPr>
              <a:t>SDN</a:t>
            </a:r>
            <a:r>
              <a:rPr lang="en-US" altLang="zh-CN" sz="4000" dirty="0" smtClean="0"/>
              <a:t/>
            </a:r>
            <a:br>
              <a:rPr lang="en-US" altLang="zh-CN" sz="4000" dirty="0" smtClean="0"/>
            </a:br>
            <a:endParaRPr lang="zh-CN" altLang="en-US" sz="4000" dirty="0">
              <a:solidFill>
                <a:srgbClr val="FFC000"/>
              </a:solidFill>
            </a:endParaRPr>
          </a:p>
        </p:txBody>
      </p:sp>
      <p:sp>
        <p:nvSpPr>
          <p:cNvPr id="22" name="圆角矩形 21"/>
          <p:cNvSpPr/>
          <p:nvPr/>
        </p:nvSpPr>
        <p:spPr>
          <a:xfrm>
            <a:off x="2214546" y="1142984"/>
            <a:ext cx="3778276" cy="21600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1026" name="Picture 2"/>
          <p:cNvPicPr>
            <a:picLocks noChangeAspect="1" noChangeArrowheads="1"/>
          </p:cNvPicPr>
          <p:nvPr/>
        </p:nvPicPr>
        <p:blipFill>
          <a:blip r:embed="rId3"/>
          <a:srcRect/>
          <a:stretch>
            <a:fillRect/>
          </a:stretch>
        </p:blipFill>
        <p:spPr bwMode="auto">
          <a:xfrm>
            <a:off x="714348" y="5000636"/>
            <a:ext cx="1152525" cy="495300"/>
          </a:xfrm>
          <a:prstGeom prst="rect">
            <a:avLst/>
          </a:prstGeom>
          <a:noFill/>
          <a:ln w="9525">
            <a:noFill/>
            <a:miter lim="800000"/>
            <a:headEnd/>
            <a:tailEnd/>
          </a:ln>
          <a:effectLst/>
        </p:spPr>
      </p:pic>
      <p:pic>
        <p:nvPicPr>
          <p:cNvPr id="6" name="Picture 2"/>
          <p:cNvPicPr>
            <a:picLocks noChangeAspect="1" noChangeArrowheads="1"/>
          </p:cNvPicPr>
          <p:nvPr/>
        </p:nvPicPr>
        <p:blipFill>
          <a:blip r:embed="rId3"/>
          <a:srcRect/>
          <a:stretch>
            <a:fillRect/>
          </a:stretch>
        </p:blipFill>
        <p:spPr bwMode="auto">
          <a:xfrm>
            <a:off x="2786050" y="5000636"/>
            <a:ext cx="1152525" cy="495300"/>
          </a:xfrm>
          <a:prstGeom prst="rect">
            <a:avLst/>
          </a:prstGeom>
          <a:noFill/>
          <a:ln w="9525">
            <a:noFill/>
            <a:miter lim="800000"/>
            <a:headEnd/>
            <a:tailEnd/>
          </a:ln>
          <a:effectLst/>
        </p:spPr>
      </p:pic>
      <p:pic>
        <p:nvPicPr>
          <p:cNvPr id="7" name="Picture 2"/>
          <p:cNvPicPr>
            <a:picLocks noChangeAspect="1" noChangeArrowheads="1"/>
          </p:cNvPicPr>
          <p:nvPr/>
        </p:nvPicPr>
        <p:blipFill>
          <a:blip r:embed="rId3"/>
          <a:srcRect/>
          <a:stretch>
            <a:fillRect/>
          </a:stretch>
        </p:blipFill>
        <p:spPr bwMode="auto">
          <a:xfrm>
            <a:off x="4857752" y="5000636"/>
            <a:ext cx="1152525" cy="495300"/>
          </a:xfrm>
          <a:prstGeom prst="rect">
            <a:avLst/>
          </a:prstGeom>
          <a:noFill/>
          <a:ln w="9525">
            <a:noFill/>
            <a:miter lim="800000"/>
            <a:headEnd/>
            <a:tailEnd/>
          </a:ln>
          <a:effectLst/>
        </p:spPr>
      </p:pic>
      <p:sp>
        <p:nvSpPr>
          <p:cNvPr id="9" name="云形 8"/>
          <p:cNvSpPr/>
          <p:nvPr/>
        </p:nvSpPr>
        <p:spPr>
          <a:xfrm>
            <a:off x="0" y="3786190"/>
            <a:ext cx="6786610" cy="2857520"/>
          </a:xfrm>
          <a:prstGeom prst="cloud">
            <a:avLst/>
          </a:prstGeom>
          <a:noFill/>
          <a:ln>
            <a:solidFill>
              <a:srgbClr val="00B0F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3144377" y="1714488"/>
            <a:ext cx="571504" cy="571504"/>
          </a:xfrm>
          <a:prstGeom prst="roundRect">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200" b="1" dirty="0" smtClean="0">
                <a:latin typeface="Verdana" pitchFamily="34" charset="0"/>
                <a:ea typeface="Verdana" pitchFamily="34" charset="0"/>
                <a:cs typeface="Verdana" pitchFamily="34" charset="0"/>
              </a:rPr>
              <a:t>App</a:t>
            </a:r>
            <a:endParaRPr lang="zh-CN" altLang="en-US" sz="1200" b="1" dirty="0" smtClean="0">
              <a:latin typeface="Verdana" pitchFamily="34" charset="0"/>
              <a:cs typeface="Verdana" pitchFamily="34" charset="0"/>
            </a:endParaRPr>
          </a:p>
        </p:txBody>
      </p:sp>
      <p:sp>
        <p:nvSpPr>
          <p:cNvPr id="30" name="TextBox 29"/>
          <p:cNvSpPr txBox="1"/>
          <p:nvPr/>
        </p:nvSpPr>
        <p:spPr>
          <a:xfrm>
            <a:off x="1643042" y="500042"/>
            <a:ext cx="1324402" cy="369332"/>
          </a:xfrm>
          <a:prstGeom prst="rect">
            <a:avLst/>
          </a:prstGeom>
          <a:noFill/>
        </p:spPr>
        <p:txBody>
          <a:bodyPr wrap="none" rtlCol="0">
            <a:spAutoFit/>
          </a:bodyPr>
          <a:lstStyle/>
          <a:p>
            <a:r>
              <a:rPr lang="en-US" altLang="zh-CN" dirty="0" smtClean="0">
                <a:solidFill>
                  <a:schemeClr val="bg1"/>
                </a:solidFill>
                <a:latin typeface="Verdana" pitchFamily="34" charset="0"/>
                <a:ea typeface="Verdana" pitchFamily="34" charset="0"/>
                <a:cs typeface="Verdana" pitchFamily="34" charset="0"/>
              </a:rPr>
              <a:t>Controller</a:t>
            </a:r>
            <a:endParaRPr lang="zh-CN" altLang="en-US" dirty="0">
              <a:solidFill>
                <a:schemeClr val="bg1"/>
              </a:solidFill>
              <a:latin typeface="Verdana" pitchFamily="34" charset="0"/>
              <a:cs typeface="Verdana" pitchFamily="34" charset="0"/>
            </a:endParaRPr>
          </a:p>
        </p:txBody>
      </p:sp>
      <p:sp>
        <p:nvSpPr>
          <p:cNvPr id="31" name="TextBox 30"/>
          <p:cNvSpPr txBox="1"/>
          <p:nvPr/>
        </p:nvSpPr>
        <p:spPr>
          <a:xfrm>
            <a:off x="2688244" y="1142984"/>
            <a:ext cx="1481496" cy="369332"/>
          </a:xfrm>
          <a:prstGeom prst="rect">
            <a:avLst/>
          </a:prstGeom>
          <a:noFill/>
        </p:spPr>
        <p:txBody>
          <a:bodyPr wrap="none" rtlCol="0">
            <a:spAutoFit/>
          </a:bodyPr>
          <a:lstStyle/>
          <a:p>
            <a:r>
              <a:rPr lang="en-US" altLang="zh-CN" b="1" dirty="0" smtClean="0">
                <a:solidFill>
                  <a:schemeClr val="bg1"/>
                </a:solidFill>
                <a:latin typeface="Verdana" pitchFamily="34" charset="0"/>
                <a:ea typeface="Verdana" pitchFamily="34" charset="0"/>
                <a:cs typeface="Verdana" pitchFamily="34" charset="0"/>
              </a:rPr>
              <a:t>Controller</a:t>
            </a:r>
            <a:endParaRPr lang="zh-CN" altLang="en-US" b="1" dirty="0">
              <a:solidFill>
                <a:schemeClr val="bg1"/>
              </a:solidFill>
              <a:latin typeface="Verdana" pitchFamily="34" charset="0"/>
              <a:cs typeface="Verdana" pitchFamily="34" charset="0"/>
            </a:endParaRPr>
          </a:p>
        </p:txBody>
      </p:sp>
      <p:sp>
        <p:nvSpPr>
          <p:cNvPr id="26" name="TextBox 25"/>
          <p:cNvSpPr txBox="1"/>
          <p:nvPr/>
        </p:nvSpPr>
        <p:spPr>
          <a:xfrm>
            <a:off x="3000364" y="1714488"/>
            <a:ext cx="859531" cy="276999"/>
          </a:xfrm>
          <a:prstGeom prst="rect">
            <a:avLst/>
          </a:prstGeom>
          <a:noFill/>
        </p:spPr>
        <p:txBody>
          <a:bodyPr wrap="none" rtlCol="0">
            <a:spAutoFit/>
          </a:bodyPr>
          <a:lstStyle/>
          <a:p>
            <a:r>
              <a:rPr lang="en-US" altLang="zh-CN" sz="1200" b="1" dirty="0" smtClean="0">
                <a:solidFill>
                  <a:schemeClr val="bg1"/>
                </a:solidFill>
                <a:latin typeface="Verdana" pitchFamily="34" charset="0"/>
                <a:ea typeface="Verdana" pitchFamily="34" charset="0"/>
                <a:cs typeface="Verdana" pitchFamily="34" charset="0"/>
              </a:rPr>
              <a:t>Routing</a:t>
            </a:r>
            <a:endParaRPr lang="zh-CN" altLang="en-US" sz="1200" b="1" dirty="0">
              <a:solidFill>
                <a:schemeClr val="bg1"/>
              </a:solidFill>
              <a:latin typeface="Verdana" pitchFamily="34" charset="0"/>
              <a:cs typeface="Verdana" pitchFamily="34" charset="0"/>
            </a:endParaRPr>
          </a:p>
        </p:txBody>
      </p:sp>
      <p:cxnSp>
        <p:nvCxnSpPr>
          <p:cNvPr id="52" name="直接箭头连接符 51"/>
          <p:cNvCxnSpPr>
            <a:endCxn id="6" idx="0"/>
          </p:cNvCxnSpPr>
          <p:nvPr/>
        </p:nvCxnSpPr>
        <p:spPr>
          <a:xfrm rot="5400000">
            <a:off x="2502679" y="4074323"/>
            <a:ext cx="1785948" cy="66679"/>
          </a:xfrm>
          <a:prstGeom prst="straightConnector1">
            <a:avLst/>
          </a:prstGeom>
          <a:ln w="5715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stCxn id="24" idx="2"/>
            <a:endCxn id="50" idx="0"/>
          </p:cNvCxnSpPr>
          <p:nvPr/>
        </p:nvCxnSpPr>
        <p:spPr>
          <a:xfrm rot="5400000">
            <a:off x="3250966" y="2464019"/>
            <a:ext cx="357190" cy="1137"/>
          </a:xfrm>
          <a:prstGeom prst="straightConnector1">
            <a:avLst/>
          </a:prstGeom>
          <a:ln w="5715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48" name="圆角矩形 47"/>
          <p:cNvSpPr/>
          <p:nvPr/>
        </p:nvSpPr>
        <p:spPr>
          <a:xfrm>
            <a:off x="4572000" y="1714488"/>
            <a:ext cx="571504" cy="571504"/>
          </a:xfrm>
          <a:prstGeom prst="roundRect">
            <a:avLst/>
          </a:prstGeom>
          <a:solidFill>
            <a:srgbClr val="FFC00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200" b="1" dirty="0" smtClean="0">
                <a:latin typeface="Verdana" pitchFamily="34" charset="0"/>
                <a:ea typeface="Verdana" pitchFamily="34" charset="0"/>
                <a:cs typeface="Verdana" pitchFamily="34" charset="0"/>
              </a:rPr>
              <a:t>App</a:t>
            </a:r>
            <a:endParaRPr lang="zh-CN" altLang="en-US" sz="1200" b="1" dirty="0" smtClean="0">
              <a:latin typeface="Verdana" pitchFamily="34" charset="0"/>
              <a:cs typeface="Verdana" pitchFamily="34" charset="0"/>
            </a:endParaRPr>
          </a:p>
        </p:txBody>
      </p:sp>
      <p:sp>
        <p:nvSpPr>
          <p:cNvPr id="49" name="TextBox 48"/>
          <p:cNvSpPr txBox="1"/>
          <p:nvPr/>
        </p:nvSpPr>
        <p:spPr>
          <a:xfrm>
            <a:off x="4427987" y="1714488"/>
            <a:ext cx="851515" cy="276999"/>
          </a:xfrm>
          <a:prstGeom prst="rect">
            <a:avLst/>
          </a:prstGeom>
          <a:noFill/>
        </p:spPr>
        <p:txBody>
          <a:bodyPr wrap="none" rtlCol="0">
            <a:spAutoFit/>
          </a:bodyPr>
          <a:lstStyle/>
          <a:p>
            <a:r>
              <a:rPr lang="en-US" altLang="zh-CN" sz="1200" b="1" dirty="0" smtClean="0">
                <a:solidFill>
                  <a:schemeClr val="bg1"/>
                </a:solidFill>
                <a:latin typeface="Verdana" pitchFamily="34" charset="0"/>
                <a:ea typeface="Verdana" pitchFamily="34" charset="0"/>
                <a:cs typeface="Verdana" pitchFamily="34" charset="0"/>
              </a:rPr>
              <a:t>Monitor</a:t>
            </a:r>
            <a:endParaRPr lang="zh-CN" altLang="en-US" sz="1200" b="1" dirty="0">
              <a:solidFill>
                <a:schemeClr val="bg1"/>
              </a:solidFill>
              <a:latin typeface="Verdana" pitchFamily="34" charset="0"/>
              <a:cs typeface="Verdana" pitchFamily="34" charset="0"/>
            </a:endParaRPr>
          </a:p>
        </p:txBody>
      </p:sp>
      <p:sp>
        <p:nvSpPr>
          <p:cNvPr id="50" name="圆角矩形 49"/>
          <p:cNvSpPr/>
          <p:nvPr/>
        </p:nvSpPr>
        <p:spPr>
          <a:xfrm>
            <a:off x="3143240" y="2643182"/>
            <a:ext cx="571504" cy="571504"/>
          </a:xfrm>
          <a:prstGeom prst="roundRect">
            <a:avLst/>
          </a:prstGeom>
          <a:solidFill>
            <a:srgbClr val="FFC000"/>
          </a:solidFill>
          <a:effectLst>
            <a:glow rad="228600">
              <a:schemeClr val="accent5">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sz="1200" b="1" dirty="0" smtClean="0">
              <a:latin typeface="Verdana" pitchFamily="34" charset="0"/>
              <a:cs typeface="Verdana" pitchFamily="34" charset="0"/>
            </a:endParaRPr>
          </a:p>
        </p:txBody>
      </p:sp>
      <p:sp>
        <p:nvSpPr>
          <p:cNvPr id="51" name="TextBox 50"/>
          <p:cNvSpPr txBox="1"/>
          <p:nvPr/>
        </p:nvSpPr>
        <p:spPr>
          <a:xfrm>
            <a:off x="2916000" y="2643182"/>
            <a:ext cx="1037463" cy="461665"/>
          </a:xfrm>
          <a:prstGeom prst="rect">
            <a:avLst/>
          </a:prstGeom>
          <a:noFill/>
        </p:spPr>
        <p:txBody>
          <a:bodyPr wrap="none" rtlCol="0">
            <a:spAutoFit/>
          </a:bodyPr>
          <a:lstStyle/>
          <a:p>
            <a:pPr algn="ctr"/>
            <a:r>
              <a:rPr lang="en-US" altLang="zh-CN" sz="1200" b="1" dirty="0" smtClean="0">
                <a:solidFill>
                  <a:schemeClr val="bg1"/>
                </a:solidFill>
                <a:latin typeface="Verdana" pitchFamily="34" charset="0"/>
                <a:cs typeface="Verdana" pitchFamily="34" charset="0"/>
              </a:rPr>
              <a:t>Postcard</a:t>
            </a:r>
          </a:p>
          <a:p>
            <a:pPr algn="ctr"/>
            <a:r>
              <a:rPr lang="en-US" altLang="zh-CN" sz="1200" b="1" dirty="0" smtClean="0">
                <a:solidFill>
                  <a:schemeClr val="bg1"/>
                </a:solidFill>
                <a:latin typeface="Verdana" pitchFamily="34" charset="0"/>
                <a:cs typeface="Verdana" pitchFamily="34" charset="0"/>
              </a:rPr>
              <a:t>Processor</a:t>
            </a:r>
          </a:p>
        </p:txBody>
      </p:sp>
      <p:sp>
        <p:nvSpPr>
          <p:cNvPr id="63" name="圆角矩形 62"/>
          <p:cNvSpPr/>
          <p:nvPr/>
        </p:nvSpPr>
        <p:spPr>
          <a:xfrm>
            <a:off x="4572000" y="2643182"/>
            <a:ext cx="571504" cy="571504"/>
          </a:xfrm>
          <a:prstGeom prst="roundRect">
            <a:avLst/>
          </a:prstGeom>
          <a:solidFill>
            <a:srgbClr val="FFC00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sz="1200" b="1" dirty="0" smtClean="0">
              <a:latin typeface="Verdana" pitchFamily="34" charset="0"/>
              <a:cs typeface="Verdana" pitchFamily="34" charset="0"/>
            </a:endParaRPr>
          </a:p>
        </p:txBody>
      </p:sp>
      <p:sp>
        <p:nvSpPr>
          <p:cNvPr id="64" name="TextBox 63"/>
          <p:cNvSpPr txBox="1"/>
          <p:nvPr/>
        </p:nvSpPr>
        <p:spPr>
          <a:xfrm>
            <a:off x="4233600" y="2643182"/>
            <a:ext cx="1204155" cy="461665"/>
          </a:xfrm>
          <a:prstGeom prst="rect">
            <a:avLst/>
          </a:prstGeom>
          <a:noFill/>
        </p:spPr>
        <p:txBody>
          <a:bodyPr wrap="square" rtlCol="0">
            <a:spAutoFit/>
          </a:bodyPr>
          <a:lstStyle/>
          <a:p>
            <a:pPr algn="ctr"/>
            <a:r>
              <a:rPr lang="en-US" altLang="zh-CN" sz="1200" b="1" dirty="0" smtClean="0">
                <a:solidFill>
                  <a:schemeClr val="bg1"/>
                </a:solidFill>
                <a:latin typeface="Verdana" pitchFamily="34" charset="0"/>
                <a:ea typeface="Verdana" pitchFamily="34" charset="0"/>
                <a:cs typeface="Verdana" pitchFamily="34" charset="0"/>
              </a:rPr>
              <a:t>Injector/</a:t>
            </a:r>
          </a:p>
          <a:p>
            <a:pPr algn="ctr"/>
            <a:r>
              <a:rPr lang="en-US" altLang="zh-CN" sz="1200" b="1" dirty="0" smtClean="0">
                <a:solidFill>
                  <a:schemeClr val="bg1"/>
                </a:solidFill>
                <a:latin typeface="Verdana" pitchFamily="34" charset="0"/>
                <a:ea typeface="Verdana" pitchFamily="34" charset="0"/>
                <a:cs typeface="Verdana" pitchFamily="34" charset="0"/>
              </a:rPr>
              <a:t>Interceptor</a:t>
            </a:r>
            <a:endParaRPr lang="zh-CN" altLang="en-US" sz="1200" b="1" dirty="0">
              <a:solidFill>
                <a:schemeClr val="bg1"/>
              </a:solidFill>
              <a:latin typeface="Verdana" pitchFamily="34" charset="0"/>
              <a:cs typeface="Verdana" pitchFamily="34" charset="0"/>
            </a:endParaRPr>
          </a:p>
        </p:txBody>
      </p:sp>
      <p:sp>
        <p:nvSpPr>
          <p:cNvPr id="25" name="TextBox 24"/>
          <p:cNvSpPr txBox="1"/>
          <p:nvPr/>
        </p:nvSpPr>
        <p:spPr>
          <a:xfrm>
            <a:off x="2643174" y="2214554"/>
            <a:ext cx="1523174" cy="338554"/>
          </a:xfrm>
          <a:prstGeom prst="rect">
            <a:avLst/>
          </a:prstGeom>
          <a:noFill/>
        </p:spPr>
        <p:txBody>
          <a:bodyPr wrap="none" rtlCol="0">
            <a:spAutoFit/>
          </a:bodyPr>
          <a:lstStyle/>
          <a:p>
            <a:r>
              <a:rPr lang="en-US" altLang="zh-CN" sz="1600" dirty="0" smtClean="0">
                <a:latin typeface="Verdana" pitchFamily="34" charset="0"/>
                <a:ea typeface="Verdana" pitchFamily="34" charset="0"/>
                <a:cs typeface="Verdana" pitchFamily="34" charset="0"/>
              </a:rPr>
              <a:t>original rules</a:t>
            </a:r>
            <a:endParaRPr lang="zh-CN" altLang="en-US" sz="1600" dirty="0">
              <a:latin typeface="Verdana" pitchFamily="34" charset="0"/>
              <a:cs typeface="Verdana" pitchFamily="34" charset="0"/>
            </a:endParaRPr>
          </a:p>
        </p:txBody>
      </p:sp>
      <p:sp>
        <p:nvSpPr>
          <p:cNvPr id="27" name="TextBox 26"/>
          <p:cNvSpPr txBox="1"/>
          <p:nvPr/>
        </p:nvSpPr>
        <p:spPr>
          <a:xfrm>
            <a:off x="2500298" y="3429000"/>
            <a:ext cx="1923925" cy="338554"/>
          </a:xfrm>
          <a:prstGeom prst="rect">
            <a:avLst/>
          </a:prstGeom>
          <a:noFill/>
        </p:spPr>
        <p:txBody>
          <a:bodyPr wrap="none" rtlCol="0">
            <a:spAutoFit/>
          </a:bodyPr>
          <a:lstStyle/>
          <a:p>
            <a:r>
              <a:rPr lang="en-US" altLang="zh-CN" sz="1600" dirty="0" smtClean="0">
                <a:latin typeface="Verdana" pitchFamily="34" charset="0"/>
                <a:ea typeface="Verdana" pitchFamily="34" charset="0"/>
                <a:cs typeface="Verdana" pitchFamily="34" charset="0"/>
              </a:rPr>
              <a:t>augmented rules</a:t>
            </a:r>
            <a:endParaRPr lang="zh-CN" altLang="en-US" sz="1600" dirty="0">
              <a:latin typeface="Verdana" pitchFamily="34" charset="0"/>
              <a:cs typeface="Verdana" pitchFamily="34" charset="0"/>
            </a:endParaRPr>
          </a:p>
        </p:txBody>
      </p:sp>
      <p:sp>
        <p:nvSpPr>
          <p:cNvPr id="3" name="TextBox 2"/>
          <p:cNvSpPr txBox="1"/>
          <p:nvPr/>
        </p:nvSpPr>
        <p:spPr>
          <a:xfrm>
            <a:off x="5860800" y="3357562"/>
            <a:ext cx="3525784" cy="1200329"/>
          </a:xfrm>
          <a:prstGeom prst="rect">
            <a:avLst/>
          </a:prstGeom>
          <a:noFill/>
        </p:spPr>
        <p:txBody>
          <a:bodyPr wrap="square" rtlCol="0">
            <a:spAutoFit/>
          </a:bodyPr>
          <a:lstStyle/>
          <a:p>
            <a:r>
              <a:rPr lang="en-US" altLang="zh-CN" sz="3600" b="1" dirty="0" err="1" smtClean="0">
                <a:solidFill>
                  <a:srgbClr val="FFC000"/>
                </a:solidFill>
                <a:latin typeface="Verdana" pitchFamily="34" charset="0"/>
                <a:ea typeface="Verdana" pitchFamily="34" charset="0"/>
                <a:cs typeface="Verdana" pitchFamily="34" charset="0"/>
              </a:rPr>
              <a:t>RuleScope</a:t>
            </a:r>
            <a:endParaRPr lang="en-US" altLang="zh-CN" sz="3600" b="1" dirty="0" smtClean="0">
              <a:solidFill>
                <a:srgbClr val="FFC000"/>
              </a:solidFill>
              <a:latin typeface="Verdana" pitchFamily="34" charset="0"/>
              <a:ea typeface="Verdana" pitchFamily="34" charset="0"/>
              <a:cs typeface="Verdana" pitchFamily="34" charset="0"/>
            </a:endParaRPr>
          </a:p>
          <a:p>
            <a:r>
              <a:rPr lang="en-US" altLang="zh-CN" sz="3600" b="1" dirty="0" smtClean="0">
                <a:latin typeface="Verdana" pitchFamily="34" charset="0"/>
                <a:ea typeface="Verdana" pitchFamily="34" charset="0"/>
                <a:cs typeface="Verdana" pitchFamily="34" charset="0"/>
              </a:rPr>
              <a:t>Framework</a:t>
            </a:r>
          </a:p>
        </p:txBody>
      </p:sp>
      <p:sp>
        <p:nvSpPr>
          <p:cNvPr id="23" name="TextBox 22"/>
          <p:cNvSpPr txBox="1"/>
          <p:nvPr/>
        </p:nvSpPr>
        <p:spPr>
          <a:xfrm>
            <a:off x="0" y="2571744"/>
            <a:ext cx="2311851" cy="369332"/>
          </a:xfrm>
          <a:prstGeom prst="rect">
            <a:avLst/>
          </a:prstGeom>
          <a:noFill/>
        </p:spPr>
        <p:txBody>
          <a:bodyPr wrap="none" rtlCol="0">
            <a:spAutoFit/>
          </a:bodyPr>
          <a:lstStyle/>
          <a:p>
            <a:r>
              <a:rPr lang="en-US" altLang="zh-CN" dirty="0" err="1" smtClean="0">
                <a:latin typeface="Verdana" pitchFamily="34" charset="0"/>
                <a:ea typeface="Verdana" pitchFamily="34" charset="0"/>
                <a:cs typeface="Verdana" pitchFamily="34" charset="0"/>
              </a:rPr>
              <a:t>NetSight</a:t>
            </a:r>
            <a:r>
              <a:rPr lang="en-US" altLang="zh-CN" dirty="0" smtClean="0">
                <a:latin typeface="Verdana" pitchFamily="34" charset="0"/>
                <a:ea typeface="Verdana" pitchFamily="34" charset="0"/>
                <a:cs typeface="Verdana" pitchFamily="34" charset="0"/>
              </a:rPr>
              <a:t> [nsdi’14]</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130425"/>
            <a:ext cx="9144000" cy="1470025"/>
          </a:xfrm>
        </p:spPr>
        <p:txBody>
          <a:bodyPr>
            <a:normAutofit fontScale="90000"/>
          </a:bodyPr>
          <a:lstStyle/>
          <a:p>
            <a:r>
              <a:rPr lang="en-US" altLang="zh-CN" sz="4000" dirty="0" err="1" smtClean="0">
                <a:solidFill>
                  <a:schemeClr val="bg1"/>
                </a:solidFill>
                <a:ea typeface="Verdana" pitchFamily="34" charset="0"/>
              </a:rPr>
              <a:t>Gotta</a:t>
            </a:r>
            <a:r>
              <a:rPr lang="en-US" altLang="zh-CN" sz="4000" dirty="0" smtClean="0">
                <a:solidFill>
                  <a:schemeClr val="bg1"/>
                </a:solidFill>
              </a:rPr>
              <a:t> Tell You Switches Only Once</a:t>
            </a:r>
            <a:br>
              <a:rPr lang="en-US" altLang="zh-CN" sz="4000" dirty="0" smtClean="0">
                <a:solidFill>
                  <a:schemeClr val="bg1"/>
                </a:solidFill>
              </a:rPr>
            </a:br>
            <a:r>
              <a:rPr lang="en-US" altLang="zh-CN" sz="4000" dirty="0" smtClean="0">
                <a:solidFill>
                  <a:schemeClr val="bg1"/>
                </a:solidFill>
              </a:rPr>
              <a:t>Toward Bandwidth-Efficient</a:t>
            </a:r>
            <a:br>
              <a:rPr lang="en-US" altLang="zh-CN" sz="4000" dirty="0" smtClean="0">
                <a:solidFill>
                  <a:schemeClr val="bg1"/>
                </a:solidFill>
              </a:rPr>
            </a:br>
            <a:r>
              <a:rPr lang="en-US" altLang="zh-CN" sz="4000" dirty="0" smtClean="0">
                <a:solidFill>
                  <a:schemeClr val="bg1"/>
                </a:solidFill>
              </a:rPr>
              <a:t>Flow Setup for </a:t>
            </a:r>
            <a:r>
              <a:rPr lang="en-US" altLang="zh-CN" sz="4000" dirty="0" smtClean="0">
                <a:solidFill>
                  <a:srgbClr val="FFC000"/>
                </a:solidFill>
              </a:rPr>
              <a:t>SDN</a:t>
            </a:r>
            <a:r>
              <a:rPr lang="en-US" altLang="zh-CN" sz="4000" dirty="0" smtClean="0"/>
              <a:t/>
            </a:r>
            <a:br>
              <a:rPr lang="en-US" altLang="zh-CN" sz="4000" dirty="0" smtClean="0"/>
            </a:br>
            <a:endParaRPr lang="zh-CN" altLang="en-US" sz="4000" dirty="0">
              <a:solidFill>
                <a:srgbClr val="FFC000"/>
              </a:solidFill>
            </a:endParaRPr>
          </a:p>
        </p:txBody>
      </p:sp>
      <p:sp>
        <p:nvSpPr>
          <p:cNvPr id="22" name="圆角矩形 21"/>
          <p:cNvSpPr/>
          <p:nvPr/>
        </p:nvSpPr>
        <p:spPr>
          <a:xfrm>
            <a:off x="2214546" y="1142984"/>
            <a:ext cx="3778276" cy="21600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1026" name="Picture 2"/>
          <p:cNvPicPr>
            <a:picLocks noChangeAspect="1" noChangeArrowheads="1"/>
          </p:cNvPicPr>
          <p:nvPr/>
        </p:nvPicPr>
        <p:blipFill>
          <a:blip r:embed="rId3"/>
          <a:srcRect/>
          <a:stretch>
            <a:fillRect/>
          </a:stretch>
        </p:blipFill>
        <p:spPr bwMode="auto">
          <a:xfrm>
            <a:off x="714348" y="5000636"/>
            <a:ext cx="1152525" cy="495300"/>
          </a:xfrm>
          <a:prstGeom prst="rect">
            <a:avLst/>
          </a:prstGeom>
          <a:noFill/>
          <a:ln w="9525">
            <a:noFill/>
            <a:miter lim="800000"/>
            <a:headEnd/>
            <a:tailEnd/>
          </a:ln>
          <a:effectLst/>
        </p:spPr>
      </p:pic>
      <p:pic>
        <p:nvPicPr>
          <p:cNvPr id="6" name="Picture 2"/>
          <p:cNvPicPr>
            <a:picLocks noChangeAspect="1" noChangeArrowheads="1"/>
          </p:cNvPicPr>
          <p:nvPr/>
        </p:nvPicPr>
        <p:blipFill>
          <a:blip r:embed="rId3"/>
          <a:srcRect/>
          <a:stretch>
            <a:fillRect/>
          </a:stretch>
        </p:blipFill>
        <p:spPr bwMode="auto">
          <a:xfrm>
            <a:off x="2786050" y="5000636"/>
            <a:ext cx="1152525" cy="495300"/>
          </a:xfrm>
          <a:prstGeom prst="rect">
            <a:avLst/>
          </a:prstGeom>
          <a:noFill/>
          <a:ln w="9525">
            <a:noFill/>
            <a:miter lim="800000"/>
            <a:headEnd/>
            <a:tailEnd/>
          </a:ln>
          <a:effectLst/>
        </p:spPr>
      </p:pic>
      <p:pic>
        <p:nvPicPr>
          <p:cNvPr id="7" name="Picture 2"/>
          <p:cNvPicPr>
            <a:picLocks noChangeAspect="1" noChangeArrowheads="1"/>
          </p:cNvPicPr>
          <p:nvPr/>
        </p:nvPicPr>
        <p:blipFill>
          <a:blip r:embed="rId3"/>
          <a:srcRect/>
          <a:stretch>
            <a:fillRect/>
          </a:stretch>
        </p:blipFill>
        <p:spPr bwMode="auto">
          <a:xfrm>
            <a:off x="4857752" y="5000636"/>
            <a:ext cx="1152525" cy="495300"/>
          </a:xfrm>
          <a:prstGeom prst="rect">
            <a:avLst/>
          </a:prstGeom>
          <a:noFill/>
          <a:ln w="9525">
            <a:noFill/>
            <a:miter lim="800000"/>
            <a:headEnd/>
            <a:tailEnd/>
          </a:ln>
          <a:effectLst/>
        </p:spPr>
      </p:pic>
      <p:sp>
        <p:nvSpPr>
          <p:cNvPr id="9" name="云形 8"/>
          <p:cNvSpPr/>
          <p:nvPr/>
        </p:nvSpPr>
        <p:spPr>
          <a:xfrm>
            <a:off x="0" y="3786190"/>
            <a:ext cx="6786610" cy="2857520"/>
          </a:xfrm>
          <a:prstGeom prst="cloud">
            <a:avLst/>
          </a:prstGeom>
          <a:noFill/>
          <a:ln>
            <a:solidFill>
              <a:srgbClr val="00B0F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3144377" y="1714488"/>
            <a:ext cx="571504" cy="571504"/>
          </a:xfrm>
          <a:prstGeom prst="roundRect">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200" b="1" dirty="0" smtClean="0">
                <a:latin typeface="Verdana" pitchFamily="34" charset="0"/>
                <a:ea typeface="Verdana" pitchFamily="34" charset="0"/>
                <a:cs typeface="Verdana" pitchFamily="34" charset="0"/>
              </a:rPr>
              <a:t>App</a:t>
            </a:r>
            <a:endParaRPr lang="zh-CN" altLang="en-US" sz="1200" b="1" dirty="0" smtClean="0">
              <a:latin typeface="Verdana" pitchFamily="34" charset="0"/>
              <a:cs typeface="Verdana" pitchFamily="34" charset="0"/>
            </a:endParaRPr>
          </a:p>
        </p:txBody>
      </p:sp>
      <p:sp>
        <p:nvSpPr>
          <p:cNvPr id="30" name="TextBox 29"/>
          <p:cNvSpPr txBox="1"/>
          <p:nvPr/>
        </p:nvSpPr>
        <p:spPr>
          <a:xfrm>
            <a:off x="1643042" y="500042"/>
            <a:ext cx="1324402" cy="369332"/>
          </a:xfrm>
          <a:prstGeom prst="rect">
            <a:avLst/>
          </a:prstGeom>
          <a:noFill/>
        </p:spPr>
        <p:txBody>
          <a:bodyPr wrap="none" rtlCol="0">
            <a:spAutoFit/>
          </a:bodyPr>
          <a:lstStyle/>
          <a:p>
            <a:r>
              <a:rPr lang="en-US" altLang="zh-CN" dirty="0" smtClean="0">
                <a:solidFill>
                  <a:schemeClr val="bg1"/>
                </a:solidFill>
                <a:latin typeface="Verdana" pitchFamily="34" charset="0"/>
                <a:ea typeface="Verdana" pitchFamily="34" charset="0"/>
                <a:cs typeface="Verdana" pitchFamily="34" charset="0"/>
              </a:rPr>
              <a:t>Controller</a:t>
            </a:r>
            <a:endParaRPr lang="zh-CN" altLang="en-US" dirty="0">
              <a:solidFill>
                <a:schemeClr val="bg1"/>
              </a:solidFill>
              <a:latin typeface="Verdana" pitchFamily="34" charset="0"/>
              <a:cs typeface="Verdana" pitchFamily="34" charset="0"/>
            </a:endParaRPr>
          </a:p>
        </p:txBody>
      </p:sp>
      <p:sp>
        <p:nvSpPr>
          <p:cNvPr id="31" name="TextBox 30"/>
          <p:cNvSpPr txBox="1"/>
          <p:nvPr/>
        </p:nvSpPr>
        <p:spPr>
          <a:xfrm>
            <a:off x="2688244" y="1142984"/>
            <a:ext cx="1481496" cy="369332"/>
          </a:xfrm>
          <a:prstGeom prst="rect">
            <a:avLst/>
          </a:prstGeom>
          <a:noFill/>
        </p:spPr>
        <p:txBody>
          <a:bodyPr wrap="none" rtlCol="0">
            <a:spAutoFit/>
          </a:bodyPr>
          <a:lstStyle/>
          <a:p>
            <a:r>
              <a:rPr lang="en-US" altLang="zh-CN" b="1" dirty="0" smtClean="0">
                <a:solidFill>
                  <a:schemeClr val="bg1"/>
                </a:solidFill>
                <a:latin typeface="Verdana" pitchFamily="34" charset="0"/>
                <a:ea typeface="Verdana" pitchFamily="34" charset="0"/>
                <a:cs typeface="Verdana" pitchFamily="34" charset="0"/>
              </a:rPr>
              <a:t>Controller</a:t>
            </a:r>
            <a:endParaRPr lang="zh-CN" altLang="en-US" b="1" dirty="0">
              <a:solidFill>
                <a:schemeClr val="bg1"/>
              </a:solidFill>
              <a:latin typeface="Verdana" pitchFamily="34" charset="0"/>
              <a:cs typeface="Verdana" pitchFamily="34" charset="0"/>
            </a:endParaRPr>
          </a:p>
        </p:txBody>
      </p:sp>
      <p:sp>
        <p:nvSpPr>
          <p:cNvPr id="26" name="TextBox 25"/>
          <p:cNvSpPr txBox="1"/>
          <p:nvPr/>
        </p:nvSpPr>
        <p:spPr>
          <a:xfrm>
            <a:off x="3000364" y="1714488"/>
            <a:ext cx="859531" cy="276999"/>
          </a:xfrm>
          <a:prstGeom prst="rect">
            <a:avLst/>
          </a:prstGeom>
          <a:noFill/>
        </p:spPr>
        <p:txBody>
          <a:bodyPr wrap="none" rtlCol="0">
            <a:spAutoFit/>
          </a:bodyPr>
          <a:lstStyle/>
          <a:p>
            <a:r>
              <a:rPr lang="en-US" altLang="zh-CN" sz="1200" b="1" dirty="0" smtClean="0">
                <a:solidFill>
                  <a:schemeClr val="bg1"/>
                </a:solidFill>
                <a:latin typeface="Verdana" pitchFamily="34" charset="0"/>
                <a:ea typeface="Verdana" pitchFamily="34" charset="0"/>
                <a:cs typeface="Verdana" pitchFamily="34" charset="0"/>
              </a:rPr>
              <a:t>Routing</a:t>
            </a:r>
            <a:endParaRPr lang="zh-CN" altLang="en-US" sz="1200" b="1" dirty="0">
              <a:solidFill>
                <a:schemeClr val="bg1"/>
              </a:solidFill>
              <a:latin typeface="Verdana" pitchFamily="34" charset="0"/>
              <a:cs typeface="Verdana" pitchFamily="34" charset="0"/>
            </a:endParaRPr>
          </a:p>
        </p:txBody>
      </p:sp>
      <p:cxnSp>
        <p:nvCxnSpPr>
          <p:cNvPr id="52" name="直接箭头连接符 51"/>
          <p:cNvCxnSpPr>
            <a:endCxn id="6" idx="0"/>
          </p:cNvCxnSpPr>
          <p:nvPr/>
        </p:nvCxnSpPr>
        <p:spPr>
          <a:xfrm rot="5400000">
            <a:off x="2502679" y="4074323"/>
            <a:ext cx="1785948" cy="66679"/>
          </a:xfrm>
          <a:prstGeom prst="straightConnector1">
            <a:avLst/>
          </a:prstGeom>
          <a:ln w="5715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stCxn id="24" idx="2"/>
            <a:endCxn id="50" idx="0"/>
          </p:cNvCxnSpPr>
          <p:nvPr/>
        </p:nvCxnSpPr>
        <p:spPr>
          <a:xfrm rot="5400000">
            <a:off x="3250966" y="2464019"/>
            <a:ext cx="357190" cy="1137"/>
          </a:xfrm>
          <a:prstGeom prst="straightConnector1">
            <a:avLst/>
          </a:prstGeom>
          <a:ln w="5715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48" name="圆角矩形 47"/>
          <p:cNvSpPr/>
          <p:nvPr/>
        </p:nvSpPr>
        <p:spPr>
          <a:xfrm>
            <a:off x="4572000" y="1714488"/>
            <a:ext cx="571504" cy="571504"/>
          </a:xfrm>
          <a:prstGeom prst="roundRect">
            <a:avLst/>
          </a:prstGeom>
          <a:solidFill>
            <a:srgbClr val="FFC00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200" b="1" dirty="0" smtClean="0">
                <a:latin typeface="Verdana" pitchFamily="34" charset="0"/>
                <a:ea typeface="Verdana" pitchFamily="34" charset="0"/>
                <a:cs typeface="Verdana" pitchFamily="34" charset="0"/>
              </a:rPr>
              <a:t>App</a:t>
            </a:r>
            <a:endParaRPr lang="zh-CN" altLang="en-US" sz="1200" b="1" dirty="0" smtClean="0">
              <a:latin typeface="Verdana" pitchFamily="34" charset="0"/>
              <a:cs typeface="Verdana" pitchFamily="34" charset="0"/>
            </a:endParaRPr>
          </a:p>
        </p:txBody>
      </p:sp>
      <p:sp>
        <p:nvSpPr>
          <p:cNvPr id="49" name="TextBox 48"/>
          <p:cNvSpPr txBox="1"/>
          <p:nvPr/>
        </p:nvSpPr>
        <p:spPr>
          <a:xfrm>
            <a:off x="4427987" y="1714488"/>
            <a:ext cx="851515" cy="276999"/>
          </a:xfrm>
          <a:prstGeom prst="rect">
            <a:avLst/>
          </a:prstGeom>
          <a:noFill/>
        </p:spPr>
        <p:txBody>
          <a:bodyPr wrap="none" rtlCol="0">
            <a:spAutoFit/>
          </a:bodyPr>
          <a:lstStyle/>
          <a:p>
            <a:r>
              <a:rPr lang="en-US" altLang="zh-CN" sz="1200" b="1" dirty="0" smtClean="0">
                <a:solidFill>
                  <a:schemeClr val="bg1"/>
                </a:solidFill>
                <a:latin typeface="Verdana" pitchFamily="34" charset="0"/>
                <a:ea typeface="Verdana" pitchFamily="34" charset="0"/>
                <a:cs typeface="Verdana" pitchFamily="34" charset="0"/>
              </a:rPr>
              <a:t>Monitor</a:t>
            </a:r>
            <a:endParaRPr lang="zh-CN" altLang="en-US" sz="1200" b="1" dirty="0">
              <a:solidFill>
                <a:schemeClr val="bg1"/>
              </a:solidFill>
              <a:latin typeface="Verdana" pitchFamily="34" charset="0"/>
              <a:cs typeface="Verdana" pitchFamily="34" charset="0"/>
            </a:endParaRPr>
          </a:p>
        </p:txBody>
      </p:sp>
      <p:sp>
        <p:nvSpPr>
          <p:cNvPr id="50" name="圆角矩形 49"/>
          <p:cNvSpPr/>
          <p:nvPr/>
        </p:nvSpPr>
        <p:spPr>
          <a:xfrm>
            <a:off x="3143240" y="2643182"/>
            <a:ext cx="571504" cy="571504"/>
          </a:xfrm>
          <a:prstGeom prst="roundRect">
            <a:avLst/>
          </a:prstGeom>
          <a:solidFill>
            <a:srgbClr val="FFC000"/>
          </a:solidFill>
          <a:effectLst>
            <a:glow rad="228600">
              <a:schemeClr val="accent5">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sz="1200" b="1" dirty="0" smtClean="0">
              <a:latin typeface="Verdana" pitchFamily="34" charset="0"/>
              <a:cs typeface="Verdana" pitchFamily="34" charset="0"/>
            </a:endParaRPr>
          </a:p>
        </p:txBody>
      </p:sp>
      <p:sp>
        <p:nvSpPr>
          <p:cNvPr id="51" name="TextBox 50"/>
          <p:cNvSpPr txBox="1"/>
          <p:nvPr/>
        </p:nvSpPr>
        <p:spPr>
          <a:xfrm>
            <a:off x="2916000" y="2643182"/>
            <a:ext cx="1037463" cy="461665"/>
          </a:xfrm>
          <a:prstGeom prst="rect">
            <a:avLst/>
          </a:prstGeom>
          <a:noFill/>
        </p:spPr>
        <p:txBody>
          <a:bodyPr wrap="none" rtlCol="0">
            <a:spAutoFit/>
          </a:bodyPr>
          <a:lstStyle/>
          <a:p>
            <a:pPr algn="ctr"/>
            <a:r>
              <a:rPr lang="en-US" altLang="zh-CN" sz="1200" b="1" dirty="0" smtClean="0">
                <a:solidFill>
                  <a:schemeClr val="bg1"/>
                </a:solidFill>
                <a:latin typeface="Verdana" pitchFamily="34" charset="0"/>
                <a:cs typeface="Verdana" pitchFamily="34" charset="0"/>
              </a:rPr>
              <a:t>Postcard</a:t>
            </a:r>
          </a:p>
          <a:p>
            <a:pPr algn="ctr"/>
            <a:r>
              <a:rPr lang="en-US" altLang="zh-CN" sz="1200" b="1" dirty="0" smtClean="0">
                <a:solidFill>
                  <a:schemeClr val="bg1"/>
                </a:solidFill>
                <a:latin typeface="Verdana" pitchFamily="34" charset="0"/>
                <a:cs typeface="Verdana" pitchFamily="34" charset="0"/>
              </a:rPr>
              <a:t>Processor</a:t>
            </a:r>
          </a:p>
        </p:txBody>
      </p:sp>
      <p:sp>
        <p:nvSpPr>
          <p:cNvPr id="63" name="圆角矩形 62"/>
          <p:cNvSpPr/>
          <p:nvPr/>
        </p:nvSpPr>
        <p:spPr>
          <a:xfrm>
            <a:off x="4572000" y="2643182"/>
            <a:ext cx="571504" cy="571504"/>
          </a:xfrm>
          <a:prstGeom prst="roundRect">
            <a:avLst/>
          </a:prstGeom>
          <a:solidFill>
            <a:srgbClr val="FFC00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sz="1200" b="1" dirty="0" smtClean="0">
              <a:latin typeface="Verdana" pitchFamily="34" charset="0"/>
              <a:cs typeface="Verdana" pitchFamily="34" charset="0"/>
            </a:endParaRPr>
          </a:p>
        </p:txBody>
      </p:sp>
      <p:sp>
        <p:nvSpPr>
          <p:cNvPr id="64" name="TextBox 63"/>
          <p:cNvSpPr txBox="1"/>
          <p:nvPr/>
        </p:nvSpPr>
        <p:spPr>
          <a:xfrm>
            <a:off x="4233600" y="2643182"/>
            <a:ext cx="1204155" cy="461665"/>
          </a:xfrm>
          <a:prstGeom prst="rect">
            <a:avLst/>
          </a:prstGeom>
          <a:noFill/>
        </p:spPr>
        <p:txBody>
          <a:bodyPr wrap="square" rtlCol="0">
            <a:spAutoFit/>
          </a:bodyPr>
          <a:lstStyle/>
          <a:p>
            <a:pPr algn="ctr"/>
            <a:r>
              <a:rPr lang="en-US" altLang="zh-CN" sz="1200" b="1" dirty="0" smtClean="0">
                <a:solidFill>
                  <a:schemeClr val="bg1"/>
                </a:solidFill>
                <a:latin typeface="Verdana" pitchFamily="34" charset="0"/>
                <a:ea typeface="Verdana" pitchFamily="34" charset="0"/>
                <a:cs typeface="Verdana" pitchFamily="34" charset="0"/>
              </a:rPr>
              <a:t>Injector/</a:t>
            </a:r>
          </a:p>
          <a:p>
            <a:pPr algn="ctr"/>
            <a:r>
              <a:rPr lang="en-US" altLang="zh-CN" sz="1200" b="1" dirty="0" smtClean="0">
                <a:solidFill>
                  <a:schemeClr val="bg1"/>
                </a:solidFill>
                <a:latin typeface="Verdana" pitchFamily="34" charset="0"/>
                <a:ea typeface="Verdana" pitchFamily="34" charset="0"/>
                <a:cs typeface="Verdana" pitchFamily="34" charset="0"/>
              </a:rPr>
              <a:t>Interceptor</a:t>
            </a:r>
            <a:endParaRPr lang="zh-CN" altLang="en-US" sz="1200" b="1" dirty="0">
              <a:solidFill>
                <a:schemeClr val="bg1"/>
              </a:solidFill>
              <a:latin typeface="Verdana" pitchFamily="34" charset="0"/>
              <a:cs typeface="Verdana" pitchFamily="34" charset="0"/>
            </a:endParaRPr>
          </a:p>
        </p:txBody>
      </p:sp>
      <p:sp>
        <p:nvSpPr>
          <p:cNvPr id="25" name="TextBox 24"/>
          <p:cNvSpPr txBox="1"/>
          <p:nvPr/>
        </p:nvSpPr>
        <p:spPr>
          <a:xfrm>
            <a:off x="2643174" y="2214554"/>
            <a:ext cx="1523174" cy="338554"/>
          </a:xfrm>
          <a:prstGeom prst="rect">
            <a:avLst/>
          </a:prstGeom>
          <a:noFill/>
        </p:spPr>
        <p:txBody>
          <a:bodyPr wrap="none" rtlCol="0">
            <a:spAutoFit/>
          </a:bodyPr>
          <a:lstStyle/>
          <a:p>
            <a:r>
              <a:rPr lang="en-US" altLang="zh-CN" sz="1600" dirty="0" smtClean="0">
                <a:latin typeface="Verdana" pitchFamily="34" charset="0"/>
                <a:ea typeface="Verdana" pitchFamily="34" charset="0"/>
                <a:cs typeface="Verdana" pitchFamily="34" charset="0"/>
              </a:rPr>
              <a:t>original rules</a:t>
            </a:r>
            <a:endParaRPr lang="zh-CN" altLang="en-US" sz="1600" dirty="0">
              <a:latin typeface="Verdana" pitchFamily="34" charset="0"/>
              <a:cs typeface="Verdana" pitchFamily="34" charset="0"/>
            </a:endParaRPr>
          </a:p>
        </p:txBody>
      </p:sp>
      <p:sp>
        <p:nvSpPr>
          <p:cNvPr id="27" name="TextBox 26"/>
          <p:cNvSpPr txBox="1"/>
          <p:nvPr/>
        </p:nvSpPr>
        <p:spPr>
          <a:xfrm>
            <a:off x="2500298" y="3429000"/>
            <a:ext cx="1923925" cy="338554"/>
          </a:xfrm>
          <a:prstGeom prst="rect">
            <a:avLst/>
          </a:prstGeom>
          <a:noFill/>
        </p:spPr>
        <p:txBody>
          <a:bodyPr wrap="none" rtlCol="0">
            <a:spAutoFit/>
          </a:bodyPr>
          <a:lstStyle/>
          <a:p>
            <a:r>
              <a:rPr lang="en-US" altLang="zh-CN" sz="1600" dirty="0" smtClean="0">
                <a:latin typeface="Verdana" pitchFamily="34" charset="0"/>
                <a:ea typeface="Verdana" pitchFamily="34" charset="0"/>
                <a:cs typeface="Verdana" pitchFamily="34" charset="0"/>
              </a:rPr>
              <a:t>augmented rules</a:t>
            </a:r>
            <a:endParaRPr lang="zh-CN" altLang="en-US" sz="1600" dirty="0">
              <a:latin typeface="Verdana" pitchFamily="34" charset="0"/>
              <a:cs typeface="Verdana" pitchFamily="34" charset="0"/>
            </a:endParaRPr>
          </a:p>
        </p:txBody>
      </p:sp>
      <p:cxnSp>
        <p:nvCxnSpPr>
          <p:cNvPr id="23" name="直接箭头连接符 22"/>
          <p:cNvCxnSpPr/>
          <p:nvPr/>
        </p:nvCxnSpPr>
        <p:spPr>
          <a:xfrm rot="5400000" flipH="1" flipV="1">
            <a:off x="2643174" y="4071942"/>
            <a:ext cx="1785951" cy="71441"/>
          </a:xfrm>
          <a:prstGeom prst="straightConnector1">
            <a:avLst/>
          </a:prstGeom>
          <a:ln w="57150">
            <a:solidFill>
              <a:srgbClr val="FF66FF"/>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0" y="2571744"/>
            <a:ext cx="2311851" cy="1200329"/>
          </a:xfrm>
          <a:prstGeom prst="rect">
            <a:avLst/>
          </a:prstGeom>
          <a:noFill/>
        </p:spPr>
        <p:txBody>
          <a:bodyPr wrap="none" rtlCol="0">
            <a:spAutoFit/>
          </a:bodyPr>
          <a:lstStyle/>
          <a:p>
            <a:r>
              <a:rPr lang="en-US" altLang="zh-CN" dirty="0" err="1" smtClean="0">
                <a:latin typeface="Verdana" pitchFamily="34" charset="0"/>
                <a:ea typeface="Verdana" pitchFamily="34" charset="0"/>
                <a:cs typeface="Verdana" pitchFamily="34" charset="0"/>
              </a:rPr>
              <a:t>NetSight</a:t>
            </a:r>
            <a:r>
              <a:rPr lang="en-US" altLang="zh-CN" dirty="0" smtClean="0">
                <a:latin typeface="Verdana" pitchFamily="34" charset="0"/>
                <a:ea typeface="Verdana" pitchFamily="34" charset="0"/>
                <a:cs typeface="Verdana" pitchFamily="34" charset="0"/>
              </a:rPr>
              <a:t> [nsdi’14]</a:t>
            </a:r>
          </a:p>
          <a:p>
            <a:r>
              <a:rPr lang="en-US" altLang="zh-CN" dirty="0" smtClean="0">
                <a:latin typeface="Verdana" pitchFamily="34" charset="0"/>
                <a:ea typeface="Verdana" pitchFamily="34" charset="0"/>
                <a:cs typeface="Verdana" pitchFamily="34" charset="0"/>
              </a:rPr>
              <a:t>which </a:t>
            </a:r>
            <a:r>
              <a:rPr lang="en-US" altLang="zh-CN" dirty="0" smtClean="0">
                <a:solidFill>
                  <a:srgbClr val="FF66FF"/>
                </a:solidFill>
                <a:latin typeface="Verdana" pitchFamily="34" charset="0"/>
                <a:ea typeface="Verdana" pitchFamily="34" charset="0"/>
                <a:cs typeface="Verdana" pitchFamily="34" charset="0"/>
              </a:rPr>
              <a:t>packet</a:t>
            </a:r>
            <a:r>
              <a:rPr lang="en-US" altLang="zh-CN" dirty="0" smtClean="0">
                <a:latin typeface="Verdana" pitchFamily="34" charset="0"/>
                <a:ea typeface="Verdana" pitchFamily="34" charset="0"/>
                <a:cs typeface="Verdana" pitchFamily="34" charset="0"/>
              </a:rPr>
              <a:t> </a:t>
            </a:r>
          </a:p>
          <a:p>
            <a:r>
              <a:rPr lang="en-US" altLang="zh-CN" dirty="0" smtClean="0">
                <a:latin typeface="Verdana" pitchFamily="34" charset="0"/>
                <a:ea typeface="Verdana" pitchFamily="34" charset="0"/>
                <a:cs typeface="Verdana" pitchFamily="34" charset="0"/>
              </a:rPr>
              <a:t>is processed by</a:t>
            </a:r>
          </a:p>
          <a:p>
            <a:r>
              <a:rPr lang="en-US" altLang="zh-CN" dirty="0" smtClean="0">
                <a:latin typeface="Verdana" pitchFamily="34" charset="0"/>
                <a:cs typeface="Verdana" pitchFamily="34" charset="0"/>
              </a:rPr>
              <a:t>which </a:t>
            </a:r>
            <a:r>
              <a:rPr lang="en-US" altLang="zh-CN" dirty="0" smtClean="0">
                <a:solidFill>
                  <a:srgbClr val="92D050"/>
                </a:solidFill>
                <a:latin typeface="Verdana" pitchFamily="34" charset="0"/>
                <a:cs typeface="Verdana" pitchFamily="34" charset="0"/>
              </a:rPr>
              <a:t>rule</a:t>
            </a:r>
            <a:endParaRPr lang="zh-CN" altLang="en-US" dirty="0">
              <a:solidFill>
                <a:srgbClr val="92D050"/>
              </a:solidFill>
              <a:latin typeface="Verdana" pitchFamily="34" charset="0"/>
              <a:cs typeface="Verdana" pitchFamily="34" charset="0"/>
            </a:endParaRPr>
          </a:p>
        </p:txBody>
      </p:sp>
      <p:sp>
        <p:nvSpPr>
          <p:cNvPr id="3" name="TextBox 2"/>
          <p:cNvSpPr txBox="1"/>
          <p:nvPr/>
        </p:nvSpPr>
        <p:spPr>
          <a:xfrm>
            <a:off x="5860800" y="3357562"/>
            <a:ext cx="3525784" cy="1200329"/>
          </a:xfrm>
          <a:prstGeom prst="rect">
            <a:avLst/>
          </a:prstGeom>
          <a:noFill/>
        </p:spPr>
        <p:txBody>
          <a:bodyPr wrap="square" rtlCol="0">
            <a:spAutoFit/>
          </a:bodyPr>
          <a:lstStyle/>
          <a:p>
            <a:r>
              <a:rPr lang="en-US" altLang="zh-CN" sz="3600" b="1" dirty="0" err="1" smtClean="0">
                <a:solidFill>
                  <a:srgbClr val="FFC000"/>
                </a:solidFill>
                <a:latin typeface="Verdana" pitchFamily="34" charset="0"/>
                <a:ea typeface="Verdana" pitchFamily="34" charset="0"/>
                <a:cs typeface="Verdana" pitchFamily="34" charset="0"/>
              </a:rPr>
              <a:t>RuleScope</a:t>
            </a:r>
            <a:endParaRPr lang="en-US" altLang="zh-CN" sz="3600" b="1" dirty="0" smtClean="0">
              <a:solidFill>
                <a:srgbClr val="FFC000"/>
              </a:solidFill>
              <a:latin typeface="Verdana" pitchFamily="34" charset="0"/>
              <a:ea typeface="Verdana" pitchFamily="34" charset="0"/>
              <a:cs typeface="Verdana" pitchFamily="34" charset="0"/>
            </a:endParaRPr>
          </a:p>
          <a:p>
            <a:r>
              <a:rPr lang="en-US" altLang="zh-CN" sz="3600" b="1" dirty="0" smtClean="0">
                <a:latin typeface="Verdana" pitchFamily="34" charset="0"/>
                <a:ea typeface="Verdana" pitchFamily="34" charset="0"/>
                <a:cs typeface="Verdana" pitchFamily="34" charset="0"/>
              </a:rPr>
              <a:t>Framework</a:t>
            </a:r>
          </a:p>
        </p:txBody>
      </p:sp>
      <p:sp>
        <p:nvSpPr>
          <p:cNvPr id="28" name="TextBox 27"/>
          <p:cNvSpPr txBox="1"/>
          <p:nvPr/>
        </p:nvSpPr>
        <p:spPr>
          <a:xfrm>
            <a:off x="3428992" y="4000504"/>
            <a:ext cx="1646220" cy="338554"/>
          </a:xfrm>
          <a:prstGeom prst="rect">
            <a:avLst/>
          </a:prstGeom>
          <a:noFill/>
        </p:spPr>
        <p:txBody>
          <a:bodyPr wrap="none" rtlCol="0">
            <a:spAutoFit/>
          </a:bodyPr>
          <a:lstStyle/>
          <a:p>
            <a:r>
              <a:rPr lang="en-US" altLang="zh-CN" sz="1600" dirty="0" smtClean="0">
                <a:latin typeface="Verdana" pitchFamily="34" charset="0"/>
                <a:ea typeface="Verdana" pitchFamily="34" charset="0"/>
                <a:cs typeface="Verdana" pitchFamily="34" charset="0"/>
              </a:rPr>
              <a:t>packet history</a:t>
            </a:r>
            <a:endParaRPr lang="zh-CN" altLang="en-US" sz="1600" dirty="0">
              <a:latin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130425"/>
            <a:ext cx="9144000" cy="1470025"/>
          </a:xfrm>
        </p:spPr>
        <p:txBody>
          <a:bodyPr>
            <a:normAutofit fontScale="90000"/>
          </a:bodyPr>
          <a:lstStyle/>
          <a:p>
            <a:r>
              <a:rPr lang="en-US" altLang="zh-CN" sz="4000" dirty="0" err="1" smtClean="0">
                <a:solidFill>
                  <a:schemeClr val="bg1"/>
                </a:solidFill>
                <a:ea typeface="Verdana" pitchFamily="34" charset="0"/>
              </a:rPr>
              <a:t>Gotta</a:t>
            </a:r>
            <a:r>
              <a:rPr lang="en-US" altLang="zh-CN" sz="4000" dirty="0" smtClean="0">
                <a:solidFill>
                  <a:schemeClr val="bg1"/>
                </a:solidFill>
              </a:rPr>
              <a:t> Tell You Switches Only Once</a:t>
            </a:r>
            <a:br>
              <a:rPr lang="en-US" altLang="zh-CN" sz="4000" dirty="0" smtClean="0">
                <a:solidFill>
                  <a:schemeClr val="bg1"/>
                </a:solidFill>
              </a:rPr>
            </a:br>
            <a:r>
              <a:rPr lang="en-US" altLang="zh-CN" sz="4000" dirty="0" smtClean="0">
                <a:solidFill>
                  <a:schemeClr val="bg1"/>
                </a:solidFill>
              </a:rPr>
              <a:t>Toward Bandwidth-Efficient</a:t>
            </a:r>
            <a:br>
              <a:rPr lang="en-US" altLang="zh-CN" sz="4000" dirty="0" smtClean="0">
                <a:solidFill>
                  <a:schemeClr val="bg1"/>
                </a:solidFill>
              </a:rPr>
            </a:br>
            <a:r>
              <a:rPr lang="en-US" altLang="zh-CN" sz="4000" dirty="0" smtClean="0">
                <a:solidFill>
                  <a:schemeClr val="bg1"/>
                </a:solidFill>
              </a:rPr>
              <a:t>Flow Setup for </a:t>
            </a:r>
            <a:r>
              <a:rPr lang="en-US" altLang="zh-CN" sz="4000" dirty="0" smtClean="0">
                <a:solidFill>
                  <a:srgbClr val="FFC000"/>
                </a:solidFill>
              </a:rPr>
              <a:t>SDN</a:t>
            </a:r>
            <a:r>
              <a:rPr lang="en-US" altLang="zh-CN" sz="4000" dirty="0" smtClean="0"/>
              <a:t/>
            </a:r>
            <a:br>
              <a:rPr lang="en-US" altLang="zh-CN" sz="4000" dirty="0" smtClean="0"/>
            </a:br>
            <a:endParaRPr lang="zh-CN" altLang="en-US" sz="4000" dirty="0">
              <a:solidFill>
                <a:srgbClr val="FFC000"/>
              </a:solidFill>
            </a:endParaRPr>
          </a:p>
        </p:txBody>
      </p:sp>
      <p:sp>
        <p:nvSpPr>
          <p:cNvPr id="22" name="圆角矩形 21"/>
          <p:cNvSpPr/>
          <p:nvPr/>
        </p:nvSpPr>
        <p:spPr>
          <a:xfrm>
            <a:off x="2214546" y="1142984"/>
            <a:ext cx="3778276" cy="21600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1026" name="Picture 2"/>
          <p:cNvPicPr>
            <a:picLocks noChangeAspect="1" noChangeArrowheads="1"/>
          </p:cNvPicPr>
          <p:nvPr/>
        </p:nvPicPr>
        <p:blipFill>
          <a:blip r:embed="rId3"/>
          <a:srcRect/>
          <a:stretch>
            <a:fillRect/>
          </a:stretch>
        </p:blipFill>
        <p:spPr bwMode="auto">
          <a:xfrm>
            <a:off x="714348" y="5000636"/>
            <a:ext cx="1152525" cy="495300"/>
          </a:xfrm>
          <a:prstGeom prst="rect">
            <a:avLst/>
          </a:prstGeom>
          <a:noFill/>
          <a:ln w="9525">
            <a:noFill/>
            <a:miter lim="800000"/>
            <a:headEnd/>
            <a:tailEnd/>
          </a:ln>
          <a:effectLst/>
        </p:spPr>
      </p:pic>
      <p:pic>
        <p:nvPicPr>
          <p:cNvPr id="6" name="Picture 2"/>
          <p:cNvPicPr>
            <a:picLocks noChangeAspect="1" noChangeArrowheads="1"/>
          </p:cNvPicPr>
          <p:nvPr/>
        </p:nvPicPr>
        <p:blipFill>
          <a:blip r:embed="rId3"/>
          <a:srcRect/>
          <a:stretch>
            <a:fillRect/>
          </a:stretch>
        </p:blipFill>
        <p:spPr bwMode="auto">
          <a:xfrm>
            <a:off x="2786050" y="5000636"/>
            <a:ext cx="1152525" cy="495300"/>
          </a:xfrm>
          <a:prstGeom prst="rect">
            <a:avLst/>
          </a:prstGeom>
          <a:noFill/>
          <a:ln w="9525">
            <a:noFill/>
            <a:miter lim="800000"/>
            <a:headEnd/>
            <a:tailEnd/>
          </a:ln>
          <a:effectLst/>
        </p:spPr>
      </p:pic>
      <p:pic>
        <p:nvPicPr>
          <p:cNvPr id="7" name="Picture 2"/>
          <p:cNvPicPr>
            <a:picLocks noChangeAspect="1" noChangeArrowheads="1"/>
          </p:cNvPicPr>
          <p:nvPr/>
        </p:nvPicPr>
        <p:blipFill>
          <a:blip r:embed="rId3"/>
          <a:srcRect/>
          <a:stretch>
            <a:fillRect/>
          </a:stretch>
        </p:blipFill>
        <p:spPr bwMode="auto">
          <a:xfrm>
            <a:off x="4857752" y="5000636"/>
            <a:ext cx="1152525" cy="495300"/>
          </a:xfrm>
          <a:prstGeom prst="rect">
            <a:avLst/>
          </a:prstGeom>
          <a:noFill/>
          <a:ln w="9525">
            <a:noFill/>
            <a:miter lim="800000"/>
            <a:headEnd/>
            <a:tailEnd/>
          </a:ln>
          <a:effectLst/>
        </p:spPr>
      </p:pic>
      <p:sp>
        <p:nvSpPr>
          <p:cNvPr id="9" name="云形 8"/>
          <p:cNvSpPr/>
          <p:nvPr/>
        </p:nvSpPr>
        <p:spPr>
          <a:xfrm>
            <a:off x="0" y="3786190"/>
            <a:ext cx="6786610" cy="2857520"/>
          </a:xfrm>
          <a:prstGeom prst="cloud">
            <a:avLst/>
          </a:prstGeom>
          <a:noFill/>
          <a:ln>
            <a:solidFill>
              <a:srgbClr val="00B0F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3144377" y="1714488"/>
            <a:ext cx="571504" cy="571504"/>
          </a:xfrm>
          <a:prstGeom prst="roundRect">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200" b="1" dirty="0" smtClean="0">
                <a:latin typeface="Verdana" pitchFamily="34" charset="0"/>
                <a:ea typeface="Verdana" pitchFamily="34" charset="0"/>
                <a:cs typeface="Verdana" pitchFamily="34" charset="0"/>
              </a:rPr>
              <a:t>App</a:t>
            </a:r>
            <a:endParaRPr lang="zh-CN" altLang="en-US" sz="1200" b="1" dirty="0" smtClean="0">
              <a:latin typeface="Verdana" pitchFamily="34" charset="0"/>
              <a:cs typeface="Verdana" pitchFamily="34" charset="0"/>
            </a:endParaRPr>
          </a:p>
        </p:txBody>
      </p:sp>
      <p:sp>
        <p:nvSpPr>
          <p:cNvPr id="30" name="TextBox 29"/>
          <p:cNvSpPr txBox="1"/>
          <p:nvPr/>
        </p:nvSpPr>
        <p:spPr>
          <a:xfrm>
            <a:off x="1643042" y="500042"/>
            <a:ext cx="1324402" cy="369332"/>
          </a:xfrm>
          <a:prstGeom prst="rect">
            <a:avLst/>
          </a:prstGeom>
          <a:noFill/>
        </p:spPr>
        <p:txBody>
          <a:bodyPr wrap="none" rtlCol="0">
            <a:spAutoFit/>
          </a:bodyPr>
          <a:lstStyle/>
          <a:p>
            <a:r>
              <a:rPr lang="en-US" altLang="zh-CN" dirty="0" smtClean="0">
                <a:solidFill>
                  <a:schemeClr val="bg1"/>
                </a:solidFill>
                <a:latin typeface="Verdana" pitchFamily="34" charset="0"/>
                <a:ea typeface="Verdana" pitchFamily="34" charset="0"/>
                <a:cs typeface="Verdana" pitchFamily="34" charset="0"/>
              </a:rPr>
              <a:t>Controller</a:t>
            </a:r>
            <a:endParaRPr lang="zh-CN" altLang="en-US" dirty="0">
              <a:solidFill>
                <a:schemeClr val="bg1"/>
              </a:solidFill>
              <a:latin typeface="Verdana" pitchFamily="34" charset="0"/>
              <a:cs typeface="Verdana" pitchFamily="34" charset="0"/>
            </a:endParaRPr>
          </a:p>
        </p:txBody>
      </p:sp>
      <p:sp>
        <p:nvSpPr>
          <p:cNvPr id="31" name="TextBox 30"/>
          <p:cNvSpPr txBox="1"/>
          <p:nvPr/>
        </p:nvSpPr>
        <p:spPr>
          <a:xfrm>
            <a:off x="2688244" y="1142984"/>
            <a:ext cx="1481496" cy="369332"/>
          </a:xfrm>
          <a:prstGeom prst="rect">
            <a:avLst/>
          </a:prstGeom>
          <a:noFill/>
        </p:spPr>
        <p:txBody>
          <a:bodyPr wrap="none" rtlCol="0">
            <a:spAutoFit/>
          </a:bodyPr>
          <a:lstStyle/>
          <a:p>
            <a:r>
              <a:rPr lang="en-US" altLang="zh-CN" b="1" dirty="0" smtClean="0">
                <a:solidFill>
                  <a:schemeClr val="bg1"/>
                </a:solidFill>
                <a:latin typeface="Verdana" pitchFamily="34" charset="0"/>
                <a:ea typeface="Verdana" pitchFamily="34" charset="0"/>
                <a:cs typeface="Verdana" pitchFamily="34" charset="0"/>
              </a:rPr>
              <a:t>Controller</a:t>
            </a:r>
            <a:endParaRPr lang="zh-CN" altLang="en-US" b="1" dirty="0">
              <a:solidFill>
                <a:schemeClr val="bg1"/>
              </a:solidFill>
              <a:latin typeface="Verdana" pitchFamily="34" charset="0"/>
              <a:cs typeface="Verdana" pitchFamily="34" charset="0"/>
            </a:endParaRPr>
          </a:p>
        </p:txBody>
      </p:sp>
      <p:sp>
        <p:nvSpPr>
          <p:cNvPr id="26" name="TextBox 25"/>
          <p:cNvSpPr txBox="1"/>
          <p:nvPr/>
        </p:nvSpPr>
        <p:spPr>
          <a:xfrm>
            <a:off x="3000364" y="1714488"/>
            <a:ext cx="859531" cy="276999"/>
          </a:xfrm>
          <a:prstGeom prst="rect">
            <a:avLst/>
          </a:prstGeom>
          <a:noFill/>
        </p:spPr>
        <p:txBody>
          <a:bodyPr wrap="none" rtlCol="0">
            <a:spAutoFit/>
          </a:bodyPr>
          <a:lstStyle/>
          <a:p>
            <a:r>
              <a:rPr lang="en-US" altLang="zh-CN" sz="1200" b="1" dirty="0" smtClean="0">
                <a:solidFill>
                  <a:schemeClr val="bg1"/>
                </a:solidFill>
                <a:latin typeface="Verdana" pitchFamily="34" charset="0"/>
                <a:ea typeface="Verdana" pitchFamily="34" charset="0"/>
                <a:cs typeface="Verdana" pitchFamily="34" charset="0"/>
              </a:rPr>
              <a:t>Routing</a:t>
            </a:r>
            <a:endParaRPr lang="zh-CN" altLang="en-US" sz="1200" b="1" dirty="0">
              <a:solidFill>
                <a:schemeClr val="bg1"/>
              </a:solidFill>
              <a:latin typeface="Verdana" pitchFamily="34" charset="0"/>
              <a:cs typeface="Verdana" pitchFamily="34" charset="0"/>
            </a:endParaRPr>
          </a:p>
        </p:txBody>
      </p:sp>
      <p:cxnSp>
        <p:nvCxnSpPr>
          <p:cNvPr id="52" name="直接箭头连接符 51"/>
          <p:cNvCxnSpPr>
            <a:endCxn id="6" idx="0"/>
          </p:cNvCxnSpPr>
          <p:nvPr/>
        </p:nvCxnSpPr>
        <p:spPr>
          <a:xfrm rot="5400000">
            <a:off x="2502679" y="4074323"/>
            <a:ext cx="1785948" cy="66679"/>
          </a:xfrm>
          <a:prstGeom prst="straightConnector1">
            <a:avLst/>
          </a:prstGeom>
          <a:ln w="5715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stCxn id="24" idx="2"/>
            <a:endCxn id="50" idx="0"/>
          </p:cNvCxnSpPr>
          <p:nvPr/>
        </p:nvCxnSpPr>
        <p:spPr>
          <a:xfrm rot="5400000">
            <a:off x="3250966" y="2464019"/>
            <a:ext cx="357190" cy="1137"/>
          </a:xfrm>
          <a:prstGeom prst="straightConnector1">
            <a:avLst/>
          </a:prstGeom>
          <a:ln w="5715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48" name="圆角矩形 47"/>
          <p:cNvSpPr/>
          <p:nvPr/>
        </p:nvSpPr>
        <p:spPr>
          <a:xfrm>
            <a:off x="4572000" y="1714488"/>
            <a:ext cx="571504" cy="571504"/>
          </a:xfrm>
          <a:prstGeom prst="roundRect">
            <a:avLst/>
          </a:prstGeom>
          <a:solidFill>
            <a:srgbClr val="FFC000"/>
          </a:solidFill>
          <a:effectLst>
            <a:glow rad="228600">
              <a:schemeClr val="accent5">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200" b="1" dirty="0" smtClean="0">
                <a:latin typeface="Verdana" pitchFamily="34" charset="0"/>
                <a:ea typeface="Verdana" pitchFamily="34" charset="0"/>
                <a:cs typeface="Verdana" pitchFamily="34" charset="0"/>
              </a:rPr>
              <a:t>App</a:t>
            </a:r>
            <a:endParaRPr lang="zh-CN" altLang="en-US" sz="1200" b="1" dirty="0" smtClean="0">
              <a:latin typeface="Verdana" pitchFamily="34" charset="0"/>
              <a:cs typeface="Verdana" pitchFamily="34" charset="0"/>
            </a:endParaRPr>
          </a:p>
        </p:txBody>
      </p:sp>
      <p:sp>
        <p:nvSpPr>
          <p:cNvPr id="49" name="TextBox 48"/>
          <p:cNvSpPr txBox="1"/>
          <p:nvPr/>
        </p:nvSpPr>
        <p:spPr>
          <a:xfrm>
            <a:off x="4427987" y="1714488"/>
            <a:ext cx="851515" cy="276999"/>
          </a:xfrm>
          <a:prstGeom prst="rect">
            <a:avLst/>
          </a:prstGeom>
          <a:noFill/>
        </p:spPr>
        <p:txBody>
          <a:bodyPr wrap="none" rtlCol="0">
            <a:spAutoFit/>
          </a:bodyPr>
          <a:lstStyle/>
          <a:p>
            <a:r>
              <a:rPr lang="en-US" altLang="zh-CN" sz="1200" b="1" dirty="0" smtClean="0">
                <a:solidFill>
                  <a:schemeClr val="bg1"/>
                </a:solidFill>
                <a:latin typeface="Verdana" pitchFamily="34" charset="0"/>
                <a:ea typeface="Verdana" pitchFamily="34" charset="0"/>
                <a:cs typeface="Verdana" pitchFamily="34" charset="0"/>
              </a:rPr>
              <a:t>Monitor</a:t>
            </a:r>
            <a:endParaRPr lang="zh-CN" altLang="en-US" sz="1200" b="1" dirty="0">
              <a:solidFill>
                <a:schemeClr val="bg1"/>
              </a:solidFill>
              <a:latin typeface="Verdana" pitchFamily="34" charset="0"/>
              <a:cs typeface="Verdana" pitchFamily="34" charset="0"/>
            </a:endParaRPr>
          </a:p>
        </p:txBody>
      </p:sp>
      <p:sp>
        <p:nvSpPr>
          <p:cNvPr id="50" name="圆角矩形 49"/>
          <p:cNvSpPr/>
          <p:nvPr/>
        </p:nvSpPr>
        <p:spPr>
          <a:xfrm>
            <a:off x="3143240" y="2643182"/>
            <a:ext cx="571504" cy="571504"/>
          </a:xfrm>
          <a:prstGeom prst="roundRect">
            <a:avLst/>
          </a:prstGeom>
          <a:solidFill>
            <a:srgbClr val="FFC000"/>
          </a:solidFill>
          <a:effectLst>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sz="1200" b="1" dirty="0" smtClean="0">
              <a:latin typeface="Verdana" pitchFamily="34" charset="0"/>
              <a:cs typeface="Verdana" pitchFamily="34" charset="0"/>
            </a:endParaRPr>
          </a:p>
        </p:txBody>
      </p:sp>
      <p:sp>
        <p:nvSpPr>
          <p:cNvPr id="51" name="TextBox 50"/>
          <p:cNvSpPr txBox="1"/>
          <p:nvPr/>
        </p:nvSpPr>
        <p:spPr>
          <a:xfrm>
            <a:off x="2916000" y="2643182"/>
            <a:ext cx="1037463" cy="461665"/>
          </a:xfrm>
          <a:prstGeom prst="rect">
            <a:avLst/>
          </a:prstGeom>
          <a:noFill/>
        </p:spPr>
        <p:txBody>
          <a:bodyPr wrap="none" rtlCol="0">
            <a:spAutoFit/>
          </a:bodyPr>
          <a:lstStyle/>
          <a:p>
            <a:pPr algn="ctr"/>
            <a:r>
              <a:rPr lang="en-US" altLang="zh-CN" sz="1200" b="1" dirty="0" smtClean="0">
                <a:solidFill>
                  <a:schemeClr val="bg1"/>
                </a:solidFill>
                <a:latin typeface="Verdana" pitchFamily="34" charset="0"/>
                <a:cs typeface="Verdana" pitchFamily="34" charset="0"/>
              </a:rPr>
              <a:t>Postcard</a:t>
            </a:r>
          </a:p>
          <a:p>
            <a:pPr algn="ctr"/>
            <a:r>
              <a:rPr lang="en-US" altLang="zh-CN" sz="1200" b="1" dirty="0" smtClean="0">
                <a:solidFill>
                  <a:schemeClr val="bg1"/>
                </a:solidFill>
                <a:latin typeface="Verdana" pitchFamily="34" charset="0"/>
                <a:cs typeface="Verdana" pitchFamily="34" charset="0"/>
              </a:rPr>
              <a:t>Processor</a:t>
            </a:r>
          </a:p>
        </p:txBody>
      </p:sp>
      <p:sp>
        <p:nvSpPr>
          <p:cNvPr id="63" name="圆角矩形 62"/>
          <p:cNvSpPr/>
          <p:nvPr/>
        </p:nvSpPr>
        <p:spPr>
          <a:xfrm>
            <a:off x="4572000" y="2643182"/>
            <a:ext cx="571504" cy="571504"/>
          </a:xfrm>
          <a:prstGeom prst="roundRect">
            <a:avLst/>
          </a:prstGeom>
          <a:solidFill>
            <a:srgbClr val="FFC000"/>
          </a:solidFill>
          <a:effectLst>
            <a:glow rad="228600">
              <a:schemeClr val="accent5">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sz="1200" b="1" dirty="0" smtClean="0">
              <a:latin typeface="Verdana" pitchFamily="34" charset="0"/>
              <a:cs typeface="Verdana" pitchFamily="34" charset="0"/>
            </a:endParaRPr>
          </a:p>
        </p:txBody>
      </p:sp>
      <p:sp>
        <p:nvSpPr>
          <p:cNvPr id="64" name="TextBox 63"/>
          <p:cNvSpPr txBox="1"/>
          <p:nvPr/>
        </p:nvSpPr>
        <p:spPr>
          <a:xfrm>
            <a:off x="4233600" y="2642400"/>
            <a:ext cx="1204155" cy="461665"/>
          </a:xfrm>
          <a:prstGeom prst="rect">
            <a:avLst/>
          </a:prstGeom>
          <a:noFill/>
        </p:spPr>
        <p:txBody>
          <a:bodyPr wrap="square" rtlCol="0">
            <a:spAutoFit/>
          </a:bodyPr>
          <a:lstStyle/>
          <a:p>
            <a:pPr algn="ctr"/>
            <a:r>
              <a:rPr lang="en-US" altLang="zh-CN" sz="1200" b="1" dirty="0" smtClean="0">
                <a:solidFill>
                  <a:schemeClr val="bg1"/>
                </a:solidFill>
                <a:latin typeface="Verdana" pitchFamily="34" charset="0"/>
                <a:ea typeface="Verdana" pitchFamily="34" charset="0"/>
                <a:cs typeface="Verdana" pitchFamily="34" charset="0"/>
              </a:rPr>
              <a:t>Injector/</a:t>
            </a:r>
          </a:p>
          <a:p>
            <a:pPr algn="ctr"/>
            <a:r>
              <a:rPr lang="en-US" altLang="zh-CN" sz="1200" b="1" dirty="0" smtClean="0">
                <a:solidFill>
                  <a:schemeClr val="bg1"/>
                </a:solidFill>
                <a:latin typeface="Verdana" pitchFamily="34" charset="0"/>
                <a:ea typeface="Verdana" pitchFamily="34" charset="0"/>
                <a:cs typeface="Verdana" pitchFamily="34" charset="0"/>
              </a:rPr>
              <a:t>Interceptor</a:t>
            </a:r>
            <a:endParaRPr lang="zh-CN" altLang="en-US" sz="1200" b="1" dirty="0">
              <a:solidFill>
                <a:schemeClr val="bg1"/>
              </a:solidFill>
              <a:latin typeface="Verdana" pitchFamily="34" charset="0"/>
              <a:cs typeface="Verdana" pitchFamily="34" charset="0"/>
            </a:endParaRPr>
          </a:p>
        </p:txBody>
      </p:sp>
      <p:cxnSp>
        <p:nvCxnSpPr>
          <p:cNvPr id="23" name="直接箭头连接符 22"/>
          <p:cNvCxnSpPr/>
          <p:nvPr/>
        </p:nvCxnSpPr>
        <p:spPr>
          <a:xfrm rot="5400000" flipH="1" flipV="1">
            <a:off x="2643174" y="4071942"/>
            <a:ext cx="1785951" cy="71441"/>
          </a:xfrm>
          <a:prstGeom prst="straightConnector1">
            <a:avLst/>
          </a:prstGeom>
          <a:ln w="57150">
            <a:solidFill>
              <a:srgbClr val="FF66FF"/>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48" idx="2"/>
            <a:endCxn id="63" idx="0"/>
          </p:cNvCxnSpPr>
          <p:nvPr/>
        </p:nvCxnSpPr>
        <p:spPr>
          <a:xfrm rot="5400000">
            <a:off x="4679157" y="2464587"/>
            <a:ext cx="357190" cy="1588"/>
          </a:xfrm>
          <a:prstGeom prst="straightConnector1">
            <a:avLst/>
          </a:prstGeom>
          <a:ln w="57150">
            <a:solidFill>
              <a:srgbClr val="FF66FF"/>
            </a:solidFill>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63" idx="2"/>
          </p:cNvCxnSpPr>
          <p:nvPr/>
        </p:nvCxnSpPr>
        <p:spPr>
          <a:xfrm rot="5400000">
            <a:off x="3357554" y="3500438"/>
            <a:ext cx="1785950" cy="1214446"/>
          </a:xfrm>
          <a:prstGeom prst="straightConnector1">
            <a:avLst/>
          </a:prstGeom>
          <a:ln w="57150">
            <a:solidFill>
              <a:srgbClr val="FF66FF"/>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857620" y="3429000"/>
            <a:ext cx="1636602" cy="338554"/>
          </a:xfrm>
          <a:prstGeom prst="rect">
            <a:avLst/>
          </a:prstGeom>
          <a:noFill/>
        </p:spPr>
        <p:txBody>
          <a:bodyPr wrap="none" rtlCol="0">
            <a:spAutoFit/>
          </a:bodyPr>
          <a:lstStyle/>
          <a:p>
            <a:r>
              <a:rPr lang="en-US" altLang="zh-CN" sz="1600" dirty="0" smtClean="0">
                <a:latin typeface="Verdana" pitchFamily="34" charset="0"/>
                <a:ea typeface="Verdana" pitchFamily="34" charset="0"/>
                <a:cs typeface="Verdana" pitchFamily="34" charset="0"/>
              </a:rPr>
              <a:t>probe packets</a:t>
            </a:r>
            <a:endParaRPr lang="zh-CN" altLang="en-US" sz="1600" dirty="0">
              <a:latin typeface="Verdana" pitchFamily="34" charset="0"/>
              <a:cs typeface="Verdana" pitchFamily="34" charset="0"/>
            </a:endParaRPr>
          </a:p>
        </p:txBody>
      </p:sp>
      <p:sp>
        <p:nvSpPr>
          <p:cNvPr id="25" name="TextBox 24"/>
          <p:cNvSpPr txBox="1"/>
          <p:nvPr/>
        </p:nvSpPr>
        <p:spPr>
          <a:xfrm>
            <a:off x="4053600" y="2214554"/>
            <a:ext cx="1631793" cy="338554"/>
          </a:xfrm>
          <a:prstGeom prst="rect">
            <a:avLst/>
          </a:prstGeom>
          <a:noFill/>
        </p:spPr>
        <p:txBody>
          <a:bodyPr wrap="none" rtlCol="0">
            <a:spAutoFit/>
          </a:bodyPr>
          <a:lstStyle/>
          <a:p>
            <a:r>
              <a:rPr lang="en-US" altLang="zh-CN" sz="1600" dirty="0" smtClean="0">
                <a:latin typeface="Verdana" pitchFamily="34" charset="0"/>
                <a:ea typeface="Verdana" pitchFamily="34" charset="0"/>
                <a:cs typeface="Verdana" pitchFamily="34" charset="0"/>
              </a:rPr>
              <a:t>probe packets</a:t>
            </a:r>
            <a:endParaRPr lang="zh-CN" altLang="en-US" sz="1600" dirty="0">
              <a:latin typeface="Verdana" pitchFamily="34" charset="0"/>
              <a:cs typeface="Verdana" pitchFamily="34" charset="0"/>
            </a:endParaRPr>
          </a:p>
        </p:txBody>
      </p:sp>
      <p:sp>
        <p:nvSpPr>
          <p:cNvPr id="3" name="TextBox 2"/>
          <p:cNvSpPr txBox="1"/>
          <p:nvPr/>
        </p:nvSpPr>
        <p:spPr>
          <a:xfrm>
            <a:off x="5860800" y="3357562"/>
            <a:ext cx="3525784" cy="1200329"/>
          </a:xfrm>
          <a:prstGeom prst="rect">
            <a:avLst/>
          </a:prstGeom>
          <a:noFill/>
        </p:spPr>
        <p:txBody>
          <a:bodyPr wrap="square" rtlCol="0">
            <a:spAutoFit/>
          </a:bodyPr>
          <a:lstStyle/>
          <a:p>
            <a:r>
              <a:rPr lang="en-US" altLang="zh-CN" sz="3600" b="1" dirty="0" err="1" smtClean="0">
                <a:solidFill>
                  <a:srgbClr val="FFC000"/>
                </a:solidFill>
                <a:latin typeface="Verdana" pitchFamily="34" charset="0"/>
                <a:ea typeface="Verdana" pitchFamily="34" charset="0"/>
                <a:cs typeface="Verdana" pitchFamily="34" charset="0"/>
              </a:rPr>
              <a:t>RuleScope</a:t>
            </a:r>
            <a:endParaRPr lang="en-US" altLang="zh-CN" sz="3600" b="1" dirty="0" smtClean="0">
              <a:solidFill>
                <a:srgbClr val="FFC000"/>
              </a:solidFill>
              <a:latin typeface="Verdana" pitchFamily="34" charset="0"/>
              <a:ea typeface="Verdana" pitchFamily="34" charset="0"/>
              <a:cs typeface="Verdana" pitchFamily="34" charset="0"/>
            </a:endParaRPr>
          </a:p>
          <a:p>
            <a:r>
              <a:rPr lang="en-US" altLang="zh-CN" sz="3600" b="1" dirty="0" smtClean="0">
                <a:latin typeface="Verdana" pitchFamily="34" charset="0"/>
                <a:ea typeface="Verdana" pitchFamily="34" charset="0"/>
                <a:cs typeface="Verdana" pitchFamily="34" charset="0"/>
              </a:rPr>
              <a:t>Framework</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shortcut_arrow_expanded-100434377-large.png"/>
          <p:cNvPicPr>
            <a:picLocks noChangeAspect="1"/>
          </p:cNvPicPr>
          <p:nvPr/>
        </p:nvPicPr>
        <p:blipFill>
          <a:blip r:embed="rId3"/>
          <a:stretch>
            <a:fillRect/>
          </a:stretch>
        </p:blipFill>
        <p:spPr>
          <a:xfrm rot="10800000">
            <a:off x="1500166" y="2500306"/>
            <a:ext cx="2500330" cy="1672634"/>
          </a:xfrm>
          <a:prstGeom prst="rect">
            <a:avLst/>
          </a:prstGeom>
        </p:spPr>
      </p:pic>
      <p:pic>
        <p:nvPicPr>
          <p:cNvPr id="5" name="图片 4" descr="shortcut_arrow_expanded-100434377-large.png"/>
          <p:cNvPicPr>
            <a:picLocks noChangeAspect="1"/>
          </p:cNvPicPr>
          <p:nvPr/>
        </p:nvPicPr>
        <p:blipFill>
          <a:blip r:embed="rId3"/>
          <a:stretch>
            <a:fillRect/>
          </a:stretch>
        </p:blipFill>
        <p:spPr>
          <a:xfrm rot="10800000">
            <a:off x="4000496" y="3042226"/>
            <a:ext cx="2500330" cy="1672634"/>
          </a:xfrm>
          <a:prstGeom prst="rect">
            <a:avLst/>
          </a:prstGeom>
        </p:spPr>
      </p:pic>
      <p:sp>
        <p:nvSpPr>
          <p:cNvPr id="2" name="标题 1"/>
          <p:cNvSpPr>
            <a:spLocks noGrp="1"/>
          </p:cNvSpPr>
          <p:nvPr>
            <p:ph type="ctrTitle"/>
          </p:nvPr>
        </p:nvSpPr>
        <p:spPr>
          <a:xfrm>
            <a:off x="0" y="2643182"/>
            <a:ext cx="9144000" cy="986400"/>
          </a:xfrm>
        </p:spPr>
        <p:txBody>
          <a:bodyPr>
            <a:normAutofit fontScale="90000"/>
          </a:bodyPr>
          <a:lstStyle/>
          <a:p>
            <a:pPr algn="r"/>
            <a:r>
              <a:rPr lang="en-US" altLang="zh-CN" sz="4000" dirty="0" smtClean="0">
                <a:ea typeface="Verdana" pitchFamily="34" charset="0"/>
              </a:rPr>
              <a:t>Is Every Flow on The Right Track?</a:t>
            </a:r>
            <a:r>
              <a:rPr lang="en-US" altLang="zh-CN" sz="4000" dirty="0" smtClean="0"/>
              <a:t/>
            </a:r>
            <a:br>
              <a:rPr lang="en-US" altLang="zh-CN" sz="4000" dirty="0" smtClean="0"/>
            </a:br>
            <a:r>
              <a:rPr lang="en-US" altLang="zh-CN" sz="4000" dirty="0" smtClean="0"/>
              <a:t>Inspect SDN</a:t>
            </a:r>
            <a:r>
              <a:rPr lang="en-US" altLang="zh-CN" sz="3100" dirty="0" smtClean="0"/>
              <a:t> </a:t>
            </a:r>
            <a:r>
              <a:rPr lang="en-US" altLang="zh-CN" sz="4000" dirty="0" err="1" smtClean="0"/>
              <a:t>Fwding</a:t>
            </a:r>
            <a:r>
              <a:rPr lang="en-US" altLang="zh-CN" sz="4000" dirty="0" smtClean="0">
                <a:solidFill>
                  <a:schemeClr val="bg1"/>
                </a:solidFill>
              </a:rPr>
              <a:t/>
            </a:r>
            <a:br>
              <a:rPr lang="en-US" altLang="zh-CN" sz="4000" dirty="0" smtClean="0">
                <a:solidFill>
                  <a:schemeClr val="bg1"/>
                </a:solidFill>
              </a:rPr>
            </a:br>
            <a:r>
              <a:rPr lang="en-US" altLang="zh-CN" sz="4000" dirty="0" smtClean="0"/>
              <a:t> </a:t>
            </a:r>
            <a:r>
              <a:rPr lang="en-US" altLang="zh-CN" sz="4000" dirty="0" err="1" smtClean="0">
                <a:solidFill>
                  <a:srgbClr val="FFC000"/>
                </a:solidFill>
              </a:rPr>
              <a:t>RuleScope</a:t>
            </a:r>
            <a:endParaRPr lang="zh-CN" altLang="en-US" sz="4000" dirty="0">
              <a:solidFill>
                <a:srgbClr val="FFC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130425"/>
            <a:ext cx="9144000" cy="1470025"/>
          </a:xfrm>
        </p:spPr>
        <p:txBody>
          <a:bodyPr>
            <a:normAutofit fontScale="90000"/>
          </a:bodyPr>
          <a:lstStyle/>
          <a:p>
            <a:r>
              <a:rPr lang="en-US" altLang="zh-CN" sz="4000" dirty="0" err="1" smtClean="0">
                <a:solidFill>
                  <a:schemeClr val="bg1"/>
                </a:solidFill>
                <a:ea typeface="Verdana" pitchFamily="34" charset="0"/>
              </a:rPr>
              <a:t>Gotta</a:t>
            </a:r>
            <a:r>
              <a:rPr lang="en-US" altLang="zh-CN" sz="4000" dirty="0" smtClean="0">
                <a:solidFill>
                  <a:schemeClr val="bg1"/>
                </a:solidFill>
              </a:rPr>
              <a:t> Tell You Switches Only Once</a:t>
            </a:r>
            <a:br>
              <a:rPr lang="en-US" altLang="zh-CN" sz="4000" dirty="0" smtClean="0">
                <a:solidFill>
                  <a:schemeClr val="bg1"/>
                </a:solidFill>
              </a:rPr>
            </a:br>
            <a:r>
              <a:rPr lang="en-US" altLang="zh-CN" sz="4000" dirty="0" smtClean="0">
                <a:solidFill>
                  <a:schemeClr val="bg1"/>
                </a:solidFill>
              </a:rPr>
              <a:t>Toward Bandwidth-Efficient</a:t>
            </a:r>
            <a:br>
              <a:rPr lang="en-US" altLang="zh-CN" sz="4000" dirty="0" smtClean="0">
                <a:solidFill>
                  <a:schemeClr val="bg1"/>
                </a:solidFill>
              </a:rPr>
            </a:br>
            <a:r>
              <a:rPr lang="en-US" altLang="zh-CN" sz="4000" dirty="0" smtClean="0">
                <a:solidFill>
                  <a:schemeClr val="bg1"/>
                </a:solidFill>
              </a:rPr>
              <a:t>Flow Setup for </a:t>
            </a:r>
            <a:r>
              <a:rPr lang="en-US" altLang="zh-CN" sz="4000" dirty="0" smtClean="0">
                <a:solidFill>
                  <a:srgbClr val="FFC000"/>
                </a:solidFill>
              </a:rPr>
              <a:t>SDN</a:t>
            </a:r>
            <a:r>
              <a:rPr lang="en-US" altLang="zh-CN" sz="4000" dirty="0" smtClean="0"/>
              <a:t/>
            </a:r>
            <a:br>
              <a:rPr lang="en-US" altLang="zh-CN" sz="4000" dirty="0" smtClean="0"/>
            </a:br>
            <a:endParaRPr lang="zh-CN" altLang="en-US" sz="4000" dirty="0">
              <a:solidFill>
                <a:srgbClr val="FFC000"/>
              </a:solidFill>
            </a:endParaRPr>
          </a:p>
        </p:txBody>
      </p:sp>
      <p:sp>
        <p:nvSpPr>
          <p:cNvPr id="22" name="圆角矩形 21"/>
          <p:cNvSpPr/>
          <p:nvPr/>
        </p:nvSpPr>
        <p:spPr>
          <a:xfrm>
            <a:off x="2214546" y="1142984"/>
            <a:ext cx="3778276" cy="21600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1026" name="Picture 2"/>
          <p:cNvPicPr>
            <a:picLocks noChangeAspect="1" noChangeArrowheads="1"/>
          </p:cNvPicPr>
          <p:nvPr/>
        </p:nvPicPr>
        <p:blipFill>
          <a:blip r:embed="rId3"/>
          <a:srcRect/>
          <a:stretch>
            <a:fillRect/>
          </a:stretch>
        </p:blipFill>
        <p:spPr bwMode="auto">
          <a:xfrm>
            <a:off x="714348" y="5000636"/>
            <a:ext cx="1152525" cy="495300"/>
          </a:xfrm>
          <a:prstGeom prst="rect">
            <a:avLst/>
          </a:prstGeom>
          <a:noFill/>
          <a:ln w="9525">
            <a:noFill/>
            <a:miter lim="800000"/>
            <a:headEnd/>
            <a:tailEnd/>
          </a:ln>
          <a:effectLst/>
        </p:spPr>
      </p:pic>
      <p:pic>
        <p:nvPicPr>
          <p:cNvPr id="6" name="Picture 2"/>
          <p:cNvPicPr>
            <a:picLocks noChangeAspect="1" noChangeArrowheads="1"/>
          </p:cNvPicPr>
          <p:nvPr/>
        </p:nvPicPr>
        <p:blipFill>
          <a:blip r:embed="rId3"/>
          <a:srcRect/>
          <a:stretch>
            <a:fillRect/>
          </a:stretch>
        </p:blipFill>
        <p:spPr bwMode="auto">
          <a:xfrm>
            <a:off x="2786050" y="5000636"/>
            <a:ext cx="1152525" cy="495300"/>
          </a:xfrm>
          <a:prstGeom prst="rect">
            <a:avLst/>
          </a:prstGeom>
          <a:noFill/>
          <a:ln w="9525">
            <a:noFill/>
            <a:miter lim="800000"/>
            <a:headEnd/>
            <a:tailEnd/>
          </a:ln>
          <a:effectLst/>
        </p:spPr>
      </p:pic>
      <p:pic>
        <p:nvPicPr>
          <p:cNvPr id="7" name="Picture 2"/>
          <p:cNvPicPr>
            <a:picLocks noChangeAspect="1" noChangeArrowheads="1"/>
          </p:cNvPicPr>
          <p:nvPr/>
        </p:nvPicPr>
        <p:blipFill>
          <a:blip r:embed="rId3"/>
          <a:srcRect/>
          <a:stretch>
            <a:fillRect/>
          </a:stretch>
        </p:blipFill>
        <p:spPr bwMode="auto">
          <a:xfrm>
            <a:off x="4857752" y="5000636"/>
            <a:ext cx="1152525" cy="495300"/>
          </a:xfrm>
          <a:prstGeom prst="rect">
            <a:avLst/>
          </a:prstGeom>
          <a:noFill/>
          <a:ln w="9525">
            <a:noFill/>
            <a:miter lim="800000"/>
            <a:headEnd/>
            <a:tailEnd/>
          </a:ln>
          <a:effectLst/>
        </p:spPr>
      </p:pic>
      <p:sp>
        <p:nvSpPr>
          <p:cNvPr id="9" name="云形 8"/>
          <p:cNvSpPr/>
          <p:nvPr/>
        </p:nvSpPr>
        <p:spPr>
          <a:xfrm>
            <a:off x="0" y="3786190"/>
            <a:ext cx="6786610" cy="2857520"/>
          </a:xfrm>
          <a:prstGeom prst="cloud">
            <a:avLst/>
          </a:prstGeom>
          <a:noFill/>
          <a:ln>
            <a:solidFill>
              <a:srgbClr val="00B0F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3144377" y="1714488"/>
            <a:ext cx="571504" cy="571504"/>
          </a:xfrm>
          <a:prstGeom prst="roundRect">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200" b="1" dirty="0" smtClean="0">
                <a:latin typeface="Verdana" pitchFamily="34" charset="0"/>
                <a:ea typeface="Verdana" pitchFamily="34" charset="0"/>
                <a:cs typeface="Verdana" pitchFamily="34" charset="0"/>
              </a:rPr>
              <a:t>App</a:t>
            </a:r>
            <a:endParaRPr lang="zh-CN" altLang="en-US" sz="1200" b="1" dirty="0" smtClean="0">
              <a:latin typeface="Verdana" pitchFamily="34" charset="0"/>
              <a:cs typeface="Verdana" pitchFamily="34" charset="0"/>
            </a:endParaRPr>
          </a:p>
        </p:txBody>
      </p:sp>
      <p:sp>
        <p:nvSpPr>
          <p:cNvPr id="30" name="TextBox 29"/>
          <p:cNvSpPr txBox="1"/>
          <p:nvPr/>
        </p:nvSpPr>
        <p:spPr>
          <a:xfrm>
            <a:off x="1643042" y="500042"/>
            <a:ext cx="1324402" cy="369332"/>
          </a:xfrm>
          <a:prstGeom prst="rect">
            <a:avLst/>
          </a:prstGeom>
          <a:noFill/>
        </p:spPr>
        <p:txBody>
          <a:bodyPr wrap="none" rtlCol="0">
            <a:spAutoFit/>
          </a:bodyPr>
          <a:lstStyle/>
          <a:p>
            <a:r>
              <a:rPr lang="en-US" altLang="zh-CN" dirty="0" smtClean="0">
                <a:solidFill>
                  <a:schemeClr val="bg1"/>
                </a:solidFill>
                <a:latin typeface="Verdana" pitchFamily="34" charset="0"/>
                <a:ea typeface="Verdana" pitchFamily="34" charset="0"/>
                <a:cs typeface="Verdana" pitchFamily="34" charset="0"/>
              </a:rPr>
              <a:t>Controller</a:t>
            </a:r>
            <a:endParaRPr lang="zh-CN" altLang="en-US" dirty="0">
              <a:solidFill>
                <a:schemeClr val="bg1"/>
              </a:solidFill>
              <a:latin typeface="Verdana" pitchFamily="34" charset="0"/>
              <a:cs typeface="Verdana" pitchFamily="34" charset="0"/>
            </a:endParaRPr>
          </a:p>
        </p:txBody>
      </p:sp>
      <p:sp>
        <p:nvSpPr>
          <p:cNvPr id="31" name="TextBox 30"/>
          <p:cNvSpPr txBox="1"/>
          <p:nvPr/>
        </p:nvSpPr>
        <p:spPr>
          <a:xfrm>
            <a:off x="2688244" y="1142984"/>
            <a:ext cx="1481496" cy="369332"/>
          </a:xfrm>
          <a:prstGeom prst="rect">
            <a:avLst/>
          </a:prstGeom>
          <a:noFill/>
        </p:spPr>
        <p:txBody>
          <a:bodyPr wrap="none" rtlCol="0">
            <a:spAutoFit/>
          </a:bodyPr>
          <a:lstStyle/>
          <a:p>
            <a:r>
              <a:rPr lang="en-US" altLang="zh-CN" b="1" dirty="0" smtClean="0">
                <a:solidFill>
                  <a:schemeClr val="bg1"/>
                </a:solidFill>
                <a:latin typeface="Verdana" pitchFamily="34" charset="0"/>
                <a:ea typeface="Verdana" pitchFamily="34" charset="0"/>
                <a:cs typeface="Verdana" pitchFamily="34" charset="0"/>
              </a:rPr>
              <a:t>Controller</a:t>
            </a:r>
            <a:endParaRPr lang="zh-CN" altLang="en-US" b="1" dirty="0">
              <a:solidFill>
                <a:schemeClr val="bg1"/>
              </a:solidFill>
              <a:latin typeface="Verdana" pitchFamily="34" charset="0"/>
              <a:cs typeface="Verdana" pitchFamily="34" charset="0"/>
            </a:endParaRPr>
          </a:p>
        </p:txBody>
      </p:sp>
      <p:sp>
        <p:nvSpPr>
          <p:cNvPr id="26" name="TextBox 25"/>
          <p:cNvSpPr txBox="1"/>
          <p:nvPr/>
        </p:nvSpPr>
        <p:spPr>
          <a:xfrm>
            <a:off x="3000364" y="1714488"/>
            <a:ext cx="859531" cy="276999"/>
          </a:xfrm>
          <a:prstGeom prst="rect">
            <a:avLst/>
          </a:prstGeom>
          <a:noFill/>
        </p:spPr>
        <p:txBody>
          <a:bodyPr wrap="none" rtlCol="0">
            <a:spAutoFit/>
          </a:bodyPr>
          <a:lstStyle/>
          <a:p>
            <a:r>
              <a:rPr lang="en-US" altLang="zh-CN" sz="1200" b="1" dirty="0" smtClean="0">
                <a:solidFill>
                  <a:schemeClr val="bg1"/>
                </a:solidFill>
                <a:latin typeface="Verdana" pitchFamily="34" charset="0"/>
                <a:ea typeface="Verdana" pitchFamily="34" charset="0"/>
                <a:cs typeface="Verdana" pitchFamily="34" charset="0"/>
              </a:rPr>
              <a:t>Routing</a:t>
            </a:r>
            <a:endParaRPr lang="zh-CN" altLang="en-US" sz="1200" b="1" dirty="0">
              <a:solidFill>
                <a:schemeClr val="bg1"/>
              </a:solidFill>
              <a:latin typeface="Verdana" pitchFamily="34" charset="0"/>
              <a:cs typeface="Verdana" pitchFamily="34" charset="0"/>
            </a:endParaRPr>
          </a:p>
        </p:txBody>
      </p:sp>
      <p:cxnSp>
        <p:nvCxnSpPr>
          <p:cNvPr id="52" name="直接箭头连接符 51"/>
          <p:cNvCxnSpPr>
            <a:endCxn id="6" idx="0"/>
          </p:cNvCxnSpPr>
          <p:nvPr/>
        </p:nvCxnSpPr>
        <p:spPr>
          <a:xfrm rot="5400000">
            <a:off x="2502679" y="4074323"/>
            <a:ext cx="1785948" cy="66679"/>
          </a:xfrm>
          <a:prstGeom prst="straightConnector1">
            <a:avLst/>
          </a:prstGeom>
          <a:ln w="5715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stCxn id="24" idx="2"/>
            <a:endCxn id="50" idx="0"/>
          </p:cNvCxnSpPr>
          <p:nvPr/>
        </p:nvCxnSpPr>
        <p:spPr>
          <a:xfrm rot="5400000">
            <a:off x="3250966" y="2464019"/>
            <a:ext cx="357190" cy="1137"/>
          </a:xfrm>
          <a:prstGeom prst="straightConnector1">
            <a:avLst/>
          </a:prstGeom>
          <a:ln w="5715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48" name="圆角矩形 47"/>
          <p:cNvSpPr/>
          <p:nvPr/>
        </p:nvSpPr>
        <p:spPr>
          <a:xfrm>
            <a:off x="4572000" y="1714488"/>
            <a:ext cx="571504" cy="571504"/>
          </a:xfrm>
          <a:prstGeom prst="roundRect">
            <a:avLst/>
          </a:prstGeom>
          <a:solidFill>
            <a:srgbClr val="FFC000"/>
          </a:solidFill>
          <a:effectLst>
            <a:glow rad="228600">
              <a:schemeClr val="accent5">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200" b="1" dirty="0" smtClean="0">
                <a:latin typeface="Verdana" pitchFamily="34" charset="0"/>
                <a:ea typeface="Verdana" pitchFamily="34" charset="0"/>
                <a:cs typeface="Verdana" pitchFamily="34" charset="0"/>
              </a:rPr>
              <a:t>App</a:t>
            </a:r>
            <a:endParaRPr lang="zh-CN" altLang="en-US" sz="1200" b="1" dirty="0" smtClean="0">
              <a:latin typeface="Verdana" pitchFamily="34" charset="0"/>
              <a:cs typeface="Verdana" pitchFamily="34" charset="0"/>
            </a:endParaRPr>
          </a:p>
        </p:txBody>
      </p:sp>
      <p:sp>
        <p:nvSpPr>
          <p:cNvPr id="49" name="TextBox 48"/>
          <p:cNvSpPr txBox="1"/>
          <p:nvPr/>
        </p:nvSpPr>
        <p:spPr>
          <a:xfrm>
            <a:off x="4427987" y="1714488"/>
            <a:ext cx="851515" cy="276999"/>
          </a:xfrm>
          <a:prstGeom prst="rect">
            <a:avLst/>
          </a:prstGeom>
          <a:noFill/>
        </p:spPr>
        <p:txBody>
          <a:bodyPr wrap="none" rtlCol="0">
            <a:spAutoFit/>
          </a:bodyPr>
          <a:lstStyle/>
          <a:p>
            <a:r>
              <a:rPr lang="en-US" altLang="zh-CN" sz="1200" b="1" dirty="0" smtClean="0">
                <a:solidFill>
                  <a:schemeClr val="bg1"/>
                </a:solidFill>
                <a:latin typeface="Verdana" pitchFamily="34" charset="0"/>
                <a:ea typeface="Verdana" pitchFamily="34" charset="0"/>
                <a:cs typeface="Verdana" pitchFamily="34" charset="0"/>
              </a:rPr>
              <a:t>Monitor</a:t>
            </a:r>
            <a:endParaRPr lang="zh-CN" altLang="en-US" sz="1200" b="1" dirty="0">
              <a:solidFill>
                <a:schemeClr val="bg1"/>
              </a:solidFill>
              <a:latin typeface="Verdana" pitchFamily="34" charset="0"/>
              <a:cs typeface="Verdana" pitchFamily="34" charset="0"/>
            </a:endParaRPr>
          </a:p>
        </p:txBody>
      </p:sp>
      <p:sp>
        <p:nvSpPr>
          <p:cNvPr id="50" name="圆角矩形 49"/>
          <p:cNvSpPr/>
          <p:nvPr/>
        </p:nvSpPr>
        <p:spPr>
          <a:xfrm>
            <a:off x="3143240" y="2643182"/>
            <a:ext cx="571504" cy="571504"/>
          </a:xfrm>
          <a:prstGeom prst="roundRect">
            <a:avLst/>
          </a:prstGeom>
          <a:solidFill>
            <a:srgbClr val="FFC000"/>
          </a:solidFill>
          <a:effectLst>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sz="1200" b="1" dirty="0" smtClean="0">
              <a:latin typeface="Verdana" pitchFamily="34" charset="0"/>
              <a:cs typeface="Verdana" pitchFamily="34" charset="0"/>
            </a:endParaRPr>
          </a:p>
        </p:txBody>
      </p:sp>
      <p:sp>
        <p:nvSpPr>
          <p:cNvPr id="51" name="TextBox 50"/>
          <p:cNvSpPr txBox="1"/>
          <p:nvPr/>
        </p:nvSpPr>
        <p:spPr>
          <a:xfrm>
            <a:off x="2916000" y="2643182"/>
            <a:ext cx="1037463" cy="461665"/>
          </a:xfrm>
          <a:prstGeom prst="rect">
            <a:avLst/>
          </a:prstGeom>
          <a:noFill/>
        </p:spPr>
        <p:txBody>
          <a:bodyPr wrap="none" rtlCol="0">
            <a:spAutoFit/>
          </a:bodyPr>
          <a:lstStyle/>
          <a:p>
            <a:pPr algn="ctr"/>
            <a:r>
              <a:rPr lang="en-US" altLang="zh-CN" sz="1200" b="1" dirty="0" smtClean="0">
                <a:solidFill>
                  <a:schemeClr val="bg1"/>
                </a:solidFill>
                <a:latin typeface="Verdana" pitchFamily="34" charset="0"/>
                <a:cs typeface="Verdana" pitchFamily="34" charset="0"/>
              </a:rPr>
              <a:t>Postcard</a:t>
            </a:r>
          </a:p>
          <a:p>
            <a:pPr algn="ctr"/>
            <a:r>
              <a:rPr lang="en-US" altLang="zh-CN" sz="1200" b="1" dirty="0" smtClean="0">
                <a:solidFill>
                  <a:schemeClr val="bg1"/>
                </a:solidFill>
                <a:latin typeface="Verdana" pitchFamily="34" charset="0"/>
                <a:cs typeface="Verdana" pitchFamily="34" charset="0"/>
              </a:rPr>
              <a:t>Processor</a:t>
            </a:r>
          </a:p>
        </p:txBody>
      </p:sp>
      <p:sp>
        <p:nvSpPr>
          <p:cNvPr id="63" name="圆角矩形 62"/>
          <p:cNvSpPr/>
          <p:nvPr/>
        </p:nvSpPr>
        <p:spPr>
          <a:xfrm>
            <a:off x="4572000" y="2643182"/>
            <a:ext cx="571504" cy="571504"/>
          </a:xfrm>
          <a:prstGeom prst="roundRect">
            <a:avLst/>
          </a:prstGeom>
          <a:solidFill>
            <a:srgbClr val="FFC000"/>
          </a:solidFill>
          <a:effectLst>
            <a:glow rad="228600">
              <a:schemeClr val="accent5">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sz="1200" b="1" dirty="0" smtClean="0">
              <a:latin typeface="Verdana" pitchFamily="34" charset="0"/>
              <a:cs typeface="Verdana" pitchFamily="34" charset="0"/>
            </a:endParaRPr>
          </a:p>
        </p:txBody>
      </p:sp>
      <p:sp>
        <p:nvSpPr>
          <p:cNvPr id="64" name="TextBox 63"/>
          <p:cNvSpPr txBox="1"/>
          <p:nvPr/>
        </p:nvSpPr>
        <p:spPr>
          <a:xfrm>
            <a:off x="4233600" y="2642400"/>
            <a:ext cx="1204155" cy="461665"/>
          </a:xfrm>
          <a:prstGeom prst="rect">
            <a:avLst/>
          </a:prstGeom>
          <a:noFill/>
        </p:spPr>
        <p:txBody>
          <a:bodyPr wrap="square" rtlCol="0">
            <a:spAutoFit/>
          </a:bodyPr>
          <a:lstStyle/>
          <a:p>
            <a:pPr algn="ctr"/>
            <a:r>
              <a:rPr lang="en-US" altLang="zh-CN" sz="1200" b="1" dirty="0" smtClean="0">
                <a:solidFill>
                  <a:schemeClr val="bg1"/>
                </a:solidFill>
                <a:latin typeface="Verdana" pitchFamily="34" charset="0"/>
                <a:ea typeface="Verdana" pitchFamily="34" charset="0"/>
                <a:cs typeface="Verdana" pitchFamily="34" charset="0"/>
              </a:rPr>
              <a:t>Injector/</a:t>
            </a:r>
          </a:p>
          <a:p>
            <a:pPr algn="ctr"/>
            <a:r>
              <a:rPr lang="en-US" altLang="zh-CN" sz="1200" b="1" dirty="0" smtClean="0">
                <a:solidFill>
                  <a:schemeClr val="bg1"/>
                </a:solidFill>
                <a:latin typeface="Verdana" pitchFamily="34" charset="0"/>
                <a:ea typeface="Verdana" pitchFamily="34" charset="0"/>
                <a:cs typeface="Verdana" pitchFamily="34" charset="0"/>
              </a:rPr>
              <a:t>Interceptor</a:t>
            </a:r>
            <a:endParaRPr lang="zh-CN" altLang="en-US" sz="1200" b="1" dirty="0">
              <a:solidFill>
                <a:schemeClr val="bg1"/>
              </a:solidFill>
              <a:latin typeface="Verdana" pitchFamily="34" charset="0"/>
              <a:cs typeface="Verdana" pitchFamily="34" charset="0"/>
            </a:endParaRPr>
          </a:p>
        </p:txBody>
      </p:sp>
      <p:cxnSp>
        <p:nvCxnSpPr>
          <p:cNvPr id="23" name="直接箭头连接符 22"/>
          <p:cNvCxnSpPr/>
          <p:nvPr/>
        </p:nvCxnSpPr>
        <p:spPr>
          <a:xfrm rot="5400000" flipH="1" flipV="1">
            <a:off x="2643174" y="4071942"/>
            <a:ext cx="1785951" cy="71441"/>
          </a:xfrm>
          <a:prstGeom prst="straightConnector1">
            <a:avLst/>
          </a:prstGeom>
          <a:ln w="57150">
            <a:solidFill>
              <a:srgbClr val="FF66FF"/>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48" idx="2"/>
            <a:endCxn id="63" idx="0"/>
          </p:cNvCxnSpPr>
          <p:nvPr/>
        </p:nvCxnSpPr>
        <p:spPr>
          <a:xfrm rot="5400000">
            <a:off x="4679157" y="2464587"/>
            <a:ext cx="357190" cy="1588"/>
          </a:xfrm>
          <a:prstGeom prst="straightConnector1">
            <a:avLst/>
          </a:prstGeom>
          <a:ln w="57150">
            <a:solidFill>
              <a:srgbClr val="FF66FF"/>
            </a:solidFill>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63" idx="2"/>
          </p:cNvCxnSpPr>
          <p:nvPr/>
        </p:nvCxnSpPr>
        <p:spPr>
          <a:xfrm rot="5400000">
            <a:off x="3357554" y="3500438"/>
            <a:ext cx="1785950" cy="1214446"/>
          </a:xfrm>
          <a:prstGeom prst="straightConnector1">
            <a:avLst/>
          </a:prstGeom>
          <a:ln w="57150">
            <a:solidFill>
              <a:srgbClr val="FF66FF"/>
            </a:solidFill>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flipV="1">
            <a:off x="3571868" y="2285992"/>
            <a:ext cx="1143008" cy="357190"/>
          </a:xfrm>
          <a:prstGeom prst="straightConnector1">
            <a:avLst/>
          </a:prstGeom>
          <a:ln w="57150">
            <a:solidFill>
              <a:srgbClr val="FF66FF"/>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714612" y="3429000"/>
            <a:ext cx="1773242" cy="338554"/>
          </a:xfrm>
          <a:prstGeom prst="rect">
            <a:avLst/>
          </a:prstGeom>
          <a:noFill/>
        </p:spPr>
        <p:txBody>
          <a:bodyPr wrap="none" rtlCol="0">
            <a:spAutoFit/>
          </a:bodyPr>
          <a:lstStyle/>
          <a:p>
            <a:r>
              <a:rPr lang="en-US" altLang="zh-CN" sz="1600" dirty="0" smtClean="0">
                <a:latin typeface="Verdana" pitchFamily="34" charset="0"/>
                <a:ea typeface="Verdana" pitchFamily="34" charset="0"/>
                <a:cs typeface="Verdana" pitchFamily="34" charset="0"/>
              </a:rPr>
              <a:t>probe feedback</a:t>
            </a:r>
            <a:endParaRPr lang="zh-CN" altLang="en-US" sz="1600" dirty="0">
              <a:latin typeface="Verdana" pitchFamily="34" charset="0"/>
              <a:cs typeface="Verdana" pitchFamily="34" charset="0"/>
            </a:endParaRPr>
          </a:p>
        </p:txBody>
      </p:sp>
      <p:sp>
        <p:nvSpPr>
          <p:cNvPr id="25" name="TextBox 24"/>
          <p:cNvSpPr txBox="1"/>
          <p:nvPr/>
        </p:nvSpPr>
        <p:spPr>
          <a:xfrm>
            <a:off x="3000364" y="2214554"/>
            <a:ext cx="1773242" cy="338554"/>
          </a:xfrm>
          <a:prstGeom prst="rect">
            <a:avLst/>
          </a:prstGeom>
          <a:noFill/>
        </p:spPr>
        <p:txBody>
          <a:bodyPr wrap="none" rtlCol="0">
            <a:spAutoFit/>
          </a:bodyPr>
          <a:lstStyle/>
          <a:p>
            <a:r>
              <a:rPr lang="en-US" altLang="zh-CN" sz="1600" dirty="0" smtClean="0">
                <a:latin typeface="Verdana" pitchFamily="34" charset="0"/>
                <a:ea typeface="Verdana" pitchFamily="34" charset="0"/>
                <a:cs typeface="Verdana" pitchFamily="34" charset="0"/>
              </a:rPr>
              <a:t>probe feedback</a:t>
            </a:r>
            <a:endParaRPr lang="zh-CN" altLang="en-US" sz="1600" dirty="0">
              <a:latin typeface="Verdana" pitchFamily="34" charset="0"/>
              <a:cs typeface="Verdana" pitchFamily="34" charset="0"/>
            </a:endParaRPr>
          </a:p>
        </p:txBody>
      </p:sp>
      <p:sp>
        <p:nvSpPr>
          <p:cNvPr id="3" name="TextBox 2"/>
          <p:cNvSpPr txBox="1"/>
          <p:nvPr/>
        </p:nvSpPr>
        <p:spPr>
          <a:xfrm>
            <a:off x="5860800" y="3357562"/>
            <a:ext cx="3525784" cy="1200329"/>
          </a:xfrm>
          <a:prstGeom prst="rect">
            <a:avLst/>
          </a:prstGeom>
          <a:noFill/>
        </p:spPr>
        <p:txBody>
          <a:bodyPr wrap="square" rtlCol="0">
            <a:spAutoFit/>
          </a:bodyPr>
          <a:lstStyle/>
          <a:p>
            <a:r>
              <a:rPr lang="en-US" altLang="zh-CN" sz="3600" b="1" dirty="0" err="1" smtClean="0">
                <a:solidFill>
                  <a:srgbClr val="FFC000"/>
                </a:solidFill>
                <a:latin typeface="Verdana" pitchFamily="34" charset="0"/>
                <a:ea typeface="Verdana" pitchFamily="34" charset="0"/>
                <a:cs typeface="Verdana" pitchFamily="34" charset="0"/>
              </a:rPr>
              <a:t>RuleScope</a:t>
            </a:r>
            <a:endParaRPr lang="en-US" altLang="zh-CN" sz="3600" b="1" dirty="0" smtClean="0">
              <a:solidFill>
                <a:srgbClr val="FFC000"/>
              </a:solidFill>
              <a:latin typeface="Verdana" pitchFamily="34" charset="0"/>
              <a:ea typeface="Verdana" pitchFamily="34" charset="0"/>
              <a:cs typeface="Verdana" pitchFamily="34" charset="0"/>
            </a:endParaRPr>
          </a:p>
          <a:p>
            <a:r>
              <a:rPr lang="en-US" altLang="zh-CN" sz="3600" b="1" dirty="0" smtClean="0">
                <a:latin typeface="Verdana" pitchFamily="34" charset="0"/>
                <a:ea typeface="Verdana" pitchFamily="34" charset="0"/>
                <a:cs typeface="Verdana" pitchFamily="34" charset="0"/>
              </a:rPr>
              <a:t>Framework</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130425"/>
            <a:ext cx="9144000" cy="1470025"/>
          </a:xfrm>
        </p:spPr>
        <p:txBody>
          <a:bodyPr>
            <a:normAutofit fontScale="90000"/>
          </a:bodyPr>
          <a:lstStyle/>
          <a:p>
            <a:r>
              <a:rPr lang="en-US" altLang="zh-CN" sz="4000" dirty="0" err="1" smtClean="0">
                <a:solidFill>
                  <a:schemeClr val="bg1"/>
                </a:solidFill>
                <a:ea typeface="Verdana" pitchFamily="34" charset="0"/>
              </a:rPr>
              <a:t>Gotta</a:t>
            </a:r>
            <a:r>
              <a:rPr lang="en-US" altLang="zh-CN" sz="4000" dirty="0" smtClean="0">
                <a:solidFill>
                  <a:schemeClr val="bg1"/>
                </a:solidFill>
              </a:rPr>
              <a:t> Tell You Switches Only Once</a:t>
            </a:r>
            <a:br>
              <a:rPr lang="en-US" altLang="zh-CN" sz="4000" dirty="0" smtClean="0">
                <a:solidFill>
                  <a:schemeClr val="bg1"/>
                </a:solidFill>
              </a:rPr>
            </a:br>
            <a:r>
              <a:rPr lang="en-US" altLang="zh-CN" sz="4000" dirty="0" smtClean="0">
                <a:solidFill>
                  <a:schemeClr val="bg1"/>
                </a:solidFill>
              </a:rPr>
              <a:t>Toward Bandwidth-Efficient</a:t>
            </a:r>
            <a:br>
              <a:rPr lang="en-US" altLang="zh-CN" sz="4000" dirty="0" smtClean="0">
                <a:solidFill>
                  <a:schemeClr val="bg1"/>
                </a:solidFill>
              </a:rPr>
            </a:br>
            <a:r>
              <a:rPr lang="en-US" altLang="zh-CN" sz="4000" dirty="0" smtClean="0">
                <a:solidFill>
                  <a:schemeClr val="bg1"/>
                </a:solidFill>
              </a:rPr>
              <a:t>Flow Setup for </a:t>
            </a:r>
            <a:r>
              <a:rPr lang="en-US" altLang="zh-CN" sz="4000" dirty="0" smtClean="0">
                <a:solidFill>
                  <a:srgbClr val="FFC000"/>
                </a:solidFill>
              </a:rPr>
              <a:t>SDN</a:t>
            </a:r>
            <a:r>
              <a:rPr lang="en-US" altLang="zh-CN" sz="4000" dirty="0" smtClean="0"/>
              <a:t/>
            </a:r>
            <a:br>
              <a:rPr lang="en-US" altLang="zh-CN" sz="4000" dirty="0" smtClean="0"/>
            </a:br>
            <a:endParaRPr lang="zh-CN" altLang="en-US" sz="4000" dirty="0">
              <a:solidFill>
                <a:srgbClr val="FFC000"/>
              </a:solidFill>
            </a:endParaRPr>
          </a:p>
        </p:txBody>
      </p:sp>
      <p:sp>
        <p:nvSpPr>
          <p:cNvPr id="22" name="圆角矩形 21"/>
          <p:cNvSpPr/>
          <p:nvPr/>
        </p:nvSpPr>
        <p:spPr>
          <a:xfrm>
            <a:off x="2214546" y="1142984"/>
            <a:ext cx="3778276" cy="21600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1026" name="Picture 2"/>
          <p:cNvPicPr>
            <a:picLocks noChangeAspect="1" noChangeArrowheads="1"/>
          </p:cNvPicPr>
          <p:nvPr/>
        </p:nvPicPr>
        <p:blipFill>
          <a:blip r:embed="rId3"/>
          <a:srcRect/>
          <a:stretch>
            <a:fillRect/>
          </a:stretch>
        </p:blipFill>
        <p:spPr bwMode="auto">
          <a:xfrm>
            <a:off x="714348" y="5000636"/>
            <a:ext cx="1152525" cy="495300"/>
          </a:xfrm>
          <a:prstGeom prst="rect">
            <a:avLst/>
          </a:prstGeom>
          <a:noFill/>
          <a:ln w="9525">
            <a:noFill/>
            <a:miter lim="800000"/>
            <a:headEnd/>
            <a:tailEnd/>
          </a:ln>
          <a:effectLst/>
        </p:spPr>
      </p:pic>
      <p:pic>
        <p:nvPicPr>
          <p:cNvPr id="6" name="Picture 2"/>
          <p:cNvPicPr>
            <a:picLocks noChangeAspect="1" noChangeArrowheads="1"/>
          </p:cNvPicPr>
          <p:nvPr/>
        </p:nvPicPr>
        <p:blipFill>
          <a:blip r:embed="rId3"/>
          <a:srcRect/>
          <a:stretch>
            <a:fillRect/>
          </a:stretch>
        </p:blipFill>
        <p:spPr bwMode="auto">
          <a:xfrm>
            <a:off x="2786050" y="5000636"/>
            <a:ext cx="1152525" cy="495300"/>
          </a:xfrm>
          <a:prstGeom prst="rect">
            <a:avLst/>
          </a:prstGeom>
          <a:noFill/>
          <a:ln w="9525">
            <a:noFill/>
            <a:miter lim="800000"/>
            <a:headEnd/>
            <a:tailEnd/>
          </a:ln>
          <a:effectLst/>
        </p:spPr>
      </p:pic>
      <p:pic>
        <p:nvPicPr>
          <p:cNvPr id="7" name="Picture 2"/>
          <p:cNvPicPr>
            <a:picLocks noChangeAspect="1" noChangeArrowheads="1"/>
          </p:cNvPicPr>
          <p:nvPr/>
        </p:nvPicPr>
        <p:blipFill>
          <a:blip r:embed="rId3"/>
          <a:srcRect/>
          <a:stretch>
            <a:fillRect/>
          </a:stretch>
        </p:blipFill>
        <p:spPr bwMode="auto">
          <a:xfrm>
            <a:off x="4857752" y="5000636"/>
            <a:ext cx="1152525" cy="495300"/>
          </a:xfrm>
          <a:prstGeom prst="rect">
            <a:avLst/>
          </a:prstGeom>
          <a:noFill/>
          <a:ln w="9525">
            <a:noFill/>
            <a:miter lim="800000"/>
            <a:headEnd/>
            <a:tailEnd/>
          </a:ln>
          <a:effectLst/>
        </p:spPr>
      </p:pic>
      <p:sp>
        <p:nvSpPr>
          <p:cNvPr id="9" name="云形 8"/>
          <p:cNvSpPr/>
          <p:nvPr/>
        </p:nvSpPr>
        <p:spPr>
          <a:xfrm>
            <a:off x="0" y="3786190"/>
            <a:ext cx="6786610" cy="2857520"/>
          </a:xfrm>
          <a:prstGeom prst="cloud">
            <a:avLst/>
          </a:prstGeom>
          <a:noFill/>
          <a:ln>
            <a:solidFill>
              <a:srgbClr val="00B0F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3144377" y="1714488"/>
            <a:ext cx="571504" cy="571504"/>
          </a:xfrm>
          <a:prstGeom prst="roundRect">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200" b="1" dirty="0" smtClean="0">
                <a:latin typeface="Verdana" pitchFamily="34" charset="0"/>
                <a:ea typeface="Verdana" pitchFamily="34" charset="0"/>
                <a:cs typeface="Verdana" pitchFamily="34" charset="0"/>
              </a:rPr>
              <a:t>App</a:t>
            </a:r>
            <a:endParaRPr lang="zh-CN" altLang="en-US" sz="1200" b="1" dirty="0" smtClean="0">
              <a:latin typeface="Verdana" pitchFamily="34" charset="0"/>
              <a:cs typeface="Verdana" pitchFamily="34" charset="0"/>
            </a:endParaRPr>
          </a:p>
        </p:txBody>
      </p:sp>
      <p:sp>
        <p:nvSpPr>
          <p:cNvPr id="30" name="TextBox 29"/>
          <p:cNvSpPr txBox="1"/>
          <p:nvPr/>
        </p:nvSpPr>
        <p:spPr>
          <a:xfrm>
            <a:off x="1643042" y="500042"/>
            <a:ext cx="1324402" cy="369332"/>
          </a:xfrm>
          <a:prstGeom prst="rect">
            <a:avLst/>
          </a:prstGeom>
          <a:noFill/>
        </p:spPr>
        <p:txBody>
          <a:bodyPr wrap="none" rtlCol="0">
            <a:spAutoFit/>
          </a:bodyPr>
          <a:lstStyle/>
          <a:p>
            <a:r>
              <a:rPr lang="en-US" altLang="zh-CN" dirty="0" smtClean="0">
                <a:solidFill>
                  <a:schemeClr val="bg1"/>
                </a:solidFill>
                <a:latin typeface="Verdana" pitchFamily="34" charset="0"/>
                <a:ea typeface="Verdana" pitchFamily="34" charset="0"/>
                <a:cs typeface="Verdana" pitchFamily="34" charset="0"/>
              </a:rPr>
              <a:t>Controller</a:t>
            </a:r>
            <a:endParaRPr lang="zh-CN" altLang="en-US" dirty="0">
              <a:solidFill>
                <a:schemeClr val="bg1"/>
              </a:solidFill>
              <a:latin typeface="Verdana" pitchFamily="34" charset="0"/>
              <a:cs typeface="Verdana" pitchFamily="34" charset="0"/>
            </a:endParaRPr>
          </a:p>
        </p:txBody>
      </p:sp>
      <p:sp>
        <p:nvSpPr>
          <p:cNvPr id="31" name="TextBox 30"/>
          <p:cNvSpPr txBox="1"/>
          <p:nvPr/>
        </p:nvSpPr>
        <p:spPr>
          <a:xfrm>
            <a:off x="2688244" y="1142984"/>
            <a:ext cx="1481496" cy="369332"/>
          </a:xfrm>
          <a:prstGeom prst="rect">
            <a:avLst/>
          </a:prstGeom>
          <a:noFill/>
        </p:spPr>
        <p:txBody>
          <a:bodyPr wrap="none" rtlCol="0">
            <a:spAutoFit/>
          </a:bodyPr>
          <a:lstStyle/>
          <a:p>
            <a:r>
              <a:rPr lang="en-US" altLang="zh-CN" b="1" dirty="0" smtClean="0">
                <a:solidFill>
                  <a:schemeClr val="bg1"/>
                </a:solidFill>
                <a:latin typeface="Verdana" pitchFamily="34" charset="0"/>
                <a:ea typeface="Verdana" pitchFamily="34" charset="0"/>
                <a:cs typeface="Verdana" pitchFamily="34" charset="0"/>
              </a:rPr>
              <a:t>Controller</a:t>
            </a:r>
            <a:endParaRPr lang="zh-CN" altLang="en-US" b="1" dirty="0">
              <a:solidFill>
                <a:schemeClr val="bg1"/>
              </a:solidFill>
              <a:latin typeface="Verdana" pitchFamily="34" charset="0"/>
              <a:cs typeface="Verdana" pitchFamily="34" charset="0"/>
            </a:endParaRPr>
          </a:p>
        </p:txBody>
      </p:sp>
      <p:sp>
        <p:nvSpPr>
          <p:cNvPr id="26" name="TextBox 25"/>
          <p:cNvSpPr txBox="1"/>
          <p:nvPr/>
        </p:nvSpPr>
        <p:spPr>
          <a:xfrm>
            <a:off x="3000364" y="1714488"/>
            <a:ext cx="859531" cy="276999"/>
          </a:xfrm>
          <a:prstGeom prst="rect">
            <a:avLst/>
          </a:prstGeom>
          <a:noFill/>
        </p:spPr>
        <p:txBody>
          <a:bodyPr wrap="none" rtlCol="0">
            <a:spAutoFit/>
          </a:bodyPr>
          <a:lstStyle/>
          <a:p>
            <a:r>
              <a:rPr lang="en-US" altLang="zh-CN" sz="1200" b="1" dirty="0" smtClean="0">
                <a:solidFill>
                  <a:schemeClr val="bg1"/>
                </a:solidFill>
                <a:latin typeface="Verdana" pitchFamily="34" charset="0"/>
                <a:ea typeface="Verdana" pitchFamily="34" charset="0"/>
                <a:cs typeface="Verdana" pitchFamily="34" charset="0"/>
              </a:rPr>
              <a:t>Routing</a:t>
            </a:r>
            <a:endParaRPr lang="zh-CN" altLang="en-US" sz="1200" b="1" dirty="0">
              <a:solidFill>
                <a:schemeClr val="bg1"/>
              </a:solidFill>
              <a:latin typeface="Verdana" pitchFamily="34" charset="0"/>
              <a:cs typeface="Verdana" pitchFamily="34" charset="0"/>
            </a:endParaRPr>
          </a:p>
        </p:txBody>
      </p:sp>
      <p:cxnSp>
        <p:nvCxnSpPr>
          <p:cNvPr id="52" name="直接箭头连接符 51"/>
          <p:cNvCxnSpPr>
            <a:endCxn id="6" idx="0"/>
          </p:cNvCxnSpPr>
          <p:nvPr/>
        </p:nvCxnSpPr>
        <p:spPr>
          <a:xfrm rot="5400000">
            <a:off x="2502679" y="4074323"/>
            <a:ext cx="1785948" cy="66679"/>
          </a:xfrm>
          <a:prstGeom prst="straightConnector1">
            <a:avLst/>
          </a:prstGeom>
          <a:ln w="5715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stCxn id="24" idx="2"/>
            <a:endCxn id="50" idx="0"/>
          </p:cNvCxnSpPr>
          <p:nvPr/>
        </p:nvCxnSpPr>
        <p:spPr>
          <a:xfrm rot="5400000">
            <a:off x="3250966" y="2464019"/>
            <a:ext cx="357190" cy="1137"/>
          </a:xfrm>
          <a:prstGeom prst="straightConnector1">
            <a:avLst/>
          </a:prstGeom>
          <a:ln w="5715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48" name="圆角矩形 47"/>
          <p:cNvSpPr/>
          <p:nvPr/>
        </p:nvSpPr>
        <p:spPr>
          <a:xfrm>
            <a:off x="4572000" y="1714488"/>
            <a:ext cx="4572000" cy="571504"/>
          </a:xfrm>
          <a:prstGeom prst="roundRect">
            <a:avLst/>
          </a:prstGeom>
          <a:solidFill>
            <a:srgbClr val="FFC000"/>
          </a:solidFill>
          <a:effectLst>
            <a:glow rad="228600">
              <a:schemeClr val="accent5">
                <a:satMod val="175000"/>
                <a:alpha val="40000"/>
              </a:schemeClr>
            </a:glow>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rtlCol="0" anchor="ctr"/>
          <a:lstStyle/>
          <a:p>
            <a:r>
              <a:rPr lang="en-US" altLang="zh-CN" sz="1200" b="1" dirty="0" smtClean="0">
                <a:latin typeface="Verdana" pitchFamily="34" charset="0"/>
                <a:ea typeface="Verdana" pitchFamily="34" charset="0"/>
                <a:cs typeface="Verdana" pitchFamily="34" charset="0"/>
              </a:rPr>
              <a:t>App</a:t>
            </a:r>
            <a:endParaRPr lang="zh-CN" altLang="en-US" sz="1200" b="1" dirty="0" smtClean="0">
              <a:latin typeface="Verdana" pitchFamily="34" charset="0"/>
              <a:cs typeface="Verdana" pitchFamily="34" charset="0"/>
            </a:endParaRPr>
          </a:p>
        </p:txBody>
      </p:sp>
      <p:sp>
        <p:nvSpPr>
          <p:cNvPr id="49" name="TextBox 48"/>
          <p:cNvSpPr txBox="1"/>
          <p:nvPr/>
        </p:nvSpPr>
        <p:spPr>
          <a:xfrm>
            <a:off x="4427987" y="1714488"/>
            <a:ext cx="851515" cy="276999"/>
          </a:xfrm>
          <a:prstGeom prst="rect">
            <a:avLst/>
          </a:prstGeom>
          <a:noFill/>
        </p:spPr>
        <p:txBody>
          <a:bodyPr wrap="none" rtlCol="0">
            <a:spAutoFit/>
          </a:bodyPr>
          <a:lstStyle/>
          <a:p>
            <a:r>
              <a:rPr lang="en-US" altLang="zh-CN" sz="1200" b="1" dirty="0" smtClean="0">
                <a:solidFill>
                  <a:schemeClr val="bg1"/>
                </a:solidFill>
                <a:latin typeface="Verdana" pitchFamily="34" charset="0"/>
                <a:ea typeface="Verdana" pitchFamily="34" charset="0"/>
                <a:cs typeface="Verdana" pitchFamily="34" charset="0"/>
              </a:rPr>
              <a:t>Monitor</a:t>
            </a:r>
            <a:endParaRPr lang="zh-CN" altLang="en-US" sz="1200" b="1" dirty="0">
              <a:solidFill>
                <a:schemeClr val="bg1"/>
              </a:solidFill>
              <a:latin typeface="Verdana" pitchFamily="34" charset="0"/>
              <a:cs typeface="Verdana" pitchFamily="34" charset="0"/>
            </a:endParaRPr>
          </a:p>
        </p:txBody>
      </p:sp>
      <p:sp>
        <p:nvSpPr>
          <p:cNvPr id="50" name="圆角矩形 49"/>
          <p:cNvSpPr/>
          <p:nvPr/>
        </p:nvSpPr>
        <p:spPr>
          <a:xfrm>
            <a:off x="3143240" y="2643182"/>
            <a:ext cx="571504" cy="571504"/>
          </a:xfrm>
          <a:prstGeom prst="roundRect">
            <a:avLst/>
          </a:prstGeom>
          <a:solidFill>
            <a:srgbClr val="FFC000"/>
          </a:solidFill>
          <a:effectLst>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sz="1200" b="1" dirty="0" smtClean="0">
              <a:latin typeface="Verdana" pitchFamily="34" charset="0"/>
              <a:cs typeface="Verdana" pitchFamily="34" charset="0"/>
            </a:endParaRPr>
          </a:p>
        </p:txBody>
      </p:sp>
      <p:sp>
        <p:nvSpPr>
          <p:cNvPr id="51" name="TextBox 50"/>
          <p:cNvSpPr txBox="1"/>
          <p:nvPr/>
        </p:nvSpPr>
        <p:spPr>
          <a:xfrm>
            <a:off x="2916000" y="2643182"/>
            <a:ext cx="1037463" cy="461665"/>
          </a:xfrm>
          <a:prstGeom prst="rect">
            <a:avLst/>
          </a:prstGeom>
          <a:noFill/>
        </p:spPr>
        <p:txBody>
          <a:bodyPr wrap="none" rtlCol="0">
            <a:spAutoFit/>
          </a:bodyPr>
          <a:lstStyle/>
          <a:p>
            <a:pPr algn="ctr"/>
            <a:r>
              <a:rPr lang="en-US" altLang="zh-CN" sz="1200" b="1" dirty="0" smtClean="0">
                <a:solidFill>
                  <a:schemeClr val="bg1"/>
                </a:solidFill>
                <a:latin typeface="Verdana" pitchFamily="34" charset="0"/>
                <a:cs typeface="Verdana" pitchFamily="34" charset="0"/>
              </a:rPr>
              <a:t>Postcard</a:t>
            </a:r>
          </a:p>
          <a:p>
            <a:pPr algn="ctr"/>
            <a:r>
              <a:rPr lang="en-US" altLang="zh-CN" sz="1200" b="1" dirty="0" smtClean="0">
                <a:solidFill>
                  <a:schemeClr val="bg1"/>
                </a:solidFill>
                <a:latin typeface="Verdana" pitchFamily="34" charset="0"/>
                <a:cs typeface="Verdana" pitchFamily="34" charset="0"/>
              </a:rPr>
              <a:t>Processor</a:t>
            </a:r>
          </a:p>
        </p:txBody>
      </p:sp>
      <p:sp>
        <p:nvSpPr>
          <p:cNvPr id="63" name="圆角矩形 62"/>
          <p:cNvSpPr/>
          <p:nvPr/>
        </p:nvSpPr>
        <p:spPr>
          <a:xfrm>
            <a:off x="4572000" y="2643182"/>
            <a:ext cx="571504" cy="571504"/>
          </a:xfrm>
          <a:prstGeom prst="roundRect">
            <a:avLst/>
          </a:prstGeom>
          <a:solidFill>
            <a:srgbClr val="FFC000"/>
          </a:solidFill>
          <a:effectLst>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sz="1200" b="1" dirty="0" smtClean="0">
              <a:latin typeface="Verdana" pitchFamily="34" charset="0"/>
              <a:cs typeface="Verdana" pitchFamily="34" charset="0"/>
            </a:endParaRPr>
          </a:p>
        </p:txBody>
      </p:sp>
      <p:sp>
        <p:nvSpPr>
          <p:cNvPr id="64" name="TextBox 63"/>
          <p:cNvSpPr txBox="1"/>
          <p:nvPr/>
        </p:nvSpPr>
        <p:spPr>
          <a:xfrm>
            <a:off x="4233600" y="2642400"/>
            <a:ext cx="1204155" cy="461665"/>
          </a:xfrm>
          <a:prstGeom prst="rect">
            <a:avLst/>
          </a:prstGeom>
          <a:noFill/>
        </p:spPr>
        <p:txBody>
          <a:bodyPr wrap="square" rtlCol="0">
            <a:spAutoFit/>
          </a:bodyPr>
          <a:lstStyle/>
          <a:p>
            <a:pPr algn="ctr"/>
            <a:r>
              <a:rPr lang="en-US" altLang="zh-CN" sz="1200" b="1" dirty="0" smtClean="0">
                <a:solidFill>
                  <a:schemeClr val="bg1"/>
                </a:solidFill>
                <a:latin typeface="Verdana" pitchFamily="34" charset="0"/>
                <a:ea typeface="Verdana" pitchFamily="34" charset="0"/>
                <a:cs typeface="Verdana" pitchFamily="34" charset="0"/>
              </a:rPr>
              <a:t>Injector/</a:t>
            </a:r>
          </a:p>
          <a:p>
            <a:pPr algn="ctr"/>
            <a:r>
              <a:rPr lang="en-US" altLang="zh-CN" sz="1200" b="1" dirty="0" smtClean="0">
                <a:solidFill>
                  <a:schemeClr val="bg1"/>
                </a:solidFill>
                <a:latin typeface="Verdana" pitchFamily="34" charset="0"/>
                <a:ea typeface="Verdana" pitchFamily="34" charset="0"/>
                <a:cs typeface="Verdana" pitchFamily="34" charset="0"/>
              </a:rPr>
              <a:t>Interceptor</a:t>
            </a:r>
            <a:endParaRPr lang="zh-CN" altLang="en-US" sz="1200" b="1" dirty="0">
              <a:solidFill>
                <a:schemeClr val="bg1"/>
              </a:solidFill>
              <a:latin typeface="Verdana" pitchFamily="34" charset="0"/>
              <a:cs typeface="Verdana" pitchFamily="34" charset="0"/>
            </a:endParaRPr>
          </a:p>
        </p:txBody>
      </p:sp>
      <p:cxnSp>
        <p:nvCxnSpPr>
          <p:cNvPr id="23" name="直接箭头连接符 22"/>
          <p:cNvCxnSpPr/>
          <p:nvPr/>
        </p:nvCxnSpPr>
        <p:spPr>
          <a:xfrm rot="5400000" flipH="1" flipV="1">
            <a:off x="2643174" y="4071942"/>
            <a:ext cx="1785951" cy="71441"/>
          </a:xfrm>
          <a:prstGeom prst="straightConnector1">
            <a:avLst/>
          </a:prstGeom>
          <a:ln w="57150">
            <a:solidFill>
              <a:srgbClr val="FF66FF"/>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endCxn id="63" idx="0"/>
          </p:cNvCxnSpPr>
          <p:nvPr/>
        </p:nvCxnSpPr>
        <p:spPr>
          <a:xfrm rot="5400000">
            <a:off x="4679157" y="2464587"/>
            <a:ext cx="357190" cy="1588"/>
          </a:xfrm>
          <a:prstGeom prst="straightConnector1">
            <a:avLst/>
          </a:prstGeom>
          <a:ln w="57150">
            <a:solidFill>
              <a:srgbClr val="FF66FF"/>
            </a:solidFill>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63" idx="2"/>
          </p:cNvCxnSpPr>
          <p:nvPr/>
        </p:nvCxnSpPr>
        <p:spPr>
          <a:xfrm rot="5400000">
            <a:off x="3357554" y="3500438"/>
            <a:ext cx="1785950" cy="1214446"/>
          </a:xfrm>
          <a:prstGeom prst="straightConnector1">
            <a:avLst/>
          </a:prstGeom>
          <a:ln w="57150">
            <a:solidFill>
              <a:srgbClr val="FF66FF"/>
            </a:solidFill>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flipV="1">
            <a:off x="3571868" y="2285992"/>
            <a:ext cx="1143008" cy="357190"/>
          </a:xfrm>
          <a:prstGeom prst="straightConnector1">
            <a:avLst/>
          </a:prstGeom>
          <a:ln w="57150">
            <a:solidFill>
              <a:srgbClr val="FF66FF"/>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714612" y="3429000"/>
            <a:ext cx="1773242" cy="338554"/>
          </a:xfrm>
          <a:prstGeom prst="rect">
            <a:avLst/>
          </a:prstGeom>
          <a:noFill/>
        </p:spPr>
        <p:txBody>
          <a:bodyPr wrap="none" rtlCol="0">
            <a:spAutoFit/>
          </a:bodyPr>
          <a:lstStyle/>
          <a:p>
            <a:r>
              <a:rPr lang="en-US" altLang="zh-CN" sz="1600" dirty="0" smtClean="0">
                <a:latin typeface="Verdana" pitchFamily="34" charset="0"/>
                <a:ea typeface="Verdana" pitchFamily="34" charset="0"/>
                <a:cs typeface="Verdana" pitchFamily="34" charset="0"/>
              </a:rPr>
              <a:t>probe feedback</a:t>
            </a:r>
            <a:endParaRPr lang="zh-CN" altLang="en-US" sz="1600" dirty="0">
              <a:latin typeface="Verdana" pitchFamily="34" charset="0"/>
              <a:cs typeface="Verdana" pitchFamily="34" charset="0"/>
            </a:endParaRPr>
          </a:p>
        </p:txBody>
      </p:sp>
      <p:sp>
        <p:nvSpPr>
          <p:cNvPr id="25" name="TextBox 24"/>
          <p:cNvSpPr txBox="1"/>
          <p:nvPr/>
        </p:nvSpPr>
        <p:spPr>
          <a:xfrm>
            <a:off x="3000364" y="2214554"/>
            <a:ext cx="1773242" cy="338554"/>
          </a:xfrm>
          <a:prstGeom prst="rect">
            <a:avLst/>
          </a:prstGeom>
          <a:noFill/>
        </p:spPr>
        <p:txBody>
          <a:bodyPr wrap="none" rtlCol="0">
            <a:spAutoFit/>
          </a:bodyPr>
          <a:lstStyle/>
          <a:p>
            <a:r>
              <a:rPr lang="en-US" altLang="zh-CN" sz="1600" dirty="0" smtClean="0">
                <a:latin typeface="Verdana" pitchFamily="34" charset="0"/>
                <a:ea typeface="Verdana" pitchFamily="34" charset="0"/>
                <a:cs typeface="Verdana" pitchFamily="34" charset="0"/>
              </a:rPr>
              <a:t>probe feedback</a:t>
            </a:r>
            <a:endParaRPr lang="zh-CN" altLang="en-US" sz="1600" dirty="0">
              <a:latin typeface="Verdana" pitchFamily="34" charset="0"/>
              <a:cs typeface="Verdana" pitchFamily="34" charset="0"/>
            </a:endParaRPr>
          </a:p>
        </p:txBody>
      </p:sp>
      <p:sp>
        <p:nvSpPr>
          <p:cNvPr id="37" name="TextBox 36"/>
          <p:cNvSpPr txBox="1"/>
          <p:nvPr/>
        </p:nvSpPr>
        <p:spPr>
          <a:xfrm>
            <a:off x="5889600" y="1440000"/>
            <a:ext cx="3033203" cy="830997"/>
          </a:xfrm>
          <a:prstGeom prst="rect">
            <a:avLst/>
          </a:prstGeom>
          <a:noFill/>
        </p:spPr>
        <p:txBody>
          <a:bodyPr wrap="square" rtlCol="0">
            <a:spAutoFit/>
          </a:bodyPr>
          <a:lstStyle/>
          <a:p>
            <a:r>
              <a:rPr lang="en-US" altLang="zh-CN" sz="1600" b="1" dirty="0" smtClean="0">
                <a:latin typeface="Verdana" pitchFamily="34" charset="0"/>
                <a:ea typeface="Verdana" pitchFamily="34" charset="0"/>
                <a:cs typeface="Verdana" pitchFamily="34" charset="0"/>
              </a:rPr>
              <a:t>if</a:t>
            </a:r>
            <a:r>
              <a:rPr lang="en-US" altLang="zh-CN" sz="1200" b="1" dirty="0" smtClean="0">
                <a:solidFill>
                  <a:srgbClr val="FF0000"/>
                </a:solidFill>
                <a:latin typeface="Verdana" pitchFamily="34" charset="0"/>
                <a:ea typeface="Verdana" pitchFamily="34" charset="0"/>
                <a:cs typeface="Verdana" pitchFamily="34" charset="0"/>
              </a:rPr>
              <a:t> </a:t>
            </a:r>
          </a:p>
          <a:p>
            <a:r>
              <a:rPr lang="en-US" altLang="zh-CN" sz="1600" b="1" dirty="0" err="1" smtClean="0">
                <a:latin typeface="Verdana" pitchFamily="34" charset="0"/>
                <a:ea typeface="Verdana" pitchFamily="34" charset="0"/>
                <a:cs typeface="Verdana" pitchFamily="34" charset="0"/>
              </a:rPr>
              <a:t>Probe.MatchedRule</a:t>
            </a:r>
            <a:r>
              <a:rPr lang="en-US" altLang="zh-CN" sz="1600" b="1" dirty="0" smtClean="0">
                <a:solidFill>
                  <a:srgbClr val="FF0000"/>
                </a:solidFill>
                <a:latin typeface="Verdana" pitchFamily="34" charset="0"/>
                <a:ea typeface="Verdana" pitchFamily="34" charset="0"/>
                <a:cs typeface="Verdana" pitchFamily="34" charset="0"/>
              </a:rPr>
              <a:t> !=</a:t>
            </a:r>
          </a:p>
          <a:p>
            <a:r>
              <a:rPr lang="en-US" altLang="zh-CN" sz="1600" b="1" dirty="0" err="1" smtClean="0">
                <a:latin typeface="Verdana" pitchFamily="34" charset="0"/>
                <a:ea typeface="Verdana" pitchFamily="34" charset="0"/>
                <a:cs typeface="Verdana" pitchFamily="34" charset="0"/>
              </a:rPr>
              <a:t>Probe.ExpectedRule</a:t>
            </a:r>
            <a:endParaRPr lang="zh-CN" altLang="en-US" sz="1600" b="1" dirty="0">
              <a:latin typeface="Verdana" pitchFamily="34" charset="0"/>
              <a:cs typeface="Verdana" pitchFamily="34" charset="0"/>
            </a:endParaRPr>
          </a:p>
        </p:txBody>
      </p:sp>
      <p:sp>
        <p:nvSpPr>
          <p:cNvPr id="39" name="TextBox 38"/>
          <p:cNvSpPr txBox="1"/>
          <p:nvPr/>
        </p:nvSpPr>
        <p:spPr>
          <a:xfrm>
            <a:off x="5857884" y="1000108"/>
            <a:ext cx="2797561" cy="646331"/>
          </a:xfrm>
          <a:prstGeom prst="rect">
            <a:avLst/>
          </a:prstGeom>
          <a:noFill/>
        </p:spPr>
        <p:txBody>
          <a:bodyPr wrap="none" rtlCol="0">
            <a:spAutoFit/>
          </a:bodyPr>
          <a:lstStyle/>
          <a:p>
            <a:r>
              <a:rPr lang="en-US" altLang="zh-CN" sz="3600" b="1" dirty="0" smtClean="0">
                <a:solidFill>
                  <a:srgbClr val="FF0000"/>
                </a:solidFill>
                <a:latin typeface="Verdana" pitchFamily="34" charset="0"/>
                <a:ea typeface="Verdana" pitchFamily="34" charset="0"/>
                <a:cs typeface="Verdana" pitchFamily="34" charset="0"/>
              </a:rPr>
              <a:t>Rule Fault</a:t>
            </a:r>
            <a:endParaRPr lang="zh-CN" altLang="en-US" sz="3600" b="1" dirty="0">
              <a:solidFill>
                <a:srgbClr val="FF0000"/>
              </a:solidFill>
              <a:latin typeface="Verdana" pitchFamily="34" charset="0"/>
              <a:cs typeface="Verdana" pitchFamily="34" charset="0"/>
            </a:endParaRPr>
          </a:p>
        </p:txBody>
      </p:sp>
      <p:sp>
        <p:nvSpPr>
          <p:cNvPr id="3" name="TextBox 2"/>
          <p:cNvSpPr txBox="1"/>
          <p:nvPr/>
        </p:nvSpPr>
        <p:spPr>
          <a:xfrm>
            <a:off x="5860800" y="3357562"/>
            <a:ext cx="3525784" cy="1200329"/>
          </a:xfrm>
          <a:prstGeom prst="rect">
            <a:avLst/>
          </a:prstGeom>
          <a:noFill/>
        </p:spPr>
        <p:txBody>
          <a:bodyPr wrap="square" rtlCol="0">
            <a:spAutoFit/>
          </a:bodyPr>
          <a:lstStyle/>
          <a:p>
            <a:r>
              <a:rPr lang="en-US" altLang="zh-CN" sz="3600" b="1" dirty="0" err="1" smtClean="0">
                <a:solidFill>
                  <a:srgbClr val="FFC000"/>
                </a:solidFill>
                <a:latin typeface="Verdana" pitchFamily="34" charset="0"/>
                <a:ea typeface="Verdana" pitchFamily="34" charset="0"/>
                <a:cs typeface="Verdana" pitchFamily="34" charset="0"/>
              </a:rPr>
              <a:t>RuleScope</a:t>
            </a:r>
            <a:endParaRPr lang="en-US" altLang="zh-CN" sz="3600" b="1" dirty="0" smtClean="0">
              <a:solidFill>
                <a:srgbClr val="FFC000"/>
              </a:solidFill>
              <a:latin typeface="Verdana" pitchFamily="34" charset="0"/>
              <a:ea typeface="Verdana" pitchFamily="34" charset="0"/>
              <a:cs typeface="Verdana" pitchFamily="34" charset="0"/>
            </a:endParaRPr>
          </a:p>
          <a:p>
            <a:r>
              <a:rPr lang="en-US" altLang="zh-CN" sz="3600" b="1" dirty="0" smtClean="0">
                <a:latin typeface="Verdana" pitchFamily="34" charset="0"/>
                <a:ea typeface="Verdana" pitchFamily="34" charset="0"/>
                <a:cs typeface="Verdana" pitchFamily="34" charset="0"/>
              </a:rPr>
              <a:t>Framework</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130425"/>
            <a:ext cx="9144000" cy="1470025"/>
          </a:xfrm>
        </p:spPr>
        <p:txBody>
          <a:bodyPr>
            <a:normAutofit fontScale="90000"/>
          </a:bodyPr>
          <a:lstStyle/>
          <a:p>
            <a:r>
              <a:rPr lang="en-US" altLang="zh-CN" sz="4000" dirty="0" err="1" smtClean="0">
                <a:solidFill>
                  <a:schemeClr val="bg1"/>
                </a:solidFill>
                <a:ea typeface="Verdana" pitchFamily="34" charset="0"/>
              </a:rPr>
              <a:t>Gotta</a:t>
            </a:r>
            <a:r>
              <a:rPr lang="en-US" altLang="zh-CN" sz="4000" dirty="0" smtClean="0">
                <a:solidFill>
                  <a:schemeClr val="bg1"/>
                </a:solidFill>
              </a:rPr>
              <a:t> Tell You Switches Only Once</a:t>
            </a:r>
            <a:br>
              <a:rPr lang="en-US" altLang="zh-CN" sz="4000" dirty="0" smtClean="0">
                <a:solidFill>
                  <a:schemeClr val="bg1"/>
                </a:solidFill>
              </a:rPr>
            </a:br>
            <a:r>
              <a:rPr lang="en-US" altLang="zh-CN" sz="4000" dirty="0" smtClean="0">
                <a:solidFill>
                  <a:schemeClr val="bg1"/>
                </a:solidFill>
              </a:rPr>
              <a:t>Toward Bandwidth-Efficient</a:t>
            </a:r>
            <a:br>
              <a:rPr lang="en-US" altLang="zh-CN" sz="4000" dirty="0" smtClean="0">
                <a:solidFill>
                  <a:schemeClr val="bg1"/>
                </a:solidFill>
              </a:rPr>
            </a:br>
            <a:r>
              <a:rPr lang="en-US" altLang="zh-CN" sz="4000" dirty="0" smtClean="0">
                <a:solidFill>
                  <a:schemeClr val="bg1"/>
                </a:solidFill>
              </a:rPr>
              <a:t>Flow Setup for </a:t>
            </a:r>
            <a:r>
              <a:rPr lang="en-US" altLang="zh-CN" sz="4000" dirty="0" smtClean="0">
                <a:solidFill>
                  <a:srgbClr val="FFC000"/>
                </a:solidFill>
              </a:rPr>
              <a:t>SDN</a:t>
            </a:r>
            <a:r>
              <a:rPr lang="en-US" altLang="zh-CN" sz="4000" dirty="0" smtClean="0"/>
              <a:t/>
            </a:r>
            <a:br>
              <a:rPr lang="en-US" altLang="zh-CN" sz="4000" dirty="0" smtClean="0"/>
            </a:br>
            <a:endParaRPr lang="zh-CN" altLang="en-US" sz="4000" dirty="0">
              <a:solidFill>
                <a:srgbClr val="FFC000"/>
              </a:solidFill>
            </a:endParaRPr>
          </a:p>
        </p:txBody>
      </p:sp>
      <p:sp>
        <p:nvSpPr>
          <p:cNvPr id="30" name="TextBox 29"/>
          <p:cNvSpPr txBox="1"/>
          <p:nvPr/>
        </p:nvSpPr>
        <p:spPr>
          <a:xfrm>
            <a:off x="1643042" y="500042"/>
            <a:ext cx="1324402" cy="369332"/>
          </a:xfrm>
          <a:prstGeom prst="rect">
            <a:avLst/>
          </a:prstGeom>
          <a:noFill/>
        </p:spPr>
        <p:txBody>
          <a:bodyPr wrap="none" rtlCol="0">
            <a:spAutoFit/>
          </a:bodyPr>
          <a:lstStyle/>
          <a:p>
            <a:r>
              <a:rPr lang="en-US" altLang="zh-CN" dirty="0" smtClean="0">
                <a:solidFill>
                  <a:schemeClr val="bg1"/>
                </a:solidFill>
                <a:latin typeface="Verdana" pitchFamily="34" charset="0"/>
                <a:ea typeface="Verdana" pitchFamily="34" charset="0"/>
                <a:cs typeface="Verdana" pitchFamily="34" charset="0"/>
              </a:rPr>
              <a:t>Controller</a:t>
            </a:r>
            <a:endParaRPr lang="zh-CN" altLang="en-US" dirty="0">
              <a:solidFill>
                <a:schemeClr val="bg1"/>
              </a:solidFill>
              <a:latin typeface="Verdana" pitchFamily="34" charset="0"/>
              <a:cs typeface="Verdana" pitchFamily="34" charset="0"/>
            </a:endParaRPr>
          </a:p>
        </p:txBody>
      </p:sp>
      <p:sp>
        <p:nvSpPr>
          <p:cNvPr id="31" name="TextBox 30"/>
          <p:cNvSpPr txBox="1"/>
          <p:nvPr/>
        </p:nvSpPr>
        <p:spPr>
          <a:xfrm>
            <a:off x="2688244" y="1142984"/>
            <a:ext cx="1481496" cy="369332"/>
          </a:xfrm>
          <a:prstGeom prst="rect">
            <a:avLst/>
          </a:prstGeom>
          <a:noFill/>
        </p:spPr>
        <p:txBody>
          <a:bodyPr wrap="none" rtlCol="0">
            <a:spAutoFit/>
          </a:bodyPr>
          <a:lstStyle/>
          <a:p>
            <a:r>
              <a:rPr lang="en-US" altLang="zh-CN" b="1" dirty="0" smtClean="0">
                <a:solidFill>
                  <a:schemeClr val="bg1"/>
                </a:solidFill>
                <a:latin typeface="Verdana" pitchFamily="34" charset="0"/>
                <a:ea typeface="Verdana" pitchFamily="34" charset="0"/>
                <a:cs typeface="Verdana" pitchFamily="34" charset="0"/>
              </a:rPr>
              <a:t>Controller</a:t>
            </a:r>
            <a:endParaRPr lang="zh-CN" altLang="en-US" b="1" dirty="0">
              <a:solidFill>
                <a:schemeClr val="bg1"/>
              </a:solidFill>
              <a:latin typeface="Verdana" pitchFamily="34" charset="0"/>
              <a:cs typeface="Verdana" pitchFamily="34" charset="0"/>
            </a:endParaRPr>
          </a:p>
        </p:txBody>
      </p:sp>
      <p:sp>
        <p:nvSpPr>
          <p:cNvPr id="49" name="TextBox 48"/>
          <p:cNvSpPr txBox="1"/>
          <p:nvPr/>
        </p:nvSpPr>
        <p:spPr>
          <a:xfrm>
            <a:off x="4427987" y="1714488"/>
            <a:ext cx="851515" cy="276999"/>
          </a:xfrm>
          <a:prstGeom prst="rect">
            <a:avLst/>
          </a:prstGeom>
          <a:noFill/>
        </p:spPr>
        <p:txBody>
          <a:bodyPr wrap="none" rtlCol="0">
            <a:spAutoFit/>
          </a:bodyPr>
          <a:lstStyle/>
          <a:p>
            <a:r>
              <a:rPr lang="en-US" altLang="zh-CN" sz="1200" b="1" dirty="0" smtClean="0">
                <a:solidFill>
                  <a:schemeClr val="bg1"/>
                </a:solidFill>
                <a:latin typeface="Verdana" pitchFamily="34" charset="0"/>
                <a:ea typeface="Verdana" pitchFamily="34" charset="0"/>
                <a:cs typeface="Verdana" pitchFamily="34" charset="0"/>
              </a:rPr>
              <a:t>Monitor</a:t>
            </a:r>
            <a:endParaRPr lang="zh-CN" altLang="en-US" sz="1200" b="1" dirty="0">
              <a:solidFill>
                <a:schemeClr val="bg1"/>
              </a:solidFill>
              <a:latin typeface="Verdana" pitchFamily="34" charset="0"/>
              <a:cs typeface="Verdana" pitchFamily="34" charset="0"/>
            </a:endParaRPr>
          </a:p>
        </p:txBody>
      </p:sp>
      <p:sp>
        <p:nvSpPr>
          <p:cNvPr id="39" name="TextBox 38"/>
          <p:cNvSpPr txBox="1"/>
          <p:nvPr/>
        </p:nvSpPr>
        <p:spPr>
          <a:xfrm>
            <a:off x="5857884" y="1000108"/>
            <a:ext cx="2797561" cy="646331"/>
          </a:xfrm>
          <a:prstGeom prst="rect">
            <a:avLst/>
          </a:prstGeom>
          <a:noFill/>
        </p:spPr>
        <p:txBody>
          <a:bodyPr wrap="none" rtlCol="0">
            <a:spAutoFit/>
          </a:bodyPr>
          <a:lstStyle/>
          <a:p>
            <a:r>
              <a:rPr lang="en-US" altLang="zh-CN" sz="3600" b="1" dirty="0" smtClean="0">
                <a:solidFill>
                  <a:srgbClr val="FF0000"/>
                </a:solidFill>
                <a:latin typeface="Verdana" pitchFamily="34" charset="0"/>
                <a:ea typeface="Verdana" pitchFamily="34" charset="0"/>
                <a:cs typeface="Verdana" pitchFamily="34" charset="0"/>
              </a:rPr>
              <a:t>Rule Fault</a:t>
            </a:r>
            <a:endParaRPr lang="zh-CN" altLang="en-US" sz="3600" b="1" dirty="0">
              <a:solidFill>
                <a:srgbClr val="FF0000"/>
              </a:solidFill>
              <a:latin typeface="Verdana" pitchFamily="34" charset="0"/>
              <a:cs typeface="Verdana" pitchFamily="34" charset="0"/>
            </a:endParaRPr>
          </a:p>
        </p:txBody>
      </p:sp>
      <p:sp>
        <p:nvSpPr>
          <p:cNvPr id="3" name="TextBox 2"/>
          <p:cNvSpPr txBox="1"/>
          <p:nvPr/>
        </p:nvSpPr>
        <p:spPr>
          <a:xfrm>
            <a:off x="5860800" y="3357562"/>
            <a:ext cx="3525784" cy="1200329"/>
          </a:xfrm>
          <a:prstGeom prst="rect">
            <a:avLst/>
          </a:prstGeom>
          <a:noFill/>
        </p:spPr>
        <p:txBody>
          <a:bodyPr wrap="square" rtlCol="0">
            <a:spAutoFit/>
          </a:bodyPr>
          <a:lstStyle/>
          <a:p>
            <a:r>
              <a:rPr lang="en-US" altLang="zh-CN" sz="3600" b="1" dirty="0" err="1" smtClean="0">
                <a:solidFill>
                  <a:srgbClr val="FFC000"/>
                </a:solidFill>
                <a:latin typeface="Verdana" pitchFamily="34" charset="0"/>
                <a:ea typeface="Verdana" pitchFamily="34" charset="0"/>
                <a:cs typeface="Verdana" pitchFamily="34" charset="0"/>
              </a:rPr>
              <a:t>RuleScope</a:t>
            </a:r>
            <a:endParaRPr lang="en-US" altLang="zh-CN" sz="3600" b="1" dirty="0" smtClean="0">
              <a:solidFill>
                <a:srgbClr val="FFC000"/>
              </a:solidFill>
              <a:latin typeface="Verdana" pitchFamily="34" charset="0"/>
              <a:ea typeface="Verdana" pitchFamily="34" charset="0"/>
              <a:cs typeface="Verdana" pitchFamily="34" charset="0"/>
            </a:endParaRPr>
          </a:p>
          <a:p>
            <a:r>
              <a:rPr lang="en-US" altLang="zh-CN" sz="3600" b="1" dirty="0" smtClean="0">
                <a:latin typeface="Verdana" pitchFamily="34" charset="0"/>
                <a:ea typeface="Verdana" pitchFamily="34" charset="0"/>
                <a:cs typeface="Verdana" pitchFamily="34" charset="0"/>
              </a:rPr>
              <a:t>Algorithms</a:t>
            </a:r>
          </a:p>
        </p:txBody>
      </p:sp>
      <p:sp>
        <p:nvSpPr>
          <p:cNvPr id="29" name="TextBox 28"/>
          <p:cNvSpPr txBox="1"/>
          <p:nvPr/>
        </p:nvSpPr>
        <p:spPr>
          <a:xfrm>
            <a:off x="285720" y="1000108"/>
            <a:ext cx="2975495" cy="646331"/>
          </a:xfrm>
          <a:prstGeom prst="rect">
            <a:avLst/>
          </a:prstGeom>
          <a:noFill/>
        </p:spPr>
        <p:txBody>
          <a:bodyPr wrap="none" rtlCol="0">
            <a:spAutoFit/>
          </a:bodyPr>
          <a:lstStyle/>
          <a:p>
            <a:r>
              <a:rPr lang="en-US" altLang="zh-CN" sz="3600" b="1" dirty="0" smtClean="0">
                <a:latin typeface="Verdana" pitchFamily="34" charset="0"/>
                <a:ea typeface="Verdana" pitchFamily="34" charset="0"/>
                <a:cs typeface="Verdana" pitchFamily="34" charset="0"/>
              </a:rPr>
              <a:t>Flow Table</a:t>
            </a:r>
            <a:endParaRPr lang="zh-CN" altLang="en-US" sz="3600" b="1" dirty="0">
              <a:latin typeface="Verdana" pitchFamily="34" charset="0"/>
              <a:cs typeface="Verdana" pitchFamily="34" charset="0"/>
            </a:endParaRPr>
          </a:p>
        </p:txBody>
      </p:sp>
      <p:sp>
        <p:nvSpPr>
          <p:cNvPr id="34" name="圆角矩形 33"/>
          <p:cNvSpPr/>
          <p:nvPr/>
        </p:nvSpPr>
        <p:spPr>
          <a:xfrm>
            <a:off x="4143372" y="928670"/>
            <a:ext cx="785818" cy="785818"/>
          </a:xfrm>
          <a:prstGeom prst="roundRect">
            <a:avLst/>
          </a:prstGeom>
          <a:solidFill>
            <a:srgbClr val="FFC000"/>
          </a:solidFill>
          <a:effectLst>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600" b="1" dirty="0" smtClean="0">
                <a:solidFill>
                  <a:schemeClr val="tx1"/>
                </a:solidFill>
                <a:latin typeface="Verdana" pitchFamily="34" charset="0"/>
                <a:cs typeface="Verdana" pitchFamily="34" charset="0"/>
              </a:rPr>
              <a:t>?</a:t>
            </a:r>
            <a:endParaRPr lang="zh-CN" altLang="en-US" sz="3600" b="1" dirty="0" smtClean="0">
              <a:solidFill>
                <a:schemeClr val="tx1"/>
              </a:solidFill>
              <a:latin typeface="Verdana" pitchFamily="34" charset="0"/>
              <a:cs typeface="Verdana" pitchFamily="34" charset="0"/>
            </a:endParaRPr>
          </a:p>
        </p:txBody>
      </p:sp>
      <p:cxnSp>
        <p:nvCxnSpPr>
          <p:cNvPr id="36" name="直接箭头连接符 35"/>
          <p:cNvCxnSpPr>
            <a:stCxn id="29" idx="3"/>
            <a:endCxn id="34" idx="1"/>
          </p:cNvCxnSpPr>
          <p:nvPr/>
        </p:nvCxnSpPr>
        <p:spPr>
          <a:xfrm flipV="1">
            <a:off x="3261215" y="1321579"/>
            <a:ext cx="882157" cy="1695"/>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34" idx="3"/>
            <a:endCxn id="39" idx="1"/>
          </p:cNvCxnSpPr>
          <p:nvPr/>
        </p:nvCxnSpPr>
        <p:spPr>
          <a:xfrm>
            <a:off x="4929190" y="1321579"/>
            <a:ext cx="928694" cy="1695"/>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直接连接符 59"/>
          <p:cNvCxnSpPr/>
          <p:nvPr/>
        </p:nvCxnSpPr>
        <p:spPr>
          <a:xfrm rot="5400000">
            <a:off x="1536680" y="3463926"/>
            <a:ext cx="642943" cy="573093"/>
          </a:xfrm>
          <a:prstGeom prst="line">
            <a:avLst/>
          </a:prstGeom>
          <a:ln w="57150">
            <a:solidFill>
              <a:srgbClr val="00B0F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rot="16200000" flipH="1">
            <a:off x="2143902" y="3429794"/>
            <a:ext cx="642942" cy="641354"/>
          </a:xfrm>
          <a:prstGeom prst="line">
            <a:avLst/>
          </a:prstGeom>
          <a:ln w="57150">
            <a:solidFill>
              <a:srgbClr val="00B0F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p:nvPr>
        </p:nvSpPr>
        <p:spPr>
          <a:xfrm>
            <a:off x="0" y="2130425"/>
            <a:ext cx="9144000" cy="1470025"/>
          </a:xfrm>
        </p:spPr>
        <p:txBody>
          <a:bodyPr>
            <a:normAutofit fontScale="90000"/>
          </a:bodyPr>
          <a:lstStyle/>
          <a:p>
            <a:r>
              <a:rPr lang="en-US" altLang="zh-CN" sz="4000" dirty="0" err="1" smtClean="0">
                <a:solidFill>
                  <a:schemeClr val="bg1"/>
                </a:solidFill>
                <a:ea typeface="Verdana" pitchFamily="34" charset="0"/>
              </a:rPr>
              <a:t>Gotta</a:t>
            </a:r>
            <a:r>
              <a:rPr lang="en-US" altLang="zh-CN" sz="4000" dirty="0" smtClean="0">
                <a:solidFill>
                  <a:schemeClr val="bg1"/>
                </a:solidFill>
              </a:rPr>
              <a:t> Tell You Switches Only Once</a:t>
            </a:r>
            <a:br>
              <a:rPr lang="en-US" altLang="zh-CN" sz="4000" dirty="0" smtClean="0">
                <a:solidFill>
                  <a:schemeClr val="bg1"/>
                </a:solidFill>
              </a:rPr>
            </a:br>
            <a:r>
              <a:rPr lang="en-US" altLang="zh-CN" sz="4000" dirty="0" smtClean="0">
                <a:solidFill>
                  <a:schemeClr val="bg1"/>
                </a:solidFill>
              </a:rPr>
              <a:t>Toward Bandwidth-Efficient</a:t>
            </a:r>
            <a:br>
              <a:rPr lang="en-US" altLang="zh-CN" sz="4000" dirty="0" smtClean="0">
                <a:solidFill>
                  <a:schemeClr val="bg1"/>
                </a:solidFill>
              </a:rPr>
            </a:br>
            <a:r>
              <a:rPr lang="en-US" altLang="zh-CN" sz="4000" dirty="0" smtClean="0">
                <a:solidFill>
                  <a:schemeClr val="bg1"/>
                </a:solidFill>
              </a:rPr>
              <a:t>Flow Setup for </a:t>
            </a:r>
            <a:r>
              <a:rPr lang="en-US" altLang="zh-CN" sz="4000" dirty="0" smtClean="0">
                <a:solidFill>
                  <a:srgbClr val="FFC000"/>
                </a:solidFill>
              </a:rPr>
              <a:t>SDN</a:t>
            </a:r>
            <a:r>
              <a:rPr lang="en-US" altLang="zh-CN" sz="4000" dirty="0" smtClean="0"/>
              <a:t/>
            </a:r>
            <a:br>
              <a:rPr lang="en-US" altLang="zh-CN" sz="4000" dirty="0" smtClean="0"/>
            </a:br>
            <a:endParaRPr lang="zh-CN" altLang="en-US" sz="4000" dirty="0">
              <a:solidFill>
                <a:srgbClr val="FFC000"/>
              </a:solidFill>
            </a:endParaRPr>
          </a:p>
        </p:txBody>
      </p:sp>
      <p:sp>
        <p:nvSpPr>
          <p:cNvPr id="30" name="TextBox 29"/>
          <p:cNvSpPr txBox="1"/>
          <p:nvPr/>
        </p:nvSpPr>
        <p:spPr>
          <a:xfrm>
            <a:off x="1643042" y="500042"/>
            <a:ext cx="1324402" cy="369332"/>
          </a:xfrm>
          <a:prstGeom prst="rect">
            <a:avLst/>
          </a:prstGeom>
          <a:noFill/>
        </p:spPr>
        <p:txBody>
          <a:bodyPr wrap="none" rtlCol="0">
            <a:spAutoFit/>
          </a:bodyPr>
          <a:lstStyle/>
          <a:p>
            <a:r>
              <a:rPr lang="en-US" altLang="zh-CN" dirty="0" smtClean="0">
                <a:solidFill>
                  <a:schemeClr val="bg1"/>
                </a:solidFill>
                <a:latin typeface="Verdana" pitchFamily="34" charset="0"/>
                <a:ea typeface="Verdana" pitchFamily="34" charset="0"/>
                <a:cs typeface="Verdana" pitchFamily="34" charset="0"/>
              </a:rPr>
              <a:t>Controller</a:t>
            </a:r>
            <a:endParaRPr lang="zh-CN" altLang="en-US" dirty="0">
              <a:solidFill>
                <a:schemeClr val="bg1"/>
              </a:solidFill>
              <a:latin typeface="Verdana" pitchFamily="34" charset="0"/>
              <a:cs typeface="Verdana" pitchFamily="34" charset="0"/>
            </a:endParaRPr>
          </a:p>
        </p:txBody>
      </p:sp>
      <p:sp>
        <p:nvSpPr>
          <p:cNvPr id="31" name="TextBox 30"/>
          <p:cNvSpPr txBox="1"/>
          <p:nvPr/>
        </p:nvSpPr>
        <p:spPr>
          <a:xfrm>
            <a:off x="2688244" y="1142984"/>
            <a:ext cx="1481496" cy="369332"/>
          </a:xfrm>
          <a:prstGeom prst="rect">
            <a:avLst/>
          </a:prstGeom>
          <a:noFill/>
        </p:spPr>
        <p:txBody>
          <a:bodyPr wrap="none" rtlCol="0">
            <a:spAutoFit/>
          </a:bodyPr>
          <a:lstStyle/>
          <a:p>
            <a:r>
              <a:rPr lang="en-US" altLang="zh-CN" b="1" dirty="0" smtClean="0">
                <a:solidFill>
                  <a:schemeClr val="bg1"/>
                </a:solidFill>
                <a:latin typeface="Verdana" pitchFamily="34" charset="0"/>
                <a:ea typeface="Verdana" pitchFamily="34" charset="0"/>
                <a:cs typeface="Verdana" pitchFamily="34" charset="0"/>
              </a:rPr>
              <a:t>Controller</a:t>
            </a:r>
            <a:endParaRPr lang="zh-CN" altLang="en-US" b="1" dirty="0">
              <a:solidFill>
                <a:schemeClr val="bg1"/>
              </a:solidFill>
              <a:latin typeface="Verdana" pitchFamily="34" charset="0"/>
              <a:cs typeface="Verdana" pitchFamily="34" charset="0"/>
            </a:endParaRPr>
          </a:p>
        </p:txBody>
      </p:sp>
      <p:sp>
        <p:nvSpPr>
          <p:cNvPr id="49" name="TextBox 48"/>
          <p:cNvSpPr txBox="1"/>
          <p:nvPr/>
        </p:nvSpPr>
        <p:spPr>
          <a:xfrm>
            <a:off x="4427987" y="1714488"/>
            <a:ext cx="851515" cy="276999"/>
          </a:xfrm>
          <a:prstGeom prst="rect">
            <a:avLst/>
          </a:prstGeom>
          <a:noFill/>
        </p:spPr>
        <p:txBody>
          <a:bodyPr wrap="none" rtlCol="0">
            <a:spAutoFit/>
          </a:bodyPr>
          <a:lstStyle/>
          <a:p>
            <a:r>
              <a:rPr lang="en-US" altLang="zh-CN" sz="1200" b="1" dirty="0" smtClean="0">
                <a:solidFill>
                  <a:schemeClr val="bg1"/>
                </a:solidFill>
                <a:latin typeface="Verdana" pitchFamily="34" charset="0"/>
                <a:ea typeface="Verdana" pitchFamily="34" charset="0"/>
                <a:cs typeface="Verdana" pitchFamily="34" charset="0"/>
              </a:rPr>
              <a:t>Monitor</a:t>
            </a:r>
            <a:endParaRPr lang="zh-CN" altLang="en-US" sz="1200" b="1" dirty="0">
              <a:solidFill>
                <a:schemeClr val="bg1"/>
              </a:solidFill>
              <a:latin typeface="Verdana" pitchFamily="34" charset="0"/>
              <a:cs typeface="Verdana" pitchFamily="34" charset="0"/>
            </a:endParaRPr>
          </a:p>
        </p:txBody>
      </p:sp>
      <p:sp>
        <p:nvSpPr>
          <p:cNvPr id="39" name="TextBox 38"/>
          <p:cNvSpPr txBox="1"/>
          <p:nvPr/>
        </p:nvSpPr>
        <p:spPr>
          <a:xfrm>
            <a:off x="5857884" y="1000108"/>
            <a:ext cx="2797561" cy="646331"/>
          </a:xfrm>
          <a:prstGeom prst="rect">
            <a:avLst/>
          </a:prstGeom>
          <a:noFill/>
        </p:spPr>
        <p:txBody>
          <a:bodyPr wrap="none" rtlCol="0">
            <a:spAutoFit/>
          </a:bodyPr>
          <a:lstStyle/>
          <a:p>
            <a:r>
              <a:rPr lang="en-US" altLang="zh-CN" sz="3600" b="1" dirty="0" smtClean="0">
                <a:solidFill>
                  <a:srgbClr val="FF0000"/>
                </a:solidFill>
                <a:latin typeface="Verdana" pitchFamily="34" charset="0"/>
                <a:ea typeface="Verdana" pitchFamily="34" charset="0"/>
                <a:cs typeface="Verdana" pitchFamily="34" charset="0"/>
              </a:rPr>
              <a:t>Rule Fault</a:t>
            </a:r>
            <a:endParaRPr lang="zh-CN" altLang="en-US" sz="3600" b="1" dirty="0">
              <a:solidFill>
                <a:srgbClr val="FF0000"/>
              </a:solidFill>
              <a:latin typeface="Verdana" pitchFamily="34" charset="0"/>
              <a:cs typeface="Verdana" pitchFamily="34" charset="0"/>
            </a:endParaRPr>
          </a:p>
        </p:txBody>
      </p:sp>
      <p:sp>
        <p:nvSpPr>
          <p:cNvPr id="3" name="TextBox 2"/>
          <p:cNvSpPr txBox="1"/>
          <p:nvPr/>
        </p:nvSpPr>
        <p:spPr>
          <a:xfrm>
            <a:off x="5860800" y="3357562"/>
            <a:ext cx="3525784" cy="1200329"/>
          </a:xfrm>
          <a:prstGeom prst="rect">
            <a:avLst/>
          </a:prstGeom>
          <a:noFill/>
        </p:spPr>
        <p:txBody>
          <a:bodyPr wrap="square" rtlCol="0">
            <a:spAutoFit/>
          </a:bodyPr>
          <a:lstStyle/>
          <a:p>
            <a:r>
              <a:rPr lang="en-US" altLang="zh-CN" sz="3600" b="1" dirty="0" err="1" smtClean="0">
                <a:solidFill>
                  <a:srgbClr val="FFC000"/>
                </a:solidFill>
                <a:latin typeface="Verdana" pitchFamily="34" charset="0"/>
                <a:ea typeface="Verdana" pitchFamily="34" charset="0"/>
                <a:cs typeface="Verdana" pitchFamily="34" charset="0"/>
              </a:rPr>
              <a:t>RuleScope</a:t>
            </a:r>
            <a:endParaRPr lang="en-US" altLang="zh-CN" sz="3600" b="1" dirty="0" smtClean="0">
              <a:solidFill>
                <a:srgbClr val="FFC000"/>
              </a:solidFill>
              <a:latin typeface="Verdana" pitchFamily="34" charset="0"/>
              <a:ea typeface="Verdana" pitchFamily="34" charset="0"/>
              <a:cs typeface="Verdana" pitchFamily="34" charset="0"/>
            </a:endParaRPr>
          </a:p>
          <a:p>
            <a:r>
              <a:rPr lang="en-US" altLang="zh-CN" sz="3600" b="1" dirty="0" smtClean="0">
                <a:latin typeface="Verdana" pitchFamily="34" charset="0"/>
                <a:ea typeface="Verdana" pitchFamily="34" charset="0"/>
                <a:cs typeface="Verdana" pitchFamily="34" charset="0"/>
              </a:rPr>
              <a:t>Algorithms</a:t>
            </a:r>
          </a:p>
        </p:txBody>
      </p:sp>
      <p:sp>
        <p:nvSpPr>
          <p:cNvPr id="29" name="TextBox 28"/>
          <p:cNvSpPr txBox="1"/>
          <p:nvPr/>
        </p:nvSpPr>
        <p:spPr>
          <a:xfrm>
            <a:off x="285720" y="1000108"/>
            <a:ext cx="2975495" cy="646331"/>
          </a:xfrm>
          <a:prstGeom prst="rect">
            <a:avLst/>
          </a:prstGeom>
          <a:noFill/>
        </p:spPr>
        <p:txBody>
          <a:bodyPr wrap="none" rtlCol="0">
            <a:spAutoFit/>
          </a:bodyPr>
          <a:lstStyle/>
          <a:p>
            <a:r>
              <a:rPr lang="en-US" altLang="zh-CN" sz="3600" b="1" dirty="0" smtClean="0">
                <a:latin typeface="Verdana" pitchFamily="34" charset="0"/>
                <a:ea typeface="Verdana" pitchFamily="34" charset="0"/>
                <a:cs typeface="Verdana" pitchFamily="34" charset="0"/>
              </a:rPr>
              <a:t>Flow Table</a:t>
            </a:r>
            <a:endParaRPr lang="zh-CN" altLang="en-US" sz="3600" b="1" dirty="0">
              <a:latin typeface="Verdana" pitchFamily="34" charset="0"/>
              <a:cs typeface="Verdana" pitchFamily="34" charset="0"/>
            </a:endParaRPr>
          </a:p>
        </p:txBody>
      </p:sp>
      <p:sp>
        <p:nvSpPr>
          <p:cNvPr id="34" name="圆角矩形 33"/>
          <p:cNvSpPr/>
          <p:nvPr/>
        </p:nvSpPr>
        <p:spPr>
          <a:xfrm>
            <a:off x="4143372" y="928670"/>
            <a:ext cx="785818" cy="785818"/>
          </a:xfrm>
          <a:prstGeom prst="roundRect">
            <a:avLst/>
          </a:prstGeom>
          <a:solidFill>
            <a:srgbClr val="FFC000"/>
          </a:solidFill>
          <a:effectLst>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600" b="1" dirty="0" smtClean="0">
                <a:solidFill>
                  <a:schemeClr val="tx1"/>
                </a:solidFill>
                <a:latin typeface="Verdana" pitchFamily="34" charset="0"/>
                <a:cs typeface="Verdana" pitchFamily="34" charset="0"/>
              </a:rPr>
              <a:t>?</a:t>
            </a:r>
            <a:endParaRPr lang="zh-CN" altLang="en-US" sz="3600" b="1" dirty="0" smtClean="0">
              <a:solidFill>
                <a:schemeClr val="tx1"/>
              </a:solidFill>
              <a:latin typeface="Verdana" pitchFamily="34" charset="0"/>
              <a:cs typeface="Verdana" pitchFamily="34" charset="0"/>
            </a:endParaRPr>
          </a:p>
        </p:txBody>
      </p:sp>
      <p:cxnSp>
        <p:nvCxnSpPr>
          <p:cNvPr id="36" name="直接箭头连接符 35"/>
          <p:cNvCxnSpPr>
            <a:stCxn id="29" idx="3"/>
            <a:endCxn id="34" idx="1"/>
          </p:cNvCxnSpPr>
          <p:nvPr/>
        </p:nvCxnSpPr>
        <p:spPr>
          <a:xfrm flipV="1">
            <a:off x="3261215" y="1321579"/>
            <a:ext cx="882157" cy="1695"/>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34" idx="3"/>
            <a:endCxn id="39" idx="1"/>
          </p:cNvCxnSpPr>
          <p:nvPr/>
        </p:nvCxnSpPr>
        <p:spPr>
          <a:xfrm>
            <a:off x="4929190" y="1321579"/>
            <a:ext cx="928694" cy="1695"/>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039200" y="1714488"/>
            <a:ext cx="3377848" cy="461665"/>
          </a:xfrm>
          <a:prstGeom prst="rect">
            <a:avLst/>
          </a:prstGeom>
          <a:noFill/>
        </p:spPr>
        <p:txBody>
          <a:bodyPr wrap="none" rtlCol="0">
            <a:spAutoFit/>
          </a:bodyPr>
          <a:lstStyle/>
          <a:p>
            <a:r>
              <a:rPr lang="en-US" altLang="zh-CN" sz="2400" b="1" dirty="0" smtClean="0">
                <a:latin typeface="Verdana" pitchFamily="34" charset="0"/>
                <a:ea typeface="Verdana" pitchFamily="34" charset="0"/>
                <a:cs typeface="Verdana" pitchFamily="34" charset="0"/>
              </a:rPr>
              <a:t>dependency graph</a:t>
            </a:r>
            <a:endParaRPr lang="zh-CN" altLang="en-US" sz="2400" b="1" dirty="0">
              <a:latin typeface="Verdana" pitchFamily="34" charset="0"/>
              <a:cs typeface="Verdana" pitchFamily="34" charset="0"/>
            </a:endParaRPr>
          </a:p>
        </p:txBody>
      </p:sp>
      <p:sp>
        <p:nvSpPr>
          <p:cNvPr id="24" name="TextBox 23"/>
          <p:cNvSpPr txBox="1"/>
          <p:nvPr/>
        </p:nvSpPr>
        <p:spPr>
          <a:xfrm>
            <a:off x="295200" y="2214554"/>
            <a:ext cx="3732112" cy="461665"/>
          </a:xfrm>
          <a:prstGeom prst="rect">
            <a:avLst/>
          </a:prstGeom>
          <a:noFill/>
        </p:spPr>
        <p:txBody>
          <a:bodyPr wrap="none" rtlCol="0">
            <a:spAutoFit/>
          </a:bodyPr>
          <a:lstStyle/>
          <a:p>
            <a:r>
              <a:rPr lang="en-US" altLang="zh-CN" sz="2400" dirty="0" smtClean="0">
                <a:latin typeface="Verdana" pitchFamily="34" charset="0"/>
                <a:ea typeface="Verdana" pitchFamily="34" charset="0"/>
                <a:cs typeface="Verdana" pitchFamily="34" charset="0"/>
              </a:rPr>
              <a:t>{</a:t>
            </a:r>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0</a:t>
            </a:r>
            <a:r>
              <a:rPr lang="en-US" altLang="zh-CN" sz="2400" dirty="0" smtClean="0">
                <a:latin typeface="Verdana" pitchFamily="34" charset="0"/>
                <a:ea typeface="Verdana" pitchFamily="34" charset="0"/>
                <a:cs typeface="Verdana" pitchFamily="34" charset="0"/>
              </a:rPr>
              <a:t>, </a:t>
            </a:r>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1</a:t>
            </a:r>
            <a:r>
              <a:rPr lang="en-US" altLang="zh-CN" sz="2400" dirty="0" smtClean="0">
                <a:latin typeface="Verdana" pitchFamily="34" charset="0"/>
                <a:ea typeface="Verdana" pitchFamily="34" charset="0"/>
                <a:cs typeface="Verdana" pitchFamily="34" charset="0"/>
              </a:rPr>
              <a:t>, </a:t>
            </a:r>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2</a:t>
            </a:r>
            <a:r>
              <a:rPr lang="en-US" altLang="zh-CN" sz="2400" dirty="0" smtClean="0">
                <a:latin typeface="Verdana" pitchFamily="34" charset="0"/>
                <a:ea typeface="Verdana" pitchFamily="34" charset="0"/>
                <a:cs typeface="Verdana" pitchFamily="34" charset="0"/>
              </a:rPr>
              <a:t>, </a:t>
            </a:r>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3</a:t>
            </a:r>
            <a:r>
              <a:rPr lang="en-US" altLang="zh-CN" sz="2400" dirty="0" smtClean="0">
                <a:latin typeface="Verdana" pitchFamily="34" charset="0"/>
                <a:ea typeface="Verdana" pitchFamily="34" charset="0"/>
                <a:cs typeface="Verdana" pitchFamily="34" charset="0"/>
              </a:rPr>
              <a:t>, </a:t>
            </a:r>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4</a:t>
            </a:r>
            <a:r>
              <a:rPr lang="en-US" altLang="zh-CN" sz="2400" dirty="0" smtClean="0">
                <a:latin typeface="Verdana" pitchFamily="34" charset="0"/>
                <a:ea typeface="Verdana" pitchFamily="34" charset="0"/>
                <a:cs typeface="Verdana" pitchFamily="34" charset="0"/>
              </a:rPr>
              <a:t>, </a:t>
            </a:r>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5</a:t>
            </a:r>
            <a:r>
              <a:rPr lang="en-US" altLang="zh-CN" sz="2400" dirty="0" smtClean="0">
                <a:latin typeface="Verdana" pitchFamily="34" charset="0"/>
                <a:ea typeface="Verdana" pitchFamily="34" charset="0"/>
                <a:cs typeface="Verdana" pitchFamily="34" charset="0"/>
              </a:rPr>
              <a:t>,</a:t>
            </a:r>
            <a:r>
              <a:rPr lang="en-US" altLang="zh-CN" sz="2400" i="1" dirty="0" smtClean="0">
                <a:latin typeface="Verdana" pitchFamily="34" charset="0"/>
                <a:ea typeface="Verdana" pitchFamily="34" charset="0"/>
                <a:cs typeface="Verdana" pitchFamily="34" charset="0"/>
              </a:rPr>
              <a:t> r</a:t>
            </a:r>
            <a:r>
              <a:rPr lang="en-US" altLang="zh-CN" sz="2400" baseline="-25000" dirty="0" smtClean="0">
                <a:latin typeface="Verdana" pitchFamily="34" charset="0"/>
                <a:ea typeface="Verdana" pitchFamily="34" charset="0"/>
                <a:cs typeface="Verdana" pitchFamily="34" charset="0"/>
              </a:rPr>
              <a:t>6</a:t>
            </a:r>
            <a:r>
              <a:rPr lang="en-US" altLang="zh-CN" sz="2400" dirty="0" smtClean="0">
                <a:latin typeface="Verdana" pitchFamily="34" charset="0"/>
                <a:ea typeface="Verdana" pitchFamily="34" charset="0"/>
                <a:cs typeface="Verdana" pitchFamily="34" charset="0"/>
              </a:rPr>
              <a:t>}</a:t>
            </a:r>
            <a:endParaRPr lang="zh-CN" altLang="en-US" sz="2400" dirty="0">
              <a:latin typeface="Verdana" pitchFamily="34" charset="0"/>
              <a:cs typeface="Verdana" pitchFamily="34" charset="0"/>
            </a:endParaRPr>
          </a:p>
        </p:txBody>
      </p:sp>
      <p:cxnSp>
        <p:nvCxnSpPr>
          <p:cNvPr id="33" name="直接连接符 32"/>
          <p:cNvCxnSpPr/>
          <p:nvPr/>
        </p:nvCxnSpPr>
        <p:spPr>
          <a:xfrm rot="5400000">
            <a:off x="3322629" y="3749677"/>
            <a:ext cx="642942" cy="1588"/>
          </a:xfrm>
          <a:prstGeom prst="line">
            <a:avLst/>
          </a:prstGeom>
          <a:ln w="57150">
            <a:solidFill>
              <a:srgbClr val="00B0F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5" name="椭圆 34"/>
          <p:cNvSpPr/>
          <p:nvPr/>
        </p:nvSpPr>
        <p:spPr>
          <a:xfrm>
            <a:off x="428596" y="3000372"/>
            <a:ext cx="428628" cy="428628"/>
          </a:xfrm>
          <a:prstGeom prst="ellipse">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27"/>
          <p:cNvSpPr txBox="1"/>
          <p:nvPr/>
        </p:nvSpPr>
        <p:spPr>
          <a:xfrm>
            <a:off x="428596" y="2928934"/>
            <a:ext cx="445956" cy="461665"/>
          </a:xfrm>
          <a:prstGeom prst="rect">
            <a:avLst/>
          </a:prstGeom>
          <a:noFill/>
        </p:spPr>
        <p:txBody>
          <a:bodyPr wrap="square" rtlCol="0">
            <a:spAutoFit/>
          </a:bodyPr>
          <a:lstStyle/>
          <a:p>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0</a:t>
            </a:r>
            <a:endParaRPr lang="zh-CN" altLang="en-US" sz="2400" baseline="-25000" dirty="0">
              <a:latin typeface="Verdana" pitchFamily="34" charset="0"/>
              <a:cs typeface="Verdana" pitchFamily="34" charset="0"/>
            </a:endParaRPr>
          </a:p>
        </p:txBody>
      </p:sp>
      <p:sp>
        <p:nvSpPr>
          <p:cNvPr id="37" name="椭圆 36"/>
          <p:cNvSpPr/>
          <p:nvPr/>
        </p:nvSpPr>
        <p:spPr>
          <a:xfrm>
            <a:off x="1928794" y="3000372"/>
            <a:ext cx="428628" cy="428628"/>
          </a:xfrm>
          <a:prstGeom prst="ellipse">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37"/>
          <p:cNvSpPr txBox="1"/>
          <p:nvPr/>
        </p:nvSpPr>
        <p:spPr>
          <a:xfrm>
            <a:off x="1928794" y="2928934"/>
            <a:ext cx="445956" cy="461665"/>
          </a:xfrm>
          <a:prstGeom prst="rect">
            <a:avLst/>
          </a:prstGeom>
          <a:noFill/>
        </p:spPr>
        <p:txBody>
          <a:bodyPr wrap="square" rtlCol="0">
            <a:spAutoFit/>
          </a:bodyPr>
          <a:lstStyle/>
          <a:p>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1</a:t>
            </a:r>
            <a:endParaRPr lang="zh-CN" altLang="en-US" sz="2400" baseline="-25000" dirty="0">
              <a:latin typeface="Verdana" pitchFamily="34" charset="0"/>
              <a:cs typeface="Verdana" pitchFamily="34" charset="0"/>
            </a:endParaRPr>
          </a:p>
        </p:txBody>
      </p:sp>
      <p:sp>
        <p:nvSpPr>
          <p:cNvPr id="40" name="椭圆 39"/>
          <p:cNvSpPr/>
          <p:nvPr/>
        </p:nvSpPr>
        <p:spPr>
          <a:xfrm>
            <a:off x="3428992" y="3000372"/>
            <a:ext cx="428628" cy="428628"/>
          </a:xfrm>
          <a:prstGeom prst="ellipse">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TextBox 40"/>
          <p:cNvSpPr txBox="1"/>
          <p:nvPr/>
        </p:nvSpPr>
        <p:spPr>
          <a:xfrm>
            <a:off x="3428992" y="2928934"/>
            <a:ext cx="445956" cy="461665"/>
          </a:xfrm>
          <a:prstGeom prst="rect">
            <a:avLst/>
          </a:prstGeom>
          <a:noFill/>
        </p:spPr>
        <p:txBody>
          <a:bodyPr wrap="square" rtlCol="0">
            <a:spAutoFit/>
          </a:bodyPr>
          <a:lstStyle/>
          <a:p>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4</a:t>
            </a:r>
            <a:endParaRPr lang="zh-CN" altLang="en-US" sz="2400" baseline="-25000" dirty="0">
              <a:latin typeface="Verdana" pitchFamily="34" charset="0"/>
              <a:cs typeface="Verdana" pitchFamily="34" charset="0"/>
            </a:endParaRPr>
          </a:p>
        </p:txBody>
      </p:sp>
      <p:sp>
        <p:nvSpPr>
          <p:cNvPr id="44" name="椭圆 43"/>
          <p:cNvSpPr/>
          <p:nvPr/>
        </p:nvSpPr>
        <p:spPr>
          <a:xfrm>
            <a:off x="3428992" y="4071942"/>
            <a:ext cx="428628" cy="428628"/>
          </a:xfrm>
          <a:prstGeom prst="ellipse">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TextBox 44"/>
          <p:cNvSpPr txBox="1"/>
          <p:nvPr/>
        </p:nvSpPr>
        <p:spPr>
          <a:xfrm>
            <a:off x="3428992" y="4000504"/>
            <a:ext cx="445956" cy="461665"/>
          </a:xfrm>
          <a:prstGeom prst="rect">
            <a:avLst/>
          </a:prstGeom>
          <a:noFill/>
        </p:spPr>
        <p:txBody>
          <a:bodyPr wrap="square" rtlCol="0">
            <a:spAutoFit/>
          </a:bodyPr>
          <a:lstStyle/>
          <a:p>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5</a:t>
            </a:r>
            <a:endParaRPr lang="zh-CN" altLang="en-US" sz="2400" baseline="-25000" dirty="0">
              <a:latin typeface="Verdana" pitchFamily="34" charset="0"/>
              <a:cs typeface="Verdana" pitchFamily="34" charset="0"/>
            </a:endParaRPr>
          </a:p>
        </p:txBody>
      </p:sp>
      <p:sp>
        <p:nvSpPr>
          <p:cNvPr id="46" name="椭圆 45"/>
          <p:cNvSpPr/>
          <p:nvPr/>
        </p:nvSpPr>
        <p:spPr>
          <a:xfrm>
            <a:off x="3428992" y="5143512"/>
            <a:ext cx="428628" cy="428628"/>
          </a:xfrm>
          <a:prstGeom prst="ellipse">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TextBox 46"/>
          <p:cNvSpPr txBox="1"/>
          <p:nvPr/>
        </p:nvSpPr>
        <p:spPr>
          <a:xfrm>
            <a:off x="3428992" y="5072074"/>
            <a:ext cx="445956" cy="461665"/>
          </a:xfrm>
          <a:prstGeom prst="rect">
            <a:avLst/>
          </a:prstGeom>
          <a:noFill/>
        </p:spPr>
        <p:txBody>
          <a:bodyPr wrap="square" rtlCol="0">
            <a:spAutoFit/>
          </a:bodyPr>
          <a:lstStyle/>
          <a:p>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6</a:t>
            </a:r>
            <a:endParaRPr lang="zh-CN" altLang="en-US" sz="2400" baseline="-25000" dirty="0">
              <a:latin typeface="Verdana" pitchFamily="34" charset="0"/>
              <a:cs typeface="Verdana" pitchFamily="34" charset="0"/>
            </a:endParaRPr>
          </a:p>
        </p:txBody>
      </p:sp>
      <p:sp>
        <p:nvSpPr>
          <p:cNvPr id="55" name="椭圆 54"/>
          <p:cNvSpPr/>
          <p:nvPr/>
        </p:nvSpPr>
        <p:spPr>
          <a:xfrm>
            <a:off x="2643174" y="4071942"/>
            <a:ext cx="428628" cy="428628"/>
          </a:xfrm>
          <a:prstGeom prst="ellipse">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TextBox 55"/>
          <p:cNvSpPr txBox="1"/>
          <p:nvPr/>
        </p:nvSpPr>
        <p:spPr>
          <a:xfrm>
            <a:off x="2643174" y="4000504"/>
            <a:ext cx="445956" cy="461665"/>
          </a:xfrm>
          <a:prstGeom prst="rect">
            <a:avLst/>
          </a:prstGeom>
          <a:noFill/>
        </p:spPr>
        <p:txBody>
          <a:bodyPr wrap="square" rtlCol="0">
            <a:spAutoFit/>
          </a:bodyPr>
          <a:lstStyle/>
          <a:p>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3</a:t>
            </a:r>
            <a:endParaRPr lang="zh-CN" altLang="en-US" sz="2400" baseline="-25000" dirty="0">
              <a:latin typeface="Verdana" pitchFamily="34" charset="0"/>
              <a:cs typeface="Verdana" pitchFamily="34" charset="0"/>
            </a:endParaRPr>
          </a:p>
        </p:txBody>
      </p:sp>
      <p:sp>
        <p:nvSpPr>
          <p:cNvPr id="57" name="椭圆 56"/>
          <p:cNvSpPr/>
          <p:nvPr/>
        </p:nvSpPr>
        <p:spPr>
          <a:xfrm>
            <a:off x="1285852" y="4071942"/>
            <a:ext cx="428628" cy="428628"/>
          </a:xfrm>
          <a:prstGeom prst="ellipse">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TextBox 57"/>
          <p:cNvSpPr txBox="1"/>
          <p:nvPr/>
        </p:nvSpPr>
        <p:spPr>
          <a:xfrm>
            <a:off x="1285852" y="4000504"/>
            <a:ext cx="445956" cy="461665"/>
          </a:xfrm>
          <a:prstGeom prst="rect">
            <a:avLst/>
          </a:prstGeom>
          <a:noFill/>
        </p:spPr>
        <p:txBody>
          <a:bodyPr wrap="square" rtlCol="0">
            <a:spAutoFit/>
          </a:bodyPr>
          <a:lstStyle/>
          <a:p>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2</a:t>
            </a:r>
            <a:endParaRPr lang="zh-CN" altLang="en-US" sz="2400" baseline="-25000" dirty="0">
              <a:latin typeface="Verdana" pitchFamily="34" charset="0"/>
              <a:cs typeface="Verdana" pitchFamily="34" charset="0"/>
            </a:endParaRPr>
          </a:p>
        </p:txBody>
      </p:sp>
      <p:cxnSp>
        <p:nvCxnSpPr>
          <p:cNvPr id="59" name="直接连接符 58"/>
          <p:cNvCxnSpPr/>
          <p:nvPr/>
        </p:nvCxnSpPr>
        <p:spPr>
          <a:xfrm rot="5400000">
            <a:off x="3322629" y="4821247"/>
            <a:ext cx="642942" cy="1588"/>
          </a:xfrm>
          <a:prstGeom prst="line">
            <a:avLst/>
          </a:prstGeom>
          <a:ln w="57150">
            <a:solidFill>
              <a:srgbClr val="00B0F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295200" y="5143512"/>
            <a:ext cx="5727850" cy="1200329"/>
          </a:xfrm>
          <a:prstGeom prst="rect">
            <a:avLst/>
          </a:prstGeom>
          <a:noFill/>
        </p:spPr>
        <p:txBody>
          <a:bodyPr wrap="none" rtlCol="0">
            <a:spAutoFit/>
          </a:bodyPr>
          <a:lstStyle/>
          <a:p>
            <a:r>
              <a:rPr lang="en-US" altLang="zh-CN" sz="2400" dirty="0" smtClean="0">
                <a:latin typeface="Verdana" pitchFamily="34" charset="0"/>
                <a:ea typeface="Verdana" pitchFamily="34" charset="0"/>
                <a:cs typeface="Verdana" pitchFamily="34" charset="0"/>
              </a:rPr>
              <a:t>&lt;</a:t>
            </a:r>
            <a:r>
              <a:rPr lang="en-US" altLang="zh-CN" sz="2400" i="1" dirty="0" err="1" smtClean="0">
                <a:latin typeface="Verdana" pitchFamily="34" charset="0"/>
                <a:ea typeface="Verdana" pitchFamily="34" charset="0"/>
                <a:cs typeface="Verdana" pitchFamily="34" charset="0"/>
              </a:rPr>
              <a:t>r</a:t>
            </a:r>
            <a:r>
              <a:rPr lang="en-US" altLang="zh-CN" sz="2400" i="1" baseline="-25000" dirty="0" err="1" smtClean="0">
                <a:latin typeface="Verdana" pitchFamily="34" charset="0"/>
                <a:ea typeface="Verdana" pitchFamily="34" charset="0"/>
                <a:cs typeface="Verdana" pitchFamily="34" charset="0"/>
              </a:rPr>
              <a:t>i</a:t>
            </a:r>
            <a:r>
              <a:rPr lang="en-US" altLang="zh-CN" sz="2400" dirty="0" smtClean="0">
                <a:latin typeface="Verdana" pitchFamily="34" charset="0"/>
                <a:ea typeface="Verdana" pitchFamily="34" charset="0"/>
                <a:cs typeface="Verdana" pitchFamily="34" charset="0"/>
              </a:rPr>
              <a:t>, </a:t>
            </a:r>
            <a:r>
              <a:rPr lang="en-US" altLang="zh-CN" sz="2400" i="1" dirty="0" err="1" smtClean="0">
                <a:latin typeface="Verdana" pitchFamily="34" charset="0"/>
                <a:ea typeface="Verdana" pitchFamily="34" charset="0"/>
                <a:cs typeface="Verdana" pitchFamily="34" charset="0"/>
              </a:rPr>
              <a:t>r</a:t>
            </a:r>
            <a:r>
              <a:rPr lang="en-US" altLang="zh-CN" sz="2400" i="1" baseline="-25000" dirty="0" err="1" smtClean="0">
                <a:latin typeface="Verdana" pitchFamily="34" charset="0"/>
                <a:ea typeface="Verdana" pitchFamily="34" charset="0"/>
                <a:cs typeface="Verdana" pitchFamily="34" charset="0"/>
              </a:rPr>
              <a:t>j</a:t>
            </a:r>
            <a:r>
              <a:rPr lang="en-US" altLang="zh-CN" sz="2400" dirty="0" smtClean="0">
                <a:latin typeface="Verdana" pitchFamily="34" charset="0"/>
                <a:ea typeface="Verdana" pitchFamily="34" charset="0"/>
                <a:cs typeface="Verdana" pitchFamily="34" charset="0"/>
              </a:rPr>
              <a:t>&gt; if</a:t>
            </a:r>
          </a:p>
          <a:p>
            <a:r>
              <a:rPr lang="en-US" altLang="zh-CN" sz="600" i="1" dirty="0" smtClean="0">
                <a:latin typeface="Verdana" pitchFamily="34" charset="0"/>
                <a:ea typeface="Verdana" pitchFamily="34" charset="0"/>
                <a:cs typeface="Verdana" pitchFamily="34" charset="0"/>
              </a:rPr>
              <a:t> </a:t>
            </a:r>
            <a:r>
              <a:rPr lang="en-US" altLang="zh-CN" sz="2400" i="1" dirty="0" err="1" smtClean="0">
                <a:latin typeface="Verdana" pitchFamily="34" charset="0"/>
                <a:ea typeface="Verdana" pitchFamily="34" charset="0"/>
                <a:cs typeface="Verdana" pitchFamily="34" charset="0"/>
              </a:rPr>
              <a:t>r</a:t>
            </a:r>
            <a:r>
              <a:rPr lang="en-US" altLang="zh-CN" sz="2400" i="1" baseline="-25000" dirty="0" err="1" smtClean="0">
                <a:latin typeface="Verdana" pitchFamily="34" charset="0"/>
                <a:ea typeface="Verdana" pitchFamily="34" charset="0"/>
                <a:cs typeface="Verdana" pitchFamily="34" charset="0"/>
              </a:rPr>
              <a:t>i</a:t>
            </a:r>
            <a:r>
              <a:rPr lang="en-US" altLang="zh-CN" sz="2400" dirty="0" err="1" smtClean="0">
                <a:latin typeface="Verdana" pitchFamily="34" charset="0"/>
                <a:ea typeface="Verdana" pitchFamily="34" charset="0"/>
                <a:cs typeface="Verdana" pitchFamily="34" charset="0"/>
              </a:rPr>
              <a:t>.matching</a:t>
            </a:r>
            <a:r>
              <a:rPr lang="en-US" altLang="zh-CN" sz="2400" dirty="0" smtClean="0">
                <a:latin typeface="Verdana" pitchFamily="34" charset="0"/>
                <a:ea typeface="Verdana" pitchFamily="34" charset="0"/>
                <a:cs typeface="Verdana" pitchFamily="34" charset="0"/>
              </a:rPr>
              <a:t> </a:t>
            </a:r>
            <a:r>
              <a:rPr lang="hy-AM" altLang="zh-CN" sz="2400" dirty="0" smtClean="0">
                <a:latin typeface="Verdana" pitchFamily="34" charset="0"/>
                <a:ea typeface="Verdana" pitchFamily="34" charset="0"/>
                <a:cs typeface="Verdana" pitchFamily="34" charset="0"/>
              </a:rPr>
              <a:t>Ո</a:t>
            </a:r>
            <a:r>
              <a:rPr lang="en-US" altLang="zh-CN" sz="2400" dirty="0" smtClean="0">
                <a:latin typeface="Verdana" pitchFamily="34" charset="0"/>
                <a:ea typeface="Verdana" pitchFamily="34" charset="0"/>
                <a:cs typeface="Verdana" pitchFamily="34" charset="0"/>
              </a:rPr>
              <a:t> </a:t>
            </a:r>
            <a:r>
              <a:rPr lang="en-US" altLang="zh-CN" sz="2400" i="1" dirty="0" err="1" smtClean="0">
                <a:latin typeface="Verdana" pitchFamily="34" charset="0"/>
                <a:ea typeface="Verdana" pitchFamily="34" charset="0"/>
                <a:cs typeface="Verdana" pitchFamily="34" charset="0"/>
              </a:rPr>
              <a:t>r</a:t>
            </a:r>
            <a:r>
              <a:rPr lang="en-US" altLang="zh-CN" sz="2400" i="1" baseline="-25000" dirty="0" err="1" smtClean="0">
                <a:latin typeface="Verdana" pitchFamily="34" charset="0"/>
                <a:ea typeface="Verdana" pitchFamily="34" charset="0"/>
                <a:cs typeface="Verdana" pitchFamily="34" charset="0"/>
              </a:rPr>
              <a:t>j</a:t>
            </a:r>
            <a:r>
              <a:rPr lang="en-US" altLang="zh-CN" sz="2400" dirty="0" err="1" smtClean="0">
                <a:latin typeface="Verdana" pitchFamily="34" charset="0"/>
                <a:ea typeface="Verdana" pitchFamily="34" charset="0"/>
                <a:cs typeface="Verdana" pitchFamily="34" charset="0"/>
              </a:rPr>
              <a:t>.matching</a:t>
            </a:r>
            <a:r>
              <a:rPr lang="en-US" altLang="zh-CN" sz="2400" dirty="0" smtClean="0">
                <a:latin typeface="Verdana" pitchFamily="34" charset="0"/>
                <a:ea typeface="Verdana" pitchFamily="34" charset="0"/>
                <a:cs typeface="Verdana" pitchFamily="34" charset="0"/>
              </a:rPr>
              <a:t> ≠ </a:t>
            </a:r>
            <a:r>
              <a:rPr lang="el-GR" altLang="zh-CN" sz="2400" i="1" dirty="0" smtClean="0">
                <a:latin typeface="Verdana" pitchFamily="34" charset="0"/>
                <a:ea typeface="Verdana" pitchFamily="34" charset="0"/>
                <a:cs typeface="Verdana" pitchFamily="34" charset="0"/>
              </a:rPr>
              <a:t>Φ</a:t>
            </a:r>
            <a:r>
              <a:rPr lang="en-US" altLang="zh-CN" sz="2400" dirty="0" smtClean="0">
                <a:latin typeface="Verdana" pitchFamily="34" charset="0"/>
                <a:ea typeface="Verdana" pitchFamily="34" charset="0"/>
                <a:cs typeface="Verdana" pitchFamily="34" charset="0"/>
              </a:rPr>
              <a:t> AND</a:t>
            </a:r>
          </a:p>
          <a:p>
            <a:r>
              <a:rPr lang="en-US" altLang="zh-CN" sz="600" i="1" dirty="0" smtClean="0">
                <a:latin typeface="Verdana" pitchFamily="34" charset="0"/>
                <a:ea typeface="Verdana" pitchFamily="34" charset="0"/>
                <a:cs typeface="Verdana" pitchFamily="34" charset="0"/>
              </a:rPr>
              <a:t> </a:t>
            </a:r>
            <a:r>
              <a:rPr lang="en-US" altLang="zh-CN" sz="2400" i="1" dirty="0" err="1" smtClean="0">
                <a:latin typeface="Verdana" pitchFamily="34" charset="0"/>
                <a:ea typeface="Verdana" pitchFamily="34" charset="0"/>
                <a:cs typeface="Verdana" pitchFamily="34" charset="0"/>
              </a:rPr>
              <a:t>r</a:t>
            </a:r>
            <a:r>
              <a:rPr lang="en-US" altLang="zh-CN" sz="2400" i="1" baseline="-25000" dirty="0" err="1" smtClean="0">
                <a:latin typeface="Verdana" pitchFamily="34" charset="0"/>
                <a:ea typeface="Verdana" pitchFamily="34" charset="0"/>
                <a:cs typeface="Verdana" pitchFamily="34" charset="0"/>
              </a:rPr>
              <a:t>i</a:t>
            </a:r>
            <a:r>
              <a:rPr lang="en-US" altLang="zh-CN" sz="2400" dirty="0" err="1" smtClean="0">
                <a:latin typeface="Verdana" pitchFamily="34" charset="0"/>
                <a:ea typeface="Verdana" pitchFamily="34" charset="0"/>
                <a:cs typeface="Verdana" pitchFamily="34" charset="0"/>
              </a:rPr>
              <a:t>.priority</a:t>
            </a:r>
            <a:r>
              <a:rPr lang="en-US" altLang="zh-CN" sz="2400" dirty="0" smtClean="0">
                <a:latin typeface="Verdana" pitchFamily="34" charset="0"/>
                <a:ea typeface="Verdana" pitchFamily="34" charset="0"/>
                <a:cs typeface="Verdana" pitchFamily="34" charset="0"/>
              </a:rPr>
              <a:t> &gt; </a:t>
            </a:r>
            <a:r>
              <a:rPr lang="en-US" altLang="zh-CN" sz="2400" i="1" dirty="0" err="1" smtClean="0">
                <a:latin typeface="Verdana" pitchFamily="34" charset="0"/>
                <a:ea typeface="Verdana" pitchFamily="34" charset="0"/>
                <a:cs typeface="Verdana" pitchFamily="34" charset="0"/>
              </a:rPr>
              <a:t>r</a:t>
            </a:r>
            <a:r>
              <a:rPr lang="en-US" altLang="zh-CN" sz="2400" i="1" baseline="-25000" dirty="0" err="1" smtClean="0">
                <a:latin typeface="Verdana" pitchFamily="34" charset="0"/>
                <a:ea typeface="Verdana" pitchFamily="34" charset="0"/>
                <a:cs typeface="Verdana" pitchFamily="34" charset="0"/>
              </a:rPr>
              <a:t>j</a:t>
            </a:r>
            <a:r>
              <a:rPr lang="en-US" altLang="zh-CN" sz="2400" dirty="0" err="1" smtClean="0">
                <a:latin typeface="Verdana" pitchFamily="34" charset="0"/>
                <a:ea typeface="Verdana" pitchFamily="34" charset="0"/>
                <a:cs typeface="Verdana" pitchFamily="34" charset="0"/>
              </a:rPr>
              <a:t>.priority</a:t>
            </a:r>
            <a:endParaRPr lang="zh-CN" altLang="en-US" sz="2400" dirty="0">
              <a:latin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直接连接符 59"/>
          <p:cNvCxnSpPr/>
          <p:nvPr/>
        </p:nvCxnSpPr>
        <p:spPr>
          <a:xfrm rot="5400000">
            <a:off x="1536680" y="3463926"/>
            <a:ext cx="642943" cy="573093"/>
          </a:xfrm>
          <a:prstGeom prst="line">
            <a:avLst/>
          </a:prstGeom>
          <a:ln w="57150">
            <a:solidFill>
              <a:srgbClr val="00B0F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rot="16200000" flipH="1">
            <a:off x="2143902" y="3429794"/>
            <a:ext cx="642942" cy="641354"/>
          </a:xfrm>
          <a:prstGeom prst="line">
            <a:avLst/>
          </a:prstGeom>
          <a:ln w="57150">
            <a:solidFill>
              <a:srgbClr val="00B0F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p:nvPr>
        </p:nvSpPr>
        <p:spPr>
          <a:xfrm>
            <a:off x="0" y="2130425"/>
            <a:ext cx="9144000" cy="1470025"/>
          </a:xfrm>
        </p:spPr>
        <p:txBody>
          <a:bodyPr>
            <a:normAutofit fontScale="90000"/>
          </a:bodyPr>
          <a:lstStyle/>
          <a:p>
            <a:r>
              <a:rPr lang="en-US" altLang="zh-CN" sz="4000" dirty="0" err="1" smtClean="0">
                <a:solidFill>
                  <a:schemeClr val="bg1"/>
                </a:solidFill>
                <a:ea typeface="Verdana" pitchFamily="34" charset="0"/>
              </a:rPr>
              <a:t>Gotta</a:t>
            </a:r>
            <a:r>
              <a:rPr lang="en-US" altLang="zh-CN" sz="4000" dirty="0" smtClean="0">
                <a:solidFill>
                  <a:schemeClr val="bg1"/>
                </a:solidFill>
              </a:rPr>
              <a:t> Tell You Switches Only Once</a:t>
            </a:r>
            <a:br>
              <a:rPr lang="en-US" altLang="zh-CN" sz="4000" dirty="0" smtClean="0">
                <a:solidFill>
                  <a:schemeClr val="bg1"/>
                </a:solidFill>
              </a:rPr>
            </a:br>
            <a:r>
              <a:rPr lang="en-US" altLang="zh-CN" sz="4000" dirty="0" smtClean="0">
                <a:solidFill>
                  <a:schemeClr val="bg1"/>
                </a:solidFill>
              </a:rPr>
              <a:t>Toward Bandwidth-Efficient</a:t>
            </a:r>
            <a:br>
              <a:rPr lang="en-US" altLang="zh-CN" sz="4000" dirty="0" smtClean="0">
                <a:solidFill>
                  <a:schemeClr val="bg1"/>
                </a:solidFill>
              </a:rPr>
            </a:br>
            <a:r>
              <a:rPr lang="en-US" altLang="zh-CN" sz="4000" dirty="0" smtClean="0">
                <a:solidFill>
                  <a:schemeClr val="bg1"/>
                </a:solidFill>
              </a:rPr>
              <a:t>Flow Setup for </a:t>
            </a:r>
            <a:r>
              <a:rPr lang="en-US" altLang="zh-CN" sz="4000" dirty="0" smtClean="0">
                <a:solidFill>
                  <a:srgbClr val="FFC000"/>
                </a:solidFill>
              </a:rPr>
              <a:t>SDN</a:t>
            </a:r>
            <a:r>
              <a:rPr lang="en-US" altLang="zh-CN" sz="4000" dirty="0" smtClean="0"/>
              <a:t/>
            </a:r>
            <a:br>
              <a:rPr lang="en-US" altLang="zh-CN" sz="4000" dirty="0" smtClean="0"/>
            </a:br>
            <a:endParaRPr lang="zh-CN" altLang="en-US" sz="4000" dirty="0">
              <a:solidFill>
                <a:srgbClr val="FFC000"/>
              </a:solidFill>
            </a:endParaRPr>
          </a:p>
        </p:txBody>
      </p:sp>
      <p:sp>
        <p:nvSpPr>
          <p:cNvPr id="30" name="TextBox 29"/>
          <p:cNvSpPr txBox="1"/>
          <p:nvPr/>
        </p:nvSpPr>
        <p:spPr>
          <a:xfrm>
            <a:off x="1643042" y="500042"/>
            <a:ext cx="1324402" cy="369332"/>
          </a:xfrm>
          <a:prstGeom prst="rect">
            <a:avLst/>
          </a:prstGeom>
          <a:noFill/>
        </p:spPr>
        <p:txBody>
          <a:bodyPr wrap="none" rtlCol="0">
            <a:spAutoFit/>
          </a:bodyPr>
          <a:lstStyle/>
          <a:p>
            <a:r>
              <a:rPr lang="en-US" altLang="zh-CN" dirty="0" smtClean="0">
                <a:solidFill>
                  <a:schemeClr val="bg1"/>
                </a:solidFill>
                <a:latin typeface="Verdana" pitchFamily="34" charset="0"/>
                <a:ea typeface="Verdana" pitchFamily="34" charset="0"/>
                <a:cs typeface="Verdana" pitchFamily="34" charset="0"/>
              </a:rPr>
              <a:t>Controller</a:t>
            </a:r>
            <a:endParaRPr lang="zh-CN" altLang="en-US" dirty="0">
              <a:solidFill>
                <a:schemeClr val="bg1"/>
              </a:solidFill>
              <a:latin typeface="Verdana" pitchFamily="34" charset="0"/>
              <a:cs typeface="Verdana" pitchFamily="34" charset="0"/>
            </a:endParaRPr>
          </a:p>
        </p:txBody>
      </p:sp>
      <p:sp>
        <p:nvSpPr>
          <p:cNvPr id="31" name="TextBox 30"/>
          <p:cNvSpPr txBox="1"/>
          <p:nvPr/>
        </p:nvSpPr>
        <p:spPr>
          <a:xfrm>
            <a:off x="2688244" y="1142984"/>
            <a:ext cx="1481496" cy="369332"/>
          </a:xfrm>
          <a:prstGeom prst="rect">
            <a:avLst/>
          </a:prstGeom>
          <a:noFill/>
        </p:spPr>
        <p:txBody>
          <a:bodyPr wrap="none" rtlCol="0">
            <a:spAutoFit/>
          </a:bodyPr>
          <a:lstStyle/>
          <a:p>
            <a:r>
              <a:rPr lang="en-US" altLang="zh-CN" b="1" dirty="0" smtClean="0">
                <a:solidFill>
                  <a:schemeClr val="bg1"/>
                </a:solidFill>
                <a:latin typeface="Verdana" pitchFamily="34" charset="0"/>
                <a:ea typeface="Verdana" pitchFamily="34" charset="0"/>
                <a:cs typeface="Verdana" pitchFamily="34" charset="0"/>
              </a:rPr>
              <a:t>Controller</a:t>
            </a:r>
            <a:endParaRPr lang="zh-CN" altLang="en-US" b="1" dirty="0">
              <a:solidFill>
                <a:schemeClr val="bg1"/>
              </a:solidFill>
              <a:latin typeface="Verdana" pitchFamily="34" charset="0"/>
              <a:cs typeface="Verdana" pitchFamily="34" charset="0"/>
            </a:endParaRPr>
          </a:p>
        </p:txBody>
      </p:sp>
      <p:sp>
        <p:nvSpPr>
          <p:cNvPr id="49" name="TextBox 48"/>
          <p:cNvSpPr txBox="1"/>
          <p:nvPr/>
        </p:nvSpPr>
        <p:spPr>
          <a:xfrm>
            <a:off x="4427987" y="1714488"/>
            <a:ext cx="851515" cy="276999"/>
          </a:xfrm>
          <a:prstGeom prst="rect">
            <a:avLst/>
          </a:prstGeom>
          <a:noFill/>
        </p:spPr>
        <p:txBody>
          <a:bodyPr wrap="none" rtlCol="0">
            <a:spAutoFit/>
          </a:bodyPr>
          <a:lstStyle/>
          <a:p>
            <a:r>
              <a:rPr lang="en-US" altLang="zh-CN" sz="1200" b="1" dirty="0" smtClean="0">
                <a:solidFill>
                  <a:schemeClr val="bg1"/>
                </a:solidFill>
                <a:latin typeface="Verdana" pitchFamily="34" charset="0"/>
                <a:ea typeface="Verdana" pitchFamily="34" charset="0"/>
                <a:cs typeface="Verdana" pitchFamily="34" charset="0"/>
              </a:rPr>
              <a:t>Monitor</a:t>
            </a:r>
            <a:endParaRPr lang="zh-CN" altLang="en-US" sz="1200" b="1" dirty="0">
              <a:solidFill>
                <a:schemeClr val="bg1"/>
              </a:solidFill>
              <a:latin typeface="Verdana" pitchFamily="34" charset="0"/>
              <a:cs typeface="Verdana" pitchFamily="34" charset="0"/>
            </a:endParaRPr>
          </a:p>
        </p:txBody>
      </p:sp>
      <p:sp>
        <p:nvSpPr>
          <p:cNvPr id="39" name="TextBox 38"/>
          <p:cNvSpPr txBox="1"/>
          <p:nvPr/>
        </p:nvSpPr>
        <p:spPr>
          <a:xfrm>
            <a:off x="5857884" y="1000108"/>
            <a:ext cx="2797561" cy="646331"/>
          </a:xfrm>
          <a:prstGeom prst="rect">
            <a:avLst/>
          </a:prstGeom>
          <a:noFill/>
        </p:spPr>
        <p:txBody>
          <a:bodyPr wrap="none" rtlCol="0">
            <a:spAutoFit/>
          </a:bodyPr>
          <a:lstStyle/>
          <a:p>
            <a:r>
              <a:rPr lang="en-US" altLang="zh-CN" sz="3600" b="1" dirty="0" smtClean="0">
                <a:solidFill>
                  <a:srgbClr val="FF0000"/>
                </a:solidFill>
                <a:latin typeface="Verdana" pitchFamily="34" charset="0"/>
                <a:ea typeface="Verdana" pitchFamily="34" charset="0"/>
                <a:cs typeface="Verdana" pitchFamily="34" charset="0"/>
              </a:rPr>
              <a:t>Rule Fault</a:t>
            </a:r>
            <a:endParaRPr lang="zh-CN" altLang="en-US" sz="3600" b="1" dirty="0">
              <a:solidFill>
                <a:srgbClr val="FF0000"/>
              </a:solidFill>
              <a:latin typeface="Verdana" pitchFamily="34" charset="0"/>
              <a:cs typeface="Verdana" pitchFamily="34" charset="0"/>
            </a:endParaRPr>
          </a:p>
        </p:txBody>
      </p:sp>
      <p:sp>
        <p:nvSpPr>
          <p:cNvPr id="3" name="TextBox 2"/>
          <p:cNvSpPr txBox="1"/>
          <p:nvPr/>
        </p:nvSpPr>
        <p:spPr>
          <a:xfrm>
            <a:off x="5860800" y="3357562"/>
            <a:ext cx="3525784" cy="1200329"/>
          </a:xfrm>
          <a:prstGeom prst="rect">
            <a:avLst/>
          </a:prstGeom>
          <a:noFill/>
        </p:spPr>
        <p:txBody>
          <a:bodyPr wrap="square" rtlCol="0">
            <a:spAutoFit/>
          </a:bodyPr>
          <a:lstStyle/>
          <a:p>
            <a:r>
              <a:rPr lang="en-US" altLang="zh-CN" sz="3600" b="1" dirty="0" err="1" smtClean="0">
                <a:solidFill>
                  <a:srgbClr val="FFC000"/>
                </a:solidFill>
                <a:latin typeface="Verdana" pitchFamily="34" charset="0"/>
                <a:ea typeface="Verdana" pitchFamily="34" charset="0"/>
                <a:cs typeface="Verdana" pitchFamily="34" charset="0"/>
              </a:rPr>
              <a:t>RuleScope</a:t>
            </a:r>
            <a:endParaRPr lang="en-US" altLang="zh-CN" sz="3600" b="1" dirty="0" smtClean="0">
              <a:solidFill>
                <a:srgbClr val="FFC000"/>
              </a:solidFill>
              <a:latin typeface="Verdana" pitchFamily="34" charset="0"/>
              <a:ea typeface="Verdana" pitchFamily="34" charset="0"/>
              <a:cs typeface="Verdana" pitchFamily="34" charset="0"/>
            </a:endParaRPr>
          </a:p>
          <a:p>
            <a:r>
              <a:rPr lang="en-US" altLang="zh-CN" sz="3600" b="1" dirty="0" smtClean="0">
                <a:latin typeface="Verdana" pitchFamily="34" charset="0"/>
                <a:ea typeface="Verdana" pitchFamily="34" charset="0"/>
                <a:cs typeface="Verdana" pitchFamily="34" charset="0"/>
              </a:rPr>
              <a:t>Algorithms</a:t>
            </a:r>
          </a:p>
        </p:txBody>
      </p:sp>
      <p:sp>
        <p:nvSpPr>
          <p:cNvPr id="29" name="TextBox 28"/>
          <p:cNvSpPr txBox="1"/>
          <p:nvPr/>
        </p:nvSpPr>
        <p:spPr>
          <a:xfrm>
            <a:off x="285720" y="1000108"/>
            <a:ext cx="2975495" cy="646331"/>
          </a:xfrm>
          <a:prstGeom prst="rect">
            <a:avLst/>
          </a:prstGeom>
          <a:noFill/>
        </p:spPr>
        <p:txBody>
          <a:bodyPr wrap="none" rtlCol="0">
            <a:spAutoFit/>
          </a:bodyPr>
          <a:lstStyle/>
          <a:p>
            <a:r>
              <a:rPr lang="en-US" altLang="zh-CN" sz="3600" b="1" dirty="0" smtClean="0">
                <a:latin typeface="Verdana" pitchFamily="34" charset="0"/>
                <a:ea typeface="Verdana" pitchFamily="34" charset="0"/>
                <a:cs typeface="Verdana" pitchFamily="34" charset="0"/>
              </a:rPr>
              <a:t>Flow Table</a:t>
            </a:r>
            <a:endParaRPr lang="zh-CN" altLang="en-US" sz="3600" b="1" dirty="0">
              <a:latin typeface="Verdana" pitchFamily="34" charset="0"/>
              <a:cs typeface="Verdana" pitchFamily="34" charset="0"/>
            </a:endParaRPr>
          </a:p>
        </p:txBody>
      </p:sp>
      <p:sp>
        <p:nvSpPr>
          <p:cNvPr id="34" name="圆角矩形 33"/>
          <p:cNvSpPr/>
          <p:nvPr/>
        </p:nvSpPr>
        <p:spPr>
          <a:xfrm>
            <a:off x="4143372" y="928670"/>
            <a:ext cx="785818" cy="785818"/>
          </a:xfrm>
          <a:prstGeom prst="roundRect">
            <a:avLst/>
          </a:prstGeom>
          <a:solidFill>
            <a:srgbClr val="FFC000"/>
          </a:solidFill>
          <a:effectLst>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600" b="1" dirty="0" smtClean="0">
                <a:solidFill>
                  <a:schemeClr val="tx1"/>
                </a:solidFill>
                <a:latin typeface="Verdana" pitchFamily="34" charset="0"/>
                <a:cs typeface="Verdana" pitchFamily="34" charset="0"/>
              </a:rPr>
              <a:t>?</a:t>
            </a:r>
            <a:endParaRPr lang="zh-CN" altLang="en-US" sz="3600" b="1" dirty="0" smtClean="0">
              <a:solidFill>
                <a:schemeClr val="tx1"/>
              </a:solidFill>
              <a:latin typeface="Verdana" pitchFamily="34" charset="0"/>
              <a:cs typeface="Verdana" pitchFamily="34" charset="0"/>
            </a:endParaRPr>
          </a:p>
        </p:txBody>
      </p:sp>
      <p:cxnSp>
        <p:nvCxnSpPr>
          <p:cNvPr id="36" name="直接箭头连接符 35"/>
          <p:cNvCxnSpPr>
            <a:stCxn id="29" idx="3"/>
            <a:endCxn id="34" idx="1"/>
          </p:cNvCxnSpPr>
          <p:nvPr/>
        </p:nvCxnSpPr>
        <p:spPr>
          <a:xfrm flipV="1">
            <a:off x="3261215" y="1321579"/>
            <a:ext cx="882157" cy="1695"/>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34" idx="3"/>
            <a:endCxn id="39" idx="1"/>
          </p:cNvCxnSpPr>
          <p:nvPr/>
        </p:nvCxnSpPr>
        <p:spPr>
          <a:xfrm>
            <a:off x="4929190" y="1321579"/>
            <a:ext cx="928694" cy="1695"/>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039200" y="1714488"/>
            <a:ext cx="3377848" cy="461665"/>
          </a:xfrm>
          <a:prstGeom prst="rect">
            <a:avLst/>
          </a:prstGeom>
          <a:noFill/>
        </p:spPr>
        <p:txBody>
          <a:bodyPr wrap="none" rtlCol="0">
            <a:spAutoFit/>
          </a:bodyPr>
          <a:lstStyle/>
          <a:p>
            <a:r>
              <a:rPr lang="en-US" altLang="zh-CN" sz="2400" b="1" dirty="0" smtClean="0">
                <a:latin typeface="Verdana" pitchFamily="34" charset="0"/>
                <a:ea typeface="Verdana" pitchFamily="34" charset="0"/>
                <a:cs typeface="Verdana" pitchFamily="34" charset="0"/>
              </a:rPr>
              <a:t>dependency graph</a:t>
            </a:r>
            <a:endParaRPr lang="zh-CN" altLang="en-US" sz="2400" b="1" dirty="0">
              <a:latin typeface="Verdana" pitchFamily="34" charset="0"/>
              <a:cs typeface="Verdana" pitchFamily="34" charset="0"/>
            </a:endParaRPr>
          </a:p>
        </p:txBody>
      </p:sp>
      <p:sp>
        <p:nvSpPr>
          <p:cNvPr id="24" name="TextBox 23"/>
          <p:cNvSpPr txBox="1"/>
          <p:nvPr/>
        </p:nvSpPr>
        <p:spPr>
          <a:xfrm>
            <a:off x="295200" y="2214554"/>
            <a:ext cx="3732112" cy="461665"/>
          </a:xfrm>
          <a:prstGeom prst="rect">
            <a:avLst/>
          </a:prstGeom>
          <a:noFill/>
        </p:spPr>
        <p:txBody>
          <a:bodyPr wrap="none" rtlCol="0">
            <a:spAutoFit/>
          </a:bodyPr>
          <a:lstStyle/>
          <a:p>
            <a:r>
              <a:rPr lang="en-US" altLang="zh-CN" sz="2400" dirty="0" smtClean="0">
                <a:latin typeface="Verdana" pitchFamily="34" charset="0"/>
                <a:ea typeface="Verdana" pitchFamily="34" charset="0"/>
                <a:cs typeface="Verdana" pitchFamily="34" charset="0"/>
              </a:rPr>
              <a:t>{</a:t>
            </a:r>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0</a:t>
            </a:r>
            <a:r>
              <a:rPr lang="en-US" altLang="zh-CN" sz="2400" dirty="0" smtClean="0">
                <a:latin typeface="Verdana" pitchFamily="34" charset="0"/>
                <a:ea typeface="Verdana" pitchFamily="34" charset="0"/>
                <a:cs typeface="Verdana" pitchFamily="34" charset="0"/>
              </a:rPr>
              <a:t>, </a:t>
            </a:r>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1</a:t>
            </a:r>
            <a:r>
              <a:rPr lang="en-US" altLang="zh-CN" sz="2400" dirty="0" smtClean="0">
                <a:latin typeface="Verdana" pitchFamily="34" charset="0"/>
                <a:ea typeface="Verdana" pitchFamily="34" charset="0"/>
                <a:cs typeface="Verdana" pitchFamily="34" charset="0"/>
              </a:rPr>
              <a:t>, </a:t>
            </a:r>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2</a:t>
            </a:r>
            <a:r>
              <a:rPr lang="en-US" altLang="zh-CN" sz="2400" dirty="0" smtClean="0">
                <a:latin typeface="Verdana" pitchFamily="34" charset="0"/>
                <a:ea typeface="Verdana" pitchFamily="34" charset="0"/>
                <a:cs typeface="Verdana" pitchFamily="34" charset="0"/>
              </a:rPr>
              <a:t>, </a:t>
            </a:r>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3</a:t>
            </a:r>
            <a:r>
              <a:rPr lang="en-US" altLang="zh-CN" sz="2400" dirty="0" smtClean="0">
                <a:latin typeface="Verdana" pitchFamily="34" charset="0"/>
                <a:ea typeface="Verdana" pitchFamily="34" charset="0"/>
                <a:cs typeface="Verdana" pitchFamily="34" charset="0"/>
              </a:rPr>
              <a:t>, </a:t>
            </a:r>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4</a:t>
            </a:r>
            <a:r>
              <a:rPr lang="en-US" altLang="zh-CN" sz="2400" dirty="0" smtClean="0">
                <a:latin typeface="Verdana" pitchFamily="34" charset="0"/>
                <a:ea typeface="Verdana" pitchFamily="34" charset="0"/>
                <a:cs typeface="Verdana" pitchFamily="34" charset="0"/>
              </a:rPr>
              <a:t>, </a:t>
            </a:r>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5</a:t>
            </a:r>
            <a:r>
              <a:rPr lang="en-US" altLang="zh-CN" sz="2400" dirty="0" smtClean="0">
                <a:latin typeface="Verdana" pitchFamily="34" charset="0"/>
                <a:ea typeface="Verdana" pitchFamily="34" charset="0"/>
                <a:cs typeface="Verdana" pitchFamily="34" charset="0"/>
              </a:rPr>
              <a:t>,</a:t>
            </a:r>
            <a:r>
              <a:rPr lang="en-US" altLang="zh-CN" sz="2400" i="1" dirty="0" smtClean="0">
                <a:latin typeface="Verdana" pitchFamily="34" charset="0"/>
                <a:ea typeface="Verdana" pitchFamily="34" charset="0"/>
                <a:cs typeface="Verdana" pitchFamily="34" charset="0"/>
              </a:rPr>
              <a:t> r</a:t>
            </a:r>
            <a:r>
              <a:rPr lang="en-US" altLang="zh-CN" sz="2400" baseline="-25000" dirty="0" smtClean="0">
                <a:latin typeface="Verdana" pitchFamily="34" charset="0"/>
                <a:ea typeface="Verdana" pitchFamily="34" charset="0"/>
                <a:cs typeface="Verdana" pitchFamily="34" charset="0"/>
              </a:rPr>
              <a:t>6</a:t>
            </a:r>
            <a:r>
              <a:rPr lang="en-US" altLang="zh-CN" sz="2400" dirty="0" smtClean="0">
                <a:latin typeface="Verdana" pitchFamily="34" charset="0"/>
                <a:ea typeface="Verdana" pitchFamily="34" charset="0"/>
                <a:cs typeface="Verdana" pitchFamily="34" charset="0"/>
              </a:rPr>
              <a:t>}</a:t>
            </a:r>
            <a:endParaRPr lang="zh-CN" altLang="en-US" sz="2400" dirty="0">
              <a:latin typeface="Verdana" pitchFamily="34" charset="0"/>
              <a:cs typeface="Verdana" pitchFamily="34" charset="0"/>
            </a:endParaRPr>
          </a:p>
        </p:txBody>
      </p:sp>
      <p:cxnSp>
        <p:nvCxnSpPr>
          <p:cNvPr id="33" name="直接连接符 32"/>
          <p:cNvCxnSpPr/>
          <p:nvPr/>
        </p:nvCxnSpPr>
        <p:spPr>
          <a:xfrm rot="5400000">
            <a:off x="3322629" y="3749677"/>
            <a:ext cx="642942" cy="1588"/>
          </a:xfrm>
          <a:prstGeom prst="line">
            <a:avLst/>
          </a:prstGeom>
          <a:ln w="57150">
            <a:solidFill>
              <a:srgbClr val="00B0F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5" name="椭圆 34"/>
          <p:cNvSpPr/>
          <p:nvPr/>
        </p:nvSpPr>
        <p:spPr>
          <a:xfrm>
            <a:off x="428596" y="3000372"/>
            <a:ext cx="428628" cy="428628"/>
          </a:xfrm>
          <a:prstGeom prst="ellipse">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27"/>
          <p:cNvSpPr txBox="1"/>
          <p:nvPr/>
        </p:nvSpPr>
        <p:spPr>
          <a:xfrm>
            <a:off x="428596" y="2928934"/>
            <a:ext cx="445956" cy="461665"/>
          </a:xfrm>
          <a:prstGeom prst="rect">
            <a:avLst/>
          </a:prstGeom>
          <a:noFill/>
        </p:spPr>
        <p:txBody>
          <a:bodyPr wrap="square" rtlCol="0">
            <a:spAutoFit/>
          </a:bodyPr>
          <a:lstStyle/>
          <a:p>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0</a:t>
            </a:r>
            <a:endParaRPr lang="zh-CN" altLang="en-US" sz="2400" baseline="-25000" dirty="0">
              <a:latin typeface="Verdana" pitchFamily="34" charset="0"/>
              <a:cs typeface="Verdana" pitchFamily="34" charset="0"/>
            </a:endParaRPr>
          </a:p>
        </p:txBody>
      </p:sp>
      <p:sp>
        <p:nvSpPr>
          <p:cNvPr id="37" name="椭圆 36"/>
          <p:cNvSpPr/>
          <p:nvPr/>
        </p:nvSpPr>
        <p:spPr>
          <a:xfrm>
            <a:off x="1928794" y="3000372"/>
            <a:ext cx="428628" cy="428628"/>
          </a:xfrm>
          <a:prstGeom prst="ellipse">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37"/>
          <p:cNvSpPr txBox="1"/>
          <p:nvPr/>
        </p:nvSpPr>
        <p:spPr>
          <a:xfrm>
            <a:off x="1928794" y="2928934"/>
            <a:ext cx="445956" cy="461665"/>
          </a:xfrm>
          <a:prstGeom prst="rect">
            <a:avLst/>
          </a:prstGeom>
          <a:noFill/>
        </p:spPr>
        <p:txBody>
          <a:bodyPr wrap="square" rtlCol="0">
            <a:spAutoFit/>
          </a:bodyPr>
          <a:lstStyle/>
          <a:p>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1</a:t>
            </a:r>
            <a:endParaRPr lang="zh-CN" altLang="en-US" sz="2400" baseline="-25000" dirty="0">
              <a:latin typeface="Verdana" pitchFamily="34" charset="0"/>
              <a:cs typeface="Verdana" pitchFamily="34" charset="0"/>
            </a:endParaRPr>
          </a:p>
        </p:txBody>
      </p:sp>
      <p:sp>
        <p:nvSpPr>
          <p:cNvPr id="40" name="椭圆 39"/>
          <p:cNvSpPr/>
          <p:nvPr/>
        </p:nvSpPr>
        <p:spPr>
          <a:xfrm>
            <a:off x="3428992" y="3000372"/>
            <a:ext cx="428628" cy="428628"/>
          </a:xfrm>
          <a:prstGeom prst="ellipse">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TextBox 40"/>
          <p:cNvSpPr txBox="1"/>
          <p:nvPr/>
        </p:nvSpPr>
        <p:spPr>
          <a:xfrm>
            <a:off x="3428992" y="2928934"/>
            <a:ext cx="445956" cy="461665"/>
          </a:xfrm>
          <a:prstGeom prst="rect">
            <a:avLst/>
          </a:prstGeom>
          <a:noFill/>
        </p:spPr>
        <p:txBody>
          <a:bodyPr wrap="square" rtlCol="0">
            <a:spAutoFit/>
          </a:bodyPr>
          <a:lstStyle/>
          <a:p>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4</a:t>
            </a:r>
            <a:endParaRPr lang="zh-CN" altLang="en-US" sz="2400" baseline="-25000" dirty="0">
              <a:latin typeface="Verdana" pitchFamily="34" charset="0"/>
              <a:cs typeface="Verdana" pitchFamily="34" charset="0"/>
            </a:endParaRPr>
          </a:p>
        </p:txBody>
      </p:sp>
      <p:sp>
        <p:nvSpPr>
          <p:cNvPr id="44" name="椭圆 43"/>
          <p:cNvSpPr/>
          <p:nvPr/>
        </p:nvSpPr>
        <p:spPr>
          <a:xfrm>
            <a:off x="3428992" y="4071942"/>
            <a:ext cx="428628" cy="428628"/>
          </a:xfrm>
          <a:prstGeom prst="ellipse">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TextBox 44"/>
          <p:cNvSpPr txBox="1"/>
          <p:nvPr/>
        </p:nvSpPr>
        <p:spPr>
          <a:xfrm>
            <a:off x="3428992" y="4000504"/>
            <a:ext cx="445956" cy="461665"/>
          </a:xfrm>
          <a:prstGeom prst="rect">
            <a:avLst/>
          </a:prstGeom>
          <a:noFill/>
        </p:spPr>
        <p:txBody>
          <a:bodyPr wrap="square" rtlCol="0">
            <a:spAutoFit/>
          </a:bodyPr>
          <a:lstStyle/>
          <a:p>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5</a:t>
            </a:r>
            <a:endParaRPr lang="zh-CN" altLang="en-US" sz="2400" baseline="-25000" dirty="0">
              <a:latin typeface="Verdana" pitchFamily="34" charset="0"/>
              <a:cs typeface="Verdana" pitchFamily="34" charset="0"/>
            </a:endParaRPr>
          </a:p>
        </p:txBody>
      </p:sp>
      <p:sp>
        <p:nvSpPr>
          <p:cNvPr id="46" name="椭圆 45"/>
          <p:cNvSpPr/>
          <p:nvPr/>
        </p:nvSpPr>
        <p:spPr>
          <a:xfrm>
            <a:off x="3428992" y="5143512"/>
            <a:ext cx="428628" cy="428628"/>
          </a:xfrm>
          <a:prstGeom prst="ellipse">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TextBox 46"/>
          <p:cNvSpPr txBox="1"/>
          <p:nvPr/>
        </p:nvSpPr>
        <p:spPr>
          <a:xfrm>
            <a:off x="3428992" y="5072074"/>
            <a:ext cx="445956" cy="461665"/>
          </a:xfrm>
          <a:prstGeom prst="rect">
            <a:avLst/>
          </a:prstGeom>
          <a:noFill/>
        </p:spPr>
        <p:txBody>
          <a:bodyPr wrap="square" rtlCol="0">
            <a:spAutoFit/>
          </a:bodyPr>
          <a:lstStyle/>
          <a:p>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6</a:t>
            </a:r>
            <a:endParaRPr lang="zh-CN" altLang="en-US" sz="2400" baseline="-25000" dirty="0">
              <a:latin typeface="Verdana" pitchFamily="34" charset="0"/>
              <a:cs typeface="Verdana" pitchFamily="34" charset="0"/>
            </a:endParaRPr>
          </a:p>
        </p:txBody>
      </p:sp>
      <p:sp>
        <p:nvSpPr>
          <p:cNvPr id="55" name="椭圆 54"/>
          <p:cNvSpPr/>
          <p:nvPr/>
        </p:nvSpPr>
        <p:spPr>
          <a:xfrm>
            <a:off x="2643174" y="4071942"/>
            <a:ext cx="428628" cy="428628"/>
          </a:xfrm>
          <a:prstGeom prst="ellipse">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TextBox 55"/>
          <p:cNvSpPr txBox="1"/>
          <p:nvPr/>
        </p:nvSpPr>
        <p:spPr>
          <a:xfrm>
            <a:off x="2643174" y="4000504"/>
            <a:ext cx="445956" cy="461665"/>
          </a:xfrm>
          <a:prstGeom prst="rect">
            <a:avLst/>
          </a:prstGeom>
          <a:noFill/>
        </p:spPr>
        <p:txBody>
          <a:bodyPr wrap="square" rtlCol="0">
            <a:spAutoFit/>
          </a:bodyPr>
          <a:lstStyle/>
          <a:p>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3</a:t>
            </a:r>
            <a:endParaRPr lang="zh-CN" altLang="en-US" sz="2400" baseline="-25000" dirty="0">
              <a:latin typeface="Verdana" pitchFamily="34" charset="0"/>
              <a:cs typeface="Verdana" pitchFamily="34" charset="0"/>
            </a:endParaRPr>
          </a:p>
        </p:txBody>
      </p:sp>
      <p:sp>
        <p:nvSpPr>
          <p:cNvPr id="57" name="椭圆 56"/>
          <p:cNvSpPr/>
          <p:nvPr/>
        </p:nvSpPr>
        <p:spPr>
          <a:xfrm>
            <a:off x="1285852" y="4071942"/>
            <a:ext cx="428628" cy="428628"/>
          </a:xfrm>
          <a:prstGeom prst="ellipse">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TextBox 57"/>
          <p:cNvSpPr txBox="1"/>
          <p:nvPr/>
        </p:nvSpPr>
        <p:spPr>
          <a:xfrm>
            <a:off x="1285852" y="4000504"/>
            <a:ext cx="445956" cy="461665"/>
          </a:xfrm>
          <a:prstGeom prst="rect">
            <a:avLst/>
          </a:prstGeom>
          <a:noFill/>
        </p:spPr>
        <p:txBody>
          <a:bodyPr wrap="square" rtlCol="0">
            <a:spAutoFit/>
          </a:bodyPr>
          <a:lstStyle/>
          <a:p>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2</a:t>
            </a:r>
            <a:endParaRPr lang="zh-CN" altLang="en-US" sz="2400" baseline="-25000" dirty="0">
              <a:latin typeface="Verdana" pitchFamily="34" charset="0"/>
              <a:cs typeface="Verdana" pitchFamily="34" charset="0"/>
            </a:endParaRPr>
          </a:p>
        </p:txBody>
      </p:sp>
      <p:cxnSp>
        <p:nvCxnSpPr>
          <p:cNvPr id="59" name="直接连接符 58"/>
          <p:cNvCxnSpPr/>
          <p:nvPr/>
        </p:nvCxnSpPr>
        <p:spPr>
          <a:xfrm rot="5400000">
            <a:off x="3322629" y="4821247"/>
            <a:ext cx="642942" cy="1588"/>
          </a:xfrm>
          <a:prstGeom prst="line">
            <a:avLst/>
          </a:prstGeom>
          <a:ln w="57150">
            <a:solidFill>
              <a:srgbClr val="00B0F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295200" y="5143512"/>
            <a:ext cx="7419019" cy="1200329"/>
          </a:xfrm>
          <a:prstGeom prst="rect">
            <a:avLst/>
          </a:prstGeom>
          <a:noFill/>
        </p:spPr>
        <p:txBody>
          <a:bodyPr wrap="none" rtlCol="0">
            <a:spAutoFit/>
          </a:bodyPr>
          <a:lstStyle/>
          <a:p>
            <a:r>
              <a:rPr lang="en-US" altLang="zh-CN" sz="2400" dirty="0" smtClean="0">
                <a:solidFill>
                  <a:schemeClr val="bg1"/>
                </a:solidFill>
                <a:latin typeface="Verdana" pitchFamily="34" charset="0"/>
                <a:ea typeface="Verdana" pitchFamily="34" charset="0"/>
                <a:cs typeface="Verdana" pitchFamily="34" charset="0"/>
              </a:rPr>
              <a:t>&lt;</a:t>
            </a:r>
            <a:r>
              <a:rPr lang="en-US" altLang="zh-CN" sz="2400" i="1" dirty="0" err="1" smtClean="0">
                <a:solidFill>
                  <a:schemeClr val="bg1"/>
                </a:solidFill>
                <a:latin typeface="Verdana" pitchFamily="34" charset="0"/>
                <a:ea typeface="Verdana" pitchFamily="34" charset="0"/>
                <a:cs typeface="Verdana" pitchFamily="34" charset="0"/>
              </a:rPr>
              <a:t>r</a:t>
            </a:r>
            <a:r>
              <a:rPr lang="en-US" altLang="zh-CN" sz="2400" i="1" baseline="-25000" dirty="0" err="1" smtClean="0">
                <a:solidFill>
                  <a:schemeClr val="bg1"/>
                </a:solidFill>
                <a:latin typeface="Verdana" pitchFamily="34" charset="0"/>
                <a:ea typeface="Verdana" pitchFamily="34" charset="0"/>
                <a:cs typeface="Verdana" pitchFamily="34" charset="0"/>
              </a:rPr>
              <a:t>i</a:t>
            </a:r>
            <a:r>
              <a:rPr lang="en-US" altLang="zh-CN" sz="2400" dirty="0" smtClean="0">
                <a:solidFill>
                  <a:schemeClr val="bg1"/>
                </a:solidFill>
                <a:latin typeface="Verdana" pitchFamily="34" charset="0"/>
                <a:ea typeface="Verdana" pitchFamily="34" charset="0"/>
                <a:cs typeface="Verdana" pitchFamily="34" charset="0"/>
              </a:rPr>
              <a:t>, </a:t>
            </a:r>
            <a:r>
              <a:rPr lang="en-US" altLang="zh-CN" sz="2400" i="1" dirty="0" err="1" smtClean="0">
                <a:solidFill>
                  <a:schemeClr val="bg1"/>
                </a:solidFill>
                <a:latin typeface="Verdana" pitchFamily="34" charset="0"/>
                <a:ea typeface="Verdana" pitchFamily="34" charset="0"/>
                <a:cs typeface="Verdana" pitchFamily="34" charset="0"/>
              </a:rPr>
              <a:t>r</a:t>
            </a:r>
            <a:r>
              <a:rPr lang="en-US" altLang="zh-CN" sz="2400" i="1" baseline="-25000" dirty="0" err="1" smtClean="0">
                <a:solidFill>
                  <a:schemeClr val="bg1"/>
                </a:solidFill>
                <a:latin typeface="Verdana" pitchFamily="34" charset="0"/>
                <a:ea typeface="Verdana" pitchFamily="34" charset="0"/>
                <a:cs typeface="Verdana" pitchFamily="34" charset="0"/>
              </a:rPr>
              <a:t>j</a:t>
            </a:r>
            <a:r>
              <a:rPr lang="en-US" altLang="zh-CN" sz="2400" dirty="0" smtClean="0">
                <a:solidFill>
                  <a:schemeClr val="bg1"/>
                </a:solidFill>
                <a:latin typeface="Verdana" pitchFamily="34" charset="0"/>
                <a:ea typeface="Verdana" pitchFamily="34" charset="0"/>
                <a:cs typeface="Verdana" pitchFamily="34" charset="0"/>
              </a:rPr>
              <a:t>&gt; if</a:t>
            </a:r>
          </a:p>
          <a:p>
            <a:r>
              <a:rPr lang="en-US" altLang="zh-CN" sz="600" i="1" dirty="0" smtClean="0">
                <a:latin typeface="Verdana" pitchFamily="34" charset="0"/>
                <a:ea typeface="Verdana" pitchFamily="34" charset="0"/>
                <a:cs typeface="Verdana" pitchFamily="34" charset="0"/>
              </a:rPr>
              <a:t> </a:t>
            </a:r>
            <a:r>
              <a:rPr lang="en-US" altLang="zh-CN" sz="2400" dirty="0" smtClean="0">
                <a:latin typeface="Verdana" pitchFamily="34" charset="0"/>
                <a:ea typeface="Verdana" pitchFamily="34" charset="0"/>
                <a:cs typeface="Verdana" pitchFamily="34" charset="0"/>
              </a:rPr>
              <a:t>smaller problem scale within each component;</a:t>
            </a:r>
          </a:p>
          <a:p>
            <a:r>
              <a:rPr lang="en-US" altLang="zh-CN" sz="600" i="1" dirty="0" smtClean="0">
                <a:latin typeface="Verdana" pitchFamily="34" charset="0"/>
                <a:ea typeface="Verdana" pitchFamily="34" charset="0"/>
                <a:cs typeface="Verdana" pitchFamily="34" charset="0"/>
              </a:rPr>
              <a:t> </a:t>
            </a:r>
            <a:r>
              <a:rPr lang="en-US" altLang="zh-CN" sz="2400" dirty="0" smtClean="0">
                <a:latin typeface="Verdana" pitchFamily="34" charset="0"/>
                <a:ea typeface="Verdana" pitchFamily="34" charset="0"/>
                <a:cs typeface="Verdana" pitchFamily="34" charset="0"/>
              </a:rPr>
              <a:t>parallelism among different components</a:t>
            </a:r>
            <a:endParaRPr lang="zh-CN" altLang="en-US" sz="2400" dirty="0">
              <a:latin typeface="Verdana" pitchFamily="34" charset="0"/>
              <a:cs typeface="Verdana" pitchFamily="34" charset="0"/>
            </a:endParaRPr>
          </a:p>
        </p:txBody>
      </p:sp>
      <p:cxnSp>
        <p:nvCxnSpPr>
          <p:cNvPr id="43" name="直接连接符 42"/>
          <p:cNvCxnSpPr/>
          <p:nvPr/>
        </p:nvCxnSpPr>
        <p:spPr>
          <a:xfrm rot="5400000">
            <a:off x="1929588" y="4285462"/>
            <a:ext cx="2571768" cy="1588"/>
          </a:xfrm>
          <a:prstGeom prst="line">
            <a:avLst/>
          </a:prstGeom>
          <a:ln w="57150">
            <a:solidFill>
              <a:srgbClr val="FFC000"/>
            </a:solidFill>
            <a:prstDash val="solid"/>
            <a:headEnd type="none" w="med" len="med"/>
            <a:tailEnd type="none" w="med" len="med"/>
          </a:ln>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rot="5400000">
            <a:off x="-213552" y="4285462"/>
            <a:ext cx="2571768" cy="1588"/>
          </a:xfrm>
          <a:prstGeom prst="line">
            <a:avLst/>
          </a:prstGeom>
          <a:ln w="57150">
            <a:solidFill>
              <a:srgbClr val="FFC000"/>
            </a:solidFill>
            <a:prstDash val="solid"/>
            <a:headEnd type="none" w="med" len="med"/>
            <a:tailEnd type="none" w="med" len="med"/>
          </a:ln>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130425"/>
            <a:ext cx="9144000" cy="1470025"/>
          </a:xfrm>
        </p:spPr>
        <p:txBody>
          <a:bodyPr>
            <a:normAutofit fontScale="90000"/>
          </a:bodyPr>
          <a:lstStyle/>
          <a:p>
            <a:r>
              <a:rPr lang="en-US" altLang="zh-CN" sz="4000" dirty="0" err="1" smtClean="0">
                <a:solidFill>
                  <a:schemeClr val="bg1"/>
                </a:solidFill>
                <a:ea typeface="Verdana" pitchFamily="34" charset="0"/>
              </a:rPr>
              <a:t>Gotta</a:t>
            </a:r>
            <a:r>
              <a:rPr lang="en-US" altLang="zh-CN" sz="4000" dirty="0" smtClean="0">
                <a:solidFill>
                  <a:schemeClr val="bg1"/>
                </a:solidFill>
              </a:rPr>
              <a:t> Tell You Switches Only Once</a:t>
            </a:r>
            <a:br>
              <a:rPr lang="en-US" altLang="zh-CN" sz="4000" dirty="0" smtClean="0">
                <a:solidFill>
                  <a:schemeClr val="bg1"/>
                </a:solidFill>
              </a:rPr>
            </a:br>
            <a:r>
              <a:rPr lang="en-US" altLang="zh-CN" sz="4000" dirty="0" smtClean="0">
                <a:solidFill>
                  <a:schemeClr val="bg1"/>
                </a:solidFill>
              </a:rPr>
              <a:t>Toward Bandwidth-Efficient</a:t>
            </a:r>
            <a:br>
              <a:rPr lang="en-US" altLang="zh-CN" sz="4000" dirty="0" smtClean="0">
                <a:solidFill>
                  <a:schemeClr val="bg1"/>
                </a:solidFill>
              </a:rPr>
            </a:br>
            <a:r>
              <a:rPr lang="en-US" altLang="zh-CN" sz="4000" dirty="0" smtClean="0">
                <a:solidFill>
                  <a:schemeClr val="bg1"/>
                </a:solidFill>
              </a:rPr>
              <a:t>Flow Setup for </a:t>
            </a:r>
            <a:r>
              <a:rPr lang="en-US" altLang="zh-CN" sz="4000" dirty="0" smtClean="0">
                <a:solidFill>
                  <a:srgbClr val="FFC000"/>
                </a:solidFill>
              </a:rPr>
              <a:t>SDN</a:t>
            </a:r>
            <a:r>
              <a:rPr lang="en-US" altLang="zh-CN" sz="4000" dirty="0" smtClean="0"/>
              <a:t/>
            </a:r>
            <a:br>
              <a:rPr lang="en-US" altLang="zh-CN" sz="4000" dirty="0" smtClean="0"/>
            </a:br>
            <a:endParaRPr lang="zh-CN" altLang="en-US" sz="4000" dirty="0">
              <a:solidFill>
                <a:srgbClr val="FFC000"/>
              </a:solidFill>
            </a:endParaRPr>
          </a:p>
        </p:txBody>
      </p:sp>
      <p:sp>
        <p:nvSpPr>
          <p:cNvPr id="30" name="TextBox 29"/>
          <p:cNvSpPr txBox="1"/>
          <p:nvPr/>
        </p:nvSpPr>
        <p:spPr>
          <a:xfrm>
            <a:off x="1643042" y="500042"/>
            <a:ext cx="1324402" cy="369332"/>
          </a:xfrm>
          <a:prstGeom prst="rect">
            <a:avLst/>
          </a:prstGeom>
          <a:noFill/>
        </p:spPr>
        <p:txBody>
          <a:bodyPr wrap="none" rtlCol="0">
            <a:spAutoFit/>
          </a:bodyPr>
          <a:lstStyle/>
          <a:p>
            <a:r>
              <a:rPr lang="en-US" altLang="zh-CN" dirty="0" smtClean="0">
                <a:solidFill>
                  <a:schemeClr val="bg1"/>
                </a:solidFill>
                <a:latin typeface="Verdana" pitchFamily="34" charset="0"/>
                <a:ea typeface="Verdana" pitchFamily="34" charset="0"/>
                <a:cs typeface="Verdana" pitchFamily="34" charset="0"/>
              </a:rPr>
              <a:t>Controller</a:t>
            </a:r>
            <a:endParaRPr lang="zh-CN" altLang="en-US" dirty="0">
              <a:solidFill>
                <a:schemeClr val="bg1"/>
              </a:solidFill>
              <a:latin typeface="Verdana" pitchFamily="34" charset="0"/>
              <a:cs typeface="Verdana" pitchFamily="34" charset="0"/>
            </a:endParaRPr>
          </a:p>
        </p:txBody>
      </p:sp>
      <p:sp>
        <p:nvSpPr>
          <p:cNvPr id="31" name="TextBox 30"/>
          <p:cNvSpPr txBox="1"/>
          <p:nvPr/>
        </p:nvSpPr>
        <p:spPr>
          <a:xfrm>
            <a:off x="2688244" y="1142984"/>
            <a:ext cx="1481496" cy="369332"/>
          </a:xfrm>
          <a:prstGeom prst="rect">
            <a:avLst/>
          </a:prstGeom>
          <a:noFill/>
        </p:spPr>
        <p:txBody>
          <a:bodyPr wrap="none" rtlCol="0">
            <a:spAutoFit/>
          </a:bodyPr>
          <a:lstStyle/>
          <a:p>
            <a:r>
              <a:rPr lang="en-US" altLang="zh-CN" b="1" dirty="0" smtClean="0">
                <a:solidFill>
                  <a:schemeClr val="bg1"/>
                </a:solidFill>
                <a:latin typeface="Verdana" pitchFamily="34" charset="0"/>
                <a:ea typeface="Verdana" pitchFamily="34" charset="0"/>
                <a:cs typeface="Verdana" pitchFamily="34" charset="0"/>
              </a:rPr>
              <a:t>Controller</a:t>
            </a:r>
            <a:endParaRPr lang="zh-CN" altLang="en-US" b="1" dirty="0">
              <a:solidFill>
                <a:schemeClr val="bg1"/>
              </a:solidFill>
              <a:latin typeface="Verdana" pitchFamily="34" charset="0"/>
              <a:cs typeface="Verdana" pitchFamily="34" charset="0"/>
            </a:endParaRPr>
          </a:p>
        </p:txBody>
      </p:sp>
      <p:sp>
        <p:nvSpPr>
          <p:cNvPr id="49" name="TextBox 48"/>
          <p:cNvSpPr txBox="1"/>
          <p:nvPr/>
        </p:nvSpPr>
        <p:spPr>
          <a:xfrm>
            <a:off x="4427987" y="1714488"/>
            <a:ext cx="851515" cy="276999"/>
          </a:xfrm>
          <a:prstGeom prst="rect">
            <a:avLst/>
          </a:prstGeom>
          <a:noFill/>
        </p:spPr>
        <p:txBody>
          <a:bodyPr wrap="none" rtlCol="0">
            <a:spAutoFit/>
          </a:bodyPr>
          <a:lstStyle/>
          <a:p>
            <a:r>
              <a:rPr lang="en-US" altLang="zh-CN" sz="1200" b="1" dirty="0" smtClean="0">
                <a:solidFill>
                  <a:schemeClr val="bg1"/>
                </a:solidFill>
                <a:latin typeface="Verdana" pitchFamily="34" charset="0"/>
                <a:ea typeface="Verdana" pitchFamily="34" charset="0"/>
                <a:cs typeface="Verdana" pitchFamily="34" charset="0"/>
              </a:rPr>
              <a:t>Monitor</a:t>
            </a:r>
            <a:endParaRPr lang="zh-CN" altLang="en-US" sz="1200" b="1" dirty="0">
              <a:solidFill>
                <a:schemeClr val="bg1"/>
              </a:solidFill>
              <a:latin typeface="Verdana" pitchFamily="34" charset="0"/>
              <a:cs typeface="Verdana" pitchFamily="34" charset="0"/>
            </a:endParaRPr>
          </a:p>
        </p:txBody>
      </p:sp>
      <p:sp>
        <p:nvSpPr>
          <p:cNvPr id="39" name="TextBox 38"/>
          <p:cNvSpPr txBox="1"/>
          <p:nvPr/>
        </p:nvSpPr>
        <p:spPr>
          <a:xfrm>
            <a:off x="5857884" y="1000108"/>
            <a:ext cx="2797561" cy="646331"/>
          </a:xfrm>
          <a:prstGeom prst="rect">
            <a:avLst/>
          </a:prstGeom>
          <a:noFill/>
        </p:spPr>
        <p:txBody>
          <a:bodyPr wrap="none" rtlCol="0">
            <a:spAutoFit/>
          </a:bodyPr>
          <a:lstStyle/>
          <a:p>
            <a:r>
              <a:rPr lang="en-US" altLang="zh-CN" sz="3600" b="1" dirty="0" smtClean="0">
                <a:solidFill>
                  <a:srgbClr val="FF0000"/>
                </a:solidFill>
                <a:latin typeface="Verdana" pitchFamily="34" charset="0"/>
                <a:ea typeface="Verdana" pitchFamily="34" charset="0"/>
                <a:cs typeface="Verdana" pitchFamily="34" charset="0"/>
              </a:rPr>
              <a:t>Rule Fault</a:t>
            </a:r>
            <a:endParaRPr lang="zh-CN" altLang="en-US" sz="3600" b="1" dirty="0">
              <a:solidFill>
                <a:srgbClr val="FF0000"/>
              </a:solidFill>
              <a:latin typeface="Verdana" pitchFamily="34" charset="0"/>
              <a:cs typeface="Verdana" pitchFamily="34" charset="0"/>
            </a:endParaRPr>
          </a:p>
        </p:txBody>
      </p:sp>
      <p:sp>
        <p:nvSpPr>
          <p:cNvPr id="3" name="TextBox 2"/>
          <p:cNvSpPr txBox="1"/>
          <p:nvPr/>
        </p:nvSpPr>
        <p:spPr>
          <a:xfrm>
            <a:off x="5860800" y="3357562"/>
            <a:ext cx="3525784" cy="1200329"/>
          </a:xfrm>
          <a:prstGeom prst="rect">
            <a:avLst/>
          </a:prstGeom>
          <a:noFill/>
        </p:spPr>
        <p:txBody>
          <a:bodyPr wrap="square" rtlCol="0">
            <a:spAutoFit/>
          </a:bodyPr>
          <a:lstStyle/>
          <a:p>
            <a:r>
              <a:rPr lang="en-US" altLang="zh-CN" sz="3600" b="1" dirty="0" err="1" smtClean="0">
                <a:solidFill>
                  <a:srgbClr val="FFC000"/>
                </a:solidFill>
                <a:latin typeface="Verdana" pitchFamily="34" charset="0"/>
                <a:ea typeface="Verdana" pitchFamily="34" charset="0"/>
                <a:cs typeface="Verdana" pitchFamily="34" charset="0"/>
              </a:rPr>
              <a:t>RuleScope</a:t>
            </a:r>
            <a:endParaRPr lang="en-US" altLang="zh-CN" sz="3600" b="1" dirty="0" smtClean="0">
              <a:solidFill>
                <a:srgbClr val="FFC000"/>
              </a:solidFill>
              <a:latin typeface="Verdana" pitchFamily="34" charset="0"/>
              <a:ea typeface="Verdana" pitchFamily="34" charset="0"/>
              <a:cs typeface="Verdana" pitchFamily="34" charset="0"/>
            </a:endParaRPr>
          </a:p>
          <a:p>
            <a:r>
              <a:rPr lang="en-US" altLang="zh-CN" sz="3600" b="1" dirty="0" smtClean="0">
                <a:latin typeface="Verdana" pitchFamily="34" charset="0"/>
                <a:ea typeface="Verdana" pitchFamily="34" charset="0"/>
                <a:cs typeface="Verdana" pitchFamily="34" charset="0"/>
              </a:rPr>
              <a:t>Algorithms</a:t>
            </a:r>
          </a:p>
        </p:txBody>
      </p:sp>
      <p:sp>
        <p:nvSpPr>
          <p:cNvPr id="29" name="TextBox 28"/>
          <p:cNvSpPr txBox="1"/>
          <p:nvPr/>
        </p:nvSpPr>
        <p:spPr>
          <a:xfrm>
            <a:off x="285720" y="1000108"/>
            <a:ext cx="2975495" cy="646331"/>
          </a:xfrm>
          <a:prstGeom prst="rect">
            <a:avLst/>
          </a:prstGeom>
          <a:noFill/>
        </p:spPr>
        <p:txBody>
          <a:bodyPr wrap="none" rtlCol="0">
            <a:spAutoFit/>
          </a:bodyPr>
          <a:lstStyle/>
          <a:p>
            <a:r>
              <a:rPr lang="en-US" altLang="zh-CN" sz="3600" b="1" dirty="0" smtClean="0">
                <a:latin typeface="Verdana" pitchFamily="34" charset="0"/>
                <a:ea typeface="Verdana" pitchFamily="34" charset="0"/>
                <a:cs typeface="Verdana" pitchFamily="34" charset="0"/>
              </a:rPr>
              <a:t>Flow Table</a:t>
            </a:r>
            <a:endParaRPr lang="zh-CN" altLang="en-US" sz="3600" b="1" dirty="0">
              <a:latin typeface="Verdana" pitchFamily="34" charset="0"/>
              <a:cs typeface="Verdana" pitchFamily="34" charset="0"/>
            </a:endParaRPr>
          </a:p>
        </p:txBody>
      </p:sp>
      <p:sp>
        <p:nvSpPr>
          <p:cNvPr id="34" name="圆角矩形 33"/>
          <p:cNvSpPr/>
          <p:nvPr/>
        </p:nvSpPr>
        <p:spPr>
          <a:xfrm>
            <a:off x="4143372" y="928670"/>
            <a:ext cx="785818" cy="785818"/>
          </a:xfrm>
          <a:prstGeom prst="roundRect">
            <a:avLst/>
          </a:prstGeom>
          <a:solidFill>
            <a:srgbClr val="FFC000"/>
          </a:solidFill>
          <a:effectLst>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600" b="1" dirty="0" smtClean="0">
                <a:solidFill>
                  <a:schemeClr val="tx1"/>
                </a:solidFill>
                <a:latin typeface="Verdana" pitchFamily="34" charset="0"/>
                <a:cs typeface="Verdana" pitchFamily="34" charset="0"/>
              </a:rPr>
              <a:t>?</a:t>
            </a:r>
            <a:endParaRPr lang="zh-CN" altLang="en-US" sz="3600" b="1" dirty="0" smtClean="0">
              <a:solidFill>
                <a:schemeClr val="tx1"/>
              </a:solidFill>
              <a:latin typeface="Verdana" pitchFamily="34" charset="0"/>
              <a:cs typeface="Verdana" pitchFamily="34" charset="0"/>
            </a:endParaRPr>
          </a:p>
        </p:txBody>
      </p:sp>
      <p:cxnSp>
        <p:nvCxnSpPr>
          <p:cNvPr id="36" name="直接箭头连接符 35"/>
          <p:cNvCxnSpPr>
            <a:stCxn id="29" idx="3"/>
            <a:endCxn id="34" idx="1"/>
          </p:cNvCxnSpPr>
          <p:nvPr/>
        </p:nvCxnSpPr>
        <p:spPr>
          <a:xfrm flipV="1">
            <a:off x="3261215" y="1321579"/>
            <a:ext cx="882157" cy="1695"/>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34" idx="3"/>
            <a:endCxn id="39" idx="1"/>
          </p:cNvCxnSpPr>
          <p:nvPr/>
        </p:nvCxnSpPr>
        <p:spPr>
          <a:xfrm>
            <a:off x="4929190" y="1321579"/>
            <a:ext cx="928694" cy="1695"/>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039200" y="1714488"/>
            <a:ext cx="3377848" cy="830997"/>
          </a:xfrm>
          <a:prstGeom prst="rect">
            <a:avLst/>
          </a:prstGeom>
          <a:noFill/>
        </p:spPr>
        <p:txBody>
          <a:bodyPr wrap="none" rtlCol="0">
            <a:spAutoFit/>
          </a:bodyPr>
          <a:lstStyle/>
          <a:p>
            <a:r>
              <a:rPr lang="en-US" altLang="zh-CN" sz="2400" b="1" dirty="0" smtClean="0">
                <a:solidFill>
                  <a:schemeClr val="tx1">
                    <a:alpha val="15000"/>
                  </a:schemeClr>
                </a:solidFill>
                <a:latin typeface="Verdana" pitchFamily="34" charset="0"/>
                <a:ea typeface="Verdana" pitchFamily="34" charset="0"/>
                <a:cs typeface="Verdana" pitchFamily="34" charset="0"/>
              </a:rPr>
              <a:t>dependency graph</a:t>
            </a:r>
          </a:p>
          <a:p>
            <a:r>
              <a:rPr lang="en-US" altLang="zh-CN" sz="2400" b="1" dirty="0" smtClean="0">
                <a:latin typeface="Verdana" pitchFamily="34" charset="0"/>
                <a:ea typeface="Verdana" pitchFamily="34" charset="0"/>
                <a:cs typeface="Verdana" pitchFamily="34" charset="0"/>
              </a:rPr>
              <a:t>probe generation</a:t>
            </a:r>
            <a:endParaRPr lang="zh-CN" altLang="en-US" sz="2400" b="1" dirty="0">
              <a:latin typeface="Verdana" pitchFamily="34" charset="0"/>
              <a:cs typeface="Verdana" pitchFamily="34" charset="0"/>
            </a:endParaRPr>
          </a:p>
        </p:txBody>
      </p:sp>
      <p:sp>
        <p:nvSpPr>
          <p:cNvPr id="24" name="TextBox 23"/>
          <p:cNvSpPr txBox="1"/>
          <p:nvPr/>
        </p:nvSpPr>
        <p:spPr>
          <a:xfrm>
            <a:off x="295200" y="2857496"/>
            <a:ext cx="4951997" cy="1569660"/>
          </a:xfrm>
          <a:prstGeom prst="rect">
            <a:avLst/>
          </a:prstGeom>
          <a:noFill/>
        </p:spPr>
        <p:txBody>
          <a:bodyPr wrap="none" rtlCol="0">
            <a:spAutoFit/>
          </a:bodyPr>
          <a:lstStyle/>
          <a:p>
            <a:r>
              <a:rPr lang="en-US" altLang="zh-CN" sz="2400" dirty="0" smtClean="0">
                <a:latin typeface="Verdana" pitchFamily="34" charset="0"/>
                <a:ea typeface="Verdana" pitchFamily="34" charset="0"/>
                <a:cs typeface="Verdana" pitchFamily="34" charset="0"/>
              </a:rPr>
              <a:t>Probe(</a:t>
            </a:r>
            <a:r>
              <a:rPr lang="en-US" altLang="zh-CN" sz="2400" i="1" dirty="0" err="1" smtClean="0">
                <a:latin typeface="Verdana" pitchFamily="34" charset="0"/>
                <a:ea typeface="Verdana" pitchFamily="34" charset="0"/>
                <a:cs typeface="Verdana" pitchFamily="34" charset="0"/>
              </a:rPr>
              <a:t>r</a:t>
            </a:r>
            <a:r>
              <a:rPr lang="en-US" altLang="zh-CN" sz="2400" i="1" baseline="-25000" dirty="0" err="1" smtClean="0">
                <a:latin typeface="Verdana" pitchFamily="34" charset="0"/>
                <a:ea typeface="Verdana" pitchFamily="34" charset="0"/>
                <a:cs typeface="Verdana" pitchFamily="34" charset="0"/>
              </a:rPr>
              <a:t>i</a:t>
            </a:r>
            <a:r>
              <a:rPr lang="en-US" altLang="zh-CN" sz="2400" dirty="0" smtClean="0">
                <a:latin typeface="Verdana" pitchFamily="34" charset="0"/>
                <a:ea typeface="Verdana" pitchFamily="34" charset="0"/>
                <a:cs typeface="Verdana" pitchFamily="34" charset="0"/>
              </a:rPr>
              <a:t>, </a:t>
            </a:r>
            <a:r>
              <a:rPr lang="en-US" altLang="zh-CN" sz="2400" i="1" dirty="0" smtClean="0">
                <a:latin typeface="Verdana" pitchFamily="34" charset="0"/>
                <a:ea typeface="Verdana" pitchFamily="34" charset="0"/>
                <a:cs typeface="Verdana" pitchFamily="34" charset="0"/>
              </a:rPr>
              <a:t>H</a:t>
            </a:r>
            <a:r>
              <a:rPr lang="en-US" altLang="zh-CN" sz="2400" dirty="0" smtClean="0">
                <a:latin typeface="Verdana" pitchFamily="34" charset="0"/>
                <a:ea typeface="Verdana" pitchFamily="34" charset="0"/>
                <a:cs typeface="Verdana" pitchFamily="34" charset="0"/>
              </a:rPr>
              <a:t>):</a:t>
            </a:r>
          </a:p>
          <a:p>
            <a:endParaRPr lang="en-US" altLang="zh-CN" sz="2400" dirty="0" smtClean="0">
              <a:latin typeface="Verdana" pitchFamily="34" charset="0"/>
              <a:ea typeface="Verdana" pitchFamily="34" charset="0"/>
              <a:cs typeface="Verdana" pitchFamily="34" charset="0"/>
            </a:endParaRPr>
          </a:p>
          <a:p>
            <a:r>
              <a:rPr lang="en-US" altLang="zh-CN" sz="2400" dirty="0" smtClean="0">
                <a:latin typeface="Verdana" pitchFamily="34" charset="0"/>
                <a:ea typeface="Verdana" pitchFamily="34" charset="0"/>
                <a:cs typeface="Verdana" pitchFamily="34" charset="0"/>
              </a:rPr>
              <a:t>generate probe packets that</a:t>
            </a:r>
          </a:p>
          <a:p>
            <a:r>
              <a:rPr lang="en-US" altLang="zh-CN" sz="2400" dirty="0" smtClean="0">
                <a:latin typeface="Verdana" pitchFamily="34" charset="0"/>
                <a:ea typeface="Verdana" pitchFamily="34" charset="0"/>
                <a:cs typeface="Verdana" pitchFamily="34" charset="0"/>
              </a:rPr>
              <a:t>match </a:t>
            </a:r>
            <a:r>
              <a:rPr lang="en-US" altLang="zh-CN" sz="2400" i="1" dirty="0" err="1" smtClean="0">
                <a:latin typeface="Verdana" pitchFamily="34" charset="0"/>
                <a:ea typeface="Verdana" pitchFamily="34" charset="0"/>
                <a:cs typeface="Verdana" pitchFamily="34" charset="0"/>
              </a:rPr>
              <a:t>r</a:t>
            </a:r>
            <a:r>
              <a:rPr lang="en-US" altLang="zh-CN" sz="2400" i="1" baseline="-25000" dirty="0" err="1" smtClean="0">
                <a:latin typeface="Verdana" pitchFamily="34" charset="0"/>
                <a:ea typeface="Verdana" pitchFamily="34" charset="0"/>
                <a:cs typeface="Verdana" pitchFamily="34" charset="0"/>
              </a:rPr>
              <a:t>i</a:t>
            </a:r>
            <a:r>
              <a:rPr lang="en-US" altLang="zh-CN" sz="2400" dirty="0" smtClean="0">
                <a:latin typeface="Verdana" pitchFamily="34" charset="0"/>
                <a:ea typeface="Verdana" pitchFamily="34" charset="0"/>
                <a:cs typeface="Verdana" pitchFamily="34" charset="0"/>
              </a:rPr>
              <a:t> but not rules in set </a:t>
            </a:r>
            <a:r>
              <a:rPr lang="en-US" altLang="zh-CN" sz="2400" i="1" dirty="0" smtClean="0">
                <a:latin typeface="Verdana" pitchFamily="34" charset="0"/>
                <a:ea typeface="Verdana" pitchFamily="34" charset="0"/>
                <a:cs typeface="Verdana" pitchFamily="34" charset="0"/>
              </a:rPr>
              <a:t>H</a:t>
            </a:r>
            <a:r>
              <a:rPr lang="en-US" altLang="zh-CN" sz="2400" dirty="0" smtClean="0">
                <a:latin typeface="Verdana" pitchFamily="34" charset="0"/>
                <a:ea typeface="Verdana" pitchFamily="34" charset="0"/>
                <a:cs typeface="Verdana" pitchFamily="34" charset="0"/>
              </a:rPr>
              <a:t> </a:t>
            </a:r>
            <a:endParaRPr lang="zh-CN" altLang="en-US" sz="2400" dirty="0">
              <a:latin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130425"/>
            <a:ext cx="9144000" cy="1470025"/>
          </a:xfrm>
        </p:spPr>
        <p:txBody>
          <a:bodyPr>
            <a:normAutofit fontScale="90000"/>
          </a:bodyPr>
          <a:lstStyle/>
          <a:p>
            <a:r>
              <a:rPr lang="en-US" altLang="zh-CN" sz="4000" dirty="0" err="1" smtClean="0">
                <a:solidFill>
                  <a:schemeClr val="bg1"/>
                </a:solidFill>
                <a:ea typeface="Verdana" pitchFamily="34" charset="0"/>
              </a:rPr>
              <a:t>Gotta</a:t>
            </a:r>
            <a:r>
              <a:rPr lang="en-US" altLang="zh-CN" sz="4000" dirty="0" smtClean="0">
                <a:solidFill>
                  <a:schemeClr val="bg1"/>
                </a:solidFill>
              </a:rPr>
              <a:t> Tell You Switches Only Once</a:t>
            </a:r>
            <a:br>
              <a:rPr lang="en-US" altLang="zh-CN" sz="4000" dirty="0" smtClean="0">
                <a:solidFill>
                  <a:schemeClr val="bg1"/>
                </a:solidFill>
              </a:rPr>
            </a:br>
            <a:r>
              <a:rPr lang="en-US" altLang="zh-CN" sz="4000" dirty="0" smtClean="0">
                <a:solidFill>
                  <a:schemeClr val="bg1"/>
                </a:solidFill>
              </a:rPr>
              <a:t>Toward Bandwidth-Efficient</a:t>
            </a:r>
            <a:br>
              <a:rPr lang="en-US" altLang="zh-CN" sz="4000" dirty="0" smtClean="0">
                <a:solidFill>
                  <a:schemeClr val="bg1"/>
                </a:solidFill>
              </a:rPr>
            </a:br>
            <a:r>
              <a:rPr lang="en-US" altLang="zh-CN" sz="4000" dirty="0" smtClean="0">
                <a:solidFill>
                  <a:schemeClr val="bg1"/>
                </a:solidFill>
              </a:rPr>
              <a:t>Flow Setup for </a:t>
            </a:r>
            <a:r>
              <a:rPr lang="en-US" altLang="zh-CN" sz="4000" dirty="0" smtClean="0">
                <a:solidFill>
                  <a:srgbClr val="FFC000"/>
                </a:solidFill>
              </a:rPr>
              <a:t>SDN</a:t>
            </a:r>
            <a:r>
              <a:rPr lang="en-US" altLang="zh-CN" sz="4000" dirty="0" smtClean="0"/>
              <a:t/>
            </a:r>
            <a:br>
              <a:rPr lang="en-US" altLang="zh-CN" sz="4000" dirty="0" smtClean="0"/>
            </a:br>
            <a:endParaRPr lang="zh-CN" altLang="en-US" sz="4000" dirty="0">
              <a:solidFill>
                <a:srgbClr val="FFC000"/>
              </a:solidFill>
            </a:endParaRPr>
          </a:p>
        </p:txBody>
      </p:sp>
      <p:sp>
        <p:nvSpPr>
          <p:cNvPr id="30" name="TextBox 29"/>
          <p:cNvSpPr txBox="1"/>
          <p:nvPr/>
        </p:nvSpPr>
        <p:spPr>
          <a:xfrm>
            <a:off x="1643042" y="500042"/>
            <a:ext cx="1324402" cy="369332"/>
          </a:xfrm>
          <a:prstGeom prst="rect">
            <a:avLst/>
          </a:prstGeom>
          <a:noFill/>
        </p:spPr>
        <p:txBody>
          <a:bodyPr wrap="none" rtlCol="0">
            <a:spAutoFit/>
          </a:bodyPr>
          <a:lstStyle/>
          <a:p>
            <a:r>
              <a:rPr lang="en-US" altLang="zh-CN" dirty="0" smtClean="0">
                <a:solidFill>
                  <a:schemeClr val="bg1"/>
                </a:solidFill>
                <a:latin typeface="Verdana" pitchFamily="34" charset="0"/>
                <a:ea typeface="Verdana" pitchFamily="34" charset="0"/>
                <a:cs typeface="Verdana" pitchFamily="34" charset="0"/>
              </a:rPr>
              <a:t>Controller</a:t>
            </a:r>
            <a:endParaRPr lang="zh-CN" altLang="en-US" dirty="0">
              <a:solidFill>
                <a:schemeClr val="bg1"/>
              </a:solidFill>
              <a:latin typeface="Verdana" pitchFamily="34" charset="0"/>
              <a:cs typeface="Verdana" pitchFamily="34" charset="0"/>
            </a:endParaRPr>
          </a:p>
        </p:txBody>
      </p:sp>
      <p:sp>
        <p:nvSpPr>
          <p:cNvPr id="31" name="TextBox 30"/>
          <p:cNvSpPr txBox="1"/>
          <p:nvPr/>
        </p:nvSpPr>
        <p:spPr>
          <a:xfrm>
            <a:off x="2688244" y="1142984"/>
            <a:ext cx="1481496" cy="369332"/>
          </a:xfrm>
          <a:prstGeom prst="rect">
            <a:avLst/>
          </a:prstGeom>
          <a:noFill/>
        </p:spPr>
        <p:txBody>
          <a:bodyPr wrap="none" rtlCol="0">
            <a:spAutoFit/>
          </a:bodyPr>
          <a:lstStyle/>
          <a:p>
            <a:r>
              <a:rPr lang="en-US" altLang="zh-CN" b="1" dirty="0" smtClean="0">
                <a:solidFill>
                  <a:schemeClr val="bg1"/>
                </a:solidFill>
                <a:latin typeface="Verdana" pitchFamily="34" charset="0"/>
                <a:ea typeface="Verdana" pitchFamily="34" charset="0"/>
                <a:cs typeface="Verdana" pitchFamily="34" charset="0"/>
              </a:rPr>
              <a:t>Controller</a:t>
            </a:r>
            <a:endParaRPr lang="zh-CN" altLang="en-US" b="1" dirty="0">
              <a:solidFill>
                <a:schemeClr val="bg1"/>
              </a:solidFill>
              <a:latin typeface="Verdana" pitchFamily="34" charset="0"/>
              <a:cs typeface="Verdana" pitchFamily="34" charset="0"/>
            </a:endParaRPr>
          </a:p>
        </p:txBody>
      </p:sp>
      <p:sp>
        <p:nvSpPr>
          <p:cNvPr id="49" name="TextBox 48"/>
          <p:cNvSpPr txBox="1"/>
          <p:nvPr/>
        </p:nvSpPr>
        <p:spPr>
          <a:xfrm>
            <a:off x="4427987" y="1714488"/>
            <a:ext cx="851515" cy="276999"/>
          </a:xfrm>
          <a:prstGeom prst="rect">
            <a:avLst/>
          </a:prstGeom>
          <a:noFill/>
        </p:spPr>
        <p:txBody>
          <a:bodyPr wrap="none" rtlCol="0">
            <a:spAutoFit/>
          </a:bodyPr>
          <a:lstStyle/>
          <a:p>
            <a:r>
              <a:rPr lang="en-US" altLang="zh-CN" sz="1200" b="1" dirty="0" smtClean="0">
                <a:solidFill>
                  <a:schemeClr val="bg1"/>
                </a:solidFill>
                <a:latin typeface="Verdana" pitchFamily="34" charset="0"/>
                <a:ea typeface="Verdana" pitchFamily="34" charset="0"/>
                <a:cs typeface="Verdana" pitchFamily="34" charset="0"/>
              </a:rPr>
              <a:t>Monitor</a:t>
            </a:r>
            <a:endParaRPr lang="zh-CN" altLang="en-US" sz="1200" b="1" dirty="0">
              <a:solidFill>
                <a:schemeClr val="bg1"/>
              </a:solidFill>
              <a:latin typeface="Verdana" pitchFamily="34" charset="0"/>
              <a:cs typeface="Verdana" pitchFamily="34" charset="0"/>
            </a:endParaRPr>
          </a:p>
        </p:txBody>
      </p:sp>
      <p:sp>
        <p:nvSpPr>
          <p:cNvPr id="39" name="TextBox 38"/>
          <p:cNvSpPr txBox="1"/>
          <p:nvPr/>
        </p:nvSpPr>
        <p:spPr>
          <a:xfrm>
            <a:off x="5857884" y="1000108"/>
            <a:ext cx="2797561" cy="646331"/>
          </a:xfrm>
          <a:prstGeom prst="rect">
            <a:avLst/>
          </a:prstGeom>
          <a:noFill/>
        </p:spPr>
        <p:txBody>
          <a:bodyPr wrap="none" rtlCol="0">
            <a:spAutoFit/>
          </a:bodyPr>
          <a:lstStyle/>
          <a:p>
            <a:r>
              <a:rPr lang="en-US" altLang="zh-CN" sz="3600" b="1" dirty="0" smtClean="0">
                <a:solidFill>
                  <a:srgbClr val="FF0000"/>
                </a:solidFill>
                <a:latin typeface="Verdana" pitchFamily="34" charset="0"/>
                <a:ea typeface="Verdana" pitchFamily="34" charset="0"/>
                <a:cs typeface="Verdana" pitchFamily="34" charset="0"/>
              </a:rPr>
              <a:t>Rule Fault</a:t>
            </a:r>
            <a:endParaRPr lang="zh-CN" altLang="en-US" sz="3600" b="1" dirty="0">
              <a:solidFill>
                <a:srgbClr val="FF0000"/>
              </a:solidFill>
              <a:latin typeface="Verdana" pitchFamily="34" charset="0"/>
              <a:cs typeface="Verdana" pitchFamily="34" charset="0"/>
            </a:endParaRPr>
          </a:p>
        </p:txBody>
      </p:sp>
      <p:sp>
        <p:nvSpPr>
          <p:cNvPr id="3" name="TextBox 2"/>
          <p:cNvSpPr txBox="1"/>
          <p:nvPr/>
        </p:nvSpPr>
        <p:spPr>
          <a:xfrm>
            <a:off x="5860800" y="3357562"/>
            <a:ext cx="3525784" cy="1200329"/>
          </a:xfrm>
          <a:prstGeom prst="rect">
            <a:avLst/>
          </a:prstGeom>
          <a:noFill/>
        </p:spPr>
        <p:txBody>
          <a:bodyPr wrap="square" rtlCol="0">
            <a:spAutoFit/>
          </a:bodyPr>
          <a:lstStyle/>
          <a:p>
            <a:r>
              <a:rPr lang="en-US" altLang="zh-CN" sz="3600" b="1" dirty="0" err="1" smtClean="0">
                <a:solidFill>
                  <a:srgbClr val="FFC000"/>
                </a:solidFill>
                <a:latin typeface="Verdana" pitchFamily="34" charset="0"/>
                <a:ea typeface="Verdana" pitchFamily="34" charset="0"/>
                <a:cs typeface="Verdana" pitchFamily="34" charset="0"/>
              </a:rPr>
              <a:t>RuleScope</a:t>
            </a:r>
            <a:endParaRPr lang="en-US" altLang="zh-CN" sz="3600" b="1" dirty="0" smtClean="0">
              <a:solidFill>
                <a:srgbClr val="FFC000"/>
              </a:solidFill>
              <a:latin typeface="Verdana" pitchFamily="34" charset="0"/>
              <a:ea typeface="Verdana" pitchFamily="34" charset="0"/>
              <a:cs typeface="Verdana" pitchFamily="34" charset="0"/>
            </a:endParaRPr>
          </a:p>
          <a:p>
            <a:r>
              <a:rPr lang="en-US" altLang="zh-CN" sz="3600" b="1" dirty="0" smtClean="0">
                <a:latin typeface="Verdana" pitchFamily="34" charset="0"/>
                <a:ea typeface="Verdana" pitchFamily="34" charset="0"/>
                <a:cs typeface="Verdana" pitchFamily="34" charset="0"/>
              </a:rPr>
              <a:t>Algorithms</a:t>
            </a:r>
          </a:p>
        </p:txBody>
      </p:sp>
      <p:sp>
        <p:nvSpPr>
          <p:cNvPr id="29" name="TextBox 28"/>
          <p:cNvSpPr txBox="1"/>
          <p:nvPr/>
        </p:nvSpPr>
        <p:spPr>
          <a:xfrm>
            <a:off x="285720" y="1000108"/>
            <a:ext cx="2975495" cy="646331"/>
          </a:xfrm>
          <a:prstGeom prst="rect">
            <a:avLst/>
          </a:prstGeom>
          <a:noFill/>
        </p:spPr>
        <p:txBody>
          <a:bodyPr wrap="none" rtlCol="0">
            <a:spAutoFit/>
          </a:bodyPr>
          <a:lstStyle/>
          <a:p>
            <a:r>
              <a:rPr lang="en-US" altLang="zh-CN" sz="3600" b="1" dirty="0" smtClean="0">
                <a:latin typeface="Verdana" pitchFamily="34" charset="0"/>
                <a:ea typeface="Verdana" pitchFamily="34" charset="0"/>
                <a:cs typeface="Verdana" pitchFamily="34" charset="0"/>
              </a:rPr>
              <a:t>Flow Table</a:t>
            </a:r>
            <a:endParaRPr lang="zh-CN" altLang="en-US" sz="3600" b="1" dirty="0">
              <a:latin typeface="Verdana" pitchFamily="34" charset="0"/>
              <a:cs typeface="Verdana" pitchFamily="34" charset="0"/>
            </a:endParaRPr>
          </a:p>
        </p:txBody>
      </p:sp>
      <p:sp>
        <p:nvSpPr>
          <p:cNvPr id="34" name="圆角矩形 33"/>
          <p:cNvSpPr/>
          <p:nvPr/>
        </p:nvSpPr>
        <p:spPr>
          <a:xfrm>
            <a:off x="4143372" y="928670"/>
            <a:ext cx="785818" cy="785818"/>
          </a:xfrm>
          <a:prstGeom prst="roundRect">
            <a:avLst/>
          </a:prstGeom>
          <a:solidFill>
            <a:srgbClr val="FFC000"/>
          </a:solidFill>
          <a:effectLst>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600" b="1" dirty="0" smtClean="0">
                <a:solidFill>
                  <a:schemeClr val="tx1"/>
                </a:solidFill>
                <a:latin typeface="Verdana" pitchFamily="34" charset="0"/>
                <a:cs typeface="Verdana" pitchFamily="34" charset="0"/>
              </a:rPr>
              <a:t>?</a:t>
            </a:r>
            <a:endParaRPr lang="zh-CN" altLang="en-US" sz="3600" b="1" dirty="0" smtClean="0">
              <a:solidFill>
                <a:schemeClr val="tx1"/>
              </a:solidFill>
              <a:latin typeface="Verdana" pitchFamily="34" charset="0"/>
              <a:cs typeface="Verdana" pitchFamily="34" charset="0"/>
            </a:endParaRPr>
          </a:p>
        </p:txBody>
      </p:sp>
      <p:cxnSp>
        <p:nvCxnSpPr>
          <p:cNvPr id="36" name="直接箭头连接符 35"/>
          <p:cNvCxnSpPr>
            <a:stCxn id="29" idx="3"/>
            <a:endCxn id="34" idx="1"/>
          </p:cNvCxnSpPr>
          <p:nvPr/>
        </p:nvCxnSpPr>
        <p:spPr>
          <a:xfrm flipV="1">
            <a:off x="3261215" y="1321579"/>
            <a:ext cx="882157" cy="1695"/>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34" idx="3"/>
            <a:endCxn id="39" idx="1"/>
          </p:cNvCxnSpPr>
          <p:nvPr/>
        </p:nvCxnSpPr>
        <p:spPr>
          <a:xfrm>
            <a:off x="4929190" y="1321579"/>
            <a:ext cx="928694" cy="1695"/>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039200" y="1714488"/>
            <a:ext cx="3377848" cy="830997"/>
          </a:xfrm>
          <a:prstGeom prst="rect">
            <a:avLst/>
          </a:prstGeom>
          <a:noFill/>
        </p:spPr>
        <p:txBody>
          <a:bodyPr wrap="none" rtlCol="0">
            <a:spAutoFit/>
          </a:bodyPr>
          <a:lstStyle/>
          <a:p>
            <a:r>
              <a:rPr lang="en-US" altLang="zh-CN" sz="2400" b="1" dirty="0" smtClean="0">
                <a:solidFill>
                  <a:schemeClr val="tx1">
                    <a:alpha val="15000"/>
                  </a:schemeClr>
                </a:solidFill>
                <a:latin typeface="Verdana" pitchFamily="34" charset="0"/>
                <a:ea typeface="Verdana" pitchFamily="34" charset="0"/>
                <a:cs typeface="Verdana" pitchFamily="34" charset="0"/>
              </a:rPr>
              <a:t>dependency graph</a:t>
            </a:r>
          </a:p>
          <a:p>
            <a:r>
              <a:rPr lang="en-US" altLang="zh-CN" sz="2400" b="1" dirty="0" smtClean="0">
                <a:latin typeface="Verdana" pitchFamily="34" charset="0"/>
                <a:ea typeface="Verdana" pitchFamily="34" charset="0"/>
                <a:cs typeface="Verdana" pitchFamily="34" charset="0"/>
              </a:rPr>
              <a:t>probe generation</a:t>
            </a:r>
            <a:endParaRPr lang="zh-CN" altLang="en-US" sz="2400" b="1" dirty="0">
              <a:latin typeface="Verdana" pitchFamily="34" charset="0"/>
              <a:cs typeface="Verdana" pitchFamily="34" charset="0"/>
            </a:endParaRPr>
          </a:p>
        </p:txBody>
      </p:sp>
      <p:sp>
        <p:nvSpPr>
          <p:cNvPr id="24" name="TextBox 23"/>
          <p:cNvSpPr txBox="1"/>
          <p:nvPr/>
        </p:nvSpPr>
        <p:spPr>
          <a:xfrm>
            <a:off x="295200" y="2857496"/>
            <a:ext cx="2332690" cy="1938992"/>
          </a:xfrm>
          <a:prstGeom prst="rect">
            <a:avLst/>
          </a:prstGeom>
          <a:noFill/>
        </p:spPr>
        <p:txBody>
          <a:bodyPr wrap="none" rtlCol="0">
            <a:spAutoFit/>
          </a:bodyPr>
          <a:lstStyle/>
          <a:p>
            <a:r>
              <a:rPr lang="en-US" altLang="zh-CN" sz="2400" dirty="0" smtClean="0">
                <a:latin typeface="Verdana" pitchFamily="34" charset="0"/>
                <a:ea typeface="Verdana" pitchFamily="34" charset="0"/>
                <a:cs typeface="Verdana" pitchFamily="34" charset="0"/>
              </a:rPr>
              <a:t>Probe(</a:t>
            </a:r>
            <a:r>
              <a:rPr lang="en-US" altLang="zh-CN" sz="2400" i="1" dirty="0" err="1" smtClean="0">
                <a:latin typeface="Verdana" pitchFamily="34" charset="0"/>
                <a:ea typeface="Verdana" pitchFamily="34" charset="0"/>
                <a:cs typeface="Verdana" pitchFamily="34" charset="0"/>
              </a:rPr>
              <a:t>r</a:t>
            </a:r>
            <a:r>
              <a:rPr lang="en-US" altLang="zh-CN" sz="2400" i="1" baseline="-25000" dirty="0" err="1" smtClean="0">
                <a:latin typeface="Verdana" pitchFamily="34" charset="0"/>
                <a:ea typeface="Verdana" pitchFamily="34" charset="0"/>
                <a:cs typeface="Verdana" pitchFamily="34" charset="0"/>
              </a:rPr>
              <a:t>i</a:t>
            </a:r>
            <a:r>
              <a:rPr lang="en-US" altLang="zh-CN" sz="2400" dirty="0" smtClean="0">
                <a:latin typeface="Verdana" pitchFamily="34" charset="0"/>
                <a:ea typeface="Verdana" pitchFamily="34" charset="0"/>
                <a:cs typeface="Verdana" pitchFamily="34" charset="0"/>
              </a:rPr>
              <a:t>, </a:t>
            </a:r>
            <a:r>
              <a:rPr lang="en-US" altLang="zh-CN" sz="2400" i="1" dirty="0" smtClean="0">
                <a:latin typeface="Verdana" pitchFamily="34" charset="0"/>
                <a:ea typeface="Verdana" pitchFamily="34" charset="0"/>
                <a:cs typeface="Verdana" pitchFamily="34" charset="0"/>
              </a:rPr>
              <a:t>H</a:t>
            </a:r>
            <a:r>
              <a:rPr lang="en-US" altLang="zh-CN" sz="2400" dirty="0" smtClean="0">
                <a:latin typeface="Verdana" pitchFamily="34" charset="0"/>
                <a:ea typeface="Verdana" pitchFamily="34" charset="0"/>
                <a:cs typeface="Verdana" pitchFamily="34" charset="0"/>
              </a:rPr>
              <a:t>):</a:t>
            </a:r>
          </a:p>
          <a:p>
            <a:endParaRPr lang="en-US" altLang="zh-CN" sz="2400" dirty="0" smtClean="0">
              <a:latin typeface="Verdana" pitchFamily="34" charset="0"/>
              <a:ea typeface="Verdana" pitchFamily="34" charset="0"/>
              <a:cs typeface="Verdana" pitchFamily="34" charset="0"/>
            </a:endParaRPr>
          </a:p>
          <a:p>
            <a:r>
              <a:rPr lang="en-US" altLang="zh-CN" sz="2400" dirty="0" smtClean="0">
                <a:latin typeface="Verdana" pitchFamily="34" charset="0"/>
                <a:ea typeface="Verdana" pitchFamily="34" charset="0"/>
                <a:cs typeface="Verdana" pitchFamily="34" charset="0"/>
              </a:rPr>
              <a:t>Is </a:t>
            </a:r>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6</a:t>
            </a:r>
            <a:r>
              <a:rPr lang="en-US" altLang="zh-CN" sz="2400" dirty="0" smtClean="0">
                <a:latin typeface="Verdana" pitchFamily="34" charset="0"/>
                <a:ea typeface="Verdana" pitchFamily="34" charset="0"/>
                <a:cs typeface="Verdana" pitchFamily="34" charset="0"/>
              </a:rPr>
              <a:t> missing?</a:t>
            </a:r>
          </a:p>
          <a:p>
            <a:r>
              <a:rPr lang="en-US" altLang="zh-CN" sz="2400" i="1" dirty="0" err="1" smtClean="0">
                <a:latin typeface="Verdana" pitchFamily="34" charset="0"/>
                <a:ea typeface="Verdana" pitchFamily="34" charset="0"/>
                <a:cs typeface="Verdana" pitchFamily="34" charset="0"/>
              </a:rPr>
              <a:t>r</a:t>
            </a:r>
            <a:r>
              <a:rPr lang="en-US" altLang="zh-CN" sz="2400" i="1" baseline="-25000" dirty="0" err="1" smtClean="0">
                <a:latin typeface="Verdana" pitchFamily="34" charset="0"/>
                <a:ea typeface="Verdana" pitchFamily="34" charset="0"/>
                <a:cs typeface="Verdana" pitchFamily="34" charset="0"/>
              </a:rPr>
              <a:t>i</a:t>
            </a:r>
            <a:r>
              <a:rPr lang="en-US" altLang="zh-CN" sz="2400" dirty="0" smtClean="0">
                <a:latin typeface="Verdana" pitchFamily="34" charset="0"/>
                <a:ea typeface="Verdana" pitchFamily="34" charset="0"/>
                <a:cs typeface="Verdana" pitchFamily="34" charset="0"/>
              </a:rPr>
              <a:t> </a:t>
            </a:r>
            <a:r>
              <a:rPr lang="en-US" altLang="zh-CN" sz="800" dirty="0" smtClean="0">
                <a:latin typeface="Verdana" pitchFamily="34" charset="0"/>
                <a:ea typeface="Verdana" pitchFamily="34" charset="0"/>
                <a:cs typeface="Verdana" pitchFamily="34" charset="0"/>
              </a:rPr>
              <a:t> </a:t>
            </a:r>
            <a:r>
              <a:rPr lang="en-US" altLang="zh-CN" sz="2400" dirty="0" smtClean="0">
                <a:latin typeface="Verdana" pitchFamily="34" charset="0"/>
                <a:ea typeface="Verdana" pitchFamily="34" charset="0"/>
                <a:cs typeface="Verdana" pitchFamily="34" charset="0"/>
              </a:rPr>
              <a:t>= </a:t>
            </a:r>
            <a:r>
              <a:rPr lang="en-US" altLang="zh-CN" sz="600" dirty="0" smtClean="0">
                <a:latin typeface="Verdana" pitchFamily="34" charset="0"/>
                <a:ea typeface="Verdana" pitchFamily="34" charset="0"/>
                <a:cs typeface="Verdana" pitchFamily="34" charset="0"/>
              </a:rPr>
              <a:t> </a:t>
            </a:r>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6</a:t>
            </a:r>
          </a:p>
          <a:p>
            <a:r>
              <a:rPr lang="en-US" altLang="zh-CN" sz="2400" i="1" dirty="0" smtClean="0">
                <a:latin typeface="Verdana" pitchFamily="34" charset="0"/>
                <a:ea typeface="Verdana" pitchFamily="34" charset="0"/>
                <a:cs typeface="Verdana" pitchFamily="34" charset="0"/>
              </a:rPr>
              <a:t>H</a:t>
            </a:r>
            <a:r>
              <a:rPr lang="en-US" altLang="zh-CN" sz="2400" dirty="0" smtClean="0">
                <a:latin typeface="Verdana" pitchFamily="34" charset="0"/>
                <a:ea typeface="Verdana" pitchFamily="34" charset="0"/>
                <a:cs typeface="Verdana" pitchFamily="34" charset="0"/>
              </a:rPr>
              <a:t> = {</a:t>
            </a:r>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4</a:t>
            </a:r>
            <a:r>
              <a:rPr lang="en-US" altLang="zh-CN" sz="2400" dirty="0" smtClean="0">
                <a:latin typeface="Verdana" pitchFamily="34" charset="0"/>
                <a:ea typeface="Verdana" pitchFamily="34" charset="0"/>
                <a:cs typeface="Verdana" pitchFamily="34" charset="0"/>
              </a:rPr>
              <a:t>, </a:t>
            </a:r>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5</a:t>
            </a:r>
            <a:r>
              <a:rPr lang="en-US" altLang="zh-CN" sz="2400" dirty="0" smtClean="0">
                <a:latin typeface="Verdana" pitchFamily="34" charset="0"/>
                <a:ea typeface="Verdana" pitchFamily="34" charset="0"/>
                <a:cs typeface="Verdana" pitchFamily="34" charset="0"/>
              </a:rPr>
              <a:t>}</a:t>
            </a:r>
            <a:endParaRPr lang="zh-CN" altLang="en-US" sz="2400" dirty="0">
              <a:latin typeface="Verdana" pitchFamily="34" charset="0"/>
              <a:cs typeface="Verdana" pitchFamily="34" charset="0"/>
            </a:endParaRPr>
          </a:p>
        </p:txBody>
      </p:sp>
      <p:sp>
        <p:nvSpPr>
          <p:cNvPr id="44" name="椭圆 43"/>
          <p:cNvSpPr/>
          <p:nvPr/>
        </p:nvSpPr>
        <p:spPr>
          <a:xfrm>
            <a:off x="3428992" y="4071942"/>
            <a:ext cx="428628" cy="428628"/>
          </a:xfrm>
          <a:prstGeom prst="ellipse">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TextBox 44"/>
          <p:cNvSpPr txBox="1"/>
          <p:nvPr/>
        </p:nvSpPr>
        <p:spPr>
          <a:xfrm>
            <a:off x="3428992" y="4000504"/>
            <a:ext cx="445956" cy="461665"/>
          </a:xfrm>
          <a:prstGeom prst="rect">
            <a:avLst/>
          </a:prstGeom>
          <a:noFill/>
        </p:spPr>
        <p:txBody>
          <a:bodyPr wrap="square" rtlCol="0">
            <a:spAutoFit/>
          </a:bodyPr>
          <a:lstStyle/>
          <a:p>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5</a:t>
            </a:r>
            <a:endParaRPr lang="zh-CN" altLang="en-US" sz="2400" baseline="-25000" dirty="0">
              <a:latin typeface="Verdana" pitchFamily="34" charset="0"/>
              <a:cs typeface="Verdana" pitchFamily="34" charset="0"/>
            </a:endParaRPr>
          </a:p>
        </p:txBody>
      </p:sp>
      <p:sp>
        <p:nvSpPr>
          <p:cNvPr id="46" name="椭圆 45"/>
          <p:cNvSpPr/>
          <p:nvPr/>
        </p:nvSpPr>
        <p:spPr>
          <a:xfrm>
            <a:off x="3428992" y="5143512"/>
            <a:ext cx="428628" cy="428628"/>
          </a:xfrm>
          <a:prstGeom prst="ellipse">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TextBox 46"/>
          <p:cNvSpPr txBox="1"/>
          <p:nvPr/>
        </p:nvSpPr>
        <p:spPr>
          <a:xfrm>
            <a:off x="3428992" y="5072074"/>
            <a:ext cx="445956" cy="461665"/>
          </a:xfrm>
          <a:prstGeom prst="rect">
            <a:avLst/>
          </a:prstGeom>
          <a:noFill/>
        </p:spPr>
        <p:txBody>
          <a:bodyPr wrap="square" rtlCol="0">
            <a:spAutoFit/>
          </a:bodyPr>
          <a:lstStyle/>
          <a:p>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6</a:t>
            </a:r>
            <a:endParaRPr lang="zh-CN" altLang="en-US" sz="2400" baseline="-25000" dirty="0">
              <a:latin typeface="Verdana" pitchFamily="34" charset="0"/>
              <a:cs typeface="Verdana" pitchFamily="34" charset="0"/>
            </a:endParaRPr>
          </a:p>
        </p:txBody>
      </p:sp>
      <p:cxnSp>
        <p:nvCxnSpPr>
          <p:cNvPr id="59" name="直接连接符 58"/>
          <p:cNvCxnSpPr/>
          <p:nvPr/>
        </p:nvCxnSpPr>
        <p:spPr>
          <a:xfrm rot="5400000">
            <a:off x="3322629" y="4821247"/>
            <a:ext cx="642942" cy="1588"/>
          </a:xfrm>
          <a:prstGeom prst="line">
            <a:avLst/>
          </a:prstGeom>
          <a:ln w="57150">
            <a:solidFill>
              <a:srgbClr val="00B0F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rot="5400000">
            <a:off x="3322629" y="3749677"/>
            <a:ext cx="642942" cy="1588"/>
          </a:xfrm>
          <a:prstGeom prst="line">
            <a:avLst/>
          </a:prstGeom>
          <a:ln w="57150">
            <a:solidFill>
              <a:srgbClr val="00B0F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3" name="椭圆 22"/>
          <p:cNvSpPr/>
          <p:nvPr/>
        </p:nvSpPr>
        <p:spPr>
          <a:xfrm>
            <a:off x="3428992" y="3000372"/>
            <a:ext cx="428628" cy="428628"/>
          </a:xfrm>
          <a:prstGeom prst="ellipse">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Box 24"/>
          <p:cNvSpPr txBox="1"/>
          <p:nvPr/>
        </p:nvSpPr>
        <p:spPr>
          <a:xfrm>
            <a:off x="3428992" y="2928934"/>
            <a:ext cx="445956" cy="461665"/>
          </a:xfrm>
          <a:prstGeom prst="rect">
            <a:avLst/>
          </a:prstGeom>
          <a:noFill/>
        </p:spPr>
        <p:txBody>
          <a:bodyPr wrap="square" rtlCol="0">
            <a:spAutoFit/>
          </a:bodyPr>
          <a:lstStyle/>
          <a:p>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4</a:t>
            </a:r>
            <a:endParaRPr lang="zh-CN" altLang="en-US" sz="2400" baseline="-25000" dirty="0">
              <a:latin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130425"/>
            <a:ext cx="9144000" cy="1470025"/>
          </a:xfrm>
        </p:spPr>
        <p:txBody>
          <a:bodyPr>
            <a:normAutofit fontScale="90000"/>
          </a:bodyPr>
          <a:lstStyle/>
          <a:p>
            <a:r>
              <a:rPr lang="en-US" altLang="zh-CN" sz="4000" dirty="0" err="1" smtClean="0">
                <a:solidFill>
                  <a:schemeClr val="bg1"/>
                </a:solidFill>
                <a:ea typeface="Verdana" pitchFamily="34" charset="0"/>
              </a:rPr>
              <a:t>Gotta</a:t>
            </a:r>
            <a:r>
              <a:rPr lang="en-US" altLang="zh-CN" sz="4000" dirty="0" smtClean="0">
                <a:solidFill>
                  <a:schemeClr val="bg1"/>
                </a:solidFill>
              </a:rPr>
              <a:t> Tell You Switches Only Once</a:t>
            </a:r>
            <a:br>
              <a:rPr lang="en-US" altLang="zh-CN" sz="4000" dirty="0" smtClean="0">
                <a:solidFill>
                  <a:schemeClr val="bg1"/>
                </a:solidFill>
              </a:rPr>
            </a:br>
            <a:r>
              <a:rPr lang="en-US" altLang="zh-CN" sz="4000" dirty="0" smtClean="0">
                <a:solidFill>
                  <a:schemeClr val="bg1"/>
                </a:solidFill>
              </a:rPr>
              <a:t>Toward Bandwidth-Efficient</a:t>
            </a:r>
            <a:br>
              <a:rPr lang="en-US" altLang="zh-CN" sz="4000" dirty="0" smtClean="0">
                <a:solidFill>
                  <a:schemeClr val="bg1"/>
                </a:solidFill>
              </a:rPr>
            </a:br>
            <a:r>
              <a:rPr lang="en-US" altLang="zh-CN" sz="4000" dirty="0" smtClean="0">
                <a:solidFill>
                  <a:schemeClr val="bg1"/>
                </a:solidFill>
              </a:rPr>
              <a:t>Flow Setup for </a:t>
            </a:r>
            <a:r>
              <a:rPr lang="en-US" altLang="zh-CN" sz="4000" dirty="0" smtClean="0">
                <a:solidFill>
                  <a:srgbClr val="FFC000"/>
                </a:solidFill>
              </a:rPr>
              <a:t>SDN</a:t>
            </a:r>
            <a:r>
              <a:rPr lang="en-US" altLang="zh-CN" sz="4000" dirty="0" smtClean="0"/>
              <a:t/>
            </a:r>
            <a:br>
              <a:rPr lang="en-US" altLang="zh-CN" sz="4000" dirty="0" smtClean="0"/>
            </a:br>
            <a:endParaRPr lang="zh-CN" altLang="en-US" sz="4000" dirty="0">
              <a:solidFill>
                <a:srgbClr val="FFC000"/>
              </a:solidFill>
            </a:endParaRPr>
          </a:p>
        </p:txBody>
      </p:sp>
      <p:sp>
        <p:nvSpPr>
          <p:cNvPr id="30" name="TextBox 29"/>
          <p:cNvSpPr txBox="1"/>
          <p:nvPr/>
        </p:nvSpPr>
        <p:spPr>
          <a:xfrm>
            <a:off x="1643042" y="500042"/>
            <a:ext cx="1324402" cy="369332"/>
          </a:xfrm>
          <a:prstGeom prst="rect">
            <a:avLst/>
          </a:prstGeom>
          <a:noFill/>
        </p:spPr>
        <p:txBody>
          <a:bodyPr wrap="none" rtlCol="0">
            <a:spAutoFit/>
          </a:bodyPr>
          <a:lstStyle/>
          <a:p>
            <a:r>
              <a:rPr lang="en-US" altLang="zh-CN" dirty="0" smtClean="0">
                <a:solidFill>
                  <a:schemeClr val="bg1"/>
                </a:solidFill>
                <a:latin typeface="Verdana" pitchFamily="34" charset="0"/>
                <a:ea typeface="Verdana" pitchFamily="34" charset="0"/>
                <a:cs typeface="Verdana" pitchFamily="34" charset="0"/>
              </a:rPr>
              <a:t>Controller</a:t>
            </a:r>
            <a:endParaRPr lang="zh-CN" altLang="en-US" dirty="0">
              <a:solidFill>
                <a:schemeClr val="bg1"/>
              </a:solidFill>
              <a:latin typeface="Verdana" pitchFamily="34" charset="0"/>
              <a:cs typeface="Verdana" pitchFamily="34" charset="0"/>
            </a:endParaRPr>
          </a:p>
        </p:txBody>
      </p:sp>
      <p:sp>
        <p:nvSpPr>
          <p:cNvPr id="31" name="TextBox 30"/>
          <p:cNvSpPr txBox="1"/>
          <p:nvPr/>
        </p:nvSpPr>
        <p:spPr>
          <a:xfrm>
            <a:off x="2688244" y="1142984"/>
            <a:ext cx="1481496" cy="369332"/>
          </a:xfrm>
          <a:prstGeom prst="rect">
            <a:avLst/>
          </a:prstGeom>
          <a:noFill/>
        </p:spPr>
        <p:txBody>
          <a:bodyPr wrap="none" rtlCol="0">
            <a:spAutoFit/>
          </a:bodyPr>
          <a:lstStyle/>
          <a:p>
            <a:r>
              <a:rPr lang="en-US" altLang="zh-CN" b="1" dirty="0" smtClean="0">
                <a:solidFill>
                  <a:schemeClr val="bg1"/>
                </a:solidFill>
                <a:latin typeface="Verdana" pitchFamily="34" charset="0"/>
                <a:ea typeface="Verdana" pitchFamily="34" charset="0"/>
                <a:cs typeface="Verdana" pitchFamily="34" charset="0"/>
              </a:rPr>
              <a:t>Controller</a:t>
            </a:r>
            <a:endParaRPr lang="zh-CN" altLang="en-US" b="1" dirty="0">
              <a:solidFill>
                <a:schemeClr val="bg1"/>
              </a:solidFill>
              <a:latin typeface="Verdana" pitchFamily="34" charset="0"/>
              <a:cs typeface="Verdana" pitchFamily="34" charset="0"/>
            </a:endParaRPr>
          </a:p>
        </p:txBody>
      </p:sp>
      <p:sp>
        <p:nvSpPr>
          <p:cNvPr id="49" name="TextBox 48"/>
          <p:cNvSpPr txBox="1"/>
          <p:nvPr/>
        </p:nvSpPr>
        <p:spPr>
          <a:xfrm>
            <a:off x="4427987" y="1714488"/>
            <a:ext cx="851515" cy="276999"/>
          </a:xfrm>
          <a:prstGeom prst="rect">
            <a:avLst/>
          </a:prstGeom>
          <a:noFill/>
        </p:spPr>
        <p:txBody>
          <a:bodyPr wrap="none" rtlCol="0">
            <a:spAutoFit/>
          </a:bodyPr>
          <a:lstStyle/>
          <a:p>
            <a:r>
              <a:rPr lang="en-US" altLang="zh-CN" sz="1200" b="1" dirty="0" smtClean="0">
                <a:solidFill>
                  <a:schemeClr val="bg1"/>
                </a:solidFill>
                <a:latin typeface="Verdana" pitchFamily="34" charset="0"/>
                <a:ea typeface="Verdana" pitchFamily="34" charset="0"/>
                <a:cs typeface="Verdana" pitchFamily="34" charset="0"/>
              </a:rPr>
              <a:t>Monitor</a:t>
            </a:r>
            <a:endParaRPr lang="zh-CN" altLang="en-US" sz="1200" b="1" dirty="0">
              <a:solidFill>
                <a:schemeClr val="bg1"/>
              </a:solidFill>
              <a:latin typeface="Verdana" pitchFamily="34" charset="0"/>
              <a:cs typeface="Verdana" pitchFamily="34" charset="0"/>
            </a:endParaRPr>
          </a:p>
        </p:txBody>
      </p:sp>
      <p:sp>
        <p:nvSpPr>
          <p:cNvPr id="39" name="TextBox 38"/>
          <p:cNvSpPr txBox="1"/>
          <p:nvPr/>
        </p:nvSpPr>
        <p:spPr>
          <a:xfrm>
            <a:off x="5857884" y="1000108"/>
            <a:ext cx="2797561" cy="646331"/>
          </a:xfrm>
          <a:prstGeom prst="rect">
            <a:avLst/>
          </a:prstGeom>
          <a:noFill/>
        </p:spPr>
        <p:txBody>
          <a:bodyPr wrap="none" rtlCol="0">
            <a:spAutoFit/>
          </a:bodyPr>
          <a:lstStyle/>
          <a:p>
            <a:r>
              <a:rPr lang="en-US" altLang="zh-CN" sz="3600" b="1" dirty="0" smtClean="0">
                <a:solidFill>
                  <a:srgbClr val="FF0000"/>
                </a:solidFill>
                <a:latin typeface="Verdana" pitchFamily="34" charset="0"/>
                <a:ea typeface="Verdana" pitchFamily="34" charset="0"/>
                <a:cs typeface="Verdana" pitchFamily="34" charset="0"/>
              </a:rPr>
              <a:t>Rule Fault</a:t>
            </a:r>
            <a:endParaRPr lang="zh-CN" altLang="en-US" sz="3600" b="1" dirty="0">
              <a:solidFill>
                <a:srgbClr val="FF0000"/>
              </a:solidFill>
              <a:latin typeface="Verdana" pitchFamily="34" charset="0"/>
              <a:cs typeface="Verdana" pitchFamily="34" charset="0"/>
            </a:endParaRPr>
          </a:p>
        </p:txBody>
      </p:sp>
      <p:sp>
        <p:nvSpPr>
          <p:cNvPr id="3" name="TextBox 2"/>
          <p:cNvSpPr txBox="1"/>
          <p:nvPr/>
        </p:nvSpPr>
        <p:spPr>
          <a:xfrm>
            <a:off x="5860800" y="3357562"/>
            <a:ext cx="3525784" cy="1200329"/>
          </a:xfrm>
          <a:prstGeom prst="rect">
            <a:avLst/>
          </a:prstGeom>
          <a:noFill/>
        </p:spPr>
        <p:txBody>
          <a:bodyPr wrap="square" rtlCol="0">
            <a:spAutoFit/>
          </a:bodyPr>
          <a:lstStyle/>
          <a:p>
            <a:r>
              <a:rPr lang="en-US" altLang="zh-CN" sz="3600" b="1" dirty="0" err="1" smtClean="0">
                <a:solidFill>
                  <a:srgbClr val="FFC000"/>
                </a:solidFill>
                <a:latin typeface="Verdana" pitchFamily="34" charset="0"/>
                <a:ea typeface="Verdana" pitchFamily="34" charset="0"/>
                <a:cs typeface="Verdana" pitchFamily="34" charset="0"/>
              </a:rPr>
              <a:t>RuleScope</a:t>
            </a:r>
            <a:endParaRPr lang="en-US" altLang="zh-CN" sz="3600" b="1" dirty="0" smtClean="0">
              <a:solidFill>
                <a:srgbClr val="FFC000"/>
              </a:solidFill>
              <a:latin typeface="Verdana" pitchFamily="34" charset="0"/>
              <a:ea typeface="Verdana" pitchFamily="34" charset="0"/>
              <a:cs typeface="Verdana" pitchFamily="34" charset="0"/>
            </a:endParaRPr>
          </a:p>
          <a:p>
            <a:r>
              <a:rPr lang="en-US" altLang="zh-CN" sz="3600" b="1" dirty="0" smtClean="0">
                <a:latin typeface="Verdana" pitchFamily="34" charset="0"/>
                <a:ea typeface="Verdana" pitchFamily="34" charset="0"/>
                <a:cs typeface="Verdana" pitchFamily="34" charset="0"/>
              </a:rPr>
              <a:t>Algorithms</a:t>
            </a:r>
          </a:p>
        </p:txBody>
      </p:sp>
      <p:sp>
        <p:nvSpPr>
          <p:cNvPr id="29" name="TextBox 28"/>
          <p:cNvSpPr txBox="1"/>
          <p:nvPr/>
        </p:nvSpPr>
        <p:spPr>
          <a:xfrm>
            <a:off x="285720" y="1000108"/>
            <a:ext cx="2975495" cy="646331"/>
          </a:xfrm>
          <a:prstGeom prst="rect">
            <a:avLst/>
          </a:prstGeom>
          <a:noFill/>
        </p:spPr>
        <p:txBody>
          <a:bodyPr wrap="none" rtlCol="0">
            <a:spAutoFit/>
          </a:bodyPr>
          <a:lstStyle/>
          <a:p>
            <a:r>
              <a:rPr lang="en-US" altLang="zh-CN" sz="3600" b="1" dirty="0" smtClean="0">
                <a:latin typeface="Verdana" pitchFamily="34" charset="0"/>
                <a:ea typeface="Verdana" pitchFamily="34" charset="0"/>
                <a:cs typeface="Verdana" pitchFamily="34" charset="0"/>
              </a:rPr>
              <a:t>Flow Table</a:t>
            </a:r>
            <a:endParaRPr lang="zh-CN" altLang="en-US" sz="3600" b="1" dirty="0">
              <a:latin typeface="Verdana" pitchFamily="34" charset="0"/>
              <a:cs typeface="Verdana" pitchFamily="34" charset="0"/>
            </a:endParaRPr>
          </a:p>
        </p:txBody>
      </p:sp>
      <p:sp>
        <p:nvSpPr>
          <p:cNvPr id="34" name="圆角矩形 33"/>
          <p:cNvSpPr/>
          <p:nvPr/>
        </p:nvSpPr>
        <p:spPr>
          <a:xfrm>
            <a:off x="4143372" y="928670"/>
            <a:ext cx="785818" cy="785818"/>
          </a:xfrm>
          <a:prstGeom prst="roundRect">
            <a:avLst/>
          </a:prstGeom>
          <a:solidFill>
            <a:srgbClr val="FFC000"/>
          </a:solidFill>
          <a:effectLst>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600" b="1" dirty="0" smtClean="0">
                <a:solidFill>
                  <a:schemeClr val="tx1"/>
                </a:solidFill>
                <a:latin typeface="Verdana" pitchFamily="34" charset="0"/>
                <a:cs typeface="Verdana" pitchFamily="34" charset="0"/>
              </a:rPr>
              <a:t>?</a:t>
            </a:r>
            <a:endParaRPr lang="zh-CN" altLang="en-US" sz="3600" b="1" dirty="0" smtClean="0">
              <a:solidFill>
                <a:schemeClr val="tx1"/>
              </a:solidFill>
              <a:latin typeface="Verdana" pitchFamily="34" charset="0"/>
              <a:cs typeface="Verdana" pitchFamily="34" charset="0"/>
            </a:endParaRPr>
          </a:p>
        </p:txBody>
      </p:sp>
      <p:cxnSp>
        <p:nvCxnSpPr>
          <p:cNvPr id="36" name="直接箭头连接符 35"/>
          <p:cNvCxnSpPr>
            <a:stCxn id="29" idx="3"/>
            <a:endCxn id="34" idx="1"/>
          </p:cNvCxnSpPr>
          <p:nvPr/>
        </p:nvCxnSpPr>
        <p:spPr>
          <a:xfrm flipV="1">
            <a:off x="3261215" y="1321579"/>
            <a:ext cx="882157" cy="1695"/>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34" idx="3"/>
            <a:endCxn id="39" idx="1"/>
          </p:cNvCxnSpPr>
          <p:nvPr/>
        </p:nvCxnSpPr>
        <p:spPr>
          <a:xfrm>
            <a:off x="4929190" y="1321579"/>
            <a:ext cx="928694" cy="1695"/>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039200" y="1714488"/>
            <a:ext cx="3377848" cy="830997"/>
          </a:xfrm>
          <a:prstGeom prst="rect">
            <a:avLst/>
          </a:prstGeom>
          <a:noFill/>
        </p:spPr>
        <p:txBody>
          <a:bodyPr wrap="none" rtlCol="0">
            <a:spAutoFit/>
          </a:bodyPr>
          <a:lstStyle/>
          <a:p>
            <a:r>
              <a:rPr lang="en-US" altLang="zh-CN" sz="2400" b="1" dirty="0" smtClean="0">
                <a:solidFill>
                  <a:schemeClr val="tx1">
                    <a:alpha val="15000"/>
                  </a:schemeClr>
                </a:solidFill>
                <a:latin typeface="Verdana" pitchFamily="34" charset="0"/>
                <a:ea typeface="Verdana" pitchFamily="34" charset="0"/>
                <a:cs typeface="Verdana" pitchFamily="34" charset="0"/>
              </a:rPr>
              <a:t>dependency graph</a:t>
            </a:r>
          </a:p>
          <a:p>
            <a:r>
              <a:rPr lang="en-US" altLang="zh-CN" sz="2400" b="1" dirty="0" smtClean="0">
                <a:latin typeface="Verdana" pitchFamily="34" charset="0"/>
                <a:ea typeface="Verdana" pitchFamily="34" charset="0"/>
                <a:cs typeface="Verdana" pitchFamily="34" charset="0"/>
              </a:rPr>
              <a:t>probe generation</a:t>
            </a:r>
            <a:endParaRPr lang="zh-CN" altLang="en-US" sz="2400" b="1" dirty="0">
              <a:latin typeface="Verdana" pitchFamily="34" charset="0"/>
              <a:cs typeface="Verdana" pitchFamily="34" charset="0"/>
            </a:endParaRPr>
          </a:p>
        </p:txBody>
      </p:sp>
      <p:sp>
        <p:nvSpPr>
          <p:cNvPr id="24" name="TextBox 23"/>
          <p:cNvSpPr txBox="1"/>
          <p:nvPr/>
        </p:nvSpPr>
        <p:spPr>
          <a:xfrm>
            <a:off x="295200" y="2857496"/>
            <a:ext cx="2332690" cy="1938992"/>
          </a:xfrm>
          <a:prstGeom prst="rect">
            <a:avLst/>
          </a:prstGeom>
          <a:noFill/>
        </p:spPr>
        <p:txBody>
          <a:bodyPr wrap="none" rtlCol="0">
            <a:spAutoFit/>
          </a:bodyPr>
          <a:lstStyle/>
          <a:p>
            <a:r>
              <a:rPr lang="en-US" altLang="zh-CN" sz="2400" dirty="0" smtClean="0">
                <a:latin typeface="Verdana" pitchFamily="34" charset="0"/>
                <a:ea typeface="Verdana" pitchFamily="34" charset="0"/>
                <a:cs typeface="Verdana" pitchFamily="34" charset="0"/>
              </a:rPr>
              <a:t>Probe(</a:t>
            </a:r>
            <a:r>
              <a:rPr lang="en-US" altLang="zh-CN" sz="2400" i="1" dirty="0" err="1" smtClean="0">
                <a:latin typeface="Verdana" pitchFamily="34" charset="0"/>
                <a:ea typeface="Verdana" pitchFamily="34" charset="0"/>
                <a:cs typeface="Verdana" pitchFamily="34" charset="0"/>
              </a:rPr>
              <a:t>r</a:t>
            </a:r>
            <a:r>
              <a:rPr lang="en-US" altLang="zh-CN" sz="2400" i="1" baseline="-25000" dirty="0" err="1" smtClean="0">
                <a:latin typeface="Verdana" pitchFamily="34" charset="0"/>
                <a:ea typeface="Verdana" pitchFamily="34" charset="0"/>
                <a:cs typeface="Verdana" pitchFamily="34" charset="0"/>
              </a:rPr>
              <a:t>i</a:t>
            </a:r>
            <a:r>
              <a:rPr lang="en-US" altLang="zh-CN" sz="2400" dirty="0" smtClean="0">
                <a:latin typeface="Verdana" pitchFamily="34" charset="0"/>
                <a:ea typeface="Verdana" pitchFamily="34" charset="0"/>
                <a:cs typeface="Verdana" pitchFamily="34" charset="0"/>
              </a:rPr>
              <a:t>, </a:t>
            </a:r>
            <a:r>
              <a:rPr lang="en-US" altLang="zh-CN" sz="2400" i="1" dirty="0" smtClean="0">
                <a:latin typeface="Verdana" pitchFamily="34" charset="0"/>
                <a:ea typeface="Verdana" pitchFamily="34" charset="0"/>
                <a:cs typeface="Verdana" pitchFamily="34" charset="0"/>
              </a:rPr>
              <a:t>H</a:t>
            </a:r>
            <a:r>
              <a:rPr lang="en-US" altLang="zh-CN" sz="2400" dirty="0" smtClean="0">
                <a:latin typeface="Verdana" pitchFamily="34" charset="0"/>
                <a:ea typeface="Verdana" pitchFamily="34" charset="0"/>
                <a:cs typeface="Verdana" pitchFamily="34" charset="0"/>
              </a:rPr>
              <a:t>):</a:t>
            </a:r>
          </a:p>
          <a:p>
            <a:endParaRPr lang="en-US" altLang="zh-CN" sz="2400" dirty="0" smtClean="0">
              <a:latin typeface="Verdana" pitchFamily="34" charset="0"/>
              <a:ea typeface="Verdana" pitchFamily="34" charset="0"/>
              <a:cs typeface="Verdana" pitchFamily="34" charset="0"/>
            </a:endParaRPr>
          </a:p>
          <a:p>
            <a:r>
              <a:rPr lang="en-US" altLang="zh-CN" sz="2400" dirty="0" smtClean="0">
                <a:latin typeface="Verdana" pitchFamily="34" charset="0"/>
                <a:ea typeface="Verdana" pitchFamily="34" charset="0"/>
                <a:cs typeface="Verdana" pitchFamily="34" charset="0"/>
              </a:rPr>
              <a:t>Is </a:t>
            </a:r>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6</a:t>
            </a:r>
            <a:r>
              <a:rPr lang="en-US" altLang="zh-CN" sz="2400" dirty="0" smtClean="0">
                <a:latin typeface="Verdana" pitchFamily="34" charset="0"/>
                <a:ea typeface="Verdana" pitchFamily="34" charset="0"/>
                <a:cs typeface="Verdana" pitchFamily="34" charset="0"/>
              </a:rPr>
              <a:t> missing?</a:t>
            </a:r>
          </a:p>
          <a:p>
            <a:r>
              <a:rPr lang="en-US" altLang="zh-CN" sz="2400" i="1" dirty="0" err="1" smtClean="0">
                <a:latin typeface="Verdana" pitchFamily="34" charset="0"/>
                <a:ea typeface="Verdana" pitchFamily="34" charset="0"/>
                <a:cs typeface="Verdana" pitchFamily="34" charset="0"/>
              </a:rPr>
              <a:t>r</a:t>
            </a:r>
            <a:r>
              <a:rPr lang="en-US" altLang="zh-CN" sz="2400" i="1" baseline="-25000" dirty="0" err="1" smtClean="0">
                <a:latin typeface="Verdana" pitchFamily="34" charset="0"/>
                <a:ea typeface="Verdana" pitchFamily="34" charset="0"/>
                <a:cs typeface="Verdana" pitchFamily="34" charset="0"/>
              </a:rPr>
              <a:t>i</a:t>
            </a:r>
            <a:r>
              <a:rPr lang="en-US" altLang="zh-CN" sz="2400" dirty="0" smtClean="0">
                <a:latin typeface="Verdana" pitchFamily="34" charset="0"/>
                <a:ea typeface="Verdana" pitchFamily="34" charset="0"/>
                <a:cs typeface="Verdana" pitchFamily="34" charset="0"/>
              </a:rPr>
              <a:t> </a:t>
            </a:r>
            <a:r>
              <a:rPr lang="en-US" altLang="zh-CN" sz="800" dirty="0" smtClean="0">
                <a:latin typeface="Verdana" pitchFamily="34" charset="0"/>
                <a:ea typeface="Verdana" pitchFamily="34" charset="0"/>
                <a:cs typeface="Verdana" pitchFamily="34" charset="0"/>
              </a:rPr>
              <a:t> </a:t>
            </a:r>
            <a:r>
              <a:rPr lang="en-US" altLang="zh-CN" sz="2400" dirty="0" smtClean="0">
                <a:latin typeface="Verdana" pitchFamily="34" charset="0"/>
                <a:ea typeface="Verdana" pitchFamily="34" charset="0"/>
                <a:cs typeface="Verdana" pitchFamily="34" charset="0"/>
              </a:rPr>
              <a:t>= </a:t>
            </a:r>
            <a:r>
              <a:rPr lang="en-US" altLang="zh-CN" sz="600" dirty="0" smtClean="0">
                <a:latin typeface="Verdana" pitchFamily="34" charset="0"/>
                <a:ea typeface="Verdana" pitchFamily="34" charset="0"/>
                <a:cs typeface="Verdana" pitchFamily="34" charset="0"/>
              </a:rPr>
              <a:t> </a:t>
            </a:r>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6</a:t>
            </a:r>
          </a:p>
          <a:p>
            <a:r>
              <a:rPr lang="en-US" altLang="zh-CN" sz="2400" i="1" dirty="0" smtClean="0">
                <a:latin typeface="Verdana" pitchFamily="34" charset="0"/>
                <a:ea typeface="Verdana" pitchFamily="34" charset="0"/>
                <a:cs typeface="Verdana" pitchFamily="34" charset="0"/>
              </a:rPr>
              <a:t>H</a:t>
            </a:r>
            <a:r>
              <a:rPr lang="en-US" altLang="zh-CN" sz="2400" dirty="0" smtClean="0">
                <a:latin typeface="Verdana" pitchFamily="34" charset="0"/>
                <a:ea typeface="Verdana" pitchFamily="34" charset="0"/>
                <a:cs typeface="Verdana" pitchFamily="34" charset="0"/>
              </a:rPr>
              <a:t> = {</a:t>
            </a:r>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4</a:t>
            </a:r>
            <a:r>
              <a:rPr lang="en-US" altLang="zh-CN" sz="2400" dirty="0" smtClean="0">
                <a:latin typeface="Verdana" pitchFamily="34" charset="0"/>
                <a:ea typeface="Verdana" pitchFamily="34" charset="0"/>
                <a:cs typeface="Verdana" pitchFamily="34" charset="0"/>
              </a:rPr>
              <a:t>, </a:t>
            </a:r>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5</a:t>
            </a:r>
            <a:r>
              <a:rPr lang="en-US" altLang="zh-CN" sz="2400" dirty="0" smtClean="0">
                <a:latin typeface="Verdana" pitchFamily="34" charset="0"/>
                <a:ea typeface="Verdana" pitchFamily="34" charset="0"/>
                <a:cs typeface="Verdana" pitchFamily="34" charset="0"/>
              </a:rPr>
              <a:t>}</a:t>
            </a:r>
            <a:endParaRPr lang="zh-CN" altLang="en-US" sz="2400" dirty="0">
              <a:latin typeface="Verdana" pitchFamily="34" charset="0"/>
              <a:cs typeface="Verdana" pitchFamily="34" charset="0"/>
            </a:endParaRPr>
          </a:p>
        </p:txBody>
      </p:sp>
      <p:sp>
        <p:nvSpPr>
          <p:cNvPr id="44" name="椭圆 43"/>
          <p:cNvSpPr/>
          <p:nvPr/>
        </p:nvSpPr>
        <p:spPr>
          <a:xfrm>
            <a:off x="3428992" y="4071942"/>
            <a:ext cx="428628" cy="428628"/>
          </a:xfrm>
          <a:prstGeom prst="ellipse">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TextBox 44"/>
          <p:cNvSpPr txBox="1"/>
          <p:nvPr/>
        </p:nvSpPr>
        <p:spPr>
          <a:xfrm>
            <a:off x="3428992" y="4000504"/>
            <a:ext cx="445956" cy="461665"/>
          </a:xfrm>
          <a:prstGeom prst="rect">
            <a:avLst/>
          </a:prstGeom>
          <a:noFill/>
        </p:spPr>
        <p:txBody>
          <a:bodyPr wrap="square" rtlCol="0">
            <a:spAutoFit/>
          </a:bodyPr>
          <a:lstStyle/>
          <a:p>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5</a:t>
            </a:r>
            <a:endParaRPr lang="zh-CN" altLang="en-US" sz="2400" baseline="-25000" dirty="0">
              <a:latin typeface="Verdana" pitchFamily="34" charset="0"/>
              <a:cs typeface="Verdana" pitchFamily="34" charset="0"/>
            </a:endParaRPr>
          </a:p>
        </p:txBody>
      </p:sp>
      <p:sp>
        <p:nvSpPr>
          <p:cNvPr id="46" name="椭圆 45"/>
          <p:cNvSpPr/>
          <p:nvPr/>
        </p:nvSpPr>
        <p:spPr>
          <a:xfrm>
            <a:off x="3428992" y="5143512"/>
            <a:ext cx="428628" cy="428628"/>
          </a:xfrm>
          <a:prstGeom prst="ellipse">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TextBox 46"/>
          <p:cNvSpPr txBox="1"/>
          <p:nvPr/>
        </p:nvSpPr>
        <p:spPr>
          <a:xfrm>
            <a:off x="3428992" y="5072074"/>
            <a:ext cx="445956" cy="461665"/>
          </a:xfrm>
          <a:prstGeom prst="rect">
            <a:avLst/>
          </a:prstGeom>
          <a:noFill/>
        </p:spPr>
        <p:txBody>
          <a:bodyPr wrap="square" rtlCol="0">
            <a:spAutoFit/>
          </a:bodyPr>
          <a:lstStyle/>
          <a:p>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6</a:t>
            </a:r>
            <a:endParaRPr lang="zh-CN" altLang="en-US" sz="2400" baseline="-25000" dirty="0">
              <a:latin typeface="Verdana" pitchFamily="34" charset="0"/>
              <a:cs typeface="Verdana" pitchFamily="34" charset="0"/>
            </a:endParaRPr>
          </a:p>
        </p:txBody>
      </p:sp>
      <p:cxnSp>
        <p:nvCxnSpPr>
          <p:cNvPr id="59" name="直接连接符 58"/>
          <p:cNvCxnSpPr/>
          <p:nvPr/>
        </p:nvCxnSpPr>
        <p:spPr>
          <a:xfrm rot="5400000">
            <a:off x="3322629" y="4821247"/>
            <a:ext cx="642942" cy="1588"/>
          </a:xfrm>
          <a:prstGeom prst="line">
            <a:avLst/>
          </a:prstGeom>
          <a:ln w="57150">
            <a:solidFill>
              <a:srgbClr val="00B0F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295200" y="5143512"/>
            <a:ext cx="7988405" cy="1200329"/>
          </a:xfrm>
          <a:prstGeom prst="rect">
            <a:avLst/>
          </a:prstGeom>
          <a:noFill/>
        </p:spPr>
        <p:txBody>
          <a:bodyPr wrap="none" rtlCol="0">
            <a:spAutoFit/>
          </a:bodyPr>
          <a:lstStyle/>
          <a:p>
            <a:r>
              <a:rPr lang="en-US" altLang="zh-CN" sz="2400" dirty="0" smtClean="0">
                <a:solidFill>
                  <a:schemeClr val="bg1"/>
                </a:solidFill>
                <a:latin typeface="Verdana" pitchFamily="34" charset="0"/>
                <a:ea typeface="Verdana" pitchFamily="34" charset="0"/>
                <a:cs typeface="Verdana" pitchFamily="34" charset="0"/>
              </a:rPr>
              <a:t>&lt;</a:t>
            </a:r>
            <a:r>
              <a:rPr lang="en-US" altLang="zh-CN" sz="2400" i="1" dirty="0" err="1" smtClean="0">
                <a:solidFill>
                  <a:schemeClr val="bg1"/>
                </a:solidFill>
                <a:latin typeface="Verdana" pitchFamily="34" charset="0"/>
                <a:ea typeface="Verdana" pitchFamily="34" charset="0"/>
                <a:cs typeface="Verdana" pitchFamily="34" charset="0"/>
              </a:rPr>
              <a:t>r</a:t>
            </a:r>
            <a:r>
              <a:rPr lang="en-US" altLang="zh-CN" sz="2400" i="1" baseline="-25000" dirty="0" err="1" smtClean="0">
                <a:solidFill>
                  <a:schemeClr val="bg1"/>
                </a:solidFill>
                <a:latin typeface="Verdana" pitchFamily="34" charset="0"/>
                <a:ea typeface="Verdana" pitchFamily="34" charset="0"/>
                <a:cs typeface="Verdana" pitchFamily="34" charset="0"/>
              </a:rPr>
              <a:t>i</a:t>
            </a:r>
            <a:r>
              <a:rPr lang="en-US" altLang="zh-CN" sz="2400" dirty="0" smtClean="0">
                <a:solidFill>
                  <a:schemeClr val="bg1"/>
                </a:solidFill>
                <a:latin typeface="Verdana" pitchFamily="34" charset="0"/>
                <a:ea typeface="Verdana" pitchFamily="34" charset="0"/>
                <a:cs typeface="Verdana" pitchFamily="34" charset="0"/>
              </a:rPr>
              <a:t>, </a:t>
            </a:r>
            <a:r>
              <a:rPr lang="en-US" altLang="zh-CN" sz="2400" i="1" dirty="0" err="1" smtClean="0">
                <a:solidFill>
                  <a:schemeClr val="bg1"/>
                </a:solidFill>
                <a:latin typeface="Verdana" pitchFamily="34" charset="0"/>
                <a:ea typeface="Verdana" pitchFamily="34" charset="0"/>
                <a:cs typeface="Verdana" pitchFamily="34" charset="0"/>
              </a:rPr>
              <a:t>r</a:t>
            </a:r>
            <a:r>
              <a:rPr lang="en-US" altLang="zh-CN" sz="2400" i="1" baseline="-25000" dirty="0" err="1" smtClean="0">
                <a:solidFill>
                  <a:schemeClr val="bg1"/>
                </a:solidFill>
                <a:latin typeface="Verdana" pitchFamily="34" charset="0"/>
                <a:ea typeface="Verdana" pitchFamily="34" charset="0"/>
                <a:cs typeface="Verdana" pitchFamily="34" charset="0"/>
              </a:rPr>
              <a:t>j</a:t>
            </a:r>
            <a:r>
              <a:rPr lang="en-US" altLang="zh-CN" sz="2400" dirty="0" smtClean="0">
                <a:solidFill>
                  <a:schemeClr val="bg1"/>
                </a:solidFill>
                <a:latin typeface="Verdana" pitchFamily="34" charset="0"/>
                <a:ea typeface="Verdana" pitchFamily="34" charset="0"/>
                <a:cs typeface="Verdana" pitchFamily="34" charset="0"/>
              </a:rPr>
              <a:t>&gt; if</a:t>
            </a:r>
          </a:p>
          <a:p>
            <a:r>
              <a:rPr lang="en-US" altLang="zh-CN" sz="600" i="1" dirty="0" smtClean="0">
                <a:latin typeface="Verdana" pitchFamily="34" charset="0"/>
                <a:ea typeface="Verdana" pitchFamily="34" charset="0"/>
                <a:cs typeface="Verdana" pitchFamily="34" charset="0"/>
              </a:rPr>
              <a:t> </a:t>
            </a:r>
            <a:r>
              <a:rPr lang="en-US" altLang="zh-CN" sz="2400" dirty="0" smtClean="0">
                <a:latin typeface="Verdana" pitchFamily="34" charset="0"/>
                <a:ea typeface="Verdana" pitchFamily="34" charset="0"/>
                <a:cs typeface="Verdana" pitchFamily="34" charset="0"/>
              </a:rPr>
              <a:t>proved NP-hard by reduction from SAT;</a:t>
            </a:r>
          </a:p>
          <a:p>
            <a:r>
              <a:rPr lang="en-US" altLang="zh-CN" sz="600" i="1" dirty="0" smtClean="0">
                <a:latin typeface="Verdana" pitchFamily="34" charset="0"/>
                <a:ea typeface="Verdana" pitchFamily="34" charset="0"/>
                <a:cs typeface="Verdana" pitchFamily="34" charset="0"/>
              </a:rPr>
              <a:t> </a:t>
            </a:r>
            <a:r>
              <a:rPr lang="en-US" altLang="zh-CN" sz="2400" dirty="0" smtClean="0">
                <a:latin typeface="Verdana" pitchFamily="34" charset="0"/>
                <a:ea typeface="Verdana" pitchFamily="34" charset="0"/>
                <a:cs typeface="Verdana" pitchFamily="34" charset="0"/>
              </a:rPr>
              <a:t>based on </a:t>
            </a:r>
            <a:r>
              <a:rPr lang="en-US" altLang="zh-CN" sz="2400" dirty="0" err="1" smtClean="0">
                <a:latin typeface="Verdana" pitchFamily="34" charset="0"/>
                <a:ea typeface="Verdana" pitchFamily="34" charset="0"/>
                <a:cs typeface="Verdana" pitchFamily="34" charset="0"/>
              </a:rPr>
              <a:t>MiniSat</a:t>
            </a:r>
            <a:r>
              <a:rPr lang="en-US" altLang="zh-CN" sz="2400" dirty="0" smtClean="0">
                <a:latin typeface="Verdana" pitchFamily="34" charset="0"/>
                <a:ea typeface="Verdana" pitchFamily="34" charset="0"/>
                <a:cs typeface="Verdana" pitchFamily="34" charset="0"/>
              </a:rPr>
              <a:t>, a high-performance SAT solver </a:t>
            </a:r>
            <a:endParaRPr lang="zh-CN" altLang="en-US" sz="2400" dirty="0">
              <a:latin typeface="Verdana" pitchFamily="34" charset="0"/>
              <a:cs typeface="Verdana" pitchFamily="34" charset="0"/>
            </a:endParaRPr>
          </a:p>
        </p:txBody>
      </p:sp>
      <p:cxnSp>
        <p:nvCxnSpPr>
          <p:cNvPr id="22" name="直接连接符 21"/>
          <p:cNvCxnSpPr/>
          <p:nvPr/>
        </p:nvCxnSpPr>
        <p:spPr>
          <a:xfrm rot="5400000">
            <a:off x="3322629" y="3749677"/>
            <a:ext cx="642942" cy="1588"/>
          </a:xfrm>
          <a:prstGeom prst="line">
            <a:avLst/>
          </a:prstGeom>
          <a:ln w="57150">
            <a:solidFill>
              <a:srgbClr val="00B0F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3" name="椭圆 22"/>
          <p:cNvSpPr/>
          <p:nvPr/>
        </p:nvSpPr>
        <p:spPr>
          <a:xfrm>
            <a:off x="3428992" y="3000372"/>
            <a:ext cx="428628" cy="428628"/>
          </a:xfrm>
          <a:prstGeom prst="ellipse">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Box 24"/>
          <p:cNvSpPr txBox="1"/>
          <p:nvPr/>
        </p:nvSpPr>
        <p:spPr>
          <a:xfrm>
            <a:off x="3428992" y="2928934"/>
            <a:ext cx="445956" cy="461665"/>
          </a:xfrm>
          <a:prstGeom prst="rect">
            <a:avLst/>
          </a:prstGeom>
          <a:noFill/>
        </p:spPr>
        <p:txBody>
          <a:bodyPr wrap="square" rtlCol="0">
            <a:spAutoFit/>
          </a:bodyPr>
          <a:lstStyle/>
          <a:p>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4</a:t>
            </a:r>
            <a:endParaRPr lang="zh-CN" altLang="en-US" sz="2400" baseline="-25000" dirty="0">
              <a:latin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130425"/>
            <a:ext cx="9144000" cy="1470025"/>
          </a:xfrm>
        </p:spPr>
        <p:txBody>
          <a:bodyPr>
            <a:normAutofit fontScale="90000"/>
          </a:bodyPr>
          <a:lstStyle/>
          <a:p>
            <a:r>
              <a:rPr lang="en-US" altLang="zh-CN" sz="4000" dirty="0" err="1" smtClean="0">
                <a:solidFill>
                  <a:schemeClr val="bg1"/>
                </a:solidFill>
                <a:ea typeface="Verdana" pitchFamily="34" charset="0"/>
              </a:rPr>
              <a:t>Gotta</a:t>
            </a:r>
            <a:r>
              <a:rPr lang="en-US" altLang="zh-CN" sz="4000" dirty="0" smtClean="0">
                <a:solidFill>
                  <a:schemeClr val="bg1"/>
                </a:solidFill>
              </a:rPr>
              <a:t> Tell You Switches Only Once</a:t>
            </a:r>
            <a:br>
              <a:rPr lang="en-US" altLang="zh-CN" sz="4000" dirty="0" smtClean="0">
                <a:solidFill>
                  <a:schemeClr val="bg1"/>
                </a:solidFill>
              </a:rPr>
            </a:br>
            <a:r>
              <a:rPr lang="en-US" altLang="zh-CN" sz="4000" dirty="0" smtClean="0">
                <a:solidFill>
                  <a:schemeClr val="bg1"/>
                </a:solidFill>
              </a:rPr>
              <a:t>Toward Bandwidth-Efficient</a:t>
            </a:r>
            <a:br>
              <a:rPr lang="en-US" altLang="zh-CN" sz="4000" dirty="0" smtClean="0">
                <a:solidFill>
                  <a:schemeClr val="bg1"/>
                </a:solidFill>
              </a:rPr>
            </a:br>
            <a:r>
              <a:rPr lang="en-US" altLang="zh-CN" sz="4000" dirty="0" smtClean="0">
                <a:solidFill>
                  <a:schemeClr val="bg1"/>
                </a:solidFill>
              </a:rPr>
              <a:t>Flow Setup for </a:t>
            </a:r>
            <a:r>
              <a:rPr lang="en-US" altLang="zh-CN" sz="4000" dirty="0" smtClean="0">
                <a:solidFill>
                  <a:srgbClr val="FFC000"/>
                </a:solidFill>
              </a:rPr>
              <a:t>SDN</a:t>
            </a:r>
            <a:r>
              <a:rPr lang="en-US" altLang="zh-CN" sz="4000" dirty="0" smtClean="0"/>
              <a:t/>
            </a:r>
            <a:br>
              <a:rPr lang="en-US" altLang="zh-CN" sz="4000" dirty="0" smtClean="0"/>
            </a:br>
            <a:endParaRPr lang="zh-CN" altLang="en-US" sz="4000" dirty="0">
              <a:solidFill>
                <a:srgbClr val="FFC000"/>
              </a:solidFill>
            </a:endParaRPr>
          </a:p>
        </p:txBody>
      </p:sp>
      <p:sp>
        <p:nvSpPr>
          <p:cNvPr id="30" name="TextBox 29"/>
          <p:cNvSpPr txBox="1"/>
          <p:nvPr/>
        </p:nvSpPr>
        <p:spPr>
          <a:xfrm>
            <a:off x="1643042" y="500042"/>
            <a:ext cx="1324402" cy="369332"/>
          </a:xfrm>
          <a:prstGeom prst="rect">
            <a:avLst/>
          </a:prstGeom>
          <a:noFill/>
        </p:spPr>
        <p:txBody>
          <a:bodyPr wrap="none" rtlCol="0">
            <a:spAutoFit/>
          </a:bodyPr>
          <a:lstStyle/>
          <a:p>
            <a:r>
              <a:rPr lang="en-US" altLang="zh-CN" dirty="0" smtClean="0">
                <a:solidFill>
                  <a:schemeClr val="bg1"/>
                </a:solidFill>
                <a:latin typeface="Verdana" pitchFamily="34" charset="0"/>
                <a:ea typeface="Verdana" pitchFamily="34" charset="0"/>
                <a:cs typeface="Verdana" pitchFamily="34" charset="0"/>
              </a:rPr>
              <a:t>Controller</a:t>
            </a:r>
            <a:endParaRPr lang="zh-CN" altLang="en-US" dirty="0">
              <a:solidFill>
                <a:schemeClr val="bg1"/>
              </a:solidFill>
              <a:latin typeface="Verdana" pitchFamily="34" charset="0"/>
              <a:cs typeface="Verdana" pitchFamily="34" charset="0"/>
            </a:endParaRPr>
          </a:p>
        </p:txBody>
      </p:sp>
      <p:sp>
        <p:nvSpPr>
          <p:cNvPr id="31" name="TextBox 30"/>
          <p:cNvSpPr txBox="1"/>
          <p:nvPr/>
        </p:nvSpPr>
        <p:spPr>
          <a:xfrm>
            <a:off x="2688244" y="1142984"/>
            <a:ext cx="1481496" cy="369332"/>
          </a:xfrm>
          <a:prstGeom prst="rect">
            <a:avLst/>
          </a:prstGeom>
          <a:noFill/>
        </p:spPr>
        <p:txBody>
          <a:bodyPr wrap="none" rtlCol="0">
            <a:spAutoFit/>
          </a:bodyPr>
          <a:lstStyle/>
          <a:p>
            <a:r>
              <a:rPr lang="en-US" altLang="zh-CN" b="1" dirty="0" smtClean="0">
                <a:solidFill>
                  <a:schemeClr val="bg1"/>
                </a:solidFill>
                <a:latin typeface="Verdana" pitchFamily="34" charset="0"/>
                <a:ea typeface="Verdana" pitchFamily="34" charset="0"/>
                <a:cs typeface="Verdana" pitchFamily="34" charset="0"/>
              </a:rPr>
              <a:t>Controller</a:t>
            </a:r>
            <a:endParaRPr lang="zh-CN" altLang="en-US" b="1" dirty="0">
              <a:solidFill>
                <a:schemeClr val="bg1"/>
              </a:solidFill>
              <a:latin typeface="Verdana" pitchFamily="34" charset="0"/>
              <a:cs typeface="Verdana" pitchFamily="34" charset="0"/>
            </a:endParaRPr>
          </a:p>
        </p:txBody>
      </p:sp>
      <p:sp>
        <p:nvSpPr>
          <p:cNvPr id="49" name="TextBox 48"/>
          <p:cNvSpPr txBox="1"/>
          <p:nvPr/>
        </p:nvSpPr>
        <p:spPr>
          <a:xfrm>
            <a:off x="4427987" y="1714488"/>
            <a:ext cx="851515" cy="276999"/>
          </a:xfrm>
          <a:prstGeom prst="rect">
            <a:avLst/>
          </a:prstGeom>
          <a:noFill/>
        </p:spPr>
        <p:txBody>
          <a:bodyPr wrap="none" rtlCol="0">
            <a:spAutoFit/>
          </a:bodyPr>
          <a:lstStyle/>
          <a:p>
            <a:r>
              <a:rPr lang="en-US" altLang="zh-CN" sz="1200" b="1" dirty="0" smtClean="0">
                <a:solidFill>
                  <a:schemeClr val="bg1"/>
                </a:solidFill>
                <a:latin typeface="Verdana" pitchFamily="34" charset="0"/>
                <a:ea typeface="Verdana" pitchFamily="34" charset="0"/>
                <a:cs typeface="Verdana" pitchFamily="34" charset="0"/>
              </a:rPr>
              <a:t>Monitor</a:t>
            </a:r>
            <a:endParaRPr lang="zh-CN" altLang="en-US" sz="1200" b="1" dirty="0">
              <a:solidFill>
                <a:schemeClr val="bg1"/>
              </a:solidFill>
              <a:latin typeface="Verdana" pitchFamily="34" charset="0"/>
              <a:cs typeface="Verdana" pitchFamily="34" charset="0"/>
            </a:endParaRPr>
          </a:p>
        </p:txBody>
      </p:sp>
      <p:sp>
        <p:nvSpPr>
          <p:cNvPr id="39" name="TextBox 38"/>
          <p:cNvSpPr txBox="1"/>
          <p:nvPr/>
        </p:nvSpPr>
        <p:spPr>
          <a:xfrm>
            <a:off x="5857884" y="1000108"/>
            <a:ext cx="2797561" cy="646331"/>
          </a:xfrm>
          <a:prstGeom prst="rect">
            <a:avLst/>
          </a:prstGeom>
          <a:noFill/>
        </p:spPr>
        <p:txBody>
          <a:bodyPr wrap="none" rtlCol="0">
            <a:spAutoFit/>
          </a:bodyPr>
          <a:lstStyle/>
          <a:p>
            <a:r>
              <a:rPr lang="en-US" altLang="zh-CN" sz="3600" b="1" dirty="0" smtClean="0">
                <a:solidFill>
                  <a:srgbClr val="FF0000"/>
                </a:solidFill>
                <a:latin typeface="Verdana" pitchFamily="34" charset="0"/>
                <a:ea typeface="Verdana" pitchFamily="34" charset="0"/>
                <a:cs typeface="Verdana" pitchFamily="34" charset="0"/>
              </a:rPr>
              <a:t>Rule Fault</a:t>
            </a:r>
            <a:endParaRPr lang="zh-CN" altLang="en-US" sz="3600" b="1" dirty="0">
              <a:solidFill>
                <a:srgbClr val="FF0000"/>
              </a:solidFill>
              <a:latin typeface="Verdana" pitchFamily="34" charset="0"/>
              <a:cs typeface="Verdana" pitchFamily="34" charset="0"/>
            </a:endParaRPr>
          </a:p>
        </p:txBody>
      </p:sp>
      <p:sp>
        <p:nvSpPr>
          <p:cNvPr id="3" name="TextBox 2"/>
          <p:cNvSpPr txBox="1"/>
          <p:nvPr/>
        </p:nvSpPr>
        <p:spPr>
          <a:xfrm>
            <a:off x="5860800" y="3357562"/>
            <a:ext cx="3525784" cy="1754326"/>
          </a:xfrm>
          <a:prstGeom prst="rect">
            <a:avLst/>
          </a:prstGeom>
          <a:noFill/>
        </p:spPr>
        <p:txBody>
          <a:bodyPr wrap="square" rtlCol="0">
            <a:spAutoFit/>
          </a:bodyPr>
          <a:lstStyle/>
          <a:p>
            <a:r>
              <a:rPr lang="en-US" altLang="zh-CN" sz="3600" b="1" dirty="0" err="1" smtClean="0">
                <a:solidFill>
                  <a:srgbClr val="FFC000"/>
                </a:solidFill>
                <a:latin typeface="Verdana" pitchFamily="34" charset="0"/>
                <a:ea typeface="Verdana" pitchFamily="34" charset="0"/>
                <a:cs typeface="Verdana" pitchFamily="34" charset="0"/>
              </a:rPr>
              <a:t>RuleScope</a:t>
            </a:r>
            <a:endParaRPr lang="en-US" altLang="zh-CN" sz="3600" b="1" dirty="0" smtClean="0">
              <a:solidFill>
                <a:srgbClr val="FFC000"/>
              </a:solidFill>
              <a:latin typeface="Verdana" pitchFamily="34" charset="0"/>
              <a:ea typeface="Verdana" pitchFamily="34" charset="0"/>
              <a:cs typeface="Verdana" pitchFamily="34" charset="0"/>
            </a:endParaRPr>
          </a:p>
          <a:p>
            <a:r>
              <a:rPr lang="en-US" altLang="zh-CN" sz="3600" b="1" dirty="0" smtClean="0">
                <a:latin typeface="Verdana" pitchFamily="34" charset="0"/>
                <a:ea typeface="Verdana" pitchFamily="34" charset="0"/>
                <a:cs typeface="Verdana" pitchFamily="34" charset="0"/>
              </a:rPr>
              <a:t>Algorithms</a:t>
            </a:r>
          </a:p>
          <a:p>
            <a:endParaRPr lang="en-US" altLang="zh-CN" sz="3600" b="1" dirty="0" smtClean="0">
              <a:latin typeface="Verdana" pitchFamily="34" charset="0"/>
              <a:ea typeface="Verdana" pitchFamily="34" charset="0"/>
              <a:cs typeface="Verdana" pitchFamily="34" charset="0"/>
            </a:endParaRPr>
          </a:p>
        </p:txBody>
      </p:sp>
      <p:sp>
        <p:nvSpPr>
          <p:cNvPr id="29" name="TextBox 28"/>
          <p:cNvSpPr txBox="1"/>
          <p:nvPr/>
        </p:nvSpPr>
        <p:spPr>
          <a:xfrm>
            <a:off x="285720" y="1000108"/>
            <a:ext cx="2975495" cy="646331"/>
          </a:xfrm>
          <a:prstGeom prst="rect">
            <a:avLst/>
          </a:prstGeom>
          <a:noFill/>
        </p:spPr>
        <p:txBody>
          <a:bodyPr wrap="none" rtlCol="0">
            <a:spAutoFit/>
          </a:bodyPr>
          <a:lstStyle/>
          <a:p>
            <a:r>
              <a:rPr lang="en-US" altLang="zh-CN" sz="3600" b="1" dirty="0" smtClean="0">
                <a:latin typeface="Verdana" pitchFamily="34" charset="0"/>
                <a:ea typeface="Verdana" pitchFamily="34" charset="0"/>
                <a:cs typeface="Verdana" pitchFamily="34" charset="0"/>
              </a:rPr>
              <a:t>Flow Table</a:t>
            </a:r>
            <a:endParaRPr lang="zh-CN" altLang="en-US" sz="3600" b="1" dirty="0">
              <a:latin typeface="Verdana" pitchFamily="34" charset="0"/>
              <a:cs typeface="Verdana" pitchFamily="34" charset="0"/>
            </a:endParaRPr>
          </a:p>
        </p:txBody>
      </p:sp>
      <p:sp>
        <p:nvSpPr>
          <p:cNvPr id="34" name="圆角矩形 33"/>
          <p:cNvSpPr/>
          <p:nvPr/>
        </p:nvSpPr>
        <p:spPr>
          <a:xfrm>
            <a:off x="4143372" y="928670"/>
            <a:ext cx="785818" cy="785818"/>
          </a:xfrm>
          <a:prstGeom prst="roundRect">
            <a:avLst/>
          </a:prstGeom>
          <a:solidFill>
            <a:srgbClr val="FFC000"/>
          </a:solidFill>
          <a:effectLst>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600" b="1" dirty="0" smtClean="0">
                <a:solidFill>
                  <a:schemeClr val="tx1"/>
                </a:solidFill>
                <a:latin typeface="Verdana" pitchFamily="34" charset="0"/>
                <a:cs typeface="Verdana" pitchFamily="34" charset="0"/>
              </a:rPr>
              <a:t>?</a:t>
            </a:r>
            <a:endParaRPr lang="zh-CN" altLang="en-US" sz="3600" b="1" dirty="0" smtClean="0">
              <a:solidFill>
                <a:schemeClr val="tx1"/>
              </a:solidFill>
              <a:latin typeface="Verdana" pitchFamily="34" charset="0"/>
              <a:cs typeface="Verdana" pitchFamily="34" charset="0"/>
            </a:endParaRPr>
          </a:p>
        </p:txBody>
      </p:sp>
      <p:cxnSp>
        <p:nvCxnSpPr>
          <p:cNvPr id="36" name="直接箭头连接符 35"/>
          <p:cNvCxnSpPr>
            <a:stCxn id="29" idx="3"/>
            <a:endCxn id="34" idx="1"/>
          </p:cNvCxnSpPr>
          <p:nvPr/>
        </p:nvCxnSpPr>
        <p:spPr>
          <a:xfrm flipV="1">
            <a:off x="3261215" y="1321579"/>
            <a:ext cx="882157" cy="1695"/>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34" idx="3"/>
            <a:endCxn id="39" idx="1"/>
          </p:cNvCxnSpPr>
          <p:nvPr/>
        </p:nvCxnSpPr>
        <p:spPr>
          <a:xfrm>
            <a:off x="4929190" y="1321579"/>
            <a:ext cx="928694" cy="1695"/>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039200" y="1714488"/>
            <a:ext cx="3377848" cy="830997"/>
          </a:xfrm>
          <a:prstGeom prst="rect">
            <a:avLst/>
          </a:prstGeom>
          <a:noFill/>
        </p:spPr>
        <p:txBody>
          <a:bodyPr wrap="none" rtlCol="0">
            <a:spAutoFit/>
          </a:bodyPr>
          <a:lstStyle/>
          <a:p>
            <a:r>
              <a:rPr lang="en-US" altLang="zh-CN" sz="2400" b="1" dirty="0" smtClean="0">
                <a:latin typeface="Verdana" pitchFamily="34" charset="0"/>
                <a:ea typeface="Verdana" pitchFamily="34" charset="0"/>
                <a:cs typeface="Verdana" pitchFamily="34" charset="0"/>
              </a:rPr>
              <a:t>dependency graph</a:t>
            </a:r>
          </a:p>
          <a:p>
            <a:r>
              <a:rPr lang="en-US" altLang="zh-CN" sz="2400" b="1" dirty="0" smtClean="0">
                <a:latin typeface="Verdana" pitchFamily="34" charset="0"/>
                <a:ea typeface="Verdana" pitchFamily="34" charset="0"/>
                <a:cs typeface="Verdana" pitchFamily="34" charset="0"/>
              </a:rPr>
              <a:t>probe generation</a:t>
            </a:r>
            <a:endParaRPr lang="zh-CN" altLang="en-US" sz="2400" b="1" dirty="0">
              <a:latin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130425"/>
            <a:ext cx="9144000" cy="1470025"/>
          </a:xfrm>
        </p:spPr>
        <p:txBody>
          <a:bodyPr>
            <a:normAutofit fontScale="90000"/>
          </a:bodyPr>
          <a:lstStyle/>
          <a:p>
            <a:r>
              <a:rPr lang="en-US" altLang="zh-CN" sz="4000" dirty="0" err="1" smtClean="0">
                <a:solidFill>
                  <a:schemeClr val="bg1"/>
                </a:solidFill>
                <a:ea typeface="Verdana" pitchFamily="34" charset="0"/>
              </a:rPr>
              <a:t>Gotta</a:t>
            </a:r>
            <a:r>
              <a:rPr lang="en-US" altLang="zh-CN" sz="4000" dirty="0" smtClean="0">
                <a:solidFill>
                  <a:schemeClr val="bg1"/>
                </a:solidFill>
              </a:rPr>
              <a:t> Tell You Switches Only Once</a:t>
            </a:r>
            <a:br>
              <a:rPr lang="en-US" altLang="zh-CN" sz="4000" dirty="0" smtClean="0">
                <a:solidFill>
                  <a:schemeClr val="bg1"/>
                </a:solidFill>
              </a:rPr>
            </a:br>
            <a:r>
              <a:rPr lang="en-US" altLang="zh-CN" sz="4000" dirty="0" smtClean="0">
                <a:solidFill>
                  <a:schemeClr val="bg1"/>
                </a:solidFill>
              </a:rPr>
              <a:t>Toward Bandwidth-Efficient</a:t>
            </a:r>
            <a:br>
              <a:rPr lang="en-US" altLang="zh-CN" sz="4000" dirty="0" smtClean="0">
                <a:solidFill>
                  <a:schemeClr val="bg1"/>
                </a:solidFill>
              </a:rPr>
            </a:br>
            <a:r>
              <a:rPr lang="en-US" altLang="zh-CN" sz="4000" dirty="0" smtClean="0">
                <a:solidFill>
                  <a:schemeClr val="bg1"/>
                </a:solidFill>
              </a:rPr>
              <a:t>Flow Setup for </a:t>
            </a:r>
            <a:r>
              <a:rPr lang="en-US" altLang="zh-CN" sz="4000" dirty="0" smtClean="0">
                <a:solidFill>
                  <a:srgbClr val="FFC000"/>
                </a:solidFill>
              </a:rPr>
              <a:t>SDN</a:t>
            </a:r>
            <a:r>
              <a:rPr lang="en-US" altLang="zh-CN" sz="4000" dirty="0" smtClean="0"/>
              <a:t/>
            </a:r>
            <a:br>
              <a:rPr lang="en-US" altLang="zh-CN" sz="4000" dirty="0" smtClean="0"/>
            </a:br>
            <a:endParaRPr lang="zh-CN" altLang="en-US" sz="4000" dirty="0">
              <a:solidFill>
                <a:srgbClr val="FFC000"/>
              </a:solidFill>
            </a:endParaRPr>
          </a:p>
        </p:txBody>
      </p:sp>
      <p:sp>
        <p:nvSpPr>
          <p:cNvPr id="30" name="TextBox 29"/>
          <p:cNvSpPr txBox="1"/>
          <p:nvPr/>
        </p:nvSpPr>
        <p:spPr>
          <a:xfrm>
            <a:off x="1643042" y="500042"/>
            <a:ext cx="1324402" cy="369332"/>
          </a:xfrm>
          <a:prstGeom prst="rect">
            <a:avLst/>
          </a:prstGeom>
          <a:noFill/>
        </p:spPr>
        <p:txBody>
          <a:bodyPr wrap="none" rtlCol="0">
            <a:spAutoFit/>
          </a:bodyPr>
          <a:lstStyle/>
          <a:p>
            <a:r>
              <a:rPr lang="en-US" altLang="zh-CN" dirty="0" smtClean="0">
                <a:solidFill>
                  <a:schemeClr val="bg1"/>
                </a:solidFill>
                <a:latin typeface="Verdana" pitchFamily="34" charset="0"/>
                <a:ea typeface="Verdana" pitchFamily="34" charset="0"/>
                <a:cs typeface="Verdana" pitchFamily="34" charset="0"/>
              </a:rPr>
              <a:t>Controller</a:t>
            </a:r>
            <a:endParaRPr lang="zh-CN" altLang="en-US" dirty="0">
              <a:solidFill>
                <a:schemeClr val="bg1"/>
              </a:solidFill>
              <a:latin typeface="Verdana" pitchFamily="34" charset="0"/>
              <a:cs typeface="Verdana" pitchFamily="34" charset="0"/>
            </a:endParaRPr>
          </a:p>
        </p:txBody>
      </p:sp>
      <p:sp>
        <p:nvSpPr>
          <p:cNvPr id="31" name="TextBox 30"/>
          <p:cNvSpPr txBox="1"/>
          <p:nvPr/>
        </p:nvSpPr>
        <p:spPr>
          <a:xfrm>
            <a:off x="2688244" y="1142984"/>
            <a:ext cx="1481496" cy="369332"/>
          </a:xfrm>
          <a:prstGeom prst="rect">
            <a:avLst/>
          </a:prstGeom>
          <a:noFill/>
        </p:spPr>
        <p:txBody>
          <a:bodyPr wrap="none" rtlCol="0">
            <a:spAutoFit/>
          </a:bodyPr>
          <a:lstStyle/>
          <a:p>
            <a:r>
              <a:rPr lang="en-US" altLang="zh-CN" b="1" dirty="0" smtClean="0">
                <a:solidFill>
                  <a:schemeClr val="bg1"/>
                </a:solidFill>
                <a:latin typeface="Verdana" pitchFamily="34" charset="0"/>
                <a:ea typeface="Verdana" pitchFamily="34" charset="0"/>
                <a:cs typeface="Verdana" pitchFamily="34" charset="0"/>
              </a:rPr>
              <a:t>Controller</a:t>
            </a:r>
            <a:endParaRPr lang="zh-CN" altLang="en-US" b="1" dirty="0">
              <a:solidFill>
                <a:schemeClr val="bg1"/>
              </a:solidFill>
              <a:latin typeface="Verdana" pitchFamily="34" charset="0"/>
              <a:cs typeface="Verdana" pitchFamily="34" charset="0"/>
            </a:endParaRPr>
          </a:p>
        </p:txBody>
      </p:sp>
      <p:sp>
        <p:nvSpPr>
          <p:cNvPr id="49" name="TextBox 48"/>
          <p:cNvSpPr txBox="1"/>
          <p:nvPr/>
        </p:nvSpPr>
        <p:spPr>
          <a:xfrm>
            <a:off x="4427987" y="1714488"/>
            <a:ext cx="851515" cy="276999"/>
          </a:xfrm>
          <a:prstGeom prst="rect">
            <a:avLst/>
          </a:prstGeom>
          <a:noFill/>
        </p:spPr>
        <p:txBody>
          <a:bodyPr wrap="none" rtlCol="0">
            <a:spAutoFit/>
          </a:bodyPr>
          <a:lstStyle/>
          <a:p>
            <a:r>
              <a:rPr lang="en-US" altLang="zh-CN" sz="1200" b="1" dirty="0" smtClean="0">
                <a:solidFill>
                  <a:schemeClr val="bg1"/>
                </a:solidFill>
                <a:latin typeface="Verdana" pitchFamily="34" charset="0"/>
                <a:ea typeface="Verdana" pitchFamily="34" charset="0"/>
                <a:cs typeface="Verdana" pitchFamily="34" charset="0"/>
              </a:rPr>
              <a:t>Monitor</a:t>
            </a:r>
            <a:endParaRPr lang="zh-CN" altLang="en-US" sz="1200" b="1" dirty="0">
              <a:solidFill>
                <a:schemeClr val="bg1"/>
              </a:solidFill>
              <a:latin typeface="Verdana" pitchFamily="34" charset="0"/>
              <a:cs typeface="Verdana" pitchFamily="34" charset="0"/>
            </a:endParaRPr>
          </a:p>
        </p:txBody>
      </p:sp>
      <p:sp>
        <p:nvSpPr>
          <p:cNvPr id="3" name="TextBox 2"/>
          <p:cNvSpPr txBox="1"/>
          <p:nvPr/>
        </p:nvSpPr>
        <p:spPr>
          <a:xfrm>
            <a:off x="5860800" y="3357562"/>
            <a:ext cx="3525784" cy="1200329"/>
          </a:xfrm>
          <a:prstGeom prst="rect">
            <a:avLst/>
          </a:prstGeom>
          <a:noFill/>
        </p:spPr>
        <p:txBody>
          <a:bodyPr wrap="square" rtlCol="0">
            <a:spAutoFit/>
          </a:bodyPr>
          <a:lstStyle/>
          <a:p>
            <a:r>
              <a:rPr lang="en-US" altLang="zh-CN" sz="3600" b="1" dirty="0" err="1" smtClean="0">
                <a:solidFill>
                  <a:srgbClr val="FFC000"/>
                </a:solidFill>
                <a:latin typeface="Verdana" pitchFamily="34" charset="0"/>
                <a:ea typeface="Verdana" pitchFamily="34" charset="0"/>
                <a:cs typeface="Verdana" pitchFamily="34" charset="0"/>
              </a:rPr>
              <a:t>RuleScope</a:t>
            </a:r>
            <a:endParaRPr lang="en-US" altLang="zh-CN" sz="3600" b="1" dirty="0" smtClean="0">
              <a:solidFill>
                <a:srgbClr val="FFC000"/>
              </a:solidFill>
              <a:latin typeface="Verdana" pitchFamily="34" charset="0"/>
              <a:ea typeface="Verdana" pitchFamily="34" charset="0"/>
              <a:cs typeface="Verdana" pitchFamily="34" charset="0"/>
            </a:endParaRPr>
          </a:p>
          <a:p>
            <a:r>
              <a:rPr lang="en-US" altLang="zh-CN" sz="3600" b="1" dirty="0" smtClean="0">
                <a:latin typeface="Verdana" pitchFamily="34" charset="0"/>
                <a:ea typeface="Verdana" pitchFamily="34" charset="0"/>
                <a:cs typeface="Verdana" pitchFamily="34" charset="0"/>
              </a:rPr>
              <a:t>Algorithms</a:t>
            </a:r>
          </a:p>
        </p:txBody>
      </p:sp>
      <p:cxnSp>
        <p:nvCxnSpPr>
          <p:cNvPr id="12" name="直接连接符 11"/>
          <p:cNvCxnSpPr/>
          <p:nvPr/>
        </p:nvCxnSpPr>
        <p:spPr>
          <a:xfrm rot="5400000" flipH="1" flipV="1">
            <a:off x="3919068" y="4917596"/>
            <a:ext cx="3879220" cy="1588"/>
          </a:xfrm>
          <a:prstGeom prst="line">
            <a:avLst/>
          </a:prstGeom>
          <a:ln w="127000">
            <a:solidFill>
              <a:srgbClr val="FFC000"/>
            </a:solidFill>
          </a:ln>
          <a:effectLst>
            <a:outerShdw blurRad="50800" dist="38100" dir="10800000" algn="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143240" y="6211669"/>
            <a:ext cx="2613216" cy="646331"/>
          </a:xfrm>
          <a:prstGeom prst="rect">
            <a:avLst/>
          </a:prstGeom>
          <a:noFill/>
        </p:spPr>
        <p:txBody>
          <a:bodyPr wrap="none" rtlCol="0">
            <a:spAutoFit/>
          </a:bodyPr>
          <a:lstStyle/>
          <a:p>
            <a:pPr algn="r"/>
            <a:r>
              <a:rPr lang="en-US" altLang="zh-CN" sz="3600" b="1" dirty="0" smtClean="0">
                <a:latin typeface="Verdana" pitchFamily="34" charset="0"/>
                <a:ea typeface="Verdana" pitchFamily="34" charset="0"/>
                <a:cs typeface="Verdana" pitchFamily="34" charset="0"/>
              </a:rPr>
              <a:t>detection</a:t>
            </a:r>
            <a:endParaRPr lang="zh-CN" altLang="en-US" sz="3600" b="1" dirty="0">
              <a:latin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shortcut_arrow_expanded-100434377-large.png"/>
          <p:cNvPicPr>
            <a:picLocks noChangeAspect="1"/>
          </p:cNvPicPr>
          <p:nvPr/>
        </p:nvPicPr>
        <p:blipFill>
          <a:blip r:embed="rId3"/>
          <a:stretch>
            <a:fillRect/>
          </a:stretch>
        </p:blipFill>
        <p:spPr>
          <a:xfrm rot="10800000">
            <a:off x="1500166" y="2500306"/>
            <a:ext cx="2500330" cy="1672634"/>
          </a:xfrm>
          <a:prstGeom prst="rect">
            <a:avLst/>
          </a:prstGeom>
        </p:spPr>
      </p:pic>
      <p:pic>
        <p:nvPicPr>
          <p:cNvPr id="5" name="图片 4" descr="shortcut_arrow_expanded-100434377-large.png"/>
          <p:cNvPicPr>
            <a:picLocks noChangeAspect="1"/>
          </p:cNvPicPr>
          <p:nvPr/>
        </p:nvPicPr>
        <p:blipFill>
          <a:blip r:embed="rId3"/>
          <a:stretch>
            <a:fillRect/>
          </a:stretch>
        </p:blipFill>
        <p:spPr>
          <a:xfrm rot="10800000">
            <a:off x="4000496" y="3042226"/>
            <a:ext cx="2500330" cy="1672634"/>
          </a:xfrm>
          <a:prstGeom prst="rect">
            <a:avLst/>
          </a:prstGeom>
        </p:spPr>
      </p:pic>
      <p:sp>
        <p:nvSpPr>
          <p:cNvPr id="2" name="标题 1"/>
          <p:cNvSpPr>
            <a:spLocks noGrp="1"/>
          </p:cNvSpPr>
          <p:nvPr>
            <p:ph type="ctrTitle"/>
          </p:nvPr>
        </p:nvSpPr>
        <p:spPr>
          <a:xfrm>
            <a:off x="0" y="2643182"/>
            <a:ext cx="9144000" cy="986400"/>
          </a:xfrm>
        </p:spPr>
        <p:txBody>
          <a:bodyPr>
            <a:normAutofit fontScale="90000"/>
          </a:bodyPr>
          <a:lstStyle/>
          <a:p>
            <a:pPr algn="r"/>
            <a:r>
              <a:rPr lang="en-US" altLang="zh-CN" sz="4000" dirty="0" smtClean="0">
                <a:ea typeface="Verdana" pitchFamily="34" charset="0"/>
              </a:rPr>
              <a:t>Is Every Flow on The Right Track?</a:t>
            </a:r>
            <a:r>
              <a:rPr lang="en-US" altLang="zh-CN" sz="4000" dirty="0" smtClean="0"/>
              <a:t/>
            </a:r>
            <a:br>
              <a:rPr lang="en-US" altLang="zh-CN" sz="4000" dirty="0" smtClean="0"/>
            </a:br>
            <a:r>
              <a:rPr lang="en-US" altLang="zh-CN" sz="4000" dirty="0" smtClean="0"/>
              <a:t>Inspect SDN</a:t>
            </a:r>
            <a:r>
              <a:rPr lang="en-US" altLang="zh-CN" sz="3100" dirty="0" smtClean="0"/>
              <a:t> </a:t>
            </a:r>
            <a:r>
              <a:rPr lang="en-US" altLang="zh-CN" sz="4000" dirty="0" err="1" smtClean="0"/>
              <a:t>Fwding</a:t>
            </a:r>
            <a:r>
              <a:rPr lang="en-US" altLang="zh-CN" sz="4000" dirty="0" smtClean="0">
                <a:solidFill>
                  <a:schemeClr val="bg1"/>
                </a:solidFill>
              </a:rPr>
              <a:t/>
            </a:r>
            <a:br>
              <a:rPr lang="en-US" altLang="zh-CN" sz="4000" dirty="0" smtClean="0">
                <a:solidFill>
                  <a:schemeClr val="bg1"/>
                </a:solidFill>
              </a:rPr>
            </a:br>
            <a:r>
              <a:rPr lang="en-US" altLang="zh-CN" sz="4000" dirty="0" smtClean="0"/>
              <a:t> </a:t>
            </a:r>
            <a:r>
              <a:rPr lang="en-US" altLang="zh-CN" sz="4000" dirty="0" err="1" smtClean="0">
                <a:solidFill>
                  <a:srgbClr val="FFC000"/>
                </a:solidFill>
              </a:rPr>
              <a:t>RuleScope</a:t>
            </a:r>
            <a:endParaRPr lang="zh-CN" altLang="en-US" sz="4000" dirty="0">
              <a:solidFill>
                <a:srgbClr val="FFC000"/>
              </a:solidFill>
            </a:endParaRPr>
          </a:p>
        </p:txBody>
      </p:sp>
      <p:pic>
        <p:nvPicPr>
          <p:cNvPr id="12" name="Picture 2"/>
          <p:cNvPicPr>
            <a:picLocks noChangeAspect="1" noChangeArrowheads="1"/>
          </p:cNvPicPr>
          <p:nvPr/>
        </p:nvPicPr>
        <p:blipFill>
          <a:blip r:embed="rId4"/>
          <a:srcRect/>
          <a:stretch>
            <a:fillRect/>
          </a:stretch>
        </p:blipFill>
        <p:spPr bwMode="auto">
          <a:xfrm>
            <a:off x="2988000" y="0"/>
            <a:ext cx="1152525" cy="495300"/>
          </a:xfrm>
          <a:prstGeom prst="rect">
            <a:avLst/>
          </a:prstGeom>
          <a:noFill/>
          <a:ln w="9525">
            <a:noFill/>
            <a:miter lim="800000"/>
            <a:headEnd/>
            <a:tailEnd/>
          </a:ln>
          <a:effectLst/>
        </p:spPr>
      </p:pic>
      <p:pic>
        <p:nvPicPr>
          <p:cNvPr id="13" name="Picture 2"/>
          <p:cNvPicPr>
            <a:picLocks noChangeAspect="1" noChangeArrowheads="1"/>
          </p:cNvPicPr>
          <p:nvPr/>
        </p:nvPicPr>
        <p:blipFill>
          <a:blip r:embed="rId4"/>
          <a:srcRect/>
          <a:stretch>
            <a:fillRect/>
          </a:stretch>
        </p:blipFill>
        <p:spPr bwMode="auto">
          <a:xfrm>
            <a:off x="5072066" y="0"/>
            <a:ext cx="1152525" cy="495300"/>
          </a:xfrm>
          <a:prstGeom prst="rect">
            <a:avLst/>
          </a:prstGeom>
          <a:noFill/>
          <a:ln w="9525">
            <a:noFill/>
            <a:miter lim="800000"/>
            <a:headEnd/>
            <a:tailEnd/>
          </a:ln>
          <a:effectLst/>
        </p:spPr>
      </p:pic>
      <p:sp>
        <p:nvSpPr>
          <p:cNvPr id="14" name="下箭头 13"/>
          <p:cNvSpPr/>
          <p:nvPr/>
        </p:nvSpPr>
        <p:spPr>
          <a:xfrm>
            <a:off x="5357818" y="571480"/>
            <a:ext cx="428628" cy="1785950"/>
          </a:xfrm>
          <a:prstGeom prst="downArrow">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2400" b="1" dirty="0" smtClean="0">
                <a:latin typeface="Verdana" pitchFamily="34" charset="0"/>
                <a:ea typeface="Verdana" pitchFamily="34" charset="0"/>
                <a:cs typeface="Verdana" pitchFamily="34" charset="0"/>
              </a:rPr>
              <a:t>feedback</a:t>
            </a:r>
            <a:endParaRPr lang="zh-CN" altLang="en-US" sz="2400" b="1" dirty="0">
              <a:latin typeface="Verdana" pitchFamily="34" charset="0"/>
              <a:cs typeface="Verdana" pitchFamily="34" charset="0"/>
            </a:endParaRPr>
          </a:p>
        </p:txBody>
      </p:sp>
      <p:sp>
        <p:nvSpPr>
          <p:cNvPr id="25" name="云形 24"/>
          <p:cNvSpPr/>
          <p:nvPr/>
        </p:nvSpPr>
        <p:spPr>
          <a:xfrm>
            <a:off x="1714480" y="-2000288"/>
            <a:ext cx="6786610" cy="2857520"/>
          </a:xfrm>
          <a:prstGeom prst="cloud">
            <a:avLst/>
          </a:prstGeom>
          <a:noFill/>
          <a:ln w="57150">
            <a:solidFill>
              <a:srgbClr val="00B0F0"/>
            </a:solidFill>
          </a:ln>
          <a:effectLst>
            <a:outerShdw blurRad="50800" dist="508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25"/>
          <p:cNvSpPr/>
          <p:nvPr/>
        </p:nvSpPr>
        <p:spPr>
          <a:xfrm rot="10800000">
            <a:off x="3214678" y="571480"/>
            <a:ext cx="428628" cy="1785950"/>
          </a:xfrm>
          <a:prstGeom prst="downArrow">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2400" b="1" dirty="0" smtClean="0">
                <a:latin typeface="Verdana" pitchFamily="34" charset="0"/>
                <a:ea typeface="Verdana" pitchFamily="34" charset="0"/>
                <a:cs typeface="Verdana" pitchFamily="34" charset="0"/>
              </a:rPr>
              <a:t>probe</a:t>
            </a:r>
            <a:endParaRPr lang="zh-CN" altLang="en-US" sz="2400" b="1" dirty="0">
              <a:latin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130425"/>
            <a:ext cx="9144000" cy="1470025"/>
          </a:xfrm>
        </p:spPr>
        <p:txBody>
          <a:bodyPr>
            <a:normAutofit fontScale="90000"/>
          </a:bodyPr>
          <a:lstStyle/>
          <a:p>
            <a:r>
              <a:rPr lang="en-US" altLang="zh-CN" sz="4000" dirty="0" err="1" smtClean="0">
                <a:solidFill>
                  <a:schemeClr val="bg1"/>
                </a:solidFill>
                <a:ea typeface="Verdana" pitchFamily="34" charset="0"/>
              </a:rPr>
              <a:t>Gotta</a:t>
            </a:r>
            <a:r>
              <a:rPr lang="en-US" altLang="zh-CN" sz="4000" dirty="0" smtClean="0">
                <a:solidFill>
                  <a:schemeClr val="bg1"/>
                </a:solidFill>
              </a:rPr>
              <a:t> Tell You Switches Only Once</a:t>
            </a:r>
            <a:br>
              <a:rPr lang="en-US" altLang="zh-CN" sz="4000" dirty="0" smtClean="0">
                <a:solidFill>
                  <a:schemeClr val="bg1"/>
                </a:solidFill>
              </a:rPr>
            </a:br>
            <a:r>
              <a:rPr lang="en-US" altLang="zh-CN" sz="4000" dirty="0" smtClean="0">
                <a:solidFill>
                  <a:schemeClr val="bg1"/>
                </a:solidFill>
              </a:rPr>
              <a:t>Toward Bandwidth-Efficient</a:t>
            </a:r>
            <a:br>
              <a:rPr lang="en-US" altLang="zh-CN" sz="4000" dirty="0" smtClean="0">
                <a:solidFill>
                  <a:schemeClr val="bg1"/>
                </a:solidFill>
              </a:rPr>
            </a:br>
            <a:r>
              <a:rPr lang="en-US" altLang="zh-CN" sz="4000" dirty="0" smtClean="0">
                <a:solidFill>
                  <a:schemeClr val="bg1"/>
                </a:solidFill>
              </a:rPr>
              <a:t>Flow Setup for </a:t>
            </a:r>
            <a:r>
              <a:rPr lang="en-US" altLang="zh-CN" sz="4000" dirty="0" smtClean="0">
                <a:solidFill>
                  <a:srgbClr val="FFC000"/>
                </a:solidFill>
              </a:rPr>
              <a:t>SDN</a:t>
            </a:r>
            <a:r>
              <a:rPr lang="en-US" altLang="zh-CN" sz="4000" dirty="0" smtClean="0"/>
              <a:t/>
            </a:r>
            <a:br>
              <a:rPr lang="en-US" altLang="zh-CN" sz="4000" dirty="0" smtClean="0"/>
            </a:br>
            <a:endParaRPr lang="zh-CN" altLang="en-US" sz="4000" dirty="0">
              <a:solidFill>
                <a:srgbClr val="FFC000"/>
              </a:solidFill>
            </a:endParaRPr>
          </a:p>
        </p:txBody>
      </p:sp>
      <p:sp>
        <p:nvSpPr>
          <p:cNvPr id="30" name="TextBox 29"/>
          <p:cNvSpPr txBox="1"/>
          <p:nvPr/>
        </p:nvSpPr>
        <p:spPr>
          <a:xfrm>
            <a:off x="1643042" y="500042"/>
            <a:ext cx="1324402" cy="369332"/>
          </a:xfrm>
          <a:prstGeom prst="rect">
            <a:avLst/>
          </a:prstGeom>
          <a:noFill/>
        </p:spPr>
        <p:txBody>
          <a:bodyPr wrap="none" rtlCol="0">
            <a:spAutoFit/>
          </a:bodyPr>
          <a:lstStyle/>
          <a:p>
            <a:r>
              <a:rPr lang="en-US" altLang="zh-CN" dirty="0" smtClean="0">
                <a:solidFill>
                  <a:schemeClr val="bg1"/>
                </a:solidFill>
                <a:latin typeface="Verdana" pitchFamily="34" charset="0"/>
                <a:ea typeface="Verdana" pitchFamily="34" charset="0"/>
                <a:cs typeface="Verdana" pitchFamily="34" charset="0"/>
              </a:rPr>
              <a:t>Controller</a:t>
            </a:r>
            <a:endParaRPr lang="zh-CN" altLang="en-US" dirty="0">
              <a:solidFill>
                <a:schemeClr val="bg1"/>
              </a:solidFill>
              <a:latin typeface="Verdana" pitchFamily="34" charset="0"/>
              <a:cs typeface="Verdana" pitchFamily="34" charset="0"/>
            </a:endParaRPr>
          </a:p>
        </p:txBody>
      </p:sp>
      <p:sp>
        <p:nvSpPr>
          <p:cNvPr id="31" name="TextBox 30"/>
          <p:cNvSpPr txBox="1"/>
          <p:nvPr/>
        </p:nvSpPr>
        <p:spPr>
          <a:xfrm>
            <a:off x="2688244" y="1142984"/>
            <a:ext cx="1481496" cy="369332"/>
          </a:xfrm>
          <a:prstGeom prst="rect">
            <a:avLst/>
          </a:prstGeom>
          <a:noFill/>
        </p:spPr>
        <p:txBody>
          <a:bodyPr wrap="none" rtlCol="0">
            <a:spAutoFit/>
          </a:bodyPr>
          <a:lstStyle/>
          <a:p>
            <a:r>
              <a:rPr lang="en-US" altLang="zh-CN" b="1" dirty="0" smtClean="0">
                <a:solidFill>
                  <a:schemeClr val="bg1"/>
                </a:solidFill>
                <a:latin typeface="Verdana" pitchFamily="34" charset="0"/>
                <a:ea typeface="Verdana" pitchFamily="34" charset="0"/>
                <a:cs typeface="Verdana" pitchFamily="34" charset="0"/>
              </a:rPr>
              <a:t>Controller</a:t>
            </a:r>
            <a:endParaRPr lang="zh-CN" altLang="en-US" b="1" dirty="0">
              <a:solidFill>
                <a:schemeClr val="bg1"/>
              </a:solidFill>
              <a:latin typeface="Verdana" pitchFamily="34" charset="0"/>
              <a:cs typeface="Verdana" pitchFamily="34" charset="0"/>
            </a:endParaRPr>
          </a:p>
        </p:txBody>
      </p:sp>
      <p:sp>
        <p:nvSpPr>
          <p:cNvPr id="49" name="TextBox 48"/>
          <p:cNvSpPr txBox="1"/>
          <p:nvPr/>
        </p:nvSpPr>
        <p:spPr>
          <a:xfrm>
            <a:off x="4427987" y="1714488"/>
            <a:ext cx="851515" cy="276999"/>
          </a:xfrm>
          <a:prstGeom prst="rect">
            <a:avLst/>
          </a:prstGeom>
          <a:noFill/>
        </p:spPr>
        <p:txBody>
          <a:bodyPr wrap="none" rtlCol="0">
            <a:spAutoFit/>
          </a:bodyPr>
          <a:lstStyle/>
          <a:p>
            <a:r>
              <a:rPr lang="en-US" altLang="zh-CN" sz="1200" b="1" dirty="0" smtClean="0">
                <a:solidFill>
                  <a:schemeClr val="bg1"/>
                </a:solidFill>
                <a:latin typeface="Verdana" pitchFamily="34" charset="0"/>
                <a:ea typeface="Verdana" pitchFamily="34" charset="0"/>
                <a:cs typeface="Verdana" pitchFamily="34" charset="0"/>
              </a:rPr>
              <a:t>Monitor</a:t>
            </a:r>
            <a:endParaRPr lang="zh-CN" altLang="en-US" sz="1200" b="1" dirty="0">
              <a:solidFill>
                <a:schemeClr val="bg1"/>
              </a:solidFill>
              <a:latin typeface="Verdana" pitchFamily="34" charset="0"/>
              <a:cs typeface="Verdana" pitchFamily="34" charset="0"/>
            </a:endParaRPr>
          </a:p>
        </p:txBody>
      </p:sp>
      <p:sp>
        <p:nvSpPr>
          <p:cNvPr id="3" name="TextBox 2"/>
          <p:cNvSpPr txBox="1"/>
          <p:nvPr/>
        </p:nvSpPr>
        <p:spPr>
          <a:xfrm>
            <a:off x="5860800" y="3357562"/>
            <a:ext cx="3525784" cy="1200329"/>
          </a:xfrm>
          <a:prstGeom prst="rect">
            <a:avLst/>
          </a:prstGeom>
          <a:noFill/>
        </p:spPr>
        <p:txBody>
          <a:bodyPr wrap="square" rtlCol="0">
            <a:spAutoFit/>
          </a:bodyPr>
          <a:lstStyle/>
          <a:p>
            <a:r>
              <a:rPr lang="en-US" altLang="zh-CN" sz="3600" b="1" dirty="0" err="1" smtClean="0">
                <a:solidFill>
                  <a:srgbClr val="FFC000"/>
                </a:solidFill>
                <a:latin typeface="Verdana" pitchFamily="34" charset="0"/>
                <a:ea typeface="Verdana" pitchFamily="34" charset="0"/>
                <a:cs typeface="Verdana" pitchFamily="34" charset="0"/>
              </a:rPr>
              <a:t>RuleScope</a:t>
            </a:r>
            <a:endParaRPr lang="en-US" altLang="zh-CN" sz="3600" b="1" dirty="0" smtClean="0">
              <a:solidFill>
                <a:srgbClr val="FFC000"/>
              </a:solidFill>
              <a:latin typeface="Verdana" pitchFamily="34" charset="0"/>
              <a:ea typeface="Verdana" pitchFamily="34" charset="0"/>
              <a:cs typeface="Verdana" pitchFamily="34" charset="0"/>
            </a:endParaRPr>
          </a:p>
          <a:p>
            <a:r>
              <a:rPr lang="en-US" altLang="zh-CN" sz="3600" b="1" dirty="0" smtClean="0">
                <a:latin typeface="Verdana" pitchFamily="34" charset="0"/>
                <a:ea typeface="Verdana" pitchFamily="34" charset="0"/>
                <a:cs typeface="Verdana" pitchFamily="34" charset="0"/>
              </a:rPr>
              <a:t>Algorithms</a:t>
            </a:r>
          </a:p>
        </p:txBody>
      </p:sp>
      <p:cxnSp>
        <p:nvCxnSpPr>
          <p:cNvPr id="12" name="直接连接符 11"/>
          <p:cNvCxnSpPr/>
          <p:nvPr/>
        </p:nvCxnSpPr>
        <p:spPr>
          <a:xfrm rot="5400000" flipH="1" flipV="1">
            <a:off x="3919068" y="4917596"/>
            <a:ext cx="3879220" cy="1588"/>
          </a:xfrm>
          <a:prstGeom prst="line">
            <a:avLst/>
          </a:prstGeom>
          <a:ln w="127000">
            <a:solidFill>
              <a:srgbClr val="FFC000"/>
            </a:solidFill>
          </a:ln>
          <a:effectLst>
            <a:outerShdw blurRad="50800" dist="38100" dir="10800000" algn="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143240" y="6211669"/>
            <a:ext cx="2613216" cy="646331"/>
          </a:xfrm>
          <a:prstGeom prst="rect">
            <a:avLst/>
          </a:prstGeom>
          <a:noFill/>
        </p:spPr>
        <p:txBody>
          <a:bodyPr wrap="none" rtlCol="0">
            <a:spAutoFit/>
          </a:bodyPr>
          <a:lstStyle/>
          <a:p>
            <a:pPr algn="r"/>
            <a:r>
              <a:rPr lang="en-US" altLang="zh-CN" sz="3600" b="1" dirty="0" smtClean="0">
                <a:latin typeface="Verdana" pitchFamily="34" charset="0"/>
                <a:ea typeface="Verdana" pitchFamily="34" charset="0"/>
                <a:cs typeface="Verdana" pitchFamily="34" charset="0"/>
              </a:rPr>
              <a:t>detection</a:t>
            </a:r>
            <a:endParaRPr lang="zh-CN" altLang="en-US" sz="3600" b="1" dirty="0">
              <a:latin typeface="Verdana" pitchFamily="34" charset="0"/>
              <a:cs typeface="Verdana" pitchFamily="34" charset="0"/>
            </a:endParaRPr>
          </a:p>
        </p:txBody>
      </p:sp>
      <p:sp>
        <p:nvSpPr>
          <p:cNvPr id="10" name="椭圆 9"/>
          <p:cNvSpPr/>
          <p:nvPr/>
        </p:nvSpPr>
        <p:spPr>
          <a:xfrm>
            <a:off x="3428992" y="4071942"/>
            <a:ext cx="428628" cy="428628"/>
          </a:xfrm>
          <a:prstGeom prst="ellipse">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3428992" y="4000504"/>
            <a:ext cx="445956" cy="461665"/>
          </a:xfrm>
          <a:prstGeom prst="rect">
            <a:avLst/>
          </a:prstGeom>
          <a:noFill/>
        </p:spPr>
        <p:txBody>
          <a:bodyPr wrap="square" rtlCol="0">
            <a:spAutoFit/>
          </a:bodyPr>
          <a:lstStyle/>
          <a:p>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5</a:t>
            </a:r>
            <a:endParaRPr lang="zh-CN" altLang="en-US" sz="2400" baseline="-25000" dirty="0">
              <a:latin typeface="Verdana" pitchFamily="34" charset="0"/>
              <a:cs typeface="Verdana" pitchFamily="34" charset="0"/>
            </a:endParaRPr>
          </a:p>
        </p:txBody>
      </p:sp>
      <p:sp>
        <p:nvSpPr>
          <p:cNvPr id="13" name="椭圆 12"/>
          <p:cNvSpPr/>
          <p:nvPr/>
        </p:nvSpPr>
        <p:spPr>
          <a:xfrm>
            <a:off x="3428992" y="5143512"/>
            <a:ext cx="428628" cy="428628"/>
          </a:xfrm>
          <a:prstGeom prst="ellipse">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3428992" y="5072074"/>
            <a:ext cx="445956" cy="461665"/>
          </a:xfrm>
          <a:prstGeom prst="rect">
            <a:avLst/>
          </a:prstGeom>
          <a:noFill/>
        </p:spPr>
        <p:txBody>
          <a:bodyPr wrap="square" rtlCol="0">
            <a:spAutoFit/>
          </a:bodyPr>
          <a:lstStyle/>
          <a:p>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6</a:t>
            </a:r>
            <a:endParaRPr lang="zh-CN" altLang="en-US" sz="2400" baseline="-25000" dirty="0">
              <a:latin typeface="Verdana" pitchFamily="34" charset="0"/>
              <a:cs typeface="Verdana" pitchFamily="34" charset="0"/>
            </a:endParaRPr>
          </a:p>
        </p:txBody>
      </p:sp>
      <p:cxnSp>
        <p:nvCxnSpPr>
          <p:cNvPr id="15" name="直接连接符 14"/>
          <p:cNvCxnSpPr/>
          <p:nvPr/>
        </p:nvCxnSpPr>
        <p:spPr>
          <a:xfrm rot="5400000">
            <a:off x="3322629" y="4821247"/>
            <a:ext cx="642942" cy="1588"/>
          </a:xfrm>
          <a:prstGeom prst="line">
            <a:avLst/>
          </a:prstGeom>
          <a:ln w="57150">
            <a:solidFill>
              <a:srgbClr val="00B0F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95200" y="5143512"/>
            <a:ext cx="5794600" cy="1200329"/>
          </a:xfrm>
          <a:prstGeom prst="rect">
            <a:avLst/>
          </a:prstGeom>
          <a:noFill/>
        </p:spPr>
        <p:txBody>
          <a:bodyPr wrap="none" rtlCol="0">
            <a:spAutoFit/>
          </a:bodyPr>
          <a:lstStyle/>
          <a:p>
            <a:r>
              <a:rPr lang="en-US" altLang="zh-CN" sz="2400" dirty="0" smtClean="0">
                <a:solidFill>
                  <a:schemeClr val="bg1"/>
                </a:solidFill>
                <a:latin typeface="Verdana" pitchFamily="34" charset="0"/>
                <a:ea typeface="Verdana" pitchFamily="34" charset="0"/>
                <a:cs typeface="Verdana" pitchFamily="34" charset="0"/>
              </a:rPr>
              <a:t>&lt;</a:t>
            </a:r>
            <a:r>
              <a:rPr lang="en-US" altLang="zh-CN" sz="2400" i="1" dirty="0" err="1" smtClean="0">
                <a:solidFill>
                  <a:schemeClr val="bg1"/>
                </a:solidFill>
                <a:latin typeface="Verdana" pitchFamily="34" charset="0"/>
                <a:ea typeface="Verdana" pitchFamily="34" charset="0"/>
                <a:cs typeface="Verdana" pitchFamily="34" charset="0"/>
              </a:rPr>
              <a:t>r</a:t>
            </a:r>
            <a:r>
              <a:rPr lang="en-US" altLang="zh-CN" sz="2400" i="1" baseline="-25000" dirty="0" err="1" smtClean="0">
                <a:solidFill>
                  <a:schemeClr val="bg1"/>
                </a:solidFill>
                <a:latin typeface="Verdana" pitchFamily="34" charset="0"/>
                <a:ea typeface="Verdana" pitchFamily="34" charset="0"/>
                <a:cs typeface="Verdana" pitchFamily="34" charset="0"/>
              </a:rPr>
              <a:t>i</a:t>
            </a:r>
            <a:r>
              <a:rPr lang="en-US" altLang="zh-CN" sz="2400" dirty="0" smtClean="0">
                <a:solidFill>
                  <a:schemeClr val="bg1"/>
                </a:solidFill>
                <a:latin typeface="Verdana" pitchFamily="34" charset="0"/>
                <a:ea typeface="Verdana" pitchFamily="34" charset="0"/>
                <a:cs typeface="Verdana" pitchFamily="34" charset="0"/>
              </a:rPr>
              <a:t>, </a:t>
            </a:r>
            <a:r>
              <a:rPr lang="en-US" altLang="zh-CN" sz="2400" i="1" dirty="0" err="1" smtClean="0">
                <a:solidFill>
                  <a:schemeClr val="bg1"/>
                </a:solidFill>
                <a:latin typeface="Verdana" pitchFamily="34" charset="0"/>
                <a:ea typeface="Verdana" pitchFamily="34" charset="0"/>
                <a:cs typeface="Verdana" pitchFamily="34" charset="0"/>
              </a:rPr>
              <a:t>r</a:t>
            </a:r>
            <a:r>
              <a:rPr lang="en-US" altLang="zh-CN" sz="2400" i="1" baseline="-25000" dirty="0" err="1" smtClean="0">
                <a:solidFill>
                  <a:schemeClr val="bg1"/>
                </a:solidFill>
                <a:latin typeface="Verdana" pitchFamily="34" charset="0"/>
                <a:ea typeface="Verdana" pitchFamily="34" charset="0"/>
                <a:cs typeface="Verdana" pitchFamily="34" charset="0"/>
              </a:rPr>
              <a:t>j</a:t>
            </a:r>
            <a:r>
              <a:rPr lang="en-US" altLang="zh-CN" sz="2400" dirty="0" smtClean="0">
                <a:solidFill>
                  <a:schemeClr val="bg1"/>
                </a:solidFill>
                <a:latin typeface="Verdana" pitchFamily="34" charset="0"/>
                <a:ea typeface="Verdana" pitchFamily="34" charset="0"/>
                <a:cs typeface="Verdana" pitchFamily="34" charset="0"/>
              </a:rPr>
              <a:t>&gt; if</a:t>
            </a:r>
          </a:p>
          <a:p>
            <a:r>
              <a:rPr lang="en-US" altLang="zh-CN" sz="600" i="1" dirty="0" smtClean="0">
                <a:latin typeface="Verdana" pitchFamily="34" charset="0"/>
                <a:ea typeface="Verdana" pitchFamily="34" charset="0"/>
                <a:cs typeface="Verdana" pitchFamily="34" charset="0"/>
              </a:rPr>
              <a:t> </a:t>
            </a:r>
            <a:r>
              <a:rPr lang="en-US" altLang="zh-CN" sz="2400" dirty="0" smtClean="0">
                <a:latin typeface="Verdana" pitchFamily="34" charset="0"/>
                <a:ea typeface="Verdana" pitchFamily="34" charset="0"/>
                <a:cs typeface="Verdana" pitchFamily="34" charset="0"/>
              </a:rPr>
              <a:t>for a weakly connected component</a:t>
            </a:r>
          </a:p>
          <a:p>
            <a:r>
              <a:rPr lang="en-US" altLang="zh-CN" sz="600" i="1" dirty="0" smtClean="0">
                <a:latin typeface="Verdana" pitchFamily="34" charset="0"/>
                <a:ea typeface="Verdana" pitchFamily="34" charset="0"/>
                <a:cs typeface="Verdana" pitchFamily="34" charset="0"/>
              </a:rPr>
              <a:t> </a:t>
            </a:r>
            <a:r>
              <a:rPr lang="en-US" altLang="zh-CN" sz="2400" dirty="0" smtClean="0">
                <a:latin typeface="Verdana" pitchFamily="34" charset="0"/>
                <a:ea typeface="Verdana" pitchFamily="34" charset="0"/>
                <a:cs typeface="Verdana" pitchFamily="34" charset="0"/>
              </a:rPr>
              <a:t>generate probes by </a:t>
            </a:r>
            <a:r>
              <a:rPr lang="en-US" altLang="zh-CN" sz="2400" dirty="0" err="1" smtClean="0">
                <a:latin typeface="Verdana" pitchFamily="34" charset="0"/>
                <a:ea typeface="Verdana" pitchFamily="34" charset="0"/>
                <a:cs typeface="Verdana" pitchFamily="34" charset="0"/>
              </a:rPr>
              <a:t>topo</a:t>
            </a:r>
            <a:r>
              <a:rPr lang="en-US" altLang="zh-CN" sz="2400" dirty="0" smtClean="0">
                <a:latin typeface="Verdana" pitchFamily="34" charset="0"/>
                <a:ea typeface="Verdana" pitchFamily="34" charset="0"/>
                <a:cs typeface="Verdana" pitchFamily="34" charset="0"/>
              </a:rPr>
              <a:t> order</a:t>
            </a:r>
            <a:endParaRPr lang="zh-CN" altLang="en-US" sz="2400" dirty="0">
              <a:latin typeface="Verdana" pitchFamily="34" charset="0"/>
              <a:cs typeface="Verdana" pitchFamily="34" charset="0"/>
            </a:endParaRPr>
          </a:p>
        </p:txBody>
      </p:sp>
      <p:cxnSp>
        <p:nvCxnSpPr>
          <p:cNvPr id="18" name="直接连接符 17"/>
          <p:cNvCxnSpPr/>
          <p:nvPr/>
        </p:nvCxnSpPr>
        <p:spPr>
          <a:xfrm rot="5400000">
            <a:off x="3322629" y="3749677"/>
            <a:ext cx="642942" cy="1588"/>
          </a:xfrm>
          <a:prstGeom prst="line">
            <a:avLst/>
          </a:prstGeom>
          <a:ln w="57150">
            <a:solidFill>
              <a:srgbClr val="00B0F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a:off x="3428992" y="3000372"/>
            <a:ext cx="428628" cy="428628"/>
          </a:xfrm>
          <a:prstGeom prst="ellipse">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p:cNvSpPr txBox="1"/>
          <p:nvPr/>
        </p:nvSpPr>
        <p:spPr>
          <a:xfrm>
            <a:off x="3428992" y="2928934"/>
            <a:ext cx="445956" cy="461665"/>
          </a:xfrm>
          <a:prstGeom prst="rect">
            <a:avLst/>
          </a:prstGeom>
          <a:noFill/>
        </p:spPr>
        <p:txBody>
          <a:bodyPr wrap="square" rtlCol="0">
            <a:spAutoFit/>
          </a:bodyPr>
          <a:lstStyle/>
          <a:p>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4</a:t>
            </a:r>
            <a:endParaRPr lang="zh-CN" altLang="en-US" sz="2400" baseline="-25000" dirty="0">
              <a:latin typeface="Verdana" pitchFamily="34" charset="0"/>
              <a:cs typeface="Verdana" pitchFamily="34" charset="0"/>
            </a:endParaRPr>
          </a:p>
        </p:txBody>
      </p:sp>
      <p:cxnSp>
        <p:nvCxnSpPr>
          <p:cNvPr id="28" name="直接连接符 27"/>
          <p:cNvCxnSpPr/>
          <p:nvPr/>
        </p:nvCxnSpPr>
        <p:spPr>
          <a:xfrm rot="5400000">
            <a:off x="1536680" y="3463926"/>
            <a:ext cx="642943" cy="573093"/>
          </a:xfrm>
          <a:prstGeom prst="line">
            <a:avLst/>
          </a:prstGeom>
          <a:ln w="57150">
            <a:solidFill>
              <a:srgbClr val="00B0F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16200000" flipH="1">
            <a:off x="2143902" y="3429794"/>
            <a:ext cx="642942" cy="641354"/>
          </a:xfrm>
          <a:prstGeom prst="line">
            <a:avLst/>
          </a:prstGeom>
          <a:ln w="57150">
            <a:solidFill>
              <a:srgbClr val="00B0F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a:off x="428596" y="3000372"/>
            <a:ext cx="428628" cy="428628"/>
          </a:xfrm>
          <a:prstGeom prst="ellipse">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32"/>
          <p:cNvSpPr txBox="1"/>
          <p:nvPr/>
        </p:nvSpPr>
        <p:spPr>
          <a:xfrm>
            <a:off x="428596" y="2928934"/>
            <a:ext cx="445956" cy="461665"/>
          </a:xfrm>
          <a:prstGeom prst="rect">
            <a:avLst/>
          </a:prstGeom>
          <a:noFill/>
        </p:spPr>
        <p:txBody>
          <a:bodyPr wrap="square" rtlCol="0">
            <a:spAutoFit/>
          </a:bodyPr>
          <a:lstStyle/>
          <a:p>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0</a:t>
            </a:r>
            <a:endParaRPr lang="zh-CN" altLang="en-US" sz="2400" baseline="-25000" dirty="0">
              <a:latin typeface="Verdana" pitchFamily="34" charset="0"/>
              <a:cs typeface="Verdana" pitchFamily="34" charset="0"/>
            </a:endParaRPr>
          </a:p>
        </p:txBody>
      </p:sp>
      <p:sp>
        <p:nvSpPr>
          <p:cNvPr id="34" name="椭圆 33"/>
          <p:cNvSpPr/>
          <p:nvPr/>
        </p:nvSpPr>
        <p:spPr>
          <a:xfrm>
            <a:off x="1928794" y="3000372"/>
            <a:ext cx="428628" cy="428628"/>
          </a:xfrm>
          <a:prstGeom prst="ellipse">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TextBox 34"/>
          <p:cNvSpPr txBox="1"/>
          <p:nvPr/>
        </p:nvSpPr>
        <p:spPr>
          <a:xfrm>
            <a:off x="1928794" y="2928934"/>
            <a:ext cx="445956" cy="461665"/>
          </a:xfrm>
          <a:prstGeom prst="rect">
            <a:avLst/>
          </a:prstGeom>
          <a:noFill/>
        </p:spPr>
        <p:txBody>
          <a:bodyPr wrap="square" rtlCol="0">
            <a:spAutoFit/>
          </a:bodyPr>
          <a:lstStyle/>
          <a:p>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1</a:t>
            </a:r>
            <a:endParaRPr lang="zh-CN" altLang="en-US" sz="2400" baseline="-25000" dirty="0">
              <a:latin typeface="Verdana" pitchFamily="34" charset="0"/>
              <a:cs typeface="Verdana" pitchFamily="34" charset="0"/>
            </a:endParaRPr>
          </a:p>
        </p:txBody>
      </p:sp>
      <p:sp>
        <p:nvSpPr>
          <p:cNvPr id="36" name="椭圆 35"/>
          <p:cNvSpPr/>
          <p:nvPr/>
        </p:nvSpPr>
        <p:spPr>
          <a:xfrm>
            <a:off x="2643174" y="4071942"/>
            <a:ext cx="428628" cy="428628"/>
          </a:xfrm>
          <a:prstGeom prst="ellipse">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TextBox 36"/>
          <p:cNvSpPr txBox="1"/>
          <p:nvPr/>
        </p:nvSpPr>
        <p:spPr>
          <a:xfrm>
            <a:off x="2643174" y="4000504"/>
            <a:ext cx="445956" cy="461665"/>
          </a:xfrm>
          <a:prstGeom prst="rect">
            <a:avLst/>
          </a:prstGeom>
          <a:noFill/>
        </p:spPr>
        <p:txBody>
          <a:bodyPr wrap="square" rtlCol="0">
            <a:spAutoFit/>
          </a:bodyPr>
          <a:lstStyle/>
          <a:p>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3</a:t>
            </a:r>
            <a:endParaRPr lang="zh-CN" altLang="en-US" sz="2400" baseline="-25000" dirty="0">
              <a:latin typeface="Verdana" pitchFamily="34" charset="0"/>
              <a:cs typeface="Verdana" pitchFamily="34" charset="0"/>
            </a:endParaRPr>
          </a:p>
        </p:txBody>
      </p:sp>
      <p:sp>
        <p:nvSpPr>
          <p:cNvPr id="38" name="椭圆 37"/>
          <p:cNvSpPr/>
          <p:nvPr/>
        </p:nvSpPr>
        <p:spPr>
          <a:xfrm>
            <a:off x="1285852" y="4071942"/>
            <a:ext cx="428628" cy="428628"/>
          </a:xfrm>
          <a:prstGeom prst="ellipse">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TextBox 38"/>
          <p:cNvSpPr txBox="1"/>
          <p:nvPr/>
        </p:nvSpPr>
        <p:spPr>
          <a:xfrm>
            <a:off x="1285852" y="4000504"/>
            <a:ext cx="445956" cy="461665"/>
          </a:xfrm>
          <a:prstGeom prst="rect">
            <a:avLst/>
          </a:prstGeom>
          <a:noFill/>
        </p:spPr>
        <p:txBody>
          <a:bodyPr wrap="square" rtlCol="0">
            <a:spAutoFit/>
          </a:bodyPr>
          <a:lstStyle/>
          <a:p>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2</a:t>
            </a:r>
            <a:endParaRPr lang="zh-CN" altLang="en-US" sz="2400" baseline="-25000" dirty="0">
              <a:latin typeface="Verdana" pitchFamily="34" charset="0"/>
              <a:cs typeface="Verdana" pitchFamily="34" charset="0"/>
            </a:endParaRPr>
          </a:p>
        </p:txBody>
      </p:sp>
      <p:cxnSp>
        <p:nvCxnSpPr>
          <p:cNvPr id="40" name="直接连接符 39"/>
          <p:cNvCxnSpPr/>
          <p:nvPr/>
        </p:nvCxnSpPr>
        <p:spPr>
          <a:xfrm rot="5400000">
            <a:off x="1929588" y="4285462"/>
            <a:ext cx="2571768" cy="1588"/>
          </a:xfrm>
          <a:prstGeom prst="line">
            <a:avLst/>
          </a:prstGeom>
          <a:ln w="57150">
            <a:solidFill>
              <a:srgbClr val="FFC000"/>
            </a:solidFill>
            <a:prstDash val="solid"/>
            <a:headEnd type="none" w="med" len="med"/>
            <a:tailEnd type="none" w="med" len="med"/>
          </a:ln>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rot="5400000">
            <a:off x="-213552" y="4285462"/>
            <a:ext cx="2571768" cy="1588"/>
          </a:xfrm>
          <a:prstGeom prst="line">
            <a:avLst/>
          </a:prstGeom>
          <a:ln w="57150">
            <a:solidFill>
              <a:srgbClr val="FFC000"/>
            </a:solidFill>
            <a:prstDash val="solid"/>
            <a:headEnd type="none" w="med" len="med"/>
            <a:tailEnd type="none" w="med" len="med"/>
          </a:ln>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130425"/>
            <a:ext cx="9144000" cy="1470025"/>
          </a:xfrm>
        </p:spPr>
        <p:txBody>
          <a:bodyPr>
            <a:normAutofit fontScale="90000"/>
          </a:bodyPr>
          <a:lstStyle/>
          <a:p>
            <a:r>
              <a:rPr lang="en-US" altLang="zh-CN" sz="4000" dirty="0" err="1" smtClean="0">
                <a:solidFill>
                  <a:schemeClr val="bg1"/>
                </a:solidFill>
                <a:ea typeface="Verdana" pitchFamily="34" charset="0"/>
              </a:rPr>
              <a:t>Gotta</a:t>
            </a:r>
            <a:r>
              <a:rPr lang="en-US" altLang="zh-CN" sz="4000" dirty="0" smtClean="0">
                <a:solidFill>
                  <a:schemeClr val="bg1"/>
                </a:solidFill>
              </a:rPr>
              <a:t> Tell You Switches Only Once</a:t>
            </a:r>
            <a:br>
              <a:rPr lang="en-US" altLang="zh-CN" sz="4000" dirty="0" smtClean="0">
                <a:solidFill>
                  <a:schemeClr val="bg1"/>
                </a:solidFill>
              </a:rPr>
            </a:br>
            <a:r>
              <a:rPr lang="en-US" altLang="zh-CN" sz="4000" dirty="0" smtClean="0">
                <a:solidFill>
                  <a:schemeClr val="bg1"/>
                </a:solidFill>
              </a:rPr>
              <a:t>Toward Bandwidth-Efficient</a:t>
            </a:r>
            <a:br>
              <a:rPr lang="en-US" altLang="zh-CN" sz="4000" dirty="0" smtClean="0">
                <a:solidFill>
                  <a:schemeClr val="bg1"/>
                </a:solidFill>
              </a:rPr>
            </a:br>
            <a:r>
              <a:rPr lang="en-US" altLang="zh-CN" sz="4000" dirty="0" smtClean="0">
                <a:solidFill>
                  <a:schemeClr val="bg1"/>
                </a:solidFill>
              </a:rPr>
              <a:t>Flow Setup for </a:t>
            </a:r>
            <a:r>
              <a:rPr lang="en-US" altLang="zh-CN" sz="4000" dirty="0" smtClean="0">
                <a:solidFill>
                  <a:srgbClr val="FFC000"/>
                </a:solidFill>
              </a:rPr>
              <a:t>SDN</a:t>
            </a:r>
            <a:r>
              <a:rPr lang="en-US" altLang="zh-CN" sz="4000" dirty="0" smtClean="0"/>
              <a:t/>
            </a:r>
            <a:br>
              <a:rPr lang="en-US" altLang="zh-CN" sz="4000" dirty="0" smtClean="0"/>
            </a:br>
            <a:endParaRPr lang="zh-CN" altLang="en-US" sz="4000" dirty="0">
              <a:solidFill>
                <a:srgbClr val="FFC000"/>
              </a:solidFill>
            </a:endParaRPr>
          </a:p>
        </p:txBody>
      </p:sp>
      <p:sp>
        <p:nvSpPr>
          <p:cNvPr id="30" name="TextBox 29"/>
          <p:cNvSpPr txBox="1"/>
          <p:nvPr/>
        </p:nvSpPr>
        <p:spPr>
          <a:xfrm>
            <a:off x="1643042" y="500042"/>
            <a:ext cx="1324402" cy="369332"/>
          </a:xfrm>
          <a:prstGeom prst="rect">
            <a:avLst/>
          </a:prstGeom>
          <a:noFill/>
        </p:spPr>
        <p:txBody>
          <a:bodyPr wrap="none" rtlCol="0">
            <a:spAutoFit/>
          </a:bodyPr>
          <a:lstStyle/>
          <a:p>
            <a:r>
              <a:rPr lang="en-US" altLang="zh-CN" dirty="0" smtClean="0">
                <a:solidFill>
                  <a:schemeClr val="bg1"/>
                </a:solidFill>
                <a:latin typeface="Verdana" pitchFamily="34" charset="0"/>
                <a:ea typeface="Verdana" pitchFamily="34" charset="0"/>
                <a:cs typeface="Verdana" pitchFamily="34" charset="0"/>
              </a:rPr>
              <a:t>Controller</a:t>
            </a:r>
            <a:endParaRPr lang="zh-CN" altLang="en-US" dirty="0">
              <a:solidFill>
                <a:schemeClr val="bg1"/>
              </a:solidFill>
              <a:latin typeface="Verdana" pitchFamily="34" charset="0"/>
              <a:cs typeface="Verdana" pitchFamily="34" charset="0"/>
            </a:endParaRPr>
          </a:p>
        </p:txBody>
      </p:sp>
      <p:sp>
        <p:nvSpPr>
          <p:cNvPr id="31" name="TextBox 30"/>
          <p:cNvSpPr txBox="1"/>
          <p:nvPr/>
        </p:nvSpPr>
        <p:spPr>
          <a:xfrm>
            <a:off x="2688244" y="1142984"/>
            <a:ext cx="1481496" cy="369332"/>
          </a:xfrm>
          <a:prstGeom prst="rect">
            <a:avLst/>
          </a:prstGeom>
          <a:noFill/>
        </p:spPr>
        <p:txBody>
          <a:bodyPr wrap="none" rtlCol="0">
            <a:spAutoFit/>
          </a:bodyPr>
          <a:lstStyle/>
          <a:p>
            <a:r>
              <a:rPr lang="en-US" altLang="zh-CN" b="1" dirty="0" smtClean="0">
                <a:solidFill>
                  <a:schemeClr val="bg1"/>
                </a:solidFill>
                <a:latin typeface="Verdana" pitchFamily="34" charset="0"/>
                <a:ea typeface="Verdana" pitchFamily="34" charset="0"/>
                <a:cs typeface="Verdana" pitchFamily="34" charset="0"/>
              </a:rPr>
              <a:t>Controller</a:t>
            </a:r>
            <a:endParaRPr lang="zh-CN" altLang="en-US" b="1" dirty="0">
              <a:solidFill>
                <a:schemeClr val="bg1"/>
              </a:solidFill>
              <a:latin typeface="Verdana" pitchFamily="34" charset="0"/>
              <a:cs typeface="Verdana" pitchFamily="34" charset="0"/>
            </a:endParaRPr>
          </a:p>
        </p:txBody>
      </p:sp>
      <p:sp>
        <p:nvSpPr>
          <p:cNvPr id="49" name="TextBox 48"/>
          <p:cNvSpPr txBox="1"/>
          <p:nvPr/>
        </p:nvSpPr>
        <p:spPr>
          <a:xfrm>
            <a:off x="4427987" y="1714488"/>
            <a:ext cx="851515" cy="276999"/>
          </a:xfrm>
          <a:prstGeom prst="rect">
            <a:avLst/>
          </a:prstGeom>
          <a:noFill/>
        </p:spPr>
        <p:txBody>
          <a:bodyPr wrap="none" rtlCol="0">
            <a:spAutoFit/>
          </a:bodyPr>
          <a:lstStyle/>
          <a:p>
            <a:r>
              <a:rPr lang="en-US" altLang="zh-CN" sz="1200" b="1" dirty="0" smtClean="0">
                <a:solidFill>
                  <a:schemeClr val="bg1"/>
                </a:solidFill>
                <a:latin typeface="Verdana" pitchFamily="34" charset="0"/>
                <a:ea typeface="Verdana" pitchFamily="34" charset="0"/>
                <a:cs typeface="Verdana" pitchFamily="34" charset="0"/>
              </a:rPr>
              <a:t>Monitor</a:t>
            </a:r>
            <a:endParaRPr lang="zh-CN" altLang="en-US" sz="1200" b="1" dirty="0">
              <a:solidFill>
                <a:schemeClr val="bg1"/>
              </a:solidFill>
              <a:latin typeface="Verdana" pitchFamily="34" charset="0"/>
              <a:cs typeface="Verdana" pitchFamily="34" charset="0"/>
            </a:endParaRPr>
          </a:p>
        </p:txBody>
      </p:sp>
      <p:sp>
        <p:nvSpPr>
          <p:cNvPr id="3" name="TextBox 2"/>
          <p:cNvSpPr txBox="1"/>
          <p:nvPr/>
        </p:nvSpPr>
        <p:spPr>
          <a:xfrm>
            <a:off x="5860800" y="3357562"/>
            <a:ext cx="3525784" cy="1200329"/>
          </a:xfrm>
          <a:prstGeom prst="rect">
            <a:avLst/>
          </a:prstGeom>
          <a:noFill/>
        </p:spPr>
        <p:txBody>
          <a:bodyPr wrap="square" rtlCol="0">
            <a:spAutoFit/>
          </a:bodyPr>
          <a:lstStyle/>
          <a:p>
            <a:r>
              <a:rPr lang="en-US" altLang="zh-CN" sz="3600" b="1" dirty="0" err="1" smtClean="0">
                <a:solidFill>
                  <a:srgbClr val="FFC000"/>
                </a:solidFill>
                <a:latin typeface="Verdana" pitchFamily="34" charset="0"/>
                <a:ea typeface="Verdana" pitchFamily="34" charset="0"/>
                <a:cs typeface="Verdana" pitchFamily="34" charset="0"/>
              </a:rPr>
              <a:t>RuleScope</a:t>
            </a:r>
            <a:endParaRPr lang="en-US" altLang="zh-CN" sz="3600" b="1" dirty="0" smtClean="0">
              <a:solidFill>
                <a:srgbClr val="FFC000"/>
              </a:solidFill>
              <a:latin typeface="Verdana" pitchFamily="34" charset="0"/>
              <a:ea typeface="Verdana" pitchFamily="34" charset="0"/>
              <a:cs typeface="Verdana" pitchFamily="34" charset="0"/>
            </a:endParaRPr>
          </a:p>
          <a:p>
            <a:r>
              <a:rPr lang="en-US" altLang="zh-CN" sz="3600" b="1" dirty="0" smtClean="0">
                <a:latin typeface="Verdana" pitchFamily="34" charset="0"/>
                <a:ea typeface="Verdana" pitchFamily="34" charset="0"/>
                <a:cs typeface="Verdana" pitchFamily="34" charset="0"/>
              </a:rPr>
              <a:t>Algorithms</a:t>
            </a:r>
          </a:p>
        </p:txBody>
      </p:sp>
      <p:cxnSp>
        <p:nvCxnSpPr>
          <p:cNvPr id="12" name="直接连接符 11"/>
          <p:cNvCxnSpPr/>
          <p:nvPr/>
        </p:nvCxnSpPr>
        <p:spPr>
          <a:xfrm rot="5400000" flipH="1" flipV="1">
            <a:off x="3919068" y="4917596"/>
            <a:ext cx="3879220" cy="1588"/>
          </a:xfrm>
          <a:prstGeom prst="line">
            <a:avLst/>
          </a:prstGeom>
          <a:ln w="127000">
            <a:solidFill>
              <a:srgbClr val="FFC000"/>
            </a:solidFill>
          </a:ln>
          <a:effectLst>
            <a:outerShdw blurRad="50800" dist="38100" dir="10800000" algn="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143240" y="6211669"/>
            <a:ext cx="2613216" cy="646331"/>
          </a:xfrm>
          <a:prstGeom prst="rect">
            <a:avLst/>
          </a:prstGeom>
          <a:noFill/>
        </p:spPr>
        <p:txBody>
          <a:bodyPr wrap="none" rtlCol="0">
            <a:spAutoFit/>
          </a:bodyPr>
          <a:lstStyle/>
          <a:p>
            <a:pPr algn="r"/>
            <a:r>
              <a:rPr lang="en-US" altLang="zh-CN" sz="3600" b="1" dirty="0" smtClean="0">
                <a:latin typeface="Verdana" pitchFamily="34" charset="0"/>
                <a:ea typeface="Verdana" pitchFamily="34" charset="0"/>
                <a:cs typeface="Verdana" pitchFamily="34" charset="0"/>
              </a:rPr>
              <a:t>detection</a:t>
            </a:r>
            <a:endParaRPr lang="zh-CN" altLang="en-US" sz="3600" b="1" dirty="0">
              <a:latin typeface="Verdana" pitchFamily="34" charset="0"/>
              <a:cs typeface="Verdana" pitchFamily="34" charset="0"/>
            </a:endParaRPr>
          </a:p>
        </p:txBody>
      </p:sp>
      <p:sp>
        <p:nvSpPr>
          <p:cNvPr id="10" name="椭圆 9"/>
          <p:cNvSpPr/>
          <p:nvPr/>
        </p:nvSpPr>
        <p:spPr>
          <a:xfrm>
            <a:off x="3428992" y="4071942"/>
            <a:ext cx="428628" cy="428628"/>
          </a:xfrm>
          <a:prstGeom prst="ellipse">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3428992" y="4000504"/>
            <a:ext cx="445956" cy="461665"/>
          </a:xfrm>
          <a:prstGeom prst="rect">
            <a:avLst/>
          </a:prstGeom>
          <a:noFill/>
        </p:spPr>
        <p:txBody>
          <a:bodyPr wrap="square" rtlCol="0">
            <a:spAutoFit/>
          </a:bodyPr>
          <a:lstStyle/>
          <a:p>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5</a:t>
            </a:r>
            <a:endParaRPr lang="zh-CN" altLang="en-US" sz="2400" baseline="-25000" dirty="0">
              <a:latin typeface="Verdana" pitchFamily="34" charset="0"/>
              <a:cs typeface="Verdana" pitchFamily="34" charset="0"/>
            </a:endParaRPr>
          </a:p>
        </p:txBody>
      </p:sp>
      <p:sp>
        <p:nvSpPr>
          <p:cNvPr id="13" name="椭圆 12"/>
          <p:cNvSpPr/>
          <p:nvPr/>
        </p:nvSpPr>
        <p:spPr>
          <a:xfrm>
            <a:off x="3428992" y="5143512"/>
            <a:ext cx="428628" cy="428628"/>
          </a:xfrm>
          <a:prstGeom prst="ellipse">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3428992" y="5072074"/>
            <a:ext cx="445956" cy="461665"/>
          </a:xfrm>
          <a:prstGeom prst="rect">
            <a:avLst/>
          </a:prstGeom>
          <a:noFill/>
        </p:spPr>
        <p:txBody>
          <a:bodyPr wrap="square" rtlCol="0">
            <a:spAutoFit/>
          </a:bodyPr>
          <a:lstStyle/>
          <a:p>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6</a:t>
            </a:r>
            <a:endParaRPr lang="zh-CN" altLang="en-US" sz="2400" baseline="-25000" dirty="0">
              <a:latin typeface="Verdana" pitchFamily="34" charset="0"/>
              <a:cs typeface="Verdana" pitchFamily="34" charset="0"/>
            </a:endParaRPr>
          </a:p>
        </p:txBody>
      </p:sp>
      <p:cxnSp>
        <p:nvCxnSpPr>
          <p:cNvPr id="15" name="直接连接符 14"/>
          <p:cNvCxnSpPr/>
          <p:nvPr/>
        </p:nvCxnSpPr>
        <p:spPr>
          <a:xfrm rot="5400000">
            <a:off x="3322629" y="4821247"/>
            <a:ext cx="642942" cy="1588"/>
          </a:xfrm>
          <a:prstGeom prst="line">
            <a:avLst/>
          </a:prstGeom>
          <a:ln w="57150">
            <a:solidFill>
              <a:srgbClr val="00B0F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95200" y="5143512"/>
            <a:ext cx="5794600" cy="1200329"/>
          </a:xfrm>
          <a:prstGeom prst="rect">
            <a:avLst/>
          </a:prstGeom>
          <a:noFill/>
        </p:spPr>
        <p:txBody>
          <a:bodyPr wrap="none" rtlCol="0">
            <a:spAutoFit/>
          </a:bodyPr>
          <a:lstStyle/>
          <a:p>
            <a:r>
              <a:rPr lang="en-US" altLang="zh-CN" sz="2400" dirty="0" smtClean="0">
                <a:solidFill>
                  <a:schemeClr val="bg1"/>
                </a:solidFill>
                <a:latin typeface="Verdana" pitchFamily="34" charset="0"/>
                <a:ea typeface="Verdana" pitchFamily="34" charset="0"/>
                <a:cs typeface="Verdana" pitchFamily="34" charset="0"/>
              </a:rPr>
              <a:t>&lt;</a:t>
            </a:r>
            <a:r>
              <a:rPr lang="en-US" altLang="zh-CN" sz="2400" i="1" dirty="0" err="1" smtClean="0">
                <a:solidFill>
                  <a:schemeClr val="bg1"/>
                </a:solidFill>
                <a:latin typeface="Verdana" pitchFamily="34" charset="0"/>
                <a:ea typeface="Verdana" pitchFamily="34" charset="0"/>
                <a:cs typeface="Verdana" pitchFamily="34" charset="0"/>
              </a:rPr>
              <a:t>r</a:t>
            </a:r>
            <a:r>
              <a:rPr lang="en-US" altLang="zh-CN" sz="2400" i="1" baseline="-25000" dirty="0" err="1" smtClean="0">
                <a:solidFill>
                  <a:schemeClr val="bg1"/>
                </a:solidFill>
                <a:latin typeface="Verdana" pitchFamily="34" charset="0"/>
                <a:ea typeface="Verdana" pitchFamily="34" charset="0"/>
                <a:cs typeface="Verdana" pitchFamily="34" charset="0"/>
              </a:rPr>
              <a:t>i</a:t>
            </a:r>
            <a:r>
              <a:rPr lang="en-US" altLang="zh-CN" sz="2400" dirty="0" smtClean="0">
                <a:solidFill>
                  <a:schemeClr val="bg1"/>
                </a:solidFill>
                <a:latin typeface="Verdana" pitchFamily="34" charset="0"/>
                <a:ea typeface="Verdana" pitchFamily="34" charset="0"/>
                <a:cs typeface="Verdana" pitchFamily="34" charset="0"/>
              </a:rPr>
              <a:t>, </a:t>
            </a:r>
            <a:r>
              <a:rPr lang="en-US" altLang="zh-CN" sz="2400" i="1" dirty="0" err="1" smtClean="0">
                <a:solidFill>
                  <a:schemeClr val="bg1"/>
                </a:solidFill>
                <a:latin typeface="Verdana" pitchFamily="34" charset="0"/>
                <a:ea typeface="Verdana" pitchFamily="34" charset="0"/>
                <a:cs typeface="Verdana" pitchFamily="34" charset="0"/>
              </a:rPr>
              <a:t>r</a:t>
            </a:r>
            <a:r>
              <a:rPr lang="en-US" altLang="zh-CN" sz="2400" i="1" baseline="-25000" dirty="0" err="1" smtClean="0">
                <a:solidFill>
                  <a:schemeClr val="bg1"/>
                </a:solidFill>
                <a:latin typeface="Verdana" pitchFamily="34" charset="0"/>
                <a:ea typeface="Verdana" pitchFamily="34" charset="0"/>
                <a:cs typeface="Verdana" pitchFamily="34" charset="0"/>
              </a:rPr>
              <a:t>j</a:t>
            </a:r>
            <a:r>
              <a:rPr lang="en-US" altLang="zh-CN" sz="2400" dirty="0" smtClean="0">
                <a:solidFill>
                  <a:schemeClr val="bg1"/>
                </a:solidFill>
                <a:latin typeface="Verdana" pitchFamily="34" charset="0"/>
                <a:ea typeface="Verdana" pitchFamily="34" charset="0"/>
                <a:cs typeface="Verdana" pitchFamily="34" charset="0"/>
              </a:rPr>
              <a:t>&gt; if</a:t>
            </a:r>
          </a:p>
          <a:p>
            <a:r>
              <a:rPr lang="en-US" altLang="zh-CN" sz="600" i="1" dirty="0" smtClean="0">
                <a:latin typeface="Verdana" pitchFamily="34" charset="0"/>
                <a:ea typeface="Verdana" pitchFamily="34" charset="0"/>
                <a:cs typeface="Verdana" pitchFamily="34" charset="0"/>
              </a:rPr>
              <a:t> </a:t>
            </a:r>
            <a:r>
              <a:rPr lang="en-US" altLang="zh-CN" sz="2400" dirty="0" smtClean="0">
                <a:latin typeface="Verdana" pitchFamily="34" charset="0"/>
                <a:ea typeface="Verdana" pitchFamily="34" charset="0"/>
                <a:cs typeface="Verdana" pitchFamily="34" charset="0"/>
              </a:rPr>
              <a:t>for a weakly connected component</a:t>
            </a:r>
          </a:p>
          <a:p>
            <a:r>
              <a:rPr lang="en-US" altLang="zh-CN" sz="600" i="1" dirty="0" smtClean="0">
                <a:latin typeface="Verdana" pitchFamily="34" charset="0"/>
                <a:ea typeface="Verdana" pitchFamily="34" charset="0"/>
                <a:cs typeface="Verdana" pitchFamily="34" charset="0"/>
              </a:rPr>
              <a:t> </a:t>
            </a:r>
            <a:r>
              <a:rPr lang="en-US" altLang="zh-CN" sz="2400" dirty="0" smtClean="0">
                <a:latin typeface="Verdana" pitchFamily="34" charset="0"/>
                <a:ea typeface="Verdana" pitchFamily="34" charset="0"/>
                <a:cs typeface="Verdana" pitchFamily="34" charset="0"/>
              </a:rPr>
              <a:t>generate probes by </a:t>
            </a:r>
            <a:r>
              <a:rPr lang="en-US" altLang="zh-CN" sz="2400" dirty="0" err="1" smtClean="0">
                <a:latin typeface="Verdana" pitchFamily="34" charset="0"/>
                <a:ea typeface="Verdana" pitchFamily="34" charset="0"/>
                <a:cs typeface="Verdana" pitchFamily="34" charset="0"/>
              </a:rPr>
              <a:t>topo</a:t>
            </a:r>
            <a:r>
              <a:rPr lang="en-US" altLang="zh-CN" sz="2400" dirty="0" smtClean="0">
                <a:latin typeface="Verdana" pitchFamily="34" charset="0"/>
                <a:ea typeface="Verdana" pitchFamily="34" charset="0"/>
                <a:cs typeface="Verdana" pitchFamily="34" charset="0"/>
              </a:rPr>
              <a:t> order</a:t>
            </a:r>
            <a:endParaRPr lang="zh-CN" altLang="en-US" sz="2400" dirty="0">
              <a:latin typeface="Verdana" pitchFamily="34" charset="0"/>
              <a:cs typeface="Verdana" pitchFamily="34" charset="0"/>
            </a:endParaRPr>
          </a:p>
        </p:txBody>
      </p:sp>
      <p:cxnSp>
        <p:nvCxnSpPr>
          <p:cNvPr id="18" name="直接连接符 17"/>
          <p:cNvCxnSpPr/>
          <p:nvPr/>
        </p:nvCxnSpPr>
        <p:spPr>
          <a:xfrm rot="5400000">
            <a:off x="3322629" y="3749677"/>
            <a:ext cx="642942" cy="1588"/>
          </a:xfrm>
          <a:prstGeom prst="line">
            <a:avLst/>
          </a:prstGeom>
          <a:ln w="57150">
            <a:solidFill>
              <a:srgbClr val="00B0F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a:off x="3428992" y="3000372"/>
            <a:ext cx="428628" cy="428628"/>
          </a:xfrm>
          <a:prstGeom prst="ellipse">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p:cNvSpPr txBox="1"/>
          <p:nvPr/>
        </p:nvSpPr>
        <p:spPr>
          <a:xfrm>
            <a:off x="3428992" y="2928934"/>
            <a:ext cx="445956" cy="461665"/>
          </a:xfrm>
          <a:prstGeom prst="rect">
            <a:avLst/>
          </a:prstGeom>
          <a:noFill/>
        </p:spPr>
        <p:txBody>
          <a:bodyPr wrap="square" rtlCol="0">
            <a:spAutoFit/>
          </a:bodyPr>
          <a:lstStyle/>
          <a:p>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4</a:t>
            </a:r>
            <a:endParaRPr lang="zh-CN" altLang="en-US" sz="2400" baseline="-25000" dirty="0">
              <a:latin typeface="Verdana" pitchFamily="34" charset="0"/>
              <a:cs typeface="Verdana" pitchFamily="34" charset="0"/>
            </a:endParaRPr>
          </a:p>
        </p:txBody>
      </p:sp>
      <p:sp>
        <p:nvSpPr>
          <p:cNvPr id="42" name="TextBox 41"/>
          <p:cNvSpPr txBox="1"/>
          <p:nvPr/>
        </p:nvSpPr>
        <p:spPr>
          <a:xfrm>
            <a:off x="295200" y="2500306"/>
            <a:ext cx="3276668" cy="1200329"/>
          </a:xfrm>
          <a:prstGeom prst="rect">
            <a:avLst/>
          </a:prstGeom>
          <a:noFill/>
        </p:spPr>
        <p:txBody>
          <a:bodyPr wrap="square" rtlCol="0">
            <a:spAutoFit/>
          </a:bodyPr>
          <a:lstStyle/>
          <a:p>
            <a:r>
              <a:rPr lang="en-US" altLang="zh-CN" sz="2400" i="1" dirty="0" smtClean="0">
                <a:latin typeface="Verdana" pitchFamily="34" charset="0"/>
                <a:ea typeface="Verdana" pitchFamily="34" charset="0"/>
                <a:cs typeface="Verdana" pitchFamily="34" charset="0"/>
              </a:rPr>
              <a:t>H =</a:t>
            </a:r>
            <a:r>
              <a:rPr lang="el-GR" altLang="zh-CN" sz="2400" i="1" dirty="0" smtClean="0">
                <a:latin typeface="Verdana" pitchFamily="34" charset="0"/>
                <a:ea typeface="Verdana" pitchFamily="34" charset="0"/>
                <a:cs typeface="Verdana" pitchFamily="34" charset="0"/>
              </a:rPr>
              <a:t> Φ</a:t>
            </a:r>
            <a:r>
              <a:rPr lang="en-US" altLang="zh-CN" sz="2400" i="1" dirty="0" smtClean="0">
                <a:latin typeface="Verdana" pitchFamily="34" charset="0"/>
                <a:ea typeface="Verdana" pitchFamily="34" charset="0"/>
                <a:cs typeface="Verdana" pitchFamily="34" charset="0"/>
              </a:rPr>
              <a:t> </a:t>
            </a:r>
          </a:p>
          <a:p>
            <a:r>
              <a:rPr lang="en-US" altLang="zh-CN" sz="2400" dirty="0" smtClean="0">
                <a:latin typeface="Verdana" pitchFamily="34" charset="0"/>
                <a:ea typeface="Verdana" pitchFamily="34" charset="0"/>
                <a:cs typeface="Verdana" pitchFamily="34" charset="0"/>
              </a:rPr>
              <a:t>Probe(</a:t>
            </a:r>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4</a:t>
            </a:r>
            <a:r>
              <a:rPr lang="en-US" altLang="zh-CN" sz="2400" dirty="0" smtClean="0">
                <a:latin typeface="Verdana" pitchFamily="34" charset="0"/>
                <a:ea typeface="Verdana" pitchFamily="34" charset="0"/>
                <a:cs typeface="Verdana" pitchFamily="34" charset="0"/>
              </a:rPr>
              <a:t>, </a:t>
            </a:r>
            <a:r>
              <a:rPr lang="en-US" altLang="zh-CN" sz="2400" i="1" dirty="0" smtClean="0">
                <a:latin typeface="Verdana" pitchFamily="34" charset="0"/>
                <a:ea typeface="Verdana" pitchFamily="34" charset="0"/>
                <a:cs typeface="Verdana" pitchFamily="34" charset="0"/>
              </a:rPr>
              <a:t>H</a:t>
            </a:r>
            <a:r>
              <a:rPr lang="en-US" altLang="zh-CN" sz="2400" dirty="0" smtClean="0">
                <a:latin typeface="Verdana" pitchFamily="34" charset="0"/>
                <a:ea typeface="Verdana" pitchFamily="34" charset="0"/>
                <a:cs typeface="Verdana" pitchFamily="34" charset="0"/>
              </a:rPr>
              <a:t>);</a:t>
            </a:r>
          </a:p>
          <a:p>
            <a:r>
              <a:rPr lang="en-US" altLang="zh-CN" sz="2400" i="1" dirty="0" smtClean="0">
                <a:latin typeface="Verdana" pitchFamily="34" charset="0"/>
                <a:ea typeface="Verdana" pitchFamily="34" charset="0"/>
                <a:cs typeface="Verdana" pitchFamily="34" charset="0"/>
              </a:rPr>
              <a:t>H = H </a:t>
            </a:r>
            <a:r>
              <a:rPr lang="hy-AM" altLang="zh-CN" sz="2400" dirty="0" smtClean="0">
                <a:latin typeface="Verdana" pitchFamily="34" charset="0"/>
                <a:ea typeface="Verdana" pitchFamily="34" charset="0"/>
                <a:cs typeface="Verdana" pitchFamily="34" charset="0"/>
              </a:rPr>
              <a:t>Ս</a:t>
            </a:r>
            <a:r>
              <a:rPr lang="en-US" altLang="zh-CN" sz="2400" i="1" dirty="0" smtClean="0">
                <a:latin typeface="Verdana" pitchFamily="34" charset="0"/>
                <a:ea typeface="Verdana" pitchFamily="34" charset="0"/>
                <a:cs typeface="Verdana" pitchFamily="34" charset="0"/>
              </a:rPr>
              <a:t> r</a:t>
            </a:r>
            <a:r>
              <a:rPr lang="en-US" altLang="zh-CN" sz="2400" i="1" baseline="-25000" dirty="0" smtClean="0">
                <a:latin typeface="Verdana" pitchFamily="34" charset="0"/>
                <a:ea typeface="Verdana" pitchFamily="34" charset="0"/>
                <a:cs typeface="Verdana" pitchFamily="34" charset="0"/>
              </a:rPr>
              <a:t>4</a:t>
            </a:r>
            <a:r>
              <a:rPr lang="en-US" altLang="zh-CN" sz="2400" dirty="0" smtClean="0">
                <a:latin typeface="Verdana" pitchFamily="34" charset="0"/>
                <a:ea typeface="Verdana" pitchFamily="34" charset="0"/>
                <a:cs typeface="Verdana" pitchFamily="34" charset="0"/>
              </a:rPr>
              <a:t>;</a:t>
            </a:r>
            <a:endParaRPr lang="en-US" altLang="zh-CN" sz="2400" i="1" baseline="30000" dirty="0" smtClean="0">
              <a:latin typeface="Verdana" pitchFamily="34" charset="0"/>
              <a:ea typeface="Verdana" pitchFamily="34" charset="0"/>
              <a:cs typeface="Verdana" pitchFamily="34" charset="0"/>
            </a:endParaRPr>
          </a:p>
        </p:txBody>
      </p:sp>
      <p:sp>
        <p:nvSpPr>
          <p:cNvPr id="45" name="TextBox 44"/>
          <p:cNvSpPr txBox="1"/>
          <p:nvPr/>
        </p:nvSpPr>
        <p:spPr>
          <a:xfrm>
            <a:off x="285720" y="3929066"/>
            <a:ext cx="3276668" cy="830997"/>
          </a:xfrm>
          <a:prstGeom prst="rect">
            <a:avLst/>
          </a:prstGeom>
          <a:noFill/>
        </p:spPr>
        <p:txBody>
          <a:bodyPr wrap="square" rtlCol="0">
            <a:spAutoFit/>
          </a:bodyPr>
          <a:lstStyle/>
          <a:p>
            <a:r>
              <a:rPr lang="en-US" altLang="zh-CN" sz="2400" dirty="0" smtClean="0">
                <a:latin typeface="Verdana" pitchFamily="34" charset="0"/>
                <a:ea typeface="Verdana" pitchFamily="34" charset="0"/>
                <a:cs typeface="Verdana" pitchFamily="34" charset="0"/>
              </a:rPr>
              <a:t>Probe(</a:t>
            </a:r>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5</a:t>
            </a:r>
            <a:r>
              <a:rPr lang="en-US" altLang="zh-CN" sz="2400" dirty="0" smtClean="0">
                <a:latin typeface="Verdana" pitchFamily="34" charset="0"/>
                <a:ea typeface="Verdana" pitchFamily="34" charset="0"/>
                <a:cs typeface="Verdana" pitchFamily="34" charset="0"/>
              </a:rPr>
              <a:t>, </a:t>
            </a:r>
            <a:r>
              <a:rPr lang="en-US" altLang="zh-CN" sz="2400" i="1" dirty="0" smtClean="0">
                <a:latin typeface="Verdana" pitchFamily="34" charset="0"/>
                <a:ea typeface="Verdana" pitchFamily="34" charset="0"/>
                <a:cs typeface="Verdana" pitchFamily="34" charset="0"/>
              </a:rPr>
              <a:t>H</a:t>
            </a:r>
            <a:r>
              <a:rPr lang="en-US" altLang="zh-CN" sz="2400" dirty="0" smtClean="0">
                <a:latin typeface="Verdana" pitchFamily="34" charset="0"/>
                <a:ea typeface="Verdana" pitchFamily="34" charset="0"/>
                <a:cs typeface="Verdana" pitchFamily="34" charset="0"/>
              </a:rPr>
              <a:t>);</a:t>
            </a:r>
          </a:p>
          <a:p>
            <a:r>
              <a:rPr lang="en-US" altLang="zh-CN" sz="2400" i="1" dirty="0" smtClean="0">
                <a:latin typeface="Verdana" pitchFamily="34" charset="0"/>
                <a:ea typeface="Verdana" pitchFamily="34" charset="0"/>
                <a:cs typeface="Verdana" pitchFamily="34" charset="0"/>
              </a:rPr>
              <a:t>H = H </a:t>
            </a:r>
            <a:r>
              <a:rPr lang="hy-AM" altLang="zh-CN" sz="2400" dirty="0" smtClean="0">
                <a:latin typeface="Verdana" pitchFamily="34" charset="0"/>
                <a:ea typeface="Verdana" pitchFamily="34" charset="0"/>
                <a:cs typeface="Verdana" pitchFamily="34" charset="0"/>
              </a:rPr>
              <a:t>Ս</a:t>
            </a:r>
            <a:r>
              <a:rPr lang="en-US" altLang="zh-CN" sz="2400" i="1" dirty="0" smtClean="0">
                <a:latin typeface="Verdana" pitchFamily="34" charset="0"/>
                <a:ea typeface="Verdana" pitchFamily="34" charset="0"/>
                <a:cs typeface="Verdana" pitchFamily="34" charset="0"/>
              </a:rPr>
              <a:t> r</a:t>
            </a:r>
            <a:r>
              <a:rPr lang="en-US" altLang="zh-CN" sz="2400" baseline="-25000" dirty="0" smtClean="0">
                <a:latin typeface="Verdana" pitchFamily="34" charset="0"/>
                <a:ea typeface="Verdana" pitchFamily="34" charset="0"/>
                <a:cs typeface="Verdana" pitchFamily="34" charset="0"/>
              </a:rPr>
              <a:t>5</a:t>
            </a:r>
            <a:r>
              <a:rPr lang="en-US" altLang="zh-CN" sz="2400" dirty="0" smtClean="0">
                <a:latin typeface="Verdana" pitchFamily="34" charset="0"/>
                <a:ea typeface="Verdana" pitchFamily="34" charset="0"/>
                <a:cs typeface="Verdana" pitchFamily="34" charset="0"/>
              </a:rPr>
              <a:t>;</a:t>
            </a:r>
            <a:endParaRPr lang="en-US" altLang="zh-CN" sz="2400" baseline="-25000" dirty="0" smtClean="0">
              <a:latin typeface="Verdana" pitchFamily="34" charset="0"/>
              <a:ea typeface="Verdana" pitchFamily="34" charset="0"/>
              <a:cs typeface="Verdana" pitchFamily="34" charset="0"/>
            </a:endParaRPr>
          </a:p>
        </p:txBody>
      </p:sp>
      <p:sp>
        <p:nvSpPr>
          <p:cNvPr id="48" name="TextBox 47"/>
          <p:cNvSpPr txBox="1"/>
          <p:nvPr/>
        </p:nvSpPr>
        <p:spPr>
          <a:xfrm>
            <a:off x="295200" y="5000636"/>
            <a:ext cx="3276668" cy="461665"/>
          </a:xfrm>
          <a:prstGeom prst="rect">
            <a:avLst/>
          </a:prstGeom>
          <a:noFill/>
        </p:spPr>
        <p:txBody>
          <a:bodyPr wrap="square" rtlCol="0">
            <a:spAutoFit/>
          </a:bodyPr>
          <a:lstStyle/>
          <a:p>
            <a:r>
              <a:rPr lang="en-US" altLang="zh-CN" sz="2400" dirty="0" smtClean="0">
                <a:latin typeface="Verdana" pitchFamily="34" charset="0"/>
                <a:ea typeface="Verdana" pitchFamily="34" charset="0"/>
                <a:cs typeface="Verdana" pitchFamily="34" charset="0"/>
              </a:rPr>
              <a:t>Probe(</a:t>
            </a:r>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5</a:t>
            </a:r>
            <a:r>
              <a:rPr lang="en-US" altLang="zh-CN" sz="2400" dirty="0" smtClean="0">
                <a:latin typeface="Verdana" pitchFamily="34" charset="0"/>
                <a:ea typeface="Verdana" pitchFamily="34" charset="0"/>
                <a:cs typeface="Verdana" pitchFamily="34" charset="0"/>
              </a:rPr>
              <a:t>, </a:t>
            </a:r>
            <a:r>
              <a:rPr lang="en-US" altLang="zh-CN" sz="2400" i="1" dirty="0" smtClean="0">
                <a:latin typeface="Verdana" pitchFamily="34" charset="0"/>
                <a:ea typeface="Verdana" pitchFamily="34" charset="0"/>
                <a:cs typeface="Verdana" pitchFamily="34" charset="0"/>
              </a:rPr>
              <a:t>H</a:t>
            </a:r>
            <a:r>
              <a:rPr lang="en-US" altLang="zh-CN" sz="2400" dirty="0" smtClean="0">
                <a:latin typeface="Verdana" pitchFamily="34" charset="0"/>
                <a:ea typeface="Verdana" pitchFamily="34" charset="0"/>
                <a:cs typeface="Verdana" pitchFamily="34" charset="0"/>
              </a:rPr>
              <a: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130425"/>
            <a:ext cx="9144000" cy="1470025"/>
          </a:xfrm>
        </p:spPr>
        <p:txBody>
          <a:bodyPr>
            <a:normAutofit fontScale="90000"/>
          </a:bodyPr>
          <a:lstStyle/>
          <a:p>
            <a:r>
              <a:rPr lang="en-US" altLang="zh-CN" sz="4000" dirty="0" err="1" smtClean="0">
                <a:solidFill>
                  <a:schemeClr val="bg1"/>
                </a:solidFill>
                <a:ea typeface="Verdana" pitchFamily="34" charset="0"/>
              </a:rPr>
              <a:t>Gotta</a:t>
            </a:r>
            <a:r>
              <a:rPr lang="en-US" altLang="zh-CN" sz="4000" dirty="0" smtClean="0">
                <a:solidFill>
                  <a:schemeClr val="bg1"/>
                </a:solidFill>
              </a:rPr>
              <a:t> Tell You Switches Only Once</a:t>
            </a:r>
            <a:br>
              <a:rPr lang="en-US" altLang="zh-CN" sz="4000" dirty="0" smtClean="0">
                <a:solidFill>
                  <a:schemeClr val="bg1"/>
                </a:solidFill>
              </a:rPr>
            </a:br>
            <a:r>
              <a:rPr lang="en-US" altLang="zh-CN" sz="4000" dirty="0" smtClean="0">
                <a:solidFill>
                  <a:schemeClr val="bg1"/>
                </a:solidFill>
              </a:rPr>
              <a:t>Toward Bandwidth-Efficient</a:t>
            </a:r>
            <a:br>
              <a:rPr lang="en-US" altLang="zh-CN" sz="4000" dirty="0" smtClean="0">
                <a:solidFill>
                  <a:schemeClr val="bg1"/>
                </a:solidFill>
              </a:rPr>
            </a:br>
            <a:r>
              <a:rPr lang="en-US" altLang="zh-CN" sz="4000" dirty="0" smtClean="0">
                <a:solidFill>
                  <a:schemeClr val="bg1"/>
                </a:solidFill>
              </a:rPr>
              <a:t>Flow Setup for </a:t>
            </a:r>
            <a:r>
              <a:rPr lang="en-US" altLang="zh-CN" sz="4000" dirty="0" smtClean="0">
                <a:solidFill>
                  <a:srgbClr val="FFC000"/>
                </a:solidFill>
              </a:rPr>
              <a:t>SDN</a:t>
            </a:r>
            <a:r>
              <a:rPr lang="en-US" altLang="zh-CN" sz="4000" dirty="0" smtClean="0"/>
              <a:t/>
            </a:r>
            <a:br>
              <a:rPr lang="en-US" altLang="zh-CN" sz="4000" dirty="0" smtClean="0"/>
            </a:br>
            <a:endParaRPr lang="zh-CN" altLang="en-US" sz="4000" dirty="0">
              <a:solidFill>
                <a:srgbClr val="FFC000"/>
              </a:solidFill>
            </a:endParaRPr>
          </a:p>
        </p:txBody>
      </p:sp>
      <p:sp>
        <p:nvSpPr>
          <p:cNvPr id="30" name="TextBox 29"/>
          <p:cNvSpPr txBox="1"/>
          <p:nvPr/>
        </p:nvSpPr>
        <p:spPr>
          <a:xfrm>
            <a:off x="1643042" y="500042"/>
            <a:ext cx="1324402" cy="369332"/>
          </a:xfrm>
          <a:prstGeom prst="rect">
            <a:avLst/>
          </a:prstGeom>
          <a:noFill/>
        </p:spPr>
        <p:txBody>
          <a:bodyPr wrap="none" rtlCol="0">
            <a:spAutoFit/>
          </a:bodyPr>
          <a:lstStyle/>
          <a:p>
            <a:r>
              <a:rPr lang="en-US" altLang="zh-CN" dirty="0" smtClean="0">
                <a:solidFill>
                  <a:schemeClr val="bg1"/>
                </a:solidFill>
                <a:latin typeface="Verdana" pitchFamily="34" charset="0"/>
                <a:ea typeface="Verdana" pitchFamily="34" charset="0"/>
                <a:cs typeface="Verdana" pitchFamily="34" charset="0"/>
              </a:rPr>
              <a:t>Controller</a:t>
            </a:r>
            <a:endParaRPr lang="zh-CN" altLang="en-US" dirty="0">
              <a:solidFill>
                <a:schemeClr val="bg1"/>
              </a:solidFill>
              <a:latin typeface="Verdana" pitchFamily="34" charset="0"/>
              <a:cs typeface="Verdana" pitchFamily="34" charset="0"/>
            </a:endParaRPr>
          </a:p>
        </p:txBody>
      </p:sp>
      <p:sp>
        <p:nvSpPr>
          <p:cNvPr id="31" name="TextBox 30"/>
          <p:cNvSpPr txBox="1"/>
          <p:nvPr/>
        </p:nvSpPr>
        <p:spPr>
          <a:xfrm>
            <a:off x="2688244" y="1142984"/>
            <a:ext cx="1481496" cy="369332"/>
          </a:xfrm>
          <a:prstGeom prst="rect">
            <a:avLst/>
          </a:prstGeom>
          <a:noFill/>
        </p:spPr>
        <p:txBody>
          <a:bodyPr wrap="none" rtlCol="0">
            <a:spAutoFit/>
          </a:bodyPr>
          <a:lstStyle/>
          <a:p>
            <a:r>
              <a:rPr lang="en-US" altLang="zh-CN" b="1" dirty="0" smtClean="0">
                <a:solidFill>
                  <a:schemeClr val="bg1"/>
                </a:solidFill>
                <a:latin typeface="Verdana" pitchFamily="34" charset="0"/>
                <a:ea typeface="Verdana" pitchFamily="34" charset="0"/>
                <a:cs typeface="Verdana" pitchFamily="34" charset="0"/>
              </a:rPr>
              <a:t>Controller</a:t>
            </a:r>
            <a:endParaRPr lang="zh-CN" altLang="en-US" b="1" dirty="0">
              <a:solidFill>
                <a:schemeClr val="bg1"/>
              </a:solidFill>
              <a:latin typeface="Verdana" pitchFamily="34" charset="0"/>
              <a:cs typeface="Verdana" pitchFamily="34" charset="0"/>
            </a:endParaRPr>
          </a:p>
        </p:txBody>
      </p:sp>
      <p:sp>
        <p:nvSpPr>
          <p:cNvPr id="49" name="TextBox 48"/>
          <p:cNvSpPr txBox="1"/>
          <p:nvPr/>
        </p:nvSpPr>
        <p:spPr>
          <a:xfrm>
            <a:off x="4427987" y="1714488"/>
            <a:ext cx="851515" cy="276999"/>
          </a:xfrm>
          <a:prstGeom prst="rect">
            <a:avLst/>
          </a:prstGeom>
          <a:noFill/>
        </p:spPr>
        <p:txBody>
          <a:bodyPr wrap="none" rtlCol="0">
            <a:spAutoFit/>
          </a:bodyPr>
          <a:lstStyle/>
          <a:p>
            <a:r>
              <a:rPr lang="en-US" altLang="zh-CN" sz="1200" b="1" dirty="0" smtClean="0">
                <a:solidFill>
                  <a:schemeClr val="bg1"/>
                </a:solidFill>
                <a:latin typeface="Verdana" pitchFamily="34" charset="0"/>
                <a:ea typeface="Verdana" pitchFamily="34" charset="0"/>
                <a:cs typeface="Verdana" pitchFamily="34" charset="0"/>
              </a:rPr>
              <a:t>Monitor</a:t>
            </a:r>
            <a:endParaRPr lang="zh-CN" altLang="en-US" sz="1200" b="1" dirty="0">
              <a:solidFill>
                <a:schemeClr val="bg1"/>
              </a:solidFill>
              <a:latin typeface="Verdana" pitchFamily="34" charset="0"/>
              <a:cs typeface="Verdana" pitchFamily="34" charset="0"/>
            </a:endParaRPr>
          </a:p>
        </p:txBody>
      </p:sp>
      <p:sp>
        <p:nvSpPr>
          <p:cNvPr id="3" name="TextBox 2"/>
          <p:cNvSpPr txBox="1"/>
          <p:nvPr/>
        </p:nvSpPr>
        <p:spPr>
          <a:xfrm>
            <a:off x="5860800" y="3357562"/>
            <a:ext cx="3525784" cy="1200329"/>
          </a:xfrm>
          <a:prstGeom prst="rect">
            <a:avLst/>
          </a:prstGeom>
          <a:noFill/>
        </p:spPr>
        <p:txBody>
          <a:bodyPr wrap="square" rtlCol="0">
            <a:spAutoFit/>
          </a:bodyPr>
          <a:lstStyle/>
          <a:p>
            <a:r>
              <a:rPr lang="en-US" altLang="zh-CN" sz="3600" b="1" dirty="0" err="1" smtClean="0">
                <a:solidFill>
                  <a:srgbClr val="FFC000"/>
                </a:solidFill>
                <a:latin typeface="Verdana" pitchFamily="34" charset="0"/>
                <a:ea typeface="Verdana" pitchFamily="34" charset="0"/>
                <a:cs typeface="Verdana" pitchFamily="34" charset="0"/>
              </a:rPr>
              <a:t>RuleScope</a:t>
            </a:r>
            <a:endParaRPr lang="en-US" altLang="zh-CN" sz="3600" b="1" dirty="0" smtClean="0">
              <a:solidFill>
                <a:srgbClr val="FFC000"/>
              </a:solidFill>
              <a:latin typeface="Verdana" pitchFamily="34" charset="0"/>
              <a:ea typeface="Verdana" pitchFamily="34" charset="0"/>
              <a:cs typeface="Verdana" pitchFamily="34" charset="0"/>
            </a:endParaRPr>
          </a:p>
          <a:p>
            <a:r>
              <a:rPr lang="en-US" altLang="zh-CN" sz="3600" b="1" dirty="0" smtClean="0">
                <a:latin typeface="Verdana" pitchFamily="34" charset="0"/>
                <a:ea typeface="Verdana" pitchFamily="34" charset="0"/>
                <a:cs typeface="Verdana" pitchFamily="34" charset="0"/>
              </a:rPr>
              <a:t>Algorithms</a:t>
            </a:r>
          </a:p>
        </p:txBody>
      </p:sp>
      <p:cxnSp>
        <p:nvCxnSpPr>
          <p:cNvPr id="12" name="直接连接符 11"/>
          <p:cNvCxnSpPr/>
          <p:nvPr/>
        </p:nvCxnSpPr>
        <p:spPr>
          <a:xfrm rot="5400000" flipH="1" flipV="1">
            <a:off x="3919068" y="4917596"/>
            <a:ext cx="3879220" cy="1588"/>
          </a:xfrm>
          <a:prstGeom prst="line">
            <a:avLst/>
          </a:prstGeom>
          <a:ln w="127000">
            <a:solidFill>
              <a:srgbClr val="FFC000"/>
            </a:solidFill>
          </a:ln>
          <a:effectLst>
            <a:outerShdw blurRad="50800" dist="38100" dir="10800000" algn="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143240" y="6211669"/>
            <a:ext cx="2613216" cy="646331"/>
          </a:xfrm>
          <a:prstGeom prst="rect">
            <a:avLst/>
          </a:prstGeom>
          <a:noFill/>
        </p:spPr>
        <p:txBody>
          <a:bodyPr wrap="none" rtlCol="0">
            <a:spAutoFit/>
          </a:bodyPr>
          <a:lstStyle/>
          <a:p>
            <a:pPr algn="r"/>
            <a:r>
              <a:rPr lang="en-US" altLang="zh-CN" sz="3600" b="1" dirty="0" smtClean="0">
                <a:latin typeface="Verdana" pitchFamily="34" charset="0"/>
                <a:ea typeface="Verdana" pitchFamily="34" charset="0"/>
                <a:cs typeface="Verdana" pitchFamily="34" charset="0"/>
              </a:rPr>
              <a:t>detection</a:t>
            </a:r>
            <a:endParaRPr lang="zh-CN" altLang="en-US" sz="3600" b="1" dirty="0">
              <a:latin typeface="Verdana" pitchFamily="34" charset="0"/>
              <a:cs typeface="Verdana" pitchFamily="34" charset="0"/>
            </a:endParaRPr>
          </a:p>
        </p:txBody>
      </p:sp>
      <p:sp>
        <p:nvSpPr>
          <p:cNvPr id="10" name="椭圆 9"/>
          <p:cNvSpPr/>
          <p:nvPr/>
        </p:nvSpPr>
        <p:spPr>
          <a:xfrm>
            <a:off x="3428992" y="4071942"/>
            <a:ext cx="428628" cy="428628"/>
          </a:xfrm>
          <a:prstGeom prst="ellipse">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3428992" y="4000504"/>
            <a:ext cx="445956" cy="461665"/>
          </a:xfrm>
          <a:prstGeom prst="rect">
            <a:avLst/>
          </a:prstGeom>
          <a:noFill/>
        </p:spPr>
        <p:txBody>
          <a:bodyPr wrap="square" rtlCol="0">
            <a:spAutoFit/>
          </a:bodyPr>
          <a:lstStyle/>
          <a:p>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5</a:t>
            </a:r>
            <a:endParaRPr lang="zh-CN" altLang="en-US" sz="2400" baseline="-25000" dirty="0">
              <a:latin typeface="Verdana" pitchFamily="34" charset="0"/>
              <a:cs typeface="Verdana" pitchFamily="34" charset="0"/>
            </a:endParaRPr>
          </a:p>
        </p:txBody>
      </p:sp>
      <p:sp>
        <p:nvSpPr>
          <p:cNvPr id="13" name="椭圆 12"/>
          <p:cNvSpPr/>
          <p:nvPr/>
        </p:nvSpPr>
        <p:spPr>
          <a:xfrm>
            <a:off x="3428992" y="5143512"/>
            <a:ext cx="428628" cy="428628"/>
          </a:xfrm>
          <a:prstGeom prst="ellipse">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3428992" y="5072074"/>
            <a:ext cx="445956" cy="461665"/>
          </a:xfrm>
          <a:prstGeom prst="rect">
            <a:avLst/>
          </a:prstGeom>
          <a:noFill/>
        </p:spPr>
        <p:txBody>
          <a:bodyPr wrap="square" rtlCol="0">
            <a:spAutoFit/>
          </a:bodyPr>
          <a:lstStyle/>
          <a:p>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6</a:t>
            </a:r>
            <a:endParaRPr lang="zh-CN" altLang="en-US" sz="2400" baseline="-25000" dirty="0">
              <a:latin typeface="Verdana" pitchFamily="34" charset="0"/>
              <a:cs typeface="Verdana" pitchFamily="34" charset="0"/>
            </a:endParaRPr>
          </a:p>
        </p:txBody>
      </p:sp>
      <p:cxnSp>
        <p:nvCxnSpPr>
          <p:cNvPr id="15" name="直接连接符 14"/>
          <p:cNvCxnSpPr/>
          <p:nvPr/>
        </p:nvCxnSpPr>
        <p:spPr>
          <a:xfrm rot="5400000">
            <a:off x="3322629" y="4821247"/>
            <a:ext cx="642942" cy="1588"/>
          </a:xfrm>
          <a:prstGeom prst="line">
            <a:avLst/>
          </a:prstGeom>
          <a:ln w="57150">
            <a:solidFill>
              <a:srgbClr val="00B0F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95200" y="5143512"/>
            <a:ext cx="5794600" cy="1200329"/>
          </a:xfrm>
          <a:prstGeom prst="rect">
            <a:avLst/>
          </a:prstGeom>
          <a:noFill/>
        </p:spPr>
        <p:txBody>
          <a:bodyPr wrap="none" rtlCol="0">
            <a:spAutoFit/>
          </a:bodyPr>
          <a:lstStyle/>
          <a:p>
            <a:r>
              <a:rPr lang="en-US" altLang="zh-CN" sz="2400" dirty="0" smtClean="0">
                <a:solidFill>
                  <a:schemeClr val="bg1"/>
                </a:solidFill>
                <a:latin typeface="Verdana" pitchFamily="34" charset="0"/>
                <a:ea typeface="Verdana" pitchFamily="34" charset="0"/>
                <a:cs typeface="Verdana" pitchFamily="34" charset="0"/>
              </a:rPr>
              <a:t>&lt;</a:t>
            </a:r>
            <a:r>
              <a:rPr lang="en-US" altLang="zh-CN" sz="2400" i="1" dirty="0" err="1" smtClean="0">
                <a:solidFill>
                  <a:schemeClr val="bg1"/>
                </a:solidFill>
                <a:latin typeface="Verdana" pitchFamily="34" charset="0"/>
                <a:ea typeface="Verdana" pitchFamily="34" charset="0"/>
                <a:cs typeface="Verdana" pitchFamily="34" charset="0"/>
              </a:rPr>
              <a:t>r</a:t>
            </a:r>
            <a:r>
              <a:rPr lang="en-US" altLang="zh-CN" sz="2400" i="1" baseline="-25000" dirty="0" err="1" smtClean="0">
                <a:solidFill>
                  <a:schemeClr val="bg1"/>
                </a:solidFill>
                <a:latin typeface="Verdana" pitchFamily="34" charset="0"/>
                <a:ea typeface="Verdana" pitchFamily="34" charset="0"/>
                <a:cs typeface="Verdana" pitchFamily="34" charset="0"/>
              </a:rPr>
              <a:t>i</a:t>
            </a:r>
            <a:r>
              <a:rPr lang="en-US" altLang="zh-CN" sz="2400" dirty="0" smtClean="0">
                <a:solidFill>
                  <a:schemeClr val="bg1"/>
                </a:solidFill>
                <a:latin typeface="Verdana" pitchFamily="34" charset="0"/>
                <a:ea typeface="Verdana" pitchFamily="34" charset="0"/>
                <a:cs typeface="Verdana" pitchFamily="34" charset="0"/>
              </a:rPr>
              <a:t>, </a:t>
            </a:r>
            <a:r>
              <a:rPr lang="en-US" altLang="zh-CN" sz="2400" i="1" dirty="0" err="1" smtClean="0">
                <a:solidFill>
                  <a:schemeClr val="bg1"/>
                </a:solidFill>
                <a:latin typeface="Verdana" pitchFamily="34" charset="0"/>
                <a:ea typeface="Verdana" pitchFamily="34" charset="0"/>
                <a:cs typeface="Verdana" pitchFamily="34" charset="0"/>
              </a:rPr>
              <a:t>r</a:t>
            </a:r>
            <a:r>
              <a:rPr lang="en-US" altLang="zh-CN" sz="2400" i="1" baseline="-25000" dirty="0" err="1" smtClean="0">
                <a:solidFill>
                  <a:schemeClr val="bg1"/>
                </a:solidFill>
                <a:latin typeface="Verdana" pitchFamily="34" charset="0"/>
                <a:ea typeface="Verdana" pitchFamily="34" charset="0"/>
                <a:cs typeface="Verdana" pitchFamily="34" charset="0"/>
              </a:rPr>
              <a:t>j</a:t>
            </a:r>
            <a:r>
              <a:rPr lang="en-US" altLang="zh-CN" sz="2400" dirty="0" smtClean="0">
                <a:solidFill>
                  <a:schemeClr val="bg1"/>
                </a:solidFill>
                <a:latin typeface="Verdana" pitchFamily="34" charset="0"/>
                <a:ea typeface="Verdana" pitchFamily="34" charset="0"/>
                <a:cs typeface="Verdana" pitchFamily="34" charset="0"/>
              </a:rPr>
              <a:t>&gt; if</a:t>
            </a:r>
          </a:p>
          <a:p>
            <a:r>
              <a:rPr lang="en-US" altLang="zh-CN" sz="600" i="1" dirty="0" smtClean="0">
                <a:latin typeface="Verdana" pitchFamily="34" charset="0"/>
                <a:ea typeface="Verdana" pitchFamily="34" charset="0"/>
                <a:cs typeface="Verdana" pitchFamily="34" charset="0"/>
              </a:rPr>
              <a:t> </a:t>
            </a:r>
            <a:r>
              <a:rPr lang="en-US" altLang="zh-CN" sz="2400" dirty="0" smtClean="0">
                <a:latin typeface="Verdana" pitchFamily="34" charset="0"/>
                <a:ea typeface="Verdana" pitchFamily="34" charset="0"/>
                <a:cs typeface="Verdana" pitchFamily="34" charset="0"/>
              </a:rPr>
              <a:t>for a weakly connected component</a:t>
            </a:r>
          </a:p>
          <a:p>
            <a:r>
              <a:rPr lang="en-US" altLang="zh-CN" sz="600" i="1" dirty="0" smtClean="0">
                <a:latin typeface="Verdana" pitchFamily="34" charset="0"/>
                <a:ea typeface="Verdana" pitchFamily="34" charset="0"/>
                <a:cs typeface="Verdana" pitchFamily="34" charset="0"/>
              </a:rPr>
              <a:t> </a:t>
            </a:r>
            <a:r>
              <a:rPr lang="en-US" altLang="zh-CN" sz="2400" dirty="0" smtClean="0">
                <a:latin typeface="Verdana" pitchFamily="34" charset="0"/>
                <a:ea typeface="Verdana" pitchFamily="34" charset="0"/>
                <a:cs typeface="Verdana" pitchFamily="34" charset="0"/>
              </a:rPr>
              <a:t>generate probes by </a:t>
            </a:r>
            <a:r>
              <a:rPr lang="en-US" altLang="zh-CN" sz="2400" dirty="0" err="1" smtClean="0">
                <a:latin typeface="Verdana" pitchFamily="34" charset="0"/>
                <a:ea typeface="Verdana" pitchFamily="34" charset="0"/>
                <a:cs typeface="Verdana" pitchFamily="34" charset="0"/>
              </a:rPr>
              <a:t>topo</a:t>
            </a:r>
            <a:r>
              <a:rPr lang="en-US" altLang="zh-CN" sz="2400" dirty="0" smtClean="0">
                <a:latin typeface="Verdana" pitchFamily="34" charset="0"/>
                <a:ea typeface="Verdana" pitchFamily="34" charset="0"/>
                <a:cs typeface="Verdana" pitchFamily="34" charset="0"/>
              </a:rPr>
              <a:t> order</a:t>
            </a:r>
            <a:endParaRPr lang="zh-CN" altLang="en-US" sz="2400" dirty="0">
              <a:latin typeface="Verdana" pitchFamily="34" charset="0"/>
              <a:cs typeface="Verdana" pitchFamily="34" charset="0"/>
            </a:endParaRPr>
          </a:p>
        </p:txBody>
      </p:sp>
      <p:cxnSp>
        <p:nvCxnSpPr>
          <p:cNvPr id="18" name="直接连接符 17"/>
          <p:cNvCxnSpPr/>
          <p:nvPr/>
        </p:nvCxnSpPr>
        <p:spPr>
          <a:xfrm rot="5400000">
            <a:off x="3322629" y="3749677"/>
            <a:ext cx="642942" cy="1588"/>
          </a:xfrm>
          <a:prstGeom prst="line">
            <a:avLst/>
          </a:prstGeom>
          <a:ln w="57150">
            <a:solidFill>
              <a:srgbClr val="00B0F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a:off x="3428992" y="3000372"/>
            <a:ext cx="428628" cy="428628"/>
          </a:xfrm>
          <a:prstGeom prst="ellipse">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p:cNvSpPr txBox="1"/>
          <p:nvPr/>
        </p:nvSpPr>
        <p:spPr>
          <a:xfrm>
            <a:off x="3428992" y="2928934"/>
            <a:ext cx="445956" cy="461665"/>
          </a:xfrm>
          <a:prstGeom prst="rect">
            <a:avLst/>
          </a:prstGeom>
          <a:noFill/>
        </p:spPr>
        <p:txBody>
          <a:bodyPr wrap="square" rtlCol="0">
            <a:spAutoFit/>
          </a:bodyPr>
          <a:lstStyle/>
          <a:p>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4</a:t>
            </a:r>
            <a:endParaRPr lang="zh-CN" altLang="en-US" sz="2400" baseline="-25000" dirty="0">
              <a:latin typeface="Verdana" pitchFamily="34" charset="0"/>
              <a:cs typeface="Verdana" pitchFamily="34" charset="0"/>
            </a:endParaRPr>
          </a:p>
        </p:txBody>
      </p:sp>
      <p:sp>
        <p:nvSpPr>
          <p:cNvPr id="45" name="TextBox 44"/>
          <p:cNvSpPr txBox="1"/>
          <p:nvPr/>
        </p:nvSpPr>
        <p:spPr>
          <a:xfrm>
            <a:off x="285720" y="3929066"/>
            <a:ext cx="3276668" cy="830997"/>
          </a:xfrm>
          <a:prstGeom prst="rect">
            <a:avLst/>
          </a:prstGeom>
          <a:noFill/>
        </p:spPr>
        <p:txBody>
          <a:bodyPr wrap="square" rtlCol="0">
            <a:spAutoFit/>
          </a:bodyPr>
          <a:lstStyle/>
          <a:p>
            <a:r>
              <a:rPr lang="en-US" altLang="zh-CN" sz="2400" dirty="0" smtClean="0">
                <a:latin typeface="Verdana" pitchFamily="34" charset="0"/>
                <a:ea typeface="Verdana" pitchFamily="34" charset="0"/>
                <a:cs typeface="Verdana" pitchFamily="34" charset="0"/>
              </a:rPr>
              <a:t>Probe(</a:t>
            </a:r>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5</a:t>
            </a:r>
            <a:r>
              <a:rPr lang="en-US" altLang="zh-CN" sz="2400" dirty="0" smtClean="0">
                <a:latin typeface="Verdana" pitchFamily="34" charset="0"/>
                <a:ea typeface="Verdana" pitchFamily="34" charset="0"/>
                <a:cs typeface="Verdana" pitchFamily="34" charset="0"/>
              </a:rPr>
              <a:t>, </a:t>
            </a:r>
            <a:r>
              <a:rPr lang="en-US" altLang="zh-CN" sz="2400" i="1" dirty="0" smtClean="0">
                <a:latin typeface="Verdana" pitchFamily="34" charset="0"/>
                <a:ea typeface="Verdana" pitchFamily="34" charset="0"/>
                <a:cs typeface="Verdana" pitchFamily="34" charset="0"/>
              </a:rPr>
              <a:t>H</a:t>
            </a:r>
            <a:r>
              <a:rPr lang="en-US" altLang="zh-CN" sz="2400" dirty="0" smtClean="0">
                <a:latin typeface="Verdana" pitchFamily="34" charset="0"/>
                <a:ea typeface="Verdana" pitchFamily="34" charset="0"/>
                <a:cs typeface="Verdana" pitchFamily="34" charset="0"/>
              </a:rPr>
              <a:t>);</a:t>
            </a:r>
          </a:p>
          <a:p>
            <a:r>
              <a:rPr lang="en-US" altLang="zh-CN" sz="2400" i="1" dirty="0" smtClean="0">
                <a:latin typeface="Verdana" pitchFamily="34" charset="0"/>
                <a:ea typeface="Verdana" pitchFamily="34" charset="0"/>
                <a:cs typeface="Verdana" pitchFamily="34" charset="0"/>
              </a:rPr>
              <a:t>H = H </a:t>
            </a:r>
            <a:r>
              <a:rPr lang="hy-AM" altLang="zh-CN" sz="2400" dirty="0" smtClean="0">
                <a:latin typeface="Verdana" pitchFamily="34" charset="0"/>
                <a:ea typeface="Verdana" pitchFamily="34" charset="0"/>
                <a:cs typeface="Verdana" pitchFamily="34" charset="0"/>
              </a:rPr>
              <a:t>Ս</a:t>
            </a:r>
            <a:r>
              <a:rPr lang="en-US" altLang="zh-CN" sz="2400" i="1" dirty="0" smtClean="0">
                <a:latin typeface="Verdana" pitchFamily="34" charset="0"/>
                <a:ea typeface="Verdana" pitchFamily="34" charset="0"/>
                <a:cs typeface="Verdana" pitchFamily="34" charset="0"/>
              </a:rPr>
              <a:t> r</a:t>
            </a:r>
            <a:r>
              <a:rPr lang="en-US" altLang="zh-CN" sz="2400" baseline="-25000" dirty="0" smtClean="0">
                <a:latin typeface="Verdana" pitchFamily="34" charset="0"/>
                <a:ea typeface="Verdana" pitchFamily="34" charset="0"/>
                <a:cs typeface="Verdana" pitchFamily="34" charset="0"/>
              </a:rPr>
              <a:t>5</a:t>
            </a:r>
            <a:r>
              <a:rPr lang="en-US" altLang="zh-CN" sz="2400" dirty="0" smtClean="0">
                <a:latin typeface="Verdana" pitchFamily="34" charset="0"/>
                <a:ea typeface="Verdana" pitchFamily="34" charset="0"/>
                <a:cs typeface="Verdana" pitchFamily="34" charset="0"/>
              </a:rPr>
              <a:t>;</a:t>
            </a:r>
            <a:endParaRPr lang="en-US" altLang="zh-CN" sz="2400" baseline="-25000" dirty="0" smtClean="0">
              <a:latin typeface="Verdana" pitchFamily="34" charset="0"/>
              <a:ea typeface="Verdana" pitchFamily="34" charset="0"/>
              <a:cs typeface="Verdana" pitchFamily="34" charset="0"/>
            </a:endParaRPr>
          </a:p>
        </p:txBody>
      </p:sp>
      <p:sp>
        <p:nvSpPr>
          <p:cNvPr id="48" name="TextBox 47"/>
          <p:cNvSpPr txBox="1"/>
          <p:nvPr/>
        </p:nvSpPr>
        <p:spPr>
          <a:xfrm>
            <a:off x="295200" y="5000636"/>
            <a:ext cx="3276668" cy="461665"/>
          </a:xfrm>
          <a:prstGeom prst="rect">
            <a:avLst/>
          </a:prstGeom>
          <a:noFill/>
        </p:spPr>
        <p:txBody>
          <a:bodyPr wrap="square" rtlCol="0">
            <a:spAutoFit/>
          </a:bodyPr>
          <a:lstStyle/>
          <a:p>
            <a:r>
              <a:rPr lang="en-US" altLang="zh-CN" sz="2400" dirty="0" smtClean="0">
                <a:latin typeface="Verdana" pitchFamily="34" charset="0"/>
                <a:ea typeface="Verdana" pitchFamily="34" charset="0"/>
                <a:cs typeface="Verdana" pitchFamily="34" charset="0"/>
              </a:rPr>
              <a:t>Probe(</a:t>
            </a:r>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6</a:t>
            </a:r>
            <a:r>
              <a:rPr lang="en-US" altLang="zh-CN" sz="2400" dirty="0" smtClean="0">
                <a:latin typeface="Verdana" pitchFamily="34" charset="0"/>
                <a:ea typeface="Verdana" pitchFamily="34" charset="0"/>
                <a:cs typeface="Verdana" pitchFamily="34" charset="0"/>
              </a:rPr>
              <a:t>, </a:t>
            </a:r>
            <a:r>
              <a:rPr lang="en-US" altLang="zh-CN" sz="2400" i="1" dirty="0" smtClean="0">
                <a:latin typeface="Verdana" pitchFamily="34" charset="0"/>
                <a:ea typeface="Verdana" pitchFamily="34" charset="0"/>
                <a:cs typeface="Verdana" pitchFamily="34" charset="0"/>
              </a:rPr>
              <a:t>H</a:t>
            </a:r>
            <a:r>
              <a:rPr lang="en-US" altLang="zh-CN" sz="2400" dirty="0" smtClean="0">
                <a:latin typeface="Verdana" pitchFamily="34" charset="0"/>
                <a:ea typeface="Verdana" pitchFamily="34" charset="0"/>
                <a:cs typeface="Verdana" pitchFamily="34" charset="0"/>
              </a:rPr>
              <a:t>);</a:t>
            </a:r>
          </a:p>
        </p:txBody>
      </p:sp>
      <p:sp>
        <p:nvSpPr>
          <p:cNvPr id="24" name="TextBox 23"/>
          <p:cNvSpPr txBox="1"/>
          <p:nvPr/>
        </p:nvSpPr>
        <p:spPr>
          <a:xfrm>
            <a:off x="295200" y="285728"/>
            <a:ext cx="8215370" cy="830997"/>
          </a:xfrm>
          <a:prstGeom prst="rect">
            <a:avLst/>
          </a:prstGeom>
          <a:noFill/>
        </p:spPr>
        <p:txBody>
          <a:bodyPr wrap="square" rtlCol="0">
            <a:spAutoFit/>
          </a:bodyPr>
          <a:lstStyle/>
          <a:p>
            <a:r>
              <a:rPr lang="en-US" altLang="zh-CN" sz="2400" i="1" dirty="0" err="1" smtClean="0">
                <a:latin typeface="Verdana" pitchFamily="34" charset="0"/>
                <a:ea typeface="Verdana" pitchFamily="34" charset="0"/>
                <a:cs typeface="Verdana" pitchFamily="34" charset="0"/>
              </a:rPr>
              <a:t>r</a:t>
            </a:r>
            <a:r>
              <a:rPr lang="en-US" altLang="zh-CN" sz="2400" i="1" baseline="-25000" dirty="0" err="1" smtClean="0">
                <a:latin typeface="Verdana" pitchFamily="34" charset="0"/>
                <a:ea typeface="Verdana" pitchFamily="34" charset="0"/>
                <a:cs typeface="Verdana" pitchFamily="34" charset="0"/>
              </a:rPr>
              <a:t>i</a:t>
            </a:r>
            <a:r>
              <a:rPr lang="en-US" altLang="zh-CN" sz="2400" dirty="0" smtClean="0">
                <a:latin typeface="Verdana" pitchFamily="34" charset="0"/>
                <a:ea typeface="Verdana" pitchFamily="34" charset="0"/>
                <a:cs typeface="Verdana" pitchFamily="34" charset="0"/>
              </a:rPr>
              <a:t> is </a:t>
            </a:r>
            <a:r>
              <a:rPr lang="en-US" altLang="zh-CN" sz="2400" b="1" dirty="0" smtClean="0">
                <a:latin typeface="Verdana" pitchFamily="34" charset="0"/>
                <a:ea typeface="Verdana" pitchFamily="34" charset="0"/>
                <a:cs typeface="Verdana" pitchFamily="34" charset="0"/>
              </a:rPr>
              <a:t>detected as faulty </a:t>
            </a:r>
            <a:r>
              <a:rPr lang="en-US" altLang="zh-CN" sz="2400" dirty="0" smtClean="0">
                <a:latin typeface="Verdana" pitchFamily="34" charset="0"/>
                <a:ea typeface="Verdana" pitchFamily="34" charset="0"/>
                <a:cs typeface="Verdana" pitchFamily="34" charset="0"/>
              </a:rPr>
              <a:t>if</a:t>
            </a:r>
          </a:p>
          <a:p>
            <a:r>
              <a:rPr lang="en-US" altLang="zh-CN" sz="2400" i="1" dirty="0" err="1" smtClean="0">
                <a:latin typeface="Verdana" pitchFamily="34" charset="0"/>
                <a:ea typeface="Verdana" pitchFamily="34" charset="0"/>
                <a:cs typeface="Verdana" pitchFamily="34" charset="0"/>
              </a:rPr>
              <a:t>r</a:t>
            </a:r>
            <a:r>
              <a:rPr lang="en-US" altLang="zh-CN" sz="2400" i="1" baseline="-25000" dirty="0" err="1" smtClean="0">
                <a:latin typeface="Verdana" pitchFamily="34" charset="0"/>
                <a:ea typeface="Verdana" pitchFamily="34" charset="0"/>
                <a:cs typeface="Verdana" pitchFamily="34" charset="0"/>
              </a:rPr>
              <a:t>i</a:t>
            </a:r>
            <a:r>
              <a:rPr lang="en-US" altLang="zh-CN" sz="2400" dirty="0" err="1" smtClean="0">
                <a:latin typeface="Verdana" pitchFamily="34" charset="0"/>
                <a:ea typeface="Verdana" pitchFamily="34" charset="0"/>
                <a:cs typeface="Verdana" pitchFamily="34" charset="0"/>
              </a:rPr>
              <a:t>.Probe.MatchedRule</a:t>
            </a:r>
            <a:r>
              <a:rPr lang="en-US" altLang="zh-CN" sz="2400" dirty="0" smtClean="0">
                <a:latin typeface="Verdana" pitchFamily="34" charset="0"/>
                <a:ea typeface="Verdana" pitchFamily="34" charset="0"/>
                <a:cs typeface="Verdana" pitchFamily="34" charset="0"/>
              </a:rPr>
              <a:t> != </a:t>
            </a:r>
            <a:r>
              <a:rPr lang="en-US" altLang="zh-CN" sz="2400" i="1" dirty="0" err="1" smtClean="0">
                <a:latin typeface="Verdana" pitchFamily="34" charset="0"/>
                <a:ea typeface="Verdana" pitchFamily="34" charset="0"/>
                <a:cs typeface="Verdana" pitchFamily="34" charset="0"/>
              </a:rPr>
              <a:t>r</a:t>
            </a:r>
            <a:r>
              <a:rPr lang="en-US" altLang="zh-CN" sz="2400" i="1" baseline="-25000" dirty="0" err="1" smtClean="0">
                <a:latin typeface="Verdana" pitchFamily="34" charset="0"/>
                <a:ea typeface="Verdana" pitchFamily="34" charset="0"/>
                <a:cs typeface="Verdana" pitchFamily="34" charset="0"/>
              </a:rPr>
              <a:t>i</a:t>
            </a:r>
            <a:endParaRPr lang="en-US" altLang="zh-CN" sz="2400" i="1" baseline="-25000" dirty="0" smtClean="0">
              <a:latin typeface="Verdana" pitchFamily="34" charset="0"/>
              <a:ea typeface="Verdana" pitchFamily="34" charset="0"/>
              <a:cs typeface="Verdana" pitchFamily="34" charset="0"/>
            </a:endParaRPr>
          </a:p>
        </p:txBody>
      </p:sp>
      <p:sp>
        <p:nvSpPr>
          <p:cNvPr id="25" name="TextBox 24"/>
          <p:cNvSpPr txBox="1"/>
          <p:nvPr/>
        </p:nvSpPr>
        <p:spPr>
          <a:xfrm>
            <a:off x="295200" y="2500306"/>
            <a:ext cx="3276668" cy="1200329"/>
          </a:xfrm>
          <a:prstGeom prst="rect">
            <a:avLst/>
          </a:prstGeom>
          <a:noFill/>
        </p:spPr>
        <p:txBody>
          <a:bodyPr wrap="square" rtlCol="0">
            <a:spAutoFit/>
          </a:bodyPr>
          <a:lstStyle/>
          <a:p>
            <a:r>
              <a:rPr lang="en-US" altLang="zh-CN" sz="2400" i="1" dirty="0" smtClean="0">
                <a:latin typeface="Verdana" pitchFamily="34" charset="0"/>
                <a:ea typeface="Verdana" pitchFamily="34" charset="0"/>
                <a:cs typeface="Verdana" pitchFamily="34" charset="0"/>
              </a:rPr>
              <a:t>H =</a:t>
            </a:r>
            <a:r>
              <a:rPr lang="el-GR" altLang="zh-CN" sz="2400" i="1" dirty="0" smtClean="0">
                <a:latin typeface="Verdana" pitchFamily="34" charset="0"/>
                <a:ea typeface="Verdana" pitchFamily="34" charset="0"/>
                <a:cs typeface="Verdana" pitchFamily="34" charset="0"/>
              </a:rPr>
              <a:t> Φ</a:t>
            </a:r>
            <a:r>
              <a:rPr lang="en-US" altLang="zh-CN" sz="2400" i="1" dirty="0" smtClean="0">
                <a:latin typeface="Verdana" pitchFamily="34" charset="0"/>
                <a:ea typeface="Verdana" pitchFamily="34" charset="0"/>
                <a:cs typeface="Verdana" pitchFamily="34" charset="0"/>
              </a:rPr>
              <a:t> </a:t>
            </a:r>
          </a:p>
          <a:p>
            <a:r>
              <a:rPr lang="en-US" altLang="zh-CN" sz="2400" dirty="0" smtClean="0">
                <a:latin typeface="Verdana" pitchFamily="34" charset="0"/>
                <a:ea typeface="Verdana" pitchFamily="34" charset="0"/>
                <a:cs typeface="Verdana" pitchFamily="34" charset="0"/>
              </a:rPr>
              <a:t>Probe(</a:t>
            </a:r>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4</a:t>
            </a:r>
            <a:r>
              <a:rPr lang="en-US" altLang="zh-CN" sz="2400" dirty="0" smtClean="0">
                <a:latin typeface="Verdana" pitchFamily="34" charset="0"/>
                <a:ea typeface="Verdana" pitchFamily="34" charset="0"/>
                <a:cs typeface="Verdana" pitchFamily="34" charset="0"/>
              </a:rPr>
              <a:t>, </a:t>
            </a:r>
            <a:r>
              <a:rPr lang="en-US" altLang="zh-CN" sz="2400" i="1" dirty="0" smtClean="0">
                <a:latin typeface="Verdana" pitchFamily="34" charset="0"/>
                <a:ea typeface="Verdana" pitchFamily="34" charset="0"/>
                <a:cs typeface="Verdana" pitchFamily="34" charset="0"/>
              </a:rPr>
              <a:t>H</a:t>
            </a:r>
            <a:r>
              <a:rPr lang="en-US" altLang="zh-CN" sz="2400" dirty="0" smtClean="0">
                <a:latin typeface="Verdana" pitchFamily="34" charset="0"/>
                <a:ea typeface="Verdana" pitchFamily="34" charset="0"/>
                <a:cs typeface="Verdana" pitchFamily="34" charset="0"/>
              </a:rPr>
              <a:t>);</a:t>
            </a:r>
          </a:p>
          <a:p>
            <a:r>
              <a:rPr lang="en-US" altLang="zh-CN" sz="2400" i="1" dirty="0" smtClean="0">
                <a:latin typeface="Verdana" pitchFamily="34" charset="0"/>
                <a:ea typeface="Verdana" pitchFamily="34" charset="0"/>
                <a:cs typeface="Verdana" pitchFamily="34" charset="0"/>
              </a:rPr>
              <a:t>H = H </a:t>
            </a:r>
            <a:r>
              <a:rPr lang="hy-AM" altLang="zh-CN" sz="2400" dirty="0" smtClean="0">
                <a:latin typeface="Verdana" pitchFamily="34" charset="0"/>
                <a:ea typeface="Verdana" pitchFamily="34" charset="0"/>
                <a:cs typeface="Verdana" pitchFamily="34" charset="0"/>
              </a:rPr>
              <a:t>Ս</a:t>
            </a:r>
            <a:r>
              <a:rPr lang="en-US" altLang="zh-CN" sz="2400" i="1" dirty="0" smtClean="0">
                <a:latin typeface="Verdana" pitchFamily="34" charset="0"/>
                <a:ea typeface="Verdana" pitchFamily="34" charset="0"/>
                <a:cs typeface="Verdana" pitchFamily="34" charset="0"/>
              </a:rPr>
              <a:t> r</a:t>
            </a:r>
            <a:r>
              <a:rPr lang="en-US" altLang="zh-CN" sz="2400" i="1" baseline="-25000" dirty="0" smtClean="0">
                <a:latin typeface="Verdana" pitchFamily="34" charset="0"/>
                <a:ea typeface="Verdana" pitchFamily="34" charset="0"/>
                <a:cs typeface="Verdana" pitchFamily="34" charset="0"/>
              </a:rPr>
              <a:t>4</a:t>
            </a:r>
            <a:r>
              <a:rPr lang="en-US" altLang="zh-CN" sz="2400" dirty="0" smtClean="0">
                <a:latin typeface="Verdana" pitchFamily="34" charset="0"/>
                <a:ea typeface="Verdana" pitchFamily="34" charset="0"/>
                <a:cs typeface="Verdana" pitchFamily="34" charset="0"/>
              </a:rPr>
              <a:t>;</a:t>
            </a:r>
            <a:endParaRPr lang="en-US" altLang="zh-CN" sz="2400" i="1" baseline="300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130425"/>
            <a:ext cx="9144000" cy="1470025"/>
          </a:xfrm>
        </p:spPr>
        <p:txBody>
          <a:bodyPr>
            <a:normAutofit fontScale="90000"/>
          </a:bodyPr>
          <a:lstStyle/>
          <a:p>
            <a:r>
              <a:rPr lang="en-US" altLang="zh-CN" sz="4000" dirty="0" err="1" smtClean="0">
                <a:solidFill>
                  <a:schemeClr val="bg1"/>
                </a:solidFill>
                <a:ea typeface="Verdana" pitchFamily="34" charset="0"/>
              </a:rPr>
              <a:t>Gotta</a:t>
            </a:r>
            <a:r>
              <a:rPr lang="en-US" altLang="zh-CN" sz="4000" dirty="0" smtClean="0">
                <a:solidFill>
                  <a:schemeClr val="bg1"/>
                </a:solidFill>
              </a:rPr>
              <a:t> Tell You Switches Only Once</a:t>
            </a:r>
            <a:br>
              <a:rPr lang="en-US" altLang="zh-CN" sz="4000" dirty="0" smtClean="0">
                <a:solidFill>
                  <a:schemeClr val="bg1"/>
                </a:solidFill>
              </a:rPr>
            </a:br>
            <a:r>
              <a:rPr lang="en-US" altLang="zh-CN" sz="4000" dirty="0" smtClean="0">
                <a:solidFill>
                  <a:schemeClr val="bg1"/>
                </a:solidFill>
              </a:rPr>
              <a:t>Toward Bandwidth-Efficient</a:t>
            </a:r>
            <a:br>
              <a:rPr lang="en-US" altLang="zh-CN" sz="4000" dirty="0" smtClean="0">
                <a:solidFill>
                  <a:schemeClr val="bg1"/>
                </a:solidFill>
              </a:rPr>
            </a:br>
            <a:r>
              <a:rPr lang="en-US" altLang="zh-CN" sz="4000" dirty="0" smtClean="0">
                <a:solidFill>
                  <a:schemeClr val="bg1"/>
                </a:solidFill>
              </a:rPr>
              <a:t>Flow Setup for </a:t>
            </a:r>
            <a:r>
              <a:rPr lang="en-US" altLang="zh-CN" sz="4000" dirty="0" smtClean="0">
                <a:solidFill>
                  <a:srgbClr val="FFC000"/>
                </a:solidFill>
              </a:rPr>
              <a:t>SDN</a:t>
            </a:r>
            <a:r>
              <a:rPr lang="en-US" altLang="zh-CN" sz="4000" dirty="0" smtClean="0"/>
              <a:t/>
            </a:r>
            <a:br>
              <a:rPr lang="en-US" altLang="zh-CN" sz="4000" dirty="0" smtClean="0"/>
            </a:br>
            <a:endParaRPr lang="zh-CN" altLang="en-US" sz="4000" dirty="0">
              <a:solidFill>
                <a:srgbClr val="FFC000"/>
              </a:solidFill>
            </a:endParaRPr>
          </a:p>
        </p:txBody>
      </p:sp>
      <p:sp>
        <p:nvSpPr>
          <p:cNvPr id="30" name="TextBox 29"/>
          <p:cNvSpPr txBox="1"/>
          <p:nvPr/>
        </p:nvSpPr>
        <p:spPr>
          <a:xfrm>
            <a:off x="1643042" y="500042"/>
            <a:ext cx="1324402" cy="369332"/>
          </a:xfrm>
          <a:prstGeom prst="rect">
            <a:avLst/>
          </a:prstGeom>
          <a:noFill/>
        </p:spPr>
        <p:txBody>
          <a:bodyPr wrap="none" rtlCol="0">
            <a:spAutoFit/>
          </a:bodyPr>
          <a:lstStyle/>
          <a:p>
            <a:r>
              <a:rPr lang="en-US" altLang="zh-CN" dirty="0" smtClean="0">
                <a:solidFill>
                  <a:schemeClr val="bg1"/>
                </a:solidFill>
                <a:latin typeface="Verdana" pitchFamily="34" charset="0"/>
                <a:ea typeface="Verdana" pitchFamily="34" charset="0"/>
                <a:cs typeface="Verdana" pitchFamily="34" charset="0"/>
              </a:rPr>
              <a:t>Controller</a:t>
            </a:r>
            <a:endParaRPr lang="zh-CN" altLang="en-US" dirty="0">
              <a:solidFill>
                <a:schemeClr val="bg1"/>
              </a:solidFill>
              <a:latin typeface="Verdana" pitchFamily="34" charset="0"/>
              <a:cs typeface="Verdana" pitchFamily="34" charset="0"/>
            </a:endParaRPr>
          </a:p>
        </p:txBody>
      </p:sp>
      <p:sp>
        <p:nvSpPr>
          <p:cNvPr id="31" name="TextBox 30"/>
          <p:cNvSpPr txBox="1"/>
          <p:nvPr/>
        </p:nvSpPr>
        <p:spPr>
          <a:xfrm>
            <a:off x="2688244" y="1142984"/>
            <a:ext cx="1481496" cy="369332"/>
          </a:xfrm>
          <a:prstGeom prst="rect">
            <a:avLst/>
          </a:prstGeom>
          <a:noFill/>
        </p:spPr>
        <p:txBody>
          <a:bodyPr wrap="none" rtlCol="0">
            <a:spAutoFit/>
          </a:bodyPr>
          <a:lstStyle/>
          <a:p>
            <a:r>
              <a:rPr lang="en-US" altLang="zh-CN" b="1" dirty="0" smtClean="0">
                <a:solidFill>
                  <a:schemeClr val="bg1"/>
                </a:solidFill>
                <a:latin typeface="Verdana" pitchFamily="34" charset="0"/>
                <a:ea typeface="Verdana" pitchFamily="34" charset="0"/>
                <a:cs typeface="Verdana" pitchFamily="34" charset="0"/>
              </a:rPr>
              <a:t>Controller</a:t>
            </a:r>
            <a:endParaRPr lang="zh-CN" altLang="en-US" b="1" dirty="0">
              <a:solidFill>
                <a:schemeClr val="bg1"/>
              </a:solidFill>
              <a:latin typeface="Verdana" pitchFamily="34" charset="0"/>
              <a:cs typeface="Verdana" pitchFamily="34" charset="0"/>
            </a:endParaRPr>
          </a:p>
        </p:txBody>
      </p:sp>
      <p:sp>
        <p:nvSpPr>
          <p:cNvPr id="49" name="TextBox 48"/>
          <p:cNvSpPr txBox="1"/>
          <p:nvPr/>
        </p:nvSpPr>
        <p:spPr>
          <a:xfrm>
            <a:off x="4427987" y="1714488"/>
            <a:ext cx="851515" cy="276999"/>
          </a:xfrm>
          <a:prstGeom prst="rect">
            <a:avLst/>
          </a:prstGeom>
          <a:noFill/>
        </p:spPr>
        <p:txBody>
          <a:bodyPr wrap="none" rtlCol="0">
            <a:spAutoFit/>
          </a:bodyPr>
          <a:lstStyle/>
          <a:p>
            <a:r>
              <a:rPr lang="en-US" altLang="zh-CN" sz="1200" b="1" dirty="0" smtClean="0">
                <a:solidFill>
                  <a:schemeClr val="bg1"/>
                </a:solidFill>
                <a:latin typeface="Verdana" pitchFamily="34" charset="0"/>
                <a:ea typeface="Verdana" pitchFamily="34" charset="0"/>
                <a:cs typeface="Verdana" pitchFamily="34" charset="0"/>
              </a:rPr>
              <a:t>Monitor</a:t>
            </a:r>
            <a:endParaRPr lang="zh-CN" altLang="en-US" sz="1200" b="1" dirty="0">
              <a:solidFill>
                <a:schemeClr val="bg1"/>
              </a:solidFill>
              <a:latin typeface="Verdana" pitchFamily="34" charset="0"/>
              <a:cs typeface="Verdana" pitchFamily="34" charset="0"/>
            </a:endParaRPr>
          </a:p>
        </p:txBody>
      </p:sp>
      <p:sp>
        <p:nvSpPr>
          <p:cNvPr id="3" name="TextBox 2"/>
          <p:cNvSpPr txBox="1"/>
          <p:nvPr/>
        </p:nvSpPr>
        <p:spPr>
          <a:xfrm>
            <a:off x="5860800" y="3357562"/>
            <a:ext cx="3525784" cy="1200329"/>
          </a:xfrm>
          <a:prstGeom prst="rect">
            <a:avLst/>
          </a:prstGeom>
          <a:noFill/>
        </p:spPr>
        <p:txBody>
          <a:bodyPr wrap="square" rtlCol="0">
            <a:spAutoFit/>
          </a:bodyPr>
          <a:lstStyle/>
          <a:p>
            <a:r>
              <a:rPr lang="en-US" altLang="zh-CN" sz="3600" b="1" dirty="0" err="1" smtClean="0">
                <a:solidFill>
                  <a:srgbClr val="FFC000"/>
                </a:solidFill>
                <a:latin typeface="Verdana" pitchFamily="34" charset="0"/>
                <a:ea typeface="Verdana" pitchFamily="34" charset="0"/>
                <a:cs typeface="Verdana" pitchFamily="34" charset="0"/>
              </a:rPr>
              <a:t>RuleScope</a:t>
            </a:r>
            <a:endParaRPr lang="en-US" altLang="zh-CN" sz="3600" b="1" dirty="0" smtClean="0">
              <a:solidFill>
                <a:srgbClr val="FFC000"/>
              </a:solidFill>
              <a:latin typeface="Verdana" pitchFamily="34" charset="0"/>
              <a:ea typeface="Verdana" pitchFamily="34" charset="0"/>
              <a:cs typeface="Verdana" pitchFamily="34" charset="0"/>
            </a:endParaRPr>
          </a:p>
          <a:p>
            <a:r>
              <a:rPr lang="en-US" altLang="zh-CN" sz="3600" b="1" dirty="0" smtClean="0">
                <a:latin typeface="Verdana" pitchFamily="34" charset="0"/>
                <a:ea typeface="Verdana" pitchFamily="34" charset="0"/>
                <a:cs typeface="Verdana" pitchFamily="34" charset="0"/>
              </a:rPr>
              <a:t>Algorithms</a:t>
            </a:r>
          </a:p>
        </p:txBody>
      </p:sp>
      <p:cxnSp>
        <p:nvCxnSpPr>
          <p:cNvPr id="12" name="直接连接符 11"/>
          <p:cNvCxnSpPr/>
          <p:nvPr/>
        </p:nvCxnSpPr>
        <p:spPr>
          <a:xfrm rot="5400000" flipH="1" flipV="1">
            <a:off x="3919068" y="4917596"/>
            <a:ext cx="3879220" cy="1588"/>
          </a:xfrm>
          <a:prstGeom prst="line">
            <a:avLst/>
          </a:prstGeom>
          <a:ln w="127000">
            <a:solidFill>
              <a:srgbClr val="FFC000"/>
            </a:solidFill>
          </a:ln>
          <a:effectLst>
            <a:outerShdw blurRad="50800" dist="38100" dir="10800000" algn="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143240" y="6211669"/>
            <a:ext cx="2613216" cy="646331"/>
          </a:xfrm>
          <a:prstGeom prst="rect">
            <a:avLst/>
          </a:prstGeom>
          <a:noFill/>
        </p:spPr>
        <p:txBody>
          <a:bodyPr wrap="none" rtlCol="0">
            <a:spAutoFit/>
          </a:bodyPr>
          <a:lstStyle/>
          <a:p>
            <a:pPr algn="r"/>
            <a:r>
              <a:rPr lang="en-US" altLang="zh-CN" sz="3600" b="1" dirty="0" smtClean="0">
                <a:latin typeface="Verdana" pitchFamily="34" charset="0"/>
                <a:ea typeface="Verdana" pitchFamily="34" charset="0"/>
                <a:cs typeface="Verdana" pitchFamily="34" charset="0"/>
              </a:rPr>
              <a:t>detection</a:t>
            </a:r>
            <a:endParaRPr lang="zh-CN" altLang="en-US" sz="3600" b="1" dirty="0">
              <a:latin typeface="Verdana" pitchFamily="34" charset="0"/>
              <a:cs typeface="Verdana" pitchFamily="34" charset="0"/>
            </a:endParaRPr>
          </a:p>
        </p:txBody>
      </p:sp>
      <p:sp>
        <p:nvSpPr>
          <p:cNvPr id="10" name="椭圆 9"/>
          <p:cNvSpPr/>
          <p:nvPr/>
        </p:nvSpPr>
        <p:spPr>
          <a:xfrm>
            <a:off x="3428992" y="4071942"/>
            <a:ext cx="428628" cy="428628"/>
          </a:xfrm>
          <a:prstGeom prst="ellipse">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3428992" y="4000504"/>
            <a:ext cx="445956" cy="461665"/>
          </a:xfrm>
          <a:prstGeom prst="rect">
            <a:avLst/>
          </a:prstGeom>
          <a:noFill/>
        </p:spPr>
        <p:txBody>
          <a:bodyPr wrap="square" rtlCol="0">
            <a:spAutoFit/>
          </a:bodyPr>
          <a:lstStyle/>
          <a:p>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5</a:t>
            </a:r>
            <a:endParaRPr lang="zh-CN" altLang="en-US" sz="2400" baseline="-25000" dirty="0">
              <a:latin typeface="Verdana" pitchFamily="34" charset="0"/>
              <a:cs typeface="Verdana" pitchFamily="34" charset="0"/>
            </a:endParaRPr>
          </a:p>
        </p:txBody>
      </p:sp>
      <p:sp>
        <p:nvSpPr>
          <p:cNvPr id="13" name="椭圆 12"/>
          <p:cNvSpPr/>
          <p:nvPr/>
        </p:nvSpPr>
        <p:spPr>
          <a:xfrm>
            <a:off x="3428992" y="5143512"/>
            <a:ext cx="428628" cy="428628"/>
          </a:xfrm>
          <a:prstGeom prst="ellipse">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3428992" y="5072074"/>
            <a:ext cx="445956" cy="461665"/>
          </a:xfrm>
          <a:prstGeom prst="rect">
            <a:avLst/>
          </a:prstGeom>
          <a:noFill/>
        </p:spPr>
        <p:txBody>
          <a:bodyPr wrap="square" rtlCol="0">
            <a:spAutoFit/>
          </a:bodyPr>
          <a:lstStyle/>
          <a:p>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6</a:t>
            </a:r>
            <a:endParaRPr lang="zh-CN" altLang="en-US" sz="2400" baseline="-25000" dirty="0">
              <a:latin typeface="Verdana" pitchFamily="34" charset="0"/>
              <a:cs typeface="Verdana" pitchFamily="34" charset="0"/>
            </a:endParaRPr>
          </a:p>
        </p:txBody>
      </p:sp>
      <p:cxnSp>
        <p:nvCxnSpPr>
          <p:cNvPr id="15" name="直接连接符 14"/>
          <p:cNvCxnSpPr/>
          <p:nvPr/>
        </p:nvCxnSpPr>
        <p:spPr>
          <a:xfrm rot="5400000">
            <a:off x="3322629" y="4821247"/>
            <a:ext cx="642942" cy="1588"/>
          </a:xfrm>
          <a:prstGeom prst="line">
            <a:avLst/>
          </a:prstGeom>
          <a:ln w="57150">
            <a:solidFill>
              <a:srgbClr val="00B0F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95200" y="5143512"/>
            <a:ext cx="5794600" cy="1200329"/>
          </a:xfrm>
          <a:prstGeom prst="rect">
            <a:avLst/>
          </a:prstGeom>
          <a:noFill/>
        </p:spPr>
        <p:txBody>
          <a:bodyPr wrap="none" rtlCol="0">
            <a:spAutoFit/>
          </a:bodyPr>
          <a:lstStyle/>
          <a:p>
            <a:r>
              <a:rPr lang="en-US" altLang="zh-CN" sz="2400" dirty="0" smtClean="0">
                <a:solidFill>
                  <a:schemeClr val="bg1"/>
                </a:solidFill>
                <a:latin typeface="Verdana" pitchFamily="34" charset="0"/>
                <a:ea typeface="Verdana" pitchFamily="34" charset="0"/>
                <a:cs typeface="Verdana" pitchFamily="34" charset="0"/>
              </a:rPr>
              <a:t>&lt;</a:t>
            </a:r>
            <a:r>
              <a:rPr lang="en-US" altLang="zh-CN" sz="2400" i="1" dirty="0" err="1" smtClean="0">
                <a:solidFill>
                  <a:schemeClr val="bg1"/>
                </a:solidFill>
                <a:latin typeface="Verdana" pitchFamily="34" charset="0"/>
                <a:ea typeface="Verdana" pitchFamily="34" charset="0"/>
                <a:cs typeface="Verdana" pitchFamily="34" charset="0"/>
              </a:rPr>
              <a:t>r</a:t>
            </a:r>
            <a:r>
              <a:rPr lang="en-US" altLang="zh-CN" sz="2400" i="1" baseline="-25000" dirty="0" err="1" smtClean="0">
                <a:solidFill>
                  <a:schemeClr val="bg1"/>
                </a:solidFill>
                <a:latin typeface="Verdana" pitchFamily="34" charset="0"/>
                <a:ea typeface="Verdana" pitchFamily="34" charset="0"/>
                <a:cs typeface="Verdana" pitchFamily="34" charset="0"/>
              </a:rPr>
              <a:t>i</a:t>
            </a:r>
            <a:r>
              <a:rPr lang="en-US" altLang="zh-CN" sz="2400" dirty="0" smtClean="0">
                <a:solidFill>
                  <a:schemeClr val="bg1"/>
                </a:solidFill>
                <a:latin typeface="Verdana" pitchFamily="34" charset="0"/>
                <a:ea typeface="Verdana" pitchFamily="34" charset="0"/>
                <a:cs typeface="Verdana" pitchFamily="34" charset="0"/>
              </a:rPr>
              <a:t>, </a:t>
            </a:r>
            <a:r>
              <a:rPr lang="en-US" altLang="zh-CN" sz="2400" i="1" dirty="0" err="1" smtClean="0">
                <a:solidFill>
                  <a:schemeClr val="bg1"/>
                </a:solidFill>
                <a:latin typeface="Verdana" pitchFamily="34" charset="0"/>
                <a:ea typeface="Verdana" pitchFamily="34" charset="0"/>
                <a:cs typeface="Verdana" pitchFamily="34" charset="0"/>
              </a:rPr>
              <a:t>r</a:t>
            </a:r>
            <a:r>
              <a:rPr lang="en-US" altLang="zh-CN" sz="2400" i="1" baseline="-25000" dirty="0" err="1" smtClean="0">
                <a:solidFill>
                  <a:schemeClr val="bg1"/>
                </a:solidFill>
                <a:latin typeface="Verdana" pitchFamily="34" charset="0"/>
                <a:ea typeface="Verdana" pitchFamily="34" charset="0"/>
                <a:cs typeface="Verdana" pitchFamily="34" charset="0"/>
              </a:rPr>
              <a:t>j</a:t>
            </a:r>
            <a:r>
              <a:rPr lang="en-US" altLang="zh-CN" sz="2400" dirty="0" smtClean="0">
                <a:solidFill>
                  <a:schemeClr val="bg1"/>
                </a:solidFill>
                <a:latin typeface="Verdana" pitchFamily="34" charset="0"/>
                <a:ea typeface="Verdana" pitchFamily="34" charset="0"/>
                <a:cs typeface="Verdana" pitchFamily="34" charset="0"/>
              </a:rPr>
              <a:t>&gt; if</a:t>
            </a:r>
          </a:p>
          <a:p>
            <a:r>
              <a:rPr lang="en-US" altLang="zh-CN" sz="600" i="1" dirty="0" smtClean="0">
                <a:latin typeface="Verdana" pitchFamily="34" charset="0"/>
                <a:ea typeface="Verdana" pitchFamily="34" charset="0"/>
                <a:cs typeface="Verdana" pitchFamily="34" charset="0"/>
              </a:rPr>
              <a:t> </a:t>
            </a:r>
            <a:r>
              <a:rPr lang="en-US" altLang="zh-CN" sz="2400" dirty="0" smtClean="0">
                <a:latin typeface="Verdana" pitchFamily="34" charset="0"/>
                <a:ea typeface="Verdana" pitchFamily="34" charset="0"/>
                <a:cs typeface="Verdana" pitchFamily="34" charset="0"/>
              </a:rPr>
              <a:t>for a weakly connected component</a:t>
            </a:r>
          </a:p>
          <a:p>
            <a:r>
              <a:rPr lang="en-US" altLang="zh-CN" sz="600" i="1" dirty="0" smtClean="0">
                <a:latin typeface="Verdana" pitchFamily="34" charset="0"/>
                <a:ea typeface="Verdana" pitchFamily="34" charset="0"/>
                <a:cs typeface="Verdana" pitchFamily="34" charset="0"/>
              </a:rPr>
              <a:t> </a:t>
            </a:r>
            <a:r>
              <a:rPr lang="en-US" altLang="zh-CN" sz="2400" dirty="0" smtClean="0">
                <a:latin typeface="Verdana" pitchFamily="34" charset="0"/>
                <a:ea typeface="Verdana" pitchFamily="34" charset="0"/>
                <a:cs typeface="Verdana" pitchFamily="34" charset="0"/>
              </a:rPr>
              <a:t>generate probes by </a:t>
            </a:r>
            <a:r>
              <a:rPr lang="en-US" altLang="zh-CN" sz="2400" dirty="0" err="1" smtClean="0">
                <a:latin typeface="Verdana" pitchFamily="34" charset="0"/>
                <a:ea typeface="Verdana" pitchFamily="34" charset="0"/>
                <a:cs typeface="Verdana" pitchFamily="34" charset="0"/>
              </a:rPr>
              <a:t>topo</a:t>
            </a:r>
            <a:r>
              <a:rPr lang="en-US" altLang="zh-CN" sz="2400" dirty="0" smtClean="0">
                <a:latin typeface="Verdana" pitchFamily="34" charset="0"/>
                <a:ea typeface="Verdana" pitchFamily="34" charset="0"/>
                <a:cs typeface="Verdana" pitchFamily="34" charset="0"/>
              </a:rPr>
              <a:t> order</a:t>
            </a:r>
            <a:endParaRPr lang="zh-CN" altLang="en-US" sz="2400" dirty="0">
              <a:latin typeface="Verdana" pitchFamily="34" charset="0"/>
              <a:cs typeface="Verdana" pitchFamily="34" charset="0"/>
            </a:endParaRPr>
          </a:p>
        </p:txBody>
      </p:sp>
      <p:cxnSp>
        <p:nvCxnSpPr>
          <p:cNvPr id="18" name="直接连接符 17"/>
          <p:cNvCxnSpPr/>
          <p:nvPr/>
        </p:nvCxnSpPr>
        <p:spPr>
          <a:xfrm rot="5400000">
            <a:off x="3322629" y="3749677"/>
            <a:ext cx="642942" cy="1588"/>
          </a:xfrm>
          <a:prstGeom prst="line">
            <a:avLst/>
          </a:prstGeom>
          <a:ln w="57150">
            <a:solidFill>
              <a:srgbClr val="00B0F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a:off x="3428992" y="3000372"/>
            <a:ext cx="428628" cy="428628"/>
          </a:xfrm>
          <a:prstGeom prst="ellipse">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p:cNvSpPr txBox="1"/>
          <p:nvPr/>
        </p:nvSpPr>
        <p:spPr>
          <a:xfrm>
            <a:off x="3428992" y="2928934"/>
            <a:ext cx="445956" cy="461665"/>
          </a:xfrm>
          <a:prstGeom prst="rect">
            <a:avLst/>
          </a:prstGeom>
          <a:noFill/>
        </p:spPr>
        <p:txBody>
          <a:bodyPr wrap="square" rtlCol="0">
            <a:spAutoFit/>
          </a:bodyPr>
          <a:lstStyle/>
          <a:p>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4</a:t>
            </a:r>
            <a:endParaRPr lang="zh-CN" altLang="en-US" sz="2400" baseline="-25000" dirty="0">
              <a:latin typeface="Verdana" pitchFamily="34" charset="0"/>
              <a:cs typeface="Verdana" pitchFamily="34" charset="0"/>
            </a:endParaRPr>
          </a:p>
        </p:txBody>
      </p:sp>
      <p:sp>
        <p:nvSpPr>
          <p:cNvPr id="45" name="TextBox 44"/>
          <p:cNvSpPr txBox="1"/>
          <p:nvPr/>
        </p:nvSpPr>
        <p:spPr>
          <a:xfrm>
            <a:off x="285720" y="3929066"/>
            <a:ext cx="3276668" cy="830997"/>
          </a:xfrm>
          <a:prstGeom prst="rect">
            <a:avLst/>
          </a:prstGeom>
          <a:noFill/>
        </p:spPr>
        <p:txBody>
          <a:bodyPr wrap="square" rtlCol="0">
            <a:spAutoFit/>
          </a:bodyPr>
          <a:lstStyle/>
          <a:p>
            <a:r>
              <a:rPr lang="en-US" altLang="zh-CN" sz="2400" dirty="0" smtClean="0">
                <a:latin typeface="Verdana" pitchFamily="34" charset="0"/>
                <a:ea typeface="Verdana" pitchFamily="34" charset="0"/>
                <a:cs typeface="Verdana" pitchFamily="34" charset="0"/>
              </a:rPr>
              <a:t>Probe(</a:t>
            </a:r>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5</a:t>
            </a:r>
            <a:r>
              <a:rPr lang="en-US" altLang="zh-CN" sz="2400" dirty="0" smtClean="0">
                <a:latin typeface="Verdana" pitchFamily="34" charset="0"/>
                <a:ea typeface="Verdana" pitchFamily="34" charset="0"/>
                <a:cs typeface="Verdana" pitchFamily="34" charset="0"/>
              </a:rPr>
              <a:t>, </a:t>
            </a:r>
            <a:r>
              <a:rPr lang="en-US" altLang="zh-CN" sz="2400" i="1" dirty="0" smtClean="0">
                <a:latin typeface="Verdana" pitchFamily="34" charset="0"/>
                <a:ea typeface="Verdana" pitchFamily="34" charset="0"/>
                <a:cs typeface="Verdana" pitchFamily="34" charset="0"/>
              </a:rPr>
              <a:t>H</a:t>
            </a:r>
            <a:r>
              <a:rPr lang="en-US" altLang="zh-CN" sz="2400" dirty="0" smtClean="0">
                <a:latin typeface="Verdana" pitchFamily="34" charset="0"/>
                <a:ea typeface="Verdana" pitchFamily="34" charset="0"/>
                <a:cs typeface="Verdana" pitchFamily="34" charset="0"/>
              </a:rPr>
              <a:t>);</a:t>
            </a:r>
          </a:p>
          <a:p>
            <a:r>
              <a:rPr lang="en-US" altLang="zh-CN" sz="2400" i="1" dirty="0" smtClean="0">
                <a:latin typeface="Verdana" pitchFamily="34" charset="0"/>
                <a:ea typeface="Verdana" pitchFamily="34" charset="0"/>
                <a:cs typeface="Verdana" pitchFamily="34" charset="0"/>
              </a:rPr>
              <a:t>H = H </a:t>
            </a:r>
            <a:r>
              <a:rPr lang="hy-AM" altLang="zh-CN" sz="2400" dirty="0" smtClean="0">
                <a:latin typeface="Verdana" pitchFamily="34" charset="0"/>
                <a:ea typeface="Verdana" pitchFamily="34" charset="0"/>
                <a:cs typeface="Verdana" pitchFamily="34" charset="0"/>
              </a:rPr>
              <a:t>Ս</a:t>
            </a:r>
            <a:r>
              <a:rPr lang="en-US" altLang="zh-CN" sz="2400" i="1" dirty="0" smtClean="0">
                <a:latin typeface="Verdana" pitchFamily="34" charset="0"/>
                <a:ea typeface="Verdana" pitchFamily="34" charset="0"/>
                <a:cs typeface="Verdana" pitchFamily="34" charset="0"/>
              </a:rPr>
              <a:t> r</a:t>
            </a:r>
            <a:r>
              <a:rPr lang="en-US" altLang="zh-CN" sz="2400" baseline="-25000" dirty="0" smtClean="0">
                <a:latin typeface="Verdana" pitchFamily="34" charset="0"/>
                <a:ea typeface="Verdana" pitchFamily="34" charset="0"/>
                <a:cs typeface="Verdana" pitchFamily="34" charset="0"/>
              </a:rPr>
              <a:t>5</a:t>
            </a:r>
            <a:r>
              <a:rPr lang="en-US" altLang="zh-CN" sz="2400" dirty="0" smtClean="0">
                <a:latin typeface="Verdana" pitchFamily="34" charset="0"/>
                <a:ea typeface="Verdana" pitchFamily="34" charset="0"/>
                <a:cs typeface="Verdana" pitchFamily="34" charset="0"/>
              </a:rPr>
              <a:t>;</a:t>
            </a:r>
            <a:endParaRPr lang="en-US" altLang="zh-CN" sz="2400" baseline="-25000" dirty="0" smtClean="0">
              <a:latin typeface="Verdana" pitchFamily="34" charset="0"/>
              <a:ea typeface="Verdana" pitchFamily="34" charset="0"/>
              <a:cs typeface="Verdana" pitchFamily="34" charset="0"/>
            </a:endParaRPr>
          </a:p>
        </p:txBody>
      </p:sp>
      <p:sp>
        <p:nvSpPr>
          <p:cNvPr id="48" name="TextBox 47"/>
          <p:cNvSpPr txBox="1"/>
          <p:nvPr/>
        </p:nvSpPr>
        <p:spPr>
          <a:xfrm>
            <a:off x="295200" y="5000636"/>
            <a:ext cx="3276668" cy="461665"/>
          </a:xfrm>
          <a:prstGeom prst="rect">
            <a:avLst/>
          </a:prstGeom>
          <a:noFill/>
        </p:spPr>
        <p:txBody>
          <a:bodyPr wrap="square" rtlCol="0">
            <a:spAutoFit/>
          </a:bodyPr>
          <a:lstStyle/>
          <a:p>
            <a:r>
              <a:rPr lang="en-US" altLang="zh-CN" sz="2400" dirty="0" smtClean="0">
                <a:latin typeface="Verdana" pitchFamily="34" charset="0"/>
                <a:ea typeface="Verdana" pitchFamily="34" charset="0"/>
                <a:cs typeface="Verdana" pitchFamily="34" charset="0"/>
              </a:rPr>
              <a:t>Probe(</a:t>
            </a:r>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6</a:t>
            </a:r>
            <a:r>
              <a:rPr lang="en-US" altLang="zh-CN" sz="2400" dirty="0" smtClean="0">
                <a:latin typeface="Verdana" pitchFamily="34" charset="0"/>
                <a:ea typeface="Verdana" pitchFamily="34" charset="0"/>
                <a:cs typeface="Verdana" pitchFamily="34" charset="0"/>
              </a:rPr>
              <a:t>, </a:t>
            </a:r>
            <a:r>
              <a:rPr lang="en-US" altLang="zh-CN" sz="2400" i="1" dirty="0" smtClean="0">
                <a:latin typeface="Verdana" pitchFamily="34" charset="0"/>
                <a:ea typeface="Verdana" pitchFamily="34" charset="0"/>
                <a:cs typeface="Verdana" pitchFamily="34" charset="0"/>
              </a:rPr>
              <a:t>H</a:t>
            </a:r>
            <a:r>
              <a:rPr lang="en-US" altLang="zh-CN" sz="2400" dirty="0" smtClean="0">
                <a:latin typeface="Verdana" pitchFamily="34" charset="0"/>
                <a:ea typeface="Verdana" pitchFamily="34" charset="0"/>
                <a:cs typeface="Verdana" pitchFamily="34" charset="0"/>
              </a:rPr>
              <a:t>);</a:t>
            </a:r>
          </a:p>
        </p:txBody>
      </p:sp>
      <p:sp>
        <p:nvSpPr>
          <p:cNvPr id="24" name="TextBox 23"/>
          <p:cNvSpPr txBox="1"/>
          <p:nvPr/>
        </p:nvSpPr>
        <p:spPr>
          <a:xfrm>
            <a:off x="295200" y="285728"/>
            <a:ext cx="8215370" cy="2534027"/>
          </a:xfrm>
          <a:prstGeom prst="rect">
            <a:avLst/>
          </a:prstGeom>
          <a:noFill/>
        </p:spPr>
        <p:txBody>
          <a:bodyPr wrap="square" rtlCol="0">
            <a:spAutoFit/>
          </a:bodyPr>
          <a:lstStyle/>
          <a:p>
            <a:r>
              <a:rPr lang="en-US" altLang="zh-CN" sz="2400" i="1" dirty="0" err="1" smtClean="0">
                <a:latin typeface="Verdana" pitchFamily="34" charset="0"/>
                <a:ea typeface="Verdana" pitchFamily="34" charset="0"/>
                <a:cs typeface="Verdana" pitchFamily="34" charset="0"/>
              </a:rPr>
              <a:t>r</a:t>
            </a:r>
            <a:r>
              <a:rPr lang="en-US" altLang="zh-CN" sz="2400" i="1" baseline="-25000" dirty="0" err="1" smtClean="0">
                <a:latin typeface="Verdana" pitchFamily="34" charset="0"/>
                <a:ea typeface="Verdana" pitchFamily="34" charset="0"/>
                <a:cs typeface="Verdana" pitchFamily="34" charset="0"/>
              </a:rPr>
              <a:t>i</a:t>
            </a:r>
            <a:r>
              <a:rPr lang="en-US" altLang="zh-CN" sz="2400" dirty="0" smtClean="0">
                <a:latin typeface="Verdana" pitchFamily="34" charset="0"/>
                <a:ea typeface="Verdana" pitchFamily="34" charset="0"/>
                <a:cs typeface="Verdana" pitchFamily="34" charset="0"/>
              </a:rPr>
              <a:t> is </a:t>
            </a:r>
            <a:r>
              <a:rPr lang="en-US" altLang="zh-CN" sz="2400" b="1" dirty="0" smtClean="0">
                <a:latin typeface="Verdana" pitchFamily="34" charset="0"/>
                <a:ea typeface="Verdana" pitchFamily="34" charset="0"/>
                <a:cs typeface="Verdana" pitchFamily="34" charset="0"/>
              </a:rPr>
              <a:t>detected as faulty </a:t>
            </a:r>
            <a:r>
              <a:rPr lang="en-US" altLang="zh-CN" sz="2400" dirty="0" smtClean="0">
                <a:latin typeface="Verdana" pitchFamily="34" charset="0"/>
                <a:ea typeface="Verdana" pitchFamily="34" charset="0"/>
                <a:cs typeface="Verdana" pitchFamily="34" charset="0"/>
              </a:rPr>
              <a:t>if</a:t>
            </a:r>
          </a:p>
          <a:p>
            <a:r>
              <a:rPr lang="en-US" altLang="zh-CN" sz="2400" i="1" dirty="0" err="1" smtClean="0">
                <a:latin typeface="Verdana" pitchFamily="34" charset="0"/>
                <a:ea typeface="Verdana" pitchFamily="34" charset="0"/>
                <a:cs typeface="Verdana" pitchFamily="34" charset="0"/>
              </a:rPr>
              <a:t>r</a:t>
            </a:r>
            <a:r>
              <a:rPr lang="en-US" altLang="zh-CN" sz="2400" i="1" baseline="-25000" dirty="0" err="1" smtClean="0">
                <a:latin typeface="Verdana" pitchFamily="34" charset="0"/>
                <a:ea typeface="Verdana" pitchFamily="34" charset="0"/>
                <a:cs typeface="Verdana" pitchFamily="34" charset="0"/>
              </a:rPr>
              <a:t>i</a:t>
            </a:r>
            <a:r>
              <a:rPr lang="en-US" altLang="zh-CN" sz="2400" dirty="0" err="1" smtClean="0">
                <a:latin typeface="Verdana" pitchFamily="34" charset="0"/>
                <a:ea typeface="Verdana" pitchFamily="34" charset="0"/>
                <a:cs typeface="Verdana" pitchFamily="34" charset="0"/>
              </a:rPr>
              <a:t>.Probe.MatchedRule</a:t>
            </a:r>
            <a:r>
              <a:rPr lang="en-US" altLang="zh-CN" sz="2400" dirty="0" smtClean="0">
                <a:latin typeface="Verdana" pitchFamily="34" charset="0"/>
                <a:ea typeface="Verdana" pitchFamily="34" charset="0"/>
                <a:cs typeface="Verdana" pitchFamily="34" charset="0"/>
              </a:rPr>
              <a:t> != </a:t>
            </a:r>
            <a:r>
              <a:rPr lang="en-US" altLang="zh-CN" sz="2400" i="1" dirty="0" err="1" smtClean="0">
                <a:latin typeface="Verdana" pitchFamily="34" charset="0"/>
                <a:ea typeface="Verdana" pitchFamily="34" charset="0"/>
                <a:cs typeface="Verdana" pitchFamily="34" charset="0"/>
              </a:rPr>
              <a:t>r</a:t>
            </a:r>
            <a:r>
              <a:rPr lang="en-US" altLang="zh-CN" sz="2400" i="1" baseline="-25000" dirty="0" err="1" smtClean="0">
                <a:latin typeface="Verdana" pitchFamily="34" charset="0"/>
                <a:ea typeface="Verdana" pitchFamily="34" charset="0"/>
                <a:cs typeface="Verdana" pitchFamily="34" charset="0"/>
              </a:rPr>
              <a:t>i</a:t>
            </a:r>
            <a:endParaRPr lang="en-US" altLang="zh-CN" sz="2400" i="1" baseline="-25000" dirty="0" smtClean="0">
              <a:latin typeface="Verdana" pitchFamily="34" charset="0"/>
              <a:ea typeface="Verdana" pitchFamily="34" charset="0"/>
              <a:cs typeface="Verdana" pitchFamily="34" charset="0"/>
            </a:endParaRPr>
          </a:p>
          <a:p>
            <a:endParaRPr lang="en-US" altLang="zh-CN" sz="1000" i="1" baseline="-25000" dirty="0" smtClean="0">
              <a:latin typeface="Verdana" pitchFamily="34" charset="0"/>
              <a:ea typeface="Verdana" pitchFamily="34" charset="0"/>
              <a:cs typeface="Verdana" pitchFamily="34" charset="0"/>
            </a:endParaRPr>
          </a:p>
          <a:p>
            <a:r>
              <a:rPr lang="en-US" altLang="zh-CN" sz="2400" b="1" dirty="0" smtClean="0">
                <a:latin typeface="Verdana" pitchFamily="34" charset="0"/>
                <a:ea typeface="Verdana" pitchFamily="34" charset="0"/>
                <a:cs typeface="Verdana" pitchFamily="34" charset="0"/>
              </a:rPr>
              <a:t>example</a:t>
            </a:r>
            <a:r>
              <a:rPr lang="en-US" altLang="zh-CN" sz="2400" dirty="0" smtClean="0">
                <a:latin typeface="Verdana" pitchFamily="34" charset="0"/>
                <a:ea typeface="Verdana" pitchFamily="34" charset="0"/>
                <a:cs typeface="Verdana" pitchFamily="34" charset="0"/>
              </a:rPr>
              <a:t>: </a:t>
            </a:r>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4</a:t>
            </a:r>
            <a:r>
              <a:rPr lang="en-US" altLang="zh-CN" sz="2400" dirty="0" smtClean="0">
                <a:latin typeface="Verdana" pitchFamily="34" charset="0"/>
                <a:ea typeface="Verdana" pitchFamily="34" charset="0"/>
                <a:cs typeface="Verdana" pitchFamily="34" charset="0"/>
              </a:rPr>
              <a:t>.Probe.MatchedRule = </a:t>
            </a:r>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5</a:t>
            </a:r>
          </a:p>
          <a:p>
            <a:r>
              <a:rPr lang="en-US" altLang="zh-CN" sz="2400" dirty="0" smtClean="0">
                <a:latin typeface="Verdana" pitchFamily="34" charset="0"/>
                <a:ea typeface="Verdana" pitchFamily="34" charset="0"/>
                <a:cs typeface="Verdana" pitchFamily="34" charset="0"/>
              </a:rPr>
              <a:t>either </a:t>
            </a:r>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4</a:t>
            </a:r>
            <a:r>
              <a:rPr lang="en-US" altLang="zh-CN" sz="2400" dirty="0" smtClean="0">
                <a:latin typeface="Verdana" pitchFamily="34" charset="0"/>
                <a:ea typeface="Verdana" pitchFamily="34" charset="0"/>
                <a:cs typeface="Verdana" pitchFamily="34" charset="0"/>
              </a:rPr>
              <a:t> is missing,</a:t>
            </a:r>
          </a:p>
          <a:p>
            <a:r>
              <a:rPr lang="en-US" altLang="zh-CN" sz="2400" dirty="0" smtClean="0">
                <a:latin typeface="Verdana" pitchFamily="34" charset="0"/>
                <a:ea typeface="Verdana" pitchFamily="34" charset="0"/>
                <a:cs typeface="Verdana" pitchFamily="34" charset="0"/>
              </a:rPr>
              <a:t>or </a:t>
            </a:r>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4</a:t>
            </a:r>
            <a:r>
              <a:rPr lang="en-US" altLang="zh-CN" sz="2400" dirty="0" smtClean="0">
                <a:latin typeface="Verdana" pitchFamily="34" charset="0"/>
                <a:ea typeface="Verdana" pitchFamily="34" charset="0"/>
                <a:cs typeface="Verdana" pitchFamily="34" charset="0"/>
              </a:rPr>
              <a:t> is priority-swap with </a:t>
            </a:r>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5</a:t>
            </a:r>
          </a:p>
          <a:p>
            <a:endParaRPr lang="en-US" altLang="zh-CN" sz="2400" baseline="-25000" dirty="0" smtClean="0">
              <a:latin typeface="Verdana" pitchFamily="34" charset="0"/>
              <a:ea typeface="Verdana" pitchFamily="34" charset="0"/>
              <a:cs typeface="Verdana" pitchFamily="34" charset="0"/>
            </a:endParaRPr>
          </a:p>
          <a:p>
            <a:endParaRPr lang="en-US" altLang="zh-CN" sz="2400" i="1" baseline="-25000" dirty="0" smtClean="0">
              <a:latin typeface="Verdana" pitchFamily="34" charset="0"/>
              <a:ea typeface="Verdana" pitchFamily="34" charset="0"/>
              <a:cs typeface="Verdana" pitchFamily="34" charset="0"/>
            </a:endParaRPr>
          </a:p>
        </p:txBody>
      </p:sp>
      <p:sp>
        <p:nvSpPr>
          <p:cNvPr id="25" name="TextBox 24"/>
          <p:cNvSpPr txBox="1"/>
          <p:nvPr/>
        </p:nvSpPr>
        <p:spPr>
          <a:xfrm>
            <a:off x="295200" y="2500306"/>
            <a:ext cx="3276668" cy="1200329"/>
          </a:xfrm>
          <a:prstGeom prst="rect">
            <a:avLst/>
          </a:prstGeom>
          <a:noFill/>
        </p:spPr>
        <p:txBody>
          <a:bodyPr wrap="square" rtlCol="0">
            <a:spAutoFit/>
          </a:bodyPr>
          <a:lstStyle/>
          <a:p>
            <a:r>
              <a:rPr lang="en-US" altLang="zh-CN" sz="2400" i="1" dirty="0" smtClean="0">
                <a:latin typeface="Verdana" pitchFamily="34" charset="0"/>
                <a:ea typeface="Verdana" pitchFamily="34" charset="0"/>
                <a:cs typeface="Verdana" pitchFamily="34" charset="0"/>
              </a:rPr>
              <a:t>H =</a:t>
            </a:r>
            <a:r>
              <a:rPr lang="el-GR" altLang="zh-CN" sz="2400" i="1" dirty="0" smtClean="0">
                <a:latin typeface="Verdana" pitchFamily="34" charset="0"/>
                <a:ea typeface="Verdana" pitchFamily="34" charset="0"/>
                <a:cs typeface="Verdana" pitchFamily="34" charset="0"/>
              </a:rPr>
              <a:t> Φ</a:t>
            </a:r>
            <a:r>
              <a:rPr lang="en-US" altLang="zh-CN" sz="2400" i="1" dirty="0" smtClean="0">
                <a:latin typeface="Verdana" pitchFamily="34" charset="0"/>
                <a:ea typeface="Verdana" pitchFamily="34" charset="0"/>
                <a:cs typeface="Verdana" pitchFamily="34" charset="0"/>
              </a:rPr>
              <a:t> </a:t>
            </a:r>
          </a:p>
          <a:p>
            <a:r>
              <a:rPr lang="en-US" altLang="zh-CN" sz="2400" dirty="0" smtClean="0">
                <a:latin typeface="Verdana" pitchFamily="34" charset="0"/>
                <a:ea typeface="Verdana" pitchFamily="34" charset="0"/>
                <a:cs typeface="Verdana" pitchFamily="34" charset="0"/>
              </a:rPr>
              <a:t>Probe(</a:t>
            </a:r>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4</a:t>
            </a:r>
            <a:r>
              <a:rPr lang="en-US" altLang="zh-CN" sz="2400" dirty="0" smtClean="0">
                <a:latin typeface="Verdana" pitchFamily="34" charset="0"/>
                <a:ea typeface="Verdana" pitchFamily="34" charset="0"/>
                <a:cs typeface="Verdana" pitchFamily="34" charset="0"/>
              </a:rPr>
              <a:t>, </a:t>
            </a:r>
            <a:r>
              <a:rPr lang="en-US" altLang="zh-CN" sz="2400" i="1" dirty="0" smtClean="0">
                <a:latin typeface="Verdana" pitchFamily="34" charset="0"/>
                <a:ea typeface="Verdana" pitchFamily="34" charset="0"/>
                <a:cs typeface="Verdana" pitchFamily="34" charset="0"/>
              </a:rPr>
              <a:t>H</a:t>
            </a:r>
            <a:r>
              <a:rPr lang="en-US" altLang="zh-CN" sz="2400" dirty="0" smtClean="0">
                <a:latin typeface="Verdana" pitchFamily="34" charset="0"/>
                <a:ea typeface="Verdana" pitchFamily="34" charset="0"/>
                <a:cs typeface="Verdana" pitchFamily="34" charset="0"/>
              </a:rPr>
              <a:t>);</a:t>
            </a:r>
          </a:p>
          <a:p>
            <a:r>
              <a:rPr lang="en-US" altLang="zh-CN" sz="2400" i="1" dirty="0" smtClean="0">
                <a:latin typeface="Verdana" pitchFamily="34" charset="0"/>
                <a:ea typeface="Verdana" pitchFamily="34" charset="0"/>
                <a:cs typeface="Verdana" pitchFamily="34" charset="0"/>
              </a:rPr>
              <a:t>H = H </a:t>
            </a:r>
            <a:r>
              <a:rPr lang="hy-AM" altLang="zh-CN" sz="2400" dirty="0" smtClean="0">
                <a:latin typeface="Verdana" pitchFamily="34" charset="0"/>
                <a:ea typeface="Verdana" pitchFamily="34" charset="0"/>
                <a:cs typeface="Verdana" pitchFamily="34" charset="0"/>
              </a:rPr>
              <a:t>Ս</a:t>
            </a:r>
            <a:r>
              <a:rPr lang="en-US" altLang="zh-CN" sz="2400" i="1" dirty="0" smtClean="0">
                <a:latin typeface="Verdana" pitchFamily="34" charset="0"/>
                <a:ea typeface="Verdana" pitchFamily="34" charset="0"/>
                <a:cs typeface="Verdana" pitchFamily="34" charset="0"/>
              </a:rPr>
              <a:t> r</a:t>
            </a:r>
            <a:r>
              <a:rPr lang="en-US" altLang="zh-CN" sz="2400" i="1" baseline="-25000" dirty="0" smtClean="0">
                <a:latin typeface="Verdana" pitchFamily="34" charset="0"/>
                <a:ea typeface="Verdana" pitchFamily="34" charset="0"/>
                <a:cs typeface="Verdana" pitchFamily="34" charset="0"/>
              </a:rPr>
              <a:t>4</a:t>
            </a:r>
            <a:r>
              <a:rPr lang="en-US" altLang="zh-CN" sz="2400" dirty="0" smtClean="0">
                <a:latin typeface="Verdana" pitchFamily="34" charset="0"/>
                <a:ea typeface="Verdana" pitchFamily="34" charset="0"/>
                <a:cs typeface="Verdana" pitchFamily="34" charset="0"/>
              </a:rPr>
              <a:t>;</a:t>
            </a:r>
            <a:endParaRPr lang="en-US" altLang="zh-CN" sz="2400" i="1" baseline="300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130425"/>
            <a:ext cx="9144000" cy="1470025"/>
          </a:xfrm>
        </p:spPr>
        <p:txBody>
          <a:bodyPr>
            <a:normAutofit fontScale="90000"/>
          </a:bodyPr>
          <a:lstStyle/>
          <a:p>
            <a:r>
              <a:rPr lang="en-US" altLang="zh-CN" sz="4000" dirty="0" err="1" smtClean="0">
                <a:solidFill>
                  <a:schemeClr val="bg1"/>
                </a:solidFill>
                <a:ea typeface="Verdana" pitchFamily="34" charset="0"/>
              </a:rPr>
              <a:t>Gotta</a:t>
            </a:r>
            <a:r>
              <a:rPr lang="en-US" altLang="zh-CN" sz="4000" dirty="0" smtClean="0">
                <a:solidFill>
                  <a:schemeClr val="bg1"/>
                </a:solidFill>
              </a:rPr>
              <a:t> Tell You Switches Only Once</a:t>
            </a:r>
            <a:br>
              <a:rPr lang="en-US" altLang="zh-CN" sz="4000" dirty="0" smtClean="0">
                <a:solidFill>
                  <a:schemeClr val="bg1"/>
                </a:solidFill>
              </a:rPr>
            </a:br>
            <a:r>
              <a:rPr lang="en-US" altLang="zh-CN" sz="4000" dirty="0" smtClean="0">
                <a:solidFill>
                  <a:schemeClr val="bg1"/>
                </a:solidFill>
              </a:rPr>
              <a:t>Toward Bandwidth-Efficient</a:t>
            </a:r>
            <a:br>
              <a:rPr lang="en-US" altLang="zh-CN" sz="4000" dirty="0" smtClean="0">
                <a:solidFill>
                  <a:schemeClr val="bg1"/>
                </a:solidFill>
              </a:rPr>
            </a:br>
            <a:r>
              <a:rPr lang="en-US" altLang="zh-CN" sz="4000" dirty="0" smtClean="0">
                <a:solidFill>
                  <a:schemeClr val="bg1"/>
                </a:solidFill>
              </a:rPr>
              <a:t>Flow Setup for </a:t>
            </a:r>
            <a:r>
              <a:rPr lang="en-US" altLang="zh-CN" sz="4000" dirty="0" smtClean="0">
                <a:solidFill>
                  <a:srgbClr val="FFC000"/>
                </a:solidFill>
              </a:rPr>
              <a:t>SDN</a:t>
            </a:r>
            <a:r>
              <a:rPr lang="en-US" altLang="zh-CN" sz="4000" dirty="0" smtClean="0"/>
              <a:t/>
            </a:r>
            <a:br>
              <a:rPr lang="en-US" altLang="zh-CN" sz="4000" dirty="0" smtClean="0"/>
            </a:br>
            <a:endParaRPr lang="zh-CN" altLang="en-US" sz="4000" dirty="0">
              <a:solidFill>
                <a:srgbClr val="FFC000"/>
              </a:solidFill>
            </a:endParaRPr>
          </a:p>
        </p:txBody>
      </p:sp>
      <p:sp>
        <p:nvSpPr>
          <p:cNvPr id="30" name="TextBox 29"/>
          <p:cNvSpPr txBox="1"/>
          <p:nvPr/>
        </p:nvSpPr>
        <p:spPr>
          <a:xfrm>
            <a:off x="1643042" y="500042"/>
            <a:ext cx="1324402" cy="369332"/>
          </a:xfrm>
          <a:prstGeom prst="rect">
            <a:avLst/>
          </a:prstGeom>
          <a:noFill/>
        </p:spPr>
        <p:txBody>
          <a:bodyPr wrap="none" rtlCol="0">
            <a:spAutoFit/>
          </a:bodyPr>
          <a:lstStyle/>
          <a:p>
            <a:r>
              <a:rPr lang="en-US" altLang="zh-CN" dirty="0" smtClean="0">
                <a:solidFill>
                  <a:schemeClr val="bg1"/>
                </a:solidFill>
                <a:latin typeface="Verdana" pitchFamily="34" charset="0"/>
                <a:ea typeface="Verdana" pitchFamily="34" charset="0"/>
                <a:cs typeface="Verdana" pitchFamily="34" charset="0"/>
              </a:rPr>
              <a:t>Controller</a:t>
            </a:r>
            <a:endParaRPr lang="zh-CN" altLang="en-US" dirty="0">
              <a:solidFill>
                <a:schemeClr val="bg1"/>
              </a:solidFill>
              <a:latin typeface="Verdana" pitchFamily="34" charset="0"/>
              <a:cs typeface="Verdana" pitchFamily="34" charset="0"/>
            </a:endParaRPr>
          </a:p>
        </p:txBody>
      </p:sp>
      <p:sp>
        <p:nvSpPr>
          <p:cNvPr id="31" name="TextBox 30"/>
          <p:cNvSpPr txBox="1"/>
          <p:nvPr/>
        </p:nvSpPr>
        <p:spPr>
          <a:xfrm>
            <a:off x="2688244" y="1142984"/>
            <a:ext cx="1481496" cy="369332"/>
          </a:xfrm>
          <a:prstGeom prst="rect">
            <a:avLst/>
          </a:prstGeom>
          <a:noFill/>
        </p:spPr>
        <p:txBody>
          <a:bodyPr wrap="none" rtlCol="0">
            <a:spAutoFit/>
          </a:bodyPr>
          <a:lstStyle/>
          <a:p>
            <a:r>
              <a:rPr lang="en-US" altLang="zh-CN" b="1" dirty="0" smtClean="0">
                <a:solidFill>
                  <a:schemeClr val="bg1"/>
                </a:solidFill>
                <a:latin typeface="Verdana" pitchFamily="34" charset="0"/>
                <a:ea typeface="Verdana" pitchFamily="34" charset="0"/>
                <a:cs typeface="Verdana" pitchFamily="34" charset="0"/>
              </a:rPr>
              <a:t>Controller</a:t>
            </a:r>
            <a:endParaRPr lang="zh-CN" altLang="en-US" b="1" dirty="0">
              <a:solidFill>
                <a:schemeClr val="bg1"/>
              </a:solidFill>
              <a:latin typeface="Verdana" pitchFamily="34" charset="0"/>
              <a:cs typeface="Verdana" pitchFamily="34" charset="0"/>
            </a:endParaRPr>
          </a:p>
        </p:txBody>
      </p:sp>
      <p:sp>
        <p:nvSpPr>
          <p:cNvPr id="49" name="TextBox 48"/>
          <p:cNvSpPr txBox="1"/>
          <p:nvPr/>
        </p:nvSpPr>
        <p:spPr>
          <a:xfrm>
            <a:off x="4427987" y="1714488"/>
            <a:ext cx="851515" cy="276999"/>
          </a:xfrm>
          <a:prstGeom prst="rect">
            <a:avLst/>
          </a:prstGeom>
          <a:noFill/>
        </p:spPr>
        <p:txBody>
          <a:bodyPr wrap="none" rtlCol="0">
            <a:spAutoFit/>
          </a:bodyPr>
          <a:lstStyle/>
          <a:p>
            <a:r>
              <a:rPr lang="en-US" altLang="zh-CN" sz="1200" b="1" dirty="0" smtClean="0">
                <a:solidFill>
                  <a:schemeClr val="bg1"/>
                </a:solidFill>
                <a:latin typeface="Verdana" pitchFamily="34" charset="0"/>
                <a:ea typeface="Verdana" pitchFamily="34" charset="0"/>
                <a:cs typeface="Verdana" pitchFamily="34" charset="0"/>
              </a:rPr>
              <a:t>Monitor</a:t>
            </a:r>
            <a:endParaRPr lang="zh-CN" altLang="en-US" sz="1200" b="1" dirty="0">
              <a:solidFill>
                <a:schemeClr val="bg1"/>
              </a:solidFill>
              <a:latin typeface="Verdana" pitchFamily="34" charset="0"/>
              <a:cs typeface="Verdana" pitchFamily="34" charset="0"/>
            </a:endParaRPr>
          </a:p>
        </p:txBody>
      </p:sp>
      <p:sp>
        <p:nvSpPr>
          <p:cNvPr id="3" name="TextBox 2"/>
          <p:cNvSpPr txBox="1"/>
          <p:nvPr/>
        </p:nvSpPr>
        <p:spPr>
          <a:xfrm>
            <a:off x="5860800" y="3357562"/>
            <a:ext cx="3525784" cy="1200329"/>
          </a:xfrm>
          <a:prstGeom prst="rect">
            <a:avLst/>
          </a:prstGeom>
          <a:noFill/>
        </p:spPr>
        <p:txBody>
          <a:bodyPr wrap="square" rtlCol="0">
            <a:spAutoFit/>
          </a:bodyPr>
          <a:lstStyle/>
          <a:p>
            <a:r>
              <a:rPr lang="en-US" altLang="zh-CN" sz="3600" b="1" dirty="0" err="1" smtClean="0">
                <a:solidFill>
                  <a:srgbClr val="FFC000"/>
                </a:solidFill>
                <a:latin typeface="Verdana" pitchFamily="34" charset="0"/>
                <a:ea typeface="Verdana" pitchFamily="34" charset="0"/>
                <a:cs typeface="Verdana" pitchFamily="34" charset="0"/>
              </a:rPr>
              <a:t>RuleScope</a:t>
            </a:r>
            <a:endParaRPr lang="en-US" altLang="zh-CN" sz="3600" b="1" dirty="0" smtClean="0">
              <a:solidFill>
                <a:srgbClr val="FFC000"/>
              </a:solidFill>
              <a:latin typeface="Verdana" pitchFamily="34" charset="0"/>
              <a:ea typeface="Verdana" pitchFamily="34" charset="0"/>
              <a:cs typeface="Verdana" pitchFamily="34" charset="0"/>
            </a:endParaRPr>
          </a:p>
          <a:p>
            <a:r>
              <a:rPr lang="en-US" altLang="zh-CN" sz="3600" b="1" dirty="0" smtClean="0">
                <a:latin typeface="Verdana" pitchFamily="34" charset="0"/>
                <a:ea typeface="Verdana" pitchFamily="34" charset="0"/>
                <a:cs typeface="Verdana" pitchFamily="34" charset="0"/>
              </a:rPr>
              <a:t>Algorithms</a:t>
            </a:r>
          </a:p>
        </p:txBody>
      </p:sp>
      <p:cxnSp>
        <p:nvCxnSpPr>
          <p:cNvPr id="12" name="直接连接符 11"/>
          <p:cNvCxnSpPr/>
          <p:nvPr/>
        </p:nvCxnSpPr>
        <p:spPr>
          <a:xfrm rot="5400000" flipH="1" flipV="1">
            <a:off x="3919068" y="4917596"/>
            <a:ext cx="3879220" cy="1588"/>
          </a:xfrm>
          <a:prstGeom prst="line">
            <a:avLst/>
          </a:prstGeom>
          <a:ln w="127000">
            <a:solidFill>
              <a:srgbClr val="FFC000"/>
            </a:solidFill>
          </a:ln>
          <a:effectLst>
            <a:outerShdw blurRad="50800" dist="38100" dir="10800000" algn="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143240" y="6211669"/>
            <a:ext cx="2613216" cy="646331"/>
          </a:xfrm>
          <a:prstGeom prst="rect">
            <a:avLst/>
          </a:prstGeom>
          <a:noFill/>
        </p:spPr>
        <p:txBody>
          <a:bodyPr wrap="none" rtlCol="0">
            <a:spAutoFit/>
          </a:bodyPr>
          <a:lstStyle/>
          <a:p>
            <a:pPr algn="r"/>
            <a:r>
              <a:rPr lang="en-US" altLang="zh-CN" sz="3600" b="1" dirty="0" smtClean="0">
                <a:latin typeface="Verdana" pitchFamily="34" charset="0"/>
                <a:ea typeface="Verdana" pitchFamily="34" charset="0"/>
                <a:cs typeface="Verdana" pitchFamily="34" charset="0"/>
              </a:rPr>
              <a:t>detection</a:t>
            </a:r>
            <a:endParaRPr lang="zh-CN" altLang="en-US" sz="3600" b="1" dirty="0">
              <a:latin typeface="Verdana" pitchFamily="34" charset="0"/>
              <a:cs typeface="Verdana" pitchFamily="34" charset="0"/>
            </a:endParaRPr>
          </a:p>
        </p:txBody>
      </p:sp>
      <p:sp>
        <p:nvSpPr>
          <p:cNvPr id="10" name="椭圆 9"/>
          <p:cNvSpPr/>
          <p:nvPr/>
        </p:nvSpPr>
        <p:spPr>
          <a:xfrm>
            <a:off x="3428992" y="4071942"/>
            <a:ext cx="428628" cy="428628"/>
          </a:xfrm>
          <a:prstGeom prst="ellipse">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3428992" y="4000504"/>
            <a:ext cx="445956" cy="461665"/>
          </a:xfrm>
          <a:prstGeom prst="rect">
            <a:avLst/>
          </a:prstGeom>
          <a:noFill/>
        </p:spPr>
        <p:txBody>
          <a:bodyPr wrap="square" rtlCol="0">
            <a:spAutoFit/>
          </a:bodyPr>
          <a:lstStyle/>
          <a:p>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5</a:t>
            </a:r>
            <a:endParaRPr lang="zh-CN" altLang="en-US" sz="2400" baseline="-25000" dirty="0">
              <a:latin typeface="Verdana" pitchFamily="34" charset="0"/>
              <a:cs typeface="Verdana" pitchFamily="34" charset="0"/>
            </a:endParaRPr>
          </a:p>
        </p:txBody>
      </p:sp>
      <p:sp>
        <p:nvSpPr>
          <p:cNvPr id="13" name="椭圆 12"/>
          <p:cNvSpPr/>
          <p:nvPr/>
        </p:nvSpPr>
        <p:spPr>
          <a:xfrm>
            <a:off x="3428992" y="5143512"/>
            <a:ext cx="428628" cy="428628"/>
          </a:xfrm>
          <a:prstGeom prst="ellipse">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3428992" y="5072074"/>
            <a:ext cx="445956" cy="461665"/>
          </a:xfrm>
          <a:prstGeom prst="rect">
            <a:avLst/>
          </a:prstGeom>
          <a:noFill/>
        </p:spPr>
        <p:txBody>
          <a:bodyPr wrap="square" rtlCol="0">
            <a:spAutoFit/>
          </a:bodyPr>
          <a:lstStyle/>
          <a:p>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6</a:t>
            </a:r>
            <a:endParaRPr lang="zh-CN" altLang="en-US" sz="2400" baseline="-25000" dirty="0">
              <a:latin typeface="Verdana" pitchFamily="34" charset="0"/>
              <a:cs typeface="Verdana" pitchFamily="34" charset="0"/>
            </a:endParaRPr>
          </a:p>
        </p:txBody>
      </p:sp>
      <p:cxnSp>
        <p:nvCxnSpPr>
          <p:cNvPr id="15" name="直接连接符 14"/>
          <p:cNvCxnSpPr/>
          <p:nvPr/>
        </p:nvCxnSpPr>
        <p:spPr>
          <a:xfrm rot="5400000">
            <a:off x="3322629" y="4821247"/>
            <a:ext cx="642942" cy="1588"/>
          </a:xfrm>
          <a:prstGeom prst="line">
            <a:avLst/>
          </a:prstGeom>
          <a:ln w="57150">
            <a:solidFill>
              <a:srgbClr val="00B0F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95200" y="5143512"/>
            <a:ext cx="5794600" cy="1200329"/>
          </a:xfrm>
          <a:prstGeom prst="rect">
            <a:avLst/>
          </a:prstGeom>
          <a:noFill/>
        </p:spPr>
        <p:txBody>
          <a:bodyPr wrap="none" rtlCol="0">
            <a:spAutoFit/>
          </a:bodyPr>
          <a:lstStyle/>
          <a:p>
            <a:r>
              <a:rPr lang="en-US" altLang="zh-CN" sz="2400" dirty="0" smtClean="0">
                <a:solidFill>
                  <a:schemeClr val="bg1"/>
                </a:solidFill>
                <a:latin typeface="Verdana" pitchFamily="34" charset="0"/>
                <a:ea typeface="Verdana" pitchFamily="34" charset="0"/>
                <a:cs typeface="Verdana" pitchFamily="34" charset="0"/>
              </a:rPr>
              <a:t>&lt;</a:t>
            </a:r>
            <a:r>
              <a:rPr lang="en-US" altLang="zh-CN" sz="2400" i="1" dirty="0" err="1" smtClean="0">
                <a:solidFill>
                  <a:schemeClr val="bg1"/>
                </a:solidFill>
                <a:latin typeface="Verdana" pitchFamily="34" charset="0"/>
                <a:ea typeface="Verdana" pitchFamily="34" charset="0"/>
                <a:cs typeface="Verdana" pitchFamily="34" charset="0"/>
              </a:rPr>
              <a:t>r</a:t>
            </a:r>
            <a:r>
              <a:rPr lang="en-US" altLang="zh-CN" sz="2400" i="1" baseline="-25000" dirty="0" err="1" smtClean="0">
                <a:solidFill>
                  <a:schemeClr val="bg1"/>
                </a:solidFill>
                <a:latin typeface="Verdana" pitchFamily="34" charset="0"/>
                <a:ea typeface="Verdana" pitchFamily="34" charset="0"/>
                <a:cs typeface="Verdana" pitchFamily="34" charset="0"/>
              </a:rPr>
              <a:t>i</a:t>
            </a:r>
            <a:r>
              <a:rPr lang="en-US" altLang="zh-CN" sz="2400" dirty="0" smtClean="0">
                <a:solidFill>
                  <a:schemeClr val="bg1"/>
                </a:solidFill>
                <a:latin typeface="Verdana" pitchFamily="34" charset="0"/>
                <a:ea typeface="Verdana" pitchFamily="34" charset="0"/>
                <a:cs typeface="Verdana" pitchFamily="34" charset="0"/>
              </a:rPr>
              <a:t>, </a:t>
            </a:r>
            <a:r>
              <a:rPr lang="en-US" altLang="zh-CN" sz="2400" i="1" dirty="0" err="1" smtClean="0">
                <a:solidFill>
                  <a:schemeClr val="bg1"/>
                </a:solidFill>
                <a:latin typeface="Verdana" pitchFamily="34" charset="0"/>
                <a:ea typeface="Verdana" pitchFamily="34" charset="0"/>
                <a:cs typeface="Verdana" pitchFamily="34" charset="0"/>
              </a:rPr>
              <a:t>r</a:t>
            </a:r>
            <a:r>
              <a:rPr lang="en-US" altLang="zh-CN" sz="2400" i="1" baseline="-25000" dirty="0" err="1" smtClean="0">
                <a:solidFill>
                  <a:schemeClr val="bg1"/>
                </a:solidFill>
                <a:latin typeface="Verdana" pitchFamily="34" charset="0"/>
                <a:ea typeface="Verdana" pitchFamily="34" charset="0"/>
                <a:cs typeface="Verdana" pitchFamily="34" charset="0"/>
              </a:rPr>
              <a:t>j</a:t>
            </a:r>
            <a:r>
              <a:rPr lang="en-US" altLang="zh-CN" sz="2400" dirty="0" smtClean="0">
                <a:solidFill>
                  <a:schemeClr val="bg1"/>
                </a:solidFill>
                <a:latin typeface="Verdana" pitchFamily="34" charset="0"/>
                <a:ea typeface="Verdana" pitchFamily="34" charset="0"/>
                <a:cs typeface="Verdana" pitchFamily="34" charset="0"/>
              </a:rPr>
              <a:t>&gt; if</a:t>
            </a:r>
          </a:p>
          <a:p>
            <a:r>
              <a:rPr lang="en-US" altLang="zh-CN" sz="600" i="1" dirty="0" smtClean="0">
                <a:latin typeface="Verdana" pitchFamily="34" charset="0"/>
                <a:ea typeface="Verdana" pitchFamily="34" charset="0"/>
                <a:cs typeface="Verdana" pitchFamily="34" charset="0"/>
              </a:rPr>
              <a:t> </a:t>
            </a:r>
            <a:r>
              <a:rPr lang="en-US" altLang="zh-CN" sz="2400" dirty="0" smtClean="0">
                <a:solidFill>
                  <a:schemeClr val="tx1">
                    <a:alpha val="15000"/>
                  </a:schemeClr>
                </a:solidFill>
                <a:latin typeface="Verdana" pitchFamily="34" charset="0"/>
                <a:ea typeface="Verdana" pitchFamily="34" charset="0"/>
                <a:cs typeface="Verdana" pitchFamily="34" charset="0"/>
              </a:rPr>
              <a:t>for a weakly connected component</a:t>
            </a:r>
          </a:p>
          <a:p>
            <a:r>
              <a:rPr lang="en-US" altLang="zh-CN" sz="600" i="1" dirty="0" smtClean="0">
                <a:solidFill>
                  <a:schemeClr val="tx1">
                    <a:alpha val="15000"/>
                  </a:schemeClr>
                </a:solidFill>
                <a:latin typeface="Verdana" pitchFamily="34" charset="0"/>
                <a:ea typeface="Verdana" pitchFamily="34" charset="0"/>
                <a:cs typeface="Verdana" pitchFamily="34" charset="0"/>
              </a:rPr>
              <a:t> </a:t>
            </a:r>
            <a:r>
              <a:rPr lang="en-US" altLang="zh-CN" sz="2400" dirty="0" smtClean="0">
                <a:solidFill>
                  <a:schemeClr val="tx1">
                    <a:alpha val="15000"/>
                  </a:schemeClr>
                </a:solidFill>
                <a:latin typeface="Verdana" pitchFamily="34" charset="0"/>
                <a:ea typeface="Verdana" pitchFamily="34" charset="0"/>
                <a:cs typeface="Verdana" pitchFamily="34" charset="0"/>
              </a:rPr>
              <a:t>generate probes</a:t>
            </a:r>
            <a:r>
              <a:rPr lang="en-US" altLang="zh-CN" sz="2400" dirty="0" smtClean="0">
                <a:latin typeface="Verdana" pitchFamily="34" charset="0"/>
                <a:ea typeface="Verdana" pitchFamily="34" charset="0"/>
                <a:cs typeface="Verdana" pitchFamily="34" charset="0"/>
              </a:rPr>
              <a:t> </a:t>
            </a:r>
            <a:r>
              <a:rPr lang="en-US" altLang="zh-CN" sz="2400" dirty="0" smtClean="0">
                <a:solidFill>
                  <a:schemeClr val="tx1">
                    <a:alpha val="15000"/>
                  </a:schemeClr>
                </a:solidFill>
                <a:latin typeface="Verdana" pitchFamily="34" charset="0"/>
                <a:ea typeface="Verdana" pitchFamily="34" charset="0"/>
                <a:cs typeface="Verdana" pitchFamily="34" charset="0"/>
              </a:rPr>
              <a:t>by </a:t>
            </a:r>
            <a:r>
              <a:rPr lang="en-US" altLang="zh-CN" sz="2400" dirty="0" err="1" smtClean="0">
                <a:solidFill>
                  <a:schemeClr val="tx1">
                    <a:alpha val="15000"/>
                  </a:schemeClr>
                </a:solidFill>
                <a:latin typeface="Verdana" pitchFamily="34" charset="0"/>
                <a:ea typeface="Verdana" pitchFamily="34" charset="0"/>
                <a:cs typeface="Verdana" pitchFamily="34" charset="0"/>
              </a:rPr>
              <a:t>topo</a:t>
            </a:r>
            <a:r>
              <a:rPr lang="en-US" altLang="zh-CN" sz="2400" dirty="0" smtClean="0">
                <a:solidFill>
                  <a:schemeClr val="tx1">
                    <a:alpha val="15000"/>
                  </a:schemeClr>
                </a:solidFill>
                <a:latin typeface="Verdana" pitchFamily="34" charset="0"/>
                <a:ea typeface="Verdana" pitchFamily="34" charset="0"/>
                <a:cs typeface="Verdana" pitchFamily="34" charset="0"/>
              </a:rPr>
              <a:t> order</a:t>
            </a:r>
            <a:endParaRPr lang="zh-CN" altLang="en-US" sz="2400" dirty="0">
              <a:solidFill>
                <a:schemeClr val="tx1">
                  <a:alpha val="15000"/>
                </a:schemeClr>
              </a:solidFill>
              <a:latin typeface="Verdana" pitchFamily="34" charset="0"/>
              <a:cs typeface="Verdana" pitchFamily="34" charset="0"/>
            </a:endParaRPr>
          </a:p>
        </p:txBody>
      </p:sp>
      <p:cxnSp>
        <p:nvCxnSpPr>
          <p:cNvPr id="18" name="直接连接符 17"/>
          <p:cNvCxnSpPr/>
          <p:nvPr/>
        </p:nvCxnSpPr>
        <p:spPr>
          <a:xfrm rot="5400000">
            <a:off x="3322629" y="3749677"/>
            <a:ext cx="642942" cy="1588"/>
          </a:xfrm>
          <a:prstGeom prst="line">
            <a:avLst/>
          </a:prstGeom>
          <a:ln w="57150">
            <a:solidFill>
              <a:srgbClr val="00B0F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a:off x="3428992" y="3000372"/>
            <a:ext cx="428628" cy="428628"/>
          </a:xfrm>
          <a:prstGeom prst="ellipse">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p:cNvSpPr txBox="1"/>
          <p:nvPr/>
        </p:nvSpPr>
        <p:spPr>
          <a:xfrm>
            <a:off x="3428992" y="2928934"/>
            <a:ext cx="445956" cy="461665"/>
          </a:xfrm>
          <a:prstGeom prst="rect">
            <a:avLst/>
          </a:prstGeom>
          <a:noFill/>
        </p:spPr>
        <p:txBody>
          <a:bodyPr wrap="square" rtlCol="0">
            <a:spAutoFit/>
          </a:bodyPr>
          <a:lstStyle/>
          <a:p>
            <a:r>
              <a:rPr lang="en-US" altLang="zh-CN" sz="2400" i="1" dirty="0" smtClean="0">
                <a:solidFill>
                  <a:srgbClr val="FF0000"/>
                </a:solidFill>
                <a:latin typeface="Verdana" pitchFamily="34" charset="0"/>
                <a:ea typeface="Verdana" pitchFamily="34" charset="0"/>
                <a:cs typeface="Verdana" pitchFamily="34" charset="0"/>
              </a:rPr>
              <a:t>r</a:t>
            </a:r>
            <a:r>
              <a:rPr lang="en-US" altLang="zh-CN" sz="2400" baseline="-25000" dirty="0" smtClean="0">
                <a:solidFill>
                  <a:srgbClr val="FF0000"/>
                </a:solidFill>
                <a:latin typeface="Verdana" pitchFamily="34" charset="0"/>
                <a:ea typeface="Verdana" pitchFamily="34" charset="0"/>
                <a:cs typeface="Verdana" pitchFamily="34" charset="0"/>
              </a:rPr>
              <a:t>4</a:t>
            </a:r>
            <a:endParaRPr lang="zh-CN" altLang="en-US" sz="2400" baseline="-25000" dirty="0">
              <a:solidFill>
                <a:srgbClr val="FF0000"/>
              </a:solidFill>
              <a:latin typeface="Verdana" pitchFamily="34" charset="0"/>
              <a:cs typeface="Verdana" pitchFamily="34" charset="0"/>
            </a:endParaRPr>
          </a:p>
        </p:txBody>
      </p:sp>
      <p:sp>
        <p:nvSpPr>
          <p:cNvPr id="45" name="TextBox 44"/>
          <p:cNvSpPr txBox="1"/>
          <p:nvPr/>
        </p:nvSpPr>
        <p:spPr>
          <a:xfrm>
            <a:off x="285720" y="3929066"/>
            <a:ext cx="3276668" cy="830997"/>
          </a:xfrm>
          <a:prstGeom prst="rect">
            <a:avLst/>
          </a:prstGeom>
          <a:noFill/>
        </p:spPr>
        <p:txBody>
          <a:bodyPr wrap="square" rtlCol="0">
            <a:spAutoFit/>
          </a:bodyPr>
          <a:lstStyle/>
          <a:p>
            <a:r>
              <a:rPr lang="en-US" altLang="zh-CN" sz="2400" dirty="0" smtClean="0">
                <a:solidFill>
                  <a:schemeClr val="tx1">
                    <a:alpha val="15000"/>
                  </a:schemeClr>
                </a:solidFill>
                <a:latin typeface="Verdana" pitchFamily="34" charset="0"/>
                <a:ea typeface="Verdana" pitchFamily="34" charset="0"/>
                <a:cs typeface="Verdana" pitchFamily="34" charset="0"/>
              </a:rPr>
              <a:t>Probe(</a:t>
            </a:r>
            <a:r>
              <a:rPr lang="en-US" altLang="zh-CN" sz="2400" i="1" dirty="0" smtClean="0">
                <a:solidFill>
                  <a:schemeClr val="tx1">
                    <a:alpha val="15000"/>
                  </a:schemeClr>
                </a:solidFill>
                <a:latin typeface="Verdana" pitchFamily="34" charset="0"/>
                <a:ea typeface="Verdana" pitchFamily="34" charset="0"/>
                <a:cs typeface="Verdana" pitchFamily="34" charset="0"/>
              </a:rPr>
              <a:t>r</a:t>
            </a:r>
            <a:r>
              <a:rPr lang="en-US" altLang="zh-CN" sz="2400" baseline="-25000" dirty="0" smtClean="0">
                <a:solidFill>
                  <a:schemeClr val="tx1">
                    <a:alpha val="15000"/>
                  </a:schemeClr>
                </a:solidFill>
                <a:latin typeface="Verdana" pitchFamily="34" charset="0"/>
                <a:ea typeface="Verdana" pitchFamily="34" charset="0"/>
                <a:cs typeface="Verdana" pitchFamily="34" charset="0"/>
              </a:rPr>
              <a:t>5</a:t>
            </a:r>
            <a:r>
              <a:rPr lang="en-US" altLang="zh-CN" sz="2400" dirty="0" smtClean="0">
                <a:solidFill>
                  <a:schemeClr val="tx1">
                    <a:alpha val="15000"/>
                  </a:schemeClr>
                </a:solidFill>
                <a:latin typeface="Verdana" pitchFamily="34" charset="0"/>
                <a:ea typeface="Verdana" pitchFamily="34" charset="0"/>
                <a:cs typeface="Verdana" pitchFamily="34" charset="0"/>
              </a:rPr>
              <a:t>, </a:t>
            </a:r>
            <a:r>
              <a:rPr lang="en-US" altLang="zh-CN" sz="2400" i="1" dirty="0" smtClean="0">
                <a:solidFill>
                  <a:schemeClr val="tx1">
                    <a:alpha val="15000"/>
                  </a:schemeClr>
                </a:solidFill>
                <a:latin typeface="Verdana" pitchFamily="34" charset="0"/>
                <a:ea typeface="Verdana" pitchFamily="34" charset="0"/>
                <a:cs typeface="Verdana" pitchFamily="34" charset="0"/>
              </a:rPr>
              <a:t>H</a:t>
            </a:r>
            <a:r>
              <a:rPr lang="en-US" altLang="zh-CN" sz="2400" dirty="0" smtClean="0">
                <a:solidFill>
                  <a:schemeClr val="tx1">
                    <a:alpha val="15000"/>
                  </a:schemeClr>
                </a:solidFill>
                <a:latin typeface="Verdana" pitchFamily="34" charset="0"/>
                <a:ea typeface="Verdana" pitchFamily="34" charset="0"/>
                <a:cs typeface="Verdana" pitchFamily="34" charset="0"/>
              </a:rPr>
              <a:t>);</a:t>
            </a:r>
          </a:p>
          <a:p>
            <a:r>
              <a:rPr lang="en-US" altLang="zh-CN" sz="2400" i="1" dirty="0" smtClean="0">
                <a:solidFill>
                  <a:schemeClr val="tx1">
                    <a:alpha val="15000"/>
                  </a:schemeClr>
                </a:solidFill>
                <a:latin typeface="Verdana" pitchFamily="34" charset="0"/>
                <a:ea typeface="Verdana" pitchFamily="34" charset="0"/>
                <a:cs typeface="Verdana" pitchFamily="34" charset="0"/>
              </a:rPr>
              <a:t>H = H </a:t>
            </a:r>
            <a:r>
              <a:rPr lang="hy-AM" altLang="zh-CN" sz="2400" dirty="0" smtClean="0">
                <a:solidFill>
                  <a:schemeClr val="tx1">
                    <a:alpha val="15000"/>
                  </a:schemeClr>
                </a:solidFill>
                <a:latin typeface="Verdana" pitchFamily="34" charset="0"/>
                <a:ea typeface="Verdana" pitchFamily="34" charset="0"/>
                <a:cs typeface="Verdana" pitchFamily="34" charset="0"/>
              </a:rPr>
              <a:t>Ս</a:t>
            </a:r>
            <a:r>
              <a:rPr lang="en-US" altLang="zh-CN" sz="2400" i="1" dirty="0" smtClean="0">
                <a:solidFill>
                  <a:schemeClr val="tx1">
                    <a:alpha val="15000"/>
                  </a:schemeClr>
                </a:solidFill>
                <a:latin typeface="Verdana" pitchFamily="34" charset="0"/>
                <a:ea typeface="Verdana" pitchFamily="34" charset="0"/>
                <a:cs typeface="Verdana" pitchFamily="34" charset="0"/>
              </a:rPr>
              <a:t> r</a:t>
            </a:r>
            <a:r>
              <a:rPr lang="en-US" altLang="zh-CN" sz="2400" baseline="-25000" dirty="0" smtClean="0">
                <a:solidFill>
                  <a:schemeClr val="tx1">
                    <a:alpha val="15000"/>
                  </a:schemeClr>
                </a:solidFill>
                <a:latin typeface="Verdana" pitchFamily="34" charset="0"/>
                <a:ea typeface="Verdana" pitchFamily="34" charset="0"/>
                <a:cs typeface="Verdana" pitchFamily="34" charset="0"/>
              </a:rPr>
              <a:t>5</a:t>
            </a:r>
            <a:r>
              <a:rPr lang="en-US" altLang="zh-CN" sz="2400" dirty="0" smtClean="0">
                <a:solidFill>
                  <a:schemeClr val="tx1">
                    <a:alpha val="15000"/>
                  </a:schemeClr>
                </a:solidFill>
                <a:latin typeface="Verdana" pitchFamily="34" charset="0"/>
                <a:ea typeface="Verdana" pitchFamily="34" charset="0"/>
                <a:cs typeface="Verdana" pitchFamily="34" charset="0"/>
              </a:rPr>
              <a:t>;</a:t>
            </a:r>
            <a:endParaRPr lang="en-US" altLang="zh-CN" sz="2400" baseline="-25000" dirty="0" smtClean="0">
              <a:solidFill>
                <a:schemeClr val="tx1">
                  <a:alpha val="15000"/>
                </a:schemeClr>
              </a:solidFill>
              <a:latin typeface="Verdana" pitchFamily="34" charset="0"/>
              <a:ea typeface="Verdana" pitchFamily="34" charset="0"/>
              <a:cs typeface="Verdana" pitchFamily="34" charset="0"/>
            </a:endParaRPr>
          </a:p>
        </p:txBody>
      </p:sp>
      <p:sp>
        <p:nvSpPr>
          <p:cNvPr id="48" name="TextBox 47"/>
          <p:cNvSpPr txBox="1"/>
          <p:nvPr/>
        </p:nvSpPr>
        <p:spPr>
          <a:xfrm>
            <a:off x="295200" y="5000636"/>
            <a:ext cx="3276668" cy="461665"/>
          </a:xfrm>
          <a:prstGeom prst="rect">
            <a:avLst/>
          </a:prstGeom>
          <a:noFill/>
        </p:spPr>
        <p:txBody>
          <a:bodyPr wrap="square" rtlCol="0">
            <a:spAutoFit/>
          </a:bodyPr>
          <a:lstStyle/>
          <a:p>
            <a:r>
              <a:rPr lang="en-US" altLang="zh-CN" sz="2400" dirty="0" smtClean="0">
                <a:solidFill>
                  <a:schemeClr val="tx1">
                    <a:alpha val="15000"/>
                  </a:schemeClr>
                </a:solidFill>
                <a:latin typeface="Verdana" pitchFamily="34" charset="0"/>
                <a:ea typeface="Verdana" pitchFamily="34" charset="0"/>
                <a:cs typeface="Verdana" pitchFamily="34" charset="0"/>
              </a:rPr>
              <a:t>Probe(</a:t>
            </a:r>
            <a:r>
              <a:rPr lang="en-US" altLang="zh-CN" sz="2400" i="1" dirty="0" smtClean="0">
                <a:solidFill>
                  <a:schemeClr val="tx1">
                    <a:alpha val="15000"/>
                  </a:schemeClr>
                </a:solidFill>
                <a:latin typeface="Verdana" pitchFamily="34" charset="0"/>
                <a:ea typeface="Verdana" pitchFamily="34" charset="0"/>
                <a:cs typeface="Verdana" pitchFamily="34" charset="0"/>
              </a:rPr>
              <a:t>r</a:t>
            </a:r>
            <a:r>
              <a:rPr lang="en-US" altLang="zh-CN" sz="2400" baseline="-25000" dirty="0" smtClean="0">
                <a:solidFill>
                  <a:schemeClr val="tx1">
                    <a:alpha val="15000"/>
                  </a:schemeClr>
                </a:solidFill>
                <a:latin typeface="Verdana" pitchFamily="34" charset="0"/>
                <a:ea typeface="Verdana" pitchFamily="34" charset="0"/>
                <a:cs typeface="Verdana" pitchFamily="34" charset="0"/>
              </a:rPr>
              <a:t>6</a:t>
            </a:r>
            <a:r>
              <a:rPr lang="en-US" altLang="zh-CN" sz="2400" dirty="0" smtClean="0">
                <a:solidFill>
                  <a:schemeClr val="tx1">
                    <a:alpha val="15000"/>
                  </a:schemeClr>
                </a:solidFill>
                <a:latin typeface="Verdana" pitchFamily="34" charset="0"/>
                <a:ea typeface="Verdana" pitchFamily="34" charset="0"/>
                <a:cs typeface="Verdana" pitchFamily="34" charset="0"/>
              </a:rPr>
              <a:t>, </a:t>
            </a:r>
            <a:r>
              <a:rPr lang="en-US" altLang="zh-CN" sz="2400" i="1" dirty="0" smtClean="0">
                <a:solidFill>
                  <a:schemeClr val="tx1">
                    <a:alpha val="15000"/>
                  </a:schemeClr>
                </a:solidFill>
                <a:latin typeface="Verdana" pitchFamily="34" charset="0"/>
                <a:ea typeface="Verdana" pitchFamily="34" charset="0"/>
                <a:cs typeface="Verdana" pitchFamily="34" charset="0"/>
              </a:rPr>
              <a:t>H</a:t>
            </a:r>
            <a:r>
              <a:rPr lang="en-US" altLang="zh-CN" sz="2400" dirty="0" smtClean="0">
                <a:solidFill>
                  <a:schemeClr val="tx1">
                    <a:alpha val="15000"/>
                  </a:schemeClr>
                </a:solidFill>
                <a:latin typeface="Verdana" pitchFamily="34" charset="0"/>
                <a:ea typeface="Verdana" pitchFamily="34" charset="0"/>
                <a:cs typeface="Verdana" pitchFamily="34" charset="0"/>
              </a:rPr>
              <a:t>);</a:t>
            </a:r>
          </a:p>
        </p:txBody>
      </p:sp>
      <p:sp>
        <p:nvSpPr>
          <p:cNvPr id="24" name="TextBox 23"/>
          <p:cNvSpPr txBox="1"/>
          <p:nvPr/>
        </p:nvSpPr>
        <p:spPr>
          <a:xfrm>
            <a:off x="295200" y="285728"/>
            <a:ext cx="8215370" cy="2534027"/>
          </a:xfrm>
          <a:prstGeom prst="rect">
            <a:avLst/>
          </a:prstGeom>
          <a:noFill/>
        </p:spPr>
        <p:txBody>
          <a:bodyPr wrap="square" rtlCol="0">
            <a:spAutoFit/>
          </a:bodyPr>
          <a:lstStyle/>
          <a:p>
            <a:r>
              <a:rPr lang="en-US" altLang="zh-CN" sz="2400" i="1" dirty="0" err="1" smtClean="0">
                <a:solidFill>
                  <a:schemeClr val="tx1">
                    <a:alpha val="15000"/>
                  </a:schemeClr>
                </a:solidFill>
                <a:latin typeface="Verdana" pitchFamily="34" charset="0"/>
                <a:ea typeface="Verdana" pitchFamily="34" charset="0"/>
                <a:cs typeface="Verdana" pitchFamily="34" charset="0"/>
              </a:rPr>
              <a:t>r</a:t>
            </a:r>
            <a:r>
              <a:rPr lang="en-US" altLang="zh-CN" sz="2400" i="1" baseline="-25000" dirty="0" err="1" smtClean="0">
                <a:solidFill>
                  <a:schemeClr val="tx1">
                    <a:alpha val="15000"/>
                  </a:schemeClr>
                </a:solidFill>
                <a:latin typeface="Verdana" pitchFamily="34" charset="0"/>
                <a:ea typeface="Verdana" pitchFamily="34" charset="0"/>
                <a:cs typeface="Verdana" pitchFamily="34" charset="0"/>
              </a:rPr>
              <a:t>i</a:t>
            </a:r>
            <a:r>
              <a:rPr lang="en-US" altLang="zh-CN" sz="2400" dirty="0" smtClean="0">
                <a:latin typeface="Verdana" pitchFamily="34" charset="0"/>
                <a:ea typeface="Verdana" pitchFamily="34" charset="0"/>
                <a:cs typeface="Verdana" pitchFamily="34" charset="0"/>
              </a:rPr>
              <a:t> </a:t>
            </a:r>
            <a:r>
              <a:rPr lang="en-US" altLang="zh-CN" sz="2400" dirty="0" smtClean="0">
                <a:solidFill>
                  <a:schemeClr val="tx1">
                    <a:alpha val="15000"/>
                  </a:schemeClr>
                </a:solidFill>
                <a:latin typeface="Verdana" pitchFamily="34" charset="0"/>
                <a:ea typeface="Verdana" pitchFamily="34" charset="0"/>
                <a:cs typeface="Verdana" pitchFamily="34" charset="0"/>
              </a:rPr>
              <a:t>is</a:t>
            </a:r>
            <a:r>
              <a:rPr lang="en-US" altLang="zh-CN" sz="2400" dirty="0" smtClean="0">
                <a:latin typeface="Verdana" pitchFamily="34" charset="0"/>
                <a:ea typeface="Verdana" pitchFamily="34" charset="0"/>
                <a:cs typeface="Verdana" pitchFamily="34" charset="0"/>
              </a:rPr>
              <a:t> </a:t>
            </a:r>
            <a:r>
              <a:rPr lang="en-US" altLang="zh-CN" sz="2400" b="1" dirty="0" smtClean="0">
                <a:solidFill>
                  <a:schemeClr val="tx1">
                    <a:alpha val="15000"/>
                  </a:schemeClr>
                </a:solidFill>
                <a:latin typeface="Verdana" pitchFamily="34" charset="0"/>
                <a:ea typeface="Verdana" pitchFamily="34" charset="0"/>
                <a:cs typeface="Verdana" pitchFamily="34" charset="0"/>
              </a:rPr>
              <a:t>detected</a:t>
            </a:r>
            <a:r>
              <a:rPr lang="en-US" altLang="zh-CN" sz="2400" b="1" dirty="0" smtClean="0">
                <a:latin typeface="Verdana" pitchFamily="34" charset="0"/>
                <a:ea typeface="Verdana" pitchFamily="34" charset="0"/>
                <a:cs typeface="Verdana" pitchFamily="34" charset="0"/>
              </a:rPr>
              <a:t> </a:t>
            </a:r>
            <a:r>
              <a:rPr lang="en-US" altLang="zh-CN" sz="2400" b="1" dirty="0" smtClean="0">
                <a:solidFill>
                  <a:schemeClr val="tx1">
                    <a:alpha val="15000"/>
                  </a:schemeClr>
                </a:solidFill>
                <a:latin typeface="Verdana" pitchFamily="34" charset="0"/>
                <a:ea typeface="Verdana" pitchFamily="34" charset="0"/>
                <a:cs typeface="Verdana" pitchFamily="34" charset="0"/>
              </a:rPr>
              <a:t>as faulty </a:t>
            </a:r>
            <a:r>
              <a:rPr lang="en-US" altLang="zh-CN" sz="2400" dirty="0" smtClean="0">
                <a:solidFill>
                  <a:schemeClr val="tx1">
                    <a:alpha val="15000"/>
                  </a:schemeClr>
                </a:solidFill>
                <a:latin typeface="Verdana" pitchFamily="34" charset="0"/>
                <a:ea typeface="Verdana" pitchFamily="34" charset="0"/>
                <a:cs typeface="Verdana" pitchFamily="34" charset="0"/>
              </a:rPr>
              <a:t>if</a:t>
            </a:r>
          </a:p>
          <a:p>
            <a:r>
              <a:rPr lang="en-US" altLang="zh-CN" sz="2400" i="1" dirty="0" err="1" smtClean="0">
                <a:solidFill>
                  <a:schemeClr val="tx1">
                    <a:alpha val="15000"/>
                  </a:schemeClr>
                </a:solidFill>
                <a:latin typeface="Verdana" pitchFamily="34" charset="0"/>
                <a:ea typeface="Verdana" pitchFamily="34" charset="0"/>
                <a:cs typeface="Verdana" pitchFamily="34" charset="0"/>
              </a:rPr>
              <a:t>r</a:t>
            </a:r>
            <a:r>
              <a:rPr lang="en-US" altLang="zh-CN" sz="2400" i="1" baseline="-25000" dirty="0" err="1" smtClean="0">
                <a:solidFill>
                  <a:schemeClr val="tx1">
                    <a:alpha val="15000"/>
                  </a:schemeClr>
                </a:solidFill>
                <a:latin typeface="Verdana" pitchFamily="34" charset="0"/>
                <a:ea typeface="Verdana" pitchFamily="34" charset="0"/>
                <a:cs typeface="Verdana" pitchFamily="34" charset="0"/>
              </a:rPr>
              <a:t>i</a:t>
            </a:r>
            <a:r>
              <a:rPr lang="en-US" altLang="zh-CN" sz="2400" dirty="0" err="1" smtClean="0">
                <a:solidFill>
                  <a:schemeClr val="tx1">
                    <a:alpha val="15000"/>
                  </a:schemeClr>
                </a:solidFill>
                <a:latin typeface="Verdana" pitchFamily="34" charset="0"/>
                <a:ea typeface="Verdana" pitchFamily="34" charset="0"/>
                <a:cs typeface="Verdana" pitchFamily="34" charset="0"/>
              </a:rPr>
              <a:t>.Probe.MatchedRule</a:t>
            </a:r>
            <a:r>
              <a:rPr lang="en-US" altLang="zh-CN" sz="2400" dirty="0" smtClean="0">
                <a:solidFill>
                  <a:schemeClr val="tx1">
                    <a:alpha val="15000"/>
                  </a:schemeClr>
                </a:solidFill>
                <a:latin typeface="Verdana" pitchFamily="34" charset="0"/>
                <a:ea typeface="Verdana" pitchFamily="34" charset="0"/>
                <a:cs typeface="Verdana" pitchFamily="34" charset="0"/>
              </a:rPr>
              <a:t> !=</a:t>
            </a:r>
            <a:r>
              <a:rPr lang="en-US" altLang="zh-CN" sz="2400" dirty="0" smtClean="0">
                <a:latin typeface="Verdana" pitchFamily="34" charset="0"/>
                <a:ea typeface="Verdana" pitchFamily="34" charset="0"/>
                <a:cs typeface="Verdana" pitchFamily="34" charset="0"/>
              </a:rPr>
              <a:t> </a:t>
            </a:r>
            <a:r>
              <a:rPr lang="en-US" altLang="zh-CN" sz="2400" i="1" dirty="0" err="1" smtClean="0">
                <a:solidFill>
                  <a:schemeClr val="tx1">
                    <a:alpha val="15000"/>
                  </a:schemeClr>
                </a:solidFill>
                <a:latin typeface="Verdana" pitchFamily="34" charset="0"/>
                <a:ea typeface="Verdana" pitchFamily="34" charset="0"/>
                <a:cs typeface="Verdana" pitchFamily="34" charset="0"/>
              </a:rPr>
              <a:t>r</a:t>
            </a:r>
            <a:r>
              <a:rPr lang="en-US" altLang="zh-CN" sz="2400" i="1" baseline="-25000" dirty="0" err="1" smtClean="0">
                <a:solidFill>
                  <a:schemeClr val="tx1">
                    <a:alpha val="15000"/>
                  </a:schemeClr>
                </a:solidFill>
                <a:latin typeface="Verdana" pitchFamily="34" charset="0"/>
                <a:ea typeface="Verdana" pitchFamily="34" charset="0"/>
                <a:cs typeface="Verdana" pitchFamily="34" charset="0"/>
              </a:rPr>
              <a:t>i</a:t>
            </a:r>
            <a:endParaRPr lang="en-US" altLang="zh-CN" sz="2400" i="1" baseline="-25000" dirty="0" smtClean="0">
              <a:latin typeface="Verdana" pitchFamily="34" charset="0"/>
              <a:ea typeface="Verdana" pitchFamily="34" charset="0"/>
              <a:cs typeface="Verdana" pitchFamily="34" charset="0"/>
            </a:endParaRPr>
          </a:p>
          <a:p>
            <a:endParaRPr lang="en-US" altLang="zh-CN" sz="1000" i="1" baseline="-25000" dirty="0" smtClean="0">
              <a:latin typeface="Verdana" pitchFamily="34" charset="0"/>
              <a:ea typeface="Verdana" pitchFamily="34" charset="0"/>
              <a:cs typeface="Verdana" pitchFamily="34" charset="0"/>
            </a:endParaRPr>
          </a:p>
          <a:p>
            <a:r>
              <a:rPr lang="en-US" altLang="zh-CN" sz="2400" b="1" dirty="0" smtClean="0">
                <a:latin typeface="Verdana" pitchFamily="34" charset="0"/>
                <a:ea typeface="Verdana" pitchFamily="34" charset="0"/>
                <a:cs typeface="Verdana" pitchFamily="34" charset="0"/>
              </a:rPr>
              <a:t>example</a:t>
            </a:r>
            <a:r>
              <a:rPr lang="en-US" altLang="zh-CN" sz="2400" dirty="0" smtClean="0">
                <a:latin typeface="Verdana" pitchFamily="34" charset="0"/>
                <a:ea typeface="Verdana" pitchFamily="34" charset="0"/>
                <a:cs typeface="Verdana" pitchFamily="34" charset="0"/>
              </a:rPr>
              <a:t>: </a:t>
            </a:r>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4</a:t>
            </a:r>
            <a:r>
              <a:rPr lang="en-US" altLang="zh-CN" sz="2400" dirty="0" smtClean="0">
                <a:latin typeface="Verdana" pitchFamily="34" charset="0"/>
                <a:ea typeface="Verdana" pitchFamily="34" charset="0"/>
                <a:cs typeface="Verdana" pitchFamily="34" charset="0"/>
              </a:rPr>
              <a:t>.Probe.MatchedRule = </a:t>
            </a:r>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5</a:t>
            </a:r>
          </a:p>
          <a:p>
            <a:r>
              <a:rPr lang="en-US" altLang="zh-CN" sz="2400" dirty="0" smtClean="0">
                <a:latin typeface="Verdana" pitchFamily="34" charset="0"/>
                <a:ea typeface="Verdana" pitchFamily="34" charset="0"/>
                <a:cs typeface="Verdana" pitchFamily="34" charset="0"/>
              </a:rPr>
              <a:t>either </a:t>
            </a:r>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4</a:t>
            </a:r>
            <a:r>
              <a:rPr lang="en-US" altLang="zh-CN" sz="2400" dirty="0" smtClean="0">
                <a:latin typeface="Verdana" pitchFamily="34" charset="0"/>
                <a:ea typeface="Verdana" pitchFamily="34" charset="0"/>
                <a:cs typeface="Verdana" pitchFamily="34" charset="0"/>
              </a:rPr>
              <a:t> is </a:t>
            </a:r>
            <a:r>
              <a:rPr lang="en-US" altLang="zh-CN" sz="2400" dirty="0" smtClean="0">
                <a:solidFill>
                  <a:srgbClr val="FF0000"/>
                </a:solidFill>
                <a:latin typeface="Verdana" pitchFamily="34" charset="0"/>
                <a:ea typeface="Verdana" pitchFamily="34" charset="0"/>
                <a:cs typeface="Verdana" pitchFamily="34" charset="0"/>
              </a:rPr>
              <a:t>missing</a:t>
            </a:r>
            <a:r>
              <a:rPr lang="en-US" altLang="zh-CN" sz="2400" dirty="0" smtClean="0">
                <a:latin typeface="Verdana" pitchFamily="34" charset="0"/>
                <a:ea typeface="Verdana" pitchFamily="34" charset="0"/>
                <a:cs typeface="Verdana" pitchFamily="34" charset="0"/>
              </a:rPr>
              <a:t>,</a:t>
            </a:r>
          </a:p>
          <a:p>
            <a:r>
              <a:rPr lang="en-US" altLang="zh-CN" sz="2400" dirty="0" smtClean="0">
                <a:latin typeface="Verdana" pitchFamily="34" charset="0"/>
                <a:ea typeface="Verdana" pitchFamily="34" charset="0"/>
                <a:cs typeface="Verdana" pitchFamily="34" charset="0"/>
              </a:rPr>
              <a:t>or </a:t>
            </a:r>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4</a:t>
            </a:r>
            <a:r>
              <a:rPr lang="en-US" altLang="zh-CN" sz="2400" dirty="0" smtClean="0">
                <a:latin typeface="Verdana" pitchFamily="34" charset="0"/>
                <a:ea typeface="Verdana" pitchFamily="34" charset="0"/>
                <a:cs typeface="Verdana" pitchFamily="34" charset="0"/>
              </a:rPr>
              <a:t> is </a:t>
            </a:r>
            <a:r>
              <a:rPr lang="en-US" altLang="zh-CN" sz="2400" dirty="0" smtClean="0">
                <a:solidFill>
                  <a:srgbClr val="FF0000"/>
                </a:solidFill>
                <a:latin typeface="Verdana" pitchFamily="34" charset="0"/>
                <a:ea typeface="Verdana" pitchFamily="34" charset="0"/>
                <a:cs typeface="Verdana" pitchFamily="34" charset="0"/>
              </a:rPr>
              <a:t>priority-swap</a:t>
            </a:r>
            <a:r>
              <a:rPr lang="en-US" altLang="zh-CN" sz="2400" dirty="0" smtClean="0">
                <a:latin typeface="Verdana" pitchFamily="34" charset="0"/>
                <a:ea typeface="Verdana" pitchFamily="34" charset="0"/>
                <a:cs typeface="Verdana" pitchFamily="34" charset="0"/>
              </a:rPr>
              <a:t> with </a:t>
            </a:r>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5</a:t>
            </a:r>
          </a:p>
          <a:p>
            <a:endParaRPr lang="en-US" altLang="zh-CN" sz="2400" baseline="-25000" dirty="0" smtClean="0">
              <a:latin typeface="Verdana" pitchFamily="34" charset="0"/>
              <a:ea typeface="Verdana" pitchFamily="34" charset="0"/>
              <a:cs typeface="Verdana" pitchFamily="34" charset="0"/>
            </a:endParaRPr>
          </a:p>
          <a:p>
            <a:endParaRPr lang="en-US" altLang="zh-CN" sz="2400" i="1" baseline="-25000" dirty="0" smtClean="0">
              <a:latin typeface="Verdana" pitchFamily="34" charset="0"/>
              <a:ea typeface="Verdana" pitchFamily="34" charset="0"/>
              <a:cs typeface="Verdana" pitchFamily="34" charset="0"/>
            </a:endParaRPr>
          </a:p>
        </p:txBody>
      </p:sp>
      <p:sp>
        <p:nvSpPr>
          <p:cNvPr id="25" name="TextBox 24"/>
          <p:cNvSpPr txBox="1"/>
          <p:nvPr/>
        </p:nvSpPr>
        <p:spPr>
          <a:xfrm>
            <a:off x="295200" y="2500306"/>
            <a:ext cx="3276668" cy="1200329"/>
          </a:xfrm>
          <a:prstGeom prst="rect">
            <a:avLst/>
          </a:prstGeom>
          <a:noFill/>
        </p:spPr>
        <p:txBody>
          <a:bodyPr wrap="square" rtlCol="0">
            <a:spAutoFit/>
          </a:bodyPr>
          <a:lstStyle/>
          <a:p>
            <a:r>
              <a:rPr lang="en-US" altLang="zh-CN" sz="2400" i="1" dirty="0" smtClean="0">
                <a:solidFill>
                  <a:schemeClr val="tx1">
                    <a:alpha val="15000"/>
                  </a:schemeClr>
                </a:solidFill>
                <a:latin typeface="Verdana" pitchFamily="34" charset="0"/>
                <a:ea typeface="Verdana" pitchFamily="34" charset="0"/>
                <a:cs typeface="Verdana" pitchFamily="34" charset="0"/>
              </a:rPr>
              <a:t>H =</a:t>
            </a:r>
            <a:r>
              <a:rPr lang="el-GR" altLang="zh-CN" sz="2400" i="1" dirty="0" smtClean="0">
                <a:solidFill>
                  <a:schemeClr val="tx1">
                    <a:alpha val="15000"/>
                  </a:schemeClr>
                </a:solidFill>
                <a:latin typeface="Verdana" pitchFamily="34" charset="0"/>
                <a:ea typeface="Verdana" pitchFamily="34" charset="0"/>
                <a:cs typeface="Verdana" pitchFamily="34" charset="0"/>
              </a:rPr>
              <a:t> Φ</a:t>
            </a:r>
            <a:r>
              <a:rPr lang="en-US" altLang="zh-CN" sz="2400" i="1" dirty="0" smtClean="0">
                <a:solidFill>
                  <a:schemeClr val="tx1">
                    <a:alpha val="15000"/>
                  </a:schemeClr>
                </a:solidFill>
                <a:latin typeface="Verdana" pitchFamily="34" charset="0"/>
                <a:ea typeface="Verdana" pitchFamily="34" charset="0"/>
                <a:cs typeface="Verdana" pitchFamily="34" charset="0"/>
              </a:rPr>
              <a:t> </a:t>
            </a:r>
          </a:p>
          <a:p>
            <a:r>
              <a:rPr lang="en-US" altLang="zh-CN" sz="2400" dirty="0" smtClean="0">
                <a:solidFill>
                  <a:schemeClr val="tx1">
                    <a:alpha val="15000"/>
                  </a:schemeClr>
                </a:solidFill>
                <a:latin typeface="Verdana" pitchFamily="34" charset="0"/>
                <a:ea typeface="Verdana" pitchFamily="34" charset="0"/>
                <a:cs typeface="Verdana" pitchFamily="34" charset="0"/>
              </a:rPr>
              <a:t>Probe(</a:t>
            </a:r>
            <a:r>
              <a:rPr lang="en-US" altLang="zh-CN" sz="2400" i="1" dirty="0" smtClean="0">
                <a:solidFill>
                  <a:schemeClr val="tx1">
                    <a:alpha val="15000"/>
                  </a:schemeClr>
                </a:solidFill>
                <a:latin typeface="Verdana" pitchFamily="34" charset="0"/>
                <a:ea typeface="Verdana" pitchFamily="34" charset="0"/>
                <a:cs typeface="Verdana" pitchFamily="34" charset="0"/>
              </a:rPr>
              <a:t>r</a:t>
            </a:r>
            <a:r>
              <a:rPr lang="en-US" altLang="zh-CN" sz="2400" baseline="-25000" dirty="0" smtClean="0">
                <a:solidFill>
                  <a:schemeClr val="tx1">
                    <a:alpha val="15000"/>
                  </a:schemeClr>
                </a:solidFill>
                <a:latin typeface="Verdana" pitchFamily="34" charset="0"/>
                <a:ea typeface="Verdana" pitchFamily="34" charset="0"/>
                <a:cs typeface="Verdana" pitchFamily="34" charset="0"/>
              </a:rPr>
              <a:t>4</a:t>
            </a:r>
            <a:r>
              <a:rPr lang="en-US" altLang="zh-CN" sz="2400" dirty="0" smtClean="0">
                <a:solidFill>
                  <a:schemeClr val="tx1">
                    <a:alpha val="15000"/>
                  </a:schemeClr>
                </a:solidFill>
                <a:latin typeface="Verdana" pitchFamily="34" charset="0"/>
                <a:ea typeface="Verdana" pitchFamily="34" charset="0"/>
                <a:cs typeface="Verdana" pitchFamily="34" charset="0"/>
              </a:rPr>
              <a:t>, </a:t>
            </a:r>
            <a:r>
              <a:rPr lang="en-US" altLang="zh-CN" sz="2400" i="1" dirty="0" smtClean="0">
                <a:solidFill>
                  <a:schemeClr val="tx1">
                    <a:alpha val="15000"/>
                  </a:schemeClr>
                </a:solidFill>
                <a:latin typeface="Verdana" pitchFamily="34" charset="0"/>
                <a:ea typeface="Verdana" pitchFamily="34" charset="0"/>
                <a:cs typeface="Verdana" pitchFamily="34" charset="0"/>
              </a:rPr>
              <a:t>H</a:t>
            </a:r>
            <a:r>
              <a:rPr lang="en-US" altLang="zh-CN" sz="2400" dirty="0" smtClean="0">
                <a:solidFill>
                  <a:schemeClr val="tx1">
                    <a:alpha val="15000"/>
                  </a:schemeClr>
                </a:solidFill>
                <a:latin typeface="Verdana" pitchFamily="34" charset="0"/>
                <a:ea typeface="Verdana" pitchFamily="34" charset="0"/>
                <a:cs typeface="Verdana" pitchFamily="34" charset="0"/>
              </a:rPr>
              <a:t>);</a:t>
            </a:r>
          </a:p>
          <a:p>
            <a:r>
              <a:rPr lang="en-US" altLang="zh-CN" sz="2400" i="1" dirty="0" smtClean="0">
                <a:solidFill>
                  <a:schemeClr val="tx1">
                    <a:alpha val="15000"/>
                  </a:schemeClr>
                </a:solidFill>
                <a:latin typeface="Verdana" pitchFamily="34" charset="0"/>
                <a:ea typeface="Verdana" pitchFamily="34" charset="0"/>
                <a:cs typeface="Verdana" pitchFamily="34" charset="0"/>
              </a:rPr>
              <a:t>H = H </a:t>
            </a:r>
            <a:r>
              <a:rPr lang="hy-AM" altLang="zh-CN" sz="2400" dirty="0" smtClean="0">
                <a:solidFill>
                  <a:schemeClr val="tx1">
                    <a:alpha val="15000"/>
                  </a:schemeClr>
                </a:solidFill>
                <a:latin typeface="Verdana" pitchFamily="34" charset="0"/>
                <a:ea typeface="Verdana" pitchFamily="34" charset="0"/>
                <a:cs typeface="Verdana" pitchFamily="34" charset="0"/>
              </a:rPr>
              <a:t>Ս</a:t>
            </a:r>
            <a:r>
              <a:rPr lang="en-US" altLang="zh-CN" sz="2400" i="1" dirty="0" smtClean="0">
                <a:solidFill>
                  <a:schemeClr val="tx1">
                    <a:alpha val="15000"/>
                  </a:schemeClr>
                </a:solidFill>
                <a:latin typeface="Verdana" pitchFamily="34" charset="0"/>
                <a:ea typeface="Verdana" pitchFamily="34" charset="0"/>
                <a:cs typeface="Verdana" pitchFamily="34" charset="0"/>
              </a:rPr>
              <a:t> r</a:t>
            </a:r>
            <a:r>
              <a:rPr lang="en-US" altLang="zh-CN" sz="2400" i="1" baseline="-25000" dirty="0" smtClean="0">
                <a:solidFill>
                  <a:schemeClr val="tx1">
                    <a:alpha val="15000"/>
                  </a:schemeClr>
                </a:solidFill>
                <a:latin typeface="Verdana" pitchFamily="34" charset="0"/>
                <a:ea typeface="Verdana" pitchFamily="34" charset="0"/>
                <a:cs typeface="Verdana" pitchFamily="34" charset="0"/>
              </a:rPr>
              <a:t>4</a:t>
            </a:r>
            <a:r>
              <a:rPr lang="en-US" altLang="zh-CN" sz="2400" dirty="0" smtClean="0">
                <a:solidFill>
                  <a:schemeClr val="tx1">
                    <a:alpha val="15000"/>
                  </a:schemeClr>
                </a:solidFill>
                <a:latin typeface="Verdana" pitchFamily="34" charset="0"/>
                <a:ea typeface="Verdana" pitchFamily="34" charset="0"/>
                <a:cs typeface="Verdana" pitchFamily="34" charset="0"/>
              </a:rPr>
              <a:t>;</a:t>
            </a:r>
            <a:endParaRPr lang="en-US" altLang="zh-CN" sz="2400" i="1" baseline="30000" dirty="0" smtClean="0">
              <a:solidFill>
                <a:schemeClr val="tx1">
                  <a:alpha val="15000"/>
                </a:schemeClr>
              </a:solidFill>
              <a:latin typeface="Verdana" pitchFamily="34" charset="0"/>
              <a:ea typeface="Verdana" pitchFamily="34" charset="0"/>
              <a:cs typeface="Verdana" pitchFamily="34" charset="0"/>
            </a:endParaRPr>
          </a:p>
        </p:txBody>
      </p:sp>
      <p:sp>
        <p:nvSpPr>
          <p:cNvPr id="22" name="TextBox 21"/>
          <p:cNvSpPr txBox="1"/>
          <p:nvPr/>
        </p:nvSpPr>
        <p:spPr>
          <a:xfrm>
            <a:off x="3428992" y="1378800"/>
            <a:ext cx="659155" cy="1046440"/>
          </a:xfrm>
          <a:prstGeom prst="rect">
            <a:avLst/>
          </a:prstGeom>
          <a:noFill/>
        </p:spPr>
        <p:txBody>
          <a:bodyPr wrap="square" rtlCol="0">
            <a:spAutoFit/>
          </a:bodyPr>
          <a:lstStyle/>
          <a:p>
            <a:r>
              <a:rPr lang="en-US" altLang="zh-CN" sz="6200" b="1" dirty="0" smtClean="0">
                <a:solidFill>
                  <a:srgbClr val="FF0000"/>
                </a:solidFill>
                <a:latin typeface="Verdana" pitchFamily="34" charset="0"/>
                <a:ea typeface="Verdana" pitchFamily="34" charset="0"/>
                <a:cs typeface="Verdana" pitchFamily="34" charset="0"/>
              </a:rPr>
              <a:t>?</a:t>
            </a:r>
            <a:endParaRPr lang="zh-CN" altLang="en-US" sz="6200" b="1" dirty="0">
              <a:solidFill>
                <a:srgbClr val="FF0000"/>
              </a:solidFill>
              <a:latin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130425"/>
            <a:ext cx="9144000" cy="1470025"/>
          </a:xfrm>
        </p:spPr>
        <p:txBody>
          <a:bodyPr>
            <a:normAutofit fontScale="90000"/>
          </a:bodyPr>
          <a:lstStyle/>
          <a:p>
            <a:r>
              <a:rPr lang="en-US" altLang="zh-CN" sz="4000" dirty="0" err="1" smtClean="0">
                <a:solidFill>
                  <a:schemeClr val="bg1"/>
                </a:solidFill>
                <a:ea typeface="Verdana" pitchFamily="34" charset="0"/>
              </a:rPr>
              <a:t>Gotta</a:t>
            </a:r>
            <a:r>
              <a:rPr lang="en-US" altLang="zh-CN" sz="4000" dirty="0" smtClean="0">
                <a:solidFill>
                  <a:schemeClr val="bg1"/>
                </a:solidFill>
              </a:rPr>
              <a:t> Tell You Switches Only Once</a:t>
            </a:r>
            <a:br>
              <a:rPr lang="en-US" altLang="zh-CN" sz="4000" dirty="0" smtClean="0">
                <a:solidFill>
                  <a:schemeClr val="bg1"/>
                </a:solidFill>
              </a:rPr>
            </a:br>
            <a:r>
              <a:rPr lang="en-US" altLang="zh-CN" sz="4000" dirty="0" smtClean="0">
                <a:solidFill>
                  <a:schemeClr val="bg1"/>
                </a:solidFill>
              </a:rPr>
              <a:t>Toward Bandwidth-Efficient</a:t>
            </a:r>
            <a:br>
              <a:rPr lang="en-US" altLang="zh-CN" sz="4000" dirty="0" smtClean="0">
                <a:solidFill>
                  <a:schemeClr val="bg1"/>
                </a:solidFill>
              </a:rPr>
            </a:br>
            <a:r>
              <a:rPr lang="en-US" altLang="zh-CN" sz="4000" dirty="0" smtClean="0">
                <a:solidFill>
                  <a:schemeClr val="bg1"/>
                </a:solidFill>
              </a:rPr>
              <a:t>Flow Setup for </a:t>
            </a:r>
            <a:r>
              <a:rPr lang="en-US" altLang="zh-CN" sz="4000" dirty="0" smtClean="0">
                <a:solidFill>
                  <a:srgbClr val="FFC000"/>
                </a:solidFill>
              </a:rPr>
              <a:t>SDN</a:t>
            </a:r>
            <a:r>
              <a:rPr lang="en-US" altLang="zh-CN" sz="4000" dirty="0" smtClean="0"/>
              <a:t/>
            </a:r>
            <a:br>
              <a:rPr lang="en-US" altLang="zh-CN" sz="4000" dirty="0" smtClean="0"/>
            </a:br>
            <a:endParaRPr lang="zh-CN" altLang="en-US" sz="4000" dirty="0">
              <a:solidFill>
                <a:srgbClr val="FFC000"/>
              </a:solidFill>
            </a:endParaRPr>
          </a:p>
        </p:txBody>
      </p:sp>
      <p:sp>
        <p:nvSpPr>
          <p:cNvPr id="30" name="TextBox 29"/>
          <p:cNvSpPr txBox="1"/>
          <p:nvPr/>
        </p:nvSpPr>
        <p:spPr>
          <a:xfrm>
            <a:off x="1643042" y="500042"/>
            <a:ext cx="1324402" cy="369332"/>
          </a:xfrm>
          <a:prstGeom prst="rect">
            <a:avLst/>
          </a:prstGeom>
          <a:noFill/>
        </p:spPr>
        <p:txBody>
          <a:bodyPr wrap="none" rtlCol="0">
            <a:spAutoFit/>
          </a:bodyPr>
          <a:lstStyle/>
          <a:p>
            <a:r>
              <a:rPr lang="en-US" altLang="zh-CN" dirty="0" smtClean="0">
                <a:solidFill>
                  <a:schemeClr val="bg1"/>
                </a:solidFill>
                <a:latin typeface="Verdana" pitchFamily="34" charset="0"/>
                <a:ea typeface="Verdana" pitchFamily="34" charset="0"/>
                <a:cs typeface="Verdana" pitchFamily="34" charset="0"/>
              </a:rPr>
              <a:t>Controller</a:t>
            </a:r>
            <a:endParaRPr lang="zh-CN" altLang="en-US" dirty="0">
              <a:solidFill>
                <a:schemeClr val="bg1"/>
              </a:solidFill>
              <a:latin typeface="Verdana" pitchFamily="34" charset="0"/>
              <a:cs typeface="Verdana" pitchFamily="34" charset="0"/>
            </a:endParaRPr>
          </a:p>
        </p:txBody>
      </p:sp>
      <p:sp>
        <p:nvSpPr>
          <p:cNvPr id="31" name="TextBox 30"/>
          <p:cNvSpPr txBox="1"/>
          <p:nvPr/>
        </p:nvSpPr>
        <p:spPr>
          <a:xfrm>
            <a:off x="2688244" y="1142984"/>
            <a:ext cx="1481496" cy="369332"/>
          </a:xfrm>
          <a:prstGeom prst="rect">
            <a:avLst/>
          </a:prstGeom>
          <a:noFill/>
        </p:spPr>
        <p:txBody>
          <a:bodyPr wrap="none" rtlCol="0">
            <a:spAutoFit/>
          </a:bodyPr>
          <a:lstStyle/>
          <a:p>
            <a:r>
              <a:rPr lang="en-US" altLang="zh-CN" b="1" dirty="0" smtClean="0">
                <a:solidFill>
                  <a:schemeClr val="bg1"/>
                </a:solidFill>
                <a:latin typeface="Verdana" pitchFamily="34" charset="0"/>
                <a:ea typeface="Verdana" pitchFamily="34" charset="0"/>
                <a:cs typeface="Verdana" pitchFamily="34" charset="0"/>
              </a:rPr>
              <a:t>Controller</a:t>
            </a:r>
            <a:endParaRPr lang="zh-CN" altLang="en-US" b="1" dirty="0">
              <a:solidFill>
                <a:schemeClr val="bg1"/>
              </a:solidFill>
              <a:latin typeface="Verdana" pitchFamily="34" charset="0"/>
              <a:cs typeface="Verdana" pitchFamily="34" charset="0"/>
            </a:endParaRPr>
          </a:p>
        </p:txBody>
      </p:sp>
      <p:sp>
        <p:nvSpPr>
          <p:cNvPr id="49" name="TextBox 48"/>
          <p:cNvSpPr txBox="1"/>
          <p:nvPr/>
        </p:nvSpPr>
        <p:spPr>
          <a:xfrm>
            <a:off x="4427987" y="1714488"/>
            <a:ext cx="851515" cy="276999"/>
          </a:xfrm>
          <a:prstGeom prst="rect">
            <a:avLst/>
          </a:prstGeom>
          <a:noFill/>
        </p:spPr>
        <p:txBody>
          <a:bodyPr wrap="none" rtlCol="0">
            <a:spAutoFit/>
          </a:bodyPr>
          <a:lstStyle/>
          <a:p>
            <a:r>
              <a:rPr lang="en-US" altLang="zh-CN" sz="1200" b="1" dirty="0" smtClean="0">
                <a:solidFill>
                  <a:schemeClr val="bg1"/>
                </a:solidFill>
                <a:latin typeface="Verdana" pitchFamily="34" charset="0"/>
                <a:ea typeface="Verdana" pitchFamily="34" charset="0"/>
                <a:cs typeface="Verdana" pitchFamily="34" charset="0"/>
              </a:rPr>
              <a:t>Monitor</a:t>
            </a:r>
            <a:endParaRPr lang="zh-CN" altLang="en-US" sz="1200" b="1" dirty="0">
              <a:solidFill>
                <a:schemeClr val="bg1"/>
              </a:solidFill>
              <a:latin typeface="Verdana" pitchFamily="34" charset="0"/>
              <a:cs typeface="Verdana" pitchFamily="34" charset="0"/>
            </a:endParaRPr>
          </a:p>
        </p:txBody>
      </p:sp>
      <p:sp>
        <p:nvSpPr>
          <p:cNvPr id="3" name="TextBox 2"/>
          <p:cNvSpPr txBox="1"/>
          <p:nvPr/>
        </p:nvSpPr>
        <p:spPr>
          <a:xfrm>
            <a:off x="5860800" y="3357562"/>
            <a:ext cx="3525784" cy="1200329"/>
          </a:xfrm>
          <a:prstGeom prst="rect">
            <a:avLst/>
          </a:prstGeom>
          <a:noFill/>
        </p:spPr>
        <p:txBody>
          <a:bodyPr wrap="square" rtlCol="0">
            <a:spAutoFit/>
          </a:bodyPr>
          <a:lstStyle/>
          <a:p>
            <a:r>
              <a:rPr lang="en-US" altLang="zh-CN" sz="3600" b="1" dirty="0" err="1" smtClean="0">
                <a:solidFill>
                  <a:srgbClr val="FFC000"/>
                </a:solidFill>
                <a:latin typeface="Verdana" pitchFamily="34" charset="0"/>
                <a:ea typeface="Verdana" pitchFamily="34" charset="0"/>
                <a:cs typeface="Verdana" pitchFamily="34" charset="0"/>
              </a:rPr>
              <a:t>RuleScope</a:t>
            </a:r>
            <a:endParaRPr lang="en-US" altLang="zh-CN" sz="3600" b="1" dirty="0" smtClean="0">
              <a:solidFill>
                <a:srgbClr val="FFC000"/>
              </a:solidFill>
              <a:latin typeface="Verdana" pitchFamily="34" charset="0"/>
              <a:ea typeface="Verdana" pitchFamily="34" charset="0"/>
              <a:cs typeface="Verdana" pitchFamily="34" charset="0"/>
            </a:endParaRPr>
          </a:p>
          <a:p>
            <a:r>
              <a:rPr lang="en-US" altLang="zh-CN" sz="3600" b="1" dirty="0" smtClean="0">
                <a:latin typeface="Verdana" pitchFamily="34" charset="0"/>
                <a:ea typeface="Verdana" pitchFamily="34" charset="0"/>
                <a:cs typeface="Verdana" pitchFamily="34" charset="0"/>
              </a:rPr>
              <a:t>Algorithms</a:t>
            </a:r>
          </a:p>
        </p:txBody>
      </p:sp>
      <p:cxnSp>
        <p:nvCxnSpPr>
          <p:cNvPr id="12" name="直接连接符 11"/>
          <p:cNvCxnSpPr/>
          <p:nvPr/>
        </p:nvCxnSpPr>
        <p:spPr>
          <a:xfrm rot="5400000" flipH="1" flipV="1">
            <a:off x="3919068" y="4917596"/>
            <a:ext cx="3879220" cy="1588"/>
          </a:xfrm>
          <a:prstGeom prst="line">
            <a:avLst/>
          </a:prstGeom>
          <a:ln w="127000">
            <a:solidFill>
              <a:srgbClr val="FFC000"/>
            </a:solidFill>
          </a:ln>
          <a:effectLst>
            <a:outerShdw blurRad="50800" dist="38100" dir="10800000" algn="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445670" y="6211669"/>
            <a:ext cx="4310795" cy="646331"/>
          </a:xfrm>
          <a:prstGeom prst="rect">
            <a:avLst/>
          </a:prstGeom>
          <a:noFill/>
        </p:spPr>
        <p:txBody>
          <a:bodyPr wrap="none" rtlCol="0">
            <a:spAutoFit/>
          </a:bodyPr>
          <a:lstStyle/>
          <a:p>
            <a:pPr algn="r"/>
            <a:r>
              <a:rPr lang="en-US" altLang="zh-CN" sz="3600" b="1" dirty="0" smtClean="0">
                <a:latin typeface="Verdana" pitchFamily="34" charset="0"/>
                <a:ea typeface="Verdana" pitchFamily="34" charset="0"/>
                <a:cs typeface="Verdana" pitchFamily="34" charset="0"/>
              </a:rPr>
              <a:t>troubleshooting</a:t>
            </a:r>
            <a:endParaRPr lang="zh-CN" altLang="en-US" sz="3600" b="1" dirty="0">
              <a:latin typeface="Verdana" pitchFamily="34" charset="0"/>
              <a:cs typeface="Verdana" pitchFamily="34" charset="0"/>
            </a:endParaRPr>
          </a:p>
        </p:txBody>
      </p:sp>
      <p:sp>
        <p:nvSpPr>
          <p:cNvPr id="24" name="TextBox 23"/>
          <p:cNvSpPr txBox="1"/>
          <p:nvPr/>
        </p:nvSpPr>
        <p:spPr>
          <a:xfrm>
            <a:off x="295200" y="285728"/>
            <a:ext cx="8215370" cy="2534027"/>
          </a:xfrm>
          <a:prstGeom prst="rect">
            <a:avLst/>
          </a:prstGeom>
          <a:noFill/>
        </p:spPr>
        <p:txBody>
          <a:bodyPr wrap="square" rtlCol="0">
            <a:spAutoFit/>
          </a:bodyPr>
          <a:lstStyle/>
          <a:p>
            <a:r>
              <a:rPr lang="en-US" altLang="zh-CN" sz="2400" i="1" dirty="0" err="1" smtClean="0">
                <a:solidFill>
                  <a:schemeClr val="bg1"/>
                </a:solidFill>
                <a:latin typeface="Verdana" pitchFamily="34" charset="0"/>
                <a:ea typeface="Verdana" pitchFamily="34" charset="0"/>
                <a:cs typeface="Verdana" pitchFamily="34" charset="0"/>
              </a:rPr>
              <a:t>r</a:t>
            </a:r>
            <a:r>
              <a:rPr lang="en-US" altLang="zh-CN" sz="2400" i="1" baseline="-25000" dirty="0" err="1" smtClean="0">
                <a:solidFill>
                  <a:schemeClr val="bg1"/>
                </a:solidFill>
                <a:latin typeface="Verdana" pitchFamily="34" charset="0"/>
                <a:ea typeface="Verdana" pitchFamily="34" charset="0"/>
                <a:cs typeface="Verdana" pitchFamily="34" charset="0"/>
              </a:rPr>
              <a:t>i</a:t>
            </a:r>
            <a:r>
              <a:rPr lang="en-US" altLang="zh-CN" sz="2400" dirty="0" smtClean="0">
                <a:solidFill>
                  <a:schemeClr val="bg1"/>
                </a:solidFill>
                <a:latin typeface="Verdana" pitchFamily="34" charset="0"/>
                <a:ea typeface="Verdana" pitchFamily="34" charset="0"/>
                <a:cs typeface="Verdana" pitchFamily="34" charset="0"/>
              </a:rPr>
              <a:t> is </a:t>
            </a:r>
            <a:r>
              <a:rPr lang="en-US" altLang="zh-CN" sz="2400" b="1" dirty="0" smtClean="0">
                <a:solidFill>
                  <a:schemeClr val="bg1"/>
                </a:solidFill>
                <a:latin typeface="Verdana" pitchFamily="34" charset="0"/>
                <a:ea typeface="Verdana" pitchFamily="34" charset="0"/>
                <a:cs typeface="Verdana" pitchFamily="34" charset="0"/>
              </a:rPr>
              <a:t>detected as faulty </a:t>
            </a:r>
            <a:r>
              <a:rPr lang="en-US" altLang="zh-CN" sz="2400" dirty="0" smtClean="0">
                <a:solidFill>
                  <a:schemeClr val="bg1"/>
                </a:solidFill>
                <a:latin typeface="Verdana" pitchFamily="34" charset="0"/>
                <a:ea typeface="Verdana" pitchFamily="34" charset="0"/>
                <a:cs typeface="Verdana" pitchFamily="34" charset="0"/>
              </a:rPr>
              <a:t>if</a:t>
            </a:r>
          </a:p>
          <a:p>
            <a:r>
              <a:rPr lang="en-US" altLang="zh-CN" sz="2400" i="1" dirty="0" err="1" smtClean="0">
                <a:solidFill>
                  <a:schemeClr val="bg1"/>
                </a:solidFill>
                <a:latin typeface="Verdana" pitchFamily="34" charset="0"/>
                <a:ea typeface="Verdana" pitchFamily="34" charset="0"/>
                <a:cs typeface="Verdana" pitchFamily="34" charset="0"/>
              </a:rPr>
              <a:t>r</a:t>
            </a:r>
            <a:r>
              <a:rPr lang="en-US" altLang="zh-CN" sz="2400" i="1" baseline="-25000" dirty="0" err="1" smtClean="0">
                <a:solidFill>
                  <a:schemeClr val="bg1"/>
                </a:solidFill>
                <a:latin typeface="Verdana" pitchFamily="34" charset="0"/>
                <a:ea typeface="Verdana" pitchFamily="34" charset="0"/>
                <a:cs typeface="Verdana" pitchFamily="34" charset="0"/>
              </a:rPr>
              <a:t>i</a:t>
            </a:r>
            <a:r>
              <a:rPr lang="en-US" altLang="zh-CN" sz="2400" dirty="0" err="1" smtClean="0">
                <a:solidFill>
                  <a:schemeClr val="bg1"/>
                </a:solidFill>
                <a:latin typeface="Verdana" pitchFamily="34" charset="0"/>
                <a:ea typeface="Verdana" pitchFamily="34" charset="0"/>
                <a:cs typeface="Verdana" pitchFamily="34" charset="0"/>
              </a:rPr>
              <a:t>.Probe.MatchedRule</a:t>
            </a:r>
            <a:r>
              <a:rPr lang="en-US" altLang="zh-CN" sz="2400" dirty="0" smtClean="0">
                <a:solidFill>
                  <a:schemeClr val="bg1"/>
                </a:solidFill>
                <a:latin typeface="Verdana" pitchFamily="34" charset="0"/>
                <a:ea typeface="Verdana" pitchFamily="34" charset="0"/>
                <a:cs typeface="Verdana" pitchFamily="34" charset="0"/>
              </a:rPr>
              <a:t> != </a:t>
            </a:r>
            <a:r>
              <a:rPr lang="en-US" altLang="zh-CN" sz="2400" i="1" dirty="0" err="1" smtClean="0">
                <a:solidFill>
                  <a:schemeClr val="bg1"/>
                </a:solidFill>
                <a:latin typeface="Verdana" pitchFamily="34" charset="0"/>
                <a:ea typeface="Verdana" pitchFamily="34" charset="0"/>
                <a:cs typeface="Verdana" pitchFamily="34" charset="0"/>
              </a:rPr>
              <a:t>r</a:t>
            </a:r>
            <a:r>
              <a:rPr lang="en-US" altLang="zh-CN" sz="2400" i="1" baseline="-25000" dirty="0" err="1" smtClean="0">
                <a:solidFill>
                  <a:schemeClr val="bg1"/>
                </a:solidFill>
                <a:latin typeface="Verdana" pitchFamily="34" charset="0"/>
                <a:ea typeface="Verdana" pitchFamily="34" charset="0"/>
                <a:cs typeface="Verdana" pitchFamily="34" charset="0"/>
              </a:rPr>
              <a:t>i</a:t>
            </a:r>
            <a:endParaRPr lang="en-US" altLang="zh-CN" sz="2400" i="1" baseline="-25000" dirty="0" smtClean="0">
              <a:solidFill>
                <a:schemeClr val="bg1"/>
              </a:solidFill>
              <a:latin typeface="Verdana" pitchFamily="34" charset="0"/>
              <a:ea typeface="Verdana" pitchFamily="34" charset="0"/>
              <a:cs typeface="Verdana" pitchFamily="34" charset="0"/>
            </a:endParaRPr>
          </a:p>
          <a:p>
            <a:endParaRPr lang="en-US" altLang="zh-CN" sz="1000" i="1" baseline="-25000" dirty="0" smtClean="0">
              <a:latin typeface="Verdana" pitchFamily="34" charset="0"/>
              <a:ea typeface="Verdana" pitchFamily="34" charset="0"/>
              <a:cs typeface="Verdana" pitchFamily="34" charset="0"/>
            </a:endParaRPr>
          </a:p>
          <a:p>
            <a:r>
              <a:rPr lang="en-US" altLang="zh-CN" sz="2400" b="1" dirty="0" smtClean="0">
                <a:latin typeface="Verdana" pitchFamily="34" charset="0"/>
                <a:ea typeface="Verdana" pitchFamily="34" charset="0"/>
                <a:cs typeface="Verdana" pitchFamily="34" charset="0"/>
              </a:rPr>
              <a:t>example</a:t>
            </a:r>
            <a:r>
              <a:rPr lang="en-US" altLang="zh-CN" sz="2400" dirty="0" smtClean="0">
                <a:latin typeface="Verdana" pitchFamily="34" charset="0"/>
                <a:ea typeface="Verdana" pitchFamily="34" charset="0"/>
                <a:cs typeface="Verdana" pitchFamily="34" charset="0"/>
              </a:rPr>
              <a:t>: </a:t>
            </a:r>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4</a:t>
            </a:r>
            <a:r>
              <a:rPr lang="en-US" altLang="zh-CN" sz="2400" dirty="0" smtClean="0">
                <a:latin typeface="Verdana" pitchFamily="34" charset="0"/>
                <a:ea typeface="Verdana" pitchFamily="34" charset="0"/>
                <a:cs typeface="Verdana" pitchFamily="34" charset="0"/>
              </a:rPr>
              <a:t>.Probe.MatchedRule = </a:t>
            </a:r>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5</a:t>
            </a:r>
          </a:p>
          <a:p>
            <a:r>
              <a:rPr lang="en-US" altLang="zh-CN" sz="2400" dirty="0" smtClean="0">
                <a:latin typeface="Verdana" pitchFamily="34" charset="0"/>
                <a:ea typeface="Verdana" pitchFamily="34" charset="0"/>
                <a:cs typeface="Verdana" pitchFamily="34" charset="0"/>
              </a:rPr>
              <a:t>either </a:t>
            </a:r>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4</a:t>
            </a:r>
            <a:r>
              <a:rPr lang="en-US" altLang="zh-CN" sz="2400" dirty="0" smtClean="0">
                <a:latin typeface="Verdana" pitchFamily="34" charset="0"/>
                <a:ea typeface="Verdana" pitchFamily="34" charset="0"/>
                <a:cs typeface="Verdana" pitchFamily="34" charset="0"/>
              </a:rPr>
              <a:t> is </a:t>
            </a:r>
            <a:r>
              <a:rPr lang="en-US" altLang="zh-CN" sz="2400" dirty="0" smtClean="0">
                <a:solidFill>
                  <a:srgbClr val="FF0000"/>
                </a:solidFill>
                <a:latin typeface="Verdana" pitchFamily="34" charset="0"/>
                <a:ea typeface="Verdana" pitchFamily="34" charset="0"/>
                <a:cs typeface="Verdana" pitchFamily="34" charset="0"/>
              </a:rPr>
              <a:t>missing</a:t>
            </a:r>
            <a:r>
              <a:rPr lang="en-US" altLang="zh-CN" sz="2400" dirty="0" smtClean="0">
                <a:latin typeface="Verdana" pitchFamily="34" charset="0"/>
                <a:ea typeface="Verdana" pitchFamily="34" charset="0"/>
                <a:cs typeface="Verdana" pitchFamily="34" charset="0"/>
              </a:rPr>
              <a:t>,</a:t>
            </a:r>
          </a:p>
          <a:p>
            <a:r>
              <a:rPr lang="en-US" altLang="zh-CN" sz="2400" dirty="0" smtClean="0">
                <a:latin typeface="Verdana" pitchFamily="34" charset="0"/>
                <a:ea typeface="Verdana" pitchFamily="34" charset="0"/>
                <a:cs typeface="Verdana" pitchFamily="34" charset="0"/>
              </a:rPr>
              <a:t>or </a:t>
            </a:r>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4</a:t>
            </a:r>
            <a:r>
              <a:rPr lang="en-US" altLang="zh-CN" sz="2400" dirty="0" smtClean="0">
                <a:latin typeface="Verdana" pitchFamily="34" charset="0"/>
                <a:ea typeface="Verdana" pitchFamily="34" charset="0"/>
                <a:cs typeface="Verdana" pitchFamily="34" charset="0"/>
              </a:rPr>
              <a:t> is </a:t>
            </a:r>
            <a:r>
              <a:rPr lang="en-US" altLang="zh-CN" sz="2400" dirty="0" smtClean="0">
                <a:solidFill>
                  <a:srgbClr val="FF0000"/>
                </a:solidFill>
                <a:latin typeface="Verdana" pitchFamily="34" charset="0"/>
                <a:ea typeface="Verdana" pitchFamily="34" charset="0"/>
                <a:cs typeface="Verdana" pitchFamily="34" charset="0"/>
              </a:rPr>
              <a:t>priority-swap</a:t>
            </a:r>
            <a:r>
              <a:rPr lang="en-US" altLang="zh-CN" sz="2400" dirty="0" smtClean="0">
                <a:latin typeface="Verdana" pitchFamily="34" charset="0"/>
                <a:ea typeface="Verdana" pitchFamily="34" charset="0"/>
                <a:cs typeface="Verdana" pitchFamily="34" charset="0"/>
              </a:rPr>
              <a:t> with </a:t>
            </a:r>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5</a:t>
            </a:r>
          </a:p>
          <a:p>
            <a:endParaRPr lang="en-US" altLang="zh-CN" sz="2400" baseline="-25000" dirty="0" smtClean="0">
              <a:latin typeface="Verdana" pitchFamily="34" charset="0"/>
              <a:ea typeface="Verdana" pitchFamily="34" charset="0"/>
              <a:cs typeface="Verdana" pitchFamily="34" charset="0"/>
            </a:endParaRPr>
          </a:p>
          <a:p>
            <a:endParaRPr lang="en-US" altLang="zh-CN" sz="2400" i="1" baseline="-25000" dirty="0" smtClean="0">
              <a:latin typeface="Verdana" pitchFamily="34" charset="0"/>
              <a:ea typeface="Verdana" pitchFamily="34" charset="0"/>
              <a:cs typeface="Verdana" pitchFamily="34" charset="0"/>
            </a:endParaRPr>
          </a:p>
        </p:txBody>
      </p:sp>
      <p:sp>
        <p:nvSpPr>
          <p:cNvPr id="22" name="TextBox 21"/>
          <p:cNvSpPr txBox="1"/>
          <p:nvPr/>
        </p:nvSpPr>
        <p:spPr>
          <a:xfrm>
            <a:off x="3428992" y="1378800"/>
            <a:ext cx="659155" cy="1046440"/>
          </a:xfrm>
          <a:prstGeom prst="rect">
            <a:avLst/>
          </a:prstGeom>
          <a:noFill/>
        </p:spPr>
        <p:txBody>
          <a:bodyPr wrap="square" rtlCol="0">
            <a:spAutoFit/>
          </a:bodyPr>
          <a:lstStyle/>
          <a:p>
            <a:r>
              <a:rPr lang="en-US" altLang="zh-CN" sz="6200" b="1" dirty="0" smtClean="0">
                <a:solidFill>
                  <a:srgbClr val="FF0000"/>
                </a:solidFill>
                <a:latin typeface="Verdana" pitchFamily="34" charset="0"/>
                <a:ea typeface="Verdana" pitchFamily="34" charset="0"/>
                <a:cs typeface="Verdana" pitchFamily="34" charset="0"/>
              </a:rPr>
              <a:t>?</a:t>
            </a:r>
            <a:endParaRPr lang="zh-CN" altLang="en-US" sz="6200" b="1" dirty="0">
              <a:solidFill>
                <a:srgbClr val="FF0000"/>
              </a:solidFill>
              <a:latin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130425"/>
            <a:ext cx="9144000" cy="1470025"/>
          </a:xfrm>
        </p:spPr>
        <p:txBody>
          <a:bodyPr>
            <a:normAutofit fontScale="90000"/>
          </a:bodyPr>
          <a:lstStyle/>
          <a:p>
            <a:r>
              <a:rPr lang="en-US" altLang="zh-CN" sz="4000" dirty="0" err="1" smtClean="0">
                <a:solidFill>
                  <a:schemeClr val="bg1"/>
                </a:solidFill>
                <a:ea typeface="Verdana" pitchFamily="34" charset="0"/>
              </a:rPr>
              <a:t>Gotta</a:t>
            </a:r>
            <a:r>
              <a:rPr lang="en-US" altLang="zh-CN" sz="4000" dirty="0" smtClean="0">
                <a:solidFill>
                  <a:schemeClr val="bg1"/>
                </a:solidFill>
              </a:rPr>
              <a:t> Tell You Switches Only Once</a:t>
            </a:r>
            <a:br>
              <a:rPr lang="en-US" altLang="zh-CN" sz="4000" dirty="0" smtClean="0">
                <a:solidFill>
                  <a:schemeClr val="bg1"/>
                </a:solidFill>
              </a:rPr>
            </a:br>
            <a:r>
              <a:rPr lang="en-US" altLang="zh-CN" sz="4000" dirty="0" smtClean="0">
                <a:solidFill>
                  <a:schemeClr val="bg1"/>
                </a:solidFill>
              </a:rPr>
              <a:t>Toward Bandwidth-Efficient</a:t>
            </a:r>
            <a:br>
              <a:rPr lang="en-US" altLang="zh-CN" sz="4000" dirty="0" smtClean="0">
                <a:solidFill>
                  <a:schemeClr val="bg1"/>
                </a:solidFill>
              </a:rPr>
            </a:br>
            <a:r>
              <a:rPr lang="en-US" altLang="zh-CN" sz="4000" dirty="0" smtClean="0">
                <a:solidFill>
                  <a:schemeClr val="bg1"/>
                </a:solidFill>
              </a:rPr>
              <a:t>Flow Setup for </a:t>
            </a:r>
            <a:r>
              <a:rPr lang="en-US" altLang="zh-CN" sz="4000" dirty="0" smtClean="0">
                <a:solidFill>
                  <a:srgbClr val="FFC000"/>
                </a:solidFill>
              </a:rPr>
              <a:t>SDN</a:t>
            </a:r>
            <a:r>
              <a:rPr lang="en-US" altLang="zh-CN" sz="4000" dirty="0" smtClean="0"/>
              <a:t/>
            </a:r>
            <a:br>
              <a:rPr lang="en-US" altLang="zh-CN" sz="4000" dirty="0" smtClean="0"/>
            </a:br>
            <a:endParaRPr lang="zh-CN" altLang="en-US" sz="4000" dirty="0">
              <a:solidFill>
                <a:srgbClr val="FFC000"/>
              </a:solidFill>
            </a:endParaRPr>
          </a:p>
        </p:txBody>
      </p:sp>
      <p:sp>
        <p:nvSpPr>
          <p:cNvPr id="30" name="TextBox 29"/>
          <p:cNvSpPr txBox="1"/>
          <p:nvPr/>
        </p:nvSpPr>
        <p:spPr>
          <a:xfrm>
            <a:off x="1643042" y="500042"/>
            <a:ext cx="1324402" cy="369332"/>
          </a:xfrm>
          <a:prstGeom prst="rect">
            <a:avLst/>
          </a:prstGeom>
          <a:noFill/>
        </p:spPr>
        <p:txBody>
          <a:bodyPr wrap="none" rtlCol="0">
            <a:spAutoFit/>
          </a:bodyPr>
          <a:lstStyle/>
          <a:p>
            <a:r>
              <a:rPr lang="en-US" altLang="zh-CN" dirty="0" smtClean="0">
                <a:solidFill>
                  <a:schemeClr val="bg1"/>
                </a:solidFill>
                <a:latin typeface="Verdana" pitchFamily="34" charset="0"/>
                <a:ea typeface="Verdana" pitchFamily="34" charset="0"/>
                <a:cs typeface="Verdana" pitchFamily="34" charset="0"/>
              </a:rPr>
              <a:t>Controller</a:t>
            </a:r>
            <a:endParaRPr lang="zh-CN" altLang="en-US" dirty="0">
              <a:solidFill>
                <a:schemeClr val="bg1"/>
              </a:solidFill>
              <a:latin typeface="Verdana" pitchFamily="34" charset="0"/>
              <a:cs typeface="Verdana" pitchFamily="34" charset="0"/>
            </a:endParaRPr>
          </a:p>
        </p:txBody>
      </p:sp>
      <p:sp>
        <p:nvSpPr>
          <p:cNvPr id="31" name="TextBox 30"/>
          <p:cNvSpPr txBox="1"/>
          <p:nvPr/>
        </p:nvSpPr>
        <p:spPr>
          <a:xfrm>
            <a:off x="2688244" y="1142984"/>
            <a:ext cx="1481496" cy="369332"/>
          </a:xfrm>
          <a:prstGeom prst="rect">
            <a:avLst/>
          </a:prstGeom>
          <a:noFill/>
        </p:spPr>
        <p:txBody>
          <a:bodyPr wrap="none" rtlCol="0">
            <a:spAutoFit/>
          </a:bodyPr>
          <a:lstStyle/>
          <a:p>
            <a:r>
              <a:rPr lang="en-US" altLang="zh-CN" b="1" dirty="0" smtClean="0">
                <a:solidFill>
                  <a:schemeClr val="bg1"/>
                </a:solidFill>
                <a:latin typeface="Verdana" pitchFamily="34" charset="0"/>
                <a:ea typeface="Verdana" pitchFamily="34" charset="0"/>
                <a:cs typeface="Verdana" pitchFamily="34" charset="0"/>
              </a:rPr>
              <a:t>Controller</a:t>
            </a:r>
            <a:endParaRPr lang="zh-CN" altLang="en-US" b="1" dirty="0">
              <a:solidFill>
                <a:schemeClr val="bg1"/>
              </a:solidFill>
              <a:latin typeface="Verdana" pitchFamily="34" charset="0"/>
              <a:cs typeface="Verdana" pitchFamily="34" charset="0"/>
            </a:endParaRPr>
          </a:p>
        </p:txBody>
      </p:sp>
      <p:sp>
        <p:nvSpPr>
          <p:cNvPr id="49" name="TextBox 48"/>
          <p:cNvSpPr txBox="1"/>
          <p:nvPr/>
        </p:nvSpPr>
        <p:spPr>
          <a:xfrm>
            <a:off x="4427987" y="1714488"/>
            <a:ext cx="851515" cy="276999"/>
          </a:xfrm>
          <a:prstGeom prst="rect">
            <a:avLst/>
          </a:prstGeom>
          <a:noFill/>
        </p:spPr>
        <p:txBody>
          <a:bodyPr wrap="none" rtlCol="0">
            <a:spAutoFit/>
          </a:bodyPr>
          <a:lstStyle/>
          <a:p>
            <a:r>
              <a:rPr lang="en-US" altLang="zh-CN" sz="1200" b="1" dirty="0" smtClean="0">
                <a:solidFill>
                  <a:schemeClr val="bg1"/>
                </a:solidFill>
                <a:latin typeface="Verdana" pitchFamily="34" charset="0"/>
                <a:ea typeface="Verdana" pitchFamily="34" charset="0"/>
                <a:cs typeface="Verdana" pitchFamily="34" charset="0"/>
              </a:rPr>
              <a:t>Monitor</a:t>
            </a:r>
            <a:endParaRPr lang="zh-CN" altLang="en-US" sz="1200" b="1" dirty="0">
              <a:solidFill>
                <a:schemeClr val="bg1"/>
              </a:solidFill>
              <a:latin typeface="Verdana" pitchFamily="34" charset="0"/>
              <a:cs typeface="Verdana" pitchFamily="34" charset="0"/>
            </a:endParaRPr>
          </a:p>
        </p:txBody>
      </p:sp>
      <p:sp>
        <p:nvSpPr>
          <p:cNvPr id="3" name="TextBox 2"/>
          <p:cNvSpPr txBox="1"/>
          <p:nvPr/>
        </p:nvSpPr>
        <p:spPr>
          <a:xfrm>
            <a:off x="5860800" y="3357562"/>
            <a:ext cx="3525784" cy="1200329"/>
          </a:xfrm>
          <a:prstGeom prst="rect">
            <a:avLst/>
          </a:prstGeom>
          <a:noFill/>
        </p:spPr>
        <p:txBody>
          <a:bodyPr wrap="square" rtlCol="0">
            <a:spAutoFit/>
          </a:bodyPr>
          <a:lstStyle/>
          <a:p>
            <a:r>
              <a:rPr lang="en-US" altLang="zh-CN" sz="3600" b="1" dirty="0" err="1" smtClean="0">
                <a:solidFill>
                  <a:srgbClr val="FFC000"/>
                </a:solidFill>
                <a:latin typeface="Verdana" pitchFamily="34" charset="0"/>
                <a:ea typeface="Verdana" pitchFamily="34" charset="0"/>
                <a:cs typeface="Verdana" pitchFamily="34" charset="0"/>
              </a:rPr>
              <a:t>RuleScope</a:t>
            </a:r>
            <a:endParaRPr lang="en-US" altLang="zh-CN" sz="3600" b="1" dirty="0" smtClean="0">
              <a:solidFill>
                <a:srgbClr val="FFC000"/>
              </a:solidFill>
              <a:latin typeface="Verdana" pitchFamily="34" charset="0"/>
              <a:ea typeface="Verdana" pitchFamily="34" charset="0"/>
              <a:cs typeface="Verdana" pitchFamily="34" charset="0"/>
            </a:endParaRPr>
          </a:p>
          <a:p>
            <a:r>
              <a:rPr lang="en-US" altLang="zh-CN" sz="3600" b="1" dirty="0" smtClean="0">
                <a:latin typeface="Verdana" pitchFamily="34" charset="0"/>
                <a:ea typeface="Verdana" pitchFamily="34" charset="0"/>
                <a:cs typeface="Verdana" pitchFamily="34" charset="0"/>
              </a:rPr>
              <a:t>Algorithms</a:t>
            </a:r>
          </a:p>
        </p:txBody>
      </p:sp>
      <p:cxnSp>
        <p:nvCxnSpPr>
          <p:cNvPr id="12" name="直接连接符 11"/>
          <p:cNvCxnSpPr/>
          <p:nvPr/>
        </p:nvCxnSpPr>
        <p:spPr>
          <a:xfrm rot="5400000" flipH="1" flipV="1">
            <a:off x="3919068" y="4917596"/>
            <a:ext cx="3879220" cy="1588"/>
          </a:xfrm>
          <a:prstGeom prst="line">
            <a:avLst/>
          </a:prstGeom>
          <a:ln w="127000">
            <a:solidFill>
              <a:srgbClr val="FFC000"/>
            </a:solidFill>
          </a:ln>
          <a:effectLst>
            <a:outerShdw blurRad="50800" dist="38100" dir="10800000" algn="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445670" y="6211669"/>
            <a:ext cx="4310795" cy="646331"/>
          </a:xfrm>
          <a:prstGeom prst="rect">
            <a:avLst/>
          </a:prstGeom>
          <a:noFill/>
        </p:spPr>
        <p:txBody>
          <a:bodyPr wrap="none" rtlCol="0">
            <a:spAutoFit/>
          </a:bodyPr>
          <a:lstStyle/>
          <a:p>
            <a:pPr algn="r"/>
            <a:r>
              <a:rPr lang="en-US" altLang="zh-CN" sz="3600" b="1" dirty="0" smtClean="0">
                <a:latin typeface="Verdana" pitchFamily="34" charset="0"/>
                <a:ea typeface="Verdana" pitchFamily="34" charset="0"/>
                <a:cs typeface="Verdana" pitchFamily="34" charset="0"/>
              </a:rPr>
              <a:t>troubleshooting</a:t>
            </a:r>
            <a:endParaRPr lang="zh-CN" altLang="en-US" sz="3600" b="1" dirty="0">
              <a:latin typeface="Verdana" pitchFamily="34" charset="0"/>
              <a:cs typeface="Verdana" pitchFamily="34" charset="0"/>
            </a:endParaRPr>
          </a:p>
        </p:txBody>
      </p:sp>
      <p:sp>
        <p:nvSpPr>
          <p:cNvPr id="17" name="TextBox 16"/>
          <p:cNvSpPr txBox="1"/>
          <p:nvPr/>
        </p:nvSpPr>
        <p:spPr>
          <a:xfrm>
            <a:off x="295200" y="285728"/>
            <a:ext cx="8215370" cy="3272691"/>
          </a:xfrm>
          <a:prstGeom prst="rect">
            <a:avLst/>
          </a:prstGeom>
          <a:noFill/>
        </p:spPr>
        <p:txBody>
          <a:bodyPr wrap="square" rtlCol="0">
            <a:spAutoFit/>
          </a:bodyPr>
          <a:lstStyle/>
          <a:p>
            <a:r>
              <a:rPr lang="en-US" altLang="zh-CN" sz="2400" i="1" dirty="0" err="1" smtClean="0">
                <a:solidFill>
                  <a:schemeClr val="bg1"/>
                </a:solidFill>
                <a:latin typeface="Verdana" pitchFamily="34" charset="0"/>
                <a:ea typeface="Verdana" pitchFamily="34" charset="0"/>
                <a:cs typeface="Verdana" pitchFamily="34" charset="0"/>
              </a:rPr>
              <a:t>r</a:t>
            </a:r>
            <a:r>
              <a:rPr lang="en-US" altLang="zh-CN" sz="2400" i="1" baseline="-25000" dirty="0" err="1" smtClean="0">
                <a:solidFill>
                  <a:schemeClr val="bg1"/>
                </a:solidFill>
                <a:latin typeface="Verdana" pitchFamily="34" charset="0"/>
                <a:ea typeface="Verdana" pitchFamily="34" charset="0"/>
                <a:cs typeface="Verdana" pitchFamily="34" charset="0"/>
              </a:rPr>
              <a:t>i</a:t>
            </a:r>
            <a:r>
              <a:rPr lang="en-US" altLang="zh-CN" sz="2400" dirty="0" smtClean="0">
                <a:solidFill>
                  <a:schemeClr val="bg1"/>
                </a:solidFill>
                <a:latin typeface="Verdana" pitchFamily="34" charset="0"/>
                <a:ea typeface="Verdana" pitchFamily="34" charset="0"/>
                <a:cs typeface="Verdana" pitchFamily="34" charset="0"/>
              </a:rPr>
              <a:t> is </a:t>
            </a:r>
            <a:r>
              <a:rPr lang="en-US" altLang="zh-CN" sz="2400" b="1" dirty="0" smtClean="0">
                <a:solidFill>
                  <a:schemeClr val="bg1"/>
                </a:solidFill>
                <a:latin typeface="Verdana" pitchFamily="34" charset="0"/>
                <a:ea typeface="Verdana" pitchFamily="34" charset="0"/>
                <a:cs typeface="Verdana" pitchFamily="34" charset="0"/>
              </a:rPr>
              <a:t>detected as faulty </a:t>
            </a:r>
            <a:r>
              <a:rPr lang="en-US" altLang="zh-CN" sz="2400" dirty="0" smtClean="0">
                <a:solidFill>
                  <a:schemeClr val="bg1"/>
                </a:solidFill>
                <a:latin typeface="Verdana" pitchFamily="34" charset="0"/>
                <a:ea typeface="Verdana" pitchFamily="34" charset="0"/>
                <a:cs typeface="Verdana" pitchFamily="34" charset="0"/>
              </a:rPr>
              <a:t>if</a:t>
            </a:r>
          </a:p>
          <a:p>
            <a:r>
              <a:rPr lang="en-US" altLang="zh-CN" sz="2400" i="1" dirty="0" err="1" smtClean="0">
                <a:solidFill>
                  <a:schemeClr val="bg1"/>
                </a:solidFill>
                <a:latin typeface="Verdana" pitchFamily="34" charset="0"/>
                <a:ea typeface="Verdana" pitchFamily="34" charset="0"/>
                <a:cs typeface="Verdana" pitchFamily="34" charset="0"/>
              </a:rPr>
              <a:t>r</a:t>
            </a:r>
            <a:r>
              <a:rPr lang="en-US" altLang="zh-CN" sz="2400" i="1" baseline="-25000" dirty="0" err="1" smtClean="0">
                <a:solidFill>
                  <a:schemeClr val="bg1"/>
                </a:solidFill>
                <a:latin typeface="Verdana" pitchFamily="34" charset="0"/>
                <a:ea typeface="Verdana" pitchFamily="34" charset="0"/>
                <a:cs typeface="Verdana" pitchFamily="34" charset="0"/>
              </a:rPr>
              <a:t>i</a:t>
            </a:r>
            <a:r>
              <a:rPr lang="en-US" altLang="zh-CN" sz="2400" dirty="0" err="1" smtClean="0">
                <a:solidFill>
                  <a:schemeClr val="bg1"/>
                </a:solidFill>
                <a:latin typeface="Verdana" pitchFamily="34" charset="0"/>
                <a:ea typeface="Verdana" pitchFamily="34" charset="0"/>
                <a:cs typeface="Verdana" pitchFamily="34" charset="0"/>
              </a:rPr>
              <a:t>.Probe.MatchedRule</a:t>
            </a:r>
            <a:r>
              <a:rPr lang="en-US" altLang="zh-CN" sz="2400" dirty="0" smtClean="0">
                <a:solidFill>
                  <a:schemeClr val="bg1"/>
                </a:solidFill>
                <a:latin typeface="Verdana" pitchFamily="34" charset="0"/>
                <a:ea typeface="Verdana" pitchFamily="34" charset="0"/>
                <a:cs typeface="Verdana" pitchFamily="34" charset="0"/>
              </a:rPr>
              <a:t> != </a:t>
            </a:r>
            <a:r>
              <a:rPr lang="en-US" altLang="zh-CN" sz="2400" i="1" dirty="0" err="1" smtClean="0">
                <a:solidFill>
                  <a:schemeClr val="bg1"/>
                </a:solidFill>
                <a:latin typeface="Verdana" pitchFamily="34" charset="0"/>
                <a:ea typeface="Verdana" pitchFamily="34" charset="0"/>
                <a:cs typeface="Verdana" pitchFamily="34" charset="0"/>
              </a:rPr>
              <a:t>r</a:t>
            </a:r>
            <a:r>
              <a:rPr lang="en-US" altLang="zh-CN" sz="2400" i="1" baseline="-25000" dirty="0" err="1" smtClean="0">
                <a:solidFill>
                  <a:schemeClr val="bg1"/>
                </a:solidFill>
                <a:latin typeface="Verdana" pitchFamily="34" charset="0"/>
                <a:ea typeface="Verdana" pitchFamily="34" charset="0"/>
                <a:cs typeface="Verdana" pitchFamily="34" charset="0"/>
              </a:rPr>
              <a:t>i</a:t>
            </a:r>
            <a:endParaRPr lang="en-US" altLang="zh-CN" sz="2400" i="1" baseline="-25000" dirty="0" smtClean="0">
              <a:solidFill>
                <a:schemeClr val="bg1"/>
              </a:solidFill>
              <a:latin typeface="Verdana" pitchFamily="34" charset="0"/>
              <a:ea typeface="Verdana" pitchFamily="34" charset="0"/>
              <a:cs typeface="Verdana" pitchFamily="34" charset="0"/>
            </a:endParaRPr>
          </a:p>
          <a:p>
            <a:endParaRPr lang="en-US" altLang="zh-CN" sz="1000" i="1" baseline="-25000" dirty="0" smtClean="0">
              <a:latin typeface="Verdana" pitchFamily="34" charset="0"/>
              <a:ea typeface="Verdana" pitchFamily="34" charset="0"/>
              <a:cs typeface="Verdana" pitchFamily="34" charset="0"/>
            </a:endParaRPr>
          </a:p>
          <a:p>
            <a:r>
              <a:rPr lang="en-US" altLang="zh-CN" sz="2400" b="1" dirty="0" smtClean="0">
                <a:latin typeface="Verdana" pitchFamily="34" charset="0"/>
                <a:ea typeface="Verdana" pitchFamily="34" charset="0"/>
                <a:cs typeface="Verdana" pitchFamily="34" charset="0"/>
              </a:rPr>
              <a:t>Input</a:t>
            </a:r>
            <a:r>
              <a:rPr lang="en-US" altLang="zh-CN" sz="2400" dirty="0" smtClean="0">
                <a:latin typeface="Verdana" pitchFamily="34" charset="0"/>
                <a:ea typeface="Verdana" pitchFamily="34" charset="0"/>
                <a:cs typeface="Verdana" pitchFamily="34" charset="0"/>
              </a:rPr>
              <a:t>:   </a:t>
            </a:r>
            <a:r>
              <a:rPr lang="en-US" altLang="zh-CN" sz="400" dirty="0" smtClean="0">
                <a:latin typeface="Verdana" pitchFamily="34" charset="0"/>
                <a:ea typeface="Verdana" pitchFamily="34" charset="0"/>
                <a:cs typeface="Verdana" pitchFamily="34" charset="0"/>
              </a:rPr>
              <a:t> </a:t>
            </a:r>
            <a:r>
              <a:rPr lang="en-US" altLang="zh-CN" sz="2400" dirty="0" smtClean="0">
                <a:latin typeface="Verdana" pitchFamily="34" charset="0"/>
                <a:ea typeface="Verdana" pitchFamily="34" charset="0"/>
                <a:cs typeface="Verdana" pitchFamily="34" charset="0"/>
              </a:rPr>
              <a:t>flow table on controller</a:t>
            </a:r>
            <a:endParaRPr lang="en-US" altLang="zh-CN" sz="2400" baseline="-25000" dirty="0" smtClean="0">
              <a:latin typeface="Verdana" pitchFamily="34" charset="0"/>
              <a:ea typeface="Verdana" pitchFamily="34" charset="0"/>
              <a:cs typeface="Verdana" pitchFamily="34" charset="0"/>
            </a:endParaRPr>
          </a:p>
          <a:p>
            <a:endParaRPr lang="en-US" altLang="zh-CN" sz="2400" b="1" dirty="0" smtClean="0">
              <a:latin typeface="Verdana" pitchFamily="34" charset="0"/>
              <a:ea typeface="Verdana" pitchFamily="34" charset="0"/>
              <a:cs typeface="Verdana" pitchFamily="34" charset="0"/>
            </a:endParaRPr>
          </a:p>
          <a:p>
            <a:endParaRPr lang="en-US" altLang="zh-CN" sz="2400" b="1" dirty="0" smtClean="0">
              <a:latin typeface="Verdana" pitchFamily="34" charset="0"/>
              <a:ea typeface="Verdana" pitchFamily="34" charset="0"/>
              <a:cs typeface="Verdana" pitchFamily="34" charset="0"/>
            </a:endParaRPr>
          </a:p>
          <a:p>
            <a:endParaRPr lang="en-US" altLang="zh-CN" sz="2400" b="1" dirty="0" smtClean="0">
              <a:latin typeface="Verdana" pitchFamily="34" charset="0"/>
              <a:ea typeface="Verdana" pitchFamily="34" charset="0"/>
              <a:cs typeface="Verdana" pitchFamily="34" charset="0"/>
            </a:endParaRPr>
          </a:p>
          <a:p>
            <a:r>
              <a:rPr lang="en-US" altLang="zh-CN" sz="2400" b="1" dirty="0" smtClean="0">
                <a:latin typeface="Verdana" pitchFamily="34" charset="0"/>
                <a:ea typeface="Verdana" pitchFamily="34" charset="0"/>
                <a:cs typeface="Verdana" pitchFamily="34" charset="0"/>
              </a:rPr>
              <a:t>Output</a:t>
            </a:r>
            <a:r>
              <a:rPr lang="en-US" altLang="zh-CN" sz="2400" dirty="0" smtClean="0">
                <a:latin typeface="Verdana" pitchFamily="34" charset="0"/>
                <a:ea typeface="Verdana" pitchFamily="34" charset="0"/>
                <a:cs typeface="Verdana" pitchFamily="34" charset="0"/>
              </a:rPr>
              <a:t>: flow table on switch</a:t>
            </a:r>
            <a:endParaRPr lang="en-US" altLang="zh-CN" sz="2400" baseline="-25000" dirty="0" smtClean="0">
              <a:latin typeface="Verdana" pitchFamily="34" charset="0"/>
              <a:ea typeface="Verdana" pitchFamily="34" charset="0"/>
              <a:cs typeface="Verdana" pitchFamily="34" charset="0"/>
            </a:endParaRPr>
          </a:p>
          <a:p>
            <a:endParaRPr lang="en-US" altLang="zh-CN" sz="2400" baseline="-25000" dirty="0" smtClean="0">
              <a:latin typeface="Verdana" pitchFamily="34" charset="0"/>
              <a:ea typeface="Verdana" pitchFamily="34" charset="0"/>
              <a:cs typeface="Verdana" pitchFamily="34" charset="0"/>
            </a:endParaRPr>
          </a:p>
          <a:p>
            <a:endParaRPr lang="en-US" altLang="zh-CN" sz="2400" i="1" baseline="-25000" dirty="0" smtClean="0">
              <a:latin typeface="Verdana" pitchFamily="34" charset="0"/>
              <a:ea typeface="Verdana" pitchFamily="34" charset="0"/>
              <a:cs typeface="Verdana" pitchFamily="34" charset="0"/>
            </a:endParaRPr>
          </a:p>
        </p:txBody>
      </p:sp>
      <p:sp>
        <p:nvSpPr>
          <p:cNvPr id="19" name="圆角矩形 18"/>
          <p:cNvSpPr/>
          <p:nvPr/>
        </p:nvSpPr>
        <p:spPr>
          <a:xfrm>
            <a:off x="1857356" y="1857364"/>
            <a:ext cx="3500462" cy="500066"/>
          </a:xfrm>
          <a:prstGeom prst="roundRect">
            <a:avLst/>
          </a:prstGeom>
          <a:solidFill>
            <a:srgbClr val="FFC000"/>
          </a:solidFill>
          <a:effectLst>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2400" b="1" dirty="0" smtClean="0">
                <a:solidFill>
                  <a:schemeClr val="tx1"/>
                </a:solidFill>
                <a:latin typeface="Verdana" pitchFamily="34" charset="0"/>
                <a:cs typeface="Verdana" pitchFamily="34" charset="0"/>
              </a:rPr>
              <a:t>probe &amp; feedback</a:t>
            </a:r>
            <a:endParaRPr lang="zh-CN" altLang="en-US" sz="2400" b="1" dirty="0" smtClean="0">
              <a:solidFill>
                <a:schemeClr val="tx1"/>
              </a:solidFill>
              <a:latin typeface="Verdana" pitchFamily="34" charset="0"/>
              <a:cs typeface="Verdana" pitchFamily="34" charset="0"/>
            </a:endParaRPr>
          </a:p>
        </p:txBody>
      </p:sp>
      <p:cxnSp>
        <p:nvCxnSpPr>
          <p:cNvPr id="20" name="直接箭头连接符 19"/>
          <p:cNvCxnSpPr>
            <a:endCxn id="19" idx="0"/>
          </p:cNvCxnSpPr>
          <p:nvPr/>
        </p:nvCxnSpPr>
        <p:spPr>
          <a:xfrm rot="5400000">
            <a:off x="3428992" y="1678769"/>
            <a:ext cx="357190" cy="1588"/>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9" idx="2"/>
          </p:cNvCxnSpPr>
          <p:nvPr/>
        </p:nvCxnSpPr>
        <p:spPr>
          <a:xfrm rot="5400000">
            <a:off x="3428992" y="2536025"/>
            <a:ext cx="357190" cy="1588"/>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130425"/>
            <a:ext cx="9144000" cy="1470025"/>
          </a:xfrm>
        </p:spPr>
        <p:txBody>
          <a:bodyPr>
            <a:normAutofit fontScale="90000"/>
          </a:bodyPr>
          <a:lstStyle/>
          <a:p>
            <a:r>
              <a:rPr lang="en-US" altLang="zh-CN" sz="4000" dirty="0" err="1" smtClean="0">
                <a:solidFill>
                  <a:schemeClr val="bg1"/>
                </a:solidFill>
                <a:ea typeface="Verdana" pitchFamily="34" charset="0"/>
              </a:rPr>
              <a:t>Gotta</a:t>
            </a:r>
            <a:r>
              <a:rPr lang="en-US" altLang="zh-CN" sz="4000" dirty="0" smtClean="0">
                <a:solidFill>
                  <a:schemeClr val="bg1"/>
                </a:solidFill>
              </a:rPr>
              <a:t> Tell You Switches Only Once</a:t>
            </a:r>
            <a:br>
              <a:rPr lang="en-US" altLang="zh-CN" sz="4000" dirty="0" smtClean="0">
                <a:solidFill>
                  <a:schemeClr val="bg1"/>
                </a:solidFill>
              </a:rPr>
            </a:br>
            <a:r>
              <a:rPr lang="en-US" altLang="zh-CN" sz="4000" dirty="0" smtClean="0">
                <a:solidFill>
                  <a:schemeClr val="bg1"/>
                </a:solidFill>
              </a:rPr>
              <a:t>Toward Bandwidth-Efficient</a:t>
            </a:r>
            <a:br>
              <a:rPr lang="en-US" altLang="zh-CN" sz="4000" dirty="0" smtClean="0">
                <a:solidFill>
                  <a:schemeClr val="bg1"/>
                </a:solidFill>
              </a:rPr>
            </a:br>
            <a:r>
              <a:rPr lang="en-US" altLang="zh-CN" sz="4000" dirty="0" smtClean="0">
                <a:solidFill>
                  <a:schemeClr val="bg1"/>
                </a:solidFill>
              </a:rPr>
              <a:t>Flow Setup for </a:t>
            </a:r>
            <a:r>
              <a:rPr lang="en-US" altLang="zh-CN" sz="4000" dirty="0" smtClean="0">
                <a:solidFill>
                  <a:srgbClr val="FFC000"/>
                </a:solidFill>
              </a:rPr>
              <a:t>SDN</a:t>
            </a:r>
            <a:r>
              <a:rPr lang="en-US" altLang="zh-CN" sz="4000" dirty="0" smtClean="0"/>
              <a:t/>
            </a:r>
            <a:br>
              <a:rPr lang="en-US" altLang="zh-CN" sz="4000" dirty="0" smtClean="0"/>
            </a:br>
            <a:endParaRPr lang="zh-CN" altLang="en-US" sz="4000" dirty="0">
              <a:solidFill>
                <a:srgbClr val="FFC000"/>
              </a:solidFill>
            </a:endParaRPr>
          </a:p>
        </p:txBody>
      </p:sp>
      <p:sp>
        <p:nvSpPr>
          <p:cNvPr id="30" name="TextBox 29"/>
          <p:cNvSpPr txBox="1"/>
          <p:nvPr/>
        </p:nvSpPr>
        <p:spPr>
          <a:xfrm>
            <a:off x="1643042" y="500042"/>
            <a:ext cx="1324402" cy="369332"/>
          </a:xfrm>
          <a:prstGeom prst="rect">
            <a:avLst/>
          </a:prstGeom>
          <a:noFill/>
        </p:spPr>
        <p:txBody>
          <a:bodyPr wrap="none" rtlCol="0">
            <a:spAutoFit/>
          </a:bodyPr>
          <a:lstStyle/>
          <a:p>
            <a:r>
              <a:rPr lang="en-US" altLang="zh-CN" dirty="0" smtClean="0">
                <a:solidFill>
                  <a:schemeClr val="bg1"/>
                </a:solidFill>
                <a:latin typeface="Verdana" pitchFamily="34" charset="0"/>
                <a:ea typeface="Verdana" pitchFamily="34" charset="0"/>
                <a:cs typeface="Verdana" pitchFamily="34" charset="0"/>
              </a:rPr>
              <a:t>Controller</a:t>
            </a:r>
            <a:endParaRPr lang="zh-CN" altLang="en-US" dirty="0">
              <a:solidFill>
                <a:schemeClr val="bg1"/>
              </a:solidFill>
              <a:latin typeface="Verdana" pitchFamily="34" charset="0"/>
              <a:cs typeface="Verdana" pitchFamily="34" charset="0"/>
            </a:endParaRPr>
          </a:p>
        </p:txBody>
      </p:sp>
      <p:sp>
        <p:nvSpPr>
          <p:cNvPr id="31" name="TextBox 30"/>
          <p:cNvSpPr txBox="1"/>
          <p:nvPr/>
        </p:nvSpPr>
        <p:spPr>
          <a:xfrm>
            <a:off x="2688244" y="1142984"/>
            <a:ext cx="1481496" cy="369332"/>
          </a:xfrm>
          <a:prstGeom prst="rect">
            <a:avLst/>
          </a:prstGeom>
          <a:noFill/>
        </p:spPr>
        <p:txBody>
          <a:bodyPr wrap="none" rtlCol="0">
            <a:spAutoFit/>
          </a:bodyPr>
          <a:lstStyle/>
          <a:p>
            <a:r>
              <a:rPr lang="en-US" altLang="zh-CN" b="1" dirty="0" smtClean="0">
                <a:solidFill>
                  <a:schemeClr val="bg1"/>
                </a:solidFill>
                <a:latin typeface="Verdana" pitchFamily="34" charset="0"/>
                <a:ea typeface="Verdana" pitchFamily="34" charset="0"/>
                <a:cs typeface="Verdana" pitchFamily="34" charset="0"/>
              </a:rPr>
              <a:t>Controller</a:t>
            </a:r>
            <a:endParaRPr lang="zh-CN" altLang="en-US" b="1" dirty="0">
              <a:solidFill>
                <a:schemeClr val="bg1"/>
              </a:solidFill>
              <a:latin typeface="Verdana" pitchFamily="34" charset="0"/>
              <a:cs typeface="Verdana" pitchFamily="34" charset="0"/>
            </a:endParaRPr>
          </a:p>
        </p:txBody>
      </p:sp>
      <p:sp>
        <p:nvSpPr>
          <p:cNvPr id="49" name="TextBox 48"/>
          <p:cNvSpPr txBox="1"/>
          <p:nvPr/>
        </p:nvSpPr>
        <p:spPr>
          <a:xfrm>
            <a:off x="4427987" y="1714488"/>
            <a:ext cx="851515" cy="276999"/>
          </a:xfrm>
          <a:prstGeom prst="rect">
            <a:avLst/>
          </a:prstGeom>
          <a:noFill/>
        </p:spPr>
        <p:txBody>
          <a:bodyPr wrap="none" rtlCol="0">
            <a:spAutoFit/>
          </a:bodyPr>
          <a:lstStyle/>
          <a:p>
            <a:r>
              <a:rPr lang="en-US" altLang="zh-CN" sz="1200" b="1" dirty="0" smtClean="0">
                <a:solidFill>
                  <a:schemeClr val="bg1"/>
                </a:solidFill>
                <a:latin typeface="Verdana" pitchFamily="34" charset="0"/>
                <a:ea typeface="Verdana" pitchFamily="34" charset="0"/>
                <a:cs typeface="Verdana" pitchFamily="34" charset="0"/>
              </a:rPr>
              <a:t>Monitor</a:t>
            </a:r>
            <a:endParaRPr lang="zh-CN" altLang="en-US" sz="1200" b="1" dirty="0">
              <a:solidFill>
                <a:schemeClr val="bg1"/>
              </a:solidFill>
              <a:latin typeface="Verdana" pitchFamily="34" charset="0"/>
              <a:cs typeface="Verdana" pitchFamily="34" charset="0"/>
            </a:endParaRPr>
          </a:p>
        </p:txBody>
      </p:sp>
      <p:sp>
        <p:nvSpPr>
          <p:cNvPr id="3" name="TextBox 2"/>
          <p:cNvSpPr txBox="1"/>
          <p:nvPr/>
        </p:nvSpPr>
        <p:spPr>
          <a:xfrm>
            <a:off x="5860800" y="3357562"/>
            <a:ext cx="3525784" cy="1200329"/>
          </a:xfrm>
          <a:prstGeom prst="rect">
            <a:avLst/>
          </a:prstGeom>
          <a:noFill/>
        </p:spPr>
        <p:txBody>
          <a:bodyPr wrap="square" rtlCol="0">
            <a:spAutoFit/>
          </a:bodyPr>
          <a:lstStyle/>
          <a:p>
            <a:r>
              <a:rPr lang="en-US" altLang="zh-CN" sz="3600" b="1" dirty="0" err="1" smtClean="0">
                <a:solidFill>
                  <a:srgbClr val="FFC000"/>
                </a:solidFill>
                <a:latin typeface="Verdana" pitchFamily="34" charset="0"/>
                <a:ea typeface="Verdana" pitchFamily="34" charset="0"/>
                <a:cs typeface="Verdana" pitchFamily="34" charset="0"/>
              </a:rPr>
              <a:t>RuleScope</a:t>
            </a:r>
            <a:endParaRPr lang="en-US" altLang="zh-CN" sz="3600" b="1" dirty="0" smtClean="0">
              <a:solidFill>
                <a:srgbClr val="FFC000"/>
              </a:solidFill>
              <a:latin typeface="Verdana" pitchFamily="34" charset="0"/>
              <a:ea typeface="Verdana" pitchFamily="34" charset="0"/>
              <a:cs typeface="Verdana" pitchFamily="34" charset="0"/>
            </a:endParaRPr>
          </a:p>
          <a:p>
            <a:r>
              <a:rPr lang="en-US" altLang="zh-CN" sz="3600" b="1" dirty="0" smtClean="0">
                <a:latin typeface="Verdana" pitchFamily="34" charset="0"/>
                <a:ea typeface="Verdana" pitchFamily="34" charset="0"/>
                <a:cs typeface="Verdana" pitchFamily="34" charset="0"/>
              </a:rPr>
              <a:t>Algorithms</a:t>
            </a:r>
          </a:p>
        </p:txBody>
      </p:sp>
      <p:cxnSp>
        <p:nvCxnSpPr>
          <p:cNvPr id="12" name="直接连接符 11"/>
          <p:cNvCxnSpPr/>
          <p:nvPr/>
        </p:nvCxnSpPr>
        <p:spPr>
          <a:xfrm rot="5400000" flipH="1" flipV="1">
            <a:off x="3919068" y="4917596"/>
            <a:ext cx="3879220" cy="1588"/>
          </a:xfrm>
          <a:prstGeom prst="line">
            <a:avLst/>
          </a:prstGeom>
          <a:ln w="127000">
            <a:solidFill>
              <a:srgbClr val="FFC000"/>
            </a:solidFill>
          </a:ln>
          <a:effectLst>
            <a:outerShdw blurRad="50800" dist="38100" dir="10800000" algn="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445670" y="6211669"/>
            <a:ext cx="4310795" cy="646331"/>
          </a:xfrm>
          <a:prstGeom prst="rect">
            <a:avLst/>
          </a:prstGeom>
          <a:noFill/>
        </p:spPr>
        <p:txBody>
          <a:bodyPr wrap="none" rtlCol="0">
            <a:spAutoFit/>
          </a:bodyPr>
          <a:lstStyle/>
          <a:p>
            <a:pPr algn="r"/>
            <a:r>
              <a:rPr lang="en-US" altLang="zh-CN" sz="3600" b="1" dirty="0" smtClean="0">
                <a:latin typeface="Verdana" pitchFamily="34" charset="0"/>
                <a:ea typeface="Verdana" pitchFamily="34" charset="0"/>
                <a:cs typeface="Verdana" pitchFamily="34" charset="0"/>
              </a:rPr>
              <a:t>troubleshooting</a:t>
            </a:r>
            <a:endParaRPr lang="zh-CN" altLang="en-US" sz="3600" b="1" dirty="0">
              <a:latin typeface="Verdana" pitchFamily="34" charset="0"/>
              <a:cs typeface="Verdana" pitchFamily="34" charset="0"/>
            </a:endParaRPr>
          </a:p>
        </p:txBody>
      </p:sp>
      <p:sp>
        <p:nvSpPr>
          <p:cNvPr id="17" name="TextBox 16"/>
          <p:cNvSpPr txBox="1"/>
          <p:nvPr/>
        </p:nvSpPr>
        <p:spPr>
          <a:xfrm>
            <a:off x="295200" y="285728"/>
            <a:ext cx="8215370" cy="3272691"/>
          </a:xfrm>
          <a:prstGeom prst="rect">
            <a:avLst/>
          </a:prstGeom>
          <a:noFill/>
        </p:spPr>
        <p:txBody>
          <a:bodyPr wrap="square" rtlCol="0">
            <a:spAutoFit/>
          </a:bodyPr>
          <a:lstStyle/>
          <a:p>
            <a:r>
              <a:rPr lang="en-US" altLang="zh-CN" sz="2400" i="1" dirty="0" err="1" smtClean="0">
                <a:solidFill>
                  <a:schemeClr val="bg1"/>
                </a:solidFill>
                <a:latin typeface="Verdana" pitchFamily="34" charset="0"/>
                <a:ea typeface="Verdana" pitchFamily="34" charset="0"/>
                <a:cs typeface="Verdana" pitchFamily="34" charset="0"/>
              </a:rPr>
              <a:t>r</a:t>
            </a:r>
            <a:r>
              <a:rPr lang="en-US" altLang="zh-CN" sz="2400" i="1" baseline="-25000" dirty="0" err="1" smtClean="0">
                <a:solidFill>
                  <a:schemeClr val="bg1"/>
                </a:solidFill>
                <a:latin typeface="Verdana" pitchFamily="34" charset="0"/>
                <a:ea typeface="Verdana" pitchFamily="34" charset="0"/>
                <a:cs typeface="Verdana" pitchFamily="34" charset="0"/>
              </a:rPr>
              <a:t>i</a:t>
            </a:r>
            <a:r>
              <a:rPr lang="en-US" altLang="zh-CN" sz="2400" dirty="0" smtClean="0">
                <a:solidFill>
                  <a:schemeClr val="bg1"/>
                </a:solidFill>
                <a:latin typeface="Verdana" pitchFamily="34" charset="0"/>
                <a:ea typeface="Verdana" pitchFamily="34" charset="0"/>
                <a:cs typeface="Verdana" pitchFamily="34" charset="0"/>
              </a:rPr>
              <a:t> is </a:t>
            </a:r>
            <a:r>
              <a:rPr lang="en-US" altLang="zh-CN" sz="2400" b="1" dirty="0" smtClean="0">
                <a:solidFill>
                  <a:schemeClr val="bg1"/>
                </a:solidFill>
                <a:latin typeface="Verdana" pitchFamily="34" charset="0"/>
                <a:ea typeface="Verdana" pitchFamily="34" charset="0"/>
                <a:cs typeface="Verdana" pitchFamily="34" charset="0"/>
              </a:rPr>
              <a:t>detected as faulty </a:t>
            </a:r>
            <a:r>
              <a:rPr lang="en-US" altLang="zh-CN" sz="2400" dirty="0" smtClean="0">
                <a:solidFill>
                  <a:schemeClr val="bg1"/>
                </a:solidFill>
                <a:latin typeface="Verdana" pitchFamily="34" charset="0"/>
                <a:ea typeface="Verdana" pitchFamily="34" charset="0"/>
                <a:cs typeface="Verdana" pitchFamily="34" charset="0"/>
              </a:rPr>
              <a:t>if</a:t>
            </a:r>
          </a:p>
          <a:p>
            <a:r>
              <a:rPr lang="en-US" altLang="zh-CN" sz="2400" i="1" dirty="0" err="1" smtClean="0">
                <a:solidFill>
                  <a:schemeClr val="bg1"/>
                </a:solidFill>
                <a:latin typeface="Verdana" pitchFamily="34" charset="0"/>
                <a:ea typeface="Verdana" pitchFamily="34" charset="0"/>
                <a:cs typeface="Verdana" pitchFamily="34" charset="0"/>
              </a:rPr>
              <a:t>r</a:t>
            </a:r>
            <a:r>
              <a:rPr lang="en-US" altLang="zh-CN" sz="2400" i="1" baseline="-25000" dirty="0" err="1" smtClean="0">
                <a:solidFill>
                  <a:schemeClr val="bg1"/>
                </a:solidFill>
                <a:latin typeface="Verdana" pitchFamily="34" charset="0"/>
                <a:ea typeface="Verdana" pitchFamily="34" charset="0"/>
                <a:cs typeface="Verdana" pitchFamily="34" charset="0"/>
              </a:rPr>
              <a:t>i</a:t>
            </a:r>
            <a:r>
              <a:rPr lang="en-US" altLang="zh-CN" sz="2400" dirty="0" err="1" smtClean="0">
                <a:solidFill>
                  <a:schemeClr val="bg1"/>
                </a:solidFill>
                <a:latin typeface="Verdana" pitchFamily="34" charset="0"/>
                <a:ea typeface="Verdana" pitchFamily="34" charset="0"/>
                <a:cs typeface="Verdana" pitchFamily="34" charset="0"/>
              </a:rPr>
              <a:t>.Probe.MatchedRule</a:t>
            </a:r>
            <a:r>
              <a:rPr lang="en-US" altLang="zh-CN" sz="2400" dirty="0" smtClean="0">
                <a:solidFill>
                  <a:schemeClr val="bg1"/>
                </a:solidFill>
                <a:latin typeface="Verdana" pitchFamily="34" charset="0"/>
                <a:ea typeface="Verdana" pitchFamily="34" charset="0"/>
                <a:cs typeface="Verdana" pitchFamily="34" charset="0"/>
              </a:rPr>
              <a:t> != </a:t>
            </a:r>
            <a:r>
              <a:rPr lang="en-US" altLang="zh-CN" sz="2400" i="1" dirty="0" err="1" smtClean="0">
                <a:solidFill>
                  <a:schemeClr val="bg1"/>
                </a:solidFill>
                <a:latin typeface="Verdana" pitchFamily="34" charset="0"/>
                <a:ea typeface="Verdana" pitchFamily="34" charset="0"/>
                <a:cs typeface="Verdana" pitchFamily="34" charset="0"/>
              </a:rPr>
              <a:t>r</a:t>
            </a:r>
            <a:r>
              <a:rPr lang="en-US" altLang="zh-CN" sz="2400" i="1" baseline="-25000" dirty="0" err="1" smtClean="0">
                <a:solidFill>
                  <a:schemeClr val="bg1"/>
                </a:solidFill>
                <a:latin typeface="Verdana" pitchFamily="34" charset="0"/>
                <a:ea typeface="Verdana" pitchFamily="34" charset="0"/>
                <a:cs typeface="Verdana" pitchFamily="34" charset="0"/>
              </a:rPr>
              <a:t>i</a:t>
            </a:r>
            <a:endParaRPr lang="en-US" altLang="zh-CN" sz="2400" i="1" baseline="-25000" dirty="0" smtClean="0">
              <a:solidFill>
                <a:schemeClr val="bg1"/>
              </a:solidFill>
              <a:latin typeface="Verdana" pitchFamily="34" charset="0"/>
              <a:ea typeface="Verdana" pitchFamily="34" charset="0"/>
              <a:cs typeface="Verdana" pitchFamily="34" charset="0"/>
            </a:endParaRPr>
          </a:p>
          <a:p>
            <a:endParaRPr lang="en-US" altLang="zh-CN" sz="1000" i="1" baseline="-25000" dirty="0" smtClean="0">
              <a:latin typeface="Verdana" pitchFamily="34" charset="0"/>
              <a:ea typeface="Verdana" pitchFamily="34" charset="0"/>
              <a:cs typeface="Verdana" pitchFamily="34" charset="0"/>
            </a:endParaRPr>
          </a:p>
          <a:p>
            <a:r>
              <a:rPr lang="en-US" altLang="zh-CN" sz="2400" b="1" dirty="0" smtClean="0">
                <a:latin typeface="Verdana" pitchFamily="34" charset="0"/>
                <a:ea typeface="Verdana" pitchFamily="34" charset="0"/>
                <a:cs typeface="Verdana" pitchFamily="34" charset="0"/>
              </a:rPr>
              <a:t>Input</a:t>
            </a:r>
            <a:r>
              <a:rPr lang="en-US" altLang="zh-CN" sz="2400" dirty="0" smtClean="0">
                <a:latin typeface="Verdana" pitchFamily="34" charset="0"/>
                <a:ea typeface="Verdana" pitchFamily="34" charset="0"/>
                <a:cs typeface="Verdana" pitchFamily="34" charset="0"/>
              </a:rPr>
              <a:t>:   </a:t>
            </a:r>
            <a:r>
              <a:rPr lang="en-US" altLang="zh-CN" sz="400" dirty="0" smtClean="0">
                <a:latin typeface="Verdana" pitchFamily="34" charset="0"/>
                <a:ea typeface="Verdana" pitchFamily="34" charset="0"/>
                <a:cs typeface="Verdana" pitchFamily="34" charset="0"/>
              </a:rPr>
              <a:t> </a:t>
            </a:r>
            <a:r>
              <a:rPr lang="en-US" altLang="zh-CN" sz="2400" dirty="0" smtClean="0">
                <a:latin typeface="Verdana" pitchFamily="34" charset="0"/>
                <a:ea typeface="Verdana" pitchFamily="34" charset="0"/>
                <a:cs typeface="Verdana" pitchFamily="34" charset="0"/>
              </a:rPr>
              <a:t>flow table on controller</a:t>
            </a:r>
            <a:endParaRPr lang="en-US" altLang="zh-CN" sz="2400" baseline="-25000" dirty="0" smtClean="0">
              <a:latin typeface="Verdana" pitchFamily="34" charset="0"/>
              <a:ea typeface="Verdana" pitchFamily="34" charset="0"/>
              <a:cs typeface="Verdana" pitchFamily="34" charset="0"/>
            </a:endParaRPr>
          </a:p>
          <a:p>
            <a:endParaRPr lang="en-US" altLang="zh-CN" sz="2400" b="1" dirty="0" smtClean="0">
              <a:latin typeface="Verdana" pitchFamily="34" charset="0"/>
              <a:ea typeface="Verdana" pitchFamily="34" charset="0"/>
              <a:cs typeface="Verdana" pitchFamily="34" charset="0"/>
            </a:endParaRPr>
          </a:p>
          <a:p>
            <a:endParaRPr lang="en-US" altLang="zh-CN" sz="2400" b="1" dirty="0" smtClean="0">
              <a:latin typeface="Verdana" pitchFamily="34" charset="0"/>
              <a:ea typeface="Verdana" pitchFamily="34" charset="0"/>
              <a:cs typeface="Verdana" pitchFamily="34" charset="0"/>
            </a:endParaRPr>
          </a:p>
          <a:p>
            <a:endParaRPr lang="en-US" altLang="zh-CN" sz="2400" b="1" dirty="0" smtClean="0">
              <a:latin typeface="Verdana" pitchFamily="34" charset="0"/>
              <a:ea typeface="Verdana" pitchFamily="34" charset="0"/>
              <a:cs typeface="Verdana" pitchFamily="34" charset="0"/>
            </a:endParaRPr>
          </a:p>
          <a:p>
            <a:r>
              <a:rPr lang="en-US" altLang="zh-CN" sz="2400" b="1" dirty="0" smtClean="0">
                <a:latin typeface="Verdana" pitchFamily="34" charset="0"/>
                <a:ea typeface="Verdana" pitchFamily="34" charset="0"/>
                <a:cs typeface="Verdana" pitchFamily="34" charset="0"/>
              </a:rPr>
              <a:t>Output</a:t>
            </a:r>
            <a:r>
              <a:rPr lang="en-US" altLang="zh-CN" sz="2400" dirty="0" smtClean="0">
                <a:latin typeface="Verdana" pitchFamily="34" charset="0"/>
                <a:ea typeface="Verdana" pitchFamily="34" charset="0"/>
                <a:cs typeface="Verdana" pitchFamily="34" charset="0"/>
              </a:rPr>
              <a:t>: flow table on switch</a:t>
            </a:r>
            <a:endParaRPr lang="en-US" altLang="zh-CN" sz="2400" baseline="-25000" dirty="0" smtClean="0">
              <a:latin typeface="Verdana" pitchFamily="34" charset="0"/>
              <a:ea typeface="Verdana" pitchFamily="34" charset="0"/>
              <a:cs typeface="Verdana" pitchFamily="34" charset="0"/>
            </a:endParaRPr>
          </a:p>
          <a:p>
            <a:endParaRPr lang="en-US" altLang="zh-CN" sz="2400" baseline="-25000" dirty="0" smtClean="0">
              <a:latin typeface="Verdana" pitchFamily="34" charset="0"/>
              <a:ea typeface="Verdana" pitchFamily="34" charset="0"/>
              <a:cs typeface="Verdana" pitchFamily="34" charset="0"/>
            </a:endParaRPr>
          </a:p>
          <a:p>
            <a:endParaRPr lang="en-US" altLang="zh-CN" sz="2400" i="1" baseline="-25000" dirty="0" smtClean="0">
              <a:latin typeface="Verdana" pitchFamily="34" charset="0"/>
              <a:ea typeface="Verdana" pitchFamily="34" charset="0"/>
              <a:cs typeface="Verdana" pitchFamily="34" charset="0"/>
            </a:endParaRPr>
          </a:p>
        </p:txBody>
      </p:sp>
      <p:sp>
        <p:nvSpPr>
          <p:cNvPr id="19" name="圆角矩形 18"/>
          <p:cNvSpPr/>
          <p:nvPr/>
        </p:nvSpPr>
        <p:spPr>
          <a:xfrm>
            <a:off x="1857356" y="1857364"/>
            <a:ext cx="3500462" cy="500066"/>
          </a:xfrm>
          <a:prstGeom prst="roundRect">
            <a:avLst/>
          </a:prstGeom>
          <a:solidFill>
            <a:srgbClr val="FFC000"/>
          </a:solidFill>
          <a:effectLst>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2400" b="1" dirty="0" smtClean="0">
                <a:solidFill>
                  <a:schemeClr val="tx1"/>
                </a:solidFill>
                <a:latin typeface="Verdana" pitchFamily="34" charset="0"/>
                <a:cs typeface="Verdana" pitchFamily="34" charset="0"/>
              </a:rPr>
              <a:t>probe &amp; feedback</a:t>
            </a:r>
            <a:endParaRPr lang="zh-CN" altLang="en-US" sz="2400" b="1" dirty="0" smtClean="0">
              <a:solidFill>
                <a:schemeClr val="tx1"/>
              </a:solidFill>
              <a:latin typeface="Verdana" pitchFamily="34" charset="0"/>
              <a:cs typeface="Verdana" pitchFamily="34" charset="0"/>
            </a:endParaRPr>
          </a:p>
        </p:txBody>
      </p:sp>
      <p:cxnSp>
        <p:nvCxnSpPr>
          <p:cNvPr id="20" name="直接箭头连接符 19"/>
          <p:cNvCxnSpPr>
            <a:endCxn id="19" idx="0"/>
          </p:cNvCxnSpPr>
          <p:nvPr/>
        </p:nvCxnSpPr>
        <p:spPr>
          <a:xfrm rot="5400000">
            <a:off x="3428992" y="1678769"/>
            <a:ext cx="357190" cy="1588"/>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9" idx="2"/>
          </p:cNvCxnSpPr>
          <p:nvPr/>
        </p:nvCxnSpPr>
        <p:spPr>
          <a:xfrm rot="5400000">
            <a:off x="3428992" y="2536025"/>
            <a:ext cx="357190" cy="1588"/>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929190" y="2571744"/>
            <a:ext cx="3786214" cy="461665"/>
          </a:xfrm>
          <a:prstGeom prst="rect">
            <a:avLst/>
          </a:prstGeom>
          <a:noFill/>
        </p:spPr>
        <p:txBody>
          <a:bodyPr wrap="square" rtlCol="0">
            <a:spAutoFit/>
          </a:bodyPr>
          <a:lstStyle/>
          <a:p>
            <a:r>
              <a:rPr lang="en-US" altLang="zh-CN" sz="1400" b="1" dirty="0" smtClean="0">
                <a:solidFill>
                  <a:srgbClr val="FF0000"/>
                </a:solidFill>
                <a:latin typeface="Verdana" pitchFamily="34" charset="0"/>
                <a:ea typeface="Verdana" pitchFamily="34" charset="0"/>
                <a:cs typeface="Verdana" pitchFamily="34" charset="0"/>
              </a:rPr>
              <a:t> </a:t>
            </a:r>
            <a:r>
              <a:rPr lang="en-US" altLang="zh-CN" sz="2400" b="1" dirty="0" err="1" smtClean="0">
                <a:solidFill>
                  <a:srgbClr val="FF0000"/>
                </a:solidFill>
                <a:latin typeface="Verdana" pitchFamily="34" charset="0"/>
                <a:ea typeface="Verdana" pitchFamily="34" charset="0"/>
                <a:cs typeface="Verdana" pitchFamily="34" charset="0"/>
              </a:rPr>
              <a:t>rule.priority</a:t>
            </a:r>
            <a:r>
              <a:rPr lang="en-US" altLang="zh-CN" sz="2400" b="1" dirty="0" smtClean="0">
                <a:solidFill>
                  <a:srgbClr val="FF0000"/>
                </a:solidFill>
                <a:latin typeface="Verdana" pitchFamily="34" charset="0"/>
                <a:ea typeface="Verdana" pitchFamily="34" charset="0"/>
                <a:cs typeface="Verdana" pitchFamily="34" charset="0"/>
              </a:rPr>
              <a:t> on </a:t>
            </a:r>
            <a:r>
              <a:rPr lang="en-US" altLang="zh-CN" sz="2400" b="1" dirty="0" err="1" smtClean="0">
                <a:solidFill>
                  <a:srgbClr val="FF0000"/>
                </a:solidFill>
                <a:latin typeface="Verdana" pitchFamily="34" charset="0"/>
                <a:ea typeface="Verdana" pitchFamily="34" charset="0"/>
                <a:cs typeface="Verdana" pitchFamily="34" charset="0"/>
              </a:rPr>
              <a:t>sw</a:t>
            </a:r>
            <a:r>
              <a:rPr lang="en-US" altLang="zh-CN" sz="2400" b="1" dirty="0" smtClean="0">
                <a:solidFill>
                  <a:srgbClr val="FF0000"/>
                </a:solidFill>
                <a:latin typeface="Verdana" pitchFamily="34" charset="0"/>
                <a:ea typeface="Verdana" pitchFamily="34" charset="0"/>
                <a:cs typeface="Verdana" pitchFamily="34" charset="0"/>
              </a:rPr>
              <a:t>?</a:t>
            </a:r>
            <a:endParaRPr lang="zh-CN" altLang="en-US" sz="2400" b="1" dirty="0">
              <a:solidFill>
                <a:srgbClr val="FF0000"/>
              </a:solidFill>
              <a:latin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130425"/>
            <a:ext cx="9144000" cy="1470025"/>
          </a:xfrm>
        </p:spPr>
        <p:txBody>
          <a:bodyPr>
            <a:normAutofit fontScale="90000"/>
          </a:bodyPr>
          <a:lstStyle/>
          <a:p>
            <a:r>
              <a:rPr lang="en-US" altLang="zh-CN" sz="4000" dirty="0" err="1" smtClean="0">
                <a:solidFill>
                  <a:schemeClr val="bg1"/>
                </a:solidFill>
                <a:ea typeface="Verdana" pitchFamily="34" charset="0"/>
              </a:rPr>
              <a:t>Gotta</a:t>
            </a:r>
            <a:r>
              <a:rPr lang="en-US" altLang="zh-CN" sz="4000" dirty="0" smtClean="0">
                <a:solidFill>
                  <a:schemeClr val="bg1"/>
                </a:solidFill>
              </a:rPr>
              <a:t> Tell You Switches Only Once</a:t>
            </a:r>
            <a:br>
              <a:rPr lang="en-US" altLang="zh-CN" sz="4000" dirty="0" smtClean="0">
                <a:solidFill>
                  <a:schemeClr val="bg1"/>
                </a:solidFill>
              </a:rPr>
            </a:br>
            <a:r>
              <a:rPr lang="en-US" altLang="zh-CN" sz="4000" dirty="0" smtClean="0">
                <a:solidFill>
                  <a:schemeClr val="bg1"/>
                </a:solidFill>
              </a:rPr>
              <a:t>Toward Bandwidth-Efficient</a:t>
            </a:r>
            <a:br>
              <a:rPr lang="en-US" altLang="zh-CN" sz="4000" dirty="0" smtClean="0">
                <a:solidFill>
                  <a:schemeClr val="bg1"/>
                </a:solidFill>
              </a:rPr>
            </a:br>
            <a:r>
              <a:rPr lang="en-US" altLang="zh-CN" sz="4000" dirty="0" smtClean="0">
                <a:solidFill>
                  <a:schemeClr val="bg1"/>
                </a:solidFill>
              </a:rPr>
              <a:t>Flow Setup for </a:t>
            </a:r>
            <a:r>
              <a:rPr lang="en-US" altLang="zh-CN" sz="4000" dirty="0" smtClean="0">
                <a:solidFill>
                  <a:srgbClr val="FFC000"/>
                </a:solidFill>
              </a:rPr>
              <a:t>SDN</a:t>
            </a:r>
            <a:r>
              <a:rPr lang="en-US" altLang="zh-CN" sz="4000" dirty="0" smtClean="0"/>
              <a:t/>
            </a:r>
            <a:br>
              <a:rPr lang="en-US" altLang="zh-CN" sz="4000" dirty="0" smtClean="0"/>
            </a:br>
            <a:endParaRPr lang="zh-CN" altLang="en-US" sz="4000" dirty="0">
              <a:solidFill>
                <a:srgbClr val="FFC000"/>
              </a:solidFill>
            </a:endParaRPr>
          </a:p>
        </p:txBody>
      </p:sp>
      <p:sp>
        <p:nvSpPr>
          <p:cNvPr id="30" name="TextBox 29"/>
          <p:cNvSpPr txBox="1"/>
          <p:nvPr/>
        </p:nvSpPr>
        <p:spPr>
          <a:xfrm>
            <a:off x="1643042" y="500042"/>
            <a:ext cx="1324402" cy="369332"/>
          </a:xfrm>
          <a:prstGeom prst="rect">
            <a:avLst/>
          </a:prstGeom>
          <a:noFill/>
        </p:spPr>
        <p:txBody>
          <a:bodyPr wrap="none" rtlCol="0">
            <a:spAutoFit/>
          </a:bodyPr>
          <a:lstStyle/>
          <a:p>
            <a:r>
              <a:rPr lang="en-US" altLang="zh-CN" dirty="0" smtClean="0">
                <a:solidFill>
                  <a:schemeClr val="bg1"/>
                </a:solidFill>
                <a:latin typeface="Verdana" pitchFamily="34" charset="0"/>
                <a:ea typeface="Verdana" pitchFamily="34" charset="0"/>
                <a:cs typeface="Verdana" pitchFamily="34" charset="0"/>
              </a:rPr>
              <a:t>Controller</a:t>
            </a:r>
            <a:endParaRPr lang="zh-CN" altLang="en-US" dirty="0">
              <a:solidFill>
                <a:schemeClr val="bg1"/>
              </a:solidFill>
              <a:latin typeface="Verdana" pitchFamily="34" charset="0"/>
              <a:cs typeface="Verdana" pitchFamily="34" charset="0"/>
            </a:endParaRPr>
          </a:p>
        </p:txBody>
      </p:sp>
      <p:sp>
        <p:nvSpPr>
          <p:cNvPr id="31" name="TextBox 30"/>
          <p:cNvSpPr txBox="1"/>
          <p:nvPr/>
        </p:nvSpPr>
        <p:spPr>
          <a:xfrm>
            <a:off x="2688244" y="1142984"/>
            <a:ext cx="1481496" cy="369332"/>
          </a:xfrm>
          <a:prstGeom prst="rect">
            <a:avLst/>
          </a:prstGeom>
          <a:noFill/>
        </p:spPr>
        <p:txBody>
          <a:bodyPr wrap="none" rtlCol="0">
            <a:spAutoFit/>
          </a:bodyPr>
          <a:lstStyle/>
          <a:p>
            <a:r>
              <a:rPr lang="en-US" altLang="zh-CN" b="1" dirty="0" smtClean="0">
                <a:solidFill>
                  <a:schemeClr val="bg1"/>
                </a:solidFill>
                <a:latin typeface="Verdana" pitchFamily="34" charset="0"/>
                <a:ea typeface="Verdana" pitchFamily="34" charset="0"/>
                <a:cs typeface="Verdana" pitchFamily="34" charset="0"/>
              </a:rPr>
              <a:t>Controller</a:t>
            </a:r>
            <a:endParaRPr lang="zh-CN" altLang="en-US" b="1" dirty="0">
              <a:solidFill>
                <a:schemeClr val="bg1"/>
              </a:solidFill>
              <a:latin typeface="Verdana" pitchFamily="34" charset="0"/>
              <a:cs typeface="Verdana" pitchFamily="34" charset="0"/>
            </a:endParaRPr>
          </a:p>
        </p:txBody>
      </p:sp>
      <p:sp>
        <p:nvSpPr>
          <p:cNvPr id="49" name="TextBox 48"/>
          <p:cNvSpPr txBox="1"/>
          <p:nvPr/>
        </p:nvSpPr>
        <p:spPr>
          <a:xfrm>
            <a:off x="4427987" y="1714488"/>
            <a:ext cx="851515" cy="276999"/>
          </a:xfrm>
          <a:prstGeom prst="rect">
            <a:avLst/>
          </a:prstGeom>
          <a:noFill/>
        </p:spPr>
        <p:txBody>
          <a:bodyPr wrap="none" rtlCol="0">
            <a:spAutoFit/>
          </a:bodyPr>
          <a:lstStyle/>
          <a:p>
            <a:r>
              <a:rPr lang="en-US" altLang="zh-CN" sz="1200" b="1" dirty="0" smtClean="0">
                <a:solidFill>
                  <a:schemeClr val="bg1"/>
                </a:solidFill>
                <a:latin typeface="Verdana" pitchFamily="34" charset="0"/>
                <a:ea typeface="Verdana" pitchFamily="34" charset="0"/>
                <a:cs typeface="Verdana" pitchFamily="34" charset="0"/>
              </a:rPr>
              <a:t>Monitor</a:t>
            </a:r>
            <a:endParaRPr lang="zh-CN" altLang="en-US" sz="1200" b="1" dirty="0">
              <a:solidFill>
                <a:schemeClr val="bg1"/>
              </a:solidFill>
              <a:latin typeface="Verdana" pitchFamily="34" charset="0"/>
              <a:cs typeface="Verdana" pitchFamily="34" charset="0"/>
            </a:endParaRPr>
          </a:p>
        </p:txBody>
      </p:sp>
      <p:sp>
        <p:nvSpPr>
          <p:cNvPr id="3" name="TextBox 2"/>
          <p:cNvSpPr txBox="1"/>
          <p:nvPr/>
        </p:nvSpPr>
        <p:spPr>
          <a:xfrm>
            <a:off x="5860800" y="3357562"/>
            <a:ext cx="3525784" cy="1200329"/>
          </a:xfrm>
          <a:prstGeom prst="rect">
            <a:avLst/>
          </a:prstGeom>
          <a:noFill/>
        </p:spPr>
        <p:txBody>
          <a:bodyPr wrap="square" rtlCol="0">
            <a:spAutoFit/>
          </a:bodyPr>
          <a:lstStyle/>
          <a:p>
            <a:r>
              <a:rPr lang="en-US" altLang="zh-CN" sz="3600" b="1" dirty="0" err="1" smtClean="0">
                <a:solidFill>
                  <a:srgbClr val="FFC000"/>
                </a:solidFill>
                <a:latin typeface="Verdana" pitchFamily="34" charset="0"/>
                <a:ea typeface="Verdana" pitchFamily="34" charset="0"/>
                <a:cs typeface="Verdana" pitchFamily="34" charset="0"/>
              </a:rPr>
              <a:t>RuleScope</a:t>
            </a:r>
            <a:endParaRPr lang="en-US" altLang="zh-CN" sz="3600" b="1" dirty="0" smtClean="0">
              <a:solidFill>
                <a:srgbClr val="FFC000"/>
              </a:solidFill>
              <a:latin typeface="Verdana" pitchFamily="34" charset="0"/>
              <a:ea typeface="Verdana" pitchFamily="34" charset="0"/>
              <a:cs typeface="Verdana" pitchFamily="34" charset="0"/>
            </a:endParaRPr>
          </a:p>
          <a:p>
            <a:r>
              <a:rPr lang="en-US" altLang="zh-CN" sz="3600" b="1" dirty="0" smtClean="0">
                <a:latin typeface="Verdana" pitchFamily="34" charset="0"/>
                <a:ea typeface="Verdana" pitchFamily="34" charset="0"/>
                <a:cs typeface="Verdana" pitchFamily="34" charset="0"/>
              </a:rPr>
              <a:t>Algorithms</a:t>
            </a:r>
          </a:p>
        </p:txBody>
      </p:sp>
      <p:cxnSp>
        <p:nvCxnSpPr>
          <p:cNvPr id="12" name="直接连接符 11"/>
          <p:cNvCxnSpPr/>
          <p:nvPr/>
        </p:nvCxnSpPr>
        <p:spPr>
          <a:xfrm rot="5400000" flipH="1" flipV="1">
            <a:off x="3919068" y="4917596"/>
            <a:ext cx="3879220" cy="1588"/>
          </a:xfrm>
          <a:prstGeom prst="line">
            <a:avLst/>
          </a:prstGeom>
          <a:ln w="127000">
            <a:solidFill>
              <a:srgbClr val="FFC000"/>
            </a:solidFill>
          </a:ln>
          <a:effectLst>
            <a:outerShdw blurRad="50800" dist="38100" dir="10800000" algn="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445670" y="6211669"/>
            <a:ext cx="4310795" cy="646331"/>
          </a:xfrm>
          <a:prstGeom prst="rect">
            <a:avLst/>
          </a:prstGeom>
          <a:noFill/>
        </p:spPr>
        <p:txBody>
          <a:bodyPr wrap="none" rtlCol="0">
            <a:spAutoFit/>
          </a:bodyPr>
          <a:lstStyle/>
          <a:p>
            <a:pPr algn="r"/>
            <a:r>
              <a:rPr lang="en-US" altLang="zh-CN" sz="3600" b="1" dirty="0" smtClean="0">
                <a:latin typeface="Verdana" pitchFamily="34" charset="0"/>
                <a:ea typeface="Verdana" pitchFamily="34" charset="0"/>
                <a:cs typeface="Verdana" pitchFamily="34" charset="0"/>
              </a:rPr>
              <a:t>troubleshooting</a:t>
            </a:r>
            <a:endParaRPr lang="zh-CN" altLang="en-US" sz="3600" b="1" dirty="0">
              <a:latin typeface="Verdana" pitchFamily="34" charset="0"/>
              <a:cs typeface="Verdana" pitchFamily="34" charset="0"/>
            </a:endParaRPr>
          </a:p>
        </p:txBody>
      </p:sp>
      <p:sp>
        <p:nvSpPr>
          <p:cNvPr id="17" name="TextBox 16"/>
          <p:cNvSpPr txBox="1"/>
          <p:nvPr/>
        </p:nvSpPr>
        <p:spPr>
          <a:xfrm>
            <a:off x="295200" y="285728"/>
            <a:ext cx="8215370" cy="3272691"/>
          </a:xfrm>
          <a:prstGeom prst="rect">
            <a:avLst/>
          </a:prstGeom>
          <a:noFill/>
        </p:spPr>
        <p:txBody>
          <a:bodyPr wrap="square" rtlCol="0">
            <a:spAutoFit/>
          </a:bodyPr>
          <a:lstStyle/>
          <a:p>
            <a:r>
              <a:rPr lang="en-US" altLang="zh-CN" sz="2400" i="1" dirty="0" err="1" smtClean="0">
                <a:solidFill>
                  <a:schemeClr val="bg1"/>
                </a:solidFill>
                <a:latin typeface="Verdana" pitchFamily="34" charset="0"/>
                <a:ea typeface="Verdana" pitchFamily="34" charset="0"/>
                <a:cs typeface="Verdana" pitchFamily="34" charset="0"/>
              </a:rPr>
              <a:t>r</a:t>
            </a:r>
            <a:r>
              <a:rPr lang="en-US" altLang="zh-CN" sz="2400" i="1" baseline="-25000" dirty="0" err="1" smtClean="0">
                <a:solidFill>
                  <a:schemeClr val="bg1"/>
                </a:solidFill>
                <a:latin typeface="Verdana" pitchFamily="34" charset="0"/>
                <a:ea typeface="Verdana" pitchFamily="34" charset="0"/>
                <a:cs typeface="Verdana" pitchFamily="34" charset="0"/>
              </a:rPr>
              <a:t>i</a:t>
            </a:r>
            <a:r>
              <a:rPr lang="en-US" altLang="zh-CN" sz="2400" dirty="0" smtClean="0">
                <a:solidFill>
                  <a:schemeClr val="bg1"/>
                </a:solidFill>
                <a:latin typeface="Verdana" pitchFamily="34" charset="0"/>
                <a:ea typeface="Verdana" pitchFamily="34" charset="0"/>
                <a:cs typeface="Verdana" pitchFamily="34" charset="0"/>
              </a:rPr>
              <a:t> is </a:t>
            </a:r>
            <a:r>
              <a:rPr lang="en-US" altLang="zh-CN" sz="2400" b="1" dirty="0" smtClean="0">
                <a:solidFill>
                  <a:schemeClr val="bg1"/>
                </a:solidFill>
                <a:latin typeface="Verdana" pitchFamily="34" charset="0"/>
                <a:ea typeface="Verdana" pitchFamily="34" charset="0"/>
                <a:cs typeface="Verdana" pitchFamily="34" charset="0"/>
              </a:rPr>
              <a:t>detected as faulty </a:t>
            </a:r>
            <a:r>
              <a:rPr lang="en-US" altLang="zh-CN" sz="2400" dirty="0" smtClean="0">
                <a:solidFill>
                  <a:schemeClr val="bg1"/>
                </a:solidFill>
                <a:latin typeface="Verdana" pitchFamily="34" charset="0"/>
                <a:ea typeface="Verdana" pitchFamily="34" charset="0"/>
                <a:cs typeface="Verdana" pitchFamily="34" charset="0"/>
              </a:rPr>
              <a:t>if</a:t>
            </a:r>
          </a:p>
          <a:p>
            <a:r>
              <a:rPr lang="en-US" altLang="zh-CN" sz="2400" i="1" dirty="0" err="1" smtClean="0">
                <a:solidFill>
                  <a:schemeClr val="bg1"/>
                </a:solidFill>
                <a:latin typeface="Verdana" pitchFamily="34" charset="0"/>
                <a:ea typeface="Verdana" pitchFamily="34" charset="0"/>
                <a:cs typeface="Verdana" pitchFamily="34" charset="0"/>
              </a:rPr>
              <a:t>r</a:t>
            </a:r>
            <a:r>
              <a:rPr lang="en-US" altLang="zh-CN" sz="2400" i="1" baseline="-25000" dirty="0" err="1" smtClean="0">
                <a:solidFill>
                  <a:schemeClr val="bg1"/>
                </a:solidFill>
                <a:latin typeface="Verdana" pitchFamily="34" charset="0"/>
                <a:ea typeface="Verdana" pitchFamily="34" charset="0"/>
                <a:cs typeface="Verdana" pitchFamily="34" charset="0"/>
              </a:rPr>
              <a:t>i</a:t>
            </a:r>
            <a:r>
              <a:rPr lang="en-US" altLang="zh-CN" sz="2400" dirty="0" err="1" smtClean="0">
                <a:solidFill>
                  <a:schemeClr val="bg1"/>
                </a:solidFill>
                <a:latin typeface="Verdana" pitchFamily="34" charset="0"/>
                <a:ea typeface="Verdana" pitchFamily="34" charset="0"/>
                <a:cs typeface="Verdana" pitchFamily="34" charset="0"/>
              </a:rPr>
              <a:t>.Probe.MatchedRule</a:t>
            </a:r>
            <a:r>
              <a:rPr lang="en-US" altLang="zh-CN" sz="2400" dirty="0" smtClean="0">
                <a:solidFill>
                  <a:schemeClr val="bg1"/>
                </a:solidFill>
                <a:latin typeface="Verdana" pitchFamily="34" charset="0"/>
                <a:ea typeface="Verdana" pitchFamily="34" charset="0"/>
                <a:cs typeface="Verdana" pitchFamily="34" charset="0"/>
              </a:rPr>
              <a:t> != </a:t>
            </a:r>
            <a:r>
              <a:rPr lang="en-US" altLang="zh-CN" sz="2400" i="1" dirty="0" err="1" smtClean="0">
                <a:solidFill>
                  <a:schemeClr val="bg1"/>
                </a:solidFill>
                <a:latin typeface="Verdana" pitchFamily="34" charset="0"/>
                <a:ea typeface="Verdana" pitchFamily="34" charset="0"/>
                <a:cs typeface="Verdana" pitchFamily="34" charset="0"/>
              </a:rPr>
              <a:t>r</a:t>
            </a:r>
            <a:r>
              <a:rPr lang="en-US" altLang="zh-CN" sz="2400" i="1" baseline="-25000" dirty="0" err="1" smtClean="0">
                <a:solidFill>
                  <a:schemeClr val="bg1"/>
                </a:solidFill>
                <a:latin typeface="Verdana" pitchFamily="34" charset="0"/>
                <a:ea typeface="Verdana" pitchFamily="34" charset="0"/>
                <a:cs typeface="Verdana" pitchFamily="34" charset="0"/>
              </a:rPr>
              <a:t>i</a:t>
            </a:r>
            <a:endParaRPr lang="en-US" altLang="zh-CN" sz="2400" i="1" baseline="-25000" dirty="0" smtClean="0">
              <a:solidFill>
                <a:schemeClr val="bg1"/>
              </a:solidFill>
              <a:latin typeface="Verdana" pitchFamily="34" charset="0"/>
              <a:ea typeface="Verdana" pitchFamily="34" charset="0"/>
              <a:cs typeface="Verdana" pitchFamily="34" charset="0"/>
            </a:endParaRPr>
          </a:p>
          <a:p>
            <a:endParaRPr lang="en-US" altLang="zh-CN" sz="1000" i="1" baseline="-25000" dirty="0" smtClean="0">
              <a:latin typeface="Verdana" pitchFamily="34" charset="0"/>
              <a:ea typeface="Verdana" pitchFamily="34" charset="0"/>
              <a:cs typeface="Verdana" pitchFamily="34" charset="0"/>
            </a:endParaRPr>
          </a:p>
          <a:p>
            <a:r>
              <a:rPr lang="en-US" altLang="zh-CN" sz="2400" b="1" dirty="0" smtClean="0">
                <a:latin typeface="Verdana" pitchFamily="34" charset="0"/>
                <a:ea typeface="Verdana" pitchFamily="34" charset="0"/>
                <a:cs typeface="Verdana" pitchFamily="34" charset="0"/>
              </a:rPr>
              <a:t>Input</a:t>
            </a:r>
            <a:r>
              <a:rPr lang="en-US" altLang="zh-CN" sz="2400" dirty="0" smtClean="0">
                <a:latin typeface="Verdana" pitchFamily="34" charset="0"/>
                <a:ea typeface="Verdana" pitchFamily="34" charset="0"/>
                <a:cs typeface="Verdana" pitchFamily="34" charset="0"/>
              </a:rPr>
              <a:t>:   </a:t>
            </a:r>
            <a:r>
              <a:rPr lang="en-US" altLang="zh-CN" sz="400" dirty="0" smtClean="0">
                <a:latin typeface="Verdana" pitchFamily="34" charset="0"/>
                <a:ea typeface="Verdana" pitchFamily="34" charset="0"/>
                <a:cs typeface="Verdana" pitchFamily="34" charset="0"/>
              </a:rPr>
              <a:t> </a:t>
            </a:r>
            <a:r>
              <a:rPr lang="en-US" altLang="zh-CN" sz="2400" dirty="0" smtClean="0">
                <a:latin typeface="Verdana" pitchFamily="34" charset="0"/>
                <a:ea typeface="Verdana" pitchFamily="34" charset="0"/>
                <a:cs typeface="Verdana" pitchFamily="34" charset="0"/>
              </a:rPr>
              <a:t>flow table on controller</a:t>
            </a:r>
            <a:endParaRPr lang="en-US" altLang="zh-CN" sz="2400" baseline="-25000" dirty="0" smtClean="0">
              <a:latin typeface="Verdana" pitchFamily="34" charset="0"/>
              <a:ea typeface="Verdana" pitchFamily="34" charset="0"/>
              <a:cs typeface="Verdana" pitchFamily="34" charset="0"/>
            </a:endParaRPr>
          </a:p>
          <a:p>
            <a:endParaRPr lang="en-US" altLang="zh-CN" sz="2400" b="1" dirty="0" smtClean="0">
              <a:latin typeface="Verdana" pitchFamily="34" charset="0"/>
              <a:ea typeface="Verdana" pitchFamily="34" charset="0"/>
              <a:cs typeface="Verdana" pitchFamily="34" charset="0"/>
            </a:endParaRPr>
          </a:p>
          <a:p>
            <a:endParaRPr lang="en-US" altLang="zh-CN" sz="2400" b="1" dirty="0" smtClean="0">
              <a:latin typeface="Verdana" pitchFamily="34" charset="0"/>
              <a:ea typeface="Verdana" pitchFamily="34" charset="0"/>
              <a:cs typeface="Verdana" pitchFamily="34" charset="0"/>
            </a:endParaRPr>
          </a:p>
          <a:p>
            <a:endParaRPr lang="en-US" altLang="zh-CN" sz="2400" b="1" dirty="0" smtClean="0">
              <a:latin typeface="Verdana" pitchFamily="34" charset="0"/>
              <a:ea typeface="Verdana" pitchFamily="34" charset="0"/>
              <a:cs typeface="Verdana" pitchFamily="34" charset="0"/>
            </a:endParaRPr>
          </a:p>
          <a:p>
            <a:r>
              <a:rPr lang="en-US" altLang="zh-CN" sz="2400" b="1" dirty="0" smtClean="0">
                <a:latin typeface="Verdana" pitchFamily="34" charset="0"/>
                <a:ea typeface="Verdana" pitchFamily="34" charset="0"/>
                <a:cs typeface="Verdana" pitchFamily="34" charset="0"/>
              </a:rPr>
              <a:t>Output</a:t>
            </a:r>
            <a:r>
              <a:rPr lang="en-US" altLang="zh-CN" sz="2400" dirty="0" smtClean="0">
                <a:latin typeface="Verdana" pitchFamily="34" charset="0"/>
                <a:ea typeface="Verdana" pitchFamily="34" charset="0"/>
                <a:cs typeface="Verdana" pitchFamily="34" charset="0"/>
              </a:rPr>
              <a:t>: flow table on switch</a:t>
            </a:r>
            <a:endParaRPr lang="en-US" altLang="zh-CN" sz="2400" baseline="-25000" dirty="0" smtClean="0">
              <a:latin typeface="Verdana" pitchFamily="34" charset="0"/>
              <a:ea typeface="Verdana" pitchFamily="34" charset="0"/>
              <a:cs typeface="Verdana" pitchFamily="34" charset="0"/>
            </a:endParaRPr>
          </a:p>
          <a:p>
            <a:endParaRPr lang="en-US" altLang="zh-CN" sz="2400" baseline="-25000" dirty="0" smtClean="0">
              <a:latin typeface="Verdana" pitchFamily="34" charset="0"/>
              <a:ea typeface="Verdana" pitchFamily="34" charset="0"/>
              <a:cs typeface="Verdana" pitchFamily="34" charset="0"/>
            </a:endParaRPr>
          </a:p>
          <a:p>
            <a:endParaRPr lang="en-US" altLang="zh-CN" sz="2400" i="1" baseline="-25000" dirty="0" smtClean="0">
              <a:latin typeface="Verdana" pitchFamily="34" charset="0"/>
              <a:ea typeface="Verdana" pitchFamily="34" charset="0"/>
              <a:cs typeface="Verdana" pitchFamily="34" charset="0"/>
            </a:endParaRPr>
          </a:p>
        </p:txBody>
      </p:sp>
      <p:sp>
        <p:nvSpPr>
          <p:cNvPr id="19" name="圆角矩形 18"/>
          <p:cNvSpPr/>
          <p:nvPr/>
        </p:nvSpPr>
        <p:spPr>
          <a:xfrm>
            <a:off x="1857356" y="1857364"/>
            <a:ext cx="3500462" cy="500066"/>
          </a:xfrm>
          <a:prstGeom prst="roundRect">
            <a:avLst/>
          </a:prstGeom>
          <a:solidFill>
            <a:srgbClr val="FFC000"/>
          </a:solidFill>
          <a:effectLst>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2400" b="1" dirty="0" smtClean="0">
                <a:solidFill>
                  <a:schemeClr val="tx1"/>
                </a:solidFill>
                <a:latin typeface="Verdana" pitchFamily="34" charset="0"/>
                <a:cs typeface="Verdana" pitchFamily="34" charset="0"/>
              </a:rPr>
              <a:t>probe &amp; feedback</a:t>
            </a:r>
            <a:endParaRPr lang="zh-CN" altLang="en-US" sz="2400" b="1" dirty="0" smtClean="0">
              <a:solidFill>
                <a:schemeClr val="tx1"/>
              </a:solidFill>
              <a:latin typeface="Verdana" pitchFamily="34" charset="0"/>
              <a:cs typeface="Verdana" pitchFamily="34" charset="0"/>
            </a:endParaRPr>
          </a:p>
        </p:txBody>
      </p:sp>
      <p:cxnSp>
        <p:nvCxnSpPr>
          <p:cNvPr id="20" name="直接箭头连接符 19"/>
          <p:cNvCxnSpPr>
            <a:endCxn id="19" idx="0"/>
          </p:cNvCxnSpPr>
          <p:nvPr/>
        </p:nvCxnSpPr>
        <p:spPr>
          <a:xfrm rot="5400000">
            <a:off x="3428992" y="1678769"/>
            <a:ext cx="357190" cy="1588"/>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9" idx="2"/>
          </p:cNvCxnSpPr>
          <p:nvPr/>
        </p:nvCxnSpPr>
        <p:spPr>
          <a:xfrm rot="5400000">
            <a:off x="3428992" y="2536025"/>
            <a:ext cx="357190" cy="1588"/>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620000" y="2570400"/>
            <a:ext cx="335348" cy="492443"/>
          </a:xfrm>
          <a:prstGeom prst="rect">
            <a:avLst/>
          </a:prstGeom>
          <a:noFill/>
        </p:spPr>
        <p:txBody>
          <a:bodyPr wrap="none" rtlCol="0">
            <a:spAutoFit/>
          </a:bodyPr>
          <a:lstStyle/>
          <a:p>
            <a:r>
              <a:rPr lang="en-US" altLang="zh-CN" sz="2600" dirty="0" smtClean="0">
                <a:solidFill>
                  <a:srgbClr val="00B0F0"/>
                </a:solidFill>
                <a:latin typeface="Verdana" pitchFamily="34" charset="0"/>
                <a:ea typeface="Verdana" pitchFamily="34" charset="0"/>
                <a:cs typeface="Verdana" pitchFamily="34" charset="0"/>
              </a:rPr>
              <a:t>[</a:t>
            </a:r>
            <a:endParaRPr lang="zh-CN" altLang="en-US" sz="2600" dirty="0" smtClean="0">
              <a:solidFill>
                <a:srgbClr val="00B0F0"/>
              </a:solidFill>
              <a:latin typeface="Verdana" pitchFamily="34" charset="0"/>
              <a:ea typeface="Verdana" pitchFamily="34" charset="0"/>
              <a:cs typeface="Verdana" pitchFamily="34" charset="0"/>
            </a:endParaRPr>
          </a:p>
        </p:txBody>
      </p:sp>
      <p:sp>
        <p:nvSpPr>
          <p:cNvPr id="15" name="TextBox 14"/>
          <p:cNvSpPr txBox="1"/>
          <p:nvPr/>
        </p:nvSpPr>
        <p:spPr>
          <a:xfrm>
            <a:off x="4716000" y="2571744"/>
            <a:ext cx="3289106" cy="492443"/>
          </a:xfrm>
          <a:prstGeom prst="rect">
            <a:avLst/>
          </a:prstGeom>
          <a:noFill/>
        </p:spPr>
        <p:txBody>
          <a:bodyPr wrap="none" rtlCol="0">
            <a:spAutoFit/>
          </a:bodyPr>
          <a:lstStyle/>
          <a:p>
            <a:r>
              <a:rPr lang="en-US" altLang="zh-CN" sz="2600" dirty="0" smtClean="0">
                <a:solidFill>
                  <a:srgbClr val="00B0F0"/>
                </a:solidFill>
                <a:latin typeface="Verdana" pitchFamily="34" charset="0"/>
                <a:ea typeface="Verdana" pitchFamily="34" charset="0"/>
                <a:cs typeface="Verdana" pitchFamily="34" charset="0"/>
              </a:rPr>
              <a:t>]</a:t>
            </a:r>
            <a:r>
              <a:rPr lang="en-US" altLang="zh-CN" sz="2400" dirty="0" smtClean="0">
                <a:solidFill>
                  <a:srgbClr val="00B0F0"/>
                </a:solidFill>
                <a:latin typeface="Verdana" pitchFamily="34" charset="0"/>
                <a:ea typeface="Verdana" pitchFamily="34" charset="0"/>
                <a:cs typeface="Verdana" pitchFamily="34" charset="0"/>
              </a:rPr>
              <a:t>.</a:t>
            </a:r>
            <a:r>
              <a:rPr lang="en-US" altLang="zh-CN" sz="2400" dirty="0" err="1" smtClean="0">
                <a:solidFill>
                  <a:srgbClr val="00B0F0"/>
                </a:solidFill>
                <a:latin typeface="Verdana" pitchFamily="34" charset="0"/>
                <a:ea typeface="Verdana" pitchFamily="34" charset="0"/>
                <a:cs typeface="Verdana" pitchFamily="34" charset="0"/>
              </a:rPr>
              <a:t>DependencyGraph</a:t>
            </a:r>
            <a:endParaRPr lang="zh-CN" altLang="en-US" sz="2600" dirty="0" smtClean="0">
              <a:solidFill>
                <a:srgbClr val="00B0F0"/>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130425"/>
            <a:ext cx="9144000" cy="1470025"/>
          </a:xfrm>
        </p:spPr>
        <p:txBody>
          <a:bodyPr>
            <a:normAutofit fontScale="90000"/>
          </a:bodyPr>
          <a:lstStyle/>
          <a:p>
            <a:r>
              <a:rPr lang="en-US" altLang="zh-CN" sz="4000" dirty="0" err="1" smtClean="0">
                <a:solidFill>
                  <a:schemeClr val="bg1"/>
                </a:solidFill>
                <a:ea typeface="Verdana" pitchFamily="34" charset="0"/>
              </a:rPr>
              <a:t>Gotta</a:t>
            </a:r>
            <a:r>
              <a:rPr lang="en-US" altLang="zh-CN" sz="4000" dirty="0" smtClean="0">
                <a:solidFill>
                  <a:schemeClr val="bg1"/>
                </a:solidFill>
              </a:rPr>
              <a:t> Tell You Switches Only Once</a:t>
            </a:r>
            <a:br>
              <a:rPr lang="en-US" altLang="zh-CN" sz="4000" dirty="0" smtClean="0">
                <a:solidFill>
                  <a:schemeClr val="bg1"/>
                </a:solidFill>
              </a:rPr>
            </a:br>
            <a:r>
              <a:rPr lang="en-US" altLang="zh-CN" sz="4000" dirty="0" smtClean="0">
                <a:solidFill>
                  <a:schemeClr val="bg1"/>
                </a:solidFill>
              </a:rPr>
              <a:t>Toward Bandwidth-Efficient</a:t>
            </a:r>
            <a:br>
              <a:rPr lang="en-US" altLang="zh-CN" sz="4000" dirty="0" smtClean="0">
                <a:solidFill>
                  <a:schemeClr val="bg1"/>
                </a:solidFill>
              </a:rPr>
            </a:br>
            <a:r>
              <a:rPr lang="en-US" altLang="zh-CN" sz="4000" dirty="0" smtClean="0">
                <a:solidFill>
                  <a:schemeClr val="bg1"/>
                </a:solidFill>
              </a:rPr>
              <a:t>Flow Setup for </a:t>
            </a:r>
            <a:r>
              <a:rPr lang="en-US" altLang="zh-CN" sz="4000" dirty="0" smtClean="0">
                <a:solidFill>
                  <a:srgbClr val="FFC000"/>
                </a:solidFill>
              </a:rPr>
              <a:t>SDN</a:t>
            </a:r>
            <a:r>
              <a:rPr lang="en-US" altLang="zh-CN" sz="4000" dirty="0" smtClean="0"/>
              <a:t/>
            </a:r>
            <a:br>
              <a:rPr lang="en-US" altLang="zh-CN" sz="4000" dirty="0" smtClean="0"/>
            </a:br>
            <a:endParaRPr lang="zh-CN" altLang="en-US" sz="4000" dirty="0">
              <a:solidFill>
                <a:srgbClr val="FFC000"/>
              </a:solidFill>
            </a:endParaRPr>
          </a:p>
        </p:txBody>
      </p:sp>
      <p:sp>
        <p:nvSpPr>
          <p:cNvPr id="30" name="TextBox 29"/>
          <p:cNvSpPr txBox="1"/>
          <p:nvPr/>
        </p:nvSpPr>
        <p:spPr>
          <a:xfrm>
            <a:off x="1643042" y="500042"/>
            <a:ext cx="1324402" cy="369332"/>
          </a:xfrm>
          <a:prstGeom prst="rect">
            <a:avLst/>
          </a:prstGeom>
          <a:noFill/>
        </p:spPr>
        <p:txBody>
          <a:bodyPr wrap="none" rtlCol="0">
            <a:spAutoFit/>
          </a:bodyPr>
          <a:lstStyle/>
          <a:p>
            <a:r>
              <a:rPr lang="en-US" altLang="zh-CN" dirty="0" smtClean="0">
                <a:solidFill>
                  <a:schemeClr val="bg1"/>
                </a:solidFill>
                <a:latin typeface="Verdana" pitchFamily="34" charset="0"/>
                <a:ea typeface="Verdana" pitchFamily="34" charset="0"/>
                <a:cs typeface="Verdana" pitchFamily="34" charset="0"/>
              </a:rPr>
              <a:t>Controller</a:t>
            </a:r>
            <a:endParaRPr lang="zh-CN" altLang="en-US" dirty="0">
              <a:solidFill>
                <a:schemeClr val="bg1"/>
              </a:solidFill>
              <a:latin typeface="Verdana" pitchFamily="34" charset="0"/>
              <a:cs typeface="Verdana" pitchFamily="34" charset="0"/>
            </a:endParaRPr>
          </a:p>
        </p:txBody>
      </p:sp>
      <p:sp>
        <p:nvSpPr>
          <p:cNvPr id="31" name="TextBox 30"/>
          <p:cNvSpPr txBox="1"/>
          <p:nvPr/>
        </p:nvSpPr>
        <p:spPr>
          <a:xfrm>
            <a:off x="2688244" y="1142984"/>
            <a:ext cx="1481496" cy="369332"/>
          </a:xfrm>
          <a:prstGeom prst="rect">
            <a:avLst/>
          </a:prstGeom>
          <a:noFill/>
        </p:spPr>
        <p:txBody>
          <a:bodyPr wrap="none" rtlCol="0">
            <a:spAutoFit/>
          </a:bodyPr>
          <a:lstStyle/>
          <a:p>
            <a:r>
              <a:rPr lang="en-US" altLang="zh-CN" b="1" dirty="0" smtClean="0">
                <a:solidFill>
                  <a:schemeClr val="bg1"/>
                </a:solidFill>
                <a:latin typeface="Verdana" pitchFamily="34" charset="0"/>
                <a:ea typeface="Verdana" pitchFamily="34" charset="0"/>
                <a:cs typeface="Verdana" pitchFamily="34" charset="0"/>
              </a:rPr>
              <a:t>Controller</a:t>
            </a:r>
            <a:endParaRPr lang="zh-CN" altLang="en-US" b="1" dirty="0">
              <a:solidFill>
                <a:schemeClr val="bg1"/>
              </a:solidFill>
              <a:latin typeface="Verdana" pitchFamily="34" charset="0"/>
              <a:cs typeface="Verdana" pitchFamily="34" charset="0"/>
            </a:endParaRPr>
          </a:p>
        </p:txBody>
      </p:sp>
      <p:sp>
        <p:nvSpPr>
          <p:cNvPr id="49" name="TextBox 48"/>
          <p:cNvSpPr txBox="1"/>
          <p:nvPr/>
        </p:nvSpPr>
        <p:spPr>
          <a:xfrm>
            <a:off x="4427987" y="1714488"/>
            <a:ext cx="851515" cy="276999"/>
          </a:xfrm>
          <a:prstGeom prst="rect">
            <a:avLst/>
          </a:prstGeom>
          <a:noFill/>
        </p:spPr>
        <p:txBody>
          <a:bodyPr wrap="none" rtlCol="0">
            <a:spAutoFit/>
          </a:bodyPr>
          <a:lstStyle/>
          <a:p>
            <a:r>
              <a:rPr lang="en-US" altLang="zh-CN" sz="1200" b="1" dirty="0" smtClean="0">
                <a:solidFill>
                  <a:schemeClr val="bg1"/>
                </a:solidFill>
                <a:latin typeface="Verdana" pitchFamily="34" charset="0"/>
                <a:ea typeface="Verdana" pitchFamily="34" charset="0"/>
                <a:cs typeface="Verdana" pitchFamily="34" charset="0"/>
              </a:rPr>
              <a:t>Monitor</a:t>
            </a:r>
            <a:endParaRPr lang="zh-CN" altLang="en-US" sz="1200" b="1" dirty="0">
              <a:solidFill>
                <a:schemeClr val="bg1"/>
              </a:solidFill>
              <a:latin typeface="Verdana" pitchFamily="34" charset="0"/>
              <a:cs typeface="Verdana" pitchFamily="34" charset="0"/>
            </a:endParaRPr>
          </a:p>
        </p:txBody>
      </p:sp>
      <p:sp>
        <p:nvSpPr>
          <p:cNvPr id="3" name="TextBox 2"/>
          <p:cNvSpPr txBox="1"/>
          <p:nvPr/>
        </p:nvSpPr>
        <p:spPr>
          <a:xfrm>
            <a:off x="5860800" y="3357562"/>
            <a:ext cx="3525784" cy="1200329"/>
          </a:xfrm>
          <a:prstGeom prst="rect">
            <a:avLst/>
          </a:prstGeom>
          <a:noFill/>
        </p:spPr>
        <p:txBody>
          <a:bodyPr wrap="square" rtlCol="0">
            <a:spAutoFit/>
          </a:bodyPr>
          <a:lstStyle/>
          <a:p>
            <a:r>
              <a:rPr lang="en-US" altLang="zh-CN" sz="3600" b="1" dirty="0" err="1" smtClean="0">
                <a:solidFill>
                  <a:srgbClr val="FFC000"/>
                </a:solidFill>
                <a:latin typeface="Verdana" pitchFamily="34" charset="0"/>
                <a:ea typeface="Verdana" pitchFamily="34" charset="0"/>
                <a:cs typeface="Verdana" pitchFamily="34" charset="0"/>
              </a:rPr>
              <a:t>RuleScope</a:t>
            </a:r>
            <a:endParaRPr lang="en-US" altLang="zh-CN" sz="3600" b="1" dirty="0" smtClean="0">
              <a:solidFill>
                <a:srgbClr val="FFC000"/>
              </a:solidFill>
              <a:latin typeface="Verdana" pitchFamily="34" charset="0"/>
              <a:ea typeface="Verdana" pitchFamily="34" charset="0"/>
              <a:cs typeface="Verdana" pitchFamily="34" charset="0"/>
            </a:endParaRPr>
          </a:p>
          <a:p>
            <a:r>
              <a:rPr lang="en-US" altLang="zh-CN" sz="3600" b="1" dirty="0" smtClean="0">
                <a:latin typeface="Verdana" pitchFamily="34" charset="0"/>
                <a:ea typeface="Verdana" pitchFamily="34" charset="0"/>
                <a:cs typeface="Verdana" pitchFamily="34" charset="0"/>
              </a:rPr>
              <a:t>Algorithms</a:t>
            </a:r>
          </a:p>
        </p:txBody>
      </p:sp>
      <p:cxnSp>
        <p:nvCxnSpPr>
          <p:cNvPr id="12" name="直接连接符 11"/>
          <p:cNvCxnSpPr/>
          <p:nvPr/>
        </p:nvCxnSpPr>
        <p:spPr>
          <a:xfrm rot="5400000" flipH="1" flipV="1">
            <a:off x="3919068" y="4917596"/>
            <a:ext cx="3879220" cy="1588"/>
          </a:xfrm>
          <a:prstGeom prst="line">
            <a:avLst/>
          </a:prstGeom>
          <a:ln w="127000">
            <a:solidFill>
              <a:srgbClr val="FFC000"/>
            </a:solidFill>
          </a:ln>
          <a:effectLst>
            <a:outerShdw blurRad="50800" dist="38100" dir="10800000" algn="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445670" y="6211669"/>
            <a:ext cx="4310795" cy="646331"/>
          </a:xfrm>
          <a:prstGeom prst="rect">
            <a:avLst/>
          </a:prstGeom>
          <a:noFill/>
        </p:spPr>
        <p:txBody>
          <a:bodyPr wrap="none" rtlCol="0">
            <a:spAutoFit/>
          </a:bodyPr>
          <a:lstStyle/>
          <a:p>
            <a:pPr algn="r"/>
            <a:r>
              <a:rPr lang="en-US" altLang="zh-CN" sz="3600" b="1" dirty="0" smtClean="0">
                <a:latin typeface="Verdana" pitchFamily="34" charset="0"/>
                <a:ea typeface="Verdana" pitchFamily="34" charset="0"/>
                <a:cs typeface="Verdana" pitchFamily="34" charset="0"/>
              </a:rPr>
              <a:t>troubleshooting</a:t>
            </a:r>
            <a:endParaRPr lang="zh-CN" altLang="en-US" sz="3600" b="1" dirty="0">
              <a:latin typeface="Verdana" pitchFamily="34" charset="0"/>
              <a:cs typeface="Verdana" pitchFamily="34" charset="0"/>
            </a:endParaRPr>
          </a:p>
        </p:txBody>
      </p:sp>
      <p:sp>
        <p:nvSpPr>
          <p:cNvPr id="17" name="TextBox 16"/>
          <p:cNvSpPr txBox="1"/>
          <p:nvPr/>
        </p:nvSpPr>
        <p:spPr>
          <a:xfrm>
            <a:off x="295200" y="285728"/>
            <a:ext cx="8215370" cy="3272691"/>
          </a:xfrm>
          <a:prstGeom prst="rect">
            <a:avLst/>
          </a:prstGeom>
          <a:noFill/>
        </p:spPr>
        <p:txBody>
          <a:bodyPr wrap="square" rtlCol="0">
            <a:spAutoFit/>
          </a:bodyPr>
          <a:lstStyle/>
          <a:p>
            <a:r>
              <a:rPr lang="en-US" altLang="zh-CN" sz="2400" i="1" dirty="0" err="1" smtClean="0">
                <a:solidFill>
                  <a:schemeClr val="bg1"/>
                </a:solidFill>
                <a:latin typeface="Verdana" pitchFamily="34" charset="0"/>
                <a:ea typeface="Verdana" pitchFamily="34" charset="0"/>
                <a:cs typeface="Verdana" pitchFamily="34" charset="0"/>
              </a:rPr>
              <a:t>r</a:t>
            </a:r>
            <a:r>
              <a:rPr lang="en-US" altLang="zh-CN" sz="2400" i="1" baseline="-25000" dirty="0" err="1" smtClean="0">
                <a:solidFill>
                  <a:schemeClr val="bg1"/>
                </a:solidFill>
                <a:latin typeface="Verdana" pitchFamily="34" charset="0"/>
                <a:ea typeface="Verdana" pitchFamily="34" charset="0"/>
                <a:cs typeface="Verdana" pitchFamily="34" charset="0"/>
              </a:rPr>
              <a:t>i</a:t>
            </a:r>
            <a:r>
              <a:rPr lang="en-US" altLang="zh-CN" sz="2400" dirty="0" smtClean="0">
                <a:solidFill>
                  <a:schemeClr val="bg1"/>
                </a:solidFill>
                <a:latin typeface="Verdana" pitchFamily="34" charset="0"/>
                <a:ea typeface="Verdana" pitchFamily="34" charset="0"/>
                <a:cs typeface="Verdana" pitchFamily="34" charset="0"/>
              </a:rPr>
              <a:t> is </a:t>
            </a:r>
            <a:r>
              <a:rPr lang="en-US" altLang="zh-CN" sz="2400" b="1" dirty="0" smtClean="0">
                <a:solidFill>
                  <a:schemeClr val="bg1"/>
                </a:solidFill>
                <a:latin typeface="Verdana" pitchFamily="34" charset="0"/>
                <a:ea typeface="Verdana" pitchFamily="34" charset="0"/>
                <a:cs typeface="Verdana" pitchFamily="34" charset="0"/>
              </a:rPr>
              <a:t>detected as faulty </a:t>
            </a:r>
            <a:r>
              <a:rPr lang="en-US" altLang="zh-CN" sz="2400" dirty="0" smtClean="0">
                <a:solidFill>
                  <a:schemeClr val="bg1"/>
                </a:solidFill>
                <a:latin typeface="Verdana" pitchFamily="34" charset="0"/>
                <a:ea typeface="Verdana" pitchFamily="34" charset="0"/>
                <a:cs typeface="Verdana" pitchFamily="34" charset="0"/>
              </a:rPr>
              <a:t>if</a:t>
            </a:r>
          </a:p>
          <a:p>
            <a:r>
              <a:rPr lang="en-US" altLang="zh-CN" sz="2400" i="1" dirty="0" err="1" smtClean="0">
                <a:solidFill>
                  <a:schemeClr val="bg1"/>
                </a:solidFill>
                <a:latin typeface="Verdana" pitchFamily="34" charset="0"/>
                <a:ea typeface="Verdana" pitchFamily="34" charset="0"/>
                <a:cs typeface="Verdana" pitchFamily="34" charset="0"/>
              </a:rPr>
              <a:t>r</a:t>
            </a:r>
            <a:r>
              <a:rPr lang="en-US" altLang="zh-CN" sz="2400" i="1" baseline="-25000" dirty="0" err="1" smtClean="0">
                <a:solidFill>
                  <a:schemeClr val="bg1"/>
                </a:solidFill>
                <a:latin typeface="Verdana" pitchFamily="34" charset="0"/>
                <a:ea typeface="Verdana" pitchFamily="34" charset="0"/>
                <a:cs typeface="Verdana" pitchFamily="34" charset="0"/>
              </a:rPr>
              <a:t>i</a:t>
            </a:r>
            <a:r>
              <a:rPr lang="en-US" altLang="zh-CN" sz="2400" dirty="0" err="1" smtClean="0">
                <a:solidFill>
                  <a:schemeClr val="bg1"/>
                </a:solidFill>
                <a:latin typeface="Verdana" pitchFamily="34" charset="0"/>
                <a:ea typeface="Verdana" pitchFamily="34" charset="0"/>
                <a:cs typeface="Verdana" pitchFamily="34" charset="0"/>
              </a:rPr>
              <a:t>.Probe.MatchedRule</a:t>
            </a:r>
            <a:r>
              <a:rPr lang="en-US" altLang="zh-CN" sz="2400" dirty="0" smtClean="0">
                <a:solidFill>
                  <a:schemeClr val="bg1"/>
                </a:solidFill>
                <a:latin typeface="Verdana" pitchFamily="34" charset="0"/>
                <a:ea typeface="Verdana" pitchFamily="34" charset="0"/>
                <a:cs typeface="Verdana" pitchFamily="34" charset="0"/>
              </a:rPr>
              <a:t> != </a:t>
            </a:r>
            <a:r>
              <a:rPr lang="en-US" altLang="zh-CN" sz="2400" i="1" dirty="0" err="1" smtClean="0">
                <a:solidFill>
                  <a:schemeClr val="bg1"/>
                </a:solidFill>
                <a:latin typeface="Verdana" pitchFamily="34" charset="0"/>
                <a:ea typeface="Verdana" pitchFamily="34" charset="0"/>
                <a:cs typeface="Verdana" pitchFamily="34" charset="0"/>
              </a:rPr>
              <a:t>r</a:t>
            </a:r>
            <a:r>
              <a:rPr lang="en-US" altLang="zh-CN" sz="2400" i="1" baseline="-25000" dirty="0" err="1" smtClean="0">
                <a:solidFill>
                  <a:schemeClr val="bg1"/>
                </a:solidFill>
                <a:latin typeface="Verdana" pitchFamily="34" charset="0"/>
                <a:ea typeface="Verdana" pitchFamily="34" charset="0"/>
                <a:cs typeface="Verdana" pitchFamily="34" charset="0"/>
              </a:rPr>
              <a:t>i</a:t>
            </a:r>
            <a:endParaRPr lang="en-US" altLang="zh-CN" sz="2400" i="1" baseline="-25000" dirty="0" smtClean="0">
              <a:solidFill>
                <a:schemeClr val="bg1"/>
              </a:solidFill>
              <a:latin typeface="Verdana" pitchFamily="34" charset="0"/>
              <a:ea typeface="Verdana" pitchFamily="34" charset="0"/>
              <a:cs typeface="Verdana" pitchFamily="34" charset="0"/>
            </a:endParaRPr>
          </a:p>
          <a:p>
            <a:endParaRPr lang="en-US" altLang="zh-CN" sz="1000" i="1" baseline="-25000" dirty="0" smtClean="0">
              <a:latin typeface="Verdana" pitchFamily="34" charset="0"/>
              <a:ea typeface="Verdana" pitchFamily="34" charset="0"/>
              <a:cs typeface="Verdana" pitchFamily="34" charset="0"/>
            </a:endParaRPr>
          </a:p>
          <a:p>
            <a:r>
              <a:rPr lang="en-US" altLang="zh-CN" sz="2400" b="1" dirty="0" smtClean="0">
                <a:latin typeface="Verdana" pitchFamily="34" charset="0"/>
                <a:ea typeface="Verdana" pitchFamily="34" charset="0"/>
                <a:cs typeface="Verdana" pitchFamily="34" charset="0"/>
              </a:rPr>
              <a:t>Input</a:t>
            </a:r>
            <a:r>
              <a:rPr lang="en-US" altLang="zh-CN" sz="2400" dirty="0" smtClean="0">
                <a:latin typeface="Verdana" pitchFamily="34" charset="0"/>
                <a:ea typeface="Verdana" pitchFamily="34" charset="0"/>
                <a:cs typeface="Verdana" pitchFamily="34" charset="0"/>
              </a:rPr>
              <a:t>:   </a:t>
            </a:r>
            <a:r>
              <a:rPr lang="en-US" altLang="zh-CN" sz="400" dirty="0" smtClean="0">
                <a:latin typeface="Verdana" pitchFamily="34" charset="0"/>
                <a:ea typeface="Verdana" pitchFamily="34" charset="0"/>
                <a:cs typeface="Verdana" pitchFamily="34" charset="0"/>
              </a:rPr>
              <a:t> </a:t>
            </a:r>
            <a:r>
              <a:rPr lang="en-US" altLang="zh-CN" sz="2400" dirty="0" smtClean="0">
                <a:latin typeface="Verdana" pitchFamily="34" charset="0"/>
                <a:ea typeface="Verdana" pitchFamily="34" charset="0"/>
                <a:cs typeface="Verdana" pitchFamily="34" charset="0"/>
              </a:rPr>
              <a:t>flow table on controller</a:t>
            </a:r>
            <a:endParaRPr lang="en-US" altLang="zh-CN" sz="2400" baseline="-25000" dirty="0" smtClean="0">
              <a:latin typeface="Verdana" pitchFamily="34" charset="0"/>
              <a:ea typeface="Verdana" pitchFamily="34" charset="0"/>
              <a:cs typeface="Verdana" pitchFamily="34" charset="0"/>
            </a:endParaRPr>
          </a:p>
          <a:p>
            <a:endParaRPr lang="en-US" altLang="zh-CN" sz="2400" b="1" dirty="0" smtClean="0">
              <a:latin typeface="Verdana" pitchFamily="34" charset="0"/>
              <a:ea typeface="Verdana" pitchFamily="34" charset="0"/>
              <a:cs typeface="Verdana" pitchFamily="34" charset="0"/>
            </a:endParaRPr>
          </a:p>
          <a:p>
            <a:endParaRPr lang="en-US" altLang="zh-CN" sz="2400" b="1" dirty="0" smtClean="0">
              <a:latin typeface="Verdana" pitchFamily="34" charset="0"/>
              <a:ea typeface="Verdana" pitchFamily="34" charset="0"/>
              <a:cs typeface="Verdana" pitchFamily="34" charset="0"/>
            </a:endParaRPr>
          </a:p>
          <a:p>
            <a:endParaRPr lang="en-US" altLang="zh-CN" sz="2400" b="1" dirty="0" smtClean="0">
              <a:latin typeface="Verdana" pitchFamily="34" charset="0"/>
              <a:ea typeface="Verdana" pitchFamily="34" charset="0"/>
              <a:cs typeface="Verdana" pitchFamily="34" charset="0"/>
            </a:endParaRPr>
          </a:p>
          <a:p>
            <a:r>
              <a:rPr lang="en-US" altLang="zh-CN" sz="2400" b="1" dirty="0" smtClean="0">
                <a:latin typeface="Verdana" pitchFamily="34" charset="0"/>
                <a:ea typeface="Verdana" pitchFamily="34" charset="0"/>
                <a:cs typeface="Verdana" pitchFamily="34" charset="0"/>
              </a:rPr>
              <a:t>Output</a:t>
            </a:r>
            <a:r>
              <a:rPr lang="en-US" altLang="zh-CN" sz="2400" dirty="0" smtClean="0">
                <a:latin typeface="Verdana" pitchFamily="34" charset="0"/>
                <a:ea typeface="Verdana" pitchFamily="34" charset="0"/>
                <a:cs typeface="Verdana" pitchFamily="34" charset="0"/>
              </a:rPr>
              <a:t>: flow table on switch</a:t>
            </a:r>
            <a:endParaRPr lang="en-US" altLang="zh-CN" sz="2400" baseline="-25000" dirty="0" smtClean="0">
              <a:latin typeface="Verdana" pitchFamily="34" charset="0"/>
              <a:ea typeface="Verdana" pitchFamily="34" charset="0"/>
              <a:cs typeface="Verdana" pitchFamily="34" charset="0"/>
            </a:endParaRPr>
          </a:p>
          <a:p>
            <a:endParaRPr lang="en-US" altLang="zh-CN" sz="2400" baseline="-25000" dirty="0" smtClean="0">
              <a:latin typeface="Verdana" pitchFamily="34" charset="0"/>
              <a:ea typeface="Verdana" pitchFamily="34" charset="0"/>
              <a:cs typeface="Verdana" pitchFamily="34" charset="0"/>
            </a:endParaRPr>
          </a:p>
          <a:p>
            <a:endParaRPr lang="en-US" altLang="zh-CN" sz="2400" i="1" baseline="-25000" dirty="0" smtClean="0">
              <a:latin typeface="Verdana" pitchFamily="34" charset="0"/>
              <a:ea typeface="Verdana" pitchFamily="34" charset="0"/>
              <a:cs typeface="Verdana" pitchFamily="34" charset="0"/>
            </a:endParaRPr>
          </a:p>
        </p:txBody>
      </p:sp>
      <p:sp>
        <p:nvSpPr>
          <p:cNvPr id="19" name="圆角矩形 18"/>
          <p:cNvSpPr/>
          <p:nvPr/>
        </p:nvSpPr>
        <p:spPr>
          <a:xfrm>
            <a:off x="1857356" y="1857364"/>
            <a:ext cx="3500462" cy="500066"/>
          </a:xfrm>
          <a:prstGeom prst="roundRect">
            <a:avLst/>
          </a:prstGeom>
          <a:solidFill>
            <a:srgbClr val="FFC000"/>
          </a:solidFill>
          <a:effectLst>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2400" b="1" dirty="0" smtClean="0">
                <a:solidFill>
                  <a:schemeClr val="tx1"/>
                </a:solidFill>
                <a:latin typeface="Verdana" pitchFamily="34" charset="0"/>
                <a:cs typeface="Verdana" pitchFamily="34" charset="0"/>
              </a:rPr>
              <a:t>probe &amp; feedback</a:t>
            </a:r>
            <a:endParaRPr lang="zh-CN" altLang="en-US" sz="2400" b="1" dirty="0" smtClean="0">
              <a:solidFill>
                <a:schemeClr val="tx1"/>
              </a:solidFill>
              <a:latin typeface="Verdana" pitchFamily="34" charset="0"/>
              <a:cs typeface="Verdana" pitchFamily="34" charset="0"/>
            </a:endParaRPr>
          </a:p>
        </p:txBody>
      </p:sp>
      <p:cxnSp>
        <p:nvCxnSpPr>
          <p:cNvPr id="20" name="直接箭头连接符 19"/>
          <p:cNvCxnSpPr>
            <a:endCxn id="19" idx="0"/>
          </p:cNvCxnSpPr>
          <p:nvPr/>
        </p:nvCxnSpPr>
        <p:spPr>
          <a:xfrm rot="5400000">
            <a:off x="3428992" y="1678769"/>
            <a:ext cx="357190" cy="1588"/>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9" idx="2"/>
          </p:cNvCxnSpPr>
          <p:nvPr/>
        </p:nvCxnSpPr>
        <p:spPr>
          <a:xfrm rot="5400000">
            <a:off x="3428992" y="2536025"/>
            <a:ext cx="357190" cy="1588"/>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620000" y="2570400"/>
            <a:ext cx="335348" cy="492443"/>
          </a:xfrm>
          <a:prstGeom prst="rect">
            <a:avLst/>
          </a:prstGeom>
          <a:noFill/>
        </p:spPr>
        <p:txBody>
          <a:bodyPr wrap="none" rtlCol="0">
            <a:spAutoFit/>
          </a:bodyPr>
          <a:lstStyle/>
          <a:p>
            <a:r>
              <a:rPr lang="en-US" altLang="zh-CN" sz="2600" dirty="0" smtClean="0">
                <a:solidFill>
                  <a:srgbClr val="00B0F0"/>
                </a:solidFill>
                <a:latin typeface="Verdana" pitchFamily="34" charset="0"/>
                <a:ea typeface="Verdana" pitchFamily="34" charset="0"/>
                <a:cs typeface="Verdana" pitchFamily="34" charset="0"/>
              </a:rPr>
              <a:t>[</a:t>
            </a:r>
            <a:endParaRPr lang="zh-CN" altLang="en-US" sz="2600" dirty="0" smtClean="0">
              <a:solidFill>
                <a:srgbClr val="00B0F0"/>
              </a:solidFill>
              <a:latin typeface="Verdana" pitchFamily="34" charset="0"/>
              <a:ea typeface="Verdana" pitchFamily="34" charset="0"/>
              <a:cs typeface="Verdana" pitchFamily="34" charset="0"/>
            </a:endParaRPr>
          </a:p>
        </p:txBody>
      </p:sp>
      <p:sp>
        <p:nvSpPr>
          <p:cNvPr id="15" name="TextBox 14"/>
          <p:cNvSpPr txBox="1"/>
          <p:nvPr/>
        </p:nvSpPr>
        <p:spPr>
          <a:xfrm>
            <a:off x="4716000" y="2571744"/>
            <a:ext cx="3289106" cy="492443"/>
          </a:xfrm>
          <a:prstGeom prst="rect">
            <a:avLst/>
          </a:prstGeom>
          <a:noFill/>
        </p:spPr>
        <p:txBody>
          <a:bodyPr wrap="none" rtlCol="0">
            <a:spAutoFit/>
          </a:bodyPr>
          <a:lstStyle/>
          <a:p>
            <a:r>
              <a:rPr lang="en-US" altLang="zh-CN" sz="2600" dirty="0" smtClean="0">
                <a:solidFill>
                  <a:srgbClr val="00B0F0"/>
                </a:solidFill>
                <a:latin typeface="Verdana" pitchFamily="34" charset="0"/>
                <a:ea typeface="Verdana" pitchFamily="34" charset="0"/>
                <a:cs typeface="Verdana" pitchFamily="34" charset="0"/>
              </a:rPr>
              <a:t>]</a:t>
            </a:r>
            <a:r>
              <a:rPr lang="en-US" altLang="zh-CN" sz="2400" dirty="0" smtClean="0">
                <a:solidFill>
                  <a:srgbClr val="00B0F0"/>
                </a:solidFill>
                <a:latin typeface="Verdana" pitchFamily="34" charset="0"/>
                <a:ea typeface="Verdana" pitchFamily="34" charset="0"/>
                <a:cs typeface="Verdana" pitchFamily="34" charset="0"/>
              </a:rPr>
              <a:t>.</a:t>
            </a:r>
            <a:r>
              <a:rPr lang="en-US" altLang="zh-CN" sz="2400" dirty="0" err="1" smtClean="0">
                <a:solidFill>
                  <a:srgbClr val="00B0F0"/>
                </a:solidFill>
                <a:latin typeface="Verdana" pitchFamily="34" charset="0"/>
                <a:ea typeface="Verdana" pitchFamily="34" charset="0"/>
                <a:cs typeface="Verdana" pitchFamily="34" charset="0"/>
              </a:rPr>
              <a:t>DependencyGraph</a:t>
            </a:r>
            <a:endParaRPr lang="zh-CN" altLang="en-US" sz="2600" dirty="0" smtClean="0">
              <a:solidFill>
                <a:srgbClr val="00B0F0"/>
              </a:solidFill>
              <a:latin typeface="Verdana" pitchFamily="34" charset="0"/>
              <a:ea typeface="Verdana" pitchFamily="34" charset="0"/>
              <a:cs typeface="Verdana" pitchFamily="34" charset="0"/>
            </a:endParaRPr>
          </a:p>
        </p:txBody>
      </p:sp>
      <p:sp>
        <p:nvSpPr>
          <p:cNvPr id="18" name="TextBox 17"/>
          <p:cNvSpPr txBox="1"/>
          <p:nvPr/>
        </p:nvSpPr>
        <p:spPr>
          <a:xfrm>
            <a:off x="295200" y="3000372"/>
            <a:ext cx="5021118" cy="830997"/>
          </a:xfrm>
          <a:prstGeom prst="rect">
            <a:avLst/>
          </a:prstGeom>
          <a:noFill/>
        </p:spPr>
        <p:txBody>
          <a:bodyPr wrap="none" rtlCol="0">
            <a:spAutoFit/>
          </a:bodyPr>
          <a:lstStyle/>
          <a:p>
            <a:r>
              <a:rPr lang="en-US" altLang="zh-CN" sz="2400" dirty="0" smtClean="0">
                <a:latin typeface="Verdana" pitchFamily="34" charset="0"/>
                <a:ea typeface="Verdana" pitchFamily="34" charset="0"/>
                <a:cs typeface="Verdana" pitchFamily="34" charset="0"/>
              </a:rPr>
              <a:t>{</a:t>
            </a:r>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0</a:t>
            </a:r>
            <a:r>
              <a:rPr lang="en-US" altLang="zh-CN" sz="2400" dirty="0" smtClean="0">
                <a:latin typeface="Verdana" pitchFamily="34" charset="0"/>
                <a:ea typeface="Verdana" pitchFamily="34" charset="0"/>
                <a:cs typeface="Verdana" pitchFamily="34" charset="0"/>
              </a:rPr>
              <a:t>, </a:t>
            </a:r>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1</a:t>
            </a:r>
            <a:r>
              <a:rPr lang="en-US" altLang="zh-CN" sz="2400" dirty="0" smtClean="0">
                <a:latin typeface="Verdana" pitchFamily="34" charset="0"/>
                <a:ea typeface="Verdana" pitchFamily="34" charset="0"/>
                <a:cs typeface="Verdana" pitchFamily="34" charset="0"/>
              </a:rPr>
              <a:t>, </a:t>
            </a:r>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2</a:t>
            </a:r>
            <a:r>
              <a:rPr lang="en-US" altLang="zh-CN" sz="2400" dirty="0" smtClean="0">
                <a:latin typeface="Verdana" pitchFamily="34" charset="0"/>
                <a:ea typeface="Verdana" pitchFamily="34" charset="0"/>
                <a:cs typeface="Verdana" pitchFamily="34" charset="0"/>
              </a:rPr>
              <a:t>, </a:t>
            </a:r>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3</a:t>
            </a:r>
            <a:r>
              <a:rPr lang="en-US" altLang="zh-CN" sz="2400" dirty="0" smtClean="0">
                <a:latin typeface="Verdana" pitchFamily="34" charset="0"/>
                <a:ea typeface="Verdana" pitchFamily="34" charset="0"/>
                <a:cs typeface="Verdana" pitchFamily="34" charset="0"/>
              </a:rPr>
              <a:t>} if</a:t>
            </a:r>
            <a:endParaRPr lang="en-US" altLang="zh-CN" sz="1600" dirty="0" smtClean="0">
              <a:latin typeface="Verdana" pitchFamily="34" charset="0"/>
              <a:ea typeface="Verdana" pitchFamily="34" charset="0"/>
              <a:cs typeface="Verdana" pitchFamily="34" charset="0"/>
            </a:endParaRPr>
          </a:p>
          <a:p>
            <a:r>
              <a:rPr lang="en-US" altLang="zh-CN" sz="2400" dirty="0" smtClean="0">
                <a:latin typeface="Verdana" pitchFamily="34" charset="0"/>
                <a:ea typeface="Verdana" pitchFamily="34" charset="0"/>
                <a:cs typeface="Verdana" pitchFamily="34" charset="0"/>
              </a:rPr>
              <a:t>(</a:t>
            </a:r>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0</a:t>
            </a:r>
            <a:r>
              <a:rPr lang="en-US" altLang="zh-CN" sz="2400" dirty="0" smtClean="0">
                <a:latin typeface="Verdana" pitchFamily="34" charset="0"/>
                <a:ea typeface="Verdana" pitchFamily="34" charset="0"/>
                <a:cs typeface="Verdana" pitchFamily="34" charset="0"/>
              </a:rPr>
              <a:t>,</a:t>
            </a:r>
            <a:r>
              <a:rPr lang="en-US" altLang="zh-CN" sz="2400" i="1" dirty="0" smtClean="0">
                <a:latin typeface="Verdana" pitchFamily="34" charset="0"/>
                <a:ea typeface="Verdana" pitchFamily="34" charset="0"/>
                <a:cs typeface="Verdana" pitchFamily="34" charset="0"/>
              </a:rPr>
              <a:t> r</a:t>
            </a:r>
            <a:r>
              <a:rPr lang="en-US" altLang="zh-CN" sz="2400" baseline="-25000" dirty="0" smtClean="0">
                <a:latin typeface="Verdana" pitchFamily="34" charset="0"/>
                <a:ea typeface="Verdana" pitchFamily="34" charset="0"/>
                <a:cs typeface="Verdana" pitchFamily="34" charset="0"/>
              </a:rPr>
              <a:t>1</a:t>
            </a:r>
            <a:r>
              <a:rPr lang="en-US" altLang="zh-CN" sz="2400" dirty="0" smtClean="0">
                <a:latin typeface="Verdana" pitchFamily="34" charset="0"/>
                <a:ea typeface="Verdana" pitchFamily="34" charset="0"/>
                <a:cs typeface="Verdana" pitchFamily="34" charset="0"/>
              </a:rPr>
              <a:t>).</a:t>
            </a:r>
            <a:r>
              <a:rPr lang="en-US" altLang="zh-CN" sz="2400" dirty="0" err="1" smtClean="0">
                <a:latin typeface="Verdana" pitchFamily="34" charset="0"/>
                <a:ea typeface="Verdana" pitchFamily="34" charset="0"/>
                <a:cs typeface="Verdana" pitchFamily="34" charset="0"/>
              </a:rPr>
              <a:t>probe.MatchedRule</a:t>
            </a:r>
            <a:r>
              <a:rPr lang="en-US" altLang="zh-CN" sz="2400" dirty="0" smtClean="0">
                <a:latin typeface="Verdana" pitchFamily="34" charset="0"/>
                <a:ea typeface="Verdana" pitchFamily="34" charset="0"/>
                <a:cs typeface="Verdana" pitchFamily="34" charset="0"/>
              </a:rPr>
              <a:t> = </a:t>
            </a:r>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2</a:t>
            </a:r>
          </a:p>
        </p:txBody>
      </p:sp>
      <p:cxnSp>
        <p:nvCxnSpPr>
          <p:cNvPr id="25" name="直接连接符 24"/>
          <p:cNvCxnSpPr/>
          <p:nvPr/>
        </p:nvCxnSpPr>
        <p:spPr>
          <a:xfrm rot="5400000">
            <a:off x="679424" y="4749810"/>
            <a:ext cx="642943" cy="573093"/>
          </a:xfrm>
          <a:prstGeom prst="line">
            <a:avLst/>
          </a:prstGeom>
          <a:ln w="57150">
            <a:solidFill>
              <a:srgbClr val="00B0F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16200000" flipH="1">
            <a:off x="1286646" y="4715678"/>
            <a:ext cx="642942" cy="641354"/>
          </a:xfrm>
          <a:prstGeom prst="line">
            <a:avLst/>
          </a:prstGeom>
          <a:ln w="57150">
            <a:solidFill>
              <a:srgbClr val="00B0F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椭圆 26"/>
          <p:cNvSpPr/>
          <p:nvPr/>
        </p:nvSpPr>
        <p:spPr>
          <a:xfrm>
            <a:off x="1071538" y="4286256"/>
            <a:ext cx="428628" cy="428628"/>
          </a:xfrm>
          <a:prstGeom prst="ellipse">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27"/>
          <p:cNvSpPr txBox="1"/>
          <p:nvPr/>
        </p:nvSpPr>
        <p:spPr>
          <a:xfrm>
            <a:off x="1071538" y="4214818"/>
            <a:ext cx="445956" cy="461665"/>
          </a:xfrm>
          <a:prstGeom prst="rect">
            <a:avLst/>
          </a:prstGeom>
          <a:noFill/>
        </p:spPr>
        <p:txBody>
          <a:bodyPr wrap="square" rtlCol="0">
            <a:spAutoFit/>
          </a:bodyPr>
          <a:lstStyle/>
          <a:p>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2</a:t>
            </a:r>
            <a:endParaRPr lang="zh-CN" altLang="en-US" sz="2400" baseline="-25000" dirty="0">
              <a:latin typeface="Verdana" pitchFamily="34" charset="0"/>
              <a:cs typeface="Verdana" pitchFamily="34" charset="0"/>
            </a:endParaRPr>
          </a:p>
        </p:txBody>
      </p:sp>
      <p:sp>
        <p:nvSpPr>
          <p:cNvPr id="29" name="椭圆 28"/>
          <p:cNvSpPr/>
          <p:nvPr/>
        </p:nvSpPr>
        <p:spPr>
          <a:xfrm>
            <a:off x="1785918" y="5357826"/>
            <a:ext cx="428628" cy="428628"/>
          </a:xfrm>
          <a:prstGeom prst="ellipse">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TextBox 31"/>
          <p:cNvSpPr txBox="1"/>
          <p:nvPr/>
        </p:nvSpPr>
        <p:spPr>
          <a:xfrm>
            <a:off x="1785918" y="5286388"/>
            <a:ext cx="445956" cy="461665"/>
          </a:xfrm>
          <a:prstGeom prst="rect">
            <a:avLst/>
          </a:prstGeom>
          <a:noFill/>
        </p:spPr>
        <p:txBody>
          <a:bodyPr wrap="square" rtlCol="0">
            <a:spAutoFit/>
          </a:bodyPr>
          <a:lstStyle/>
          <a:p>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1</a:t>
            </a:r>
            <a:endParaRPr lang="zh-CN" altLang="en-US" sz="2400" baseline="-25000" dirty="0">
              <a:latin typeface="Verdana" pitchFamily="34" charset="0"/>
              <a:cs typeface="Verdana" pitchFamily="34" charset="0"/>
            </a:endParaRPr>
          </a:p>
        </p:txBody>
      </p:sp>
      <p:sp>
        <p:nvSpPr>
          <p:cNvPr id="33" name="椭圆 32"/>
          <p:cNvSpPr/>
          <p:nvPr/>
        </p:nvSpPr>
        <p:spPr>
          <a:xfrm>
            <a:off x="428596" y="5357826"/>
            <a:ext cx="428628" cy="428628"/>
          </a:xfrm>
          <a:prstGeom prst="ellipse">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33"/>
          <p:cNvSpPr txBox="1"/>
          <p:nvPr/>
        </p:nvSpPr>
        <p:spPr>
          <a:xfrm>
            <a:off x="428596" y="5286388"/>
            <a:ext cx="445956" cy="461665"/>
          </a:xfrm>
          <a:prstGeom prst="rect">
            <a:avLst/>
          </a:prstGeom>
          <a:noFill/>
        </p:spPr>
        <p:txBody>
          <a:bodyPr wrap="square" rtlCol="0">
            <a:spAutoFit/>
          </a:bodyPr>
          <a:lstStyle/>
          <a:p>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0</a:t>
            </a:r>
            <a:endParaRPr lang="zh-CN" altLang="en-US" sz="2400" baseline="-25000" dirty="0">
              <a:latin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下箭头 15"/>
          <p:cNvSpPr/>
          <p:nvPr/>
        </p:nvSpPr>
        <p:spPr>
          <a:xfrm>
            <a:off x="5357818" y="571480"/>
            <a:ext cx="428628" cy="1785950"/>
          </a:xfrm>
          <a:prstGeom prst="downArrow">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2400" b="1" dirty="0" smtClean="0">
                <a:latin typeface="Verdana" pitchFamily="34" charset="0"/>
                <a:ea typeface="Verdana" pitchFamily="34" charset="0"/>
                <a:cs typeface="Verdana" pitchFamily="34" charset="0"/>
              </a:rPr>
              <a:t>feedback</a:t>
            </a:r>
            <a:endParaRPr lang="zh-CN" altLang="en-US" sz="2400" b="1" dirty="0">
              <a:latin typeface="Verdana" pitchFamily="34" charset="0"/>
              <a:cs typeface="Verdana" pitchFamily="34" charset="0"/>
            </a:endParaRPr>
          </a:p>
        </p:txBody>
      </p:sp>
      <p:sp>
        <p:nvSpPr>
          <p:cNvPr id="29" name="矩形 28"/>
          <p:cNvSpPr/>
          <p:nvPr/>
        </p:nvSpPr>
        <p:spPr>
          <a:xfrm>
            <a:off x="8786842" y="0"/>
            <a:ext cx="357158" cy="6858000"/>
          </a:xfrm>
          <a:prstGeom prst="rect">
            <a:avLst/>
          </a:prstGeom>
          <a:solidFill>
            <a:srgbClr val="FFC000"/>
          </a:solidFill>
          <a:ln>
            <a:solidFill>
              <a:srgbClr val="FFC000"/>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descr="shortcut_arrow_expanded-100434377-large.png"/>
          <p:cNvPicPr>
            <a:picLocks noChangeAspect="1"/>
          </p:cNvPicPr>
          <p:nvPr/>
        </p:nvPicPr>
        <p:blipFill>
          <a:blip r:embed="rId3"/>
          <a:stretch>
            <a:fillRect/>
          </a:stretch>
        </p:blipFill>
        <p:spPr>
          <a:xfrm rot="10800000">
            <a:off x="1500166" y="2500306"/>
            <a:ext cx="2500330" cy="1672634"/>
          </a:xfrm>
          <a:prstGeom prst="rect">
            <a:avLst/>
          </a:prstGeom>
        </p:spPr>
      </p:pic>
      <p:pic>
        <p:nvPicPr>
          <p:cNvPr id="5" name="图片 4" descr="shortcut_arrow_expanded-100434377-large.png"/>
          <p:cNvPicPr>
            <a:picLocks noChangeAspect="1"/>
          </p:cNvPicPr>
          <p:nvPr/>
        </p:nvPicPr>
        <p:blipFill>
          <a:blip r:embed="rId3"/>
          <a:stretch>
            <a:fillRect/>
          </a:stretch>
        </p:blipFill>
        <p:spPr>
          <a:xfrm rot="10800000">
            <a:off x="4000496" y="3042226"/>
            <a:ext cx="2500330" cy="1672634"/>
          </a:xfrm>
          <a:prstGeom prst="rect">
            <a:avLst/>
          </a:prstGeom>
        </p:spPr>
      </p:pic>
      <p:sp>
        <p:nvSpPr>
          <p:cNvPr id="2" name="标题 1"/>
          <p:cNvSpPr>
            <a:spLocks noGrp="1"/>
          </p:cNvSpPr>
          <p:nvPr>
            <p:ph type="ctrTitle"/>
          </p:nvPr>
        </p:nvSpPr>
        <p:spPr>
          <a:xfrm>
            <a:off x="0" y="2643182"/>
            <a:ext cx="9144000" cy="986400"/>
          </a:xfrm>
        </p:spPr>
        <p:txBody>
          <a:bodyPr>
            <a:normAutofit fontScale="90000"/>
          </a:bodyPr>
          <a:lstStyle/>
          <a:p>
            <a:pPr algn="r"/>
            <a:r>
              <a:rPr lang="en-US" altLang="zh-CN" sz="4000" dirty="0" smtClean="0">
                <a:ea typeface="Verdana" pitchFamily="34" charset="0"/>
              </a:rPr>
              <a:t>Is Every Flow on The Right Track?</a:t>
            </a:r>
            <a:r>
              <a:rPr lang="en-US" altLang="zh-CN" sz="4000" dirty="0" smtClean="0"/>
              <a:t/>
            </a:r>
            <a:br>
              <a:rPr lang="en-US" altLang="zh-CN" sz="4000" dirty="0" smtClean="0"/>
            </a:br>
            <a:r>
              <a:rPr lang="en-US" altLang="zh-CN" sz="4000" dirty="0" smtClean="0"/>
              <a:t>Inspect SDN</a:t>
            </a:r>
            <a:r>
              <a:rPr lang="en-US" altLang="zh-CN" sz="3100" dirty="0" smtClean="0"/>
              <a:t> </a:t>
            </a:r>
            <a:r>
              <a:rPr lang="en-US" altLang="zh-CN" sz="4000" dirty="0" err="1" smtClean="0"/>
              <a:t>Fwding</a:t>
            </a:r>
            <a:r>
              <a:rPr lang="en-US" altLang="zh-CN" sz="4000" dirty="0" smtClean="0">
                <a:solidFill>
                  <a:schemeClr val="bg1"/>
                </a:solidFill>
              </a:rPr>
              <a:t/>
            </a:r>
            <a:br>
              <a:rPr lang="en-US" altLang="zh-CN" sz="4000" dirty="0" smtClean="0">
                <a:solidFill>
                  <a:schemeClr val="bg1"/>
                </a:solidFill>
              </a:rPr>
            </a:br>
            <a:r>
              <a:rPr lang="en-US" altLang="zh-CN" sz="4000" dirty="0" smtClean="0"/>
              <a:t> </a:t>
            </a:r>
            <a:r>
              <a:rPr lang="en-US" altLang="zh-CN" sz="4000" dirty="0" err="1" smtClean="0">
                <a:solidFill>
                  <a:srgbClr val="FFC000"/>
                </a:solidFill>
              </a:rPr>
              <a:t>RuleScop</a:t>
            </a:r>
            <a:r>
              <a:rPr lang="en-US" altLang="zh-CN" sz="4000" dirty="0" err="1" smtClean="0">
                <a:solidFill>
                  <a:schemeClr val="bg1"/>
                </a:solidFill>
              </a:rPr>
              <a:t>e</a:t>
            </a:r>
            <a:endParaRPr lang="zh-CN" altLang="en-US" sz="4000" dirty="0">
              <a:solidFill>
                <a:schemeClr val="bg1"/>
              </a:solidFill>
            </a:endParaRPr>
          </a:p>
        </p:txBody>
      </p:sp>
      <p:pic>
        <p:nvPicPr>
          <p:cNvPr id="12" name="Picture 2"/>
          <p:cNvPicPr>
            <a:picLocks noChangeAspect="1" noChangeArrowheads="1"/>
          </p:cNvPicPr>
          <p:nvPr/>
        </p:nvPicPr>
        <p:blipFill>
          <a:blip r:embed="rId4"/>
          <a:srcRect/>
          <a:stretch>
            <a:fillRect/>
          </a:stretch>
        </p:blipFill>
        <p:spPr bwMode="auto">
          <a:xfrm>
            <a:off x="2988000" y="0"/>
            <a:ext cx="1152525" cy="495300"/>
          </a:xfrm>
          <a:prstGeom prst="rect">
            <a:avLst/>
          </a:prstGeom>
          <a:noFill/>
          <a:ln w="9525">
            <a:noFill/>
            <a:miter lim="800000"/>
            <a:headEnd/>
            <a:tailEnd/>
          </a:ln>
          <a:effectLst/>
        </p:spPr>
      </p:pic>
      <p:pic>
        <p:nvPicPr>
          <p:cNvPr id="13" name="Picture 2"/>
          <p:cNvPicPr>
            <a:picLocks noChangeAspect="1" noChangeArrowheads="1"/>
          </p:cNvPicPr>
          <p:nvPr/>
        </p:nvPicPr>
        <p:blipFill>
          <a:blip r:embed="rId4"/>
          <a:srcRect/>
          <a:stretch>
            <a:fillRect/>
          </a:stretch>
        </p:blipFill>
        <p:spPr bwMode="auto">
          <a:xfrm>
            <a:off x="5072066" y="0"/>
            <a:ext cx="1152525" cy="495300"/>
          </a:xfrm>
          <a:prstGeom prst="rect">
            <a:avLst/>
          </a:prstGeom>
          <a:noFill/>
          <a:ln w="9525">
            <a:noFill/>
            <a:miter lim="800000"/>
            <a:headEnd/>
            <a:tailEnd/>
          </a:ln>
          <a:effectLst/>
        </p:spPr>
      </p:pic>
      <p:sp>
        <p:nvSpPr>
          <p:cNvPr id="14" name="下箭头 13"/>
          <p:cNvSpPr/>
          <p:nvPr/>
        </p:nvSpPr>
        <p:spPr>
          <a:xfrm>
            <a:off x="5357818" y="571480"/>
            <a:ext cx="428628" cy="1785950"/>
          </a:xfrm>
          <a:prstGeom prst="downArrow">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2400" b="1" dirty="0" smtClean="0">
                <a:latin typeface="Verdana" pitchFamily="34" charset="0"/>
                <a:ea typeface="Verdana" pitchFamily="34" charset="0"/>
                <a:cs typeface="Verdana" pitchFamily="34" charset="0"/>
              </a:rPr>
              <a:t>feedback</a:t>
            </a:r>
            <a:endParaRPr lang="zh-CN" altLang="en-US" sz="2400" b="1" dirty="0">
              <a:latin typeface="Verdana" pitchFamily="34" charset="0"/>
              <a:cs typeface="Verdana" pitchFamily="34" charset="0"/>
            </a:endParaRPr>
          </a:p>
        </p:txBody>
      </p:sp>
      <p:sp>
        <p:nvSpPr>
          <p:cNvPr id="25" name="云形 24"/>
          <p:cNvSpPr/>
          <p:nvPr/>
        </p:nvSpPr>
        <p:spPr>
          <a:xfrm>
            <a:off x="1714480" y="-2000288"/>
            <a:ext cx="6786610" cy="2857520"/>
          </a:xfrm>
          <a:prstGeom prst="cloud">
            <a:avLst/>
          </a:prstGeom>
          <a:noFill/>
          <a:ln w="57150">
            <a:solidFill>
              <a:srgbClr val="00B0F0"/>
            </a:solidFill>
          </a:ln>
          <a:effectLst>
            <a:outerShdw blurRad="50800" dist="508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25"/>
          <p:cNvSpPr/>
          <p:nvPr/>
        </p:nvSpPr>
        <p:spPr>
          <a:xfrm rot="10800000">
            <a:off x="3214678" y="571480"/>
            <a:ext cx="428628" cy="1785950"/>
          </a:xfrm>
          <a:prstGeom prst="downArrow">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2400" b="1" dirty="0" smtClean="0">
                <a:latin typeface="Verdana" pitchFamily="34" charset="0"/>
                <a:ea typeface="Verdana" pitchFamily="34" charset="0"/>
                <a:cs typeface="Verdana" pitchFamily="34" charset="0"/>
              </a:rPr>
              <a:t>probe</a:t>
            </a:r>
            <a:endParaRPr lang="zh-CN" altLang="en-US" sz="2400" b="1" dirty="0">
              <a:latin typeface="Verdana" pitchFamily="34" charset="0"/>
              <a:cs typeface="Verdana" pitchFamily="34" charset="0"/>
            </a:endParaRPr>
          </a:p>
        </p:txBody>
      </p:sp>
      <p:sp>
        <p:nvSpPr>
          <p:cNvPr id="15" name="下箭头 14"/>
          <p:cNvSpPr/>
          <p:nvPr/>
        </p:nvSpPr>
        <p:spPr>
          <a:xfrm rot="10800000">
            <a:off x="3214678" y="571480"/>
            <a:ext cx="428628" cy="1785950"/>
          </a:xfrm>
          <a:prstGeom prst="downArrow">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2400" b="1" dirty="0" smtClean="0">
                <a:latin typeface="Verdana" pitchFamily="34" charset="0"/>
                <a:ea typeface="Verdana" pitchFamily="34" charset="0"/>
                <a:cs typeface="Verdana" pitchFamily="34" charset="0"/>
              </a:rPr>
              <a:t>probe</a:t>
            </a:r>
            <a:endParaRPr lang="zh-CN" altLang="en-US" sz="2400" b="1" dirty="0">
              <a:latin typeface="Verdana" pitchFamily="34" charset="0"/>
              <a:cs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2" fill="hold" grpId="0" nodeType="withEffect">
                                  <p:stCondLst>
                                    <p:cond delay="0"/>
                                  </p:stCondLst>
                                  <p:childTnLst>
                                    <p:anim calcmode="lin" valueType="num">
                                      <p:cBhvr additive="base">
                                        <p:cTn id="6" dur="500"/>
                                        <p:tgtEl>
                                          <p:spTgt spid="15"/>
                                        </p:tgtEl>
                                        <p:attrNameLst>
                                          <p:attrName>ppt_x</p:attrName>
                                        </p:attrNameLst>
                                      </p:cBhvr>
                                      <p:tavLst>
                                        <p:tav tm="0">
                                          <p:val>
                                            <p:strVal val="ppt_x"/>
                                          </p:val>
                                        </p:tav>
                                        <p:tav tm="100000">
                                          <p:val>
                                            <p:strVal val="1+ppt_w/2"/>
                                          </p:val>
                                        </p:tav>
                                      </p:tavLst>
                                    </p:anim>
                                    <p:anim calcmode="lin" valueType="num">
                                      <p:cBhvr additive="base">
                                        <p:cTn id="7" dur="500"/>
                                        <p:tgtEl>
                                          <p:spTgt spid="15"/>
                                        </p:tgtEl>
                                        <p:attrNameLst>
                                          <p:attrName>ppt_y</p:attrName>
                                        </p:attrNameLst>
                                      </p:cBhvr>
                                      <p:tavLst>
                                        <p:tav tm="0">
                                          <p:val>
                                            <p:strVal val="ppt_y"/>
                                          </p:val>
                                        </p:tav>
                                        <p:tav tm="100000">
                                          <p:val>
                                            <p:strVal val="ppt_y"/>
                                          </p:val>
                                        </p:tav>
                                      </p:tavLst>
                                    </p:anim>
                                    <p:set>
                                      <p:cBhvr>
                                        <p:cTn id="8" dur="1" fill="hold">
                                          <p:stCondLst>
                                            <p:cond delay="499"/>
                                          </p:stCondLst>
                                        </p:cTn>
                                        <p:tgtEl>
                                          <p:spTgt spid="15"/>
                                        </p:tgtEl>
                                        <p:attrNameLst>
                                          <p:attrName>style.visibility</p:attrName>
                                        </p:attrNameLst>
                                      </p:cBhvr>
                                      <p:to>
                                        <p:strVal val="hidden"/>
                                      </p:to>
                                    </p:set>
                                  </p:childTnLst>
                                </p:cTn>
                              </p:par>
                              <p:par>
                                <p:cTn id="9" presetID="2" presetClass="exit" presetSubtype="2" fill="hold" grpId="0" nodeType="withEffect">
                                  <p:stCondLst>
                                    <p:cond delay="0"/>
                                  </p:stCondLst>
                                  <p:childTnLst>
                                    <p:anim calcmode="lin" valueType="num">
                                      <p:cBhvr additive="base">
                                        <p:cTn id="10" dur="500"/>
                                        <p:tgtEl>
                                          <p:spTgt spid="14"/>
                                        </p:tgtEl>
                                        <p:attrNameLst>
                                          <p:attrName>ppt_x</p:attrName>
                                        </p:attrNameLst>
                                      </p:cBhvr>
                                      <p:tavLst>
                                        <p:tav tm="0">
                                          <p:val>
                                            <p:strVal val="ppt_x"/>
                                          </p:val>
                                        </p:tav>
                                        <p:tav tm="100000">
                                          <p:val>
                                            <p:strVal val="1+ppt_w/2"/>
                                          </p:val>
                                        </p:tav>
                                      </p:tavLst>
                                    </p:anim>
                                    <p:anim calcmode="lin" valueType="num">
                                      <p:cBhvr additive="base">
                                        <p:cTn id="11" dur="500"/>
                                        <p:tgtEl>
                                          <p:spTgt spid="14"/>
                                        </p:tgtEl>
                                        <p:attrNameLst>
                                          <p:attrName>ppt_y</p:attrName>
                                        </p:attrNameLst>
                                      </p:cBhvr>
                                      <p:tavLst>
                                        <p:tav tm="0">
                                          <p:val>
                                            <p:strVal val="ppt_y"/>
                                          </p:val>
                                        </p:tav>
                                        <p:tav tm="100000">
                                          <p:val>
                                            <p:strVal val="ppt_y"/>
                                          </p:val>
                                        </p:tav>
                                      </p:tavLst>
                                    </p:anim>
                                    <p:set>
                                      <p:cBhvr>
                                        <p:cTn id="12" dur="1" fill="hold">
                                          <p:stCondLst>
                                            <p:cond delay="499"/>
                                          </p:stCondLst>
                                        </p:cTn>
                                        <p:tgtEl>
                                          <p:spTgt spid="14"/>
                                        </p:tgtEl>
                                        <p:attrNameLst>
                                          <p:attrName>style.visibility</p:attrName>
                                        </p:attrNameLst>
                                      </p:cBhvr>
                                      <p:to>
                                        <p:strVal val="hidden"/>
                                      </p:to>
                                    </p:set>
                                  </p:childTnLst>
                                </p:cTn>
                              </p:par>
                              <p:par>
                                <p:cTn id="13" presetID="2" presetClass="entr" presetSubtype="2"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1+#ppt_w/2"/>
                                          </p:val>
                                        </p:tav>
                                        <p:tav tm="100000">
                                          <p:val>
                                            <p:strVal val="#ppt_x"/>
                                          </p:val>
                                        </p:tav>
                                      </p:tavLst>
                                    </p:anim>
                                    <p:anim calcmode="lin" valueType="num">
                                      <p:cBhvr additive="base">
                                        <p:cTn id="16"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14" grpId="0" animBg="1"/>
      <p:bldP spid="1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130425"/>
            <a:ext cx="9144000" cy="1470025"/>
          </a:xfrm>
        </p:spPr>
        <p:txBody>
          <a:bodyPr>
            <a:normAutofit fontScale="90000"/>
          </a:bodyPr>
          <a:lstStyle/>
          <a:p>
            <a:r>
              <a:rPr lang="en-US" altLang="zh-CN" sz="4000" dirty="0" err="1" smtClean="0">
                <a:solidFill>
                  <a:schemeClr val="bg1"/>
                </a:solidFill>
                <a:ea typeface="Verdana" pitchFamily="34" charset="0"/>
              </a:rPr>
              <a:t>Gotta</a:t>
            </a:r>
            <a:r>
              <a:rPr lang="en-US" altLang="zh-CN" sz="4000" dirty="0" smtClean="0">
                <a:solidFill>
                  <a:schemeClr val="bg1"/>
                </a:solidFill>
              </a:rPr>
              <a:t> Tell You Switches Only Once</a:t>
            </a:r>
            <a:br>
              <a:rPr lang="en-US" altLang="zh-CN" sz="4000" dirty="0" smtClean="0">
                <a:solidFill>
                  <a:schemeClr val="bg1"/>
                </a:solidFill>
              </a:rPr>
            </a:br>
            <a:r>
              <a:rPr lang="en-US" altLang="zh-CN" sz="4000" dirty="0" smtClean="0">
                <a:solidFill>
                  <a:schemeClr val="bg1"/>
                </a:solidFill>
              </a:rPr>
              <a:t>Toward Bandwidth-Efficient</a:t>
            </a:r>
            <a:br>
              <a:rPr lang="en-US" altLang="zh-CN" sz="4000" dirty="0" smtClean="0">
                <a:solidFill>
                  <a:schemeClr val="bg1"/>
                </a:solidFill>
              </a:rPr>
            </a:br>
            <a:r>
              <a:rPr lang="en-US" altLang="zh-CN" sz="4000" dirty="0" smtClean="0">
                <a:solidFill>
                  <a:schemeClr val="bg1"/>
                </a:solidFill>
              </a:rPr>
              <a:t>Flow Setup for </a:t>
            </a:r>
            <a:r>
              <a:rPr lang="en-US" altLang="zh-CN" sz="4000" dirty="0" smtClean="0">
                <a:solidFill>
                  <a:srgbClr val="FFC000"/>
                </a:solidFill>
              </a:rPr>
              <a:t>SDN</a:t>
            </a:r>
            <a:r>
              <a:rPr lang="en-US" altLang="zh-CN" sz="4000" dirty="0" smtClean="0"/>
              <a:t/>
            </a:r>
            <a:br>
              <a:rPr lang="en-US" altLang="zh-CN" sz="4000" dirty="0" smtClean="0"/>
            </a:br>
            <a:endParaRPr lang="zh-CN" altLang="en-US" sz="4000" dirty="0">
              <a:solidFill>
                <a:srgbClr val="FFC000"/>
              </a:solidFill>
            </a:endParaRPr>
          </a:p>
        </p:txBody>
      </p:sp>
      <p:sp>
        <p:nvSpPr>
          <p:cNvPr id="30" name="TextBox 29"/>
          <p:cNvSpPr txBox="1"/>
          <p:nvPr/>
        </p:nvSpPr>
        <p:spPr>
          <a:xfrm>
            <a:off x="1643042" y="500042"/>
            <a:ext cx="1324402" cy="369332"/>
          </a:xfrm>
          <a:prstGeom prst="rect">
            <a:avLst/>
          </a:prstGeom>
          <a:noFill/>
        </p:spPr>
        <p:txBody>
          <a:bodyPr wrap="none" rtlCol="0">
            <a:spAutoFit/>
          </a:bodyPr>
          <a:lstStyle/>
          <a:p>
            <a:r>
              <a:rPr lang="en-US" altLang="zh-CN" dirty="0" smtClean="0">
                <a:solidFill>
                  <a:schemeClr val="bg1"/>
                </a:solidFill>
                <a:latin typeface="Verdana" pitchFamily="34" charset="0"/>
                <a:ea typeface="Verdana" pitchFamily="34" charset="0"/>
                <a:cs typeface="Verdana" pitchFamily="34" charset="0"/>
              </a:rPr>
              <a:t>Controller</a:t>
            </a:r>
            <a:endParaRPr lang="zh-CN" altLang="en-US" dirty="0">
              <a:solidFill>
                <a:schemeClr val="bg1"/>
              </a:solidFill>
              <a:latin typeface="Verdana" pitchFamily="34" charset="0"/>
              <a:cs typeface="Verdana" pitchFamily="34" charset="0"/>
            </a:endParaRPr>
          </a:p>
        </p:txBody>
      </p:sp>
      <p:sp>
        <p:nvSpPr>
          <p:cNvPr id="31" name="TextBox 30"/>
          <p:cNvSpPr txBox="1"/>
          <p:nvPr/>
        </p:nvSpPr>
        <p:spPr>
          <a:xfrm>
            <a:off x="2688244" y="1142984"/>
            <a:ext cx="1481496" cy="369332"/>
          </a:xfrm>
          <a:prstGeom prst="rect">
            <a:avLst/>
          </a:prstGeom>
          <a:noFill/>
        </p:spPr>
        <p:txBody>
          <a:bodyPr wrap="none" rtlCol="0">
            <a:spAutoFit/>
          </a:bodyPr>
          <a:lstStyle/>
          <a:p>
            <a:r>
              <a:rPr lang="en-US" altLang="zh-CN" b="1" dirty="0" smtClean="0">
                <a:solidFill>
                  <a:schemeClr val="bg1"/>
                </a:solidFill>
                <a:latin typeface="Verdana" pitchFamily="34" charset="0"/>
                <a:ea typeface="Verdana" pitchFamily="34" charset="0"/>
                <a:cs typeface="Verdana" pitchFamily="34" charset="0"/>
              </a:rPr>
              <a:t>Controller</a:t>
            </a:r>
            <a:endParaRPr lang="zh-CN" altLang="en-US" b="1" dirty="0">
              <a:solidFill>
                <a:schemeClr val="bg1"/>
              </a:solidFill>
              <a:latin typeface="Verdana" pitchFamily="34" charset="0"/>
              <a:cs typeface="Verdana" pitchFamily="34" charset="0"/>
            </a:endParaRPr>
          </a:p>
        </p:txBody>
      </p:sp>
      <p:sp>
        <p:nvSpPr>
          <p:cNvPr id="49" name="TextBox 48"/>
          <p:cNvSpPr txBox="1"/>
          <p:nvPr/>
        </p:nvSpPr>
        <p:spPr>
          <a:xfrm>
            <a:off x="4427987" y="1714488"/>
            <a:ext cx="851515" cy="276999"/>
          </a:xfrm>
          <a:prstGeom prst="rect">
            <a:avLst/>
          </a:prstGeom>
          <a:noFill/>
        </p:spPr>
        <p:txBody>
          <a:bodyPr wrap="none" rtlCol="0">
            <a:spAutoFit/>
          </a:bodyPr>
          <a:lstStyle/>
          <a:p>
            <a:r>
              <a:rPr lang="en-US" altLang="zh-CN" sz="1200" b="1" dirty="0" smtClean="0">
                <a:solidFill>
                  <a:schemeClr val="bg1"/>
                </a:solidFill>
                <a:latin typeface="Verdana" pitchFamily="34" charset="0"/>
                <a:ea typeface="Verdana" pitchFamily="34" charset="0"/>
                <a:cs typeface="Verdana" pitchFamily="34" charset="0"/>
              </a:rPr>
              <a:t>Monitor</a:t>
            </a:r>
            <a:endParaRPr lang="zh-CN" altLang="en-US" sz="1200" b="1" dirty="0">
              <a:solidFill>
                <a:schemeClr val="bg1"/>
              </a:solidFill>
              <a:latin typeface="Verdana" pitchFamily="34" charset="0"/>
              <a:cs typeface="Verdana" pitchFamily="34" charset="0"/>
            </a:endParaRPr>
          </a:p>
        </p:txBody>
      </p:sp>
      <p:sp>
        <p:nvSpPr>
          <p:cNvPr id="3" name="TextBox 2"/>
          <p:cNvSpPr txBox="1"/>
          <p:nvPr/>
        </p:nvSpPr>
        <p:spPr>
          <a:xfrm>
            <a:off x="5860800" y="3357562"/>
            <a:ext cx="3525784" cy="1200329"/>
          </a:xfrm>
          <a:prstGeom prst="rect">
            <a:avLst/>
          </a:prstGeom>
          <a:noFill/>
        </p:spPr>
        <p:txBody>
          <a:bodyPr wrap="square" rtlCol="0">
            <a:spAutoFit/>
          </a:bodyPr>
          <a:lstStyle/>
          <a:p>
            <a:r>
              <a:rPr lang="en-US" altLang="zh-CN" sz="3600" b="1" dirty="0" err="1" smtClean="0">
                <a:solidFill>
                  <a:srgbClr val="FFC000"/>
                </a:solidFill>
                <a:latin typeface="Verdana" pitchFamily="34" charset="0"/>
                <a:ea typeface="Verdana" pitchFamily="34" charset="0"/>
                <a:cs typeface="Verdana" pitchFamily="34" charset="0"/>
              </a:rPr>
              <a:t>RuleScope</a:t>
            </a:r>
            <a:endParaRPr lang="en-US" altLang="zh-CN" sz="3600" b="1" dirty="0" smtClean="0">
              <a:solidFill>
                <a:srgbClr val="FFC000"/>
              </a:solidFill>
              <a:latin typeface="Verdana" pitchFamily="34" charset="0"/>
              <a:ea typeface="Verdana" pitchFamily="34" charset="0"/>
              <a:cs typeface="Verdana" pitchFamily="34" charset="0"/>
            </a:endParaRPr>
          </a:p>
          <a:p>
            <a:r>
              <a:rPr lang="en-US" altLang="zh-CN" sz="3600" b="1" dirty="0" smtClean="0">
                <a:latin typeface="Verdana" pitchFamily="34" charset="0"/>
                <a:ea typeface="Verdana" pitchFamily="34" charset="0"/>
                <a:cs typeface="Verdana" pitchFamily="34" charset="0"/>
              </a:rPr>
              <a:t>Algorithms</a:t>
            </a:r>
          </a:p>
        </p:txBody>
      </p:sp>
      <p:cxnSp>
        <p:nvCxnSpPr>
          <p:cNvPr id="12" name="直接连接符 11"/>
          <p:cNvCxnSpPr/>
          <p:nvPr/>
        </p:nvCxnSpPr>
        <p:spPr>
          <a:xfrm rot="5400000" flipH="1" flipV="1">
            <a:off x="3919068" y="4917596"/>
            <a:ext cx="3879220" cy="1588"/>
          </a:xfrm>
          <a:prstGeom prst="line">
            <a:avLst/>
          </a:prstGeom>
          <a:ln w="127000">
            <a:solidFill>
              <a:srgbClr val="FFC000"/>
            </a:solidFill>
          </a:ln>
          <a:effectLst>
            <a:outerShdw blurRad="50800" dist="38100" dir="10800000" algn="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445670" y="6211669"/>
            <a:ext cx="4310795" cy="646331"/>
          </a:xfrm>
          <a:prstGeom prst="rect">
            <a:avLst/>
          </a:prstGeom>
          <a:noFill/>
        </p:spPr>
        <p:txBody>
          <a:bodyPr wrap="none" rtlCol="0">
            <a:spAutoFit/>
          </a:bodyPr>
          <a:lstStyle/>
          <a:p>
            <a:pPr algn="r"/>
            <a:r>
              <a:rPr lang="en-US" altLang="zh-CN" sz="3600" b="1" dirty="0" smtClean="0">
                <a:latin typeface="Verdana" pitchFamily="34" charset="0"/>
                <a:ea typeface="Verdana" pitchFamily="34" charset="0"/>
                <a:cs typeface="Verdana" pitchFamily="34" charset="0"/>
              </a:rPr>
              <a:t>troubleshooting</a:t>
            </a:r>
            <a:endParaRPr lang="zh-CN" altLang="en-US" sz="3600" b="1" dirty="0">
              <a:latin typeface="Verdana" pitchFamily="34" charset="0"/>
              <a:cs typeface="Verdana" pitchFamily="34" charset="0"/>
            </a:endParaRPr>
          </a:p>
        </p:txBody>
      </p:sp>
      <p:sp>
        <p:nvSpPr>
          <p:cNvPr id="17" name="TextBox 16"/>
          <p:cNvSpPr txBox="1"/>
          <p:nvPr/>
        </p:nvSpPr>
        <p:spPr>
          <a:xfrm>
            <a:off x="295200" y="285728"/>
            <a:ext cx="8215370" cy="3272691"/>
          </a:xfrm>
          <a:prstGeom prst="rect">
            <a:avLst/>
          </a:prstGeom>
          <a:noFill/>
        </p:spPr>
        <p:txBody>
          <a:bodyPr wrap="square" rtlCol="0">
            <a:spAutoFit/>
          </a:bodyPr>
          <a:lstStyle/>
          <a:p>
            <a:r>
              <a:rPr lang="en-US" altLang="zh-CN" sz="2400" i="1" dirty="0" err="1" smtClean="0">
                <a:solidFill>
                  <a:schemeClr val="bg1"/>
                </a:solidFill>
                <a:latin typeface="Verdana" pitchFamily="34" charset="0"/>
                <a:ea typeface="Verdana" pitchFamily="34" charset="0"/>
                <a:cs typeface="Verdana" pitchFamily="34" charset="0"/>
              </a:rPr>
              <a:t>r</a:t>
            </a:r>
            <a:r>
              <a:rPr lang="en-US" altLang="zh-CN" sz="2400" i="1" baseline="-25000" dirty="0" err="1" smtClean="0">
                <a:solidFill>
                  <a:schemeClr val="bg1"/>
                </a:solidFill>
                <a:latin typeface="Verdana" pitchFamily="34" charset="0"/>
                <a:ea typeface="Verdana" pitchFamily="34" charset="0"/>
                <a:cs typeface="Verdana" pitchFamily="34" charset="0"/>
              </a:rPr>
              <a:t>i</a:t>
            </a:r>
            <a:r>
              <a:rPr lang="en-US" altLang="zh-CN" sz="2400" dirty="0" smtClean="0">
                <a:solidFill>
                  <a:schemeClr val="bg1"/>
                </a:solidFill>
                <a:latin typeface="Verdana" pitchFamily="34" charset="0"/>
                <a:ea typeface="Verdana" pitchFamily="34" charset="0"/>
                <a:cs typeface="Verdana" pitchFamily="34" charset="0"/>
              </a:rPr>
              <a:t> is </a:t>
            </a:r>
            <a:r>
              <a:rPr lang="en-US" altLang="zh-CN" sz="2400" b="1" dirty="0" smtClean="0">
                <a:solidFill>
                  <a:schemeClr val="bg1"/>
                </a:solidFill>
                <a:latin typeface="Verdana" pitchFamily="34" charset="0"/>
                <a:ea typeface="Verdana" pitchFamily="34" charset="0"/>
                <a:cs typeface="Verdana" pitchFamily="34" charset="0"/>
              </a:rPr>
              <a:t>detected as faulty </a:t>
            </a:r>
            <a:r>
              <a:rPr lang="en-US" altLang="zh-CN" sz="2400" dirty="0" smtClean="0">
                <a:solidFill>
                  <a:schemeClr val="bg1"/>
                </a:solidFill>
                <a:latin typeface="Verdana" pitchFamily="34" charset="0"/>
                <a:ea typeface="Verdana" pitchFamily="34" charset="0"/>
                <a:cs typeface="Verdana" pitchFamily="34" charset="0"/>
              </a:rPr>
              <a:t>if</a:t>
            </a:r>
          </a:p>
          <a:p>
            <a:r>
              <a:rPr lang="en-US" altLang="zh-CN" sz="2400" i="1" dirty="0" err="1" smtClean="0">
                <a:solidFill>
                  <a:schemeClr val="bg1"/>
                </a:solidFill>
                <a:latin typeface="Verdana" pitchFamily="34" charset="0"/>
                <a:ea typeface="Verdana" pitchFamily="34" charset="0"/>
                <a:cs typeface="Verdana" pitchFamily="34" charset="0"/>
              </a:rPr>
              <a:t>r</a:t>
            </a:r>
            <a:r>
              <a:rPr lang="en-US" altLang="zh-CN" sz="2400" i="1" baseline="-25000" dirty="0" err="1" smtClean="0">
                <a:solidFill>
                  <a:schemeClr val="bg1"/>
                </a:solidFill>
                <a:latin typeface="Verdana" pitchFamily="34" charset="0"/>
                <a:ea typeface="Verdana" pitchFamily="34" charset="0"/>
                <a:cs typeface="Verdana" pitchFamily="34" charset="0"/>
              </a:rPr>
              <a:t>i</a:t>
            </a:r>
            <a:r>
              <a:rPr lang="en-US" altLang="zh-CN" sz="2400" dirty="0" err="1" smtClean="0">
                <a:solidFill>
                  <a:schemeClr val="bg1"/>
                </a:solidFill>
                <a:latin typeface="Verdana" pitchFamily="34" charset="0"/>
                <a:ea typeface="Verdana" pitchFamily="34" charset="0"/>
                <a:cs typeface="Verdana" pitchFamily="34" charset="0"/>
              </a:rPr>
              <a:t>.Probe.MatchedRule</a:t>
            </a:r>
            <a:r>
              <a:rPr lang="en-US" altLang="zh-CN" sz="2400" dirty="0" smtClean="0">
                <a:solidFill>
                  <a:schemeClr val="bg1"/>
                </a:solidFill>
                <a:latin typeface="Verdana" pitchFamily="34" charset="0"/>
                <a:ea typeface="Verdana" pitchFamily="34" charset="0"/>
                <a:cs typeface="Verdana" pitchFamily="34" charset="0"/>
              </a:rPr>
              <a:t> != </a:t>
            </a:r>
            <a:r>
              <a:rPr lang="en-US" altLang="zh-CN" sz="2400" i="1" dirty="0" err="1" smtClean="0">
                <a:solidFill>
                  <a:schemeClr val="bg1"/>
                </a:solidFill>
                <a:latin typeface="Verdana" pitchFamily="34" charset="0"/>
                <a:ea typeface="Verdana" pitchFamily="34" charset="0"/>
                <a:cs typeface="Verdana" pitchFamily="34" charset="0"/>
              </a:rPr>
              <a:t>r</a:t>
            </a:r>
            <a:r>
              <a:rPr lang="en-US" altLang="zh-CN" sz="2400" i="1" baseline="-25000" dirty="0" err="1" smtClean="0">
                <a:solidFill>
                  <a:schemeClr val="bg1"/>
                </a:solidFill>
                <a:latin typeface="Verdana" pitchFamily="34" charset="0"/>
                <a:ea typeface="Verdana" pitchFamily="34" charset="0"/>
                <a:cs typeface="Verdana" pitchFamily="34" charset="0"/>
              </a:rPr>
              <a:t>i</a:t>
            </a:r>
            <a:endParaRPr lang="en-US" altLang="zh-CN" sz="2400" i="1" baseline="-25000" dirty="0" smtClean="0">
              <a:solidFill>
                <a:schemeClr val="bg1"/>
              </a:solidFill>
              <a:latin typeface="Verdana" pitchFamily="34" charset="0"/>
              <a:ea typeface="Verdana" pitchFamily="34" charset="0"/>
              <a:cs typeface="Verdana" pitchFamily="34" charset="0"/>
            </a:endParaRPr>
          </a:p>
          <a:p>
            <a:endParaRPr lang="en-US" altLang="zh-CN" sz="1000" i="1" baseline="-25000" dirty="0" smtClean="0">
              <a:latin typeface="Verdana" pitchFamily="34" charset="0"/>
              <a:ea typeface="Verdana" pitchFamily="34" charset="0"/>
              <a:cs typeface="Verdana" pitchFamily="34" charset="0"/>
            </a:endParaRPr>
          </a:p>
          <a:p>
            <a:r>
              <a:rPr lang="en-US" altLang="zh-CN" sz="2400" b="1" dirty="0" smtClean="0">
                <a:latin typeface="Verdana" pitchFamily="34" charset="0"/>
                <a:ea typeface="Verdana" pitchFamily="34" charset="0"/>
                <a:cs typeface="Verdana" pitchFamily="34" charset="0"/>
              </a:rPr>
              <a:t>Input</a:t>
            </a:r>
            <a:r>
              <a:rPr lang="en-US" altLang="zh-CN" sz="2400" dirty="0" smtClean="0">
                <a:latin typeface="Verdana" pitchFamily="34" charset="0"/>
                <a:ea typeface="Verdana" pitchFamily="34" charset="0"/>
                <a:cs typeface="Verdana" pitchFamily="34" charset="0"/>
              </a:rPr>
              <a:t>:   </a:t>
            </a:r>
            <a:r>
              <a:rPr lang="en-US" altLang="zh-CN" sz="400" dirty="0" smtClean="0">
                <a:latin typeface="Verdana" pitchFamily="34" charset="0"/>
                <a:ea typeface="Verdana" pitchFamily="34" charset="0"/>
                <a:cs typeface="Verdana" pitchFamily="34" charset="0"/>
              </a:rPr>
              <a:t> </a:t>
            </a:r>
            <a:r>
              <a:rPr lang="en-US" altLang="zh-CN" sz="2400" dirty="0" smtClean="0">
                <a:latin typeface="Verdana" pitchFamily="34" charset="0"/>
                <a:ea typeface="Verdana" pitchFamily="34" charset="0"/>
                <a:cs typeface="Verdana" pitchFamily="34" charset="0"/>
              </a:rPr>
              <a:t>flow table on controller</a:t>
            </a:r>
            <a:endParaRPr lang="en-US" altLang="zh-CN" sz="2400" baseline="-25000" dirty="0" smtClean="0">
              <a:latin typeface="Verdana" pitchFamily="34" charset="0"/>
              <a:ea typeface="Verdana" pitchFamily="34" charset="0"/>
              <a:cs typeface="Verdana" pitchFamily="34" charset="0"/>
            </a:endParaRPr>
          </a:p>
          <a:p>
            <a:endParaRPr lang="en-US" altLang="zh-CN" sz="2400" b="1" dirty="0" smtClean="0">
              <a:latin typeface="Verdana" pitchFamily="34" charset="0"/>
              <a:ea typeface="Verdana" pitchFamily="34" charset="0"/>
              <a:cs typeface="Verdana" pitchFamily="34" charset="0"/>
            </a:endParaRPr>
          </a:p>
          <a:p>
            <a:endParaRPr lang="en-US" altLang="zh-CN" sz="2400" b="1" dirty="0" smtClean="0">
              <a:latin typeface="Verdana" pitchFamily="34" charset="0"/>
              <a:ea typeface="Verdana" pitchFamily="34" charset="0"/>
              <a:cs typeface="Verdana" pitchFamily="34" charset="0"/>
            </a:endParaRPr>
          </a:p>
          <a:p>
            <a:endParaRPr lang="en-US" altLang="zh-CN" sz="2400" b="1" dirty="0" smtClean="0">
              <a:latin typeface="Verdana" pitchFamily="34" charset="0"/>
              <a:ea typeface="Verdana" pitchFamily="34" charset="0"/>
              <a:cs typeface="Verdana" pitchFamily="34" charset="0"/>
            </a:endParaRPr>
          </a:p>
          <a:p>
            <a:r>
              <a:rPr lang="en-US" altLang="zh-CN" sz="2400" b="1" dirty="0" smtClean="0">
                <a:latin typeface="Verdana" pitchFamily="34" charset="0"/>
                <a:ea typeface="Verdana" pitchFamily="34" charset="0"/>
                <a:cs typeface="Verdana" pitchFamily="34" charset="0"/>
              </a:rPr>
              <a:t>Output</a:t>
            </a:r>
            <a:r>
              <a:rPr lang="en-US" altLang="zh-CN" sz="2400" dirty="0" smtClean="0">
                <a:latin typeface="Verdana" pitchFamily="34" charset="0"/>
                <a:ea typeface="Verdana" pitchFamily="34" charset="0"/>
                <a:cs typeface="Verdana" pitchFamily="34" charset="0"/>
              </a:rPr>
              <a:t>: flow table on switch</a:t>
            </a:r>
            <a:endParaRPr lang="en-US" altLang="zh-CN" sz="2400" baseline="-25000" dirty="0" smtClean="0">
              <a:latin typeface="Verdana" pitchFamily="34" charset="0"/>
              <a:ea typeface="Verdana" pitchFamily="34" charset="0"/>
              <a:cs typeface="Verdana" pitchFamily="34" charset="0"/>
            </a:endParaRPr>
          </a:p>
          <a:p>
            <a:endParaRPr lang="en-US" altLang="zh-CN" sz="2400" baseline="-25000" dirty="0" smtClean="0">
              <a:latin typeface="Verdana" pitchFamily="34" charset="0"/>
              <a:ea typeface="Verdana" pitchFamily="34" charset="0"/>
              <a:cs typeface="Verdana" pitchFamily="34" charset="0"/>
            </a:endParaRPr>
          </a:p>
          <a:p>
            <a:endParaRPr lang="en-US" altLang="zh-CN" sz="2400" i="1" baseline="-25000" dirty="0" smtClean="0">
              <a:latin typeface="Verdana" pitchFamily="34" charset="0"/>
              <a:ea typeface="Verdana" pitchFamily="34" charset="0"/>
              <a:cs typeface="Verdana" pitchFamily="34" charset="0"/>
            </a:endParaRPr>
          </a:p>
        </p:txBody>
      </p:sp>
      <p:sp>
        <p:nvSpPr>
          <p:cNvPr id="19" name="圆角矩形 18"/>
          <p:cNvSpPr/>
          <p:nvPr/>
        </p:nvSpPr>
        <p:spPr>
          <a:xfrm>
            <a:off x="1857356" y="1857364"/>
            <a:ext cx="3500462" cy="500066"/>
          </a:xfrm>
          <a:prstGeom prst="roundRect">
            <a:avLst/>
          </a:prstGeom>
          <a:solidFill>
            <a:srgbClr val="FFC000"/>
          </a:solidFill>
          <a:effectLst>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2400" b="1" dirty="0" smtClean="0">
                <a:solidFill>
                  <a:schemeClr val="tx1"/>
                </a:solidFill>
                <a:latin typeface="Verdana" pitchFamily="34" charset="0"/>
                <a:cs typeface="Verdana" pitchFamily="34" charset="0"/>
              </a:rPr>
              <a:t>probe &amp; feedback</a:t>
            </a:r>
            <a:endParaRPr lang="zh-CN" altLang="en-US" sz="2400" b="1" dirty="0" smtClean="0">
              <a:solidFill>
                <a:schemeClr val="tx1"/>
              </a:solidFill>
              <a:latin typeface="Verdana" pitchFamily="34" charset="0"/>
              <a:cs typeface="Verdana" pitchFamily="34" charset="0"/>
            </a:endParaRPr>
          </a:p>
        </p:txBody>
      </p:sp>
      <p:cxnSp>
        <p:nvCxnSpPr>
          <p:cNvPr id="20" name="直接箭头连接符 19"/>
          <p:cNvCxnSpPr>
            <a:endCxn id="19" idx="0"/>
          </p:cNvCxnSpPr>
          <p:nvPr/>
        </p:nvCxnSpPr>
        <p:spPr>
          <a:xfrm rot="5400000">
            <a:off x="3428992" y="1678769"/>
            <a:ext cx="357190" cy="1588"/>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9" idx="2"/>
          </p:cNvCxnSpPr>
          <p:nvPr/>
        </p:nvCxnSpPr>
        <p:spPr>
          <a:xfrm rot="5400000">
            <a:off x="3428992" y="2536025"/>
            <a:ext cx="357190" cy="1588"/>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620000" y="2570400"/>
            <a:ext cx="335348" cy="492443"/>
          </a:xfrm>
          <a:prstGeom prst="rect">
            <a:avLst/>
          </a:prstGeom>
          <a:noFill/>
        </p:spPr>
        <p:txBody>
          <a:bodyPr wrap="none" rtlCol="0">
            <a:spAutoFit/>
          </a:bodyPr>
          <a:lstStyle/>
          <a:p>
            <a:r>
              <a:rPr lang="en-US" altLang="zh-CN" sz="2600" dirty="0" smtClean="0">
                <a:solidFill>
                  <a:srgbClr val="00B0F0"/>
                </a:solidFill>
                <a:latin typeface="Verdana" pitchFamily="34" charset="0"/>
                <a:ea typeface="Verdana" pitchFamily="34" charset="0"/>
                <a:cs typeface="Verdana" pitchFamily="34" charset="0"/>
              </a:rPr>
              <a:t>[</a:t>
            </a:r>
            <a:endParaRPr lang="zh-CN" altLang="en-US" sz="2600" dirty="0" smtClean="0">
              <a:solidFill>
                <a:srgbClr val="00B0F0"/>
              </a:solidFill>
              <a:latin typeface="Verdana" pitchFamily="34" charset="0"/>
              <a:ea typeface="Verdana" pitchFamily="34" charset="0"/>
              <a:cs typeface="Verdana" pitchFamily="34" charset="0"/>
            </a:endParaRPr>
          </a:p>
        </p:txBody>
      </p:sp>
      <p:sp>
        <p:nvSpPr>
          <p:cNvPr id="15" name="TextBox 14"/>
          <p:cNvSpPr txBox="1"/>
          <p:nvPr/>
        </p:nvSpPr>
        <p:spPr>
          <a:xfrm>
            <a:off x="4716000" y="2571744"/>
            <a:ext cx="3289106" cy="492443"/>
          </a:xfrm>
          <a:prstGeom prst="rect">
            <a:avLst/>
          </a:prstGeom>
          <a:noFill/>
        </p:spPr>
        <p:txBody>
          <a:bodyPr wrap="none" rtlCol="0">
            <a:spAutoFit/>
          </a:bodyPr>
          <a:lstStyle/>
          <a:p>
            <a:r>
              <a:rPr lang="en-US" altLang="zh-CN" sz="2600" dirty="0" smtClean="0">
                <a:solidFill>
                  <a:srgbClr val="00B0F0"/>
                </a:solidFill>
                <a:latin typeface="Verdana" pitchFamily="34" charset="0"/>
                <a:ea typeface="Verdana" pitchFamily="34" charset="0"/>
                <a:cs typeface="Verdana" pitchFamily="34" charset="0"/>
              </a:rPr>
              <a:t>]</a:t>
            </a:r>
            <a:r>
              <a:rPr lang="en-US" altLang="zh-CN" sz="2400" dirty="0" smtClean="0">
                <a:solidFill>
                  <a:srgbClr val="00B0F0"/>
                </a:solidFill>
                <a:latin typeface="Verdana" pitchFamily="34" charset="0"/>
                <a:ea typeface="Verdana" pitchFamily="34" charset="0"/>
                <a:cs typeface="Verdana" pitchFamily="34" charset="0"/>
              </a:rPr>
              <a:t>.</a:t>
            </a:r>
            <a:r>
              <a:rPr lang="en-US" altLang="zh-CN" sz="2400" dirty="0" err="1" smtClean="0">
                <a:solidFill>
                  <a:srgbClr val="00B0F0"/>
                </a:solidFill>
                <a:latin typeface="Verdana" pitchFamily="34" charset="0"/>
                <a:ea typeface="Verdana" pitchFamily="34" charset="0"/>
                <a:cs typeface="Verdana" pitchFamily="34" charset="0"/>
              </a:rPr>
              <a:t>DependencyGraph</a:t>
            </a:r>
            <a:endParaRPr lang="zh-CN" altLang="en-US" sz="2600" dirty="0" smtClean="0">
              <a:solidFill>
                <a:srgbClr val="00B0F0"/>
              </a:solidFill>
              <a:latin typeface="Verdana" pitchFamily="34" charset="0"/>
              <a:ea typeface="Verdana" pitchFamily="34" charset="0"/>
              <a:cs typeface="Verdana" pitchFamily="34" charset="0"/>
            </a:endParaRPr>
          </a:p>
        </p:txBody>
      </p:sp>
      <p:sp>
        <p:nvSpPr>
          <p:cNvPr id="18" name="TextBox 17"/>
          <p:cNvSpPr txBox="1"/>
          <p:nvPr/>
        </p:nvSpPr>
        <p:spPr>
          <a:xfrm>
            <a:off x="295200" y="3000372"/>
            <a:ext cx="5021118" cy="1200329"/>
          </a:xfrm>
          <a:prstGeom prst="rect">
            <a:avLst/>
          </a:prstGeom>
          <a:noFill/>
        </p:spPr>
        <p:txBody>
          <a:bodyPr wrap="none" rtlCol="0">
            <a:spAutoFit/>
          </a:bodyPr>
          <a:lstStyle/>
          <a:p>
            <a:r>
              <a:rPr lang="en-US" altLang="zh-CN" sz="2400" dirty="0" smtClean="0">
                <a:latin typeface="Verdana" pitchFamily="34" charset="0"/>
                <a:ea typeface="Verdana" pitchFamily="34" charset="0"/>
                <a:cs typeface="Verdana" pitchFamily="34" charset="0"/>
              </a:rPr>
              <a:t>{</a:t>
            </a:r>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0</a:t>
            </a:r>
            <a:r>
              <a:rPr lang="en-US" altLang="zh-CN" sz="2400" dirty="0" smtClean="0">
                <a:latin typeface="Verdana" pitchFamily="34" charset="0"/>
                <a:ea typeface="Verdana" pitchFamily="34" charset="0"/>
                <a:cs typeface="Verdana" pitchFamily="34" charset="0"/>
              </a:rPr>
              <a:t>, </a:t>
            </a:r>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1</a:t>
            </a:r>
            <a:r>
              <a:rPr lang="en-US" altLang="zh-CN" sz="2400" dirty="0" smtClean="0">
                <a:latin typeface="Verdana" pitchFamily="34" charset="0"/>
                <a:ea typeface="Verdana" pitchFamily="34" charset="0"/>
                <a:cs typeface="Verdana" pitchFamily="34" charset="0"/>
              </a:rPr>
              <a:t>, </a:t>
            </a:r>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2</a:t>
            </a:r>
            <a:r>
              <a:rPr lang="en-US" altLang="zh-CN" sz="2400" dirty="0" smtClean="0">
                <a:latin typeface="Verdana" pitchFamily="34" charset="0"/>
                <a:ea typeface="Verdana" pitchFamily="34" charset="0"/>
                <a:cs typeface="Verdana" pitchFamily="34" charset="0"/>
              </a:rPr>
              <a:t>, </a:t>
            </a:r>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3</a:t>
            </a:r>
            <a:r>
              <a:rPr lang="en-US" altLang="zh-CN" sz="2400" dirty="0" smtClean="0">
                <a:latin typeface="Verdana" pitchFamily="34" charset="0"/>
                <a:ea typeface="Verdana" pitchFamily="34" charset="0"/>
                <a:cs typeface="Verdana" pitchFamily="34" charset="0"/>
              </a:rPr>
              <a:t>} if</a:t>
            </a:r>
            <a:endParaRPr lang="en-US" altLang="zh-CN" sz="1600" dirty="0" smtClean="0">
              <a:latin typeface="Verdana" pitchFamily="34" charset="0"/>
              <a:ea typeface="Verdana" pitchFamily="34" charset="0"/>
              <a:cs typeface="Verdana" pitchFamily="34" charset="0"/>
            </a:endParaRPr>
          </a:p>
          <a:p>
            <a:r>
              <a:rPr lang="en-US" altLang="zh-CN" sz="2400" dirty="0" smtClean="0">
                <a:latin typeface="Verdana" pitchFamily="34" charset="0"/>
                <a:ea typeface="Verdana" pitchFamily="34" charset="0"/>
                <a:cs typeface="Verdana" pitchFamily="34" charset="0"/>
              </a:rPr>
              <a:t>(</a:t>
            </a:r>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0</a:t>
            </a:r>
            <a:r>
              <a:rPr lang="en-US" altLang="zh-CN" sz="2400" dirty="0" smtClean="0">
                <a:latin typeface="Verdana" pitchFamily="34" charset="0"/>
                <a:ea typeface="Verdana" pitchFamily="34" charset="0"/>
                <a:cs typeface="Verdana" pitchFamily="34" charset="0"/>
              </a:rPr>
              <a:t>,</a:t>
            </a:r>
            <a:r>
              <a:rPr lang="en-US" altLang="zh-CN" sz="2400" i="1" dirty="0" smtClean="0">
                <a:latin typeface="Verdana" pitchFamily="34" charset="0"/>
                <a:ea typeface="Verdana" pitchFamily="34" charset="0"/>
                <a:cs typeface="Verdana" pitchFamily="34" charset="0"/>
              </a:rPr>
              <a:t> r</a:t>
            </a:r>
            <a:r>
              <a:rPr lang="en-US" altLang="zh-CN" sz="2400" baseline="-25000" dirty="0" smtClean="0">
                <a:latin typeface="Verdana" pitchFamily="34" charset="0"/>
                <a:ea typeface="Verdana" pitchFamily="34" charset="0"/>
                <a:cs typeface="Verdana" pitchFamily="34" charset="0"/>
              </a:rPr>
              <a:t>1</a:t>
            </a:r>
            <a:r>
              <a:rPr lang="en-US" altLang="zh-CN" sz="2400" dirty="0" smtClean="0">
                <a:latin typeface="Verdana" pitchFamily="34" charset="0"/>
                <a:ea typeface="Verdana" pitchFamily="34" charset="0"/>
                <a:cs typeface="Verdana" pitchFamily="34" charset="0"/>
              </a:rPr>
              <a:t>).</a:t>
            </a:r>
            <a:r>
              <a:rPr lang="en-US" altLang="zh-CN" sz="2400" dirty="0" err="1" smtClean="0">
                <a:latin typeface="Verdana" pitchFamily="34" charset="0"/>
                <a:ea typeface="Verdana" pitchFamily="34" charset="0"/>
                <a:cs typeface="Verdana" pitchFamily="34" charset="0"/>
              </a:rPr>
              <a:t>probe.MatchedRule</a:t>
            </a:r>
            <a:r>
              <a:rPr lang="en-US" altLang="zh-CN" sz="2400" dirty="0" smtClean="0">
                <a:latin typeface="Verdana" pitchFamily="34" charset="0"/>
                <a:ea typeface="Verdana" pitchFamily="34" charset="0"/>
                <a:cs typeface="Verdana" pitchFamily="34" charset="0"/>
              </a:rPr>
              <a:t> = </a:t>
            </a:r>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2</a:t>
            </a:r>
          </a:p>
          <a:p>
            <a:r>
              <a:rPr lang="en-US" altLang="zh-CN" sz="2400" dirty="0" smtClean="0">
                <a:latin typeface="Verdana" pitchFamily="34" charset="0"/>
                <a:ea typeface="Verdana" pitchFamily="34" charset="0"/>
                <a:cs typeface="Verdana" pitchFamily="34" charset="0"/>
              </a:rPr>
              <a:t>(</a:t>
            </a:r>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0</a:t>
            </a:r>
            <a:r>
              <a:rPr lang="en-US" altLang="zh-CN" sz="2400" dirty="0" smtClean="0">
                <a:latin typeface="Verdana" pitchFamily="34" charset="0"/>
                <a:ea typeface="Verdana" pitchFamily="34" charset="0"/>
                <a:cs typeface="Verdana" pitchFamily="34" charset="0"/>
              </a:rPr>
              <a:t>,</a:t>
            </a:r>
            <a:r>
              <a:rPr lang="en-US" altLang="zh-CN" sz="2400" i="1" dirty="0" smtClean="0">
                <a:latin typeface="Verdana" pitchFamily="34" charset="0"/>
                <a:ea typeface="Verdana" pitchFamily="34" charset="0"/>
                <a:cs typeface="Verdana" pitchFamily="34" charset="0"/>
              </a:rPr>
              <a:t> r</a:t>
            </a:r>
            <a:r>
              <a:rPr lang="en-US" altLang="zh-CN" sz="2400" baseline="-25000" dirty="0" smtClean="0">
                <a:latin typeface="Verdana" pitchFamily="34" charset="0"/>
                <a:ea typeface="Verdana" pitchFamily="34" charset="0"/>
                <a:cs typeface="Verdana" pitchFamily="34" charset="0"/>
              </a:rPr>
              <a:t>3</a:t>
            </a:r>
            <a:r>
              <a:rPr lang="en-US" altLang="zh-CN" sz="2400" dirty="0" smtClean="0">
                <a:latin typeface="Verdana" pitchFamily="34" charset="0"/>
                <a:ea typeface="Verdana" pitchFamily="34" charset="0"/>
                <a:cs typeface="Verdana" pitchFamily="34" charset="0"/>
              </a:rPr>
              <a:t>).</a:t>
            </a:r>
            <a:r>
              <a:rPr lang="en-US" altLang="zh-CN" sz="2400" dirty="0" err="1" smtClean="0">
                <a:latin typeface="Verdana" pitchFamily="34" charset="0"/>
                <a:ea typeface="Verdana" pitchFamily="34" charset="0"/>
                <a:cs typeface="Verdana" pitchFamily="34" charset="0"/>
              </a:rPr>
              <a:t>probe.MatchedRule</a:t>
            </a:r>
            <a:r>
              <a:rPr lang="en-US" altLang="zh-CN" sz="2400" dirty="0" smtClean="0">
                <a:latin typeface="Verdana" pitchFamily="34" charset="0"/>
                <a:ea typeface="Verdana" pitchFamily="34" charset="0"/>
                <a:cs typeface="Verdana" pitchFamily="34" charset="0"/>
              </a:rPr>
              <a:t> = </a:t>
            </a:r>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0</a:t>
            </a:r>
          </a:p>
        </p:txBody>
      </p:sp>
      <p:cxnSp>
        <p:nvCxnSpPr>
          <p:cNvPr id="25" name="直接连接符 24"/>
          <p:cNvCxnSpPr/>
          <p:nvPr/>
        </p:nvCxnSpPr>
        <p:spPr>
          <a:xfrm rot="5400000">
            <a:off x="679424" y="4749810"/>
            <a:ext cx="642943" cy="573093"/>
          </a:xfrm>
          <a:prstGeom prst="line">
            <a:avLst/>
          </a:prstGeom>
          <a:ln w="57150">
            <a:solidFill>
              <a:srgbClr val="00B0F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16200000" flipH="1">
            <a:off x="1286646" y="4715678"/>
            <a:ext cx="642942" cy="641354"/>
          </a:xfrm>
          <a:prstGeom prst="line">
            <a:avLst/>
          </a:prstGeom>
          <a:ln w="57150">
            <a:solidFill>
              <a:srgbClr val="00B0F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椭圆 26"/>
          <p:cNvSpPr/>
          <p:nvPr/>
        </p:nvSpPr>
        <p:spPr>
          <a:xfrm>
            <a:off x="1071538" y="4286256"/>
            <a:ext cx="428628" cy="428628"/>
          </a:xfrm>
          <a:prstGeom prst="ellipse">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27"/>
          <p:cNvSpPr txBox="1"/>
          <p:nvPr/>
        </p:nvSpPr>
        <p:spPr>
          <a:xfrm>
            <a:off x="1071538" y="4214818"/>
            <a:ext cx="445956" cy="461665"/>
          </a:xfrm>
          <a:prstGeom prst="rect">
            <a:avLst/>
          </a:prstGeom>
          <a:noFill/>
        </p:spPr>
        <p:txBody>
          <a:bodyPr wrap="square" rtlCol="0">
            <a:spAutoFit/>
          </a:bodyPr>
          <a:lstStyle/>
          <a:p>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2</a:t>
            </a:r>
            <a:endParaRPr lang="zh-CN" altLang="en-US" sz="2400" baseline="-25000" dirty="0">
              <a:latin typeface="Verdana" pitchFamily="34" charset="0"/>
              <a:cs typeface="Verdana" pitchFamily="34" charset="0"/>
            </a:endParaRPr>
          </a:p>
        </p:txBody>
      </p:sp>
      <p:sp>
        <p:nvSpPr>
          <p:cNvPr id="29" name="椭圆 28"/>
          <p:cNvSpPr/>
          <p:nvPr/>
        </p:nvSpPr>
        <p:spPr>
          <a:xfrm>
            <a:off x="1785918" y="5357826"/>
            <a:ext cx="428628" cy="428628"/>
          </a:xfrm>
          <a:prstGeom prst="ellipse">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TextBox 31"/>
          <p:cNvSpPr txBox="1"/>
          <p:nvPr/>
        </p:nvSpPr>
        <p:spPr>
          <a:xfrm>
            <a:off x="1785918" y="5286388"/>
            <a:ext cx="445956" cy="461665"/>
          </a:xfrm>
          <a:prstGeom prst="rect">
            <a:avLst/>
          </a:prstGeom>
          <a:noFill/>
        </p:spPr>
        <p:txBody>
          <a:bodyPr wrap="square" rtlCol="0">
            <a:spAutoFit/>
          </a:bodyPr>
          <a:lstStyle/>
          <a:p>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1</a:t>
            </a:r>
            <a:endParaRPr lang="zh-CN" altLang="en-US" sz="2400" baseline="-25000" dirty="0">
              <a:latin typeface="Verdana" pitchFamily="34" charset="0"/>
              <a:cs typeface="Verdana" pitchFamily="34" charset="0"/>
            </a:endParaRPr>
          </a:p>
        </p:txBody>
      </p:sp>
      <p:sp>
        <p:nvSpPr>
          <p:cNvPr id="33" name="椭圆 32"/>
          <p:cNvSpPr/>
          <p:nvPr/>
        </p:nvSpPr>
        <p:spPr>
          <a:xfrm>
            <a:off x="428596" y="5357826"/>
            <a:ext cx="428628" cy="428628"/>
          </a:xfrm>
          <a:prstGeom prst="ellipse">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33"/>
          <p:cNvSpPr txBox="1"/>
          <p:nvPr/>
        </p:nvSpPr>
        <p:spPr>
          <a:xfrm>
            <a:off x="428596" y="5286388"/>
            <a:ext cx="445956" cy="461665"/>
          </a:xfrm>
          <a:prstGeom prst="rect">
            <a:avLst/>
          </a:prstGeom>
          <a:noFill/>
        </p:spPr>
        <p:txBody>
          <a:bodyPr wrap="square" rtlCol="0">
            <a:spAutoFit/>
          </a:bodyPr>
          <a:lstStyle/>
          <a:p>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0</a:t>
            </a:r>
            <a:endParaRPr lang="zh-CN" altLang="en-US" sz="2400" baseline="-25000" dirty="0">
              <a:latin typeface="Verdana" pitchFamily="34" charset="0"/>
              <a:cs typeface="Verdana" pitchFamily="34" charset="0"/>
            </a:endParaRPr>
          </a:p>
        </p:txBody>
      </p:sp>
      <p:sp>
        <p:nvSpPr>
          <p:cNvPr id="35" name="椭圆 34"/>
          <p:cNvSpPr/>
          <p:nvPr/>
        </p:nvSpPr>
        <p:spPr>
          <a:xfrm>
            <a:off x="428596" y="6429372"/>
            <a:ext cx="428628" cy="428628"/>
          </a:xfrm>
          <a:prstGeom prst="ellipse">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Box 35"/>
          <p:cNvSpPr txBox="1"/>
          <p:nvPr/>
        </p:nvSpPr>
        <p:spPr>
          <a:xfrm>
            <a:off x="428596" y="6357934"/>
            <a:ext cx="445956" cy="461665"/>
          </a:xfrm>
          <a:prstGeom prst="rect">
            <a:avLst/>
          </a:prstGeom>
          <a:noFill/>
        </p:spPr>
        <p:txBody>
          <a:bodyPr wrap="square" rtlCol="0">
            <a:spAutoFit/>
          </a:bodyPr>
          <a:lstStyle/>
          <a:p>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3</a:t>
            </a:r>
            <a:endParaRPr lang="zh-CN" altLang="en-US" sz="2400" baseline="-25000" dirty="0">
              <a:latin typeface="Verdana" pitchFamily="34" charset="0"/>
              <a:cs typeface="Verdana" pitchFamily="34" charset="0"/>
            </a:endParaRPr>
          </a:p>
        </p:txBody>
      </p:sp>
      <p:cxnSp>
        <p:nvCxnSpPr>
          <p:cNvPr id="37" name="直接连接符 36"/>
          <p:cNvCxnSpPr/>
          <p:nvPr/>
        </p:nvCxnSpPr>
        <p:spPr>
          <a:xfrm rot="5400000">
            <a:off x="322233" y="6107107"/>
            <a:ext cx="642942" cy="1588"/>
          </a:xfrm>
          <a:prstGeom prst="line">
            <a:avLst/>
          </a:prstGeom>
          <a:ln w="57150">
            <a:solidFill>
              <a:srgbClr val="00B0F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130425"/>
            <a:ext cx="9144000" cy="1470025"/>
          </a:xfrm>
        </p:spPr>
        <p:txBody>
          <a:bodyPr>
            <a:normAutofit fontScale="90000"/>
          </a:bodyPr>
          <a:lstStyle/>
          <a:p>
            <a:r>
              <a:rPr lang="en-US" altLang="zh-CN" sz="4000" dirty="0" err="1" smtClean="0">
                <a:solidFill>
                  <a:schemeClr val="bg1"/>
                </a:solidFill>
                <a:ea typeface="Verdana" pitchFamily="34" charset="0"/>
              </a:rPr>
              <a:t>Gotta</a:t>
            </a:r>
            <a:r>
              <a:rPr lang="en-US" altLang="zh-CN" sz="4000" dirty="0" smtClean="0">
                <a:solidFill>
                  <a:schemeClr val="bg1"/>
                </a:solidFill>
              </a:rPr>
              <a:t> Tell You Switches Only Once</a:t>
            </a:r>
            <a:br>
              <a:rPr lang="en-US" altLang="zh-CN" sz="4000" dirty="0" smtClean="0">
                <a:solidFill>
                  <a:schemeClr val="bg1"/>
                </a:solidFill>
              </a:rPr>
            </a:br>
            <a:r>
              <a:rPr lang="en-US" altLang="zh-CN" sz="4000" dirty="0" smtClean="0">
                <a:solidFill>
                  <a:schemeClr val="bg1"/>
                </a:solidFill>
              </a:rPr>
              <a:t>Toward Bandwidth-Efficient</a:t>
            </a:r>
            <a:br>
              <a:rPr lang="en-US" altLang="zh-CN" sz="4000" dirty="0" smtClean="0">
                <a:solidFill>
                  <a:schemeClr val="bg1"/>
                </a:solidFill>
              </a:rPr>
            </a:br>
            <a:r>
              <a:rPr lang="en-US" altLang="zh-CN" sz="4000" dirty="0" smtClean="0">
                <a:solidFill>
                  <a:schemeClr val="bg1"/>
                </a:solidFill>
              </a:rPr>
              <a:t>Flow Setup for </a:t>
            </a:r>
            <a:r>
              <a:rPr lang="en-US" altLang="zh-CN" sz="4000" dirty="0" smtClean="0">
                <a:solidFill>
                  <a:srgbClr val="FFC000"/>
                </a:solidFill>
              </a:rPr>
              <a:t>SDN</a:t>
            </a:r>
            <a:r>
              <a:rPr lang="en-US" altLang="zh-CN" sz="4000" dirty="0" smtClean="0"/>
              <a:t/>
            </a:r>
            <a:br>
              <a:rPr lang="en-US" altLang="zh-CN" sz="4000" dirty="0" smtClean="0"/>
            </a:br>
            <a:endParaRPr lang="zh-CN" altLang="en-US" sz="4000" dirty="0">
              <a:solidFill>
                <a:srgbClr val="FFC000"/>
              </a:solidFill>
            </a:endParaRPr>
          </a:p>
        </p:txBody>
      </p:sp>
      <p:sp>
        <p:nvSpPr>
          <p:cNvPr id="30" name="TextBox 29"/>
          <p:cNvSpPr txBox="1"/>
          <p:nvPr/>
        </p:nvSpPr>
        <p:spPr>
          <a:xfrm>
            <a:off x="1643042" y="500042"/>
            <a:ext cx="1324402" cy="369332"/>
          </a:xfrm>
          <a:prstGeom prst="rect">
            <a:avLst/>
          </a:prstGeom>
          <a:noFill/>
        </p:spPr>
        <p:txBody>
          <a:bodyPr wrap="none" rtlCol="0">
            <a:spAutoFit/>
          </a:bodyPr>
          <a:lstStyle/>
          <a:p>
            <a:r>
              <a:rPr lang="en-US" altLang="zh-CN" dirty="0" smtClean="0">
                <a:solidFill>
                  <a:schemeClr val="bg1"/>
                </a:solidFill>
                <a:latin typeface="Verdana" pitchFamily="34" charset="0"/>
                <a:ea typeface="Verdana" pitchFamily="34" charset="0"/>
                <a:cs typeface="Verdana" pitchFamily="34" charset="0"/>
              </a:rPr>
              <a:t>Controller</a:t>
            </a:r>
            <a:endParaRPr lang="zh-CN" altLang="en-US" dirty="0">
              <a:solidFill>
                <a:schemeClr val="bg1"/>
              </a:solidFill>
              <a:latin typeface="Verdana" pitchFamily="34" charset="0"/>
              <a:cs typeface="Verdana" pitchFamily="34" charset="0"/>
            </a:endParaRPr>
          </a:p>
        </p:txBody>
      </p:sp>
      <p:sp>
        <p:nvSpPr>
          <p:cNvPr id="31" name="TextBox 30"/>
          <p:cNvSpPr txBox="1"/>
          <p:nvPr/>
        </p:nvSpPr>
        <p:spPr>
          <a:xfrm>
            <a:off x="2688244" y="1142984"/>
            <a:ext cx="1481496" cy="369332"/>
          </a:xfrm>
          <a:prstGeom prst="rect">
            <a:avLst/>
          </a:prstGeom>
          <a:noFill/>
        </p:spPr>
        <p:txBody>
          <a:bodyPr wrap="none" rtlCol="0">
            <a:spAutoFit/>
          </a:bodyPr>
          <a:lstStyle/>
          <a:p>
            <a:r>
              <a:rPr lang="en-US" altLang="zh-CN" b="1" dirty="0" smtClean="0">
                <a:solidFill>
                  <a:schemeClr val="bg1"/>
                </a:solidFill>
                <a:latin typeface="Verdana" pitchFamily="34" charset="0"/>
                <a:ea typeface="Verdana" pitchFamily="34" charset="0"/>
                <a:cs typeface="Verdana" pitchFamily="34" charset="0"/>
              </a:rPr>
              <a:t>Controller</a:t>
            </a:r>
            <a:endParaRPr lang="zh-CN" altLang="en-US" b="1" dirty="0">
              <a:solidFill>
                <a:schemeClr val="bg1"/>
              </a:solidFill>
              <a:latin typeface="Verdana" pitchFamily="34" charset="0"/>
              <a:cs typeface="Verdana" pitchFamily="34" charset="0"/>
            </a:endParaRPr>
          </a:p>
        </p:txBody>
      </p:sp>
      <p:sp>
        <p:nvSpPr>
          <p:cNvPr id="49" name="TextBox 48"/>
          <p:cNvSpPr txBox="1"/>
          <p:nvPr/>
        </p:nvSpPr>
        <p:spPr>
          <a:xfrm>
            <a:off x="4427987" y="1714488"/>
            <a:ext cx="851515" cy="276999"/>
          </a:xfrm>
          <a:prstGeom prst="rect">
            <a:avLst/>
          </a:prstGeom>
          <a:noFill/>
        </p:spPr>
        <p:txBody>
          <a:bodyPr wrap="none" rtlCol="0">
            <a:spAutoFit/>
          </a:bodyPr>
          <a:lstStyle/>
          <a:p>
            <a:r>
              <a:rPr lang="en-US" altLang="zh-CN" sz="1200" b="1" dirty="0" smtClean="0">
                <a:solidFill>
                  <a:schemeClr val="bg1"/>
                </a:solidFill>
                <a:latin typeface="Verdana" pitchFamily="34" charset="0"/>
                <a:ea typeface="Verdana" pitchFamily="34" charset="0"/>
                <a:cs typeface="Verdana" pitchFamily="34" charset="0"/>
              </a:rPr>
              <a:t>Monitor</a:t>
            </a:r>
            <a:endParaRPr lang="zh-CN" altLang="en-US" sz="1200" b="1" dirty="0">
              <a:solidFill>
                <a:schemeClr val="bg1"/>
              </a:solidFill>
              <a:latin typeface="Verdana" pitchFamily="34" charset="0"/>
              <a:cs typeface="Verdana" pitchFamily="34" charset="0"/>
            </a:endParaRPr>
          </a:p>
        </p:txBody>
      </p:sp>
      <p:sp>
        <p:nvSpPr>
          <p:cNvPr id="3" name="TextBox 2"/>
          <p:cNvSpPr txBox="1"/>
          <p:nvPr/>
        </p:nvSpPr>
        <p:spPr>
          <a:xfrm>
            <a:off x="5860800" y="3357562"/>
            <a:ext cx="3525784" cy="1200329"/>
          </a:xfrm>
          <a:prstGeom prst="rect">
            <a:avLst/>
          </a:prstGeom>
          <a:noFill/>
        </p:spPr>
        <p:txBody>
          <a:bodyPr wrap="square" rtlCol="0">
            <a:spAutoFit/>
          </a:bodyPr>
          <a:lstStyle/>
          <a:p>
            <a:r>
              <a:rPr lang="en-US" altLang="zh-CN" sz="3600" b="1" dirty="0" err="1" smtClean="0">
                <a:solidFill>
                  <a:srgbClr val="FFC000"/>
                </a:solidFill>
                <a:latin typeface="Verdana" pitchFamily="34" charset="0"/>
                <a:ea typeface="Verdana" pitchFamily="34" charset="0"/>
                <a:cs typeface="Verdana" pitchFamily="34" charset="0"/>
              </a:rPr>
              <a:t>RuleScope</a:t>
            </a:r>
            <a:endParaRPr lang="en-US" altLang="zh-CN" sz="3600" b="1" dirty="0" smtClean="0">
              <a:solidFill>
                <a:srgbClr val="FFC000"/>
              </a:solidFill>
              <a:latin typeface="Verdana" pitchFamily="34" charset="0"/>
              <a:ea typeface="Verdana" pitchFamily="34" charset="0"/>
              <a:cs typeface="Verdana" pitchFamily="34" charset="0"/>
            </a:endParaRPr>
          </a:p>
          <a:p>
            <a:r>
              <a:rPr lang="en-US" altLang="zh-CN" sz="3600" b="1" dirty="0" smtClean="0">
                <a:latin typeface="Verdana" pitchFamily="34" charset="0"/>
                <a:ea typeface="Verdana" pitchFamily="34" charset="0"/>
                <a:cs typeface="Verdana" pitchFamily="34" charset="0"/>
              </a:rPr>
              <a:t>Algorithms</a:t>
            </a:r>
          </a:p>
        </p:txBody>
      </p:sp>
      <p:cxnSp>
        <p:nvCxnSpPr>
          <p:cNvPr id="12" name="直接连接符 11"/>
          <p:cNvCxnSpPr/>
          <p:nvPr/>
        </p:nvCxnSpPr>
        <p:spPr>
          <a:xfrm rot="5400000" flipH="1" flipV="1">
            <a:off x="3919068" y="4917596"/>
            <a:ext cx="3879220" cy="1588"/>
          </a:xfrm>
          <a:prstGeom prst="line">
            <a:avLst/>
          </a:prstGeom>
          <a:ln w="127000">
            <a:solidFill>
              <a:srgbClr val="FFC000"/>
            </a:solidFill>
          </a:ln>
          <a:effectLst>
            <a:outerShdw blurRad="50800" dist="38100" dir="10800000" algn="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445670" y="6211669"/>
            <a:ext cx="4310795" cy="646331"/>
          </a:xfrm>
          <a:prstGeom prst="rect">
            <a:avLst/>
          </a:prstGeom>
          <a:noFill/>
        </p:spPr>
        <p:txBody>
          <a:bodyPr wrap="none" rtlCol="0">
            <a:spAutoFit/>
          </a:bodyPr>
          <a:lstStyle/>
          <a:p>
            <a:pPr algn="r"/>
            <a:r>
              <a:rPr lang="en-US" altLang="zh-CN" sz="3600" b="1" dirty="0" smtClean="0">
                <a:latin typeface="Verdana" pitchFamily="34" charset="0"/>
                <a:ea typeface="Verdana" pitchFamily="34" charset="0"/>
                <a:cs typeface="Verdana" pitchFamily="34" charset="0"/>
              </a:rPr>
              <a:t>troubleshooting</a:t>
            </a:r>
            <a:endParaRPr lang="zh-CN" altLang="en-US" sz="3600" b="1" dirty="0">
              <a:latin typeface="Verdana" pitchFamily="34" charset="0"/>
              <a:cs typeface="Verdana" pitchFamily="34" charset="0"/>
            </a:endParaRPr>
          </a:p>
        </p:txBody>
      </p:sp>
      <p:sp>
        <p:nvSpPr>
          <p:cNvPr id="17" name="TextBox 16"/>
          <p:cNvSpPr txBox="1"/>
          <p:nvPr/>
        </p:nvSpPr>
        <p:spPr>
          <a:xfrm>
            <a:off x="295200" y="285728"/>
            <a:ext cx="8215370" cy="3272691"/>
          </a:xfrm>
          <a:prstGeom prst="rect">
            <a:avLst/>
          </a:prstGeom>
          <a:noFill/>
        </p:spPr>
        <p:txBody>
          <a:bodyPr wrap="square" rtlCol="0">
            <a:spAutoFit/>
          </a:bodyPr>
          <a:lstStyle/>
          <a:p>
            <a:r>
              <a:rPr lang="en-US" altLang="zh-CN" sz="2400" i="1" dirty="0" err="1" smtClean="0">
                <a:solidFill>
                  <a:schemeClr val="bg1"/>
                </a:solidFill>
                <a:latin typeface="Verdana" pitchFamily="34" charset="0"/>
                <a:ea typeface="Verdana" pitchFamily="34" charset="0"/>
                <a:cs typeface="Verdana" pitchFamily="34" charset="0"/>
              </a:rPr>
              <a:t>r</a:t>
            </a:r>
            <a:r>
              <a:rPr lang="en-US" altLang="zh-CN" sz="2400" i="1" baseline="-25000" dirty="0" err="1" smtClean="0">
                <a:solidFill>
                  <a:schemeClr val="bg1"/>
                </a:solidFill>
                <a:latin typeface="Verdana" pitchFamily="34" charset="0"/>
                <a:ea typeface="Verdana" pitchFamily="34" charset="0"/>
                <a:cs typeface="Verdana" pitchFamily="34" charset="0"/>
              </a:rPr>
              <a:t>i</a:t>
            </a:r>
            <a:r>
              <a:rPr lang="en-US" altLang="zh-CN" sz="2400" dirty="0" smtClean="0">
                <a:solidFill>
                  <a:schemeClr val="bg1"/>
                </a:solidFill>
                <a:latin typeface="Verdana" pitchFamily="34" charset="0"/>
                <a:ea typeface="Verdana" pitchFamily="34" charset="0"/>
                <a:cs typeface="Verdana" pitchFamily="34" charset="0"/>
              </a:rPr>
              <a:t> is </a:t>
            </a:r>
            <a:r>
              <a:rPr lang="en-US" altLang="zh-CN" sz="2400" b="1" dirty="0" smtClean="0">
                <a:solidFill>
                  <a:schemeClr val="bg1"/>
                </a:solidFill>
                <a:latin typeface="Verdana" pitchFamily="34" charset="0"/>
                <a:ea typeface="Verdana" pitchFamily="34" charset="0"/>
                <a:cs typeface="Verdana" pitchFamily="34" charset="0"/>
              </a:rPr>
              <a:t>detected as faulty </a:t>
            </a:r>
            <a:r>
              <a:rPr lang="en-US" altLang="zh-CN" sz="2400" dirty="0" smtClean="0">
                <a:solidFill>
                  <a:schemeClr val="bg1"/>
                </a:solidFill>
                <a:latin typeface="Verdana" pitchFamily="34" charset="0"/>
                <a:ea typeface="Verdana" pitchFamily="34" charset="0"/>
                <a:cs typeface="Verdana" pitchFamily="34" charset="0"/>
              </a:rPr>
              <a:t>if</a:t>
            </a:r>
          </a:p>
          <a:p>
            <a:r>
              <a:rPr lang="en-US" altLang="zh-CN" sz="2400" i="1" dirty="0" err="1" smtClean="0">
                <a:solidFill>
                  <a:schemeClr val="bg1"/>
                </a:solidFill>
                <a:latin typeface="Verdana" pitchFamily="34" charset="0"/>
                <a:ea typeface="Verdana" pitchFamily="34" charset="0"/>
                <a:cs typeface="Verdana" pitchFamily="34" charset="0"/>
              </a:rPr>
              <a:t>r</a:t>
            </a:r>
            <a:r>
              <a:rPr lang="en-US" altLang="zh-CN" sz="2400" i="1" baseline="-25000" dirty="0" err="1" smtClean="0">
                <a:solidFill>
                  <a:schemeClr val="bg1"/>
                </a:solidFill>
                <a:latin typeface="Verdana" pitchFamily="34" charset="0"/>
                <a:ea typeface="Verdana" pitchFamily="34" charset="0"/>
                <a:cs typeface="Verdana" pitchFamily="34" charset="0"/>
              </a:rPr>
              <a:t>i</a:t>
            </a:r>
            <a:r>
              <a:rPr lang="en-US" altLang="zh-CN" sz="2400" dirty="0" err="1" smtClean="0">
                <a:solidFill>
                  <a:schemeClr val="bg1"/>
                </a:solidFill>
                <a:latin typeface="Verdana" pitchFamily="34" charset="0"/>
                <a:ea typeface="Verdana" pitchFamily="34" charset="0"/>
                <a:cs typeface="Verdana" pitchFamily="34" charset="0"/>
              </a:rPr>
              <a:t>.Probe.MatchedRule</a:t>
            </a:r>
            <a:r>
              <a:rPr lang="en-US" altLang="zh-CN" sz="2400" dirty="0" smtClean="0">
                <a:solidFill>
                  <a:schemeClr val="bg1"/>
                </a:solidFill>
                <a:latin typeface="Verdana" pitchFamily="34" charset="0"/>
                <a:ea typeface="Verdana" pitchFamily="34" charset="0"/>
                <a:cs typeface="Verdana" pitchFamily="34" charset="0"/>
              </a:rPr>
              <a:t> != </a:t>
            </a:r>
            <a:r>
              <a:rPr lang="en-US" altLang="zh-CN" sz="2400" i="1" dirty="0" err="1" smtClean="0">
                <a:solidFill>
                  <a:schemeClr val="bg1"/>
                </a:solidFill>
                <a:latin typeface="Verdana" pitchFamily="34" charset="0"/>
                <a:ea typeface="Verdana" pitchFamily="34" charset="0"/>
                <a:cs typeface="Verdana" pitchFamily="34" charset="0"/>
              </a:rPr>
              <a:t>r</a:t>
            </a:r>
            <a:r>
              <a:rPr lang="en-US" altLang="zh-CN" sz="2400" i="1" baseline="-25000" dirty="0" err="1" smtClean="0">
                <a:solidFill>
                  <a:schemeClr val="bg1"/>
                </a:solidFill>
                <a:latin typeface="Verdana" pitchFamily="34" charset="0"/>
                <a:ea typeface="Verdana" pitchFamily="34" charset="0"/>
                <a:cs typeface="Verdana" pitchFamily="34" charset="0"/>
              </a:rPr>
              <a:t>i</a:t>
            </a:r>
            <a:endParaRPr lang="en-US" altLang="zh-CN" sz="2400" i="1" baseline="-25000" dirty="0" smtClean="0">
              <a:solidFill>
                <a:schemeClr val="bg1"/>
              </a:solidFill>
              <a:latin typeface="Verdana" pitchFamily="34" charset="0"/>
              <a:ea typeface="Verdana" pitchFamily="34" charset="0"/>
              <a:cs typeface="Verdana" pitchFamily="34" charset="0"/>
            </a:endParaRPr>
          </a:p>
          <a:p>
            <a:endParaRPr lang="en-US" altLang="zh-CN" sz="1000" i="1" baseline="-25000" dirty="0" smtClean="0">
              <a:latin typeface="Verdana" pitchFamily="34" charset="0"/>
              <a:ea typeface="Verdana" pitchFamily="34" charset="0"/>
              <a:cs typeface="Verdana" pitchFamily="34" charset="0"/>
            </a:endParaRPr>
          </a:p>
          <a:p>
            <a:r>
              <a:rPr lang="en-US" altLang="zh-CN" sz="2400" b="1" dirty="0" smtClean="0">
                <a:latin typeface="Verdana" pitchFamily="34" charset="0"/>
                <a:ea typeface="Verdana" pitchFamily="34" charset="0"/>
                <a:cs typeface="Verdana" pitchFamily="34" charset="0"/>
              </a:rPr>
              <a:t>Input</a:t>
            </a:r>
            <a:r>
              <a:rPr lang="en-US" altLang="zh-CN" sz="2400" dirty="0" smtClean="0">
                <a:latin typeface="Verdana" pitchFamily="34" charset="0"/>
                <a:ea typeface="Verdana" pitchFamily="34" charset="0"/>
                <a:cs typeface="Verdana" pitchFamily="34" charset="0"/>
              </a:rPr>
              <a:t>:   </a:t>
            </a:r>
            <a:r>
              <a:rPr lang="en-US" altLang="zh-CN" sz="400" dirty="0" smtClean="0">
                <a:latin typeface="Verdana" pitchFamily="34" charset="0"/>
                <a:ea typeface="Verdana" pitchFamily="34" charset="0"/>
                <a:cs typeface="Verdana" pitchFamily="34" charset="0"/>
              </a:rPr>
              <a:t> </a:t>
            </a:r>
            <a:r>
              <a:rPr lang="en-US" altLang="zh-CN" sz="2400" dirty="0" smtClean="0">
                <a:latin typeface="Verdana" pitchFamily="34" charset="0"/>
                <a:ea typeface="Verdana" pitchFamily="34" charset="0"/>
                <a:cs typeface="Verdana" pitchFamily="34" charset="0"/>
              </a:rPr>
              <a:t>flow table on controller</a:t>
            </a:r>
            <a:endParaRPr lang="en-US" altLang="zh-CN" sz="2400" baseline="-25000" dirty="0" smtClean="0">
              <a:latin typeface="Verdana" pitchFamily="34" charset="0"/>
              <a:ea typeface="Verdana" pitchFamily="34" charset="0"/>
              <a:cs typeface="Verdana" pitchFamily="34" charset="0"/>
            </a:endParaRPr>
          </a:p>
          <a:p>
            <a:endParaRPr lang="en-US" altLang="zh-CN" sz="2400" b="1" dirty="0" smtClean="0">
              <a:latin typeface="Verdana" pitchFamily="34" charset="0"/>
              <a:ea typeface="Verdana" pitchFamily="34" charset="0"/>
              <a:cs typeface="Verdana" pitchFamily="34" charset="0"/>
            </a:endParaRPr>
          </a:p>
          <a:p>
            <a:endParaRPr lang="en-US" altLang="zh-CN" sz="2400" b="1" dirty="0" smtClean="0">
              <a:latin typeface="Verdana" pitchFamily="34" charset="0"/>
              <a:ea typeface="Verdana" pitchFamily="34" charset="0"/>
              <a:cs typeface="Verdana" pitchFamily="34" charset="0"/>
            </a:endParaRPr>
          </a:p>
          <a:p>
            <a:endParaRPr lang="en-US" altLang="zh-CN" sz="2400" b="1" dirty="0" smtClean="0">
              <a:latin typeface="Verdana" pitchFamily="34" charset="0"/>
              <a:ea typeface="Verdana" pitchFamily="34" charset="0"/>
              <a:cs typeface="Verdana" pitchFamily="34" charset="0"/>
            </a:endParaRPr>
          </a:p>
          <a:p>
            <a:r>
              <a:rPr lang="en-US" altLang="zh-CN" sz="2400" b="1" dirty="0" smtClean="0">
                <a:latin typeface="Verdana" pitchFamily="34" charset="0"/>
                <a:ea typeface="Verdana" pitchFamily="34" charset="0"/>
                <a:cs typeface="Verdana" pitchFamily="34" charset="0"/>
              </a:rPr>
              <a:t>Output</a:t>
            </a:r>
            <a:r>
              <a:rPr lang="en-US" altLang="zh-CN" sz="2400" dirty="0" smtClean="0">
                <a:latin typeface="Verdana" pitchFamily="34" charset="0"/>
                <a:ea typeface="Verdana" pitchFamily="34" charset="0"/>
                <a:cs typeface="Verdana" pitchFamily="34" charset="0"/>
              </a:rPr>
              <a:t>: flow table on switch</a:t>
            </a:r>
            <a:endParaRPr lang="en-US" altLang="zh-CN" sz="2400" baseline="-25000" dirty="0" smtClean="0">
              <a:latin typeface="Verdana" pitchFamily="34" charset="0"/>
              <a:ea typeface="Verdana" pitchFamily="34" charset="0"/>
              <a:cs typeface="Verdana" pitchFamily="34" charset="0"/>
            </a:endParaRPr>
          </a:p>
          <a:p>
            <a:endParaRPr lang="en-US" altLang="zh-CN" sz="2400" baseline="-25000" dirty="0" smtClean="0">
              <a:latin typeface="Verdana" pitchFamily="34" charset="0"/>
              <a:ea typeface="Verdana" pitchFamily="34" charset="0"/>
              <a:cs typeface="Verdana" pitchFamily="34" charset="0"/>
            </a:endParaRPr>
          </a:p>
          <a:p>
            <a:endParaRPr lang="en-US" altLang="zh-CN" sz="2400" i="1" baseline="-25000" dirty="0" smtClean="0">
              <a:latin typeface="Verdana" pitchFamily="34" charset="0"/>
              <a:ea typeface="Verdana" pitchFamily="34" charset="0"/>
              <a:cs typeface="Verdana" pitchFamily="34" charset="0"/>
            </a:endParaRPr>
          </a:p>
        </p:txBody>
      </p:sp>
      <p:sp>
        <p:nvSpPr>
          <p:cNvPr id="19" name="圆角矩形 18"/>
          <p:cNvSpPr/>
          <p:nvPr/>
        </p:nvSpPr>
        <p:spPr>
          <a:xfrm>
            <a:off x="1857356" y="1857364"/>
            <a:ext cx="3500462" cy="500066"/>
          </a:xfrm>
          <a:prstGeom prst="roundRect">
            <a:avLst/>
          </a:prstGeom>
          <a:solidFill>
            <a:srgbClr val="FFC000"/>
          </a:solidFill>
          <a:effectLst>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2400" b="1" dirty="0" smtClean="0">
                <a:solidFill>
                  <a:schemeClr val="tx1"/>
                </a:solidFill>
                <a:latin typeface="Verdana" pitchFamily="34" charset="0"/>
                <a:cs typeface="Verdana" pitchFamily="34" charset="0"/>
              </a:rPr>
              <a:t>probe &amp; feedback</a:t>
            </a:r>
            <a:endParaRPr lang="zh-CN" altLang="en-US" sz="2400" b="1" dirty="0" smtClean="0">
              <a:solidFill>
                <a:schemeClr val="tx1"/>
              </a:solidFill>
              <a:latin typeface="Verdana" pitchFamily="34" charset="0"/>
              <a:cs typeface="Verdana" pitchFamily="34" charset="0"/>
            </a:endParaRPr>
          </a:p>
        </p:txBody>
      </p:sp>
      <p:cxnSp>
        <p:nvCxnSpPr>
          <p:cNvPr id="20" name="直接箭头连接符 19"/>
          <p:cNvCxnSpPr>
            <a:endCxn id="19" idx="0"/>
          </p:cNvCxnSpPr>
          <p:nvPr/>
        </p:nvCxnSpPr>
        <p:spPr>
          <a:xfrm rot="5400000">
            <a:off x="3428992" y="1678769"/>
            <a:ext cx="357190" cy="1588"/>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9" idx="2"/>
          </p:cNvCxnSpPr>
          <p:nvPr/>
        </p:nvCxnSpPr>
        <p:spPr>
          <a:xfrm rot="5400000">
            <a:off x="3428992" y="2536025"/>
            <a:ext cx="357190" cy="1588"/>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620000" y="2570400"/>
            <a:ext cx="335348" cy="492443"/>
          </a:xfrm>
          <a:prstGeom prst="rect">
            <a:avLst/>
          </a:prstGeom>
          <a:noFill/>
        </p:spPr>
        <p:txBody>
          <a:bodyPr wrap="none" rtlCol="0">
            <a:spAutoFit/>
          </a:bodyPr>
          <a:lstStyle/>
          <a:p>
            <a:r>
              <a:rPr lang="en-US" altLang="zh-CN" sz="2600" dirty="0" smtClean="0">
                <a:solidFill>
                  <a:srgbClr val="00B0F0"/>
                </a:solidFill>
                <a:latin typeface="Verdana" pitchFamily="34" charset="0"/>
                <a:ea typeface="Verdana" pitchFamily="34" charset="0"/>
                <a:cs typeface="Verdana" pitchFamily="34" charset="0"/>
              </a:rPr>
              <a:t>[</a:t>
            </a:r>
            <a:endParaRPr lang="zh-CN" altLang="en-US" sz="2600" dirty="0" smtClean="0">
              <a:solidFill>
                <a:srgbClr val="00B0F0"/>
              </a:solidFill>
              <a:latin typeface="Verdana" pitchFamily="34" charset="0"/>
              <a:ea typeface="Verdana" pitchFamily="34" charset="0"/>
              <a:cs typeface="Verdana" pitchFamily="34" charset="0"/>
            </a:endParaRPr>
          </a:p>
        </p:txBody>
      </p:sp>
      <p:sp>
        <p:nvSpPr>
          <p:cNvPr id="15" name="TextBox 14"/>
          <p:cNvSpPr txBox="1"/>
          <p:nvPr/>
        </p:nvSpPr>
        <p:spPr>
          <a:xfrm>
            <a:off x="4716000" y="2571744"/>
            <a:ext cx="3289106" cy="492443"/>
          </a:xfrm>
          <a:prstGeom prst="rect">
            <a:avLst/>
          </a:prstGeom>
          <a:noFill/>
        </p:spPr>
        <p:txBody>
          <a:bodyPr wrap="none" rtlCol="0">
            <a:spAutoFit/>
          </a:bodyPr>
          <a:lstStyle/>
          <a:p>
            <a:r>
              <a:rPr lang="en-US" altLang="zh-CN" sz="2600" dirty="0" smtClean="0">
                <a:solidFill>
                  <a:srgbClr val="00B0F0"/>
                </a:solidFill>
                <a:latin typeface="Verdana" pitchFamily="34" charset="0"/>
                <a:ea typeface="Verdana" pitchFamily="34" charset="0"/>
                <a:cs typeface="Verdana" pitchFamily="34" charset="0"/>
              </a:rPr>
              <a:t>]</a:t>
            </a:r>
            <a:r>
              <a:rPr lang="en-US" altLang="zh-CN" sz="2400" dirty="0" smtClean="0">
                <a:solidFill>
                  <a:srgbClr val="00B0F0"/>
                </a:solidFill>
                <a:latin typeface="Verdana" pitchFamily="34" charset="0"/>
                <a:ea typeface="Verdana" pitchFamily="34" charset="0"/>
                <a:cs typeface="Verdana" pitchFamily="34" charset="0"/>
              </a:rPr>
              <a:t>.</a:t>
            </a:r>
            <a:r>
              <a:rPr lang="en-US" altLang="zh-CN" sz="2400" dirty="0" err="1" smtClean="0">
                <a:solidFill>
                  <a:srgbClr val="00B0F0"/>
                </a:solidFill>
                <a:latin typeface="Verdana" pitchFamily="34" charset="0"/>
                <a:ea typeface="Verdana" pitchFamily="34" charset="0"/>
                <a:cs typeface="Verdana" pitchFamily="34" charset="0"/>
              </a:rPr>
              <a:t>DependencyGraph</a:t>
            </a:r>
            <a:endParaRPr lang="zh-CN" altLang="en-US" sz="2600" dirty="0" smtClean="0">
              <a:solidFill>
                <a:srgbClr val="00B0F0"/>
              </a:solidFill>
              <a:latin typeface="Verdana" pitchFamily="34" charset="0"/>
              <a:ea typeface="Verdana" pitchFamily="34" charset="0"/>
              <a:cs typeface="Verdana" pitchFamily="34" charset="0"/>
            </a:endParaRPr>
          </a:p>
        </p:txBody>
      </p:sp>
      <p:sp>
        <p:nvSpPr>
          <p:cNvPr id="18" name="TextBox 17"/>
          <p:cNvSpPr txBox="1"/>
          <p:nvPr/>
        </p:nvSpPr>
        <p:spPr>
          <a:xfrm>
            <a:off x="295200" y="3000372"/>
            <a:ext cx="5021118" cy="1200329"/>
          </a:xfrm>
          <a:prstGeom prst="rect">
            <a:avLst/>
          </a:prstGeom>
          <a:noFill/>
        </p:spPr>
        <p:txBody>
          <a:bodyPr wrap="none" rtlCol="0">
            <a:spAutoFit/>
          </a:bodyPr>
          <a:lstStyle/>
          <a:p>
            <a:r>
              <a:rPr lang="en-US" altLang="zh-CN" sz="2400" dirty="0" smtClean="0">
                <a:latin typeface="Verdana" pitchFamily="34" charset="0"/>
                <a:ea typeface="Verdana" pitchFamily="34" charset="0"/>
                <a:cs typeface="Verdana" pitchFamily="34" charset="0"/>
              </a:rPr>
              <a:t>{</a:t>
            </a:r>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0</a:t>
            </a:r>
            <a:r>
              <a:rPr lang="en-US" altLang="zh-CN" sz="2400" dirty="0" smtClean="0">
                <a:latin typeface="Verdana" pitchFamily="34" charset="0"/>
                <a:ea typeface="Verdana" pitchFamily="34" charset="0"/>
                <a:cs typeface="Verdana" pitchFamily="34" charset="0"/>
              </a:rPr>
              <a:t>, </a:t>
            </a:r>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1</a:t>
            </a:r>
            <a:r>
              <a:rPr lang="en-US" altLang="zh-CN" sz="2400" dirty="0" smtClean="0">
                <a:latin typeface="Verdana" pitchFamily="34" charset="0"/>
                <a:ea typeface="Verdana" pitchFamily="34" charset="0"/>
                <a:cs typeface="Verdana" pitchFamily="34" charset="0"/>
              </a:rPr>
              <a:t>, </a:t>
            </a:r>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2</a:t>
            </a:r>
            <a:r>
              <a:rPr lang="en-US" altLang="zh-CN" sz="2400" dirty="0" smtClean="0">
                <a:latin typeface="Verdana" pitchFamily="34" charset="0"/>
                <a:ea typeface="Verdana" pitchFamily="34" charset="0"/>
                <a:cs typeface="Verdana" pitchFamily="34" charset="0"/>
              </a:rPr>
              <a:t>, </a:t>
            </a:r>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3</a:t>
            </a:r>
            <a:r>
              <a:rPr lang="en-US" altLang="zh-CN" sz="2400" dirty="0" smtClean="0">
                <a:latin typeface="Verdana" pitchFamily="34" charset="0"/>
                <a:ea typeface="Verdana" pitchFamily="34" charset="0"/>
                <a:cs typeface="Verdana" pitchFamily="34" charset="0"/>
              </a:rPr>
              <a:t>} if</a:t>
            </a:r>
            <a:endParaRPr lang="en-US" altLang="zh-CN" sz="1600" dirty="0" smtClean="0">
              <a:latin typeface="Verdana" pitchFamily="34" charset="0"/>
              <a:ea typeface="Verdana" pitchFamily="34" charset="0"/>
              <a:cs typeface="Verdana" pitchFamily="34" charset="0"/>
            </a:endParaRPr>
          </a:p>
          <a:p>
            <a:r>
              <a:rPr lang="en-US" altLang="zh-CN" sz="2400" dirty="0" smtClean="0">
                <a:latin typeface="Verdana" pitchFamily="34" charset="0"/>
                <a:ea typeface="Verdana" pitchFamily="34" charset="0"/>
                <a:cs typeface="Verdana" pitchFamily="34" charset="0"/>
              </a:rPr>
              <a:t>(</a:t>
            </a:r>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0</a:t>
            </a:r>
            <a:r>
              <a:rPr lang="en-US" altLang="zh-CN" sz="2400" dirty="0" smtClean="0">
                <a:latin typeface="Verdana" pitchFamily="34" charset="0"/>
                <a:ea typeface="Verdana" pitchFamily="34" charset="0"/>
                <a:cs typeface="Verdana" pitchFamily="34" charset="0"/>
              </a:rPr>
              <a:t>,</a:t>
            </a:r>
            <a:r>
              <a:rPr lang="en-US" altLang="zh-CN" sz="2400" i="1" dirty="0" smtClean="0">
                <a:latin typeface="Verdana" pitchFamily="34" charset="0"/>
                <a:ea typeface="Verdana" pitchFamily="34" charset="0"/>
                <a:cs typeface="Verdana" pitchFamily="34" charset="0"/>
              </a:rPr>
              <a:t> r</a:t>
            </a:r>
            <a:r>
              <a:rPr lang="en-US" altLang="zh-CN" sz="2400" baseline="-25000" dirty="0" smtClean="0">
                <a:latin typeface="Verdana" pitchFamily="34" charset="0"/>
                <a:ea typeface="Verdana" pitchFamily="34" charset="0"/>
                <a:cs typeface="Verdana" pitchFamily="34" charset="0"/>
              </a:rPr>
              <a:t>1</a:t>
            </a:r>
            <a:r>
              <a:rPr lang="en-US" altLang="zh-CN" sz="2400" dirty="0" smtClean="0">
                <a:latin typeface="Verdana" pitchFamily="34" charset="0"/>
                <a:ea typeface="Verdana" pitchFamily="34" charset="0"/>
                <a:cs typeface="Verdana" pitchFamily="34" charset="0"/>
              </a:rPr>
              <a:t>).</a:t>
            </a:r>
            <a:r>
              <a:rPr lang="en-US" altLang="zh-CN" sz="2400" dirty="0" err="1" smtClean="0">
                <a:latin typeface="Verdana" pitchFamily="34" charset="0"/>
                <a:ea typeface="Verdana" pitchFamily="34" charset="0"/>
                <a:cs typeface="Verdana" pitchFamily="34" charset="0"/>
              </a:rPr>
              <a:t>probe.MatchedRule</a:t>
            </a:r>
            <a:r>
              <a:rPr lang="en-US" altLang="zh-CN" sz="2400" dirty="0" smtClean="0">
                <a:latin typeface="Verdana" pitchFamily="34" charset="0"/>
                <a:ea typeface="Verdana" pitchFamily="34" charset="0"/>
                <a:cs typeface="Verdana" pitchFamily="34" charset="0"/>
              </a:rPr>
              <a:t> = </a:t>
            </a:r>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2</a:t>
            </a:r>
          </a:p>
          <a:p>
            <a:r>
              <a:rPr lang="en-US" altLang="zh-CN" sz="2400" dirty="0" smtClean="0">
                <a:latin typeface="Verdana" pitchFamily="34" charset="0"/>
                <a:ea typeface="Verdana" pitchFamily="34" charset="0"/>
                <a:cs typeface="Verdana" pitchFamily="34" charset="0"/>
              </a:rPr>
              <a:t>(</a:t>
            </a:r>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0</a:t>
            </a:r>
            <a:r>
              <a:rPr lang="en-US" altLang="zh-CN" sz="2400" dirty="0" smtClean="0">
                <a:latin typeface="Verdana" pitchFamily="34" charset="0"/>
                <a:ea typeface="Verdana" pitchFamily="34" charset="0"/>
                <a:cs typeface="Verdana" pitchFamily="34" charset="0"/>
              </a:rPr>
              <a:t>,</a:t>
            </a:r>
            <a:r>
              <a:rPr lang="en-US" altLang="zh-CN" sz="2400" i="1" dirty="0" smtClean="0">
                <a:latin typeface="Verdana" pitchFamily="34" charset="0"/>
                <a:ea typeface="Verdana" pitchFamily="34" charset="0"/>
                <a:cs typeface="Verdana" pitchFamily="34" charset="0"/>
              </a:rPr>
              <a:t> r</a:t>
            </a:r>
            <a:r>
              <a:rPr lang="en-US" altLang="zh-CN" sz="2400" baseline="-25000" dirty="0" smtClean="0">
                <a:latin typeface="Verdana" pitchFamily="34" charset="0"/>
                <a:ea typeface="Verdana" pitchFamily="34" charset="0"/>
                <a:cs typeface="Verdana" pitchFamily="34" charset="0"/>
              </a:rPr>
              <a:t>3</a:t>
            </a:r>
            <a:r>
              <a:rPr lang="en-US" altLang="zh-CN" sz="2400" dirty="0" smtClean="0">
                <a:latin typeface="Verdana" pitchFamily="34" charset="0"/>
                <a:ea typeface="Verdana" pitchFamily="34" charset="0"/>
                <a:cs typeface="Verdana" pitchFamily="34" charset="0"/>
              </a:rPr>
              <a:t>).</a:t>
            </a:r>
            <a:r>
              <a:rPr lang="en-US" altLang="zh-CN" sz="2400" dirty="0" err="1" smtClean="0">
                <a:latin typeface="Verdana" pitchFamily="34" charset="0"/>
                <a:ea typeface="Verdana" pitchFamily="34" charset="0"/>
                <a:cs typeface="Verdana" pitchFamily="34" charset="0"/>
              </a:rPr>
              <a:t>probe.MatchedRule</a:t>
            </a:r>
            <a:r>
              <a:rPr lang="en-US" altLang="zh-CN" sz="2400" dirty="0" smtClean="0">
                <a:latin typeface="Verdana" pitchFamily="34" charset="0"/>
                <a:ea typeface="Verdana" pitchFamily="34" charset="0"/>
                <a:cs typeface="Verdana" pitchFamily="34" charset="0"/>
              </a:rPr>
              <a:t> = </a:t>
            </a:r>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0</a:t>
            </a:r>
          </a:p>
        </p:txBody>
      </p:sp>
      <p:cxnSp>
        <p:nvCxnSpPr>
          <p:cNvPr id="25" name="直接连接符 24"/>
          <p:cNvCxnSpPr/>
          <p:nvPr/>
        </p:nvCxnSpPr>
        <p:spPr>
          <a:xfrm rot="5400000">
            <a:off x="679424" y="4749810"/>
            <a:ext cx="642943" cy="573093"/>
          </a:xfrm>
          <a:prstGeom prst="line">
            <a:avLst/>
          </a:prstGeom>
          <a:ln w="57150">
            <a:solidFill>
              <a:srgbClr val="00B0F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16200000" flipH="1">
            <a:off x="1286646" y="4715678"/>
            <a:ext cx="642942" cy="641354"/>
          </a:xfrm>
          <a:prstGeom prst="line">
            <a:avLst/>
          </a:prstGeom>
          <a:ln w="57150">
            <a:solidFill>
              <a:srgbClr val="00B0F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椭圆 26"/>
          <p:cNvSpPr/>
          <p:nvPr/>
        </p:nvSpPr>
        <p:spPr>
          <a:xfrm>
            <a:off x="1071538" y="4286256"/>
            <a:ext cx="428628" cy="428628"/>
          </a:xfrm>
          <a:prstGeom prst="ellipse">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27"/>
          <p:cNvSpPr txBox="1"/>
          <p:nvPr/>
        </p:nvSpPr>
        <p:spPr>
          <a:xfrm>
            <a:off x="1071538" y="4214818"/>
            <a:ext cx="445956" cy="461665"/>
          </a:xfrm>
          <a:prstGeom prst="rect">
            <a:avLst/>
          </a:prstGeom>
          <a:noFill/>
        </p:spPr>
        <p:txBody>
          <a:bodyPr wrap="square" rtlCol="0">
            <a:spAutoFit/>
          </a:bodyPr>
          <a:lstStyle/>
          <a:p>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2</a:t>
            </a:r>
            <a:endParaRPr lang="zh-CN" altLang="en-US" sz="2400" baseline="-25000" dirty="0">
              <a:latin typeface="Verdana" pitchFamily="34" charset="0"/>
              <a:cs typeface="Verdana" pitchFamily="34" charset="0"/>
            </a:endParaRPr>
          </a:p>
        </p:txBody>
      </p:sp>
      <p:sp>
        <p:nvSpPr>
          <p:cNvPr id="29" name="椭圆 28"/>
          <p:cNvSpPr/>
          <p:nvPr/>
        </p:nvSpPr>
        <p:spPr>
          <a:xfrm>
            <a:off x="1785918" y="5357826"/>
            <a:ext cx="428628" cy="428628"/>
          </a:xfrm>
          <a:prstGeom prst="ellipse">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TextBox 31"/>
          <p:cNvSpPr txBox="1"/>
          <p:nvPr/>
        </p:nvSpPr>
        <p:spPr>
          <a:xfrm>
            <a:off x="1785918" y="5286388"/>
            <a:ext cx="445956" cy="461665"/>
          </a:xfrm>
          <a:prstGeom prst="rect">
            <a:avLst/>
          </a:prstGeom>
          <a:noFill/>
        </p:spPr>
        <p:txBody>
          <a:bodyPr wrap="square" rtlCol="0">
            <a:spAutoFit/>
          </a:bodyPr>
          <a:lstStyle/>
          <a:p>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1</a:t>
            </a:r>
            <a:endParaRPr lang="zh-CN" altLang="en-US" sz="2400" baseline="-25000" dirty="0">
              <a:latin typeface="Verdana" pitchFamily="34" charset="0"/>
              <a:cs typeface="Verdana" pitchFamily="34" charset="0"/>
            </a:endParaRPr>
          </a:p>
        </p:txBody>
      </p:sp>
      <p:sp>
        <p:nvSpPr>
          <p:cNvPr id="33" name="椭圆 32"/>
          <p:cNvSpPr/>
          <p:nvPr/>
        </p:nvSpPr>
        <p:spPr>
          <a:xfrm>
            <a:off x="428596" y="5357826"/>
            <a:ext cx="428628" cy="428628"/>
          </a:xfrm>
          <a:prstGeom prst="ellipse">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33"/>
          <p:cNvSpPr txBox="1"/>
          <p:nvPr/>
        </p:nvSpPr>
        <p:spPr>
          <a:xfrm>
            <a:off x="428596" y="5286388"/>
            <a:ext cx="445956" cy="461665"/>
          </a:xfrm>
          <a:prstGeom prst="rect">
            <a:avLst/>
          </a:prstGeom>
          <a:noFill/>
        </p:spPr>
        <p:txBody>
          <a:bodyPr wrap="square" rtlCol="0">
            <a:spAutoFit/>
          </a:bodyPr>
          <a:lstStyle/>
          <a:p>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0</a:t>
            </a:r>
            <a:endParaRPr lang="zh-CN" altLang="en-US" sz="2400" baseline="-25000" dirty="0">
              <a:latin typeface="Verdana" pitchFamily="34" charset="0"/>
              <a:cs typeface="Verdana" pitchFamily="34" charset="0"/>
            </a:endParaRPr>
          </a:p>
        </p:txBody>
      </p:sp>
      <p:sp>
        <p:nvSpPr>
          <p:cNvPr id="35" name="椭圆 34"/>
          <p:cNvSpPr/>
          <p:nvPr/>
        </p:nvSpPr>
        <p:spPr>
          <a:xfrm>
            <a:off x="428596" y="6429372"/>
            <a:ext cx="428628" cy="428628"/>
          </a:xfrm>
          <a:prstGeom prst="ellipse">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Box 35"/>
          <p:cNvSpPr txBox="1"/>
          <p:nvPr/>
        </p:nvSpPr>
        <p:spPr>
          <a:xfrm>
            <a:off x="428596" y="6357934"/>
            <a:ext cx="445956" cy="461665"/>
          </a:xfrm>
          <a:prstGeom prst="rect">
            <a:avLst/>
          </a:prstGeom>
          <a:noFill/>
        </p:spPr>
        <p:txBody>
          <a:bodyPr wrap="square" rtlCol="0">
            <a:spAutoFit/>
          </a:bodyPr>
          <a:lstStyle/>
          <a:p>
            <a:r>
              <a:rPr lang="en-US" altLang="zh-CN" sz="2400" i="1" dirty="0" smtClean="0">
                <a:latin typeface="Verdana" pitchFamily="34" charset="0"/>
                <a:ea typeface="Verdana" pitchFamily="34" charset="0"/>
                <a:cs typeface="Verdana" pitchFamily="34" charset="0"/>
              </a:rPr>
              <a:t>r</a:t>
            </a:r>
            <a:r>
              <a:rPr lang="en-US" altLang="zh-CN" sz="2400" baseline="-25000" dirty="0" smtClean="0">
                <a:latin typeface="Verdana" pitchFamily="34" charset="0"/>
                <a:ea typeface="Verdana" pitchFamily="34" charset="0"/>
                <a:cs typeface="Verdana" pitchFamily="34" charset="0"/>
              </a:rPr>
              <a:t>3</a:t>
            </a:r>
            <a:endParaRPr lang="zh-CN" altLang="en-US" sz="2400" baseline="-25000" dirty="0">
              <a:latin typeface="Verdana" pitchFamily="34" charset="0"/>
              <a:cs typeface="Verdana" pitchFamily="34" charset="0"/>
            </a:endParaRPr>
          </a:p>
        </p:txBody>
      </p:sp>
      <p:cxnSp>
        <p:nvCxnSpPr>
          <p:cNvPr id="37" name="直接连接符 36"/>
          <p:cNvCxnSpPr/>
          <p:nvPr/>
        </p:nvCxnSpPr>
        <p:spPr>
          <a:xfrm rot="5400000">
            <a:off x="322233" y="6107107"/>
            <a:ext cx="642942" cy="1588"/>
          </a:xfrm>
          <a:prstGeom prst="line">
            <a:avLst/>
          </a:prstGeom>
          <a:ln w="57150">
            <a:solidFill>
              <a:srgbClr val="00B0F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0" y="5643578"/>
            <a:ext cx="3823483" cy="830997"/>
          </a:xfrm>
          <a:prstGeom prst="rect">
            <a:avLst/>
          </a:prstGeom>
          <a:noFill/>
        </p:spPr>
        <p:txBody>
          <a:bodyPr wrap="none" rtlCol="0">
            <a:spAutoFit/>
          </a:bodyPr>
          <a:lstStyle/>
          <a:p>
            <a:r>
              <a:rPr lang="en-US" altLang="zh-CN" sz="2400" b="1" dirty="0" smtClean="0">
                <a:solidFill>
                  <a:srgbClr val="92D050"/>
                </a:solidFill>
                <a:latin typeface="Verdana" pitchFamily="34" charset="0"/>
                <a:ea typeface="Verdana" pitchFamily="34" charset="0"/>
                <a:cs typeface="Verdana" pitchFamily="34" charset="0"/>
              </a:rPr>
              <a:t>further probe leaves </a:t>
            </a:r>
          </a:p>
          <a:p>
            <a:r>
              <a:rPr lang="en-US" altLang="zh-CN" sz="2400" b="1" dirty="0" smtClean="0">
                <a:solidFill>
                  <a:srgbClr val="92D050"/>
                </a:solidFill>
                <a:latin typeface="Verdana" pitchFamily="34" charset="0"/>
                <a:ea typeface="Verdana" pitchFamily="34" charset="0"/>
                <a:cs typeface="Verdana" pitchFamily="34" charset="0"/>
              </a:rPr>
              <a:t>for existence</a:t>
            </a:r>
            <a:endParaRPr lang="zh-CN" altLang="en-US" sz="2400" b="1" dirty="0" smtClean="0">
              <a:solidFill>
                <a:srgbClr val="92D050"/>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130425"/>
            <a:ext cx="9144000" cy="1470025"/>
          </a:xfrm>
        </p:spPr>
        <p:txBody>
          <a:bodyPr>
            <a:normAutofit fontScale="90000"/>
          </a:bodyPr>
          <a:lstStyle/>
          <a:p>
            <a:r>
              <a:rPr lang="en-US" altLang="zh-CN" sz="4000" dirty="0" err="1" smtClean="0">
                <a:solidFill>
                  <a:schemeClr val="bg1"/>
                </a:solidFill>
                <a:ea typeface="Verdana" pitchFamily="34" charset="0"/>
              </a:rPr>
              <a:t>Gotta</a:t>
            </a:r>
            <a:r>
              <a:rPr lang="en-US" altLang="zh-CN" sz="4000" dirty="0" smtClean="0">
                <a:solidFill>
                  <a:schemeClr val="bg1"/>
                </a:solidFill>
              </a:rPr>
              <a:t> Tell You Switches Only Once</a:t>
            </a:r>
            <a:br>
              <a:rPr lang="en-US" altLang="zh-CN" sz="4000" dirty="0" smtClean="0">
                <a:solidFill>
                  <a:schemeClr val="bg1"/>
                </a:solidFill>
              </a:rPr>
            </a:br>
            <a:r>
              <a:rPr lang="en-US" altLang="zh-CN" sz="4000" dirty="0" smtClean="0">
                <a:solidFill>
                  <a:schemeClr val="bg1"/>
                </a:solidFill>
              </a:rPr>
              <a:t>Toward Bandwidth-Efficient</a:t>
            </a:r>
            <a:br>
              <a:rPr lang="en-US" altLang="zh-CN" sz="4000" dirty="0" smtClean="0">
                <a:solidFill>
                  <a:schemeClr val="bg1"/>
                </a:solidFill>
              </a:rPr>
            </a:br>
            <a:r>
              <a:rPr lang="en-US" altLang="zh-CN" sz="4000" dirty="0" smtClean="0">
                <a:solidFill>
                  <a:schemeClr val="bg1"/>
                </a:solidFill>
              </a:rPr>
              <a:t>Flow Setup for </a:t>
            </a:r>
            <a:r>
              <a:rPr lang="en-US" altLang="zh-CN" sz="4000" dirty="0" smtClean="0">
                <a:solidFill>
                  <a:srgbClr val="FFC000"/>
                </a:solidFill>
              </a:rPr>
              <a:t>SDN</a:t>
            </a:r>
            <a:r>
              <a:rPr lang="en-US" altLang="zh-CN" sz="4000" dirty="0" smtClean="0"/>
              <a:t/>
            </a:r>
            <a:br>
              <a:rPr lang="en-US" altLang="zh-CN" sz="4000" dirty="0" smtClean="0"/>
            </a:br>
            <a:endParaRPr lang="zh-CN" altLang="en-US" sz="4000" dirty="0">
              <a:solidFill>
                <a:srgbClr val="FFC000"/>
              </a:solidFill>
            </a:endParaRPr>
          </a:p>
        </p:txBody>
      </p:sp>
      <p:sp>
        <p:nvSpPr>
          <p:cNvPr id="30" name="TextBox 29"/>
          <p:cNvSpPr txBox="1"/>
          <p:nvPr/>
        </p:nvSpPr>
        <p:spPr>
          <a:xfrm>
            <a:off x="1643042" y="500042"/>
            <a:ext cx="1324402" cy="369332"/>
          </a:xfrm>
          <a:prstGeom prst="rect">
            <a:avLst/>
          </a:prstGeom>
          <a:noFill/>
        </p:spPr>
        <p:txBody>
          <a:bodyPr wrap="none" rtlCol="0">
            <a:spAutoFit/>
          </a:bodyPr>
          <a:lstStyle/>
          <a:p>
            <a:r>
              <a:rPr lang="en-US" altLang="zh-CN" dirty="0" smtClean="0">
                <a:solidFill>
                  <a:schemeClr val="bg1"/>
                </a:solidFill>
                <a:latin typeface="Verdana" pitchFamily="34" charset="0"/>
                <a:ea typeface="Verdana" pitchFamily="34" charset="0"/>
                <a:cs typeface="Verdana" pitchFamily="34" charset="0"/>
              </a:rPr>
              <a:t>Controller</a:t>
            </a:r>
            <a:endParaRPr lang="zh-CN" altLang="en-US" dirty="0">
              <a:solidFill>
                <a:schemeClr val="bg1"/>
              </a:solidFill>
              <a:latin typeface="Verdana" pitchFamily="34" charset="0"/>
              <a:cs typeface="Verdana" pitchFamily="34" charset="0"/>
            </a:endParaRPr>
          </a:p>
        </p:txBody>
      </p:sp>
      <p:sp>
        <p:nvSpPr>
          <p:cNvPr id="31" name="TextBox 30"/>
          <p:cNvSpPr txBox="1"/>
          <p:nvPr/>
        </p:nvSpPr>
        <p:spPr>
          <a:xfrm>
            <a:off x="2688244" y="1142984"/>
            <a:ext cx="1481496" cy="369332"/>
          </a:xfrm>
          <a:prstGeom prst="rect">
            <a:avLst/>
          </a:prstGeom>
          <a:noFill/>
        </p:spPr>
        <p:txBody>
          <a:bodyPr wrap="none" rtlCol="0">
            <a:spAutoFit/>
          </a:bodyPr>
          <a:lstStyle/>
          <a:p>
            <a:r>
              <a:rPr lang="en-US" altLang="zh-CN" b="1" dirty="0" smtClean="0">
                <a:solidFill>
                  <a:schemeClr val="bg1"/>
                </a:solidFill>
                <a:latin typeface="Verdana" pitchFamily="34" charset="0"/>
                <a:ea typeface="Verdana" pitchFamily="34" charset="0"/>
                <a:cs typeface="Verdana" pitchFamily="34" charset="0"/>
              </a:rPr>
              <a:t>Controller</a:t>
            </a:r>
            <a:endParaRPr lang="zh-CN" altLang="en-US" b="1" dirty="0">
              <a:solidFill>
                <a:schemeClr val="bg1"/>
              </a:solidFill>
              <a:latin typeface="Verdana" pitchFamily="34" charset="0"/>
              <a:cs typeface="Verdana" pitchFamily="34" charset="0"/>
            </a:endParaRPr>
          </a:p>
        </p:txBody>
      </p:sp>
      <p:sp>
        <p:nvSpPr>
          <p:cNvPr id="49" name="TextBox 48"/>
          <p:cNvSpPr txBox="1"/>
          <p:nvPr/>
        </p:nvSpPr>
        <p:spPr>
          <a:xfrm>
            <a:off x="4427987" y="1714488"/>
            <a:ext cx="851515" cy="276999"/>
          </a:xfrm>
          <a:prstGeom prst="rect">
            <a:avLst/>
          </a:prstGeom>
          <a:noFill/>
        </p:spPr>
        <p:txBody>
          <a:bodyPr wrap="none" rtlCol="0">
            <a:spAutoFit/>
          </a:bodyPr>
          <a:lstStyle/>
          <a:p>
            <a:r>
              <a:rPr lang="en-US" altLang="zh-CN" sz="1200" b="1" dirty="0" smtClean="0">
                <a:solidFill>
                  <a:schemeClr val="bg1"/>
                </a:solidFill>
                <a:latin typeface="Verdana" pitchFamily="34" charset="0"/>
                <a:ea typeface="Verdana" pitchFamily="34" charset="0"/>
                <a:cs typeface="Verdana" pitchFamily="34" charset="0"/>
              </a:rPr>
              <a:t>Monitor</a:t>
            </a:r>
            <a:endParaRPr lang="zh-CN" altLang="en-US" sz="1200" b="1" dirty="0">
              <a:solidFill>
                <a:schemeClr val="bg1"/>
              </a:solidFill>
              <a:latin typeface="Verdana" pitchFamily="34" charset="0"/>
              <a:cs typeface="Verdana" pitchFamily="34" charset="0"/>
            </a:endParaRPr>
          </a:p>
        </p:txBody>
      </p:sp>
      <p:sp>
        <p:nvSpPr>
          <p:cNvPr id="3" name="TextBox 2"/>
          <p:cNvSpPr txBox="1"/>
          <p:nvPr/>
        </p:nvSpPr>
        <p:spPr>
          <a:xfrm>
            <a:off x="5860800" y="3357562"/>
            <a:ext cx="3525784" cy="1200329"/>
          </a:xfrm>
          <a:prstGeom prst="rect">
            <a:avLst/>
          </a:prstGeom>
          <a:noFill/>
        </p:spPr>
        <p:txBody>
          <a:bodyPr wrap="square" rtlCol="0">
            <a:spAutoFit/>
          </a:bodyPr>
          <a:lstStyle/>
          <a:p>
            <a:r>
              <a:rPr lang="en-US" altLang="zh-CN" sz="3600" b="1" dirty="0" err="1" smtClean="0">
                <a:solidFill>
                  <a:srgbClr val="FFC000"/>
                </a:solidFill>
                <a:latin typeface="Verdana" pitchFamily="34" charset="0"/>
                <a:ea typeface="Verdana" pitchFamily="34" charset="0"/>
                <a:cs typeface="Verdana" pitchFamily="34" charset="0"/>
              </a:rPr>
              <a:t>RuleScope</a:t>
            </a:r>
            <a:endParaRPr lang="en-US" altLang="zh-CN" sz="3600" b="1" dirty="0" smtClean="0">
              <a:solidFill>
                <a:srgbClr val="FFC000"/>
              </a:solidFill>
              <a:latin typeface="Verdana" pitchFamily="34" charset="0"/>
              <a:ea typeface="Verdana" pitchFamily="34" charset="0"/>
              <a:cs typeface="Verdana" pitchFamily="34" charset="0"/>
            </a:endParaRPr>
          </a:p>
          <a:p>
            <a:r>
              <a:rPr lang="en-US" altLang="zh-CN" sz="3600" b="1" dirty="0" smtClean="0">
                <a:latin typeface="Verdana" pitchFamily="34" charset="0"/>
                <a:ea typeface="Verdana" pitchFamily="34" charset="0"/>
                <a:cs typeface="Verdana" pitchFamily="34" charset="0"/>
              </a:rPr>
              <a:t>Algorithms</a:t>
            </a:r>
          </a:p>
        </p:txBody>
      </p:sp>
      <p:cxnSp>
        <p:nvCxnSpPr>
          <p:cNvPr id="12" name="直接连接符 11"/>
          <p:cNvCxnSpPr/>
          <p:nvPr/>
        </p:nvCxnSpPr>
        <p:spPr>
          <a:xfrm rot="5400000" flipH="1" flipV="1">
            <a:off x="3919068" y="4917596"/>
            <a:ext cx="3879220" cy="1588"/>
          </a:xfrm>
          <a:prstGeom prst="line">
            <a:avLst/>
          </a:prstGeom>
          <a:ln w="127000">
            <a:solidFill>
              <a:srgbClr val="FFC000"/>
            </a:solidFill>
          </a:ln>
          <a:effectLst>
            <a:outerShdw blurRad="50800" dist="38100" dir="10800000" algn="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445670" y="6211669"/>
            <a:ext cx="4310795" cy="646331"/>
          </a:xfrm>
          <a:prstGeom prst="rect">
            <a:avLst/>
          </a:prstGeom>
          <a:noFill/>
        </p:spPr>
        <p:txBody>
          <a:bodyPr wrap="none" rtlCol="0">
            <a:spAutoFit/>
          </a:bodyPr>
          <a:lstStyle/>
          <a:p>
            <a:pPr algn="r"/>
            <a:r>
              <a:rPr lang="en-US" altLang="zh-CN" sz="3600" b="1" dirty="0" smtClean="0">
                <a:latin typeface="Verdana" pitchFamily="34" charset="0"/>
                <a:ea typeface="Verdana" pitchFamily="34" charset="0"/>
                <a:cs typeface="Verdana" pitchFamily="34" charset="0"/>
              </a:rPr>
              <a:t>troubleshooting</a:t>
            </a:r>
            <a:endParaRPr lang="zh-CN" altLang="en-US" sz="3600" b="1" dirty="0">
              <a:latin typeface="Verdana" pitchFamily="34" charset="0"/>
              <a:cs typeface="Verdana" pitchFamily="34" charset="0"/>
            </a:endParaRPr>
          </a:p>
        </p:txBody>
      </p:sp>
      <p:sp>
        <p:nvSpPr>
          <p:cNvPr id="17" name="TextBox 16"/>
          <p:cNvSpPr txBox="1"/>
          <p:nvPr/>
        </p:nvSpPr>
        <p:spPr>
          <a:xfrm>
            <a:off x="295200" y="285728"/>
            <a:ext cx="8215370" cy="3272691"/>
          </a:xfrm>
          <a:prstGeom prst="rect">
            <a:avLst/>
          </a:prstGeom>
          <a:noFill/>
        </p:spPr>
        <p:txBody>
          <a:bodyPr wrap="square" rtlCol="0">
            <a:spAutoFit/>
          </a:bodyPr>
          <a:lstStyle/>
          <a:p>
            <a:r>
              <a:rPr lang="en-US" altLang="zh-CN" sz="2400" i="1" dirty="0" err="1" smtClean="0">
                <a:solidFill>
                  <a:schemeClr val="bg1"/>
                </a:solidFill>
                <a:latin typeface="Verdana" pitchFamily="34" charset="0"/>
                <a:ea typeface="Verdana" pitchFamily="34" charset="0"/>
                <a:cs typeface="Verdana" pitchFamily="34" charset="0"/>
              </a:rPr>
              <a:t>r</a:t>
            </a:r>
            <a:r>
              <a:rPr lang="en-US" altLang="zh-CN" sz="2400" i="1" baseline="-25000" dirty="0" err="1" smtClean="0">
                <a:solidFill>
                  <a:schemeClr val="bg1"/>
                </a:solidFill>
                <a:latin typeface="Verdana" pitchFamily="34" charset="0"/>
                <a:ea typeface="Verdana" pitchFamily="34" charset="0"/>
                <a:cs typeface="Verdana" pitchFamily="34" charset="0"/>
              </a:rPr>
              <a:t>i</a:t>
            </a:r>
            <a:r>
              <a:rPr lang="en-US" altLang="zh-CN" sz="2400" dirty="0" smtClean="0">
                <a:solidFill>
                  <a:schemeClr val="bg1"/>
                </a:solidFill>
                <a:latin typeface="Verdana" pitchFamily="34" charset="0"/>
                <a:ea typeface="Verdana" pitchFamily="34" charset="0"/>
                <a:cs typeface="Verdana" pitchFamily="34" charset="0"/>
              </a:rPr>
              <a:t> is </a:t>
            </a:r>
            <a:r>
              <a:rPr lang="en-US" altLang="zh-CN" sz="2400" b="1" dirty="0" smtClean="0">
                <a:solidFill>
                  <a:schemeClr val="bg1"/>
                </a:solidFill>
                <a:latin typeface="Verdana" pitchFamily="34" charset="0"/>
                <a:ea typeface="Verdana" pitchFamily="34" charset="0"/>
                <a:cs typeface="Verdana" pitchFamily="34" charset="0"/>
              </a:rPr>
              <a:t>detected as faulty </a:t>
            </a:r>
            <a:r>
              <a:rPr lang="en-US" altLang="zh-CN" sz="2400" dirty="0" smtClean="0">
                <a:solidFill>
                  <a:schemeClr val="bg1"/>
                </a:solidFill>
                <a:latin typeface="Verdana" pitchFamily="34" charset="0"/>
                <a:ea typeface="Verdana" pitchFamily="34" charset="0"/>
                <a:cs typeface="Verdana" pitchFamily="34" charset="0"/>
              </a:rPr>
              <a:t>if</a:t>
            </a:r>
          </a:p>
          <a:p>
            <a:r>
              <a:rPr lang="en-US" altLang="zh-CN" sz="2400" i="1" dirty="0" err="1" smtClean="0">
                <a:solidFill>
                  <a:schemeClr val="bg1"/>
                </a:solidFill>
                <a:latin typeface="Verdana" pitchFamily="34" charset="0"/>
                <a:ea typeface="Verdana" pitchFamily="34" charset="0"/>
                <a:cs typeface="Verdana" pitchFamily="34" charset="0"/>
              </a:rPr>
              <a:t>r</a:t>
            </a:r>
            <a:r>
              <a:rPr lang="en-US" altLang="zh-CN" sz="2400" i="1" baseline="-25000" dirty="0" err="1" smtClean="0">
                <a:solidFill>
                  <a:schemeClr val="bg1"/>
                </a:solidFill>
                <a:latin typeface="Verdana" pitchFamily="34" charset="0"/>
                <a:ea typeface="Verdana" pitchFamily="34" charset="0"/>
                <a:cs typeface="Verdana" pitchFamily="34" charset="0"/>
              </a:rPr>
              <a:t>i</a:t>
            </a:r>
            <a:r>
              <a:rPr lang="en-US" altLang="zh-CN" sz="2400" dirty="0" err="1" smtClean="0">
                <a:solidFill>
                  <a:schemeClr val="bg1"/>
                </a:solidFill>
                <a:latin typeface="Verdana" pitchFamily="34" charset="0"/>
                <a:ea typeface="Verdana" pitchFamily="34" charset="0"/>
                <a:cs typeface="Verdana" pitchFamily="34" charset="0"/>
              </a:rPr>
              <a:t>.Probe.MatchedRule</a:t>
            </a:r>
            <a:r>
              <a:rPr lang="en-US" altLang="zh-CN" sz="2400" dirty="0" smtClean="0">
                <a:solidFill>
                  <a:schemeClr val="bg1"/>
                </a:solidFill>
                <a:latin typeface="Verdana" pitchFamily="34" charset="0"/>
                <a:ea typeface="Verdana" pitchFamily="34" charset="0"/>
                <a:cs typeface="Verdana" pitchFamily="34" charset="0"/>
              </a:rPr>
              <a:t> != </a:t>
            </a:r>
            <a:r>
              <a:rPr lang="en-US" altLang="zh-CN" sz="2400" i="1" dirty="0" err="1" smtClean="0">
                <a:solidFill>
                  <a:schemeClr val="bg1"/>
                </a:solidFill>
                <a:latin typeface="Verdana" pitchFamily="34" charset="0"/>
                <a:ea typeface="Verdana" pitchFamily="34" charset="0"/>
                <a:cs typeface="Verdana" pitchFamily="34" charset="0"/>
              </a:rPr>
              <a:t>r</a:t>
            </a:r>
            <a:r>
              <a:rPr lang="en-US" altLang="zh-CN" sz="2400" i="1" baseline="-25000" dirty="0" err="1" smtClean="0">
                <a:solidFill>
                  <a:schemeClr val="bg1"/>
                </a:solidFill>
                <a:latin typeface="Verdana" pitchFamily="34" charset="0"/>
                <a:ea typeface="Verdana" pitchFamily="34" charset="0"/>
                <a:cs typeface="Verdana" pitchFamily="34" charset="0"/>
              </a:rPr>
              <a:t>i</a:t>
            </a:r>
            <a:endParaRPr lang="en-US" altLang="zh-CN" sz="2400" i="1" baseline="-25000" dirty="0" smtClean="0">
              <a:solidFill>
                <a:schemeClr val="bg1"/>
              </a:solidFill>
              <a:latin typeface="Verdana" pitchFamily="34" charset="0"/>
              <a:ea typeface="Verdana" pitchFamily="34" charset="0"/>
              <a:cs typeface="Verdana" pitchFamily="34" charset="0"/>
            </a:endParaRPr>
          </a:p>
          <a:p>
            <a:endParaRPr lang="en-US" altLang="zh-CN" sz="1000" i="1" baseline="-25000" dirty="0" smtClean="0">
              <a:latin typeface="Verdana" pitchFamily="34" charset="0"/>
              <a:ea typeface="Verdana" pitchFamily="34" charset="0"/>
              <a:cs typeface="Verdana" pitchFamily="34" charset="0"/>
            </a:endParaRPr>
          </a:p>
          <a:p>
            <a:r>
              <a:rPr lang="en-US" altLang="zh-CN" sz="2400" b="1" dirty="0" smtClean="0">
                <a:latin typeface="Verdana" pitchFamily="34" charset="0"/>
                <a:ea typeface="Verdana" pitchFamily="34" charset="0"/>
                <a:cs typeface="Verdana" pitchFamily="34" charset="0"/>
              </a:rPr>
              <a:t>Input</a:t>
            </a:r>
            <a:r>
              <a:rPr lang="en-US" altLang="zh-CN" sz="2400" dirty="0" smtClean="0">
                <a:latin typeface="Verdana" pitchFamily="34" charset="0"/>
                <a:ea typeface="Verdana" pitchFamily="34" charset="0"/>
                <a:cs typeface="Verdana" pitchFamily="34" charset="0"/>
              </a:rPr>
              <a:t>:   </a:t>
            </a:r>
            <a:r>
              <a:rPr lang="en-US" altLang="zh-CN" sz="400" dirty="0" smtClean="0">
                <a:latin typeface="Verdana" pitchFamily="34" charset="0"/>
                <a:ea typeface="Verdana" pitchFamily="34" charset="0"/>
                <a:cs typeface="Verdana" pitchFamily="34" charset="0"/>
              </a:rPr>
              <a:t> </a:t>
            </a:r>
            <a:r>
              <a:rPr lang="en-US" altLang="zh-CN" sz="2400" dirty="0" smtClean="0">
                <a:latin typeface="Verdana" pitchFamily="34" charset="0"/>
                <a:ea typeface="Verdana" pitchFamily="34" charset="0"/>
                <a:cs typeface="Verdana" pitchFamily="34" charset="0"/>
              </a:rPr>
              <a:t>flow table on controller</a:t>
            </a:r>
            <a:endParaRPr lang="en-US" altLang="zh-CN" sz="2400" baseline="-25000" dirty="0" smtClean="0">
              <a:latin typeface="Verdana" pitchFamily="34" charset="0"/>
              <a:ea typeface="Verdana" pitchFamily="34" charset="0"/>
              <a:cs typeface="Verdana" pitchFamily="34" charset="0"/>
            </a:endParaRPr>
          </a:p>
          <a:p>
            <a:endParaRPr lang="en-US" altLang="zh-CN" sz="2400" b="1" dirty="0" smtClean="0">
              <a:latin typeface="Verdana" pitchFamily="34" charset="0"/>
              <a:ea typeface="Verdana" pitchFamily="34" charset="0"/>
              <a:cs typeface="Verdana" pitchFamily="34" charset="0"/>
            </a:endParaRPr>
          </a:p>
          <a:p>
            <a:endParaRPr lang="en-US" altLang="zh-CN" sz="2400" b="1" dirty="0" smtClean="0">
              <a:latin typeface="Verdana" pitchFamily="34" charset="0"/>
              <a:ea typeface="Verdana" pitchFamily="34" charset="0"/>
              <a:cs typeface="Verdana" pitchFamily="34" charset="0"/>
            </a:endParaRPr>
          </a:p>
          <a:p>
            <a:endParaRPr lang="en-US" altLang="zh-CN" sz="2400" b="1" dirty="0" smtClean="0">
              <a:latin typeface="Verdana" pitchFamily="34" charset="0"/>
              <a:ea typeface="Verdana" pitchFamily="34" charset="0"/>
              <a:cs typeface="Verdana" pitchFamily="34" charset="0"/>
            </a:endParaRPr>
          </a:p>
          <a:p>
            <a:r>
              <a:rPr lang="en-US" altLang="zh-CN" sz="2400" b="1" dirty="0" smtClean="0">
                <a:latin typeface="Verdana" pitchFamily="34" charset="0"/>
                <a:ea typeface="Verdana" pitchFamily="34" charset="0"/>
                <a:cs typeface="Verdana" pitchFamily="34" charset="0"/>
              </a:rPr>
              <a:t>Output</a:t>
            </a:r>
            <a:r>
              <a:rPr lang="en-US" altLang="zh-CN" sz="2400" dirty="0" smtClean="0">
                <a:latin typeface="Verdana" pitchFamily="34" charset="0"/>
                <a:ea typeface="Verdana" pitchFamily="34" charset="0"/>
                <a:cs typeface="Verdana" pitchFamily="34" charset="0"/>
              </a:rPr>
              <a:t>: flow table on switch</a:t>
            </a:r>
            <a:endParaRPr lang="en-US" altLang="zh-CN" sz="2400" baseline="-25000" dirty="0" smtClean="0">
              <a:latin typeface="Verdana" pitchFamily="34" charset="0"/>
              <a:ea typeface="Verdana" pitchFamily="34" charset="0"/>
              <a:cs typeface="Verdana" pitchFamily="34" charset="0"/>
            </a:endParaRPr>
          </a:p>
          <a:p>
            <a:endParaRPr lang="en-US" altLang="zh-CN" sz="2400" baseline="-25000" dirty="0" smtClean="0">
              <a:latin typeface="Verdana" pitchFamily="34" charset="0"/>
              <a:ea typeface="Verdana" pitchFamily="34" charset="0"/>
              <a:cs typeface="Verdana" pitchFamily="34" charset="0"/>
            </a:endParaRPr>
          </a:p>
          <a:p>
            <a:endParaRPr lang="en-US" altLang="zh-CN" sz="2400" i="1" baseline="-25000" dirty="0" smtClean="0">
              <a:latin typeface="Verdana" pitchFamily="34" charset="0"/>
              <a:ea typeface="Verdana" pitchFamily="34" charset="0"/>
              <a:cs typeface="Verdana" pitchFamily="34" charset="0"/>
            </a:endParaRPr>
          </a:p>
        </p:txBody>
      </p:sp>
      <p:sp>
        <p:nvSpPr>
          <p:cNvPr id="19" name="圆角矩形 18"/>
          <p:cNvSpPr/>
          <p:nvPr/>
        </p:nvSpPr>
        <p:spPr>
          <a:xfrm>
            <a:off x="1857356" y="1857364"/>
            <a:ext cx="3500462" cy="500066"/>
          </a:xfrm>
          <a:prstGeom prst="roundRect">
            <a:avLst/>
          </a:prstGeom>
          <a:solidFill>
            <a:srgbClr val="FFC000"/>
          </a:solidFill>
          <a:effectLst>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2400" b="1" dirty="0" smtClean="0">
                <a:solidFill>
                  <a:schemeClr val="tx1"/>
                </a:solidFill>
                <a:latin typeface="Verdana" pitchFamily="34" charset="0"/>
                <a:cs typeface="Verdana" pitchFamily="34" charset="0"/>
              </a:rPr>
              <a:t>probe &amp; feedback</a:t>
            </a:r>
            <a:endParaRPr lang="zh-CN" altLang="en-US" sz="2400" b="1" dirty="0" smtClean="0">
              <a:solidFill>
                <a:schemeClr val="tx1"/>
              </a:solidFill>
              <a:latin typeface="Verdana" pitchFamily="34" charset="0"/>
              <a:cs typeface="Verdana" pitchFamily="34" charset="0"/>
            </a:endParaRPr>
          </a:p>
        </p:txBody>
      </p:sp>
      <p:cxnSp>
        <p:nvCxnSpPr>
          <p:cNvPr id="20" name="直接箭头连接符 19"/>
          <p:cNvCxnSpPr>
            <a:endCxn id="19" idx="0"/>
          </p:cNvCxnSpPr>
          <p:nvPr/>
        </p:nvCxnSpPr>
        <p:spPr>
          <a:xfrm rot="5400000">
            <a:off x="3428992" y="1678769"/>
            <a:ext cx="357190" cy="1588"/>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9" idx="2"/>
          </p:cNvCxnSpPr>
          <p:nvPr/>
        </p:nvCxnSpPr>
        <p:spPr>
          <a:xfrm rot="5400000">
            <a:off x="3428992" y="2536025"/>
            <a:ext cx="357190" cy="1588"/>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620000" y="2570400"/>
            <a:ext cx="335348" cy="492443"/>
          </a:xfrm>
          <a:prstGeom prst="rect">
            <a:avLst/>
          </a:prstGeom>
          <a:noFill/>
        </p:spPr>
        <p:txBody>
          <a:bodyPr wrap="none" rtlCol="0">
            <a:spAutoFit/>
          </a:bodyPr>
          <a:lstStyle/>
          <a:p>
            <a:r>
              <a:rPr lang="en-US" altLang="zh-CN" sz="2600" dirty="0" smtClean="0">
                <a:solidFill>
                  <a:srgbClr val="00B0F0"/>
                </a:solidFill>
                <a:latin typeface="Verdana" pitchFamily="34" charset="0"/>
                <a:ea typeface="Verdana" pitchFamily="34" charset="0"/>
                <a:cs typeface="Verdana" pitchFamily="34" charset="0"/>
              </a:rPr>
              <a:t>[</a:t>
            </a:r>
            <a:endParaRPr lang="zh-CN" altLang="en-US" sz="2600" dirty="0" smtClean="0">
              <a:solidFill>
                <a:srgbClr val="00B0F0"/>
              </a:solidFill>
              <a:latin typeface="Verdana" pitchFamily="34" charset="0"/>
              <a:ea typeface="Verdana" pitchFamily="34" charset="0"/>
              <a:cs typeface="Verdana" pitchFamily="34" charset="0"/>
            </a:endParaRPr>
          </a:p>
        </p:txBody>
      </p:sp>
      <p:sp>
        <p:nvSpPr>
          <p:cNvPr id="15" name="TextBox 14"/>
          <p:cNvSpPr txBox="1"/>
          <p:nvPr/>
        </p:nvSpPr>
        <p:spPr>
          <a:xfrm>
            <a:off x="4716000" y="2571744"/>
            <a:ext cx="3289106" cy="492443"/>
          </a:xfrm>
          <a:prstGeom prst="rect">
            <a:avLst/>
          </a:prstGeom>
          <a:noFill/>
        </p:spPr>
        <p:txBody>
          <a:bodyPr wrap="none" rtlCol="0">
            <a:spAutoFit/>
          </a:bodyPr>
          <a:lstStyle/>
          <a:p>
            <a:r>
              <a:rPr lang="en-US" altLang="zh-CN" sz="2600" dirty="0" smtClean="0">
                <a:solidFill>
                  <a:srgbClr val="00B0F0"/>
                </a:solidFill>
                <a:latin typeface="Verdana" pitchFamily="34" charset="0"/>
                <a:ea typeface="Verdana" pitchFamily="34" charset="0"/>
                <a:cs typeface="Verdana" pitchFamily="34" charset="0"/>
              </a:rPr>
              <a:t>]</a:t>
            </a:r>
            <a:r>
              <a:rPr lang="en-US" altLang="zh-CN" sz="2400" dirty="0" smtClean="0">
                <a:solidFill>
                  <a:srgbClr val="00B0F0"/>
                </a:solidFill>
                <a:latin typeface="Verdana" pitchFamily="34" charset="0"/>
                <a:ea typeface="Verdana" pitchFamily="34" charset="0"/>
                <a:cs typeface="Verdana" pitchFamily="34" charset="0"/>
              </a:rPr>
              <a:t>.</a:t>
            </a:r>
            <a:r>
              <a:rPr lang="en-US" altLang="zh-CN" sz="2400" dirty="0" err="1" smtClean="0">
                <a:solidFill>
                  <a:srgbClr val="00B0F0"/>
                </a:solidFill>
                <a:latin typeface="Verdana" pitchFamily="34" charset="0"/>
                <a:ea typeface="Verdana" pitchFamily="34" charset="0"/>
                <a:cs typeface="Verdana" pitchFamily="34" charset="0"/>
              </a:rPr>
              <a:t>DependencyGraph</a:t>
            </a:r>
            <a:endParaRPr lang="zh-CN" altLang="en-US" sz="2600" dirty="0" smtClean="0">
              <a:solidFill>
                <a:srgbClr val="00B0F0"/>
              </a:solidFill>
              <a:latin typeface="Verdana" pitchFamily="34" charset="0"/>
              <a:ea typeface="Verdana" pitchFamily="34" charset="0"/>
              <a:cs typeface="Verdana" pitchFamily="34" charset="0"/>
            </a:endParaRPr>
          </a:p>
        </p:txBody>
      </p:sp>
      <p:sp>
        <p:nvSpPr>
          <p:cNvPr id="18" name="TextBox 17"/>
          <p:cNvSpPr txBox="1"/>
          <p:nvPr/>
        </p:nvSpPr>
        <p:spPr>
          <a:xfrm>
            <a:off x="295200" y="3286124"/>
            <a:ext cx="4011034" cy="2923877"/>
          </a:xfrm>
          <a:prstGeom prst="rect">
            <a:avLst/>
          </a:prstGeom>
          <a:noFill/>
        </p:spPr>
        <p:txBody>
          <a:bodyPr wrap="none" rtlCol="0">
            <a:spAutoFit/>
          </a:bodyPr>
          <a:lstStyle/>
          <a:p>
            <a:r>
              <a:rPr lang="en-US" altLang="zh-CN" sz="2400" dirty="0" smtClean="0">
                <a:latin typeface="Verdana" pitchFamily="34" charset="0"/>
                <a:ea typeface="Verdana" pitchFamily="34" charset="0"/>
                <a:cs typeface="Verdana" pitchFamily="34" charset="0"/>
              </a:rPr>
              <a:t>Online version:</a:t>
            </a:r>
          </a:p>
          <a:p>
            <a:r>
              <a:rPr lang="en-US" altLang="zh-CN" sz="2400" dirty="0" smtClean="0">
                <a:latin typeface="Verdana" pitchFamily="34" charset="0"/>
                <a:ea typeface="Verdana" pitchFamily="34" charset="0"/>
                <a:cs typeface="Verdana" pitchFamily="34" charset="0"/>
              </a:rPr>
              <a:t>adaptively probe;</a:t>
            </a:r>
          </a:p>
          <a:p>
            <a:r>
              <a:rPr lang="en-US" altLang="zh-CN" sz="2400" dirty="0" smtClean="0">
                <a:latin typeface="Verdana" pitchFamily="34" charset="0"/>
                <a:ea typeface="Verdana" pitchFamily="34" charset="0"/>
                <a:cs typeface="Verdana" pitchFamily="34" charset="0"/>
              </a:rPr>
              <a:t>minimize no. of probes;</a:t>
            </a:r>
          </a:p>
          <a:p>
            <a:endParaRPr lang="en-US" altLang="zh-CN" sz="2400" dirty="0" smtClean="0">
              <a:latin typeface="Verdana" pitchFamily="34" charset="0"/>
              <a:ea typeface="Verdana" pitchFamily="34" charset="0"/>
              <a:cs typeface="Verdana" pitchFamily="34" charset="0"/>
            </a:endParaRPr>
          </a:p>
          <a:p>
            <a:r>
              <a:rPr lang="en-US" altLang="zh-CN" sz="2400" dirty="0" smtClean="0">
                <a:latin typeface="Verdana" pitchFamily="34" charset="0"/>
                <a:ea typeface="Verdana" pitchFamily="34" charset="0"/>
                <a:cs typeface="Verdana" pitchFamily="34" charset="0"/>
              </a:rPr>
              <a:t>Semi-online version:</a:t>
            </a:r>
          </a:p>
          <a:p>
            <a:r>
              <a:rPr lang="en-US" altLang="zh-CN" sz="2400" dirty="0" smtClean="0">
                <a:latin typeface="Verdana" pitchFamily="34" charset="0"/>
                <a:ea typeface="Verdana" pitchFamily="34" charset="0"/>
                <a:cs typeface="Verdana" pitchFamily="34" charset="0"/>
              </a:rPr>
              <a:t>probe in batch;</a:t>
            </a:r>
          </a:p>
          <a:p>
            <a:r>
              <a:rPr lang="en-US" altLang="zh-CN" sz="2400" dirty="0" smtClean="0">
                <a:latin typeface="Verdana" pitchFamily="34" charset="0"/>
                <a:ea typeface="Verdana" pitchFamily="34" charset="0"/>
                <a:cs typeface="Verdana" pitchFamily="34" charset="0"/>
              </a:rPr>
              <a:t>increase time efficiency;</a:t>
            </a:r>
          </a:p>
          <a:p>
            <a:endParaRPr lang="en-US" altLang="zh-CN" sz="2400" baseline="-250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130425"/>
            <a:ext cx="9144000" cy="1470025"/>
          </a:xfrm>
        </p:spPr>
        <p:txBody>
          <a:bodyPr>
            <a:normAutofit fontScale="90000"/>
          </a:bodyPr>
          <a:lstStyle/>
          <a:p>
            <a:r>
              <a:rPr lang="en-US" altLang="zh-CN" sz="4000" dirty="0" err="1" smtClean="0">
                <a:solidFill>
                  <a:schemeClr val="bg1"/>
                </a:solidFill>
                <a:ea typeface="Verdana" pitchFamily="34" charset="0"/>
              </a:rPr>
              <a:t>Gotta</a:t>
            </a:r>
            <a:r>
              <a:rPr lang="en-US" altLang="zh-CN" sz="4000" dirty="0" smtClean="0">
                <a:solidFill>
                  <a:schemeClr val="bg1"/>
                </a:solidFill>
              </a:rPr>
              <a:t> Tell You Switches Only Once</a:t>
            </a:r>
            <a:br>
              <a:rPr lang="en-US" altLang="zh-CN" sz="4000" dirty="0" smtClean="0">
                <a:solidFill>
                  <a:schemeClr val="bg1"/>
                </a:solidFill>
              </a:rPr>
            </a:br>
            <a:r>
              <a:rPr lang="en-US" altLang="zh-CN" sz="4000" dirty="0" smtClean="0">
                <a:solidFill>
                  <a:schemeClr val="bg1"/>
                </a:solidFill>
              </a:rPr>
              <a:t>Toward Bandwidth-Efficient</a:t>
            </a:r>
            <a:br>
              <a:rPr lang="en-US" altLang="zh-CN" sz="4000" dirty="0" smtClean="0">
                <a:solidFill>
                  <a:schemeClr val="bg1"/>
                </a:solidFill>
              </a:rPr>
            </a:br>
            <a:r>
              <a:rPr lang="en-US" altLang="zh-CN" sz="4000" dirty="0" smtClean="0">
                <a:solidFill>
                  <a:schemeClr val="bg1"/>
                </a:solidFill>
              </a:rPr>
              <a:t>Flow Setup for </a:t>
            </a:r>
            <a:r>
              <a:rPr lang="en-US" altLang="zh-CN" sz="4000" dirty="0" smtClean="0">
                <a:solidFill>
                  <a:srgbClr val="FFC000"/>
                </a:solidFill>
              </a:rPr>
              <a:t>SDN</a:t>
            </a:r>
            <a:r>
              <a:rPr lang="en-US" altLang="zh-CN" sz="4000" dirty="0" smtClean="0"/>
              <a:t/>
            </a:r>
            <a:br>
              <a:rPr lang="en-US" altLang="zh-CN" sz="4000" dirty="0" smtClean="0"/>
            </a:br>
            <a:endParaRPr lang="zh-CN" altLang="en-US" sz="4000" dirty="0">
              <a:solidFill>
                <a:srgbClr val="FFC000"/>
              </a:solidFill>
            </a:endParaRPr>
          </a:p>
        </p:txBody>
      </p:sp>
      <p:sp>
        <p:nvSpPr>
          <p:cNvPr id="22" name="圆角矩形 21"/>
          <p:cNvSpPr/>
          <p:nvPr/>
        </p:nvSpPr>
        <p:spPr>
          <a:xfrm>
            <a:off x="2214546" y="1142984"/>
            <a:ext cx="3778276" cy="21600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1026" name="Picture 2"/>
          <p:cNvPicPr>
            <a:picLocks noChangeAspect="1" noChangeArrowheads="1"/>
          </p:cNvPicPr>
          <p:nvPr/>
        </p:nvPicPr>
        <p:blipFill>
          <a:blip r:embed="rId3"/>
          <a:srcRect/>
          <a:stretch>
            <a:fillRect/>
          </a:stretch>
        </p:blipFill>
        <p:spPr bwMode="auto">
          <a:xfrm>
            <a:off x="714348" y="5000636"/>
            <a:ext cx="1152525" cy="495300"/>
          </a:xfrm>
          <a:prstGeom prst="rect">
            <a:avLst/>
          </a:prstGeom>
          <a:noFill/>
          <a:ln w="9525">
            <a:noFill/>
            <a:miter lim="800000"/>
            <a:headEnd/>
            <a:tailEnd/>
          </a:ln>
          <a:effectLst/>
        </p:spPr>
      </p:pic>
      <p:pic>
        <p:nvPicPr>
          <p:cNvPr id="6" name="Picture 2"/>
          <p:cNvPicPr>
            <a:picLocks noChangeAspect="1" noChangeArrowheads="1"/>
          </p:cNvPicPr>
          <p:nvPr/>
        </p:nvPicPr>
        <p:blipFill>
          <a:blip r:embed="rId3"/>
          <a:srcRect/>
          <a:stretch>
            <a:fillRect/>
          </a:stretch>
        </p:blipFill>
        <p:spPr bwMode="auto">
          <a:xfrm>
            <a:off x="2786050" y="5000636"/>
            <a:ext cx="1152525" cy="495300"/>
          </a:xfrm>
          <a:prstGeom prst="rect">
            <a:avLst/>
          </a:prstGeom>
          <a:noFill/>
          <a:ln w="9525">
            <a:noFill/>
            <a:miter lim="800000"/>
            <a:headEnd/>
            <a:tailEnd/>
          </a:ln>
          <a:effectLst/>
        </p:spPr>
      </p:pic>
      <p:pic>
        <p:nvPicPr>
          <p:cNvPr id="7" name="Picture 2"/>
          <p:cNvPicPr>
            <a:picLocks noChangeAspect="1" noChangeArrowheads="1"/>
          </p:cNvPicPr>
          <p:nvPr/>
        </p:nvPicPr>
        <p:blipFill>
          <a:blip r:embed="rId3"/>
          <a:srcRect/>
          <a:stretch>
            <a:fillRect/>
          </a:stretch>
        </p:blipFill>
        <p:spPr bwMode="auto">
          <a:xfrm>
            <a:off x="4857752" y="5000636"/>
            <a:ext cx="1152525" cy="495300"/>
          </a:xfrm>
          <a:prstGeom prst="rect">
            <a:avLst/>
          </a:prstGeom>
          <a:noFill/>
          <a:ln w="9525">
            <a:noFill/>
            <a:miter lim="800000"/>
            <a:headEnd/>
            <a:tailEnd/>
          </a:ln>
          <a:effectLst/>
        </p:spPr>
      </p:pic>
      <p:sp>
        <p:nvSpPr>
          <p:cNvPr id="9" name="云形 8"/>
          <p:cNvSpPr/>
          <p:nvPr/>
        </p:nvSpPr>
        <p:spPr>
          <a:xfrm>
            <a:off x="0" y="3786190"/>
            <a:ext cx="6786610" cy="2857520"/>
          </a:xfrm>
          <a:prstGeom prst="cloud">
            <a:avLst/>
          </a:prstGeom>
          <a:noFill/>
          <a:ln>
            <a:solidFill>
              <a:srgbClr val="00B0F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3144377" y="1714488"/>
            <a:ext cx="571504" cy="571504"/>
          </a:xfrm>
          <a:prstGeom prst="roundRect">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200" b="1" dirty="0" smtClean="0">
                <a:latin typeface="Verdana" pitchFamily="34" charset="0"/>
                <a:ea typeface="Verdana" pitchFamily="34" charset="0"/>
                <a:cs typeface="Verdana" pitchFamily="34" charset="0"/>
              </a:rPr>
              <a:t>App</a:t>
            </a:r>
            <a:endParaRPr lang="zh-CN" altLang="en-US" sz="1200" b="1" dirty="0" smtClean="0">
              <a:latin typeface="Verdana" pitchFamily="34" charset="0"/>
              <a:cs typeface="Verdana" pitchFamily="34" charset="0"/>
            </a:endParaRPr>
          </a:p>
        </p:txBody>
      </p:sp>
      <p:sp>
        <p:nvSpPr>
          <p:cNvPr id="30" name="TextBox 29"/>
          <p:cNvSpPr txBox="1"/>
          <p:nvPr/>
        </p:nvSpPr>
        <p:spPr>
          <a:xfrm>
            <a:off x="1643042" y="500042"/>
            <a:ext cx="1324402" cy="369332"/>
          </a:xfrm>
          <a:prstGeom prst="rect">
            <a:avLst/>
          </a:prstGeom>
          <a:noFill/>
        </p:spPr>
        <p:txBody>
          <a:bodyPr wrap="none" rtlCol="0">
            <a:spAutoFit/>
          </a:bodyPr>
          <a:lstStyle/>
          <a:p>
            <a:r>
              <a:rPr lang="en-US" altLang="zh-CN" dirty="0" smtClean="0">
                <a:solidFill>
                  <a:schemeClr val="bg1"/>
                </a:solidFill>
                <a:latin typeface="Verdana" pitchFamily="34" charset="0"/>
                <a:ea typeface="Verdana" pitchFamily="34" charset="0"/>
                <a:cs typeface="Verdana" pitchFamily="34" charset="0"/>
              </a:rPr>
              <a:t>Controller</a:t>
            </a:r>
            <a:endParaRPr lang="zh-CN" altLang="en-US" dirty="0">
              <a:solidFill>
                <a:schemeClr val="bg1"/>
              </a:solidFill>
              <a:latin typeface="Verdana" pitchFamily="34" charset="0"/>
              <a:cs typeface="Verdana" pitchFamily="34" charset="0"/>
            </a:endParaRPr>
          </a:p>
        </p:txBody>
      </p:sp>
      <p:sp>
        <p:nvSpPr>
          <p:cNvPr id="31" name="TextBox 30"/>
          <p:cNvSpPr txBox="1"/>
          <p:nvPr/>
        </p:nvSpPr>
        <p:spPr>
          <a:xfrm>
            <a:off x="2688244" y="1142984"/>
            <a:ext cx="1481496" cy="369332"/>
          </a:xfrm>
          <a:prstGeom prst="rect">
            <a:avLst/>
          </a:prstGeom>
          <a:noFill/>
        </p:spPr>
        <p:txBody>
          <a:bodyPr wrap="none" rtlCol="0">
            <a:spAutoFit/>
          </a:bodyPr>
          <a:lstStyle/>
          <a:p>
            <a:r>
              <a:rPr lang="en-US" altLang="zh-CN" b="1" dirty="0" smtClean="0">
                <a:solidFill>
                  <a:schemeClr val="bg1"/>
                </a:solidFill>
                <a:latin typeface="Verdana" pitchFamily="34" charset="0"/>
                <a:ea typeface="Verdana" pitchFamily="34" charset="0"/>
                <a:cs typeface="Verdana" pitchFamily="34" charset="0"/>
              </a:rPr>
              <a:t>Controller</a:t>
            </a:r>
            <a:endParaRPr lang="zh-CN" altLang="en-US" b="1" dirty="0">
              <a:solidFill>
                <a:schemeClr val="bg1"/>
              </a:solidFill>
              <a:latin typeface="Verdana" pitchFamily="34" charset="0"/>
              <a:cs typeface="Verdana" pitchFamily="34" charset="0"/>
            </a:endParaRPr>
          </a:p>
        </p:txBody>
      </p:sp>
      <p:sp>
        <p:nvSpPr>
          <p:cNvPr id="26" name="TextBox 25"/>
          <p:cNvSpPr txBox="1"/>
          <p:nvPr/>
        </p:nvSpPr>
        <p:spPr>
          <a:xfrm>
            <a:off x="3000364" y="1714488"/>
            <a:ext cx="859531" cy="276999"/>
          </a:xfrm>
          <a:prstGeom prst="rect">
            <a:avLst/>
          </a:prstGeom>
          <a:noFill/>
        </p:spPr>
        <p:txBody>
          <a:bodyPr wrap="none" rtlCol="0">
            <a:spAutoFit/>
          </a:bodyPr>
          <a:lstStyle/>
          <a:p>
            <a:r>
              <a:rPr lang="en-US" altLang="zh-CN" sz="1200" b="1" dirty="0" smtClean="0">
                <a:solidFill>
                  <a:schemeClr val="bg1"/>
                </a:solidFill>
                <a:latin typeface="Verdana" pitchFamily="34" charset="0"/>
                <a:ea typeface="Verdana" pitchFamily="34" charset="0"/>
                <a:cs typeface="Verdana" pitchFamily="34" charset="0"/>
              </a:rPr>
              <a:t>Routing</a:t>
            </a:r>
            <a:endParaRPr lang="zh-CN" altLang="en-US" sz="1200" b="1" dirty="0">
              <a:solidFill>
                <a:schemeClr val="bg1"/>
              </a:solidFill>
              <a:latin typeface="Verdana" pitchFamily="34" charset="0"/>
              <a:cs typeface="Verdana" pitchFamily="34" charset="0"/>
            </a:endParaRPr>
          </a:p>
        </p:txBody>
      </p:sp>
      <p:cxnSp>
        <p:nvCxnSpPr>
          <p:cNvPr id="52" name="直接箭头连接符 51"/>
          <p:cNvCxnSpPr>
            <a:endCxn id="6" idx="0"/>
          </p:cNvCxnSpPr>
          <p:nvPr/>
        </p:nvCxnSpPr>
        <p:spPr>
          <a:xfrm rot="5400000">
            <a:off x="2502679" y="4074323"/>
            <a:ext cx="1785948" cy="66679"/>
          </a:xfrm>
          <a:prstGeom prst="straightConnector1">
            <a:avLst/>
          </a:prstGeom>
          <a:ln w="5715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stCxn id="24" idx="2"/>
            <a:endCxn id="50" idx="0"/>
          </p:cNvCxnSpPr>
          <p:nvPr/>
        </p:nvCxnSpPr>
        <p:spPr>
          <a:xfrm rot="5400000">
            <a:off x="3250966" y="2464019"/>
            <a:ext cx="357190" cy="1137"/>
          </a:xfrm>
          <a:prstGeom prst="straightConnector1">
            <a:avLst/>
          </a:prstGeom>
          <a:ln w="5715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48" name="圆角矩形 47"/>
          <p:cNvSpPr/>
          <p:nvPr/>
        </p:nvSpPr>
        <p:spPr>
          <a:xfrm>
            <a:off x="4572000" y="1714488"/>
            <a:ext cx="571504" cy="571504"/>
          </a:xfrm>
          <a:prstGeom prst="roundRect">
            <a:avLst/>
          </a:prstGeom>
          <a:solidFill>
            <a:srgbClr val="FFC00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200" b="1" dirty="0" smtClean="0">
                <a:latin typeface="Verdana" pitchFamily="34" charset="0"/>
                <a:ea typeface="Verdana" pitchFamily="34" charset="0"/>
                <a:cs typeface="Verdana" pitchFamily="34" charset="0"/>
              </a:rPr>
              <a:t>App</a:t>
            </a:r>
            <a:endParaRPr lang="zh-CN" altLang="en-US" sz="1200" b="1" dirty="0" smtClean="0">
              <a:latin typeface="Verdana" pitchFamily="34" charset="0"/>
              <a:cs typeface="Verdana" pitchFamily="34" charset="0"/>
            </a:endParaRPr>
          </a:p>
        </p:txBody>
      </p:sp>
      <p:sp>
        <p:nvSpPr>
          <p:cNvPr id="49" name="TextBox 48"/>
          <p:cNvSpPr txBox="1"/>
          <p:nvPr/>
        </p:nvSpPr>
        <p:spPr>
          <a:xfrm>
            <a:off x="4427987" y="1714488"/>
            <a:ext cx="851515" cy="276999"/>
          </a:xfrm>
          <a:prstGeom prst="rect">
            <a:avLst/>
          </a:prstGeom>
          <a:noFill/>
        </p:spPr>
        <p:txBody>
          <a:bodyPr wrap="none" rtlCol="0">
            <a:spAutoFit/>
          </a:bodyPr>
          <a:lstStyle/>
          <a:p>
            <a:r>
              <a:rPr lang="en-US" altLang="zh-CN" sz="1200" b="1" dirty="0" smtClean="0">
                <a:solidFill>
                  <a:schemeClr val="bg1"/>
                </a:solidFill>
                <a:latin typeface="Verdana" pitchFamily="34" charset="0"/>
                <a:ea typeface="Verdana" pitchFamily="34" charset="0"/>
                <a:cs typeface="Verdana" pitchFamily="34" charset="0"/>
              </a:rPr>
              <a:t>Monitor</a:t>
            </a:r>
            <a:endParaRPr lang="zh-CN" altLang="en-US" sz="1200" b="1" dirty="0">
              <a:solidFill>
                <a:schemeClr val="bg1"/>
              </a:solidFill>
              <a:latin typeface="Verdana" pitchFamily="34" charset="0"/>
              <a:cs typeface="Verdana" pitchFamily="34" charset="0"/>
            </a:endParaRPr>
          </a:p>
        </p:txBody>
      </p:sp>
      <p:sp>
        <p:nvSpPr>
          <p:cNvPr id="50" name="圆角矩形 49"/>
          <p:cNvSpPr/>
          <p:nvPr/>
        </p:nvSpPr>
        <p:spPr>
          <a:xfrm>
            <a:off x="3143240" y="2643182"/>
            <a:ext cx="571504" cy="571504"/>
          </a:xfrm>
          <a:prstGeom prst="roundRect">
            <a:avLst/>
          </a:prstGeom>
          <a:solidFill>
            <a:srgbClr val="FFC000"/>
          </a:solidFill>
          <a:effectLst>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sz="1200" b="1" dirty="0" smtClean="0">
              <a:latin typeface="Verdana" pitchFamily="34" charset="0"/>
              <a:cs typeface="Verdana" pitchFamily="34" charset="0"/>
            </a:endParaRPr>
          </a:p>
        </p:txBody>
      </p:sp>
      <p:sp>
        <p:nvSpPr>
          <p:cNvPr id="51" name="TextBox 50"/>
          <p:cNvSpPr txBox="1"/>
          <p:nvPr/>
        </p:nvSpPr>
        <p:spPr>
          <a:xfrm>
            <a:off x="2916000" y="2643182"/>
            <a:ext cx="1037463" cy="461665"/>
          </a:xfrm>
          <a:prstGeom prst="rect">
            <a:avLst/>
          </a:prstGeom>
          <a:noFill/>
        </p:spPr>
        <p:txBody>
          <a:bodyPr wrap="none" rtlCol="0">
            <a:spAutoFit/>
          </a:bodyPr>
          <a:lstStyle/>
          <a:p>
            <a:pPr algn="ctr"/>
            <a:r>
              <a:rPr lang="en-US" altLang="zh-CN" sz="1200" b="1" dirty="0" smtClean="0">
                <a:solidFill>
                  <a:schemeClr val="bg1"/>
                </a:solidFill>
                <a:latin typeface="Verdana" pitchFamily="34" charset="0"/>
                <a:cs typeface="Verdana" pitchFamily="34" charset="0"/>
              </a:rPr>
              <a:t>Postcard</a:t>
            </a:r>
          </a:p>
          <a:p>
            <a:pPr algn="ctr"/>
            <a:r>
              <a:rPr lang="en-US" altLang="zh-CN" sz="1200" b="1" dirty="0" smtClean="0">
                <a:solidFill>
                  <a:schemeClr val="bg1"/>
                </a:solidFill>
                <a:latin typeface="Verdana" pitchFamily="34" charset="0"/>
                <a:cs typeface="Verdana" pitchFamily="34" charset="0"/>
              </a:rPr>
              <a:t>Processor</a:t>
            </a:r>
          </a:p>
        </p:txBody>
      </p:sp>
      <p:sp>
        <p:nvSpPr>
          <p:cNvPr id="63" name="圆角矩形 62"/>
          <p:cNvSpPr/>
          <p:nvPr/>
        </p:nvSpPr>
        <p:spPr>
          <a:xfrm>
            <a:off x="4572000" y="2643182"/>
            <a:ext cx="571504" cy="571504"/>
          </a:xfrm>
          <a:prstGeom prst="roundRect">
            <a:avLst/>
          </a:prstGeom>
          <a:solidFill>
            <a:srgbClr val="FFC00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sz="1200" b="1" dirty="0" smtClean="0">
              <a:latin typeface="Verdana" pitchFamily="34" charset="0"/>
              <a:cs typeface="Verdana" pitchFamily="34" charset="0"/>
            </a:endParaRPr>
          </a:p>
        </p:txBody>
      </p:sp>
      <p:sp>
        <p:nvSpPr>
          <p:cNvPr id="64" name="TextBox 63"/>
          <p:cNvSpPr txBox="1"/>
          <p:nvPr/>
        </p:nvSpPr>
        <p:spPr>
          <a:xfrm>
            <a:off x="4233600" y="2643182"/>
            <a:ext cx="1204155" cy="461665"/>
          </a:xfrm>
          <a:prstGeom prst="rect">
            <a:avLst/>
          </a:prstGeom>
          <a:noFill/>
        </p:spPr>
        <p:txBody>
          <a:bodyPr wrap="square" rtlCol="0">
            <a:spAutoFit/>
          </a:bodyPr>
          <a:lstStyle/>
          <a:p>
            <a:pPr algn="ctr"/>
            <a:r>
              <a:rPr lang="en-US" altLang="zh-CN" sz="1200" b="1" dirty="0" smtClean="0">
                <a:solidFill>
                  <a:schemeClr val="bg1"/>
                </a:solidFill>
                <a:latin typeface="Verdana" pitchFamily="34" charset="0"/>
                <a:ea typeface="Verdana" pitchFamily="34" charset="0"/>
                <a:cs typeface="Verdana" pitchFamily="34" charset="0"/>
              </a:rPr>
              <a:t>Injector/</a:t>
            </a:r>
          </a:p>
          <a:p>
            <a:pPr algn="ctr"/>
            <a:r>
              <a:rPr lang="en-US" altLang="zh-CN" sz="1200" b="1" dirty="0" smtClean="0">
                <a:solidFill>
                  <a:schemeClr val="bg1"/>
                </a:solidFill>
                <a:latin typeface="Verdana" pitchFamily="34" charset="0"/>
                <a:ea typeface="Verdana" pitchFamily="34" charset="0"/>
                <a:cs typeface="Verdana" pitchFamily="34" charset="0"/>
              </a:rPr>
              <a:t>Interceptor</a:t>
            </a:r>
            <a:endParaRPr lang="zh-CN" altLang="en-US" sz="1200" b="1" dirty="0">
              <a:solidFill>
                <a:schemeClr val="bg1"/>
              </a:solidFill>
              <a:latin typeface="Verdana" pitchFamily="34" charset="0"/>
              <a:cs typeface="Verdana" pitchFamily="34" charset="0"/>
            </a:endParaRPr>
          </a:p>
        </p:txBody>
      </p:sp>
      <p:sp>
        <p:nvSpPr>
          <p:cNvPr id="25" name="TextBox 24"/>
          <p:cNvSpPr txBox="1"/>
          <p:nvPr/>
        </p:nvSpPr>
        <p:spPr>
          <a:xfrm>
            <a:off x="2109600" y="1142984"/>
            <a:ext cx="681597" cy="369332"/>
          </a:xfrm>
          <a:prstGeom prst="rect">
            <a:avLst/>
          </a:prstGeom>
          <a:noFill/>
        </p:spPr>
        <p:txBody>
          <a:bodyPr wrap="none" rtlCol="0">
            <a:spAutoFit/>
          </a:bodyPr>
          <a:lstStyle/>
          <a:p>
            <a:r>
              <a:rPr lang="en-US" altLang="zh-CN" b="1" dirty="0" err="1" smtClean="0">
                <a:latin typeface="Verdana" pitchFamily="34" charset="0"/>
                <a:ea typeface="Verdana" pitchFamily="34" charset="0"/>
                <a:cs typeface="Verdana" pitchFamily="34" charset="0"/>
              </a:rPr>
              <a:t>Ryu</a:t>
            </a:r>
            <a:endParaRPr lang="zh-CN" altLang="en-US" b="1" dirty="0">
              <a:latin typeface="Verdana" pitchFamily="34" charset="0"/>
              <a:cs typeface="Verdana" pitchFamily="34" charset="0"/>
            </a:endParaRPr>
          </a:p>
        </p:txBody>
      </p:sp>
      <p:cxnSp>
        <p:nvCxnSpPr>
          <p:cNvPr id="23" name="直接箭头连接符 22"/>
          <p:cNvCxnSpPr/>
          <p:nvPr/>
        </p:nvCxnSpPr>
        <p:spPr>
          <a:xfrm rot="5400000" flipH="1" flipV="1">
            <a:off x="2643174" y="4071942"/>
            <a:ext cx="1785951" cy="71441"/>
          </a:xfrm>
          <a:prstGeom prst="straightConnector1">
            <a:avLst/>
          </a:prstGeom>
          <a:ln w="57150">
            <a:solidFill>
              <a:srgbClr val="FF66FF"/>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682000" y="5429264"/>
            <a:ext cx="1899879" cy="369332"/>
          </a:xfrm>
          <a:prstGeom prst="rect">
            <a:avLst/>
          </a:prstGeom>
          <a:noFill/>
        </p:spPr>
        <p:txBody>
          <a:bodyPr wrap="none" rtlCol="0">
            <a:spAutoFit/>
          </a:bodyPr>
          <a:lstStyle/>
          <a:p>
            <a:r>
              <a:rPr lang="en-US" altLang="zh-CN" b="1" dirty="0" smtClean="0">
                <a:latin typeface="Verdana" pitchFamily="34" charset="0"/>
                <a:ea typeface="Verdana" pitchFamily="34" charset="0"/>
                <a:cs typeface="Verdana" pitchFamily="34" charset="0"/>
              </a:rPr>
              <a:t>Pica8 P-3297</a:t>
            </a:r>
            <a:endParaRPr lang="zh-CN" altLang="en-US" b="1" dirty="0">
              <a:latin typeface="Verdana" pitchFamily="34" charset="0"/>
              <a:cs typeface="Verdana" pitchFamily="34" charset="0"/>
            </a:endParaRPr>
          </a:p>
        </p:txBody>
      </p:sp>
      <p:sp>
        <p:nvSpPr>
          <p:cNvPr id="29" name="TextBox 28"/>
          <p:cNvSpPr txBox="1"/>
          <p:nvPr/>
        </p:nvSpPr>
        <p:spPr>
          <a:xfrm>
            <a:off x="5254794" y="1702800"/>
            <a:ext cx="3889206" cy="923330"/>
          </a:xfrm>
          <a:prstGeom prst="rect">
            <a:avLst/>
          </a:prstGeom>
          <a:noFill/>
        </p:spPr>
        <p:txBody>
          <a:bodyPr wrap="none" rtlCol="0">
            <a:spAutoFit/>
          </a:bodyPr>
          <a:lstStyle/>
          <a:p>
            <a:r>
              <a:rPr lang="en-US" altLang="zh-CN" b="1" dirty="0" err="1" smtClean="0">
                <a:latin typeface="Verdana" pitchFamily="34" charset="0"/>
                <a:ea typeface="Verdana" pitchFamily="34" charset="0"/>
                <a:cs typeface="Verdana" pitchFamily="34" charset="0"/>
              </a:rPr>
              <a:t>Algs</a:t>
            </a:r>
            <a:r>
              <a:rPr lang="en-US" altLang="zh-CN" b="1" dirty="0" smtClean="0">
                <a:latin typeface="Verdana" pitchFamily="34" charset="0"/>
                <a:ea typeface="Verdana" pitchFamily="34" charset="0"/>
                <a:cs typeface="Verdana" pitchFamily="34" charset="0"/>
              </a:rPr>
              <a:t>: 2600+ lines of python</a:t>
            </a:r>
          </a:p>
          <a:p>
            <a:r>
              <a:rPr lang="en-US" altLang="zh-CN" b="1" dirty="0" err="1" smtClean="0">
                <a:latin typeface="Verdana" pitchFamily="34" charset="0"/>
                <a:ea typeface="Verdana" pitchFamily="34" charset="0"/>
                <a:cs typeface="Verdana" pitchFamily="34" charset="0"/>
              </a:rPr>
              <a:t>MiniSat</a:t>
            </a:r>
            <a:r>
              <a:rPr lang="en-US" altLang="zh-CN" b="1" dirty="0" smtClean="0">
                <a:latin typeface="Verdana" pitchFamily="34" charset="0"/>
                <a:ea typeface="Verdana" pitchFamily="34" charset="0"/>
                <a:cs typeface="Verdana" pitchFamily="34" charset="0"/>
              </a:rPr>
              <a:t>: open source</a:t>
            </a:r>
          </a:p>
          <a:p>
            <a:r>
              <a:rPr lang="en-US" altLang="zh-CN" b="1" dirty="0" smtClean="0">
                <a:latin typeface="Verdana" pitchFamily="34" charset="0"/>
                <a:ea typeface="Verdana" pitchFamily="34" charset="0"/>
                <a:cs typeface="Verdana" pitchFamily="34" charset="0"/>
              </a:rPr>
              <a:t>              </a:t>
            </a:r>
            <a:r>
              <a:rPr lang="en-US" altLang="zh-CN" sz="800" b="1" dirty="0" smtClean="0">
                <a:latin typeface="Verdana" pitchFamily="34" charset="0"/>
                <a:ea typeface="Verdana" pitchFamily="34" charset="0"/>
                <a:cs typeface="Verdana" pitchFamily="34" charset="0"/>
              </a:rPr>
              <a:t> </a:t>
            </a:r>
            <a:r>
              <a:rPr lang="en-US" altLang="zh-CN" b="1" dirty="0" smtClean="0">
                <a:latin typeface="Verdana" pitchFamily="34" charset="0"/>
                <a:ea typeface="Verdana" pitchFamily="34" charset="0"/>
                <a:cs typeface="Verdana" pitchFamily="34" charset="0"/>
              </a:rPr>
              <a:t>2800+ lines of C++</a:t>
            </a:r>
            <a:endParaRPr lang="zh-CN" altLang="en-US" b="1" dirty="0">
              <a:latin typeface="Verdana" pitchFamily="34" charset="0"/>
              <a:cs typeface="Verdana" pitchFamily="34" charset="0"/>
            </a:endParaRPr>
          </a:p>
        </p:txBody>
      </p:sp>
      <p:sp>
        <p:nvSpPr>
          <p:cNvPr id="3" name="TextBox 2"/>
          <p:cNvSpPr txBox="1"/>
          <p:nvPr/>
        </p:nvSpPr>
        <p:spPr>
          <a:xfrm>
            <a:off x="5860800" y="3357562"/>
            <a:ext cx="3525784" cy="1200329"/>
          </a:xfrm>
          <a:prstGeom prst="rect">
            <a:avLst/>
          </a:prstGeom>
          <a:noFill/>
        </p:spPr>
        <p:txBody>
          <a:bodyPr wrap="square" rtlCol="0">
            <a:spAutoFit/>
          </a:bodyPr>
          <a:lstStyle/>
          <a:p>
            <a:r>
              <a:rPr lang="en-US" altLang="zh-CN" sz="3600" b="1" dirty="0" err="1" smtClean="0">
                <a:solidFill>
                  <a:srgbClr val="FFC000"/>
                </a:solidFill>
                <a:latin typeface="Verdana" pitchFamily="34" charset="0"/>
                <a:ea typeface="Verdana" pitchFamily="34" charset="0"/>
                <a:cs typeface="Verdana" pitchFamily="34" charset="0"/>
              </a:rPr>
              <a:t>RuleScope</a:t>
            </a:r>
            <a:endParaRPr lang="en-US" altLang="zh-CN" sz="3600" b="1" dirty="0" smtClean="0">
              <a:solidFill>
                <a:srgbClr val="FFC000"/>
              </a:solidFill>
              <a:latin typeface="Verdana" pitchFamily="34" charset="0"/>
              <a:ea typeface="Verdana" pitchFamily="34" charset="0"/>
              <a:cs typeface="Verdana" pitchFamily="34" charset="0"/>
            </a:endParaRPr>
          </a:p>
          <a:p>
            <a:r>
              <a:rPr lang="en-US" altLang="zh-CN" sz="3600" b="1" dirty="0" smtClean="0">
                <a:latin typeface="Verdana" pitchFamily="34" charset="0"/>
                <a:ea typeface="Verdana" pitchFamily="34" charset="0"/>
                <a:cs typeface="Verdana" pitchFamily="34" charset="0"/>
              </a:rPr>
              <a:t>Prototype</a:t>
            </a:r>
            <a:endParaRPr lang="zh-CN" altLang="en-US" sz="3600" dirty="0">
              <a:latin typeface="Verdana" pitchFamily="34" charset="0"/>
              <a:cs typeface="Verdana" pitchFamily="34" charset="0"/>
            </a:endParaRPr>
          </a:p>
        </p:txBody>
      </p:sp>
      <p:cxnSp>
        <p:nvCxnSpPr>
          <p:cNvPr id="32" name="直接箭头连接符 31"/>
          <p:cNvCxnSpPr/>
          <p:nvPr/>
        </p:nvCxnSpPr>
        <p:spPr>
          <a:xfrm rot="5400000">
            <a:off x="4679157" y="2464587"/>
            <a:ext cx="357190" cy="1588"/>
          </a:xfrm>
          <a:prstGeom prst="straightConnector1">
            <a:avLst/>
          </a:prstGeom>
          <a:ln w="57150">
            <a:solidFill>
              <a:srgbClr val="FF66FF"/>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rot="5400000">
            <a:off x="3357554" y="3500438"/>
            <a:ext cx="1785950" cy="1214446"/>
          </a:xfrm>
          <a:prstGeom prst="straightConnector1">
            <a:avLst/>
          </a:prstGeom>
          <a:ln w="57150">
            <a:solidFill>
              <a:srgbClr val="FF66FF"/>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flipV="1">
            <a:off x="3571868" y="2285992"/>
            <a:ext cx="1143008" cy="357190"/>
          </a:xfrm>
          <a:prstGeom prst="straightConnector1">
            <a:avLst/>
          </a:prstGeom>
          <a:ln w="57150">
            <a:solidFill>
              <a:srgbClr val="FF66FF"/>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214678" y="3500438"/>
            <a:ext cx="1475084" cy="369332"/>
          </a:xfrm>
          <a:prstGeom prst="rect">
            <a:avLst/>
          </a:prstGeom>
          <a:noFill/>
        </p:spPr>
        <p:txBody>
          <a:bodyPr wrap="none" rtlCol="0">
            <a:spAutoFit/>
          </a:bodyPr>
          <a:lstStyle/>
          <a:p>
            <a:r>
              <a:rPr lang="en-US" altLang="zh-CN" b="1" dirty="0" err="1" smtClean="0">
                <a:latin typeface="Verdana" pitchFamily="34" charset="0"/>
                <a:ea typeface="Verdana" pitchFamily="34" charset="0"/>
                <a:cs typeface="Verdana" pitchFamily="34" charset="0"/>
              </a:rPr>
              <a:t>OpenFlow</a:t>
            </a:r>
            <a:endParaRPr lang="zh-CN" altLang="en-US" b="1" dirty="0">
              <a:latin typeface="Verdana" pitchFamily="34" charset="0"/>
              <a:cs typeface="Verdana" pitchFamily="34" charset="0"/>
            </a:endParaRPr>
          </a:p>
        </p:txBody>
      </p:sp>
      <p:sp>
        <p:nvSpPr>
          <p:cNvPr id="38" name="TextBox 37"/>
          <p:cNvSpPr txBox="1"/>
          <p:nvPr/>
        </p:nvSpPr>
        <p:spPr>
          <a:xfrm>
            <a:off x="2109600" y="285728"/>
            <a:ext cx="3058851" cy="923330"/>
          </a:xfrm>
          <a:prstGeom prst="rect">
            <a:avLst/>
          </a:prstGeom>
          <a:noFill/>
        </p:spPr>
        <p:txBody>
          <a:bodyPr wrap="none" rtlCol="0">
            <a:spAutoFit/>
          </a:bodyPr>
          <a:lstStyle/>
          <a:p>
            <a:r>
              <a:rPr lang="en-US" altLang="zh-CN" b="1" dirty="0" smtClean="0">
                <a:latin typeface="Verdana" pitchFamily="34" charset="0"/>
                <a:ea typeface="Verdana" pitchFamily="34" charset="0"/>
                <a:cs typeface="Verdana" pitchFamily="34" charset="0"/>
              </a:rPr>
              <a:t>Intel Xeon CPU X5560</a:t>
            </a:r>
          </a:p>
          <a:p>
            <a:r>
              <a:rPr lang="en-US" altLang="zh-CN" b="1" dirty="0" smtClean="0">
                <a:latin typeface="Verdana" pitchFamily="34" charset="0"/>
                <a:ea typeface="Verdana" pitchFamily="34" charset="0"/>
                <a:cs typeface="Verdana" pitchFamily="34" charset="0"/>
              </a:rPr>
              <a:t>8M cache, 2.80 GHz </a:t>
            </a:r>
          </a:p>
          <a:p>
            <a:r>
              <a:rPr lang="en-US" altLang="zh-CN" b="1" dirty="0" smtClean="0">
                <a:latin typeface="Verdana" pitchFamily="34" charset="0"/>
                <a:ea typeface="Verdana" pitchFamily="34" charset="0"/>
                <a:cs typeface="Verdana" pitchFamily="34" charset="0"/>
              </a:rPr>
              <a:t>36 GB memory</a:t>
            </a:r>
            <a:endParaRPr lang="zh-CN" altLang="en-US" b="1" dirty="0">
              <a:latin typeface="Verdana" pitchFamily="34" charset="0"/>
              <a:cs typeface="Verdana" pitchFamily="34" charset="0"/>
            </a:endParaRPr>
          </a:p>
        </p:txBody>
      </p:sp>
      <p:sp>
        <p:nvSpPr>
          <p:cNvPr id="39" name="TextBox 38"/>
          <p:cNvSpPr txBox="1"/>
          <p:nvPr/>
        </p:nvSpPr>
        <p:spPr>
          <a:xfrm>
            <a:off x="1428728" y="1702800"/>
            <a:ext cx="1653017" cy="369332"/>
          </a:xfrm>
          <a:prstGeom prst="rect">
            <a:avLst/>
          </a:prstGeom>
          <a:noFill/>
        </p:spPr>
        <p:txBody>
          <a:bodyPr wrap="none" rtlCol="0">
            <a:spAutoFit/>
          </a:bodyPr>
          <a:lstStyle/>
          <a:p>
            <a:r>
              <a:rPr lang="en-US" altLang="zh-CN" b="1" dirty="0" err="1" smtClean="0">
                <a:latin typeface="Verdana" pitchFamily="34" charset="0"/>
                <a:ea typeface="Verdana" pitchFamily="34" charset="0"/>
                <a:cs typeface="Verdana" pitchFamily="34" charset="0"/>
              </a:rPr>
              <a:t>ClassBench</a:t>
            </a:r>
            <a:endParaRPr lang="zh-CN" altLang="en-US" b="1" dirty="0">
              <a:latin typeface="Verdana" pitchFamily="34" charset="0"/>
              <a:cs typeface="Verdana" pitchFamily="34" charset="0"/>
            </a:endParaRPr>
          </a:p>
        </p:txBody>
      </p:sp>
      <p:sp>
        <p:nvSpPr>
          <p:cNvPr id="40" name="TextBox 39"/>
          <p:cNvSpPr txBox="1"/>
          <p:nvPr/>
        </p:nvSpPr>
        <p:spPr>
          <a:xfrm>
            <a:off x="5254794" y="2628000"/>
            <a:ext cx="2887329" cy="369332"/>
          </a:xfrm>
          <a:prstGeom prst="rect">
            <a:avLst/>
          </a:prstGeom>
          <a:noFill/>
        </p:spPr>
        <p:txBody>
          <a:bodyPr wrap="none" rtlCol="0">
            <a:spAutoFit/>
          </a:bodyPr>
          <a:lstStyle/>
          <a:p>
            <a:r>
              <a:rPr lang="en-US" altLang="zh-CN" b="1" dirty="0" smtClean="0">
                <a:latin typeface="Verdana" pitchFamily="34" charset="0"/>
                <a:ea typeface="Verdana" pitchFamily="34" charset="0"/>
                <a:cs typeface="Verdana" pitchFamily="34" charset="0"/>
              </a:rPr>
              <a:t>230+ lines of python</a:t>
            </a:r>
            <a:endParaRPr lang="zh-CN" altLang="en-US" b="1" dirty="0">
              <a:latin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130425"/>
            <a:ext cx="9144000" cy="1470025"/>
          </a:xfrm>
        </p:spPr>
        <p:txBody>
          <a:bodyPr>
            <a:normAutofit fontScale="90000"/>
          </a:bodyPr>
          <a:lstStyle/>
          <a:p>
            <a:r>
              <a:rPr lang="en-US" altLang="zh-CN" sz="4000" dirty="0" err="1" smtClean="0">
                <a:solidFill>
                  <a:schemeClr val="bg1"/>
                </a:solidFill>
                <a:ea typeface="Verdana" pitchFamily="34" charset="0"/>
              </a:rPr>
              <a:t>Gotta</a:t>
            </a:r>
            <a:r>
              <a:rPr lang="en-US" altLang="zh-CN" sz="4000" dirty="0" smtClean="0">
                <a:solidFill>
                  <a:schemeClr val="bg1"/>
                </a:solidFill>
              </a:rPr>
              <a:t> Tell You Switches Only Once</a:t>
            </a:r>
            <a:br>
              <a:rPr lang="en-US" altLang="zh-CN" sz="4000" dirty="0" smtClean="0">
                <a:solidFill>
                  <a:schemeClr val="bg1"/>
                </a:solidFill>
              </a:rPr>
            </a:br>
            <a:r>
              <a:rPr lang="en-US" altLang="zh-CN" sz="4000" dirty="0" smtClean="0">
                <a:solidFill>
                  <a:schemeClr val="bg1"/>
                </a:solidFill>
              </a:rPr>
              <a:t>Toward Bandwidth-Efficient</a:t>
            </a:r>
            <a:br>
              <a:rPr lang="en-US" altLang="zh-CN" sz="4000" dirty="0" smtClean="0">
                <a:solidFill>
                  <a:schemeClr val="bg1"/>
                </a:solidFill>
              </a:rPr>
            </a:br>
            <a:r>
              <a:rPr lang="en-US" altLang="zh-CN" sz="4000" dirty="0" smtClean="0">
                <a:solidFill>
                  <a:schemeClr val="bg1"/>
                </a:solidFill>
              </a:rPr>
              <a:t>Flow Setup for </a:t>
            </a:r>
            <a:r>
              <a:rPr lang="en-US" altLang="zh-CN" sz="4000" dirty="0" smtClean="0">
                <a:solidFill>
                  <a:srgbClr val="FFC000"/>
                </a:solidFill>
              </a:rPr>
              <a:t>SDN</a:t>
            </a:r>
            <a:r>
              <a:rPr lang="en-US" altLang="zh-CN" sz="4000" dirty="0" smtClean="0"/>
              <a:t/>
            </a:r>
            <a:br>
              <a:rPr lang="en-US" altLang="zh-CN" sz="4000" dirty="0" smtClean="0"/>
            </a:br>
            <a:endParaRPr lang="zh-CN" altLang="en-US" sz="4000" dirty="0">
              <a:solidFill>
                <a:srgbClr val="FFC000"/>
              </a:solidFill>
            </a:endParaRPr>
          </a:p>
        </p:txBody>
      </p:sp>
      <p:sp>
        <p:nvSpPr>
          <p:cNvPr id="30" name="TextBox 29"/>
          <p:cNvSpPr txBox="1"/>
          <p:nvPr/>
        </p:nvSpPr>
        <p:spPr>
          <a:xfrm>
            <a:off x="1643042" y="500042"/>
            <a:ext cx="1324402" cy="369332"/>
          </a:xfrm>
          <a:prstGeom prst="rect">
            <a:avLst/>
          </a:prstGeom>
          <a:noFill/>
        </p:spPr>
        <p:txBody>
          <a:bodyPr wrap="none" rtlCol="0">
            <a:spAutoFit/>
          </a:bodyPr>
          <a:lstStyle/>
          <a:p>
            <a:r>
              <a:rPr lang="en-US" altLang="zh-CN" dirty="0" smtClean="0">
                <a:solidFill>
                  <a:schemeClr val="bg1"/>
                </a:solidFill>
                <a:latin typeface="Verdana" pitchFamily="34" charset="0"/>
                <a:ea typeface="Verdana" pitchFamily="34" charset="0"/>
                <a:cs typeface="Verdana" pitchFamily="34" charset="0"/>
              </a:rPr>
              <a:t>Controller</a:t>
            </a:r>
            <a:endParaRPr lang="zh-CN" altLang="en-US" dirty="0">
              <a:solidFill>
                <a:schemeClr val="bg1"/>
              </a:solidFill>
              <a:latin typeface="Verdana" pitchFamily="34" charset="0"/>
              <a:cs typeface="Verdana" pitchFamily="34" charset="0"/>
            </a:endParaRPr>
          </a:p>
        </p:txBody>
      </p:sp>
      <p:sp>
        <p:nvSpPr>
          <p:cNvPr id="3" name="TextBox 2"/>
          <p:cNvSpPr txBox="1"/>
          <p:nvPr/>
        </p:nvSpPr>
        <p:spPr>
          <a:xfrm>
            <a:off x="5860800" y="3357562"/>
            <a:ext cx="3525784" cy="2492990"/>
          </a:xfrm>
          <a:prstGeom prst="rect">
            <a:avLst/>
          </a:prstGeom>
          <a:noFill/>
        </p:spPr>
        <p:txBody>
          <a:bodyPr wrap="square" rtlCol="0">
            <a:spAutoFit/>
          </a:bodyPr>
          <a:lstStyle/>
          <a:p>
            <a:r>
              <a:rPr lang="en-US" altLang="zh-CN" sz="3600" b="1" dirty="0" err="1" smtClean="0">
                <a:solidFill>
                  <a:srgbClr val="FFC000"/>
                </a:solidFill>
                <a:latin typeface="Verdana" pitchFamily="34" charset="0"/>
                <a:ea typeface="Verdana" pitchFamily="34" charset="0"/>
                <a:cs typeface="Verdana" pitchFamily="34" charset="0"/>
              </a:rPr>
              <a:t>RuleScope</a:t>
            </a:r>
            <a:endParaRPr lang="en-US" altLang="zh-CN" sz="3600" b="1" dirty="0" smtClean="0">
              <a:solidFill>
                <a:srgbClr val="FFC000"/>
              </a:solidFill>
              <a:latin typeface="Verdana" pitchFamily="34" charset="0"/>
              <a:ea typeface="Verdana" pitchFamily="34" charset="0"/>
              <a:cs typeface="Verdana" pitchFamily="34" charset="0"/>
            </a:endParaRPr>
          </a:p>
          <a:p>
            <a:r>
              <a:rPr lang="en-US" altLang="zh-CN" sz="3600" b="1" dirty="0" smtClean="0">
                <a:latin typeface="Verdana" pitchFamily="34" charset="0"/>
                <a:ea typeface="Verdana" pitchFamily="34" charset="0"/>
                <a:cs typeface="Verdana" pitchFamily="34" charset="0"/>
              </a:rPr>
              <a:t>Performance</a:t>
            </a:r>
          </a:p>
          <a:p>
            <a:endParaRPr lang="en-US" altLang="zh-CN" sz="2400" b="1" dirty="0" smtClean="0">
              <a:latin typeface="Verdana" pitchFamily="34" charset="0"/>
              <a:ea typeface="Verdana" pitchFamily="34" charset="0"/>
              <a:cs typeface="Verdana" pitchFamily="34" charset="0"/>
            </a:endParaRPr>
          </a:p>
          <a:p>
            <a:r>
              <a:rPr lang="en-US" altLang="zh-CN" sz="3600" dirty="0" smtClean="0">
                <a:latin typeface="Verdana" pitchFamily="34" charset="0"/>
                <a:ea typeface="Verdana" pitchFamily="34" charset="0"/>
                <a:cs typeface="Verdana" pitchFamily="34" charset="0"/>
              </a:rPr>
              <a:t>efficacy</a:t>
            </a:r>
          </a:p>
          <a:p>
            <a:endParaRPr lang="en-US" altLang="zh-CN" sz="2400" b="1" dirty="0" smtClean="0">
              <a:latin typeface="Verdana" pitchFamily="34" charset="0"/>
              <a:ea typeface="Verdana" pitchFamily="34" charset="0"/>
              <a:cs typeface="Verdana" pitchFamily="34" charset="0"/>
            </a:endParaRPr>
          </a:p>
        </p:txBody>
      </p:sp>
      <p:pic>
        <p:nvPicPr>
          <p:cNvPr id="35" name="图片 34" descr="check-mark-3-64.png"/>
          <p:cNvPicPr>
            <a:picLocks noChangeAspect="1"/>
          </p:cNvPicPr>
          <p:nvPr/>
        </p:nvPicPr>
        <p:blipFill>
          <a:blip r:embed="rId3"/>
          <a:stretch>
            <a:fillRect/>
          </a:stretch>
        </p:blipFill>
        <p:spPr>
          <a:xfrm>
            <a:off x="7858148" y="4929198"/>
            <a:ext cx="466724" cy="466724"/>
          </a:xfrm>
          <a:prstGeom prst="rect">
            <a:avLst/>
          </a:prstGeom>
        </p:spPr>
      </p:pic>
      <p:cxnSp>
        <p:nvCxnSpPr>
          <p:cNvPr id="42" name="直接连接符 41"/>
          <p:cNvCxnSpPr/>
          <p:nvPr/>
        </p:nvCxnSpPr>
        <p:spPr>
          <a:xfrm rot="5400000" flipH="1" flipV="1">
            <a:off x="3919068" y="4917596"/>
            <a:ext cx="3879220" cy="1588"/>
          </a:xfrm>
          <a:prstGeom prst="line">
            <a:avLst/>
          </a:prstGeom>
          <a:ln w="127000">
            <a:solidFill>
              <a:srgbClr val="FFC000"/>
            </a:solidFill>
          </a:ln>
          <a:effectLst>
            <a:outerShdw blurRad="50800" dist="38100" dir="10800000" algn="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295200" y="285728"/>
            <a:ext cx="8215370" cy="2800767"/>
          </a:xfrm>
          <a:prstGeom prst="rect">
            <a:avLst/>
          </a:prstGeom>
          <a:noFill/>
        </p:spPr>
        <p:txBody>
          <a:bodyPr wrap="square" rtlCol="0">
            <a:spAutoFit/>
          </a:bodyPr>
          <a:lstStyle/>
          <a:p>
            <a:r>
              <a:rPr lang="en-US" altLang="zh-CN" sz="3600" dirty="0" smtClean="0">
                <a:latin typeface="Verdana" pitchFamily="34" charset="0"/>
                <a:ea typeface="Verdana" pitchFamily="34" charset="0"/>
                <a:cs typeface="Verdana" pitchFamily="34" charset="0"/>
              </a:rPr>
              <a:t>Detection</a:t>
            </a:r>
          </a:p>
          <a:p>
            <a:r>
              <a:rPr lang="en-US" altLang="zh-CN" sz="2400" dirty="0" smtClean="0">
                <a:latin typeface="Verdana" pitchFamily="34" charset="0"/>
                <a:ea typeface="Verdana" pitchFamily="34" charset="0"/>
                <a:cs typeface="Verdana" pitchFamily="34" charset="0"/>
              </a:rPr>
              <a:t>Detect faulty rules w/o false negatives/positives;</a:t>
            </a:r>
          </a:p>
          <a:p>
            <a:r>
              <a:rPr lang="en-US" altLang="zh-CN" sz="3200" dirty="0" smtClean="0">
                <a:latin typeface="Verdana" pitchFamily="34" charset="0"/>
                <a:ea typeface="Verdana" pitchFamily="34" charset="0"/>
                <a:cs typeface="Verdana" pitchFamily="34" charset="0"/>
              </a:rPr>
              <a:t> </a:t>
            </a:r>
          </a:p>
          <a:p>
            <a:r>
              <a:rPr lang="en-US" altLang="zh-CN" sz="3600" dirty="0" smtClean="0">
                <a:latin typeface="Verdana" pitchFamily="34" charset="0"/>
                <a:ea typeface="Verdana" pitchFamily="34" charset="0"/>
                <a:cs typeface="Verdana" pitchFamily="34" charset="0"/>
              </a:rPr>
              <a:t>Troubleshooting</a:t>
            </a:r>
          </a:p>
          <a:p>
            <a:r>
              <a:rPr lang="en-US" altLang="zh-CN" sz="2400" dirty="0" smtClean="0">
                <a:latin typeface="Verdana" pitchFamily="34" charset="0"/>
                <a:ea typeface="Verdana" pitchFamily="34" charset="0"/>
                <a:cs typeface="Verdana" pitchFamily="34" charset="0"/>
              </a:rPr>
              <a:t>Faithfully construct the dependency graph of</a:t>
            </a:r>
          </a:p>
          <a:p>
            <a:r>
              <a:rPr lang="en-US" altLang="zh-CN" sz="2400" dirty="0" smtClean="0">
                <a:latin typeface="Verdana" pitchFamily="34" charset="0"/>
                <a:ea typeface="Verdana" pitchFamily="34" charset="0"/>
                <a:cs typeface="Verdana" pitchFamily="34" charset="0"/>
              </a:rPr>
              <a:t>on-switch forwarding rules;</a:t>
            </a:r>
            <a:endParaRPr lang="en-US" altLang="zh-CN" sz="2400" i="1" baseline="-250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130425"/>
            <a:ext cx="9144000" cy="1470025"/>
          </a:xfrm>
        </p:spPr>
        <p:txBody>
          <a:bodyPr>
            <a:normAutofit fontScale="90000"/>
          </a:bodyPr>
          <a:lstStyle/>
          <a:p>
            <a:r>
              <a:rPr lang="en-US" altLang="zh-CN" sz="4000" dirty="0" err="1" smtClean="0">
                <a:solidFill>
                  <a:schemeClr val="bg1"/>
                </a:solidFill>
                <a:ea typeface="Verdana" pitchFamily="34" charset="0"/>
              </a:rPr>
              <a:t>Gotta</a:t>
            </a:r>
            <a:r>
              <a:rPr lang="en-US" altLang="zh-CN" sz="4000" dirty="0" smtClean="0">
                <a:solidFill>
                  <a:schemeClr val="bg1"/>
                </a:solidFill>
              </a:rPr>
              <a:t> Tell You Switches Only Once</a:t>
            </a:r>
            <a:br>
              <a:rPr lang="en-US" altLang="zh-CN" sz="4000" dirty="0" smtClean="0">
                <a:solidFill>
                  <a:schemeClr val="bg1"/>
                </a:solidFill>
              </a:rPr>
            </a:br>
            <a:r>
              <a:rPr lang="en-US" altLang="zh-CN" sz="4000" dirty="0" smtClean="0">
                <a:solidFill>
                  <a:schemeClr val="bg1"/>
                </a:solidFill>
              </a:rPr>
              <a:t>Toward Bandwidth-Efficient</a:t>
            </a:r>
            <a:br>
              <a:rPr lang="en-US" altLang="zh-CN" sz="4000" dirty="0" smtClean="0">
                <a:solidFill>
                  <a:schemeClr val="bg1"/>
                </a:solidFill>
              </a:rPr>
            </a:br>
            <a:r>
              <a:rPr lang="en-US" altLang="zh-CN" sz="4000" dirty="0" smtClean="0">
                <a:solidFill>
                  <a:schemeClr val="bg1"/>
                </a:solidFill>
              </a:rPr>
              <a:t>Flow Setup for </a:t>
            </a:r>
            <a:r>
              <a:rPr lang="en-US" altLang="zh-CN" sz="4000" dirty="0" smtClean="0">
                <a:solidFill>
                  <a:srgbClr val="FFC000"/>
                </a:solidFill>
              </a:rPr>
              <a:t>SDN</a:t>
            </a:r>
            <a:r>
              <a:rPr lang="en-US" altLang="zh-CN" sz="4000" dirty="0" smtClean="0"/>
              <a:t/>
            </a:r>
            <a:br>
              <a:rPr lang="en-US" altLang="zh-CN" sz="4000" dirty="0" smtClean="0"/>
            </a:br>
            <a:endParaRPr lang="zh-CN" altLang="en-US" sz="4000" dirty="0">
              <a:solidFill>
                <a:srgbClr val="FFC000"/>
              </a:solidFill>
            </a:endParaRPr>
          </a:p>
        </p:txBody>
      </p:sp>
      <p:sp>
        <p:nvSpPr>
          <p:cNvPr id="30" name="TextBox 29"/>
          <p:cNvSpPr txBox="1"/>
          <p:nvPr/>
        </p:nvSpPr>
        <p:spPr>
          <a:xfrm>
            <a:off x="1643042" y="500042"/>
            <a:ext cx="1324402" cy="369332"/>
          </a:xfrm>
          <a:prstGeom prst="rect">
            <a:avLst/>
          </a:prstGeom>
          <a:noFill/>
        </p:spPr>
        <p:txBody>
          <a:bodyPr wrap="none" rtlCol="0">
            <a:spAutoFit/>
          </a:bodyPr>
          <a:lstStyle/>
          <a:p>
            <a:r>
              <a:rPr lang="en-US" altLang="zh-CN" dirty="0" smtClean="0">
                <a:solidFill>
                  <a:schemeClr val="bg1"/>
                </a:solidFill>
                <a:latin typeface="Verdana" pitchFamily="34" charset="0"/>
                <a:ea typeface="Verdana" pitchFamily="34" charset="0"/>
                <a:cs typeface="Verdana" pitchFamily="34" charset="0"/>
              </a:rPr>
              <a:t>Controller</a:t>
            </a:r>
            <a:endParaRPr lang="zh-CN" altLang="en-US" dirty="0">
              <a:solidFill>
                <a:schemeClr val="bg1"/>
              </a:solidFill>
              <a:latin typeface="Verdana" pitchFamily="34" charset="0"/>
              <a:cs typeface="Verdana" pitchFamily="34" charset="0"/>
            </a:endParaRPr>
          </a:p>
        </p:txBody>
      </p:sp>
      <p:sp>
        <p:nvSpPr>
          <p:cNvPr id="3" name="TextBox 2"/>
          <p:cNvSpPr txBox="1"/>
          <p:nvPr/>
        </p:nvSpPr>
        <p:spPr>
          <a:xfrm>
            <a:off x="5860800" y="3357562"/>
            <a:ext cx="3525784" cy="3046988"/>
          </a:xfrm>
          <a:prstGeom prst="rect">
            <a:avLst/>
          </a:prstGeom>
          <a:noFill/>
        </p:spPr>
        <p:txBody>
          <a:bodyPr wrap="square" rtlCol="0">
            <a:spAutoFit/>
          </a:bodyPr>
          <a:lstStyle/>
          <a:p>
            <a:r>
              <a:rPr lang="en-US" altLang="zh-CN" sz="3600" b="1" dirty="0" err="1" smtClean="0">
                <a:solidFill>
                  <a:srgbClr val="FFC000"/>
                </a:solidFill>
                <a:latin typeface="Verdana" pitchFamily="34" charset="0"/>
                <a:ea typeface="Verdana" pitchFamily="34" charset="0"/>
                <a:cs typeface="Verdana" pitchFamily="34" charset="0"/>
              </a:rPr>
              <a:t>RuleScope</a:t>
            </a:r>
            <a:endParaRPr lang="en-US" altLang="zh-CN" sz="3600" b="1" dirty="0" smtClean="0">
              <a:solidFill>
                <a:srgbClr val="FFC000"/>
              </a:solidFill>
              <a:latin typeface="Verdana" pitchFamily="34" charset="0"/>
              <a:ea typeface="Verdana" pitchFamily="34" charset="0"/>
              <a:cs typeface="Verdana" pitchFamily="34" charset="0"/>
            </a:endParaRPr>
          </a:p>
          <a:p>
            <a:r>
              <a:rPr lang="en-US" altLang="zh-CN" sz="3600" b="1" dirty="0" smtClean="0">
                <a:latin typeface="Verdana" pitchFamily="34" charset="0"/>
                <a:ea typeface="Verdana" pitchFamily="34" charset="0"/>
                <a:cs typeface="Verdana" pitchFamily="34" charset="0"/>
              </a:rPr>
              <a:t>Performance</a:t>
            </a:r>
          </a:p>
          <a:p>
            <a:endParaRPr lang="en-US" altLang="zh-CN" sz="2400" b="1" dirty="0" smtClean="0">
              <a:latin typeface="Verdana" pitchFamily="34" charset="0"/>
              <a:ea typeface="Verdana" pitchFamily="34" charset="0"/>
              <a:cs typeface="Verdana" pitchFamily="34" charset="0"/>
            </a:endParaRPr>
          </a:p>
          <a:p>
            <a:r>
              <a:rPr lang="en-US" altLang="zh-CN" sz="3600" dirty="0" smtClean="0">
                <a:latin typeface="Verdana" pitchFamily="34" charset="0"/>
                <a:ea typeface="Verdana" pitchFamily="34" charset="0"/>
                <a:cs typeface="Verdana" pitchFamily="34" charset="0"/>
              </a:rPr>
              <a:t>efficacy</a:t>
            </a:r>
          </a:p>
          <a:p>
            <a:endParaRPr lang="en-US" altLang="zh-CN" sz="2400" b="1" dirty="0" smtClean="0">
              <a:latin typeface="Verdana" pitchFamily="34" charset="0"/>
              <a:ea typeface="Verdana" pitchFamily="34" charset="0"/>
              <a:cs typeface="Verdana" pitchFamily="34" charset="0"/>
            </a:endParaRPr>
          </a:p>
          <a:p>
            <a:r>
              <a:rPr lang="en-US" altLang="zh-CN" sz="3600" dirty="0" smtClean="0">
                <a:latin typeface="Verdana" pitchFamily="34" charset="0"/>
                <a:ea typeface="Verdana" pitchFamily="34" charset="0"/>
                <a:cs typeface="Verdana" pitchFamily="34" charset="0"/>
              </a:rPr>
              <a:t>efficiency</a:t>
            </a:r>
          </a:p>
        </p:txBody>
      </p:sp>
      <p:pic>
        <p:nvPicPr>
          <p:cNvPr id="35" name="图片 34" descr="check-mark-3-64.png"/>
          <p:cNvPicPr>
            <a:picLocks noChangeAspect="1"/>
          </p:cNvPicPr>
          <p:nvPr/>
        </p:nvPicPr>
        <p:blipFill>
          <a:blip r:embed="rId3"/>
          <a:stretch>
            <a:fillRect/>
          </a:stretch>
        </p:blipFill>
        <p:spPr>
          <a:xfrm>
            <a:off x="7858148" y="4929198"/>
            <a:ext cx="466724" cy="466724"/>
          </a:xfrm>
          <a:prstGeom prst="rect">
            <a:avLst/>
          </a:prstGeom>
        </p:spPr>
      </p:pic>
      <p:cxnSp>
        <p:nvCxnSpPr>
          <p:cNvPr id="7" name="直接连接符 6"/>
          <p:cNvCxnSpPr/>
          <p:nvPr/>
        </p:nvCxnSpPr>
        <p:spPr>
          <a:xfrm rot="5400000" flipH="1" flipV="1">
            <a:off x="3919068" y="4917596"/>
            <a:ext cx="3879220" cy="1588"/>
          </a:xfrm>
          <a:prstGeom prst="line">
            <a:avLst/>
          </a:prstGeom>
          <a:ln w="127000">
            <a:solidFill>
              <a:srgbClr val="FFC000"/>
            </a:solidFill>
          </a:ln>
          <a:effectLst>
            <a:outerShdw blurRad="50800" dist="38100" dir="10800000" algn="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4"/>
          <a:srcRect/>
          <a:stretch>
            <a:fillRect/>
          </a:stretch>
        </p:blipFill>
        <p:spPr bwMode="auto">
          <a:xfrm>
            <a:off x="0" y="428604"/>
            <a:ext cx="9144000" cy="2023200"/>
          </a:xfrm>
          <a:prstGeom prst="rect">
            <a:avLst/>
          </a:prstGeom>
          <a:noFill/>
          <a:ln w="9525">
            <a:noFill/>
            <a:miter lim="800000"/>
            <a:headEnd/>
            <a:tailEnd/>
          </a:ln>
          <a:effectLst/>
        </p:spPr>
      </p:pic>
      <p:sp>
        <p:nvSpPr>
          <p:cNvPr id="10" name="TextBox 9"/>
          <p:cNvSpPr txBox="1"/>
          <p:nvPr/>
        </p:nvSpPr>
        <p:spPr>
          <a:xfrm>
            <a:off x="295200" y="2857496"/>
            <a:ext cx="4419676" cy="1754326"/>
          </a:xfrm>
          <a:prstGeom prst="rect">
            <a:avLst/>
          </a:prstGeom>
          <a:noFill/>
        </p:spPr>
        <p:txBody>
          <a:bodyPr wrap="square" rtlCol="0">
            <a:spAutoFit/>
          </a:bodyPr>
          <a:lstStyle/>
          <a:p>
            <a:r>
              <a:rPr lang="en-US" altLang="zh-CN" sz="3600" dirty="0" smtClean="0">
                <a:latin typeface="Verdana" pitchFamily="34" charset="0"/>
                <a:ea typeface="Verdana" pitchFamily="34" charset="0"/>
                <a:cs typeface="Verdana" pitchFamily="34" charset="0"/>
              </a:rPr>
              <a:t>larger flow table</a:t>
            </a:r>
          </a:p>
          <a:p>
            <a:endParaRPr lang="en-US" altLang="zh-CN" sz="3600" dirty="0" smtClean="0">
              <a:latin typeface="Verdana" pitchFamily="34" charset="0"/>
              <a:ea typeface="Verdana" pitchFamily="34" charset="0"/>
              <a:cs typeface="Verdana" pitchFamily="34" charset="0"/>
            </a:endParaRPr>
          </a:p>
          <a:p>
            <a:r>
              <a:rPr lang="en-US" altLang="zh-CN" sz="3600" dirty="0" smtClean="0">
                <a:solidFill>
                  <a:schemeClr val="bg1"/>
                </a:solidFill>
                <a:latin typeface="Verdana" pitchFamily="34" charset="0"/>
                <a:ea typeface="Verdana" pitchFamily="34" charset="0"/>
                <a:cs typeface="Verdana" pitchFamily="34" charset="0"/>
              </a:rPr>
              <a:t>similar</a:t>
            </a:r>
            <a:r>
              <a:rPr lang="en-US" altLang="zh-CN" sz="3600" dirty="0" smtClean="0">
                <a:latin typeface="Verdana" pitchFamily="34" charset="0"/>
                <a:ea typeface="Verdana" pitchFamily="34" charset="0"/>
                <a:cs typeface="Verdana" pitchFamily="34" charset="0"/>
              </a:rPr>
              <a:t> time</a:t>
            </a:r>
            <a:endParaRPr lang="zh-CN" altLang="en-US" sz="3600" dirty="0">
              <a:latin typeface="Verdana" pitchFamily="34" charset="0"/>
              <a:cs typeface="Verdana" pitchFamily="34" charset="0"/>
            </a:endParaRPr>
          </a:p>
        </p:txBody>
      </p:sp>
      <p:sp>
        <p:nvSpPr>
          <p:cNvPr id="11" name="TextBox 10"/>
          <p:cNvSpPr txBox="1"/>
          <p:nvPr/>
        </p:nvSpPr>
        <p:spPr>
          <a:xfrm>
            <a:off x="295200" y="3960000"/>
            <a:ext cx="1386918" cy="646331"/>
          </a:xfrm>
          <a:prstGeom prst="rect">
            <a:avLst/>
          </a:prstGeom>
          <a:noFill/>
        </p:spPr>
        <p:txBody>
          <a:bodyPr wrap="none" rtlCol="0">
            <a:spAutoFit/>
          </a:bodyPr>
          <a:lstStyle/>
          <a:p>
            <a:r>
              <a:rPr lang="en-US" altLang="zh-CN" sz="3600" dirty="0" smtClean="0">
                <a:latin typeface="Verdana" pitchFamily="34" charset="0"/>
                <a:ea typeface="Verdana" pitchFamily="34" charset="0"/>
                <a:cs typeface="Verdana" pitchFamily="34" charset="0"/>
              </a:rPr>
              <a:t>more</a:t>
            </a:r>
            <a:endParaRPr lang="zh-CN" altLang="en-US" sz="36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130425"/>
            <a:ext cx="9144000" cy="1470025"/>
          </a:xfrm>
        </p:spPr>
        <p:txBody>
          <a:bodyPr>
            <a:normAutofit fontScale="90000"/>
          </a:bodyPr>
          <a:lstStyle/>
          <a:p>
            <a:r>
              <a:rPr lang="en-US" altLang="zh-CN" sz="4000" dirty="0" err="1" smtClean="0">
                <a:solidFill>
                  <a:schemeClr val="bg1"/>
                </a:solidFill>
                <a:ea typeface="Verdana" pitchFamily="34" charset="0"/>
              </a:rPr>
              <a:t>Gotta</a:t>
            </a:r>
            <a:r>
              <a:rPr lang="en-US" altLang="zh-CN" sz="4000" dirty="0" smtClean="0">
                <a:solidFill>
                  <a:schemeClr val="bg1"/>
                </a:solidFill>
              </a:rPr>
              <a:t> Tell You Switches Only Once</a:t>
            </a:r>
            <a:br>
              <a:rPr lang="en-US" altLang="zh-CN" sz="4000" dirty="0" smtClean="0">
                <a:solidFill>
                  <a:schemeClr val="bg1"/>
                </a:solidFill>
              </a:rPr>
            </a:br>
            <a:r>
              <a:rPr lang="en-US" altLang="zh-CN" sz="4000" dirty="0" smtClean="0">
                <a:solidFill>
                  <a:schemeClr val="bg1"/>
                </a:solidFill>
              </a:rPr>
              <a:t>Toward Bandwidth-Efficient</a:t>
            </a:r>
            <a:br>
              <a:rPr lang="en-US" altLang="zh-CN" sz="4000" dirty="0" smtClean="0">
                <a:solidFill>
                  <a:schemeClr val="bg1"/>
                </a:solidFill>
              </a:rPr>
            </a:br>
            <a:r>
              <a:rPr lang="en-US" altLang="zh-CN" sz="4000" dirty="0" smtClean="0">
                <a:solidFill>
                  <a:schemeClr val="bg1"/>
                </a:solidFill>
              </a:rPr>
              <a:t>Flow Setup for </a:t>
            </a:r>
            <a:r>
              <a:rPr lang="en-US" altLang="zh-CN" sz="4000" dirty="0" smtClean="0">
                <a:solidFill>
                  <a:srgbClr val="FFC000"/>
                </a:solidFill>
              </a:rPr>
              <a:t>SDN</a:t>
            </a:r>
            <a:r>
              <a:rPr lang="en-US" altLang="zh-CN" sz="4000" dirty="0" smtClean="0"/>
              <a:t/>
            </a:r>
            <a:br>
              <a:rPr lang="en-US" altLang="zh-CN" sz="4000" dirty="0" smtClean="0"/>
            </a:br>
            <a:endParaRPr lang="zh-CN" altLang="en-US" sz="4000" dirty="0">
              <a:solidFill>
                <a:srgbClr val="FFC000"/>
              </a:solidFill>
            </a:endParaRPr>
          </a:p>
        </p:txBody>
      </p:sp>
      <p:sp>
        <p:nvSpPr>
          <p:cNvPr id="30" name="TextBox 29"/>
          <p:cNvSpPr txBox="1"/>
          <p:nvPr/>
        </p:nvSpPr>
        <p:spPr>
          <a:xfrm>
            <a:off x="1643042" y="500042"/>
            <a:ext cx="1324402" cy="369332"/>
          </a:xfrm>
          <a:prstGeom prst="rect">
            <a:avLst/>
          </a:prstGeom>
          <a:noFill/>
        </p:spPr>
        <p:txBody>
          <a:bodyPr wrap="none" rtlCol="0">
            <a:spAutoFit/>
          </a:bodyPr>
          <a:lstStyle/>
          <a:p>
            <a:r>
              <a:rPr lang="en-US" altLang="zh-CN" dirty="0" smtClean="0">
                <a:solidFill>
                  <a:schemeClr val="bg1"/>
                </a:solidFill>
                <a:latin typeface="Verdana" pitchFamily="34" charset="0"/>
                <a:ea typeface="Verdana" pitchFamily="34" charset="0"/>
                <a:cs typeface="Verdana" pitchFamily="34" charset="0"/>
              </a:rPr>
              <a:t>Controller</a:t>
            </a:r>
            <a:endParaRPr lang="zh-CN" altLang="en-US" dirty="0">
              <a:solidFill>
                <a:schemeClr val="bg1"/>
              </a:solidFill>
              <a:latin typeface="Verdana" pitchFamily="34" charset="0"/>
              <a:cs typeface="Verdana" pitchFamily="34" charset="0"/>
            </a:endParaRPr>
          </a:p>
        </p:txBody>
      </p:sp>
      <p:sp>
        <p:nvSpPr>
          <p:cNvPr id="3" name="TextBox 2"/>
          <p:cNvSpPr txBox="1"/>
          <p:nvPr/>
        </p:nvSpPr>
        <p:spPr>
          <a:xfrm>
            <a:off x="5860800" y="3357562"/>
            <a:ext cx="3525784" cy="3046988"/>
          </a:xfrm>
          <a:prstGeom prst="rect">
            <a:avLst/>
          </a:prstGeom>
          <a:noFill/>
        </p:spPr>
        <p:txBody>
          <a:bodyPr wrap="square" rtlCol="0">
            <a:spAutoFit/>
          </a:bodyPr>
          <a:lstStyle/>
          <a:p>
            <a:r>
              <a:rPr lang="en-US" altLang="zh-CN" sz="3600" b="1" dirty="0" err="1" smtClean="0">
                <a:solidFill>
                  <a:srgbClr val="FFC000"/>
                </a:solidFill>
                <a:latin typeface="Verdana" pitchFamily="34" charset="0"/>
                <a:ea typeface="Verdana" pitchFamily="34" charset="0"/>
                <a:cs typeface="Verdana" pitchFamily="34" charset="0"/>
              </a:rPr>
              <a:t>RuleScope</a:t>
            </a:r>
            <a:endParaRPr lang="en-US" altLang="zh-CN" sz="3600" b="1" dirty="0" smtClean="0">
              <a:solidFill>
                <a:srgbClr val="FFC000"/>
              </a:solidFill>
              <a:latin typeface="Verdana" pitchFamily="34" charset="0"/>
              <a:ea typeface="Verdana" pitchFamily="34" charset="0"/>
              <a:cs typeface="Verdana" pitchFamily="34" charset="0"/>
            </a:endParaRPr>
          </a:p>
          <a:p>
            <a:r>
              <a:rPr lang="en-US" altLang="zh-CN" sz="3600" b="1" dirty="0" smtClean="0">
                <a:latin typeface="Verdana" pitchFamily="34" charset="0"/>
                <a:ea typeface="Verdana" pitchFamily="34" charset="0"/>
                <a:cs typeface="Verdana" pitchFamily="34" charset="0"/>
              </a:rPr>
              <a:t>Performance</a:t>
            </a:r>
          </a:p>
          <a:p>
            <a:endParaRPr lang="en-US" altLang="zh-CN" sz="2400" b="1" dirty="0" smtClean="0">
              <a:latin typeface="Verdana" pitchFamily="34" charset="0"/>
              <a:ea typeface="Verdana" pitchFamily="34" charset="0"/>
              <a:cs typeface="Verdana" pitchFamily="34" charset="0"/>
            </a:endParaRPr>
          </a:p>
          <a:p>
            <a:r>
              <a:rPr lang="en-US" altLang="zh-CN" sz="3600" dirty="0" smtClean="0">
                <a:latin typeface="Verdana" pitchFamily="34" charset="0"/>
                <a:ea typeface="Verdana" pitchFamily="34" charset="0"/>
                <a:cs typeface="Verdana" pitchFamily="34" charset="0"/>
              </a:rPr>
              <a:t>efficacy</a:t>
            </a:r>
          </a:p>
          <a:p>
            <a:endParaRPr lang="en-US" altLang="zh-CN" sz="2400" b="1" dirty="0" smtClean="0">
              <a:latin typeface="Verdana" pitchFamily="34" charset="0"/>
              <a:ea typeface="Verdana" pitchFamily="34" charset="0"/>
              <a:cs typeface="Verdana" pitchFamily="34" charset="0"/>
            </a:endParaRPr>
          </a:p>
          <a:p>
            <a:r>
              <a:rPr lang="en-US" altLang="zh-CN" sz="3600" dirty="0" smtClean="0">
                <a:latin typeface="Verdana" pitchFamily="34" charset="0"/>
                <a:ea typeface="Verdana" pitchFamily="34" charset="0"/>
                <a:cs typeface="Verdana" pitchFamily="34" charset="0"/>
              </a:rPr>
              <a:t>efficiency</a:t>
            </a:r>
          </a:p>
        </p:txBody>
      </p:sp>
      <p:pic>
        <p:nvPicPr>
          <p:cNvPr id="35" name="图片 34" descr="check-mark-3-64.png"/>
          <p:cNvPicPr>
            <a:picLocks noChangeAspect="1"/>
          </p:cNvPicPr>
          <p:nvPr/>
        </p:nvPicPr>
        <p:blipFill>
          <a:blip r:embed="rId3"/>
          <a:stretch>
            <a:fillRect/>
          </a:stretch>
        </p:blipFill>
        <p:spPr>
          <a:xfrm>
            <a:off x="7858148" y="4929198"/>
            <a:ext cx="466724" cy="466724"/>
          </a:xfrm>
          <a:prstGeom prst="rect">
            <a:avLst/>
          </a:prstGeom>
        </p:spPr>
      </p:pic>
      <p:cxnSp>
        <p:nvCxnSpPr>
          <p:cNvPr id="7" name="直接连接符 6"/>
          <p:cNvCxnSpPr/>
          <p:nvPr/>
        </p:nvCxnSpPr>
        <p:spPr>
          <a:xfrm rot="5400000" flipH="1" flipV="1">
            <a:off x="3919068" y="4917596"/>
            <a:ext cx="3879220" cy="1588"/>
          </a:xfrm>
          <a:prstGeom prst="line">
            <a:avLst/>
          </a:prstGeom>
          <a:ln w="127000">
            <a:solidFill>
              <a:srgbClr val="FFC000"/>
            </a:solidFill>
          </a:ln>
          <a:effectLst>
            <a:outerShdw blurRad="50800" dist="38100" dir="10800000" algn="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95200" y="2857496"/>
            <a:ext cx="4419676" cy="1754326"/>
          </a:xfrm>
          <a:prstGeom prst="rect">
            <a:avLst/>
          </a:prstGeom>
          <a:noFill/>
        </p:spPr>
        <p:txBody>
          <a:bodyPr wrap="square" rtlCol="0">
            <a:spAutoFit/>
          </a:bodyPr>
          <a:lstStyle/>
          <a:p>
            <a:r>
              <a:rPr lang="en-US" altLang="zh-CN" sz="3600" dirty="0" smtClean="0">
                <a:solidFill>
                  <a:schemeClr val="bg1"/>
                </a:solidFill>
                <a:latin typeface="Verdana" pitchFamily="34" charset="0"/>
                <a:ea typeface="Verdana" pitchFamily="34" charset="0"/>
                <a:cs typeface="Verdana" pitchFamily="34" charset="0"/>
              </a:rPr>
              <a:t>larger</a:t>
            </a:r>
            <a:r>
              <a:rPr lang="en-US" altLang="zh-CN" sz="3600" dirty="0" smtClean="0">
                <a:latin typeface="Verdana" pitchFamily="34" charset="0"/>
                <a:ea typeface="Verdana" pitchFamily="34" charset="0"/>
                <a:cs typeface="Verdana" pitchFamily="34" charset="0"/>
              </a:rPr>
              <a:t> flow table</a:t>
            </a:r>
          </a:p>
          <a:p>
            <a:r>
              <a:rPr lang="en-US" altLang="zh-CN" sz="3600" dirty="0" smtClean="0">
                <a:latin typeface="Verdana" pitchFamily="34" charset="0"/>
                <a:ea typeface="Verdana" pitchFamily="34" charset="0"/>
                <a:cs typeface="Verdana" pitchFamily="34" charset="0"/>
              </a:rPr>
              <a:t>more faulty rules</a:t>
            </a:r>
          </a:p>
          <a:p>
            <a:r>
              <a:rPr lang="en-US" altLang="zh-CN" sz="3600" dirty="0" smtClean="0">
                <a:latin typeface="Verdana" pitchFamily="34" charset="0"/>
                <a:ea typeface="Verdana" pitchFamily="34" charset="0"/>
                <a:cs typeface="Verdana" pitchFamily="34" charset="0"/>
              </a:rPr>
              <a:t>similar time</a:t>
            </a:r>
            <a:endParaRPr lang="zh-CN" altLang="en-US" sz="3600" dirty="0">
              <a:latin typeface="Verdana" pitchFamily="34" charset="0"/>
              <a:cs typeface="Verdana" pitchFamily="34" charset="0"/>
            </a:endParaRPr>
          </a:p>
        </p:txBody>
      </p:sp>
      <p:sp>
        <p:nvSpPr>
          <p:cNvPr id="11" name="TextBox 10"/>
          <p:cNvSpPr txBox="1"/>
          <p:nvPr/>
        </p:nvSpPr>
        <p:spPr>
          <a:xfrm>
            <a:off x="295200" y="2857496"/>
            <a:ext cx="1426994" cy="646331"/>
          </a:xfrm>
          <a:prstGeom prst="rect">
            <a:avLst/>
          </a:prstGeom>
          <a:noFill/>
        </p:spPr>
        <p:txBody>
          <a:bodyPr wrap="none" rtlCol="0">
            <a:spAutoFit/>
          </a:bodyPr>
          <a:lstStyle/>
          <a:p>
            <a:r>
              <a:rPr lang="en-US" altLang="zh-CN" sz="3600" dirty="0" smtClean="0">
                <a:latin typeface="Verdana" pitchFamily="34" charset="0"/>
                <a:ea typeface="Verdana" pitchFamily="34" charset="0"/>
                <a:cs typeface="Verdana" pitchFamily="34" charset="0"/>
              </a:rPr>
              <a:t>same</a:t>
            </a:r>
            <a:endParaRPr lang="zh-CN" altLang="en-US" sz="3600" dirty="0" smtClean="0">
              <a:latin typeface="Verdana" pitchFamily="34" charset="0"/>
              <a:ea typeface="Verdana" pitchFamily="34" charset="0"/>
              <a:cs typeface="Verdana" pitchFamily="34" charset="0"/>
            </a:endParaRPr>
          </a:p>
        </p:txBody>
      </p:sp>
      <p:pic>
        <p:nvPicPr>
          <p:cNvPr id="2050" name="Picture 2"/>
          <p:cNvPicPr>
            <a:picLocks noChangeAspect="1" noChangeArrowheads="1"/>
          </p:cNvPicPr>
          <p:nvPr/>
        </p:nvPicPr>
        <p:blipFill>
          <a:blip r:embed="rId4"/>
          <a:srcRect/>
          <a:stretch>
            <a:fillRect/>
          </a:stretch>
        </p:blipFill>
        <p:spPr bwMode="auto">
          <a:xfrm>
            <a:off x="0" y="428603"/>
            <a:ext cx="9144000" cy="201124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130425"/>
            <a:ext cx="9144000" cy="1470025"/>
          </a:xfrm>
        </p:spPr>
        <p:txBody>
          <a:bodyPr>
            <a:normAutofit fontScale="90000"/>
          </a:bodyPr>
          <a:lstStyle/>
          <a:p>
            <a:r>
              <a:rPr lang="en-US" altLang="zh-CN" sz="4000" dirty="0" err="1" smtClean="0">
                <a:solidFill>
                  <a:schemeClr val="bg1"/>
                </a:solidFill>
                <a:ea typeface="Verdana" pitchFamily="34" charset="0"/>
              </a:rPr>
              <a:t>Gotta</a:t>
            </a:r>
            <a:r>
              <a:rPr lang="en-US" altLang="zh-CN" sz="4000" dirty="0" smtClean="0">
                <a:solidFill>
                  <a:schemeClr val="bg1"/>
                </a:solidFill>
              </a:rPr>
              <a:t> Tell You Switches Only Once</a:t>
            </a:r>
            <a:br>
              <a:rPr lang="en-US" altLang="zh-CN" sz="4000" dirty="0" smtClean="0">
                <a:solidFill>
                  <a:schemeClr val="bg1"/>
                </a:solidFill>
              </a:rPr>
            </a:br>
            <a:r>
              <a:rPr lang="en-US" altLang="zh-CN" sz="4000" dirty="0" smtClean="0">
                <a:solidFill>
                  <a:schemeClr val="bg1"/>
                </a:solidFill>
              </a:rPr>
              <a:t>Toward Bandwidth-Efficient</a:t>
            </a:r>
            <a:br>
              <a:rPr lang="en-US" altLang="zh-CN" sz="4000" dirty="0" smtClean="0">
                <a:solidFill>
                  <a:schemeClr val="bg1"/>
                </a:solidFill>
              </a:rPr>
            </a:br>
            <a:r>
              <a:rPr lang="en-US" altLang="zh-CN" sz="4000" dirty="0" smtClean="0">
                <a:solidFill>
                  <a:schemeClr val="bg1"/>
                </a:solidFill>
              </a:rPr>
              <a:t>Flow Setup for </a:t>
            </a:r>
            <a:r>
              <a:rPr lang="en-US" altLang="zh-CN" sz="4000" dirty="0" smtClean="0">
                <a:solidFill>
                  <a:srgbClr val="FFC000"/>
                </a:solidFill>
              </a:rPr>
              <a:t>SDN</a:t>
            </a:r>
            <a:r>
              <a:rPr lang="en-US" altLang="zh-CN" sz="4000" dirty="0" smtClean="0"/>
              <a:t/>
            </a:r>
            <a:br>
              <a:rPr lang="en-US" altLang="zh-CN" sz="4000" dirty="0" smtClean="0"/>
            </a:br>
            <a:endParaRPr lang="zh-CN" altLang="en-US" sz="4000" dirty="0">
              <a:solidFill>
                <a:srgbClr val="FFC000"/>
              </a:solidFill>
            </a:endParaRPr>
          </a:p>
        </p:txBody>
      </p:sp>
      <p:sp>
        <p:nvSpPr>
          <p:cNvPr id="30" name="TextBox 29"/>
          <p:cNvSpPr txBox="1"/>
          <p:nvPr/>
        </p:nvSpPr>
        <p:spPr>
          <a:xfrm>
            <a:off x="1643042" y="500042"/>
            <a:ext cx="1324402" cy="369332"/>
          </a:xfrm>
          <a:prstGeom prst="rect">
            <a:avLst/>
          </a:prstGeom>
          <a:noFill/>
        </p:spPr>
        <p:txBody>
          <a:bodyPr wrap="none" rtlCol="0">
            <a:spAutoFit/>
          </a:bodyPr>
          <a:lstStyle/>
          <a:p>
            <a:r>
              <a:rPr lang="en-US" altLang="zh-CN" dirty="0" smtClean="0">
                <a:solidFill>
                  <a:schemeClr val="bg1"/>
                </a:solidFill>
                <a:latin typeface="Verdana" pitchFamily="34" charset="0"/>
                <a:ea typeface="Verdana" pitchFamily="34" charset="0"/>
                <a:cs typeface="Verdana" pitchFamily="34" charset="0"/>
              </a:rPr>
              <a:t>Controller</a:t>
            </a:r>
            <a:endParaRPr lang="zh-CN" altLang="en-US" dirty="0">
              <a:solidFill>
                <a:schemeClr val="bg1"/>
              </a:solidFill>
              <a:latin typeface="Verdana" pitchFamily="34" charset="0"/>
              <a:cs typeface="Verdana" pitchFamily="34" charset="0"/>
            </a:endParaRPr>
          </a:p>
        </p:txBody>
      </p:sp>
      <p:sp>
        <p:nvSpPr>
          <p:cNvPr id="3" name="TextBox 2"/>
          <p:cNvSpPr txBox="1"/>
          <p:nvPr/>
        </p:nvSpPr>
        <p:spPr>
          <a:xfrm>
            <a:off x="5860800" y="3357562"/>
            <a:ext cx="3525784" cy="3046988"/>
          </a:xfrm>
          <a:prstGeom prst="rect">
            <a:avLst/>
          </a:prstGeom>
          <a:noFill/>
        </p:spPr>
        <p:txBody>
          <a:bodyPr wrap="square" rtlCol="0">
            <a:spAutoFit/>
          </a:bodyPr>
          <a:lstStyle/>
          <a:p>
            <a:r>
              <a:rPr lang="en-US" altLang="zh-CN" sz="3600" b="1" dirty="0" err="1" smtClean="0">
                <a:solidFill>
                  <a:srgbClr val="FFC000"/>
                </a:solidFill>
                <a:latin typeface="Verdana" pitchFamily="34" charset="0"/>
                <a:ea typeface="Verdana" pitchFamily="34" charset="0"/>
                <a:cs typeface="Verdana" pitchFamily="34" charset="0"/>
              </a:rPr>
              <a:t>RuleScope</a:t>
            </a:r>
            <a:endParaRPr lang="en-US" altLang="zh-CN" sz="3600" b="1" dirty="0" smtClean="0">
              <a:solidFill>
                <a:srgbClr val="FFC000"/>
              </a:solidFill>
              <a:latin typeface="Verdana" pitchFamily="34" charset="0"/>
              <a:ea typeface="Verdana" pitchFamily="34" charset="0"/>
              <a:cs typeface="Verdana" pitchFamily="34" charset="0"/>
            </a:endParaRPr>
          </a:p>
          <a:p>
            <a:r>
              <a:rPr lang="en-US" altLang="zh-CN" sz="3600" b="1" dirty="0" smtClean="0">
                <a:latin typeface="Verdana" pitchFamily="34" charset="0"/>
                <a:ea typeface="Verdana" pitchFamily="34" charset="0"/>
                <a:cs typeface="Verdana" pitchFamily="34" charset="0"/>
              </a:rPr>
              <a:t>Performance</a:t>
            </a:r>
          </a:p>
          <a:p>
            <a:endParaRPr lang="en-US" altLang="zh-CN" sz="2400" b="1" dirty="0" smtClean="0">
              <a:latin typeface="Verdana" pitchFamily="34" charset="0"/>
              <a:ea typeface="Verdana" pitchFamily="34" charset="0"/>
              <a:cs typeface="Verdana" pitchFamily="34" charset="0"/>
            </a:endParaRPr>
          </a:p>
          <a:p>
            <a:r>
              <a:rPr lang="en-US" altLang="zh-CN" sz="3600" dirty="0" smtClean="0">
                <a:latin typeface="Verdana" pitchFamily="34" charset="0"/>
                <a:ea typeface="Verdana" pitchFamily="34" charset="0"/>
                <a:cs typeface="Verdana" pitchFamily="34" charset="0"/>
              </a:rPr>
              <a:t>efficacy</a:t>
            </a:r>
          </a:p>
          <a:p>
            <a:endParaRPr lang="en-US" altLang="zh-CN" sz="2400" b="1" dirty="0" smtClean="0">
              <a:latin typeface="Verdana" pitchFamily="34" charset="0"/>
              <a:ea typeface="Verdana" pitchFamily="34" charset="0"/>
              <a:cs typeface="Verdana" pitchFamily="34" charset="0"/>
            </a:endParaRPr>
          </a:p>
          <a:p>
            <a:r>
              <a:rPr lang="en-US" altLang="zh-CN" sz="3600" dirty="0" smtClean="0">
                <a:latin typeface="Verdana" pitchFamily="34" charset="0"/>
                <a:ea typeface="Verdana" pitchFamily="34" charset="0"/>
                <a:cs typeface="Verdana" pitchFamily="34" charset="0"/>
              </a:rPr>
              <a:t>efficiency</a:t>
            </a:r>
          </a:p>
        </p:txBody>
      </p:sp>
      <p:pic>
        <p:nvPicPr>
          <p:cNvPr id="35" name="图片 34" descr="check-mark-3-64.png"/>
          <p:cNvPicPr>
            <a:picLocks noChangeAspect="1"/>
          </p:cNvPicPr>
          <p:nvPr/>
        </p:nvPicPr>
        <p:blipFill>
          <a:blip r:embed="rId3"/>
          <a:stretch>
            <a:fillRect/>
          </a:stretch>
        </p:blipFill>
        <p:spPr>
          <a:xfrm>
            <a:off x="7858148" y="4929198"/>
            <a:ext cx="466724" cy="466724"/>
          </a:xfrm>
          <a:prstGeom prst="rect">
            <a:avLst/>
          </a:prstGeom>
        </p:spPr>
      </p:pic>
      <p:cxnSp>
        <p:nvCxnSpPr>
          <p:cNvPr id="7" name="直接连接符 6"/>
          <p:cNvCxnSpPr/>
          <p:nvPr/>
        </p:nvCxnSpPr>
        <p:spPr>
          <a:xfrm rot="5400000" flipH="1" flipV="1">
            <a:off x="3919068" y="4917596"/>
            <a:ext cx="3879220" cy="1588"/>
          </a:xfrm>
          <a:prstGeom prst="line">
            <a:avLst/>
          </a:prstGeom>
          <a:ln w="127000">
            <a:solidFill>
              <a:srgbClr val="FFC000"/>
            </a:solidFill>
          </a:ln>
          <a:effectLst>
            <a:outerShdw blurRad="50800" dist="38100" dir="10800000" algn="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95200" y="2857496"/>
            <a:ext cx="6134188" cy="2862322"/>
          </a:xfrm>
          <a:prstGeom prst="rect">
            <a:avLst/>
          </a:prstGeom>
          <a:noFill/>
        </p:spPr>
        <p:txBody>
          <a:bodyPr wrap="square" rtlCol="0">
            <a:spAutoFit/>
          </a:bodyPr>
          <a:lstStyle/>
          <a:p>
            <a:r>
              <a:rPr lang="en-US" altLang="zh-CN" sz="3600" dirty="0" smtClean="0">
                <a:latin typeface="Verdana" pitchFamily="34" charset="0"/>
                <a:ea typeface="Verdana" pitchFamily="34" charset="0"/>
                <a:cs typeface="Verdana" pitchFamily="34" charset="0"/>
              </a:rPr>
              <a:t>0.06% </a:t>
            </a:r>
          </a:p>
          <a:p>
            <a:r>
              <a:rPr lang="en-US" altLang="zh-CN" sz="3600" dirty="0" err="1" smtClean="0">
                <a:latin typeface="Verdana" pitchFamily="34" charset="0"/>
                <a:ea typeface="Verdana" pitchFamily="34" charset="0"/>
                <a:cs typeface="Verdana" pitchFamily="34" charset="0"/>
              </a:rPr>
              <a:t>ctr-sw</a:t>
            </a:r>
            <a:r>
              <a:rPr lang="en-US" altLang="zh-CN" sz="3600" dirty="0" smtClean="0">
                <a:latin typeface="Verdana" pitchFamily="34" charset="0"/>
                <a:ea typeface="Verdana" pitchFamily="34" charset="0"/>
                <a:cs typeface="Verdana" pitchFamily="34" charset="0"/>
              </a:rPr>
              <a:t> link bandwidth</a:t>
            </a:r>
          </a:p>
          <a:p>
            <a:endParaRPr lang="en-US" altLang="zh-CN" sz="3600" dirty="0" smtClean="0">
              <a:latin typeface="Verdana" pitchFamily="34" charset="0"/>
              <a:ea typeface="Verdana" pitchFamily="34" charset="0"/>
              <a:cs typeface="Verdana" pitchFamily="34" charset="0"/>
            </a:endParaRPr>
          </a:p>
          <a:p>
            <a:r>
              <a:rPr lang="en-US" altLang="zh-CN" sz="3600" dirty="0" smtClean="0">
                <a:latin typeface="Verdana" pitchFamily="34" charset="0"/>
                <a:ea typeface="Verdana" pitchFamily="34" charset="0"/>
                <a:cs typeface="Verdana" pitchFamily="34" charset="0"/>
              </a:rPr>
              <a:t>0.0003%</a:t>
            </a:r>
          </a:p>
          <a:p>
            <a:r>
              <a:rPr lang="en-US" altLang="zh-CN" sz="3600" dirty="0" smtClean="0">
                <a:latin typeface="Verdana" pitchFamily="34" charset="0"/>
                <a:ea typeface="Verdana" pitchFamily="34" charset="0"/>
                <a:cs typeface="Verdana" pitchFamily="34" charset="0"/>
              </a:rPr>
              <a:t>sw</a:t>
            </a:r>
            <a:r>
              <a:rPr lang="en-US" altLang="zh-CN" sz="2800" dirty="0" smtClean="0">
                <a:latin typeface="Verdana" pitchFamily="34" charset="0"/>
                <a:ea typeface="Verdana" pitchFamily="34" charset="0"/>
                <a:cs typeface="Verdana" pitchFamily="34" charset="0"/>
              </a:rPr>
              <a:t>itching</a:t>
            </a:r>
            <a:r>
              <a:rPr lang="en-US" altLang="zh-CN" sz="3600" dirty="0" smtClean="0">
                <a:latin typeface="Verdana" pitchFamily="34" charset="0"/>
                <a:ea typeface="Verdana" pitchFamily="34" charset="0"/>
                <a:cs typeface="Verdana" pitchFamily="34" charset="0"/>
              </a:rPr>
              <a:t> fabric capacity</a:t>
            </a:r>
            <a:endParaRPr lang="zh-CN" altLang="en-US" sz="3600" dirty="0">
              <a:latin typeface="Verdana" pitchFamily="34" charset="0"/>
              <a:cs typeface="Verdana" pitchFamily="34" charset="0"/>
            </a:endParaRPr>
          </a:p>
        </p:txBody>
      </p:sp>
      <p:pic>
        <p:nvPicPr>
          <p:cNvPr id="12" name="图片 11" descr="check-mark-3-64.png"/>
          <p:cNvPicPr>
            <a:picLocks noChangeAspect="1"/>
          </p:cNvPicPr>
          <p:nvPr/>
        </p:nvPicPr>
        <p:blipFill>
          <a:blip r:embed="rId3"/>
          <a:stretch>
            <a:fillRect/>
          </a:stretch>
        </p:blipFill>
        <p:spPr>
          <a:xfrm>
            <a:off x="8286776" y="5817600"/>
            <a:ext cx="466724" cy="466724"/>
          </a:xfrm>
          <a:prstGeom prst="rect">
            <a:avLst/>
          </a:prstGeom>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标题 1"/>
          <p:cNvSpPr>
            <a:spLocks noGrp="1"/>
          </p:cNvSpPr>
          <p:nvPr>
            <p:ph type="ctrTitle"/>
          </p:nvPr>
        </p:nvSpPr>
        <p:spPr>
          <a:xfrm>
            <a:off x="0" y="2130425"/>
            <a:ext cx="9144000" cy="1470025"/>
          </a:xfrm>
        </p:spPr>
        <p:txBody>
          <a:bodyPr>
            <a:normAutofit fontScale="90000"/>
          </a:bodyPr>
          <a:lstStyle/>
          <a:p>
            <a:r>
              <a:rPr lang="en-US" altLang="zh-CN" sz="4000" dirty="0" err="1" smtClean="0">
                <a:solidFill>
                  <a:schemeClr val="bg1"/>
                </a:solidFill>
                <a:ea typeface="Verdana" pitchFamily="34" charset="0"/>
              </a:rPr>
              <a:t>Gotta</a:t>
            </a:r>
            <a:r>
              <a:rPr lang="en-US" altLang="zh-CN" sz="4000" dirty="0" smtClean="0">
                <a:solidFill>
                  <a:schemeClr val="bg1"/>
                </a:solidFill>
              </a:rPr>
              <a:t> Tell You Switches Only Once</a:t>
            </a:r>
            <a:br>
              <a:rPr lang="en-US" altLang="zh-CN" sz="4000" dirty="0" smtClean="0">
                <a:solidFill>
                  <a:schemeClr val="bg1"/>
                </a:solidFill>
              </a:rPr>
            </a:br>
            <a:r>
              <a:rPr lang="en-US" altLang="zh-CN" sz="4000" dirty="0" smtClean="0">
                <a:solidFill>
                  <a:schemeClr val="bg1"/>
                </a:solidFill>
              </a:rPr>
              <a:t>Toward Bandwidth-Efficient</a:t>
            </a:r>
            <a:br>
              <a:rPr lang="en-US" altLang="zh-CN" sz="4000" dirty="0" smtClean="0">
                <a:solidFill>
                  <a:schemeClr val="bg1"/>
                </a:solidFill>
              </a:rPr>
            </a:br>
            <a:r>
              <a:rPr lang="en-US" altLang="zh-CN" sz="4000" dirty="0" smtClean="0">
                <a:solidFill>
                  <a:schemeClr val="bg1"/>
                </a:solidFill>
              </a:rPr>
              <a:t>Flow Setup for </a:t>
            </a:r>
            <a:r>
              <a:rPr lang="en-US" altLang="zh-CN" sz="4000" dirty="0" smtClean="0">
                <a:solidFill>
                  <a:srgbClr val="FFC000"/>
                </a:solidFill>
              </a:rPr>
              <a:t>SDN</a:t>
            </a:r>
            <a:r>
              <a:rPr lang="en-US" altLang="zh-CN" sz="4000" dirty="0" smtClean="0"/>
              <a:t/>
            </a:r>
            <a:br>
              <a:rPr lang="en-US" altLang="zh-CN" sz="4000" dirty="0" smtClean="0"/>
            </a:br>
            <a:endParaRPr lang="zh-CN" altLang="en-US" sz="4000" dirty="0">
              <a:solidFill>
                <a:srgbClr val="FFC000"/>
              </a:solidFill>
            </a:endParaRPr>
          </a:p>
        </p:txBody>
      </p:sp>
      <p:sp>
        <p:nvSpPr>
          <p:cNvPr id="30" name="TextBox 29"/>
          <p:cNvSpPr txBox="1"/>
          <p:nvPr/>
        </p:nvSpPr>
        <p:spPr>
          <a:xfrm>
            <a:off x="1643042" y="500042"/>
            <a:ext cx="1324402" cy="369332"/>
          </a:xfrm>
          <a:prstGeom prst="rect">
            <a:avLst/>
          </a:prstGeom>
          <a:noFill/>
        </p:spPr>
        <p:txBody>
          <a:bodyPr wrap="none" rtlCol="0">
            <a:spAutoFit/>
          </a:bodyPr>
          <a:lstStyle/>
          <a:p>
            <a:r>
              <a:rPr lang="en-US" altLang="zh-CN" dirty="0" smtClean="0">
                <a:solidFill>
                  <a:schemeClr val="bg1"/>
                </a:solidFill>
                <a:latin typeface="Verdana" pitchFamily="34" charset="0"/>
                <a:ea typeface="Verdana" pitchFamily="34" charset="0"/>
                <a:cs typeface="Verdana" pitchFamily="34" charset="0"/>
              </a:rPr>
              <a:t>Controller</a:t>
            </a:r>
            <a:endParaRPr lang="zh-CN" altLang="en-US" dirty="0">
              <a:solidFill>
                <a:schemeClr val="bg1"/>
              </a:solidFill>
              <a:latin typeface="Verdana" pitchFamily="34" charset="0"/>
              <a:cs typeface="Verdana" pitchFamily="34" charset="0"/>
            </a:endParaRPr>
          </a:p>
        </p:txBody>
      </p:sp>
      <p:sp>
        <p:nvSpPr>
          <p:cNvPr id="37" name="圆角矩形 36"/>
          <p:cNvSpPr/>
          <p:nvPr/>
        </p:nvSpPr>
        <p:spPr>
          <a:xfrm>
            <a:off x="5929322" y="3571876"/>
            <a:ext cx="2643174" cy="3286124"/>
          </a:xfrm>
          <a:prstGeom prst="roundRect">
            <a:avLst/>
          </a:prstGeom>
          <a:solidFill>
            <a:schemeClr val="bg1">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a:off x="2214546" y="1142984"/>
            <a:ext cx="3778276" cy="21600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32" name="Picture 2"/>
          <p:cNvPicPr>
            <a:picLocks noChangeAspect="1" noChangeArrowheads="1"/>
          </p:cNvPicPr>
          <p:nvPr/>
        </p:nvPicPr>
        <p:blipFill>
          <a:blip r:embed="rId3"/>
          <a:srcRect/>
          <a:stretch>
            <a:fillRect/>
          </a:stretch>
        </p:blipFill>
        <p:spPr bwMode="auto">
          <a:xfrm>
            <a:off x="714348" y="5000636"/>
            <a:ext cx="1152525" cy="495300"/>
          </a:xfrm>
          <a:prstGeom prst="rect">
            <a:avLst/>
          </a:prstGeom>
          <a:noFill/>
          <a:ln w="9525">
            <a:noFill/>
            <a:miter lim="800000"/>
            <a:headEnd/>
            <a:tailEnd/>
          </a:ln>
          <a:effectLst/>
        </p:spPr>
      </p:pic>
      <p:pic>
        <p:nvPicPr>
          <p:cNvPr id="33" name="Picture 2"/>
          <p:cNvPicPr>
            <a:picLocks noChangeAspect="1" noChangeArrowheads="1"/>
          </p:cNvPicPr>
          <p:nvPr/>
        </p:nvPicPr>
        <p:blipFill>
          <a:blip r:embed="rId3"/>
          <a:srcRect/>
          <a:stretch>
            <a:fillRect/>
          </a:stretch>
        </p:blipFill>
        <p:spPr bwMode="auto">
          <a:xfrm>
            <a:off x="2786050" y="5000636"/>
            <a:ext cx="1152525" cy="495300"/>
          </a:xfrm>
          <a:prstGeom prst="rect">
            <a:avLst/>
          </a:prstGeom>
          <a:noFill/>
          <a:ln w="9525">
            <a:noFill/>
            <a:miter lim="800000"/>
            <a:headEnd/>
            <a:tailEnd/>
          </a:ln>
          <a:effectLst/>
        </p:spPr>
      </p:pic>
      <p:pic>
        <p:nvPicPr>
          <p:cNvPr id="40" name="Picture 2"/>
          <p:cNvPicPr>
            <a:picLocks noChangeAspect="1" noChangeArrowheads="1"/>
          </p:cNvPicPr>
          <p:nvPr/>
        </p:nvPicPr>
        <p:blipFill>
          <a:blip r:embed="rId3"/>
          <a:srcRect/>
          <a:stretch>
            <a:fillRect/>
          </a:stretch>
        </p:blipFill>
        <p:spPr bwMode="auto">
          <a:xfrm>
            <a:off x="4857752" y="5000636"/>
            <a:ext cx="1152525" cy="495300"/>
          </a:xfrm>
          <a:prstGeom prst="rect">
            <a:avLst/>
          </a:prstGeom>
          <a:noFill/>
          <a:ln w="9525">
            <a:noFill/>
            <a:miter lim="800000"/>
            <a:headEnd/>
            <a:tailEnd/>
          </a:ln>
          <a:effectLst/>
        </p:spPr>
      </p:pic>
      <p:sp>
        <p:nvSpPr>
          <p:cNvPr id="41" name="云形 40"/>
          <p:cNvSpPr/>
          <p:nvPr/>
        </p:nvSpPr>
        <p:spPr>
          <a:xfrm>
            <a:off x="0" y="3786190"/>
            <a:ext cx="6786610" cy="2857520"/>
          </a:xfrm>
          <a:prstGeom prst="cloud">
            <a:avLst/>
          </a:prstGeom>
          <a:noFill/>
          <a:ln>
            <a:solidFill>
              <a:srgbClr val="00B0F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圆角矩形 41"/>
          <p:cNvSpPr/>
          <p:nvPr/>
        </p:nvSpPr>
        <p:spPr>
          <a:xfrm>
            <a:off x="3144377" y="1714488"/>
            <a:ext cx="571504" cy="571504"/>
          </a:xfrm>
          <a:prstGeom prst="roundRect">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200" b="1" dirty="0" smtClean="0">
                <a:latin typeface="Verdana" pitchFamily="34" charset="0"/>
                <a:ea typeface="Verdana" pitchFamily="34" charset="0"/>
                <a:cs typeface="Verdana" pitchFamily="34" charset="0"/>
              </a:rPr>
              <a:t>App</a:t>
            </a:r>
            <a:endParaRPr lang="zh-CN" altLang="en-US" sz="1200" b="1" dirty="0" smtClean="0">
              <a:latin typeface="Verdana" pitchFamily="34" charset="0"/>
              <a:cs typeface="Verdana" pitchFamily="34" charset="0"/>
            </a:endParaRPr>
          </a:p>
        </p:txBody>
      </p:sp>
      <p:sp>
        <p:nvSpPr>
          <p:cNvPr id="43" name="TextBox 42"/>
          <p:cNvSpPr txBox="1"/>
          <p:nvPr/>
        </p:nvSpPr>
        <p:spPr>
          <a:xfrm>
            <a:off x="1643042" y="500042"/>
            <a:ext cx="1324402" cy="369332"/>
          </a:xfrm>
          <a:prstGeom prst="rect">
            <a:avLst/>
          </a:prstGeom>
          <a:noFill/>
        </p:spPr>
        <p:txBody>
          <a:bodyPr wrap="none" rtlCol="0">
            <a:spAutoFit/>
          </a:bodyPr>
          <a:lstStyle/>
          <a:p>
            <a:r>
              <a:rPr lang="en-US" altLang="zh-CN" dirty="0" smtClean="0">
                <a:solidFill>
                  <a:schemeClr val="bg1"/>
                </a:solidFill>
                <a:latin typeface="Verdana" pitchFamily="34" charset="0"/>
                <a:ea typeface="Verdana" pitchFamily="34" charset="0"/>
                <a:cs typeface="Verdana" pitchFamily="34" charset="0"/>
              </a:rPr>
              <a:t>Controller</a:t>
            </a:r>
            <a:endParaRPr lang="zh-CN" altLang="en-US" dirty="0">
              <a:solidFill>
                <a:schemeClr val="bg1"/>
              </a:solidFill>
              <a:latin typeface="Verdana" pitchFamily="34" charset="0"/>
              <a:cs typeface="Verdana" pitchFamily="34" charset="0"/>
            </a:endParaRPr>
          </a:p>
        </p:txBody>
      </p:sp>
      <p:sp>
        <p:nvSpPr>
          <p:cNvPr id="44" name="TextBox 43"/>
          <p:cNvSpPr txBox="1"/>
          <p:nvPr/>
        </p:nvSpPr>
        <p:spPr>
          <a:xfrm>
            <a:off x="2688244" y="1142984"/>
            <a:ext cx="1481496" cy="369332"/>
          </a:xfrm>
          <a:prstGeom prst="rect">
            <a:avLst/>
          </a:prstGeom>
          <a:noFill/>
        </p:spPr>
        <p:txBody>
          <a:bodyPr wrap="none" rtlCol="0">
            <a:spAutoFit/>
          </a:bodyPr>
          <a:lstStyle/>
          <a:p>
            <a:r>
              <a:rPr lang="en-US" altLang="zh-CN" b="1" dirty="0" smtClean="0">
                <a:solidFill>
                  <a:schemeClr val="bg1"/>
                </a:solidFill>
                <a:latin typeface="Verdana" pitchFamily="34" charset="0"/>
                <a:ea typeface="Verdana" pitchFamily="34" charset="0"/>
                <a:cs typeface="Verdana" pitchFamily="34" charset="0"/>
              </a:rPr>
              <a:t>Controller</a:t>
            </a:r>
            <a:endParaRPr lang="zh-CN" altLang="en-US" b="1" dirty="0">
              <a:solidFill>
                <a:schemeClr val="bg1"/>
              </a:solidFill>
              <a:latin typeface="Verdana" pitchFamily="34" charset="0"/>
              <a:cs typeface="Verdana" pitchFamily="34" charset="0"/>
            </a:endParaRPr>
          </a:p>
        </p:txBody>
      </p:sp>
      <p:sp>
        <p:nvSpPr>
          <p:cNvPr id="46" name="TextBox 45"/>
          <p:cNvSpPr txBox="1"/>
          <p:nvPr/>
        </p:nvSpPr>
        <p:spPr>
          <a:xfrm>
            <a:off x="3000364" y="1714488"/>
            <a:ext cx="859531" cy="276999"/>
          </a:xfrm>
          <a:prstGeom prst="rect">
            <a:avLst/>
          </a:prstGeom>
          <a:noFill/>
        </p:spPr>
        <p:txBody>
          <a:bodyPr wrap="none" rtlCol="0">
            <a:spAutoFit/>
          </a:bodyPr>
          <a:lstStyle/>
          <a:p>
            <a:r>
              <a:rPr lang="en-US" altLang="zh-CN" sz="1200" b="1" dirty="0" smtClean="0">
                <a:solidFill>
                  <a:schemeClr val="bg1"/>
                </a:solidFill>
                <a:latin typeface="Verdana" pitchFamily="34" charset="0"/>
                <a:ea typeface="Verdana" pitchFamily="34" charset="0"/>
                <a:cs typeface="Verdana" pitchFamily="34" charset="0"/>
              </a:rPr>
              <a:t>Routing</a:t>
            </a:r>
            <a:endParaRPr lang="zh-CN" altLang="en-US" sz="1200" b="1" dirty="0">
              <a:solidFill>
                <a:schemeClr val="bg1"/>
              </a:solidFill>
              <a:latin typeface="Verdana" pitchFamily="34" charset="0"/>
              <a:cs typeface="Verdana" pitchFamily="34" charset="0"/>
            </a:endParaRPr>
          </a:p>
        </p:txBody>
      </p:sp>
      <p:cxnSp>
        <p:nvCxnSpPr>
          <p:cNvPr id="47" name="直接箭头连接符 46"/>
          <p:cNvCxnSpPr>
            <a:endCxn id="33" idx="0"/>
          </p:cNvCxnSpPr>
          <p:nvPr/>
        </p:nvCxnSpPr>
        <p:spPr>
          <a:xfrm rot="5400000">
            <a:off x="2502679" y="4074323"/>
            <a:ext cx="1785948" cy="66679"/>
          </a:xfrm>
          <a:prstGeom prst="straightConnector1">
            <a:avLst/>
          </a:prstGeom>
          <a:ln w="5715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stCxn id="42" idx="2"/>
            <a:endCxn id="51" idx="0"/>
          </p:cNvCxnSpPr>
          <p:nvPr/>
        </p:nvCxnSpPr>
        <p:spPr>
          <a:xfrm rot="5400000">
            <a:off x="3250966" y="2464019"/>
            <a:ext cx="357190" cy="1137"/>
          </a:xfrm>
          <a:prstGeom prst="straightConnector1">
            <a:avLst/>
          </a:prstGeom>
          <a:ln w="5715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49" name="圆角矩形 48"/>
          <p:cNvSpPr/>
          <p:nvPr/>
        </p:nvSpPr>
        <p:spPr>
          <a:xfrm>
            <a:off x="4572000" y="1714488"/>
            <a:ext cx="571504" cy="571504"/>
          </a:xfrm>
          <a:prstGeom prst="roundRect">
            <a:avLst/>
          </a:prstGeom>
          <a:solidFill>
            <a:srgbClr val="FFC00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200" b="1" dirty="0" smtClean="0">
                <a:latin typeface="Verdana" pitchFamily="34" charset="0"/>
                <a:ea typeface="Verdana" pitchFamily="34" charset="0"/>
                <a:cs typeface="Verdana" pitchFamily="34" charset="0"/>
              </a:rPr>
              <a:t>App</a:t>
            </a:r>
            <a:endParaRPr lang="zh-CN" altLang="en-US" sz="1200" b="1" dirty="0" smtClean="0">
              <a:latin typeface="Verdana" pitchFamily="34" charset="0"/>
              <a:cs typeface="Verdana" pitchFamily="34" charset="0"/>
            </a:endParaRPr>
          </a:p>
        </p:txBody>
      </p:sp>
      <p:sp>
        <p:nvSpPr>
          <p:cNvPr id="50" name="TextBox 49"/>
          <p:cNvSpPr txBox="1"/>
          <p:nvPr/>
        </p:nvSpPr>
        <p:spPr>
          <a:xfrm>
            <a:off x="4427987" y="1714488"/>
            <a:ext cx="851515" cy="276999"/>
          </a:xfrm>
          <a:prstGeom prst="rect">
            <a:avLst/>
          </a:prstGeom>
          <a:noFill/>
        </p:spPr>
        <p:txBody>
          <a:bodyPr wrap="none" rtlCol="0">
            <a:spAutoFit/>
          </a:bodyPr>
          <a:lstStyle/>
          <a:p>
            <a:r>
              <a:rPr lang="en-US" altLang="zh-CN" sz="1200" b="1" dirty="0" smtClean="0">
                <a:solidFill>
                  <a:schemeClr val="bg1"/>
                </a:solidFill>
                <a:latin typeface="Verdana" pitchFamily="34" charset="0"/>
                <a:ea typeface="Verdana" pitchFamily="34" charset="0"/>
                <a:cs typeface="Verdana" pitchFamily="34" charset="0"/>
              </a:rPr>
              <a:t>Monitor</a:t>
            </a:r>
            <a:endParaRPr lang="zh-CN" altLang="en-US" sz="1200" b="1" dirty="0">
              <a:solidFill>
                <a:schemeClr val="bg1"/>
              </a:solidFill>
              <a:latin typeface="Verdana" pitchFamily="34" charset="0"/>
              <a:cs typeface="Verdana" pitchFamily="34" charset="0"/>
            </a:endParaRPr>
          </a:p>
        </p:txBody>
      </p:sp>
      <p:sp>
        <p:nvSpPr>
          <p:cNvPr id="51" name="圆角矩形 50"/>
          <p:cNvSpPr/>
          <p:nvPr/>
        </p:nvSpPr>
        <p:spPr>
          <a:xfrm>
            <a:off x="3143240" y="2643182"/>
            <a:ext cx="571504" cy="571504"/>
          </a:xfrm>
          <a:prstGeom prst="roundRect">
            <a:avLst/>
          </a:prstGeom>
          <a:solidFill>
            <a:srgbClr val="FFC000"/>
          </a:solidFill>
          <a:effectLst>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sz="1200" b="1" dirty="0" smtClean="0">
              <a:latin typeface="Verdana" pitchFamily="34" charset="0"/>
              <a:cs typeface="Verdana" pitchFamily="34" charset="0"/>
            </a:endParaRPr>
          </a:p>
        </p:txBody>
      </p:sp>
      <p:sp>
        <p:nvSpPr>
          <p:cNvPr id="52" name="TextBox 51"/>
          <p:cNvSpPr txBox="1"/>
          <p:nvPr/>
        </p:nvSpPr>
        <p:spPr>
          <a:xfrm>
            <a:off x="2916000" y="2643182"/>
            <a:ext cx="1037463" cy="461665"/>
          </a:xfrm>
          <a:prstGeom prst="rect">
            <a:avLst/>
          </a:prstGeom>
          <a:noFill/>
        </p:spPr>
        <p:txBody>
          <a:bodyPr wrap="none" rtlCol="0">
            <a:spAutoFit/>
          </a:bodyPr>
          <a:lstStyle/>
          <a:p>
            <a:pPr algn="ctr"/>
            <a:r>
              <a:rPr lang="en-US" altLang="zh-CN" sz="1200" b="1" dirty="0" smtClean="0">
                <a:solidFill>
                  <a:schemeClr val="bg1"/>
                </a:solidFill>
                <a:latin typeface="Verdana" pitchFamily="34" charset="0"/>
                <a:cs typeface="Verdana" pitchFamily="34" charset="0"/>
              </a:rPr>
              <a:t>Postcard</a:t>
            </a:r>
          </a:p>
          <a:p>
            <a:pPr algn="ctr"/>
            <a:r>
              <a:rPr lang="en-US" altLang="zh-CN" sz="1200" b="1" dirty="0" smtClean="0">
                <a:solidFill>
                  <a:schemeClr val="bg1"/>
                </a:solidFill>
                <a:latin typeface="Verdana" pitchFamily="34" charset="0"/>
                <a:cs typeface="Verdana" pitchFamily="34" charset="0"/>
              </a:rPr>
              <a:t>Processor</a:t>
            </a:r>
          </a:p>
        </p:txBody>
      </p:sp>
      <p:sp>
        <p:nvSpPr>
          <p:cNvPr id="53" name="圆角矩形 52"/>
          <p:cNvSpPr/>
          <p:nvPr/>
        </p:nvSpPr>
        <p:spPr>
          <a:xfrm>
            <a:off x="4572000" y="2643182"/>
            <a:ext cx="571504" cy="571504"/>
          </a:xfrm>
          <a:prstGeom prst="roundRect">
            <a:avLst/>
          </a:prstGeom>
          <a:solidFill>
            <a:srgbClr val="FFC00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sz="1200" b="1" dirty="0" smtClean="0">
              <a:latin typeface="Verdana" pitchFamily="34" charset="0"/>
              <a:cs typeface="Verdana" pitchFamily="34" charset="0"/>
            </a:endParaRPr>
          </a:p>
        </p:txBody>
      </p:sp>
      <p:sp>
        <p:nvSpPr>
          <p:cNvPr id="54" name="TextBox 53"/>
          <p:cNvSpPr txBox="1"/>
          <p:nvPr/>
        </p:nvSpPr>
        <p:spPr>
          <a:xfrm>
            <a:off x="4233600" y="2643182"/>
            <a:ext cx="1204155" cy="461665"/>
          </a:xfrm>
          <a:prstGeom prst="rect">
            <a:avLst/>
          </a:prstGeom>
          <a:noFill/>
        </p:spPr>
        <p:txBody>
          <a:bodyPr wrap="square" rtlCol="0">
            <a:spAutoFit/>
          </a:bodyPr>
          <a:lstStyle/>
          <a:p>
            <a:pPr algn="ctr"/>
            <a:r>
              <a:rPr lang="en-US" altLang="zh-CN" sz="1200" b="1" dirty="0" smtClean="0">
                <a:solidFill>
                  <a:schemeClr val="bg1"/>
                </a:solidFill>
                <a:latin typeface="Verdana" pitchFamily="34" charset="0"/>
                <a:ea typeface="Verdana" pitchFamily="34" charset="0"/>
                <a:cs typeface="Verdana" pitchFamily="34" charset="0"/>
              </a:rPr>
              <a:t>Injector/</a:t>
            </a:r>
          </a:p>
          <a:p>
            <a:pPr algn="ctr"/>
            <a:r>
              <a:rPr lang="en-US" altLang="zh-CN" sz="1200" b="1" dirty="0" smtClean="0">
                <a:solidFill>
                  <a:schemeClr val="bg1"/>
                </a:solidFill>
                <a:latin typeface="Verdana" pitchFamily="34" charset="0"/>
                <a:ea typeface="Verdana" pitchFamily="34" charset="0"/>
                <a:cs typeface="Verdana" pitchFamily="34" charset="0"/>
              </a:rPr>
              <a:t>Interceptor</a:t>
            </a:r>
            <a:endParaRPr lang="zh-CN" altLang="en-US" sz="1200" b="1" dirty="0">
              <a:solidFill>
                <a:schemeClr val="bg1"/>
              </a:solidFill>
              <a:latin typeface="Verdana" pitchFamily="34" charset="0"/>
              <a:cs typeface="Verdana" pitchFamily="34" charset="0"/>
            </a:endParaRPr>
          </a:p>
        </p:txBody>
      </p:sp>
      <p:cxnSp>
        <p:nvCxnSpPr>
          <p:cNvPr id="56" name="直接箭头连接符 55"/>
          <p:cNvCxnSpPr/>
          <p:nvPr/>
        </p:nvCxnSpPr>
        <p:spPr>
          <a:xfrm rot="5400000" flipH="1" flipV="1">
            <a:off x="2643174" y="4071942"/>
            <a:ext cx="1785951" cy="71441"/>
          </a:xfrm>
          <a:prstGeom prst="straightConnector1">
            <a:avLst/>
          </a:prstGeom>
          <a:ln w="57150">
            <a:solidFill>
              <a:srgbClr val="FF66FF"/>
            </a:solidFill>
            <a:tailEnd type="arrow"/>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rot="5400000">
            <a:off x="4679157" y="2464587"/>
            <a:ext cx="357190" cy="1588"/>
          </a:xfrm>
          <a:prstGeom prst="straightConnector1">
            <a:avLst/>
          </a:prstGeom>
          <a:ln w="57150">
            <a:solidFill>
              <a:srgbClr val="FF66FF"/>
            </a:solidFill>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rot="5400000">
            <a:off x="3357554" y="3500438"/>
            <a:ext cx="1785950" cy="1214446"/>
          </a:xfrm>
          <a:prstGeom prst="straightConnector1">
            <a:avLst/>
          </a:prstGeom>
          <a:ln w="57150">
            <a:solidFill>
              <a:srgbClr val="FF66FF"/>
            </a:solidFill>
            <a:tailEnd type="arrow"/>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flipV="1">
            <a:off x="3571868" y="2285992"/>
            <a:ext cx="1143008" cy="357190"/>
          </a:xfrm>
          <a:prstGeom prst="straightConnector1">
            <a:avLst/>
          </a:prstGeom>
          <a:ln w="57150">
            <a:solidFill>
              <a:srgbClr val="FF66FF"/>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860800" y="3357562"/>
            <a:ext cx="3525784" cy="646331"/>
          </a:xfrm>
          <a:prstGeom prst="rect">
            <a:avLst/>
          </a:prstGeom>
          <a:noFill/>
        </p:spPr>
        <p:txBody>
          <a:bodyPr wrap="square" rtlCol="0">
            <a:spAutoFit/>
          </a:bodyPr>
          <a:lstStyle/>
          <a:p>
            <a:r>
              <a:rPr lang="en-US" altLang="zh-CN" sz="3600" b="1" dirty="0" err="1" smtClean="0">
                <a:solidFill>
                  <a:srgbClr val="FFC000"/>
                </a:solidFill>
                <a:latin typeface="Verdana" pitchFamily="34" charset="0"/>
                <a:ea typeface="Verdana" pitchFamily="34" charset="0"/>
                <a:cs typeface="Verdana" pitchFamily="34" charset="0"/>
              </a:rPr>
              <a:t>RuleScope</a:t>
            </a:r>
            <a:endParaRPr lang="en-US" altLang="zh-CN" sz="3600" b="1" dirty="0" smtClean="0">
              <a:solidFill>
                <a:srgbClr val="FFC000"/>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标题 1"/>
          <p:cNvSpPr>
            <a:spLocks noGrp="1"/>
          </p:cNvSpPr>
          <p:nvPr>
            <p:ph type="ctrTitle"/>
          </p:nvPr>
        </p:nvSpPr>
        <p:spPr>
          <a:xfrm>
            <a:off x="0" y="2130425"/>
            <a:ext cx="9144000" cy="1470025"/>
          </a:xfrm>
        </p:spPr>
        <p:txBody>
          <a:bodyPr>
            <a:normAutofit fontScale="90000"/>
          </a:bodyPr>
          <a:lstStyle/>
          <a:p>
            <a:r>
              <a:rPr lang="en-US" altLang="zh-CN" sz="4000" dirty="0" err="1" smtClean="0">
                <a:solidFill>
                  <a:schemeClr val="bg1"/>
                </a:solidFill>
                <a:ea typeface="Verdana" pitchFamily="34" charset="0"/>
              </a:rPr>
              <a:t>Gotta</a:t>
            </a:r>
            <a:r>
              <a:rPr lang="en-US" altLang="zh-CN" sz="4000" dirty="0" smtClean="0">
                <a:solidFill>
                  <a:schemeClr val="bg1"/>
                </a:solidFill>
              </a:rPr>
              <a:t> Tell You Switches Only Once</a:t>
            </a:r>
            <a:br>
              <a:rPr lang="en-US" altLang="zh-CN" sz="4000" dirty="0" smtClean="0">
                <a:solidFill>
                  <a:schemeClr val="bg1"/>
                </a:solidFill>
              </a:rPr>
            </a:br>
            <a:r>
              <a:rPr lang="en-US" altLang="zh-CN" sz="4000" dirty="0" smtClean="0">
                <a:solidFill>
                  <a:schemeClr val="bg1"/>
                </a:solidFill>
              </a:rPr>
              <a:t>Toward Bandwidth-Efficient</a:t>
            </a:r>
            <a:br>
              <a:rPr lang="en-US" altLang="zh-CN" sz="4000" dirty="0" smtClean="0">
                <a:solidFill>
                  <a:schemeClr val="bg1"/>
                </a:solidFill>
              </a:rPr>
            </a:br>
            <a:r>
              <a:rPr lang="en-US" altLang="zh-CN" sz="4000" dirty="0" smtClean="0">
                <a:solidFill>
                  <a:schemeClr val="bg1"/>
                </a:solidFill>
              </a:rPr>
              <a:t>Flow Setup for </a:t>
            </a:r>
            <a:r>
              <a:rPr lang="en-US" altLang="zh-CN" sz="4000" dirty="0" smtClean="0">
                <a:solidFill>
                  <a:srgbClr val="FFC000"/>
                </a:solidFill>
              </a:rPr>
              <a:t>SDN</a:t>
            </a:r>
            <a:r>
              <a:rPr lang="en-US" altLang="zh-CN" sz="4000" dirty="0" smtClean="0"/>
              <a:t/>
            </a:r>
            <a:br>
              <a:rPr lang="en-US" altLang="zh-CN" sz="4000" dirty="0" smtClean="0"/>
            </a:br>
            <a:endParaRPr lang="zh-CN" altLang="en-US" sz="4000" dirty="0">
              <a:solidFill>
                <a:srgbClr val="FFC000"/>
              </a:solidFill>
            </a:endParaRPr>
          </a:p>
        </p:txBody>
      </p:sp>
      <p:sp>
        <p:nvSpPr>
          <p:cNvPr id="30" name="TextBox 29"/>
          <p:cNvSpPr txBox="1"/>
          <p:nvPr/>
        </p:nvSpPr>
        <p:spPr>
          <a:xfrm>
            <a:off x="1643042" y="500042"/>
            <a:ext cx="1324402" cy="369332"/>
          </a:xfrm>
          <a:prstGeom prst="rect">
            <a:avLst/>
          </a:prstGeom>
          <a:noFill/>
        </p:spPr>
        <p:txBody>
          <a:bodyPr wrap="none" rtlCol="0">
            <a:spAutoFit/>
          </a:bodyPr>
          <a:lstStyle/>
          <a:p>
            <a:r>
              <a:rPr lang="en-US" altLang="zh-CN" dirty="0" smtClean="0">
                <a:solidFill>
                  <a:schemeClr val="bg1"/>
                </a:solidFill>
                <a:latin typeface="Verdana" pitchFamily="34" charset="0"/>
                <a:ea typeface="Verdana" pitchFamily="34" charset="0"/>
                <a:cs typeface="Verdana" pitchFamily="34" charset="0"/>
              </a:rPr>
              <a:t>Controller</a:t>
            </a:r>
            <a:endParaRPr lang="zh-CN" altLang="en-US" dirty="0">
              <a:solidFill>
                <a:schemeClr val="bg1"/>
              </a:solidFill>
              <a:latin typeface="Verdana" pitchFamily="34" charset="0"/>
              <a:cs typeface="Verdana" pitchFamily="34" charset="0"/>
            </a:endParaRPr>
          </a:p>
        </p:txBody>
      </p:sp>
      <p:sp>
        <p:nvSpPr>
          <p:cNvPr id="37" name="圆角矩形 36"/>
          <p:cNvSpPr/>
          <p:nvPr/>
        </p:nvSpPr>
        <p:spPr>
          <a:xfrm>
            <a:off x="5929322" y="3571876"/>
            <a:ext cx="2643174" cy="3286124"/>
          </a:xfrm>
          <a:prstGeom prst="roundRect">
            <a:avLst/>
          </a:prstGeom>
          <a:solidFill>
            <a:schemeClr val="bg1">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a:off x="2214546" y="1142984"/>
            <a:ext cx="3778276" cy="21600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32" name="Picture 2"/>
          <p:cNvPicPr>
            <a:picLocks noChangeAspect="1" noChangeArrowheads="1"/>
          </p:cNvPicPr>
          <p:nvPr/>
        </p:nvPicPr>
        <p:blipFill>
          <a:blip r:embed="rId3"/>
          <a:srcRect/>
          <a:stretch>
            <a:fillRect/>
          </a:stretch>
        </p:blipFill>
        <p:spPr bwMode="auto">
          <a:xfrm>
            <a:off x="714348" y="5000636"/>
            <a:ext cx="1152525" cy="495300"/>
          </a:xfrm>
          <a:prstGeom prst="rect">
            <a:avLst/>
          </a:prstGeom>
          <a:noFill/>
          <a:ln w="9525">
            <a:noFill/>
            <a:miter lim="800000"/>
            <a:headEnd/>
            <a:tailEnd/>
          </a:ln>
          <a:effectLst/>
        </p:spPr>
      </p:pic>
      <p:pic>
        <p:nvPicPr>
          <p:cNvPr id="33" name="Picture 2"/>
          <p:cNvPicPr>
            <a:picLocks noChangeAspect="1" noChangeArrowheads="1"/>
          </p:cNvPicPr>
          <p:nvPr/>
        </p:nvPicPr>
        <p:blipFill>
          <a:blip r:embed="rId3"/>
          <a:srcRect/>
          <a:stretch>
            <a:fillRect/>
          </a:stretch>
        </p:blipFill>
        <p:spPr bwMode="auto">
          <a:xfrm>
            <a:off x="2786050" y="5000636"/>
            <a:ext cx="1152525" cy="495300"/>
          </a:xfrm>
          <a:prstGeom prst="rect">
            <a:avLst/>
          </a:prstGeom>
          <a:noFill/>
          <a:ln w="9525">
            <a:noFill/>
            <a:miter lim="800000"/>
            <a:headEnd/>
            <a:tailEnd/>
          </a:ln>
          <a:effectLst/>
        </p:spPr>
      </p:pic>
      <p:pic>
        <p:nvPicPr>
          <p:cNvPr id="40" name="Picture 2"/>
          <p:cNvPicPr>
            <a:picLocks noChangeAspect="1" noChangeArrowheads="1"/>
          </p:cNvPicPr>
          <p:nvPr/>
        </p:nvPicPr>
        <p:blipFill>
          <a:blip r:embed="rId3"/>
          <a:srcRect/>
          <a:stretch>
            <a:fillRect/>
          </a:stretch>
        </p:blipFill>
        <p:spPr bwMode="auto">
          <a:xfrm>
            <a:off x="4857752" y="5000636"/>
            <a:ext cx="1152525" cy="495300"/>
          </a:xfrm>
          <a:prstGeom prst="rect">
            <a:avLst/>
          </a:prstGeom>
          <a:noFill/>
          <a:ln w="9525">
            <a:noFill/>
            <a:miter lim="800000"/>
            <a:headEnd/>
            <a:tailEnd/>
          </a:ln>
          <a:effectLst/>
        </p:spPr>
      </p:pic>
      <p:sp>
        <p:nvSpPr>
          <p:cNvPr id="41" name="云形 40"/>
          <p:cNvSpPr/>
          <p:nvPr/>
        </p:nvSpPr>
        <p:spPr>
          <a:xfrm>
            <a:off x="0" y="3786190"/>
            <a:ext cx="6786610" cy="2857520"/>
          </a:xfrm>
          <a:prstGeom prst="cloud">
            <a:avLst/>
          </a:prstGeom>
          <a:noFill/>
          <a:ln>
            <a:solidFill>
              <a:srgbClr val="00B0F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圆角矩形 41"/>
          <p:cNvSpPr/>
          <p:nvPr/>
        </p:nvSpPr>
        <p:spPr>
          <a:xfrm>
            <a:off x="3144377" y="1714488"/>
            <a:ext cx="571504" cy="571504"/>
          </a:xfrm>
          <a:prstGeom prst="roundRect">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200" b="1" dirty="0" smtClean="0">
                <a:latin typeface="Verdana" pitchFamily="34" charset="0"/>
                <a:ea typeface="Verdana" pitchFamily="34" charset="0"/>
                <a:cs typeface="Verdana" pitchFamily="34" charset="0"/>
              </a:rPr>
              <a:t>App</a:t>
            </a:r>
            <a:endParaRPr lang="zh-CN" altLang="en-US" sz="1200" b="1" dirty="0" smtClean="0">
              <a:latin typeface="Verdana" pitchFamily="34" charset="0"/>
              <a:cs typeface="Verdana" pitchFamily="34" charset="0"/>
            </a:endParaRPr>
          </a:p>
        </p:txBody>
      </p:sp>
      <p:sp>
        <p:nvSpPr>
          <p:cNvPr id="43" name="TextBox 42"/>
          <p:cNvSpPr txBox="1"/>
          <p:nvPr/>
        </p:nvSpPr>
        <p:spPr>
          <a:xfrm>
            <a:off x="1643042" y="500042"/>
            <a:ext cx="1324402" cy="369332"/>
          </a:xfrm>
          <a:prstGeom prst="rect">
            <a:avLst/>
          </a:prstGeom>
          <a:noFill/>
        </p:spPr>
        <p:txBody>
          <a:bodyPr wrap="none" rtlCol="0">
            <a:spAutoFit/>
          </a:bodyPr>
          <a:lstStyle/>
          <a:p>
            <a:r>
              <a:rPr lang="en-US" altLang="zh-CN" dirty="0" smtClean="0">
                <a:solidFill>
                  <a:schemeClr val="bg1"/>
                </a:solidFill>
                <a:latin typeface="Verdana" pitchFamily="34" charset="0"/>
                <a:ea typeface="Verdana" pitchFamily="34" charset="0"/>
                <a:cs typeface="Verdana" pitchFamily="34" charset="0"/>
              </a:rPr>
              <a:t>Controller</a:t>
            </a:r>
            <a:endParaRPr lang="zh-CN" altLang="en-US" dirty="0">
              <a:solidFill>
                <a:schemeClr val="bg1"/>
              </a:solidFill>
              <a:latin typeface="Verdana" pitchFamily="34" charset="0"/>
              <a:cs typeface="Verdana" pitchFamily="34" charset="0"/>
            </a:endParaRPr>
          </a:p>
        </p:txBody>
      </p:sp>
      <p:sp>
        <p:nvSpPr>
          <p:cNvPr id="44" name="TextBox 43"/>
          <p:cNvSpPr txBox="1"/>
          <p:nvPr/>
        </p:nvSpPr>
        <p:spPr>
          <a:xfrm>
            <a:off x="2688244" y="1142984"/>
            <a:ext cx="1481496" cy="369332"/>
          </a:xfrm>
          <a:prstGeom prst="rect">
            <a:avLst/>
          </a:prstGeom>
          <a:noFill/>
        </p:spPr>
        <p:txBody>
          <a:bodyPr wrap="none" rtlCol="0">
            <a:spAutoFit/>
          </a:bodyPr>
          <a:lstStyle/>
          <a:p>
            <a:r>
              <a:rPr lang="en-US" altLang="zh-CN" b="1" dirty="0" smtClean="0">
                <a:solidFill>
                  <a:schemeClr val="bg1"/>
                </a:solidFill>
                <a:latin typeface="Verdana" pitchFamily="34" charset="0"/>
                <a:ea typeface="Verdana" pitchFamily="34" charset="0"/>
                <a:cs typeface="Verdana" pitchFamily="34" charset="0"/>
              </a:rPr>
              <a:t>Controller</a:t>
            </a:r>
            <a:endParaRPr lang="zh-CN" altLang="en-US" b="1" dirty="0">
              <a:solidFill>
                <a:schemeClr val="bg1"/>
              </a:solidFill>
              <a:latin typeface="Verdana" pitchFamily="34" charset="0"/>
              <a:cs typeface="Verdana" pitchFamily="34" charset="0"/>
            </a:endParaRPr>
          </a:p>
        </p:txBody>
      </p:sp>
      <p:sp>
        <p:nvSpPr>
          <p:cNvPr id="46" name="TextBox 45"/>
          <p:cNvSpPr txBox="1"/>
          <p:nvPr/>
        </p:nvSpPr>
        <p:spPr>
          <a:xfrm>
            <a:off x="3000364" y="1714488"/>
            <a:ext cx="859531" cy="276999"/>
          </a:xfrm>
          <a:prstGeom prst="rect">
            <a:avLst/>
          </a:prstGeom>
          <a:noFill/>
        </p:spPr>
        <p:txBody>
          <a:bodyPr wrap="none" rtlCol="0">
            <a:spAutoFit/>
          </a:bodyPr>
          <a:lstStyle/>
          <a:p>
            <a:r>
              <a:rPr lang="en-US" altLang="zh-CN" sz="1200" b="1" dirty="0" smtClean="0">
                <a:solidFill>
                  <a:schemeClr val="bg1"/>
                </a:solidFill>
                <a:latin typeface="Verdana" pitchFamily="34" charset="0"/>
                <a:ea typeface="Verdana" pitchFamily="34" charset="0"/>
                <a:cs typeface="Verdana" pitchFamily="34" charset="0"/>
              </a:rPr>
              <a:t>Routing</a:t>
            </a:r>
            <a:endParaRPr lang="zh-CN" altLang="en-US" sz="1200" b="1" dirty="0">
              <a:solidFill>
                <a:schemeClr val="bg1"/>
              </a:solidFill>
              <a:latin typeface="Verdana" pitchFamily="34" charset="0"/>
              <a:cs typeface="Verdana" pitchFamily="34" charset="0"/>
            </a:endParaRPr>
          </a:p>
        </p:txBody>
      </p:sp>
      <p:cxnSp>
        <p:nvCxnSpPr>
          <p:cNvPr id="47" name="直接箭头连接符 46"/>
          <p:cNvCxnSpPr>
            <a:endCxn id="33" idx="0"/>
          </p:cNvCxnSpPr>
          <p:nvPr/>
        </p:nvCxnSpPr>
        <p:spPr>
          <a:xfrm rot="5400000">
            <a:off x="2502679" y="4074323"/>
            <a:ext cx="1785948" cy="66679"/>
          </a:xfrm>
          <a:prstGeom prst="straightConnector1">
            <a:avLst/>
          </a:prstGeom>
          <a:ln w="5715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stCxn id="42" idx="2"/>
            <a:endCxn id="51" idx="0"/>
          </p:cNvCxnSpPr>
          <p:nvPr/>
        </p:nvCxnSpPr>
        <p:spPr>
          <a:xfrm rot="5400000">
            <a:off x="3250966" y="2464019"/>
            <a:ext cx="357190" cy="1137"/>
          </a:xfrm>
          <a:prstGeom prst="straightConnector1">
            <a:avLst/>
          </a:prstGeom>
          <a:ln w="5715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49" name="圆角矩形 48"/>
          <p:cNvSpPr/>
          <p:nvPr/>
        </p:nvSpPr>
        <p:spPr>
          <a:xfrm>
            <a:off x="4572000" y="1714488"/>
            <a:ext cx="571504" cy="571504"/>
          </a:xfrm>
          <a:prstGeom prst="roundRect">
            <a:avLst/>
          </a:prstGeom>
          <a:solidFill>
            <a:srgbClr val="FFC00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200" b="1" dirty="0" smtClean="0">
                <a:latin typeface="Verdana" pitchFamily="34" charset="0"/>
                <a:ea typeface="Verdana" pitchFamily="34" charset="0"/>
                <a:cs typeface="Verdana" pitchFamily="34" charset="0"/>
              </a:rPr>
              <a:t>App</a:t>
            </a:r>
            <a:endParaRPr lang="zh-CN" altLang="en-US" sz="1200" b="1" dirty="0" smtClean="0">
              <a:latin typeface="Verdana" pitchFamily="34" charset="0"/>
              <a:cs typeface="Verdana" pitchFamily="34" charset="0"/>
            </a:endParaRPr>
          </a:p>
        </p:txBody>
      </p:sp>
      <p:sp>
        <p:nvSpPr>
          <p:cNvPr id="50" name="TextBox 49"/>
          <p:cNvSpPr txBox="1"/>
          <p:nvPr/>
        </p:nvSpPr>
        <p:spPr>
          <a:xfrm>
            <a:off x="4427987" y="1714488"/>
            <a:ext cx="851515" cy="276999"/>
          </a:xfrm>
          <a:prstGeom prst="rect">
            <a:avLst/>
          </a:prstGeom>
          <a:noFill/>
        </p:spPr>
        <p:txBody>
          <a:bodyPr wrap="none" rtlCol="0">
            <a:spAutoFit/>
          </a:bodyPr>
          <a:lstStyle/>
          <a:p>
            <a:r>
              <a:rPr lang="en-US" altLang="zh-CN" sz="1200" b="1" dirty="0" smtClean="0">
                <a:solidFill>
                  <a:schemeClr val="bg1"/>
                </a:solidFill>
                <a:latin typeface="Verdana" pitchFamily="34" charset="0"/>
                <a:ea typeface="Verdana" pitchFamily="34" charset="0"/>
                <a:cs typeface="Verdana" pitchFamily="34" charset="0"/>
              </a:rPr>
              <a:t>Monitor</a:t>
            </a:r>
            <a:endParaRPr lang="zh-CN" altLang="en-US" sz="1200" b="1" dirty="0">
              <a:solidFill>
                <a:schemeClr val="bg1"/>
              </a:solidFill>
              <a:latin typeface="Verdana" pitchFamily="34" charset="0"/>
              <a:cs typeface="Verdana" pitchFamily="34" charset="0"/>
            </a:endParaRPr>
          </a:p>
        </p:txBody>
      </p:sp>
      <p:sp>
        <p:nvSpPr>
          <p:cNvPr id="51" name="圆角矩形 50"/>
          <p:cNvSpPr/>
          <p:nvPr/>
        </p:nvSpPr>
        <p:spPr>
          <a:xfrm>
            <a:off x="3143240" y="2643182"/>
            <a:ext cx="571504" cy="571504"/>
          </a:xfrm>
          <a:prstGeom prst="roundRect">
            <a:avLst/>
          </a:prstGeom>
          <a:solidFill>
            <a:srgbClr val="FFC000"/>
          </a:solidFill>
          <a:effectLst>
            <a:outerShdw blurRad="40000" dist="23000" dir="5400000"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sz="1200" b="1" dirty="0" smtClean="0">
              <a:latin typeface="Verdana" pitchFamily="34" charset="0"/>
              <a:cs typeface="Verdana" pitchFamily="34" charset="0"/>
            </a:endParaRPr>
          </a:p>
        </p:txBody>
      </p:sp>
      <p:sp>
        <p:nvSpPr>
          <p:cNvPr id="52" name="TextBox 51"/>
          <p:cNvSpPr txBox="1"/>
          <p:nvPr/>
        </p:nvSpPr>
        <p:spPr>
          <a:xfrm>
            <a:off x="2916000" y="2643182"/>
            <a:ext cx="1037463" cy="461665"/>
          </a:xfrm>
          <a:prstGeom prst="rect">
            <a:avLst/>
          </a:prstGeom>
          <a:noFill/>
        </p:spPr>
        <p:txBody>
          <a:bodyPr wrap="none" rtlCol="0">
            <a:spAutoFit/>
          </a:bodyPr>
          <a:lstStyle/>
          <a:p>
            <a:pPr algn="ctr"/>
            <a:r>
              <a:rPr lang="en-US" altLang="zh-CN" sz="1200" b="1" dirty="0" smtClean="0">
                <a:solidFill>
                  <a:schemeClr val="bg1"/>
                </a:solidFill>
                <a:latin typeface="Verdana" pitchFamily="34" charset="0"/>
                <a:cs typeface="Verdana" pitchFamily="34" charset="0"/>
              </a:rPr>
              <a:t>Postcard</a:t>
            </a:r>
          </a:p>
          <a:p>
            <a:pPr algn="ctr"/>
            <a:r>
              <a:rPr lang="en-US" altLang="zh-CN" sz="1200" b="1" dirty="0" smtClean="0">
                <a:solidFill>
                  <a:schemeClr val="bg1"/>
                </a:solidFill>
                <a:latin typeface="Verdana" pitchFamily="34" charset="0"/>
                <a:cs typeface="Verdana" pitchFamily="34" charset="0"/>
              </a:rPr>
              <a:t>Processor</a:t>
            </a:r>
          </a:p>
        </p:txBody>
      </p:sp>
      <p:sp>
        <p:nvSpPr>
          <p:cNvPr id="53" name="圆角矩形 52"/>
          <p:cNvSpPr/>
          <p:nvPr/>
        </p:nvSpPr>
        <p:spPr>
          <a:xfrm>
            <a:off x="4572000" y="2643182"/>
            <a:ext cx="571504" cy="571504"/>
          </a:xfrm>
          <a:prstGeom prst="roundRect">
            <a:avLst/>
          </a:prstGeom>
          <a:solidFill>
            <a:srgbClr val="FFC00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sz="1200" b="1" dirty="0" smtClean="0">
              <a:latin typeface="Verdana" pitchFamily="34" charset="0"/>
              <a:cs typeface="Verdana" pitchFamily="34" charset="0"/>
            </a:endParaRPr>
          </a:p>
        </p:txBody>
      </p:sp>
      <p:sp>
        <p:nvSpPr>
          <p:cNvPr id="54" name="TextBox 53"/>
          <p:cNvSpPr txBox="1"/>
          <p:nvPr/>
        </p:nvSpPr>
        <p:spPr>
          <a:xfrm>
            <a:off x="4233600" y="2643182"/>
            <a:ext cx="1204155" cy="461665"/>
          </a:xfrm>
          <a:prstGeom prst="rect">
            <a:avLst/>
          </a:prstGeom>
          <a:noFill/>
        </p:spPr>
        <p:txBody>
          <a:bodyPr wrap="square" rtlCol="0">
            <a:spAutoFit/>
          </a:bodyPr>
          <a:lstStyle/>
          <a:p>
            <a:pPr algn="ctr"/>
            <a:r>
              <a:rPr lang="en-US" altLang="zh-CN" sz="1200" b="1" dirty="0" smtClean="0">
                <a:solidFill>
                  <a:schemeClr val="bg1"/>
                </a:solidFill>
                <a:latin typeface="Verdana" pitchFamily="34" charset="0"/>
                <a:ea typeface="Verdana" pitchFamily="34" charset="0"/>
                <a:cs typeface="Verdana" pitchFamily="34" charset="0"/>
              </a:rPr>
              <a:t>Injector/</a:t>
            </a:r>
          </a:p>
          <a:p>
            <a:pPr algn="ctr"/>
            <a:r>
              <a:rPr lang="en-US" altLang="zh-CN" sz="1200" b="1" dirty="0" smtClean="0">
                <a:solidFill>
                  <a:schemeClr val="bg1"/>
                </a:solidFill>
                <a:latin typeface="Verdana" pitchFamily="34" charset="0"/>
                <a:ea typeface="Verdana" pitchFamily="34" charset="0"/>
                <a:cs typeface="Verdana" pitchFamily="34" charset="0"/>
              </a:rPr>
              <a:t>Interceptor</a:t>
            </a:r>
            <a:endParaRPr lang="zh-CN" altLang="en-US" sz="1200" b="1" dirty="0">
              <a:solidFill>
                <a:schemeClr val="bg1"/>
              </a:solidFill>
              <a:latin typeface="Verdana" pitchFamily="34" charset="0"/>
              <a:cs typeface="Verdana" pitchFamily="34" charset="0"/>
            </a:endParaRPr>
          </a:p>
        </p:txBody>
      </p:sp>
      <p:cxnSp>
        <p:nvCxnSpPr>
          <p:cNvPr id="56" name="直接箭头连接符 55"/>
          <p:cNvCxnSpPr/>
          <p:nvPr/>
        </p:nvCxnSpPr>
        <p:spPr>
          <a:xfrm rot="5400000" flipH="1" flipV="1">
            <a:off x="2643174" y="4071942"/>
            <a:ext cx="1785951" cy="71441"/>
          </a:xfrm>
          <a:prstGeom prst="straightConnector1">
            <a:avLst/>
          </a:prstGeom>
          <a:ln w="57150">
            <a:solidFill>
              <a:srgbClr val="FF66FF"/>
            </a:solidFill>
            <a:tailEnd type="arrow"/>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rot="5400000">
            <a:off x="4679157" y="2464587"/>
            <a:ext cx="357190" cy="1588"/>
          </a:xfrm>
          <a:prstGeom prst="straightConnector1">
            <a:avLst/>
          </a:prstGeom>
          <a:ln w="57150">
            <a:solidFill>
              <a:srgbClr val="FF66FF"/>
            </a:solidFill>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rot="5400000">
            <a:off x="3357554" y="3500438"/>
            <a:ext cx="1785950" cy="1214446"/>
          </a:xfrm>
          <a:prstGeom prst="straightConnector1">
            <a:avLst/>
          </a:prstGeom>
          <a:ln w="57150">
            <a:solidFill>
              <a:srgbClr val="FF66FF"/>
            </a:solidFill>
            <a:tailEnd type="arrow"/>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flipV="1">
            <a:off x="3571868" y="2285992"/>
            <a:ext cx="1143008" cy="357190"/>
          </a:xfrm>
          <a:prstGeom prst="straightConnector1">
            <a:avLst/>
          </a:prstGeom>
          <a:ln w="57150">
            <a:solidFill>
              <a:srgbClr val="FF66FF"/>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860800" y="3357562"/>
            <a:ext cx="3525784" cy="2492990"/>
          </a:xfrm>
          <a:prstGeom prst="rect">
            <a:avLst/>
          </a:prstGeom>
          <a:noFill/>
        </p:spPr>
        <p:txBody>
          <a:bodyPr wrap="square" rtlCol="0">
            <a:spAutoFit/>
          </a:bodyPr>
          <a:lstStyle/>
          <a:p>
            <a:r>
              <a:rPr lang="en-US" altLang="zh-CN" sz="3600" b="1" dirty="0" err="1" smtClean="0">
                <a:solidFill>
                  <a:srgbClr val="FFC000"/>
                </a:solidFill>
                <a:latin typeface="Verdana" pitchFamily="34" charset="0"/>
                <a:ea typeface="Verdana" pitchFamily="34" charset="0"/>
                <a:cs typeface="Verdana" pitchFamily="34" charset="0"/>
              </a:rPr>
              <a:t>RuleScope</a:t>
            </a:r>
            <a:endParaRPr lang="en-US" altLang="zh-CN" sz="3600" b="1" dirty="0" smtClean="0">
              <a:solidFill>
                <a:srgbClr val="FFC000"/>
              </a:solidFill>
              <a:latin typeface="Verdana" pitchFamily="34" charset="0"/>
              <a:ea typeface="Verdana" pitchFamily="34" charset="0"/>
              <a:cs typeface="Verdana" pitchFamily="34" charset="0"/>
            </a:endParaRPr>
          </a:p>
          <a:p>
            <a:r>
              <a:rPr lang="en-US" altLang="zh-CN" sz="2000" dirty="0" smtClean="0">
                <a:latin typeface="Verdana" pitchFamily="34" charset="0"/>
                <a:ea typeface="Verdana" pitchFamily="34" charset="0"/>
                <a:cs typeface="Verdana" pitchFamily="34" charset="0"/>
              </a:rPr>
              <a:t>@INFOCOM 2016</a:t>
            </a:r>
          </a:p>
          <a:p>
            <a:endParaRPr lang="en-US" altLang="zh-CN" sz="2000" dirty="0" smtClean="0">
              <a:latin typeface="Verdana" pitchFamily="34" charset="0"/>
              <a:ea typeface="Verdana" pitchFamily="34" charset="0"/>
              <a:cs typeface="Verdana" pitchFamily="34" charset="0"/>
            </a:endParaRPr>
          </a:p>
          <a:p>
            <a:r>
              <a:rPr lang="en-US" altLang="zh-CN" sz="2000" dirty="0" smtClean="0">
                <a:latin typeface="Verdana" pitchFamily="34" charset="0"/>
                <a:ea typeface="Verdana" pitchFamily="34" charset="0"/>
                <a:cs typeface="Verdana" pitchFamily="34" charset="0"/>
              </a:rPr>
              <a:t>Kai Bu</a:t>
            </a:r>
          </a:p>
          <a:p>
            <a:r>
              <a:rPr lang="en-US" altLang="zh-CN" sz="2000" dirty="0" smtClean="0">
                <a:latin typeface="Verdana" pitchFamily="34" charset="0"/>
                <a:ea typeface="Verdana" pitchFamily="34" charset="0"/>
                <a:cs typeface="Verdana" pitchFamily="34" charset="0"/>
              </a:rPr>
              <a:t>Zhejiang University</a:t>
            </a:r>
          </a:p>
          <a:p>
            <a:r>
              <a:rPr lang="en-US" altLang="zh-CN" sz="2000" dirty="0" smtClean="0">
                <a:latin typeface="Verdana" pitchFamily="34" charset="0"/>
                <a:ea typeface="Verdana" pitchFamily="34" charset="0"/>
                <a:cs typeface="Verdana" pitchFamily="34" charset="0"/>
              </a:rPr>
              <a:t>kaibu@zju.edu.cn</a:t>
            </a:r>
          </a:p>
          <a:p>
            <a:endParaRPr lang="en-US" altLang="zh-CN" sz="2000" b="1" dirty="0" smtClean="0">
              <a:solidFill>
                <a:srgbClr val="FFC000"/>
              </a:solidFill>
              <a:latin typeface="Verdana" pitchFamily="34" charset="0"/>
              <a:ea typeface="Verdana" pitchFamily="34" charset="0"/>
              <a:cs typeface="Verdana" pitchFamily="34" charset="0"/>
            </a:endParaRPr>
          </a:p>
        </p:txBody>
      </p:sp>
      <p:sp>
        <p:nvSpPr>
          <p:cNvPr id="27" name="TextBox 26"/>
          <p:cNvSpPr txBox="1"/>
          <p:nvPr/>
        </p:nvSpPr>
        <p:spPr>
          <a:xfrm>
            <a:off x="5889600" y="1785926"/>
            <a:ext cx="3525784" cy="646331"/>
          </a:xfrm>
          <a:prstGeom prst="rect">
            <a:avLst/>
          </a:prstGeom>
          <a:noFill/>
        </p:spPr>
        <p:txBody>
          <a:bodyPr wrap="square" rtlCol="0">
            <a:spAutoFit/>
          </a:bodyPr>
          <a:lstStyle/>
          <a:p>
            <a:r>
              <a:rPr lang="en-US" altLang="zh-CN" sz="3600" b="1" dirty="0" smtClean="0">
                <a:latin typeface="Verdana" pitchFamily="34" charset="0"/>
                <a:ea typeface="Verdana" pitchFamily="34" charset="0"/>
                <a:cs typeface="Verdana" pitchFamily="34" charset="0"/>
              </a:rPr>
              <a:t>Thank You</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7000892" y="4286256"/>
            <a:ext cx="1806905" cy="461665"/>
          </a:xfrm>
          <a:prstGeom prst="rect">
            <a:avLst/>
          </a:prstGeom>
          <a:noFill/>
        </p:spPr>
        <p:txBody>
          <a:bodyPr wrap="none" rtlCol="0">
            <a:spAutoFit/>
          </a:bodyPr>
          <a:lstStyle/>
          <a:p>
            <a:r>
              <a:rPr lang="en-US" altLang="zh-CN" sz="2400" b="1" dirty="0" smtClean="0">
                <a:latin typeface="Verdana" pitchFamily="34" charset="0"/>
                <a:ea typeface="Verdana" pitchFamily="34" charset="0"/>
                <a:cs typeface="Verdana" pitchFamily="34" charset="0"/>
              </a:rPr>
              <a:t>detection</a:t>
            </a:r>
            <a:endParaRPr lang="zh-CN" altLang="en-US" sz="2400" b="1" dirty="0">
              <a:latin typeface="Verdana" pitchFamily="34" charset="0"/>
              <a:cs typeface="Verdana" pitchFamily="34" charset="0"/>
            </a:endParaRPr>
          </a:p>
        </p:txBody>
      </p:sp>
      <p:sp>
        <p:nvSpPr>
          <p:cNvPr id="16" name="下箭头 15"/>
          <p:cNvSpPr/>
          <p:nvPr/>
        </p:nvSpPr>
        <p:spPr>
          <a:xfrm>
            <a:off x="5357818" y="571480"/>
            <a:ext cx="428628" cy="1785950"/>
          </a:xfrm>
          <a:prstGeom prst="downArrow">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2400" b="1" dirty="0" smtClean="0">
                <a:latin typeface="Verdana" pitchFamily="34" charset="0"/>
                <a:ea typeface="Verdana" pitchFamily="34" charset="0"/>
                <a:cs typeface="Verdana" pitchFamily="34" charset="0"/>
              </a:rPr>
              <a:t>feedback</a:t>
            </a:r>
            <a:endParaRPr lang="zh-CN" altLang="en-US" sz="2400" b="1" dirty="0">
              <a:latin typeface="Verdana" pitchFamily="34" charset="0"/>
              <a:cs typeface="Verdana" pitchFamily="34" charset="0"/>
            </a:endParaRPr>
          </a:p>
        </p:txBody>
      </p:sp>
      <p:sp>
        <p:nvSpPr>
          <p:cNvPr id="29" name="矩形 28"/>
          <p:cNvSpPr/>
          <p:nvPr/>
        </p:nvSpPr>
        <p:spPr>
          <a:xfrm>
            <a:off x="8786842" y="0"/>
            <a:ext cx="357158" cy="6858000"/>
          </a:xfrm>
          <a:prstGeom prst="rect">
            <a:avLst/>
          </a:prstGeom>
          <a:solidFill>
            <a:srgbClr val="FFC000"/>
          </a:solidFill>
          <a:ln>
            <a:solidFill>
              <a:srgbClr val="FFC000"/>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descr="shortcut_arrow_expanded-100434377-large.png"/>
          <p:cNvPicPr>
            <a:picLocks noChangeAspect="1"/>
          </p:cNvPicPr>
          <p:nvPr/>
        </p:nvPicPr>
        <p:blipFill>
          <a:blip r:embed="rId3"/>
          <a:stretch>
            <a:fillRect/>
          </a:stretch>
        </p:blipFill>
        <p:spPr>
          <a:xfrm rot="10800000">
            <a:off x="1500166" y="2500306"/>
            <a:ext cx="2500330" cy="1672634"/>
          </a:xfrm>
          <a:prstGeom prst="rect">
            <a:avLst/>
          </a:prstGeom>
        </p:spPr>
      </p:pic>
      <p:pic>
        <p:nvPicPr>
          <p:cNvPr id="5" name="图片 4" descr="shortcut_arrow_expanded-100434377-large.png"/>
          <p:cNvPicPr>
            <a:picLocks noChangeAspect="1"/>
          </p:cNvPicPr>
          <p:nvPr/>
        </p:nvPicPr>
        <p:blipFill>
          <a:blip r:embed="rId3"/>
          <a:stretch>
            <a:fillRect/>
          </a:stretch>
        </p:blipFill>
        <p:spPr>
          <a:xfrm rot="10800000">
            <a:off x="4000496" y="3042226"/>
            <a:ext cx="2500330" cy="1672634"/>
          </a:xfrm>
          <a:prstGeom prst="rect">
            <a:avLst/>
          </a:prstGeom>
        </p:spPr>
      </p:pic>
      <p:sp>
        <p:nvSpPr>
          <p:cNvPr id="2" name="标题 1"/>
          <p:cNvSpPr>
            <a:spLocks noGrp="1"/>
          </p:cNvSpPr>
          <p:nvPr>
            <p:ph type="ctrTitle"/>
          </p:nvPr>
        </p:nvSpPr>
        <p:spPr>
          <a:xfrm>
            <a:off x="0" y="2643182"/>
            <a:ext cx="9144000" cy="986400"/>
          </a:xfrm>
        </p:spPr>
        <p:txBody>
          <a:bodyPr>
            <a:normAutofit fontScale="90000"/>
          </a:bodyPr>
          <a:lstStyle/>
          <a:p>
            <a:pPr algn="r"/>
            <a:r>
              <a:rPr lang="en-US" altLang="zh-CN" sz="4000" dirty="0" smtClean="0">
                <a:ea typeface="Verdana" pitchFamily="34" charset="0"/>
              </a:rPr>
              <a:t>Is Every Flow on The Right Track?</a:t>
            </a:r>
            <a:r>
              <a:rPr lang="en-US" altLang="zh-CN" sz="4000" dirty="0" smtClean="0"/>
              <a:t/>
            </a:r>
            <a:br>
              <a:rPr lang="en-US" altLang="zh-CN" sz="4000" dirty="0" smtClean="0"/>
            </a:br>
            <a:r>
              <a:rPr lang="en-US" altLang="zh-CN" sz="4000" dirty="0" smtClean="0"/>
              <a:t>Inspect SDN</a:t>
            </a:r>
            <a:r>
              <a:rPr lang="en-US" altLang="zh-CN" sz="3100" dirty="0" smtClean="0"/>
              <a:t> </a:t>
            </a:r>
            <a:r>
              <a:rPr lang="en-US" altLang="zh-CN" sz="4000" dirty="0" err="1" smtClean="0"/>
              <a:t>Fwding</a:t>
            </a:r>
            <a:r>
              <a:rPr lang="en-US" altLang="zh-CN" sz="4000" dirty="0" smtClean="0">
                <a:solidFill>
                  <a:schemeClr val="bg1"/>
                </a:solidFill>
              </a:rPr>
              <a:t/>
            </a:r>
            <a:br>
              <a:rPr lang="en-US" altLang="zh-CN" sz="4000" dirty="0" smtClean="0">
                <a:solidFill>
                  <a:schemeClr val="bg1"/>
                </a:solidFill>
              </a:rPr>
            </a:br>
            <a:r>
              <a:rPr lang="en-US" altLang="zh-CN" sz="4000" dirty="0" smtClean="0"/>
              <a:t> </a:t>
            </a:r>
            <a:r>
              <a:rPr lang="en-US" altLang="zh-CN" sz="4000" dirty="0" err="1" smtClean="0">
                <a:solidFill>
                  <a:srgbClr val="FFC000"/>
                </a:solidFill>
              </a:rPr>
              <a:t>RuleScop</a:t>
            </a:r>
            <a:r>
              <a:rPr lang="en-US" altLang="zh-CN" sz="4000" dirty="0" err="1" smtClean="0">
                <a:solidFill>
                  <a:schemeClr val="bg1"/>
                </a:solidFill>
              </a:rPr>
              <a:t>e</a:t>
            </a:r>
            <a:endParaRPr lang="zh-CN" altLang="en-US" sz="4000" dirty="0">
              <a:solidFill>
                <a:schemeClr val="bg1"/>
              </a:solidFill>
            </a:endParaRPr>
          </a:p>
        </p:txBody>
      </p:sp>
      <p:pic>
        <p:nvPicPr>
          <p:cNvPr id="12" name="Picture 2"/>
          <p:cNvPicPr>
            <a:picLocks noChangeAspect="1" noChangeArrowheads="1"/>
          </p:cNvPicPr>
          <p:nvPr/>
        </p:nvPicPr>
        <p:blipFill>
          <a:blip r:embed="rId4"/>
          <a:srcRect/>
          <a:stretch>
            <a:fillRect/>
          </a:stretch>
        </p:blipFill>
        <p:spPr bwMode="auto">
          <a:xfrm>
            <a:off x="2988000" y="0"/>
            <a:ext cx="1152525" cy="495300"/>
          </a:xfrm>
          <a:prstGeom prst="rect">
            <a:avLst/>
          </a:prstGeom>
          <a:noFill/>
          <a:ln w="9525">
            <a:noFill/>
            <a:miter lim="800000"/>
            <a:headEnd/>
            <a:tailEnd/>
          </a:ln>
          <a:effectLst/>
        </p:spPr>
      </p:pic>
      <p:pic>
        <p:nvPicPr>
          <p:cNvPr id="13" name="Picture 2"/>
          <p:cNvPicPr>
            <a:picLocks noChangeAspect="1" noChangeArrowheads="1"/>
          </p:cNvPicPr>
          <p:nvPr/>
        </p:nvPicPr>
        <p:blipFill>
          <a:blip r:embed="rId4"/>
          <a:srcRect/>
          <a:stretch>
            <a:fillRect/>
          </a:stretch>
        </p:blipFill>
        <p:spPr bwMode="auto">
          <a:xfrm>
            <a:off x="5072066" y="0"/>
            <a:ext cx="1152525" cy="495300"/>
          </a:xfrm>
          <a:prstGeom prst="rect">
            <a:avLst/>
          </a:prstGeom>
          <a:noFill/>
          <a:ln w="9525">
            <a:noFill/>
            <a:miter lim="800000"/>
            <a:headEnd/>
            <a:tailEnd/>
          </a:ln>
          <a:effectLst/>
        </p:spPr>
      </p:pic>
      <p:sp>
        <p:nvSpPr>
          <p:cNvPr id="25" name="云形 24"/>
          <p:cNvSpPr/>
          <p:nvPr/>
        </p:nvSpPr>
        <p:spPr>
          <a:xfrm>
            <a:off x="1714480" y="-2000288"/>
            <a:ext cx="6786610" cy="2857520"/>
          </a:xfrm>
          <a:prstGeom prst="cloud">
            <a:avLst/>
          </a:prstGeom>
          <a:noFill/>
          <a:ln w="57150">
            <a:solidFill>
              <a:srgbClr val="00B0F0"/>
            </a:solidFill>
          </a:ln>
          <a:effectLst>
            <a:outerShdw blurRad="50800" dist="508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25"/>
          <p:cNvSpPr/>
          <p:nvPr/>
        </p:nvSpPr>
        <p:spPr>
          <a:xfrm rot="10800000">
            <a:off x="3214678" y="571480"/>
            <a:ext cx="428628" cy="1785950"/>
          </a:xfrm>
          <a:prstGeom prst="downArrow">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2400" b="1" dirty="0" smtClean="0">
                <a:latin typeface="Verdana" pitchFamily="34" charset="0"/>
                <a:ea typeface="Verdana" pitchFamily="34" charset="0"/>
                <a:cs typeface="Verdana" pitchFamily="34" charset="0"/>
              </a:rPr>
              <a:t>probe</a:t>
            </a:r>
            <a:endParaRPr lang="zh-CN" altLang="en-US" sz="2400" b="1" dirty="0">
              <a:latin typeface="Verdana" pitchFamily="34" charset="0"/>
              <a:cs typeface="Verdana" pitchFamily="34" charset="0"/>
            </a:endParaRPr>
          </a:p>
        </p:txBody>
      </p:sp>
      <p:cxnSp>
        <p:nvCxnSpPr>
          <p:cNvPr id="22" name="直接连接符 21"/>
          <p:cNvCxnSpPr/>
          <p:nvPr/>
        </p:nvCxnSpPr>
        <p:spPr>
          <a:xfrm rot="10800000">
            <a:off x="7143768" y="4786322"/>
            <a:ext cx="1643074" cy="1590"/>
          </a:xfrm>
          <a:prstGeom prst="line">
            <a:avLst/>
          </a:prstGeom>
          <a:ln w="127000">
            <a:solidFill>
              <a:srgbClr val="FFC000"/>
            </a:solidFill>
          </a:ln>
          <a:effectLst>
            <a:outerShdw blurRad="50800" dist="38100" dir="10800000" algn="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143372" y="4786322"/>
            <a:ext cx="4643470" cy="461665"/>
          </a:xfrm>
          <a:prstGeom prst="rect">
            <a:avLst/>
          </a:prstGeom>
          <a:noFill/>
        </p:spPr>
        <p:txBody>
          <a:bodyPr wrap="square" rtlCol="0">
            <a:spAutoFit/>
          </a:bodyPr>
          <a:lstStyle/>
          <a:p>
            <a:pPr algn="r"/>
            <a:r>
              <a:rPr lang="en-US" altLang="zh-CN" sz="2400" dirty="0" smtClean="0">
                <a:latin typeface="Verdana" pitchFamily="34" charset="0"/>
                <a:ea typeface="Verdana" pitchFamily="34" charset="0"/>
                <a:cs typeface="Verdana" pitchFamily="34" charset="0"/>
              </a:rPr>
              <a:t>reveal forwarding/rule faults</a:t>
            </a:r>
            <a:endParaRPr lang="zh-CN" altLang="en-US" sz="2400" dirty="0">
              <a:latin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5857884" y="5572140"/>
            <a:ext cx="2938625" cy="461665"/>
          </a:xfrm>
          <a:prstGeom prst="rect">
            <a:avLst/>
          </a:prstGeom>
          <a:noFill/>
        </p:spPr>
        <p:txBody>
          <a:bodyPr wrap="none" rtlCol="0">
            <a:spAutoFit/>
          </a:bodyPr>
          <a:lstStyle/>
          <a:p>
            <a:r>
              <a:rPr lang="en-US" altLang="zh-CN" sz="2400" b="1" dirty="0" smtClean="0">
                <a:latin typeface="Verdana" pitchFamily="34" charset="0"/>
                <a:ea typeface="Verdana" pitchFamily="34" charset="0"/>
                <a:cs typeface="Verdana" pitchFamily="34" charset="0"/>
              </a:rPr>
              <a:t>troubleshooting</a:t>
            </a:r>
            <a:endParaRPr lang="zh-CN" altLang="en-US" sz="2400" b="1" dirty="0">
              <a:latin typeface="Verdana" pitchFamily="34" charset="0"/>
              <a:cs typeface="Verdana" pitchFamily="34" charset="0"/>
            </a:endParaRPr>
          </a:p>
        </p:txBody>
      </p:sp>
      <p:sp>
        <p:nvSpPr>
          <p:cNvPr id="17" name="TextBox 16"/>
          <p:cNvSpPr txBox="1"/>
          <p:nvPr/>
        </p:nvSpPr>
        <p:spPr>
          <a:xfrm>
            <a:off x="7000892" y="4286256"/>
            <a:ext cx="1806905" cy="461665"/>
          </a:xfrm>
          <a:prstGeom prst="rect">
            <a:avLst/>
          </a:prstGeom>
          <a:noFill/>
        </p:spPr>
        <p:txBody>
          <a:bodyPr wrap="none" rtlCol="0">
            <a:spAutoFit/>
          </a:bodyPr>
          <a:lstStyle/>
          <a:p>
            <a:r>
              <a:rPr lang="en-US" altLang="zh-CN" sz="2400" b="1" dirty="0" smtClean="0">
                <a:latin typeface="Verdana" pitchFamily="34" charset="0"/>
                <a:ea typeface="Verdana" pitchFamily="34" charset="0"/>
                <a:cs typeface="Verdana" pitchFamily="34" charset="0"/>
              </a:rPr>
              <a:t>detection</a:t>
            </a:r>
            <a:endParaRPr lang="zh-CN" altLang="en-US" sz="2400" b="1" dirty="0">
              <a:latin typeface="Verdana" pitchFamily="34" charset="0"/>
              <a:cs typeface="Verdana" pitchFamily="34" charset="0"/>
            </a:endParaRPr>
          </a:p>
        </p:txBody>
      </p:sp>
      <p:sp>
        <p:nvSpPr>
          <p:cNvPr id="16" name="下箭头 15"/>
          <p:cNvSpPr/>
          <p:nvPr/>
        </p:nvSpPr>
        <p:spPr>
          <a:xfrm>
            <a:off x="5357818" y="571480"/>
            <a:ext cx="428628" cy="1785950"/>
          </a:xfrm>
          <a:prstGeom prst="downArrow">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2400" b="1" dirty="0" smtClean="0">
                <a:latin typeface="Verdana" pitchFamily="34" charset="0"/>
                <a:ea typeface="Verdana" pitchFamily="34" charset="0"/>
                <a:cs typeface="Verdana" pitchFamily="34" charset="0"/>
              </a:rPr>
              <a:t>feedback</a:t>
            </a:r>
            <a:endParaRPr lang="zh-CN" altLang="en-US" sz="2400" b="1" dirty="0">
              <a:latin typeface="Verdana" pitchFamily="34" charset="0"/>
              <a:cs typeface="Verdana" pitchFamily="34" charset="0"/>
            </a:endParaRPr>
          </a:p>
        </p:txBody>
      </p:sp>
      <p:sp>
        <p:nvSpPr>
          <p:cNvPr id="29" name="矩形 28"/>
          <p:cNvSpPr/>
          <p:nvPr/>
        </p:nvSpPr>
        <p:spPr>
          <a:xfrm>
            <a:off x="8786842" y="0"/>
            <a:ext cx="357158" cy="6858000"/>
          </a:xfrm>
          <a:prstGeom prst="rect">
            <a:avLst/>
          </a:prstGeom>
          <a:solidFill>
            <a:srgbClr val="FFC000"/>
          </a:solidFill>
          <a:ln>
            <a:solidFill>
              <a:srgbClr val="FFC000"/>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descr="shortcut_arrow_expanded-100434377-large.png"/>
          <p:cNvPicPr>
            <a:picLocks noChangeAspect="1"/>
          </p:cNvPicPr>
          <p:nvPr/>
        </p:nvPicPr>
        <p:blipFill>
          <a:blip r:embed="rId3"/>
          <a:stretch>
            <a:fillRect/>
          </a:stretch>
        </p:blipFill>
        <p:spPr>
          <a:xfrm rot="10800000">
            <a:off x="1500166" y="2500306"/>
            <a:ext cx="2500330" cy="1672634"/>
          </a:xfrm>
          <a:prstGeom prst="rect">
            <a:avLst/>
          </a:prstGeom>
        </p:spPr>
      </p:pic>
      <p:pic>
        <p:nvPicPr>
          <p:cNvPr id="5" name="图片 4" descr="shortcut_arrow_expanded-100434377-large.png"/>
          <p:cNvPicPr>
            <a:picLocks noChangeAspect="1"/>
          </p:cNvPicPr>
          <p:nvPr/>
        </p:nvPicPr>
        <p:blipFill>
          <a:blip r:embed="rId3"/>
          <a:stretch>
            <a:fillRect/>
          </a:stretch>
        </p:blipFill>
        <p:spPr>
          <a:xfrm rot="10800000">
            <a:off x="4000496" y="3042226"/>
            <a:ext cx="2500330" cy="1672634"/>
          </a:xfrm>
          <a:prstGeom prst="rect">
            <a:avLst/>
          </a:prstGeom>
        </p:spPr>
      </p:pic>
      <p:sp>
        <p:nvSpPr>
          <p:cNvPr id="2" name="标题 1"/>
          <p:cNvSpPr>
            <a:spLocks noGrp="1"/>
          </p:cNvSpPr>
          <p:nvPr>
            <p:ph type="ctrTitle"/>
          </p:nvPr>
        </p:nvSpPr>
        <p:spPr>
          <a:xfrm>
            <a:off x="0" y="2643182"/>
            <a:ext cx="9144000" cy="986400"/>
          </a:xfrm>
        </p:spPr>
        <p:txBody>
          <a:bodyPr>
            <a:normAutofit fontScale="90000"/>
          </a:bodyPr>
          <a:lstStyle/>
          <a:p>
            <a:pPr algn="r"/>
            <a:r>
              <a:rPr lang="en-US" altLang="zh-CN" sz="4000" dirty="0" smtClean="0">
                <a:ea typeface="Verdana" pitchFamily="34" charset="0"/>
              </a:rPr>
              <a:t>Is Every Flow on The Right Track?</a:t>
            </a:r>
            <a:r>
              <a:rPr lang="en-US" altLang="zh-CN" sz="4000" dirty="0" smtClean="0"/>
              <a:t/>
            </a:r>
            <a:br>
              <a:rPr lang="en-US" altLang="zh-CN" sz="4000" dirty="0" smtClean="0"/>
            </a:br>
            <a:r>
              <a:rPr lang="en-US" altLang="zh-CN" sz="4000" dirty="0" smtClean="0"/>
              <a:t>Inspect SDN</a:t>
            </a:r>
            <a:r>
              <a:rPr lang="en-US" altLang="zh-CN" sz="3100" dirty="0" smtClean="0"/>
              <a:t> </a:t>
            </a:r>
            <a:r>
              <a:rPr lang="en-US" altLang="zh-CN" sz="4000" dirty="0" err="1" smtClean="0"/>
              <a:t>Fwding</a:t>
            </a:r>
            <a:r>
              <a:rPr lang="en-US" altLang="zh-CN" sz="4000" dirty="0" smtClean="0">
                <a:solidFill>
                  <a:schemeClr val="bg1"/>
                </a:solidFill>
              </a:rPr>
              <a:t/>
            </a:r>
            <a:br>
              <a:rPr lang="en-US" altLang="zh-CN" sz="4000" dirty="0" smtClean="0">
                <a:solidFill>
                  <a:schemeClr val="bg1"/>
                </a:solidFill>
              </a:rPr>
            </a:br>
            <a:r>
              <a:rPr lang="en-US" altLang="zh-CN" sz="4000" dirty="0" smtClean="0"/>
              <a:t> </a:t>
            </a:r>
            <a:r>
              <a:rPr lang="en-US" altLang="zh-CN" sz="4000" dirty="0" err="1" smtClean="0">
                <a:solidFill>
                  <a:srgbClr val="FFC000"/>
                </a:solidFill>
              </a:rPr>
              <a:t>RuleScop</a:t>
            </a:r>
            <a:r>
              <a:rPr lang="en-US" altLang="zh-CN" sz="4000" dirty="0" err="1" smtClean="0">
                <a:solidFill>
                  <a:schemeClr val="bg1"/>
                </a:solidFill>
              </a:rPr>
              <a:t>e</a:t>
            </a:r>
            <a:endParaRPr lang="zh-CN" altLang="en-US" sz="4000" dirty="0">
              <a:solidFill>
                <a:schemeClr val="bg1"/>
              </a:solidFill>
            </a:endParaRPr>
          </a:p>
        </p:txBody>
      </p:sp>
      <p:pic>
        <p:nvPicPr>
          <p:cNvPr id="12" name="Picture 2"/>
          <p:cNvPicPr>
            <a:picLocks noChangeAspect="1" noChangeArrowheads="1"/>
          </p:cNvPicPr>
          <p:nvPr/>
        </p:nvPicPr>
        <p:blipFill>
          <a:blip r:embed="rId4"/>
          <a:srcRect/>
          <a:stretch>
            <a:fillRect/>
          </a:stretch>
        </p:blipFill>
        <p:spPr bwMode="auto">
          <a:xfrm>
            <a:off x="2988000" y="0"/>
            <a:ext cx="1152525" cy="495300"/>
          </a:xfrm>
          <a:prstGeom prst="rect">
            <a:avLst/>
          </a:prstGeom>
          <a:noFill/>
          <a:ln w="9525">
            <a:noFill/>
            <a:miter lim="800000"/>
            <a:headEnd/>
            <a:tailEnd/>
          </a:ln>
          <a:effectLst/>
        </p:spPr>
      </p:pic>
      <p:pic>
        <p:nvPicPr>
          <p:cNvPr id="13" name="Picture 2"/>
          <p:cNvPicPr>
            <a:picLocks noChangeAspect="1" noChangeArrowheads="1"/>
          </p:cNvPicPr>
          <p:nvPr/>
        </p:nvPicPr>
        <p:blipFill>
          <a:blip r:embed="rId4"/>
          <a:srcRect/>
          <a:stretch>
            <a:fillRect/>
          </a:stretch>
        </p:blipFill>
        <p:spPr bwMode="auto">
          <a:xfrm>
            <a:off x="5072066" y="0"/>
            <a:ext cx="1152525" cy="495300"/>
          </a:xfrm>
          <a:prstGeom prst="rect">
            <a:avLst/>
          </a:prstGeom>
          <a:noFill/>
          <a:ln w="9525">
            <a:noFill/>
            <a:miter lim="800000"/>
            <a:headEnd/>
            <a:tailEnd/>
          </a:ln>
          <a:effectLst/>
        </p:spPr>
      </p:pic>
      <p:sp>
        <p:nvSpPr>
          <p:cNvPr id="25" name="云形 24"/>
          <p:cNvSpPr/>
          <p:nvPr/>
        </p:nvSpPr>
        <p:spPr>
          <a:xfrm>
            <a:off x="1714480" y="-2000288"/>
            <a:ext cx="6786610" cy="2857520"/>
          </a:xfrm>
          <a:prstGeom prst="cloud">
            <a:avLst/>
          </a:prstGeom>
          <a:noFill/>
          <a:ln w="57150">
            <a:solidFill>
              <a:srgbClr val="00B0F0"/>
            </a:solidFill>
          </a:ln>
          <a:effectLst>
            <a:outerShdw blurRad="50800" dist="508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25"/>
          <p:cNvSpPr/>
          <p:nvPr/>
        </p:nvSpPr>
        <p:spPr>
          <a:xfrm rot="10800000">
            <a:off x="3214678" y="571480"/>
            <a:ext cx="428628" cy="1785950"/>
          </a:xfrm>
          <a:prstGeom prst="downArrow">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2400" b="1" dirty="0" smtClean="0">
                <a:latin typeface="Verdana" pitchFamily="34" charset="0"/>
                <a:ea typeface="Verdana" pitchFamily="34" charset="0"/>
                <a:cs typeface="Verdana" pitchFamily="34" charset="0"/>
              </a:rPr>
              <a:t>probe</a:t>
            </a:r>
            <a:endParaRPr lang="zh-CN" altLang="en-US" sz="2400" b="1" dirty="0">
              <a:latin typeface="Verdana" pitchFamily="34" charset="0"/>
              <a:cs typeface="Verdana" pitchFamily="34" charset="0"/>
            </a:endParaRPr>
          </a:p>
        </p:txBody>
      </p:sp>
      <p:cxnSp>
        <p:nvCxnSpPr>
          <p:cNvPr id="22" name="直接连接符 21"/>
          <p:cNvCxnSpPr/>
          <p:nvPr/>
        </p:nvCxnSpPr>
        <p:spPr>
          <a:xfrm rot="10800000">
            <a:off x="7143768" y="4786322"/>
            <a:ext cx="1643074" cy="1590"/>
          </a:xfrm>
          <a:prstGeom prst="line">
            <a:avLst/>
          </a:prstGeom>
          <a:ln w="127000">
            <a:solidFill>
              <a:srgbClr val="FFC000"/>
            </a:solidFill>
          </a:ln>
          <a:effectLst>
            <a:outerShdw blurRad="50800" dist="38100" dir="10800000" algn="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10800000">
            <a:off x="6000760" y="6071100"/>
            <a:ext cx="2786082" cy="2696"/>
          </a:xfrm>
          <a:prstGeom prst="line">
            <a:avLst/>
          </a:prstGeom>
          <a:ln w="127000">
            <a:solidFill>
              <a:srgbClr val="FFC000"/>
            </a:solidFill>
          </a:ln>
          <a:effectLst>
            <a:outerShdw blurRad="50800" dist="38100" dir="10800000" algn="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143372" y="4786322"/>
            <a:ext cx="4643470" cy="461665"/>
          </a:xfrm>
          <a:prstGeom prst="rect">
            <a:avLst/>
          </a:prstGeom>
          <a:noFill/>
        </p:spPr>
        <p:txBody>
          <a:bodyPr wrap="square" rtlCol="0">
            <a:spAutoFit/>
          </a:bodyPr>
          <a:lstStyle/>
          <a:p>
            <a:pPr algn="r"/>
            <a:r>
              <a:rPr lang="en-US" altLang="zh-CN" sz="2400" dirty="0" smtClean="0">
                <a:latin typeface="Verdana" pitchFamily="34" charset="0"/>
                <a:ea typeface="Verdana" pitchFamily="34" charset="0"/>
                <a:cs typeface="Verdana" pitchFamily="34" charset="0"/>
              </a:rPr>
              <a:t>reveal forwarding/rule faults</a:t>
            </a:r>
            <a:endParaRPr lang="zh-CN" altLang="en-US" sz="2400" dirty="0">
              <a:latin typeface="Verdana" pitchFamily="34" charset="0"/>
              <a:cs typeface="Verdana" pitchFamily="34" charset="0"/>
            </a:endParaRPr>
          </a:p>
        </p:txBody>
      </p:sp>
      <p:sp>
        <p:nvSpPr>
          <p:cNvPr id="18" name="TextBox 17"/>
          <p:cNvSpPr txBox="1"/>
          <p:nvPr/>
        </p:nvSpPr>
        <p:spPr>
          <a:xfrm>
            <a:off x="2571736" y="6072206"/>
            <a:ext cx="6215106" cy="461665"/>
          </a:xfrm>
          <a:prstGeom prst="rect">
            <a:avLst/>
          </a:prstGeom>
          <a:noFill/>
        </p:spPr>
        <p:txBody>
          <a:bodyPr wrap="square" rtlCol="0">
            <a:spAutoFit/>
          </a:bodyPr>
          <a:lstStyle/>
          <a:p>
            <a:pPr algn="r"/>
            <a:r>
              <a:rPr lang="en-US" altLang="zh-CN" sz="2400" dirty="0" smtClean="0">
                <a:latin typeface="Verdana" pitchFamily="34" charset="0"/>
                <a:ea typeface="Verdana" pitchFamily="34" charset="0"/>
                <a:cs typeface="Verdana" pitchFamily="34" charset="0"/>
              </a:rPr>
              <a:t>uncover actual data-plane flow tables</a:t>
            </a:r>
            <a:endParaRPr lang="zh-CN" altLang="en-US" sz="2400" dirty="0">
              <a:latin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标题 1"/>
          <p:cNvSpPr txBox="1">
            <a:spLocks/>
          </p:cNvSpPr>
          <p:nvPr/>
        </p:nvSpPr>
        <p:spPr>
          <a:xfrm>
            <a:off x="0" y="2642400"/>
            <a:ext cx="9144000" cy="9864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altLang="zh-CN" sz="3600" b="1" i="0" u="none" strike="noStrike" kern="1200" cap="none" spc="0" normalizeH="0" baseline="0" noProof="0" dirty="0" smtClean="0">
                <a:ln>
                  <a:noFill/>
                </a:ln>
                <a:solidFill>
                  <a:schemeClr val="bg1"/>
                </a:solidFill>
                <a:effectLst/>
                <a:uLnTx/>
                <a:uFillTx/>
                <a:latin typeface="Verdana" pitchFamily="34" charset="0"/>
                <a:ea typeface="Verdana" pitchFamily="34" charset="0"/>
                <a:cs typeface="Verdana" pitchFamily="34" charset="0"/>
              </a:rPr>
              <a:t>Is Every Flow on The Right Track?</a:t>
            </a:r>
            <a:r>
              <a:rPr kumimoji="0" lang="en-US" altLang="zh-CN" sz="3600" b="1" i="0" u="none" strike="noStrike" kern="1200" cap="none" spc="0" normalizeH="0" baseline="0" noProof="0" dirty="0" smtClean="0">
                <a:ln>
                  <a:noFill/>
                </a:ln>
                <a:solidFill>
                  <a:schemeClr val="bg1"/>
                </a:solidFill>
                <a:effectLst/>
                <a:uLnTx/>
                <a:uFillTx/>
                <a:latin typeface="Verdana" pitchFamily="34" charset="0"/>
                <a:ea typeface="+mj-ea"/>
                <a:cs typeface="Verdana" pitchFamily="34" charset="0"/>
              </a:rPr>
              <a:t/>
            </a:r>
            <a:br>
              <a:rPr kumimoji="0" lang="en-US" altLang="zh-CN" sz="3600" b="1" i="0" u="none" strike="noStrike" kern="1200" cap="none" spc="0" normalizeH="0" baseline="0" noProof="0" dirty="0" smtClean="0">
                <a:ln>
                  <a:noFill/>
                </a:ln>
                <a:solidFill>
                  <a:schemeClr val="bg1"/>
                </a:solidFill>
                <a:effectLst/>
                <a:uLnTx/>
                <a:uFillTx/>
                <a:latin typeface="Verdana" pitchFamily="34" charset="0"/>
                <a:ea typeface="+mj-ea"/>
                <a:cs typeface="Verdana" pitchFamily="34" charset="0"/>
              </a:rPr>
            </a:br>
            <a:r>
              <a:rPr kumimoji="0" lang="en-US" altLang="zh-CN" sz="3600" b="1" i="0" u="none" strike="noStrike" kern="1200" cap="none" spc="0" normalizeH="0" baseline="0" noProof="0" dirty="0" smtClean="0">
                <a:ln>
                  <a:noFill/>
                </a:ln>
                <a:solidFill>
                  <a:schemeClr val="bg1"/>
                </a:solidFill>
                <a:effectLst/>
                <a:uLnTx/>
                <a:uFillTx/>
                <a:latin typeface="Verdana" pitchFamily="34" charset="0"/>
                <a:ea typeface="+mj-ea"/>
                <a:cs typeface="Verdana" pitchFamily="34" charset="0"/>
              </a:rPr>
              <a:t>Inspect </a:t>
            </a:r>
            <a:r>
              <a:rPr kumimoji="0" lang="en-US" altLang="zh-CN" sz="3600" b="1" i="0" u="none" strike="noStrike" kern="1200" cap="none" spc="0" normalizeH="0" baseline="0" noProof="0" dirty="0" smtClean="0">
                <a:ln>
                  <a:noFill/>
                </a:ln>
                <a:solidFill>
                  <a:schemeClr val="tx1"/>
                </a:solidFill>
                <a:effectLst/>
                <a:uLnTx/>
                <a:uFillTx/>
                <a:latin typeface="Verdana" pitchFamily="34" charset="0"/>
                <a:ea typeface="+mj-ea"/>
                <a:cs typeface="Verdana" pitchFamily="34" charset="0"/>
              </a:rPr>
              <a:t>SDN</a:t>
            </a:r>
            <a:r>
              <a:rPr kumimoji="0" lang="en-US" altLang="zh-CN" sz="2800" b="1" i="0" u="none" strike="noStrike" kern="1200" cap="none" spc="0" normalizeH="0" baseline="0" noProof="0" dirty="0" smtClean="0">
                <a:ln>
                  <a:noFill/>
                </a:ln>
                <a:solidFill>
                  <a:schemeClr val="tx1"/>
                </a:solidFill>
                <a:effectLst/>
                <a:uLnTx/>
                <a:uFillTx/>
                <a:latin typeface="Verdana" pitchFamily="34" charset="0"/>
                <a:ea typeface="+mj-ea"/>
                <a:cs typeface="Verdana" pitchFamily="34" charset="0"/>
              </a:rPr>
              <a:t> </a:t>
            </a:r>
            <a:r>
              <a:rPr kumimoji="0" lang="en-US" altLang="zh-CN" sz="3600" b="1" i="0" u="none" strike="noStrike" kern="1200" cap="none" spc="0" normalizeH="0" baseline="0" noProof="0" dirty="0" err="1" smtClean="0">
                <a:ln>
                  <a:noFill/>
                </a:ln>
                <a:solidFill>
                  <a:schemeClr val="bg1"/>
                </a:solidFill>
                <a:effectLst/>
                <a:uLnTx/>
                <a:uFillTx/>
                <a:latin typeface="Verdana" pitchFamily="34" charset="0"/>
                <a:ea typeface="+mj-ea"/>
                <a:cs typeface="Verdana" pitchFamily="34" charset="0"/>
              </a:rPr>
              <a:t>Fwding</a:t>
            </a:r>
            <a:r>
              <a:rPr kumimoji="0" lang="en-US" altLang="zh-CN" sz="3600" b="1" i="0" u="none" strike="noStrike" kern="1200" cap="none" spc="0" normalizeH="0" baseline="0" noProof="0" dirty="0" smtClean="0">
                <a:ln>
                  <a:noFill/>
                </a:ln>
                <a:solidFill>
                  <a:schemeClr val="bg1"/>
                </a:solidFill>
                <a:effectLst/>
                <a:uLnTx/>
                <a:uFillTx/>
                <a:latin typeface="Verdana" pitchFamily="34" charset="0"/>
                <a:ea typeface="+mj-ea"/>
                <a:cs typeface="Verdana" pitchFamily="34" charset="0"/>
              </a:rPr>
              <a:t/>
            </a:r>
            <a:br>
              <a:rPr kumimoji="0" lang="en-US" altLang="zh-CN" sz="3600" b="1" i="0" u="none" strike="noStrike" kern="1200" cap="none" spc="0" normalizeH="0" baseline="0" noProof="0" dirty="0" smtClean="0">
                <a:ln>
                  <a:noFill/>
                </a:ln>
                <a:solidFill>
                  <a:schemeClr val="bg1"/>
                </a:solidFill>
                <a:effectLst/>
                <a:uLnTx/>
                <a:uFillTx/>
                <a:latin typeface="Verdana" pitchFamily="34" charset="0"/>
                <a:ea typeface="+mj-ea"/>
                <a:cs typeface="Verdana" pitchFamily="34" charset="0"/>
              </a:rPr>
            </a:br>
            <a:r>
              <a:rPr kumimoji="0" lang="en-US" altLang="zh-CN" sz="3600" b="1" i="0" u="none" strike="noStrike" kern="1200" cap="none" spc="0" normalizeH="0" baseline="0" noProof="0" dirty="0" smtClean="0">
                <a:ln>
                  <a:noFill/>
                </a:ln>
                <a:solidFill>
                  <a:schemeClr val="tx1"/>
                </a:solidFill>
                <a:effectLst/>
                <a:uLnTx/>
                <a:uFillTx/>
                <a:latin typeface="Verdana" pitchFamily="34" charset="0"/>
                <a:ea typeface="+mj-ea"/>
                <a:cs typeface="Verdana" pitchFamily="34" charset="0"/>
              </a:rPr>
              <a:t> </a:t>
            </a:r>
            <a:r>
              <a:rPr kumimoji="0" lang="en-US" altLang="zh-CN" sz="3600" b="1" i="0" u="none" strike="noStrike" kern="1200" cap="none" spc="0" normalizeH="0" baseline="0" noProof="0" dirty="0" err="1" smtClean="0">
                <a:ln>
                  <a:noFill/>
                </a:ln>
                <a:solidFill>
                  <a:schemeClr val="bg1"/>
                </a:solidFill>
                <a:effectLst/>
                <a:uLnTx/>
                <a:uFillTx/>
                <a:latin typeface="Verdana" pitchFamily="34" charset="0"/>
                <a:ea typeface="+mj-ea"/>
                <a:cs typeface="Verdana" pitchFamily="34" charset="0"/>
              </a:rPr>
              <a:t>RuleScope</a:t>
            </a:r>
            <a:endParaRPr kumimoji="0" lang="zh-CN" altLang="en-US" sz="3600" b="1" i="0" u="none" strike="noStrike" kern="1200" cap="none" spc="0" normalizeH="0" baseline="0" noProof="0" dirty="0">
              <a:ln>
                <a:noFill/>
              </a:ln>
              <a:solidFill>
                <a:schemeClr val="bg1"/>
              </a:solidFill>
              <a:effectLst/>
              <a:uLnTx/>
              <a:uFillTx/>
              <a:latin typeface="Verdana" pitchFamily="34" charset="0"/>
              <a:ea typeface="+mj-ea"/>
              <a:cs typeface="Verdana" pitchFamily="34" charset="0"/>
            </a:endParaRPr>
          </a:p>
        </p:txBody>
      </p:sp>
      <p:sp>
        <p:nvSpPr>
          <p:cNvPr id="21" name="TextBox 20"/>
          <p:cNvSpPr txBox="1"/>
          <p:nvPr/>
        </p:nvSpPr>
        <p:spPr>
          <a:xfrm>
            <a:off x="5857884" y="5572140"/>
            <a:ext cx="2938625" cy="461665"/>
          </a:xfrm>
          <a:prstGeom prst="rect">
            <a:avLst/>
          </a:prstGeom>
          <a:noFill/>
        </p:spPr>
        <p:txBody>
          <a:bodyPr wrap="none" rtlCol="0">
            <a:spAutoFit/>
          </a:bodyPr>
          <a:lstStyle/>
          <a:p>
            <a:r>
              <a:rPr lang="en-US" altLang="zh-CN" sz="2400" b="1" dirty="0" smtClean="0">
                <a:latin typeface="Verdana" pitchFamily="34" charset="0"/>
                <a:ea typeface="Verdana" pitchFamily="34" charset="0"/>
                <a:cs typeface="Verdana" pitchFamily="34" charset="0"/>
              </a:rPr>
              <a:t>troubleshooting</a:t>
            </a:r>
            <a:endParaRPr lang="zh-CN" altLang="en-US" sz="2400" b="1" dirty="0">
              <a:latin typeface="Verdana" pitchFamily="34" charset="0"/>
              <a:cs typeface="Verdana" pitchFamily="34" charset="0"/>
            </a:endParaRPr>
          </a:p>
        </p:txBody>
      </p:sp>
      <p:sp>
        <p:nvSpPr>
          <p:cNvPr id="17" name="TextBox 16"/>
          <p:cNvSpPr txBox="1"/>
          <p:nvPr/>
        </p:nvSpPr>
        <p:spPr>
          <a:xfrm>
            <a:off x="7000892" y="4286256"/>
            <a:ext cx="1806905" cy="461665"/>
          </a:xfrm>
          <a:prstGeom prst="rect">
            <a:avLst/>
          </a:prstGeom>
          <a:noFill/>
        </p:spPr>
        <p:txBody>
          <a:bodyPr wrap="none" rtlCol="0">
            <a:spAutoFit/>
          </a:bodyPr>
          <a:lstStyle/>
          <a:p>
            <a:r>
              <a:rPr lang="en-US" altLang="zh-CN" sz="2400" b="1" dirty="0" smtClean="0">
                <a:latin typeface="Verdana" pitchFamily="34" charset="0"/>
                <a:ea typeface="Verdana" pitchFamily="34" charset="0"/>
                <a:cs typeface="Verdana" pitchFamily="34" charset="0"/>
              </a:rPr>
              <a:t>detection</a:t>
            </a:r>
            <a:endParaRPr lang="zh-CN" altLang="en-US" sz="2400" b="1" dirty="0">
              <a:latin typeface="Verdana" pitchFamily="34" charset="0"/>
              <a:cs typeface="Verdana" pitchFamily="34" charset="0"/>
            </a:endParaRPr>
          </a:p>
        </p:txBody>
      </p:sp>
      <p:sp>
        <p:nvSpPr>
          <p:cNvPr id="16" name="下箭头 15"/>
          <p:cNvSpPr/>
          <p:nvPr/>
        </p:nvSpPr>
        <p:spPr>
          <a:xfrm>
            <a:off x="5357818" y="571480"/>
            <a:ext cx="428628" cy="1785950"/>
          </a:xfrm>
          <a:prstGeom prst="downArrow">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2400" b="1" dirty="0" smtClean="0">
                <a:latin typeface="Verdana" pitchFamily="34" charset="0"/>
                <a:ea typeface="Verdana" pitchFamily="34" charset="0"/>
                <a:cs typeface="Verdana" pitchFamily="34" charset="0"/>
              </a:rPr>
              <a:t>feedback</a:t>
            </a:r>
            <a:endParaRPr lang="zh-CN" altLang="en-US" sz="2400" b="1" dirty="0">
              <a:latin typeface="Verdana" pitchFamily="34" charset="0"/>
              <a:cs typeface="Verdana" pitchFamily="34" charset="0"/>
            </a:endParaRPr>
          </a:p>
        </p:txBody>
      </p:sp>
      <p:sp>
        <p:nvSpPr>
          <p:cNvPr id="29" name="矩形 28"/>
          <p:cNvSpPr/>
          <p:nvPr/>
        </p:nvSpPr>
        <p:spPr>
          <a:xfrm>
            <a:off x="8786842" y="0"/>
            <a:ext cx="357158" cy="6858000"/>
          </a:xfrm>
          <a:prstGeom prst="rect">
            <a:avLst/>
          </a:prstGeom>
          <a:solidFill>
            <a:srgbClr val="FFC000"/>
          </a:solidFill>
          <a:ln>
            <a:solidFill>
              <a:srgbClr val="FFC000"/>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descr="shortcut_arrow_expanded-100434377-large.png"/>
          <p:cNvPicPr>
            <a:picLocks noChangeAspect="1"/>
          </p:cNvPicPr>
          <p:nvPr/>
        </p:nvPicPr>
        <p:blipFill>
          <a:blip r:embed="rId3"/>
          <a:stretch>
            <a:fillRect/>
          </a:stretch>
        </p:blipFill>
        <p:spPr>
          <a:xfrm rot="10800000">
            <a:off x="1500166" y="2500306"/>
            <a:ext cx="2500330" cy="1672634"/>
          </a:xfrm>
          <a:prstGeom prst="rect">
            <a:avLst/>
          </a:prstGeom>
        </p:spPr>
      </p:pic>
      <p:pic>
        <p:nvPicPr>
          <p:cNvPr id="5" name="图片 4" descr="shortcut_arrow_expanded-100434377-large.png"/>
          <p:cNvPicPr>
            <a:picLocks noChangeAspect="1"/>
          </p:cNvPicPr>
          <p:nvPr/>
        </p:nvPicPr>
        <p:blipFill>
          <a:blip r:embed="rId3"/>
          <a:stretch>
            <a:fillRect/>
          </a:stretch>
        </p:blipFill>
        <p:spPr>
          <a:xfrm rot="10800000">
            <a:off x="4000496" y="3042226"/>
            <a:ext cx="2500330" cy="1672634"/>
          </a:xfrm>
          <a:prstGeom prst="rect">
            <a:avLst/>
          </a:prstGeom>
        </p:spPr>
      </p:pic>
      <p:sp>
        <p:nvSpPr>
          <p:cNvPr id="2" name="标题 1"/>
          <p:cNvSpPr>
            <a:spLocks noGrp="1"/>
          </p:cNvSpPr>
          <p:nvPr>
            <p:ph type="ctrTitle"/>
          </p:nvPr>
        </p:nvSpPr>
        <p:spPr>
          <a:xfrm>
            <a:off x="0" y="2643182"/>
            <a:ext cx="9144000" cy="986400"/>
          </a:xfrm>
        </p:spPr>
        <p:txBody>
          <a:bodyPr>
            <a:normAutofit fontScale="90000"/>
          </a:bodyPr>
          <a:lstStyle/>
          <a:p>
            <a:pPr algn="r"/>
            <a:r>
              <a:rPr lang="en-US" altLang="zh-CN" sz="4000" dirty="0" smtClean="0">
                <a:ea typeface="Verdana" pitchFamily="34" charset="0"/>
              </a:rPr>
              <a:t>Is Every Flow on The Right Track?</a:t>
            </a:r>
            <a:r>
              <a:rPr lang="en-US" altLang="zh-CN" sz="4000" dirty="0" smtClean="0"/>
              <a:t/>
            </a:r>
            <a:br>
              <a:rPr lang="en-US" altLang="zh-CN" sz="4000" dirty="0" smtClean="0"/>
            </a:br>
            <a:r>
              <a:rPr lang="en-US" altLang="zh-CN" sz="4000" dirty="0" smtClean="0"/>
              <a:t>Inspect SDN</a:t>
            </a:r>
            <a:r>
              <a:rPr lang="en-US" altLang="zh-CN" sz="3100" dirty="0" smtClean="0"/>
              <a:t> </a:t>
            </a:r>
            <a:r>
              <a:rPr lang="en-US" altLang="zh-CN" sz="4000" dirty="0" err="1" smtClean="0"/>
              <a:t>Fwding</a:t>
            </a:r>
            <a:r>
              <a:rPr lang="en-US" altLang="zh-CN" sz="4000" dirty="0" smtClean="0">
                <a:solidFill>
                  <a:schemeClr val="bg1"/>
                </a:solidFill>
              </a:rPr>
              <a:t/>
            </a:r>
            <a:br>
              <a:rPr lang="en-US" altLang="zh-CN" sz="4000" dirty="0" smtClean="0">
                <a:solidFill>
                  <a:schemeClr val="bg1"/>
                </a:solidFill>
              </a:rPr>
            </a:br>
            <a:r>
              <a:rPr lang="en-US" altLang="zh-CN" sz="4000" dirty="0" smtClean="0"/>
              <a:t> </a:t>
            </a:r>
            <a:r>
              <a:rPr lang="en-US" altLang="zh-CN" sz="4000" dirty="0" err="1" smtClean="0">
                <a:solidFill>
                  <a:srgbClr val="FFC000"/>
                </a:solidFill>
              </a:rPr>
              <a:t>RuleScop</a:t>
            </a:r>
            <a:r>
              <a:rPr lang="en-US" altLang="zh-CN" sz="4000" dirty="0" err="1" smtClean="0">
                <a:solidFill>
                  <a:schemeClr val="bg1"/>
                </a:solidFill>
              </a:rPr>
              <a:t>e</a:t>
            </a:r>
            <a:endParaRPr lang="zh-CN" altLang="en-US" sz="4000" dirty="0">
              <a:solidFill>
                <a:schemeClr val="bg1"/>
              </a:solidFill>
            </a:endParaRPr>
          </a:p>
        </p:txBody>
      </p:sp>
      <p:pic>
        <p:nvPicPr>
          <p:cNvPr id="12" name="Picture 2"/>
          <p:cNvPicPr>
            <a:picLocks noChangeAspect="1" noChangeArrowheads="1"/>
          </p:cNvPicPr>
          <p:nvPr/>
        </p:nvPicPr>
        <p:blipFill>
          <a:blip r:embed="rId4"/>
          <a:srcRect/>
          <a:stretch>
            <a:fillRect/>
          </a:stretch>
        </p:blipFill>
        <p:spPr bwMode="auto">
          <a:xfrm>
            <a:off x="2988000" y="0"/>
            <a:ext cx="1152525" cy="495300"/>
          </a:xfrm>
          <a:prstGeom prst="rect">
            <a:avLst/>
          </a:prstGeom>
          <a:noFill/>
          <a:ln w="9525">
            <a:noFill/>
            <a:miter lim="800000"/>
            <a:headEnd/>
            <a:tailEnd/>
          </a:ln>
          <a:effectLst/>
        </p:spPr>
      </p:pic>
      <p:pic>
        <p:nvPicPr>
          <p:cNvPr id="13" name="Picture 2"/>
          <p:cNvPicPr>
            <a:picLocks noChangeAspect="1" noChangeArrowheads="1"/>
          </p:cNvPicPr>
          <p:nvPr/>
        </p:nvPicPr>
        <p:blipFill>
          <a:blip r:embed="rId4"/>
          <a:srcRect/>
          <a:stretch>
            <a:fillRect/>
          </a:stretch>
        </p:blipFill>
        <p:spPr bwMode="auto">
          <a:xfrm>
            <a:off x="5072066" y="0"/>
            <a:ext cx="1152525" cy="495300"/>
          </a:xfrm>
          <a:prstGeom prst="rect">
            <a:avLst/>
          </a:prstGeom>
          <a:noFill/>
          <a:ln w="9525">
            <a:noFill/>
            <a:miter lim="800000"/>
            <a:headEnd/>
            <a:tailEnd/>
          </a:ln>
          <a:effectLst/>
        </p:spPr>
      </p:pic>
      <p:sp>
        <p:nvSpPr>
          <p:cNvPr id="25" name="云形 24"/>
          <p:cNvSpPr/>
          <p:nvPr/>
        </p:nvSpPr>
        <p:spPr>
          <a:xfrm>
            <a:off x="1714480" y="-2000288"/>
            <a:ext cx="6786610" cy="2857520"/>
          </a:xfrm>
          <a:prstGeom prst="cloud">
            <a:avLst/>
          </a:prstGeom>
          <a:noFill/>
          <a:ln w="57150">
            <a:solidFill>
              <a:srgbClr val="00B0F0"/>
            </a:solidFill>
          </a:ln>
          <a:effectLst>
            <a:outerShdw blurRad="50800" dist="508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25"/>
          <p:cNvSpPr/>
          <p:nvPr/>
        </p:nvSpPr>
        <p:spPr>
          <a:xfrm rot="10800000">
            <a:off x="3214678" y="571480"/>
            <a:ext cx="428628" cy="1785950"/>
          </a:xfrm>
          <a:prstGeom prst="downArrow">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2400" b="1" dirty="0" smtClean="0">
                <a:latin typeface="Verdana" pitchFamily="34" charset="0"/>
                <a:ea typeface="Verdana" pitchFamily="34" charset="0"/>
                <a:cs typeface="Verdana" pitchFamily="34" charset="0"/>
              </a:rPr>
              <a:t>probe</a:t>
            </a:r>
            <a:endParaRPr lang="zh-CN" altLang="en-US" sz="2400" b="1" dirty="0">
              <a:latin typeface="Verdana" pitchFamily="34" charset="0"/>
              <a:cs typeface="Verdana" pitchFamily="34" charset="0"/>
            </a:endParaRPr>
          </a:p>
        </p:txBody>
      </p:sp>
      <p:cxnSp>
        <p:nvCxnSpPr>
          <p:cNvPr id="22" name="直接连接符 21"/>
          <p:cNvCxnSpPr/>
          <p:nvPr/>
        </p:nvCxnSpPr>
        <p:spPr>
          <a:xfrm rot="10800000">
            <a:off x="7143768" y="4786322"/>
            <a:ext cx="1643074" cy="1590"/>
          </a:xfrm>
          <a:prstGeom prst="line">
            <a:avLst/>
          </a:prstGeom>
          <a:ln w="127000">
            <a:solidFill>
              <a:srgbClr val="FFC000"/>
            </a:solidFill>
          </a:ln>
          <a:effectLst>
            <a:outerShdw blurRad="50800" dist="38100" dir="10800000" algn="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10800000">
            <a:off x="6000760" y="6071100"/>
            <a:ext cx="2786082" cy="2696"/>
          </a:xfrm>
          <a:prstGeom prst="line">
            <a:avLst/>
          </a:prstGeom>
          <a:ln w="127000">
            <a:solidFill>
              <a:srgbClr val="FFC000"/>
            </a:solidFill>
          </a:ln>
          <a:effectLst>
            <a:outerShdw blurRad="50800" dist="38100" dir="10800000" algn="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143372" y="4786322"/>
            <a:ext cx="4643470" cy="461665"/>
          </a:xfrm>
          <a:prstGeom prst="rect">
            <a:avLst/>
          </a:prstGeom>
          <a:noFill/>
        </p:spPr>
        <p:txBody>
          <a:bodyPr wrap="square" rtlCol="0">
            <a:spAutoFit/>
          </a:bodyPr>
          <a:lstStyle/>
          <a:p>
            <a:pPr algn="r"/>
            <a:r>
              <a:rPr lang="en-US" altLang="zh-CN" sz="2400" dirty="0" smtClean="0">
                <a:latin typeface="Verdana" pitchFamily="34" charset="0"/>
                <a:ea typeface="Verdana" pitchFamily="34" charset="0"/>
                <a:cs typeface="Verdana" pitchFamily="34" charset="0"/>
              </a:rPr>
              <a:t>reveal forwarding/rule faults</a:t>
            </a:r>
            <a:endParaRPr lang="zh-CN" altLang="en-US" sz="2400" dirty="0">
              <a:latin typeface="Verdana" pitchFamily="34" charset="0"/>
              <a:cs typeface="Verdana" pitchFamily="34" charset="0"/>
            </a:endParaRPr>
          </a:p>
        </p:txBody>
      </p:sp>
      <p:sp>
        <p:nvSpPr>
          <p:cNvPr id="18" name="TextBox 17"/>
          <p:cNvSpPr txBox="1"/>
          <p:nvPr/>
        </p:nvSpPr>
        <p:spPr>
          <a:xfrm>
            <a:off x="2571736" y="6072206"/>
            <a:ext cx="6215106" cy="461665"/>
          </a:xfrm>
          <a:prstGeom prst="rect">
            <a:avLst/>
          </a:prstGeom>
          <a:noFill/>
        </p:spPr>
        <p:txBody>
          <a:bodyPr wrap="square" rtlCol="0">
            <a:spAutoFit/>
          </a:bodyPr>
          <a:lstStyle/>
          <a:p>
            <a:pPr algn="r"/>
            <a:r>
              <a:rPr lang="en-US" altLang="zh-CN" sz="2400" dirty="0" smtClean="0">
                <a:latin typeface="Verdana" pitchFamily="34" charset="0"/>
                <a:ea typeface="Verdana" pitchFamily="34" charset="0"/>
                <a:cs typeface="Verdana" pitchFamily="34" charset="0"/>
              </a:rPr>
              <a:t>uncover actual data-plane flow tables</a:t>
            </a:r>
            <a:endParaRPr lang="zh-CN" altLang="en-US" sz="2400" dirty="0">
              <a:latin typeface="Verdana" pitchFamily="34" charset="0"/>
              <a:cs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xit" presetSubtype="0" fill="hold" grpId="0" nodeType="withEffect">
                                  <p:stCondLst>
                                    <p:cond delay="0"/>
                                  </p:stCondLst>
                                  <p:childTnLst>
                                    <p:animEffect transition="out" filter="dissolve">
                                      <p:cBhvr>
                                        <p:cTn id="6" dur="1000"/>
                                        <p:tgtEl>
                                          <p:spTgt spid="21"/>
                                        </p:tgtEl>
                                      </p:cBhvr>
                                    </p:animEffect>
                                    <p:set>
                                      <p:cBhvr>
                                        <p:cTn id="7" dur="1" fill="hold">
                                          <p:stCondLst>
                                            <p:cond delay="999"/>
                                          </p:stCondLst>
                                        </p:cTn>
                                        <p:tgtEl>
                                          <p:spTgt spid="21"/>
                                        </p:tgtEl>
                                        <p:attrNameLst>
                                          <p:attrName>style.visibility</p:attrName>
                                        </p:attrNameLst>
                                      </p:cBhvr>
                                      <p:to>
                                        <p:strVal val="hidden"/>
                                      </p:to>
                                    </p:set>
                                  </p:childTnLst>
                                </p:cTn>
                              </p:par>
                              <p:par>
                                <p:cTn id="8" presetID="9" presetClass="exit" presetSubtype="0" fill="hold" grpId="0" nodeType="withEffect">
                                  <p:stCondLst>
                                    <p:cond delay="0"/>
                                  </p:stCondLst>
                                  <p:childTnLst>
                                    <p:animEffect transition="out" filter="dissolve">
                                      <p:cBhvr>
                                        <p:cTn id="9" dur="1000"/>
                                        <p:tgtEl>
                                          <p:spTgt spid="17"/>
                                        </p:tgtEl>
                                      </p:cBhvr>
                                    </p:animEffect>
                                    <p:set>
                                      <p:cBhvr>
                                        <p:cTn id="10" dur="1" fill="hold">
                                          <p:stCondLst>
                                            <p:cond delay="999"/>
                                          </p:stCondLst>
                                        </p:cTn>
                                        <p:tgtEl>
                                          <p:spTgt spid="17"/>
                                        </p:tgtEl>
                                        <p:attrNameLst>
                                          <p:attrName>style.visibility</p:attrName>
                                        </p:attrNameLst>
                                      </p:cBhvr>
                                      <p:to>
                                        <p:strVal val="hidden"/>
                                      </p:to>
                                    </p:set>
                                  </p:childTnLst>
                                </p:cTn>
                              </p:par>
                              <p:par>
                                <p:cTn id="11" presetID="9" presetClass="exit" presetSubtype="0" fill="hold" grpId="0" nodeType="withEffect">
                                  <p:stCondLst>
                                    <p:cond delay="0"/>
                                  </p:stCondLst>
                                  <p:childTnLst>
                                    <p:animEffect transition="out" filter="dissolve">
                                      <p:cBhvr>
                                        <p:cTn id="12" dur="1000"/>
                                        <p:tgtEl>
                                          <p:spTgt spid="16"/>
                                        </p:tgtEl>
                                      </p:cBhvr>
                                    </p:animEffect>
                                    <p:set>
                                      <p:cBhvr>
                                        <p:cTn id="13" dur="1" fill="hold">
                                          <p:stCondLst>
                                            <p:cond delay="999"/>
                                          </p:stCondLst>
                                        </p:cTn>
                                        <p:tgtEl>
                                          <p:spTgt spid="16"/>
                                        </p:tgtEl>
                                        <p:attrNameLst>
                                          <p:attrName>style.visibility</p:attrName>
                                        </p:attrNameLst>
                                      </p:cBhvr>
                                      <p:to>
                                        <p:strVal val="hidden"/>
                                      </p:to>
                                    </p:set>
                                  </p:childTnLst>
                                </p:cTn>
                              </p:par>
                              <p:par>
                                <p:cTn id="14" presetID="9" presetClass="exit" presetSubtype="0" fill="hold" grpId="0" nodeType="withEffect">
                                  <p:stCondLst>
                                    <p:cond delay="0"/>
                                  </p:stCondLst>
                                  <p:childTnLst>
                                    <p:animEffect transition="out" filter="dissolve">
                                      <p:cBhvr>
                                        <p:cTn id="15" dur="1000"/>
                                        <p:tgtEl>
                                          <p:spTgt spid="29"/>
                                        </p:tgtEl>
                                      </p:cBhvr>
                                    </p:animEffect>
                                    <p:set>
                                      <p:cBhvr>
                                        <p:cTn id="16" dur="1" fill="hold">
                                          <p:stCondLst>
                                            <p:cond delay="999"/>
                                          </p:stCondLst>
                                        </p:cTn>
                                        <p:tgtEl>
                                          <p:spTgt spid="29"/>
                                        </p:tgtEl>
                                        <p:attrNameLst>
                                          <p:attrName>style.visibility</p:attrName>
                                        </p:attrNameLst>
                                      </p:cBhvr>
                                      <p:to>
                                        <p:strVal val="hidden"/>
                                      </p:to>
                                    </p:set>
                                  </p:childTnLst>
                                </p:cTn>
                              </p:par>
                              <p:par>
                                <p:cTn id="17" presetID="9" presetClass="exit" presetSubtype="0" fill="hold" nodeType="withEffect">
                                  <p:stCondLst>
                                    <p:cond delay="0"/>
                                  </p:stCondLst>
                                  <p:childTnLst>
                                    <p:animEffect transition="out" filter="dissolve">
                                      <p:cBhvr>
                                        <p:cTn id="18" dur="1000"/>
                                        <p:tgtEl>
                                          <p:spTgt spid="6"/>
                                        </p:tgtEl>
                                      </p:cBhvr>
                                    </p:animEffect>
                                    <p:set>
                                      <p:cBhvr>
                                        <p:cTn id="19" dur="1" fill="hold">
                                          <p:stCondLst>
                                            <p:cond delay="999"/>
                                          </p:stCondLst>
                                        </p:cTn>
                                        <p:tgtEl>
                                          <p:spTgt spid="6"/>
                                        </p:tgtEl>
                                        <p:attrNameLst>
                                          <p:attrName>style.visibility</p:attrName>
                                        </p:attrNameLst>
                                      </p:cBhvr>
                                      <p:to>
                                        <p:strVal val="hidden"/>
                                      </p:to>
                                    </p:set>
                                  </p:childTnLst>
                                </p:cTn>
                              </p:par>
                              <p:par>
                                <p:cTn id="20" presetID="9" presetClass="exit" presetSubtype="0" fill="hold" nodeType="withEffect">
                                  <p:stCondLst>
                                    <p:cond delay="0"/>
                                  </p:stCondLst>
                                  <p:childTnLst>
                                    <p:animEffect transition="out" filter="dissolve">
                                      <p:cBhvr>
                                        <p:cTn id="21" dur="1000"/>
                                        <p:tgtEl>
                                          <p:spTgt spid="5"/>
                                        </p:tgtEl>
                                      </p:cBhvr>
                                    </p:animEffect>
                                    <p:set>
                                      <p:cBhvr>
                                        <p:cTn id="22" dur="1" fill="hold">
                                          <p:stCondLst>
                                            <p:cond delay="999"/>
                                          </p:stCondLst>
                                        </p:cTn>
                                        <p:tgtEl>
                                          <p:spTgt spid="5"/>
                                        </p:tgtEl>
                                        <p:attrNameLst>
                                          <p:attrName>style.visibility</p:attrName>
                                        </p:attrNameLst>
                                      </p:cBhvr>
                                      <p:to>
                                        <p:strVal val="hidden"/>
                                      </p:to>
                                    </p:set>
                                  </p:childTnLst>
                                </p:cTn>
                              </p:par>
                              <p:par>
                                <p:cTn id="23" presetID="9" presetClass="exit" presetSubtype="0" fill="hold" grpId="0" nodeType="withEffect">
                                  <p:stCondLst>
                                    <p:cond delay="0"/>
                                  </p:stCondLst>
                                  <p:childTnLst>
                                    <p:animEffect transition="out" filter="dissolve">
                                      <p:cBhvr>
                                        <p:cTn id="24" dur="1000"/>
                                        <p:tgtEl>
                                          <p:spTgt spid="2"/>
                                        </p:tgtEl>
                                      </p:cBhvr>
                                    </p:animEffect>
                                    <p:set>
                                      <p:cBhvr>
                                        <p:cTn id="25" dur="1" fill="hold">
                                          <p:stCondLst>
                                            <p:cond delay="999"/>
                                          </p:stCondLst>
                                        </p:cTn>
                                        <p:tgtEl>
                                          <p:spTgt spid="2"/>
                                        </p:tgtEl>
                                        <p:attrNameLst>
                                          <p:attrName>style.visibility</p:attrName>
                                        </p:attrNameLst>
                                      </p:cBhvr>
                                      <p:to>
                                        <p:strVal val="hidden"/>
                                      </p:to>
                                    </p:set>
                                  </p:childTnLst>
                                </p:cTn>
                              </p:par>
                              <p:par>
                                <p:cTn id="26" presetID="9" presetClass="exit" presetSubtype="0" fill="hold" nodeType="withEffect">
                                  <p:stCondLst>
                                    <p:cond delay="0"/>
                                  </p:stCondLst>
                                  <p:childTnLst>
                                    <p:animEffect transition="out" filter="dissolve">
                                      <p:cBhvr>
                                        <p:cTn id="27" dur="1000"/>
                                        <p:tgtEl>
                                          <p:spTgt spid="12"/>
                                        </p:tgtEl>
                                      </p:cBhvr>
                                    </p:animEffect>
                                    <p:set>
                                      <p:cBhvr>
                                        <p:cTn id="28" dur="1" fill="hold">
                                          <p:stCondLst>
                                            <p:cond delay="999"/>
                                          </p:stCondLst>
                                        </p:cTn>
                                        <p:tgtEl>
                                          <p:spTgt spid="12"/>
                                        </p:tgtEl>
                                        <p:attrNameLst>
                                          <p:attrName>style.visibility</p:attrName>
                                        </p:attrNameLst>
                                      </p:cBhvr>
                                      <p:to>
                                        <p:strVal val="hidden"/>
                                      </p:to>
                                    </p:set>
                                  </p:childTnLst>
                                </p:cTn>
                              </p:par>
                              <p:par>
                                <p:cTn id="29" presetID="9" presetClass="exit" presetSubtype="0" fill="hold" nodeType="withEffect">
                                  <p:stCondLst>
                                    <p:cond delay="0"/>
                                  </p:stCondLst>
                                  <p:childTnLst>
                                    <p:animEffect transition="out" filter="dissolve">
                                      <p:cBhvr>
                                        <p:cTn id="30" dur="1000"/>
                                        <p:tgtEl>
                                          <p:spTgt spid="13"/>
                                        </p:tgtEl>
                                      </p:cBhvr>
                                    </p:animEffect>
                                    <p:set>
                                      <p:cBhvr>
                                        <p:cTn id="31" dur="1" fill="hold">
                                          <p:stCondLst>
                                            <p:cond delay="999"/>
                                          </p:stCondLst>
                                        </p:cTn>
                                        <p:tgtEl>
                                          <p:spTgt spid="13"/>
                                        </p:tgtEl>
                                        <p:attrNameLst>
                                          <p:attrName>style.visibility</p:attrName>
                                        </p:attrNameLst>
                                      </p:cBhvr>
                                      <p:to>
                                        <p:strVal val="hidden"/>
                                      </p:to>
                                    </p:set>
                                  </p:childTnLst>
                                </p:cTn>
                              </p:par>
                              <p:par>
                                <p:cTn id="32" presetID="9" presetClass="exit" presetSubtype="0" fill="hold" grpId="0" nodeType="withEffect">
                                  <p:stCondLst>
                                    <p:cond delay="0"/>
                                  </p:stCondLst>
                                  <p:childTnLst>
                                    <p:animEffect transition="out" filter="dissolve">
                                      <p:cBhvr>
                                        <p:cTn id="33" dur="1000"/>
                                        <p:tgtEl>
                                          <p:spTgt spid="25"/>
                                        </p:tgtEl>
                                      </p:cBhvr>
                                    </p:animEffect>
                                    <p:set>
                                      <p:cBhvr>
                                        <p:cTn id="34" dur="1" fill="hold">
                                          <p:stCondLst>
                                            <p:cond delay="999"/>
                                          </p:stCondLst>
                                        </p:cTn>
                                        <p:tgtEl>
                                          <p:spTgt spid="25"/>
                                        </p:tgtEl>
                                        <p:attrNameLst>
                                          <p:attrName>style.visibility</p:attrName>
                                        </p:attrNameLst>
                                      </p:cBhvr>
                                      <p:to>
                                        <p:strVal val="hidden"/>
                                      </p:to>
                                    </p:set>
                                  </p:childTnLst>
                                </p:cTn>
                              </p:par>
                              <p:par>
                                <p:cTn id="35" presetID="9" presetClass="exit" presetSubtype="0" fill="hold" grpId="0" nodeType="withEffect">
                                  <p:stCondLst>
                                    <p:cond delay="0"/>
                                  </p:stCondLst>
                                  <p:childTnLst>
                                    <p:animEffect transition="out" filter="dissolve">
                                      <p:cBhvr>
                                        <p:cTn id="36" dur="1000"/>
                                        <p:tgtEl>
                                          <p:spTgt spid="26"/>
                                        </p:tgtEl>
                                      </p:cBhvr>
                                    </p:animEffect>
                                    <p:set>
                                      <p:cBhvr>
                                        <p:cTn id="37" dur="1" fill="hold">
                                          <p:stCondLst>
                                            <p:cond delay="999"/>
                                          </p:stCondLst>
                                        </p:cTn>
                                        <p:tgtEl>
                                          <p:spTgt spid="26"/>
                                        </p:tgtEl>
                                        <p:attrNameLst>
                                          <p:attrName>style.visibility</p:attrName>
                                        </p:attrNameLst>
                                      </p:cBhvr>
                                      <p:to>
                                        <p:strVal val="hidden"/>
                                      </p:to>
                                    </p:set>
                                  </p:childTnLst>
                                </p:cTn>
                              </p:par>
                              <p:par>
                                <p:cTn id="38" presetID="9" presetClass="exit" presetSubtype="0" fill="hold" nodeType="withEffect">
                                  <p:stCondLst>
                                    <p:cond delay="0"/>
                                  </p:stCondLst>
                                  <p:childTnLst>
                                    <p:animEffect transition="out" filter="dissolve">
                                      <p:cBhvr>
                                        <p:cTn id="39" dur="1000"/>
                                        <p:tgtEl>
                                          <p:spTgt spid="22"/>
                                        </p:tgtEl>
                                      </p:cBhvr>
                                    </p:animEffect>
                                    <p:set>
                                      <p:cBhvr>
                                        <p:cTn id="40" dur="1" fill="hold">
                                          <p:stCondLst>
                                            <p:cond delay="999"/>
                                          </p:stCondLst>
                                        </p:cTn>
                                        <p:tgtEl>
                                          <p:spTgt spid="22"/>
                                        </p:tgtEl>
                                        <p:attrNameLst>
                                          <p:attrName>style.visibility</p:attrName>
                                        </p:attrNameLst>
                                      </p:cBhvr>
                                      <p:to>
                                        <p:strVal val="hidden"/>
                                      </p:to>
                                    </p:set>
                                  </p:childTnLst>
                                </p:cTn>
                              </p:par>
                              <p:par>
                                <p:cTn id="41" presetID="9" presetClass="exit" presetSubtype="0" fill="hold" nodeType="withEffect">
                                  <p:stCondLst>
                                    <p:cond delay="0"/>
                                  </p:stCondLst>
                                  <p:childTnLst>
                                    <p:animEffect transition="out" filter="dissolve">
                                      <p:cBhvr>
                                        <p:cTn id="42" dur="1000"/>
                                        <p:tgtEl>
                                          <p:spTgt spid="20"/>
                                        </p:tgtEl>
                                      </p:cBhvr>
                                    </p:animEffect>
                                    <p:set>
                                      <p:cBhvr>
                                        <p:cTn id="43" dur="1" fill="hold">
                                          <p:stCondLst>
                                            <p:cond delay="999"/>
                                          </p:stCondLst>
                                        </p:cTn>
                                        <p:tgtEl>
                                          <p:spTgt spid="20"/>
                                        </p:tgtEl>
                                        <p:attrNameLst>
                                          <p:attrName>style.visibility</p:attrName>
                                        </p:attrNameLst>
                                      </p:cBhvr>
                                      <p:to>
                                        <p:strVal val="hidden"/>
                                      </p:to>
                                    </p:set>
                                  </p:childTnLst>
                                </p:cTn>
                              </p:par>
                              <p:par>
                                <p:cTn id="44" presetID="9" presetClass="exit" presetSubtype="0" fill="hold" grpId="0" nodeType="withEffect">
                                  <p:stCondLst>
                                    <p:cond delay="0"/>
                                  </p:stCondLst>
                                  <p:childTnLst>
                                    <p:animEffect transition="out" filter="dissolve">
                                      <p:cBhvr>
                                        <p:cTn id="45" dur="1000"/>
                                        <p:tgtEl>
                                          <p:spTgt spid="27"/>
                                        </p:tgtEl>
                                      </p:cBhvr>
                                    </p:animEffect>
                                    <p:set>
                                      <p:cBhvr>
                                        <p:cTn id="46" dur="1" fill="hold">
                                          <p:stCondLst>
                                            <p:cond delay="999"/>
                                          </p:stCondLst>
                                        </p:cTn>
                                        <p:tgtEl>
                                          <p:spTgt spid="27"/>
                                        </p:tgtEl>
                                        <p:attrNameLst>
                                          <p:attrName>style.visibility</p:attrName>
                                        </p:attrNameLst>
                                      </p:cBhvr>
                                      <p:to>
                                        <p:strVal val="hidden"/>
                                      </p:to>
                                    </p:set>
                                  </p:childTnLst>
                                </p:cTn>
                              </p:par>
                              <p:par>
                                <p:cTn id="47" presetID="9" presetClass="exit" presetSubtype="0" fill="hold" grpId="0" nodeType="withEffect">
                                  <p:stCondLst>
                                    <p:cond delay="0"/>
                                  </p:stCondLst>
                                  <p:childTnLst>
                                    <p:animEffect transition="out" filter="dissolve">
                                      <p:cBhvr>
                                        <p:cTn id="48" dur="1000"/>
                                        <p:tgtEl>
                                          <p:spTgt spid="18"/>
                                        </p:tgtEl>
                                      </p:cBhvr>
                                    </p:animEffect>
                                    <p:set>
                                      <p:cBhvr>
                                        <p:cTn id="49" dur="1" fill="hold">
                                          <p:stCondLst>
                                            <p:cond delay="9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7" grpId="0"/>
      <p:bldP spid="16" grpId="0" animBg="1"/>
      <p:bldP spid="29" grpId="0" animBg="1"/>
      <p:bldP spid="2" grpId="0"/>
      <p:bldP spid="25" grpId="0" animBg="1"/>
      <p:bldP spid="26" grpId="0" animBg="1"/>
      <p:bldP spid="27" grpId="0"/>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130425"/>
            <a:ext cx="9144000" cy="1470025"/>
          </a:xfrm>
        </p:spPr>
        <p:txBody>
          <a:bodyPr>
            <a:normAutofit fontScale="90000"/>
          </a:bodyPr>
          <a:lstStyle/>
          <a:p>
            <a:r>
              <a:rPr lang="en-US" altLang="zh-CN" sz="4000" dirty="0" err="1" smtClean="0">
                <a:solidFill>
                  <a:schemeClr val="bg1"/>
                </a:solidFill>
                <a:ea typeface="Verdana" pitchFamily="34" charset="0"/>
              </a:rPr>
              <a:t>Gotta</a:t>
            </a:r>
            <a:r>
              <a:rPr lang="en-US" altLang="zh-CN" sz="4000" dirty="0" smtClean="0">
                <a:solidFill>
                  <a:schemeClr val="bg1"/>
                </a:solidFill>
              </a:rPr>
              <a:t> Tell You Switches Only Once</a:t>
            </a:r>
            <a:br>
              <a:rPr lang="en-US" altLang="zh-CN" sz="4000" dirty="0" smtClean="0">
                <a:solidFill>
                  <a:schemeClr val="bg1"/>
                </a:solidFill>
              </a:rPr>
            </a:br>
            <a:r>
              <a:rPr lang="en-US" altLang="zh-CN" sz="4000" dirty="0" smtClean="0">
                <a:solidFill>
                  <a:schemeClr val="bg1"/>
                </a:solidFill>
              </a:rPr>
              <a:t>Toward Bandwidth-Efficient</a:t>
            </a:r>
            <a:br>
              <a:rPr lang="en-US" altLang="zh-CN" sz="4000" dirty="0" smtClean="0">
                <a:solidFill>
                  <a:schemeClr val="bg1"/>
                </a:solidFill>
              </a:rPr>
            </a:br>
            <a:r>
              <a:rPr lang="en-US" altLang="zh-CN" sz="4000" dirty="0" smtClean="0">
                <a:solidFill>
                  <a:schemeClr val="bg1"/>
                </a:solidFill>
              </a:rPr>
              <a:t>Flow Setup for </a:t>
            </a:r>
            <a:r>
              <a:rPr lang="en-US" altLang="zh-CN" sz="4000" dirty="0" smtClean="0">
                <a:solidFill>
                  <a:srgbClr val="FFC000"/>
                </a:solidFill>
              </a:rPr>
              <a:t>SDN</a:t>
            </a:r>
            <a:r>
              <a:rPr lang="en-US" altLang="zh-CN" sz="4000" dirty="0" smtClean="0"/>
              <a:t/>
            </a:r>
            <a:br>
              <a:rPr lang="en-US" altLang="zh-CN" sz="4000" dirty="0" smtClean="0"/>
            </a:br>
            <a:endParaRPr lang="zh-CN" altLang="en-US" sz="4000" dirty="0">
              <a:solidFill>
                <a:srgbClr val="FFC000"/>
              </a:solidFill>
            </a:endParaRPr>
          </a:p>
        </p:txBody>
      </p:sp>
      <p:sp>
        <p:nvSpPr>
          <p:cNvPr id="3" name="TextBox 2"/>
          <p:cNvSpPr txBox="1"/>
          <p:nvPr/>
        </p:nvSpPr>
        <p:spPr>
          <a:xfrm>
            <a:off x="6929454" y="2829600"/>
            <a:ext cx="470000" cy="646331"/>
          </a:xfrm>
          <a:prstGeom prst="rect">
            <a:avLst/>
          </a:prstGeom>
          <a:noFill/>
        </p:spPr>
        <p:txBody>
          <a:bodyPr wrap="square" rtlCol="0">
            <a:spAutoFit/>
          </a:bodyPr>
          <a:lstStyle/>
          <a:p>
            <a:r>
              <a:rPr lang="en-US" altLang="zh-CN" sz="3600" b="1" dirty="0" smtClean="0">
                <a:latin typeface="Verdana" pitchFamily="34" charset="0"/>
                <a:cs typeface="Verdana" pitchFamily="34" charset="0"/>
              </a:rPr>
              <a:t>?</a:t>
            </a:r>
            <a:endParaRPr lang="zh-CN" altLang="en-US" sz="3600" b="1" dirty="0">
              <a:latin typeface="Verdana" pitchFamily="34" charset="0"/>
              <a:cs typeface="Verdana"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6000" b="1" dirty="0" smtClean="0">
            <a:solidFill>
              <a:srgbClr val="FF0000"/>
            </a:solidFill>
            <a:latin typeface="Verdana" pitchFamily="34" charset="0"/>
            <a:ea typeface="Verdana" pitchFamily="34" charset="0"/>
            <a:cs typeface="Verdana" pitchFamily="34" charset="0"/>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5809</TotalTime>
  <Words>3633</Words>
  <PresentationFormat>全屏显示(4:3)</PresentationFormat>
  <Paragraphs>1093</Paragraphs>
  <Slides>59</Slides>
  <Notes>59</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59</vt:i4>
      </vt:variant>
    </vt:vector>
  </HeadingPairs>
  <TitlesOfParts>
    <vt:vector size="64" baseType="lpstr">
      <vt:lpstr>Arial</vt:lpstr>
      <vt:lpstr>宋体</vt:lpstr>
      <vt:lpstr>Verdana</vt:lpstr>
      <vt:lpstr>Calibri</vt:lpstr>
      <vt:lpstr>Office 主题</vt:lpstr>
      <vt:lpstr>Is Every Flow on The Right Track? Inspect SDN Fwding with RuleScope</vt:lpstr>
      <vt:lpstr>Is Every Flow on The Right Track? Inspect SDN Fwding  RuleScope</vt:lpstr>
      <vt:lpstr>Is Every Flow on The Right Track? Inspect SDN Fwding  RuleScope</vt:lpstr>
      <vt:lpstr>Is Every Flow on The Right Track? Inspect SDN Fwding  RuleScope</vt:lpstr>
      <vt:lpstr>Is Every Flow on The Right Track? Inspect SDN Fwding  RuleScope</vt:lpstr>
      <vt:lpstr>Is Every Flow on The Right Track? Inspect SDN Fwding  RuleScope</vt:lpstr>
      <vt:lpstr>Is Every Flow on The Right Track? Inspect SDN Fwding  RuleScope</vt:lpstr>
      <vt:lpstr>Is Every Flow on The Right Track? Inspect SDN Fwding  RuleScope</vt:lpstr>
      <vt:lpstr>Gotta Tell You Switches Only Once Toward Bandwidth-Efficient Flow Setup for SDN </vt:lpstr>
      <vt:lpstr>Gotta Tell You Switches Only Once Toward Bandwidth-Efficient Flow Setup for SDN </vt:lpstr>
      <vt:lpstr>Gotta Tell You Switches Only Once Toward Bandwidth-Efficient Flow Setup for SDN </vt:lpstr>
      <vt:lpstr>Gotta Tell You Switches Only Once Toward Bandwidth-Efficient Flow Setup for SDN </vt:lpstr>
      <vt:lpstr>Gotta Tell You Switches Only Once Toward Bandwidth-Efficient Flow Setup for SDN </vt:lpstr>
      <vt:lpstr>Gotta Tell You Switches Only Once Toward Bandwidth-Efficient Flow Setup for SDN </vt:lpstr>
      <vt:lpstr>Gotta Tell You Switches Only Once Toward Bandwidth-Efficient Flow Setup for SDN </vt:lpstr>
      <vt:lpstr>Gotta Tell You Switches Only Once Toward Bandwidth-Efficient Flow Setup for SDN </vt:lpstr>
      <vt:lpstr>Gotta Tell You Switches Only Once Toward Bandwidth-Efficient Flow Setup for SDN </vt:lpstr>
      <vt:lpstr>Gotta Tell You Switches Only Once Toward Bandwidth-Efficient Flow Setup for SDN </vt:lpstr>
      <vt:lpstr>Gotta Tell You Switches Only Once Toward Bandwidth-Efficient Flow Setup for SDN </vt:lpstr>
      <vt:lpstr>Gotta Tell You Switches Only Once Toward Bandwidth-Efficient Flow Setup for SDN </vt:lpstr>
      <vt:lpstr>Gotta Tell You Switches Only Once Toward Bandwidth-Efficient Flow Setup for SDN </vt:lpstr>
      <vt:lpstr>Gotta Tell You Switches Only Once Toward Bandwidth-Efficient Flow Setup for SDN </vt:lpstr>
      <vt:lpstr>Gotta Tell You Switches Only Once Toward Bandwidth-Efficient Flow Setup for SDN </vt:lpstr>
      <vt:lpstr>Gotta Tell You Switches Only Once Toward Bandwidth-Efficient Flow Setup for SDN </vt:lpstr>
      <vt:lpstr>Gotta Tell You Switches Only Once Toward Bandwidth-Efficient Flow Setup for SDN </vt:lpstr>
      <vt:lpstr>Gotta Tell You Switches Only Once Toward Bandwidth-Efficient Flow Setup for SDN </vt:lpstr>
      <vt:lpstr>Gotta Tell You Switches Only Once Toward Bandwidth-Efficient Flow Setup for SDN </vt:lpstr>
      <vt:lpstr>Gotta Tell You Switches Only Once Toward Bandwidth-Efficient Flow Setup for SDN </vt:lpstr>
      <vt:lpstr>Gotta Tell You Switches Only Once Toward Bandwidth-Efficient Flow Setup for SDN </vt:lpstr>
      <vt:lpstr>Gotta Tell You Switches Only Once Toward Bandwidth-Efficient Flow Setup for SDN </vt:lpstr>
      <vt:lpstr>Gotta Tell You Switches Only Once Toward Bandwidth-Efficient Flow Setup for SDN </vt:lpstr>
      <vt:lpstr>Gotta Tell You Switches Only Once Toward Bandwidth-Efficient Flow Setup for SDN </vt:lpstr>
      <vt:lpstr>Gotta Tell You Switches Only Once Toward Bandwidth-Efficient Flow Setup for SDN </vt:lpstr>
      <vt:lpstr>Gotta Tell You Switches Only Once Toward Bandwidth-Efficient Flow Setup for SDN </vt:lpstr>
      <vt:lpstr>Gotta Tell You Switches Only Once Toward Bandwidth-Efficient Flow Setup for SDN </vt:lpstr>
      <vt:lpstr>Gotta Tell You Switches Only Once Toward Bandwidth-Efficient Flow Setup for SDN </vt:lpstr>
      <vt:lpstr>Gotta Tell You Switches Only Once Toward Bandwidth-Efficient Flow Setup for SDN </vt:lpstr>
      <vt:lpstr>Gotta Tell You Switches Only Once Toward Bandwidth-Efficient Flow Setup for SDN </vt:lpstr>
      <vt:lpstr>Gotta Tell You Switches Only Once Toward Bandwidth-Efficient Flow Setup for SDN </vt:lpstr>
      <vt:lpstr>Gotta Tell You Switches Only Once Toward Bandwidth-Efficient Flow Setup for SDN </vt:lpstr>
      <vt:lpstr>Gotta Tell You Switches Only Once Toward Bandwidth-Efficient Flow Setup for SDN </vt:lpstr>
      <vt:lpstr>Gotta Tell You Switches Only Once Toward Bandwidth-Efficient Flow Setup for SDN </vt:lpstr>
      <vt:lpstr>Gotta Tell You Switches Only Once Toward Bandwidth-Efficient Flow Setup for SDN </vt:lpstr>
      <vt:lpstr>Gotta Tell You Switches Only Once Toward Bandwidth-Efficient Flow Setup for SDN </vt:lpstr>
      <vt:lpstr>Gotta Tell You Switches Only Once Toward Bandwidth-Efficient Flow Setup for SDN </vt:lpstr>
      <vt:lpstr>Gotta Tell You Switches Only Once Toward Bandwidth-Efficient Flow Setup for SDN </vt:lpstr>
      <vt:lpstr>Gotta Tell You Switches Only Once Toward Bandwidth-Efficient Flow Setup for SDN </vt:lpstr>
      <vt:lpstr>Gotta Tell You Switches Only Once Toward Bandwidth-Efficient Flow Setup for SDN </vt:lpstr>
      <vt:lpstr>Gotta Tell You Switches Only Once Toward Bandwidth-Efficient Flow Setup for SDN </vt:lpstr>
      <vt:lpstr>Gotta Tell You Switches Only Once Toward Bandwidth-Efficient Flow Setup for SDN </vt:lpstr>
      <vt:lpstr>Gotta Tell You Switches Only Once Toward Bandwidth-Efficient Flow Setup for SDN </vt:lpstr>
      <vt:lpstr>Gotta Tell You Switches Only Once Toward Bandwidth-Efficient Flow Setup for SDN </vt:lpstr>
      <vt:lpstr>Gotta Tell You Switches Only Once Toward Bandwidth-Efficient Flow Setup for SDN </vt:lpstr>
      <vt:lpstr>Gotta Tell You Switches Only Once Toward Bandwidth-Efficient Flow Setup for SDN </vt:lpstr>
      <vt:lpstr>Gotta Tell You Switches Only Once Toward Bandwidth-Efficient Flow Setup for SDN </vt:lpstr>
      <vt:lpstr>Gotta Tell You Switches Only Once Toward Bandwidth-Efficient Flow Setup for SDN </vt:lpstr>
      <vt:lpstr>Gotta Tell You Switches Only Once Toward Bandwidth-Efficient Flow Setup for SDN </vt:lpstr>
      <vt:lpstr>Gotta Tell You Switches Only Once Toward Bandwidth-Efficient Flow Setup for SDN </vt:lpstr>
      <vt:lpstr>Gotta Tell You Switches Only Once Toward Bandwidth-Efficient Flow Setup for SDN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Kai</dc:creator>
  <cp:lastModifiedBy>lenovo</cp:lastModifiedBy>
  <cp:revision>1245</cp:revision>
  <dcterms:created xsi:type="dcterms:W3CDTF">2015-04-21T04:16:01Z</dcterms:created>
  <dcterms:modified xsi:type="dcterms:W3CDTF">2016-04-12T15:28:33Z</dcterms:modified>
</cp:coreProperties>
</file>