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57" r:id="rId3"/>
    <p:sldId id="273" r:id="rId4"/>
    <p:sldId id="262" r:id="rId5"/>
    <p:sldId id="289" r:id="rId6"/>
    <p:sldId id="272" r:id="rId7"/>
    <p:sldId id="290" r:id="rId8"/>
    <p:sldId id="264" r:id="rId9"/>
    <p:sldId id="274" r:id="rId10"/>
    <p:sldId id="275" r:id="rId11"/>
    <p:sldId id="266" r:id="rId12"/>
    <p:sldId id="291" r:id="rId13"/>
    <p:sldId id="287" r:id="rId14"/>
    <p:sldId id="286" r:id="rId15"/>
    <p:sldId id="267" r:id="rId16"/>
    <p:sldId id="280" r:id="rId17"/>
    <p:sldId id="300" r:id="rId18"/>
    <p:sldId id="284" r:id="rId19"/>
    <p:sldId id="288" r:id="rId20"/>
    <p:sldId id="276" r:id="rId21"/>
    <p:sldId id="285" r:id="rId22"/>
    <p:sldId id="277" r:id="rId23"/>
    <p:sldId id="282" r:id="rId24"/>
    <p:sldId id="293" r:id="rId25"/>
    <p:sldId id="268" r:id="rId26"/>
    <p:sldId id="278" r:id="rId27"/>
    <p:sldId id="279" r:id="rId28"/>
    <p:sldId id="269" r:id="rId29"/>
    <p:sldId id="295" r:id="rId30"/>
    <p:sldId id="270" r:id="rId31"/>
    <p:sldId id="294" r:id="rId32"/>
    <p:sldId id="271" r:id="rId33"/>
    <p:sldId id="299" r:id="rId34"/>
    <p:sldId id="296" r:id="rId35"/>
    <p:sldId id="297" r:id="rId36"/>
    <p:sldId id="298"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AA0E"/>
    <a:srgbClr val="9C349C"/>
    <a:srgbClr val="823E4E"/>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6" autoAdjust="0"/>
    <p:restoredTop sz="70826" autoAdjust="0"/>
  </p:normalViewPr>
  <p:slideViewPr>
    <p:cSldViewPr snapToGrid="0">
      <p:cViewPr varScale="1">
        <p:scale>
          <a:sx n="63" d="100"/>
          <a:sy n="63" d="100"/>
        </p:scale>
        <p:origin x="855"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82E07-418E-4FD1-ADA2-B61FAF6A2900}" type="datetimeFigureOut">
              <a:rPr lang="zh-CN" altLang="en-US" smtClean="0"/>
              <a:t>2018/6/1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31D80-72E2-4A13-A07F-3F3F0C00C82C}" type="slidenum">
              <a:rPr lang="zh-CN" altLang="en-US" smtClean="0"/>
              <a:t>‹#›</a:t>
            </a:fld>
            <a:endParaRPr lang="zh-CN" altLang="en-US"/>
          </a:p>
        </p:txBody>
      </p:sp>
    </p:spTree>
    <p:extLst>
      <p:ext uri="{BB962C8B-B14F-4D97-AF65-F5344CB8AC3E}">
        <p14:creationId xmlns:p14="http://schemas.microsoft.com/office/powerpoint/2010/main" val="129198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Good morning everyone</a:t>
            </a:r>
            <a:r>
              <a:rPr lang="zh-CN" altLang="en-US" dirty="0"/>
              <a:t>，</a:t>
            </a:r>
            <a:r>
              <a:rPr lang="en-US" altLang="zh-CN" dirty="0"/>
              <a:t>I’m Leng Xue</a:t>
            </a:r>
            <a:r>
              <a:rPr lang="en-US" altLang="zh-CN" baseline="0" dirty="0"/>
              <a:t> from Zhejiang University. </a:t>
            </a:r>
            <a:r>
              <a:rPr lang="en-US" altLang="zh-CN" dirty="0"/>
              <a:t>It is my pleasure to present our research here.</a:t>
            </a:r>
            <a:r>
              <a:rPr lang="en-US" altLang="zh-CN"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This work concentrates on protecting and managing resources for SDN-based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And it’s a joint work with Kaiyu and </a:t>
            </a:r>
            <a:r>
              <a:rPr lang="en-US" altLang="zh-CN" baseline="0" dirty="0" err="1"/>
              <a:t>Libin</a:t>
            </a:r>
            <a:r>
              <a:rPr lang="en-US" altLang="zh-CN" baseline="0" dirty="0"/>
              <a:t> from Northwestern University.</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1</a:t>
            </a:fld>
            <a:endParaRPr lang="zh-CN" altLang="en-US"/>
          </a:p>
        </p:txBody>
      </p:sp>
    </p:spTree>
    <p:extLst>
      <p:ext uri="{BB962C8B-B14F-4D97-AF65-F5344CB8AC3E}">
        <p14:creationId xmlns:p14="http://schemas.microsoft.com/office/powerpoint/2010/main" val="628113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Other work redesign the northbound API or controller architecture, which has poor interoperability</a:t>
            </a:r>
            <a:r>
              <a:rPr lang="zh-CN" altLang="en-US" dirty="0"/>
              <a:t> </a:t>
            </a:r>
            <a:r>
              <a:rPr lang="en-US" altLang="zh-CN" strike="sngStrike" dirty="0"/>
              <a:t>universality.</a:t>
            </a:r>
            <a:endParaRPr lang="zh-CN" altLang="en-US" strike="sngStrike" dirty="0"/>
          </a:p>
        </p:txBody>
      </p:sp>
      <p:sp>
        <p:nvSpPr>
          <p:cNvPr id="4" name="灯片编号占位符 3"/>
          <p:cNvSpPr>
            <a:spLocks noGrp="1"/>
          </p:cNvSpPr>
          <p:nvPr>
            <p:ph type="sldNum" sz="quarter" idx="10"/>
          </p:nvPr>
        </p:nvSpPr>
        <p:spPr/>
        <p:txBody>
          <a:bodyPr/>
          <a:lstStyle/>
          <a:p>
            <a:fld id="{AE931D80-72E2-4A13-A07F-3F3F0C00C82C}" type="slidenum">
              <a:rPr lang="zh-CN" altLang="en-US" smtClean="0"/>
              <a:t>10</a:t>
            </a:fld>
            <a:endParaRPr lang="zh-CN" altLang="en-US"/>
          </a:p>
        </p:txBody>
      </p:sp>
    </p:spTree>
    <p:extLst>
      <p:ext uri="{BB962C8B-B14F-4D97-AF65-F5344CB8AC3E}">
        <p14:creationId xmlns:p14="http://schemas.microsoft.com/office/powerpoint/2010/main" val="1265596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paper, we present </a:t>
            </a:r>
            <a:r>
              <a:rPr lang="en-US" altLang="zh-CN" b="1" dirty="0"/>
              <a:t>SDNKeeper</a:t>
            </a:r>
            <a:r>
              <a:rPr lang="en-US" altLang="zh-CN" dirty="0"/>
              <a:t>, a lightweight access control system to protect and manage resources for SDN-based Cloud.</a:t>
            </a:r>
          </a:p>
          <a:p>
            <a:endParaRPr lang="en-US" altLang="zh-CN" dirty="0"/>
          </a:p>
          <a:p>
            <a:r>
              <a:rPr lang="en-US" altLang="zh-CN" dirty="0"/>
              <a:t>First,</a:t>
            </a:r>
            <a:r>
              <a:rPr lang="zh-CN" altLang="en-US" dirty="0"/>
              <a:t> </a:t>
            </a:r>
            <a:r>
              <a:rPr lang="en-US" altLang="zh-CN" dirty="0"/>
              <a:t>let me introduce you the work flow of </a:t>
            </a:r>
            <a:r>
              <a:rPr lang="en-US" altLang="zh-CN" dirty="0" err="1"/>
              <a:t>SDNKeeper</a:t>
            </a:r>
            <a:r>
              <a:rPr lang="en-US" altLang="zh-CN" dirty="0"/>
              <a:t>.</a:t>
            </a:r>
            <a:r>
              <a:rPr lang="zh-CN" altLang="en-US" dirty="0"/>
              <a:t> </a:t>
            </a:r>
            <a:endParaRPr lang="en-US" altLang="zh-CN" dirty="0"/>
          </a:p>
          <a:p>
            <a:endParaRPr lang="en-US" altLang="zh-CN" dirty="0"/>
          </a:p>
          <a:p>
            <a:r>
              <a:rPr lang="en-US" altLang="zh-CN" dirty="0"/>
              <a:t>These</a:t>
            </a:r>
            <a:r>
              <a:rPr lang="zh-CN" altLang="en-US" dirty="0"/>
              <a:t> </a:t>
            </a:r>
            <a:r>
              <a:rPr lang="en-US" altLang="zh-CN" dirty="0"/>
              <a:t>are original modules in the controller. And these three blue modules belong to </a:t>
            </a:r>
            <a:r>
              <a:rPr lang="en-US" altLang="zh-CN" dirty="0" err="1"/>
              <a:t>SDNKeeper</a:t>
            </a:r>
            <a:r>
              <a:rPr lang="en-US" altLang="zh-CN" dirty="0"/>
              <a:t>.</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11</a:t>
            </a:fld>
            <a:endParaRPr lang="zh-CN" altLang="en-US"/>
          </a:p>
        </p:txBody>
      </p:sp>
    </p:spTree>
    <p:extLst>
      <p:ext uri="{BB962C8B-B14F-4D97-AF65-F5344CB8AC3E}">
        <p14:creationId xmlns:p14="http://schemas.microsoft.com/office/powerpoint/2010/main" val="1454316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administrator will make policies according to security and business demands, and send them to the controller.</a:t>
            </a:r>
          </a:p>
          <a:p>
            <a:endParaRPr lang="en-US" altLang="zh-CN" dirty="0"/>
          </a:p>
          <a:p>
            <a:r>
              <a:rPr lang="en-US" altLang="zh-CN" dirty="0"/>
              <a:t>The </a:t>
            </a:r>
            <a:r>
              <a:rPr lang="en-US" altLang="zh-CN" b="1" dirty="0"/>
              <a:t>Policy Interpreter</a:t>
            </a:r>
            <a:r>
              <a:rPr lang="en-US" altLang="zh-CN" dirty="0"/>
              <a:t> parses these semantic policies into a tree structure then store them into data store.</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12</a:t>
            </a:fld>
            <a:endParaRPr lang="zh-CN" altLang="en-US"/>
          </a:p>
        </p:txBody>
      </p:sp>
    </p:spTree>
    <p:extLst>
      <p:ext uri="{BB962C8B-B14F-4D97-AF65-F5344CB8AC3E}">
        <p14:creationId xmlns:p14="http://schemas.microsoft.com/office/powerpoint/2010/main" val="2059859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requests access the controller, whether these requests are legal, they will be intercepted by </a:t>
            </a:r>
            <a:r>
              <a:rPr lang="en-US" altLang="zh-CN" b="1" dirty="0"/>
              <a:t>Access Control Filter, </a:t>
            </a:r>
            <a:r>
              <a:rPr lang="en-US" altLang="zh-CN" b="0" dirty="0"/>
              <a:t>then sent to </a:t>
            </a:r>
            <a:r>
              <a:rPr lang="en-US" altLang="zh-CN" b="1" dirty="0"/>
              <a:t>Permission Engine</a:t>
            </a:r>
            <a:r>
              <a:rPr lang="en-US" altLang="zh-CN" b="0" dirty="0"/>
              <a:t>.</a:t>
            </a:r>
          </a:p>
          <a:p>
            <a:endParaRPr lang="en-US" altLang="zh-CN" dirty="0"/>
          </a:p>
          <a:p>
            <a:r>
              <a:rPr lang="en-US" altLang="zh-CN" b="1" dirty="0"/>
              <a:t>Permission Engine</a:t>
            </a:r>
            <a:r>
              <a:rPr lang="en-US" altLang="zh-CN" dirty="0"/>
              <a:t> will check the behavior of these requests against the policies in the data store.</a:t>
            </a:r>
          </a:p>
          <a:p>
            <a:endParaRPr lang="en-US" altLang="zh-CN" dirty="0"/>
          </a:p>
          <a:p>
            <a:r>
              <a:rPr lang="en-US" altLang="zh-CN" dirty="0"/>
              <a:t>The checking result will be returned to the </a:t>
            </a:r>
            <a:r>
              <a:rPr lang="en-US" altLang="zh-CN" b="1" dirty="0"/>
              <a:t>Access Control Filter.</a:t>
            </a:r>
            <a:endParaRPr lang="en-US" altLang="zh-CN" b="0" dirty="0"/>
          </a:p>
          <a:p>
            <a:endParaRPr lang="en-US" altLang="zh-CN" b="0" dirty="0"/>
          </a:p>
          <a:p>
            <a:r>
              <a:rPr lang="en-US" altLang="zh-CN" b="0" dirty="0"/>
              <a:t>The benign requests will be processed further, while the illegal ones will be rejected and blocked outside the controller.</a:t>
            </a:r>
            <a:endParaRPr lang="en-US" altLang="zh-CN" dirty="0"/>
          </a:p>
        </p:txBody>
      </p:sp>
      <p:sp>
        <p:nvSpPr>
          <p:cNvPr id="4" name="灯片编号占位符 3"/>
          <p:cNvSpPr>
            <a:spLocks noGrp="1"/>
          </p:cNvSpPr>
          <p:nvPr>
            <p:ph type="sldNum" sz="quarter" idx="10"/>
          </p:nvPr>
        </p:nvSpPr>
        <p:spPr/>
        <p:txBody>
          <a:bodyPr/>
          <a:lstStyle/>
          <a:p>
            <a:fld id="{AE931D80-72E2-4A13-A07F-3F3F0C00C82C}" type="slidenum">
              <a:rPr lang="zh-CN" altLang="en-US" smtClean="0"/>
              <a:t>13</a:t>
            </a:fld>
            <a:endParaRPr lang="zh-CN" altLang="en-US"/>
          </a:p>
        </p:txBody>
      </p:sp>
    </p:spTree>
    <p:extLst>
      <p:ext uri="{BB962C8B-B14F-4D97-AF65-F5344CB8AC3E}">
        <p14:creationId xmlns:p14="http://schemas.microsoft.com/office/powerpoint/2010/main" val="2292264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SDNKeeper can work smoothly with existing controllers and applications.</a:t>
            </a:r>
          </a:p>
          <a:p>
            <a:endParaRPr lang="en-US" altLang="zh-CN" dirty="0"/>
          </a:p>
          <a:p>
            <a:r>
              <a:rPr lang="en-US" altLang="zh-CN" dirty="0"/>
              <a:t>It provides a convenient and formalized way for administrators to express their intentions.</a:t>
            </a:r>
          </a:p>
          <a:p>
            <a:endParaRPr lang="en-US" altLang="zh-CN" dirty="0"/>
          </a:p>
          <a:p>
            <a:r>
              <a:rPr lang="en-US" altLang="zh-CN" dirty="0"/>
              <a:t>It is able to manage all Northbound Interfaces provided by plugins.</a:t>
            </a:r>
          </a:p>
          <a:p>
            <a:endParaRPr lang="en-US" altLang="zh-CN" dirty="0"/>
          </a:p>
          <a:p>
            <a:r>
              <a:rPr lang="en-US" altLang="zh-CN" dirty="0"/>
              <a:t>And, the policies can be updated on the fly to adapt to dynamic requirements.</a:t>
            </a:r>
            <a:endParaRPr lang="zh-CN" altLang="en-US" dirty="0"/>
          </a:p>
        </p:txBody>
      </p:sp>
      <p:sp>
        <p:nvSpPr>
          <p:cNvPr id="4" name="灯片编号占位符 3"/>
          <p:cNvSpPr>
            <a:spLocks noGrp="1"/>
          </p:cNvSpPr>
          <p:nvPr>
            <p:ph type="sldNum" sz="quarter" idx="10"/>
          </p:nvPr>
        </p:nvSpPr>
        <p:spPr/>
        <p:txBody>
          <a:bodyPr/>
          <a:lstStyle/>
          <a:p>
            <a:fld id="{AE931D80-72E2-4A13-A07F-3F3F0C00C82C}" type="slidenum">
              <a:rPr lang="zh-CN" altLang="en-US" smtClean="0"/>
              <a:t>14</a:t>
            </a:fld>
            <a:endParaRPr lang="zh-CN" altLang="en-US"/>
          </a:p>
        </p:txBody>
      </p:sp>
    </p:spTree>
    <p:extLst>
      <p:ext uri="{BB962C8B-B14F-4D97-AF65-F5344CB8AC3E}">
        <p14:creationId xmlns:p14="http://schemas.microsoft.com/office/powerpoint/2010/main" val="3377538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details, first I will introduce </a:t>
            </a:r>
            <a:r>
              <a:rPr lang="en-US" altLang="zh-CN" b="1" dirty="0"/>
              <a:t>Policy Language</a:t>
            </a:r>
            <a:r>
              <a:rPr lang="en-US" altLang="zh-CN" b="0" dirty="0"/>
              <a:t>.</a:t>
            </a:r>
            <a:endParaRPr lang="zh-CN" altLang="en-US" b="1" dirty="0"/>
          </a:p>
        </p:txBody>
      </p:sp>
      <p:sp>
        <p:nvSpPr>
          <p:cNvPr id="4" name="灯片编号占位符 3"/>
          <p:cNvSpPr>
            <a:spLocks noGrp="1"/>
          </p:cNvSpPr>
          <p:nvPr>
            <p:ph type="sldNum" sz="quarter" idx="10"/>
          </p:nvPr>
        </p:nvSpPr>
        <p:spPr/>
        <p:txBody>
          <a:bodyPr/>
          <a:lstStyle/>
          <a:p>
            <a:fld id="{AE931D80-72E2-4A13-A07F-3F3F0C00C82C}" type="slidenum">
              <a:rPr lang="zh-CN" altLang="en-US" smtClean="0"/>
              <a:t>15</a:t>
            </a:fld>
            <a:endParaRPr lang="zh-CN" altLang="en-US"/>
          </a:p>
        </p:txBody>
      </p:sp>
    </p:spTree>
    <p:extLst>
      <p:ext uri="{BB962C8B-B14F-4D97-AF65-F5344CB8AC3E}">
        <p14:creationId xmlns:p14="http://schemas.microsoft.com/office/powerpoint/2010/main" val="214839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SDNKeeper adopts attribute based access control, and extracts the attributes of Subject (requester), Object (resource) and environment (time).</a:t>
            </a:r>
          </a:p>
          <a:p>
            <a:endParaRPr lang="en-US" altLang="zh-CN" dirty="0"/>
          </a:p>
          <a:p>
            <a:r>
              <a:rPr lang="en-US" altLang="zh-CN" dirty="0"/>
              <a:t>REST API is the</a:t>
            </a:r>
            <a:r>
              <a:rPr lang="zh-CN" altLang="en-US" dirty="0"/>
              <a:t> </a:t>
            </a:r>
            <a:r>
              <a:rPr lang="en-US" altLang="zh-CN" dirty="0"/>
              <a:t>most</a:t>
            </a:r>
            <a:r>
              <a:rPr lang="zh-CN" altLang="en-US" dirty="0"/>
              <a:t> </a:t>
            </a:r>
            <a:r>
              <a:rPr lang="en-US" altLang="zh-CN" dirty="0"/>
              <a:t>common</a:t>
            </a:r>
            <a:r>
              <a:rPr lang="zh-CN" altLang="en-US" dirty="0"/>
              <a:t> </a:t>
            </a:r>
            <a:r>
              <a:rPr lang="en-US" altLang="zh-CN" dirty="0"/>
              <a:t>NBI to access the controller, and it is used by mainstream controllers.</a:t>
            </a:r>
          </a:p>
          <a:p>
            <a:endParaRPr lang="en-US" altLang="zh-CN" dirty="0"/>
          </a:p>
          <a:p>
            <a:r>
              <a:rPr lang="en-US" altLang="zh-CN" dirty="0"/>
              <a:t>Here is an example of a REST Request. It consists of four parts, Method, URI, Headers and </a:t>
            </a:r>
            <a:r>
              <a:rPr lang="en-US" altLang="zh-CN"/>
              <a:t>Body.</a:t>
            </a:r>
            <a:endParaRPr lang="en-US" altLang="zh-CN" dirty="0"/>
          </a:p>
        </p:txBody>
      </p:sp>
      <p:sp>
        <p:nvSpPr>
          <p:cNvPr id="4" name="灯片编号占位符 3"/>
          <p:cNvSpPr>
            <a:spLocks noGrp="1"/>
          </p:cNvSpPr>
          <p:nvPr>
            <p:ph type="sldNum" sz="quarter" idx="10"/>
          </p:nvPr>
        </p:nvSpPr>
        <p:spPr/>
        <p:txBody>
          <a:bodyPr/>
          <a:lstStyle/>
          <a:p>
            <a:fld id="{AE931D80-72E2-4A13-A07F-3F3F0C00C82C}" type="slidenum">
              <a:rPr lang="zh-CN" altLang="en-US" smtClean="0"/>
              <a:t>16</a:t>
            </a:fld>
            <a:endParaRPr lang="zh-CN" altLang="en-US"/>
          </a:p>
        </p:txBody>
      </p:sp>
    </p:spTree>
    <p:extLst>
      <p:ext uri="{BB962C8B-B14F-4D97-AF65-F5344CB8AC3E}">
        <p14:creationId xmlns:p14="http://schemas.microsoft.com/office/powerpoint/2010/main" val="1036422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policy is a set of assertion expressions, combined with the iteration of </a:t>
            </a:r>
            <a:r>
              <a:rPr lang="en-US" altLang="zh-CN" b="1" dirty="0"/>
              <a:t>if-statements</a:t>
            </a:r>
            <a:r>
              <a:rPr lang="en-US" altLang="zh-CN" dirty="0"/>
              <a:t> and AND/OR logical operators.</a:t>
            </a:r>
          </a:p>
          <a:p>
            <a:endParaRPr lang="en-US" altLang="zh-CN" dirty="0"/>
          </a:p>
          <a:p>
            <a:r>
              <a:rPr lang="en-US" altLang="zh-CN" dirty="0"/>
              <a:t>And the return value is ACCEPT or REJECT.</a:t>
            </a:r>
          </a:p>
          <a:p>
            <a:endParaRPr lang="en-US" altLang="zh-CN" dirty="0"/>
          </a:p>
        </p:txBody>
      </p:sp>
      <p:sp>
        <p:nvSpPr>
          <p:cNvPr id="4" name="灯片编号占位符 3"/>
          <p:cNvSpPr>
            <a:spLocks noGrp="1"/>
          </p:cNvSpPr>
          <p:nvPr>
            <p:ph type="sldNum" sz="quarter" idx="10"/>
          </p:nvPr>
        </p:nvSpPr>
        <p:spPr/>
        <p:txBody>
          <a:bodyPr/>
          <a:lstStyle/>
          <a:p>
            <a:fld id="{AE931D80-72E2-4A13-A07F-3F3F0C00C82C}" type="slidenum">
              <a:rPr lang="zh-CN" altLang="en-US" smtClean="0"/>
              <a:t>17</a:t>
            </a:fld>
            <a:endParaRPr lang="zh-CN" altLang="en-US"/>
          </a:p>
        </p:txBody>
      </p:sp>
    </p:spTree>
    <p:extLst>
      <p:ext uri="{BB962C8B-B14F-4D97-AF65-F5344CB8AC3E}">
        <p14:creationId xmlns:p14="http://schemas.microsoft.com/office/powerpoint/2010/main" val="3402480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a complete policy file. It consists of global policy and local policy.</a:t>
            </a:r>
          </a:p>
          <a:p>
            <a:endParaRPr lang="en-US" altLang="zh-CN" dirty="0"/>
          </a:p>
          <a:p>
            <a:r>
              <a:rPr lang="en-US" altLang="zh-CN" dirty="0"/>
              <a:t>Global policies are intended for all requests. When a request comes in, it will be checked against all global policies first.</a:t>
            </a:r>
          </a:p>
          <a:p>
            <a:endParaRPr lang="en-US" altLang="zh-CN" dirty="0"/>
          </a:p>
          <a:p>
            <a:r>
              <a:rPr lang="en-US" altLang="zh-CN" dirty="0"/>
              <a:t>Local polies are intended for individual user group and user. Only the related local policies with the matching role and user name will be checked.</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18</a:t>
            </a:fld>
            <a:endParaRPr lang="zh-CN" altLang="en-US"/>
          </a:p>
        </p:txBody>
      </p:sp>
    </p:spTree>
    <p:extLst>
      <p:ext uri="{BB962C8B-B14F-4D97-AF65-F5344CB8AC3E}">
        <p14:creationId xmlns:p14="http://schemas.microsoft.com/office/powerpoint/2010/main" val="344612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two reasons for designing these two separated policy sets.</a:t>
            </a:r>
          </a:p>
          <a:p>
            <a:endParaRPr lang="en-US" altLang="zh-CN" dirty="0"/>
          </a:p>
          <a:p>
            <a:r>
              <a:rPr lang="en-US" altLang="zh-CN" dirty="0"/>
              <a:t>One is for </a:t>
            </a:r>
            <a:r>
              <a:rPr lang="en-US" altLang="zh-CN" b="1" dirty="0"/>
              <a:t>performance</a:t>
            </a:r>
            <a:r>
              <a:rPr lang="en-US" altLang="zh-CN" dirty="0"/>
              <a:t>. Only related policies need to be checked, this will significantly reduce the checking time when the policy set is large.</a:t>
            </a:r>
          </a:p>
          <a:p>
            <a:endParaRPr lang="en-US" altLang="zh-CN" dirty="0"/>
          </a:p>
          <a:p>
            <a:r>
              <a:rPr lang="en-US" altLang="zh-CN" dirty="0"/>
              <a:t>The other one is for </a:t>
            </a:r>
            <a:r>
              <a:rPr lang="en-US" altLang="zh-CN" b="1" dirty="0"/>
              <a:t>Expressiveness and simplicity</a:t>
            </a:r>
            <a:r>
              <a:rPr lang="en-US" altLang="zh-CN" dirty="0"/>
              <a:t>. Administrators can make group policies and individual policies for particular users to control their resources.</a:t>
            </a:r>
            <a:endParaRPr lang="zh-CN" altLang="en-US" dirty="0"/>
          </a:p>
        </p:txBody>
      </p:sp>
      <p:sp>
        <p:nvSpPr>
          <p:cNvPr id="4" name="灯片编号占位符 3"/>
          <p:cNvSpPr>
            <a:spLocks noGrp="1"/>
          </p:cNvSpPr>
          <p:nvPr>
            <p:ph type="sldNum" sz="quarter" idx="10"/>
          </p:nvPr>
        </p:nvSpPr>
        <p:spPr/>
        <p:txBody>
          <a:bodyPr/>
          <a:lstStyle/>
          <a:p>
            <a:fld id="{AE931D80-72E2-4A13-A07F-3F3F0C00C82C}" type="slidenum">
              <a:rPr lang="zh-CN" altLang="en-US" smtClean="0"/>
              <a:t>19</a:t>
            </a:fld>
            <a:endParaRPr lang="zh-CN" altLang="en-US"/>
          </a:p>
        </p:txBody>
      </p:sp>
    </p:spTree>
    <p:extLst>
      <p:ext uri="{BB962C8B-B14F-4D97-AF65-F5344CB8AC3E}">
        <p14:creationId xmlns:p14="http://schemas.microsoft.com/office/powerpoint/2010/main" val="2068918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What is SDN?</a:t>
            </a:r>
          </a:p>
          <a:p>
            <a:endParaRPr lang="en-US" altLang="zh-CN" dirty="0"/>
          </a:p>
          <a:p>
            <a:r>
              <a:rPr lang="en-US" altLang="zh-CN" dirty="0"/>
              <a:t>Typically, different from traditional network architecture, SDN divides the network into three planes, namely, data plane, control plane and application plane.</a:t>
            </a:r>
          </a:p>
          <a:p>
            <a:endParaRPr lang="en-US" altLang="zh-CN" dirty="0"/>
          </a:p>
          <a:p>
            <a:r>
              <a:rPr lang="en-US" altLang="zh-CN" dirty="0"/>
              <a:t>Then, What is SDN-based Cloud?</a:t>
            </a:r>
          </a:p>
          <a:p>
            <a:endParaRPr lang="zh-CN" altLang="en-US" dirty="0"/>
          </a:p>
        </p:txBody>
      </p:sp>
      <p:sp>
        <p:nvSpPr>
          <p:cNvPr id="4" name="灯片编号占位符 3"/>
          <p:cNvSpPr>
            <a:spLocks noGrp="1"/>
          </p:cNvSpPr>
          <p:nvPr>
            <p:ph type="sldNum" sz="quarter" idx="10"/>
          </p:nvPr>
        </p:nvSpPr>
        <p:spPr/>
        <p:txBody>
          <a:bodyPr/>
          <a:lstStyle/>
          <a:p>
            <a:fld id="{AE931D80-72E2-4A13-A07F-3F3F0C00C82C}" type="slidenum">
              <a:rPr lang="zh-CN" altLang="en-US" smtClean="0"/>
              <a:t>2</a:t>
            </a:fld>
            <a:endParaRPr lang="zh-CN" altLang="en-US"/>
          </a:p>
        </p:txBody>
      </p:sp>
    </p:spTree>
    <p:extLst>
      <p:ext uri="{BB962C8B-B14F-4D97-AF65-F5344CB8AC3E}">
        <p14:creationId xmlns:p14="http://schemas.microsoft.com/office/powerpoint/2010/main" val="923211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cs typeface="Times New Roman" panose="02020603050405020304" pitchFamily="18" charset="0"/>
              </a:rPr>
              <a:t>Then is </a:t>
            </a:r>
            <a:r>
              <a:rPr lang="en-US" altLang="zh-CN" b="1" dirty="0">
                <a:latin typeface="Times New Roman" panose="02020603050405020304" pitchFamily="18" charset="0"/>
                <a:cs typeface="Times New Roman" panose="02020603050405020304" pitchFamily="18" charset="0"/>
              </a:rPr>
              <a:t>Policy Interpreter</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AE931D80-72E2-4A13-A07F-3F3F0C00C82C}" type="slidenum">
              <a:rPr lang="zh-CN" altLang="en-US" smtClean="0"/>
              <a:t>20</a:t>
            </a:fld>
            <a:endParaRPr lang="zh-CN" altLang="en-US"/>
          </a:p>
        </p:txBody>
      </p:sp>
    </p:spTree>
    <p:extLst>
      <p:ext uri="{BB962C8B-B14F-4D97-AF65-F5344CB8AC3E}">
        <p14:creationId xmlns:p14="http://schemas.microsoft.com/office/powerpoint/2010/main" val="102546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latin typeface="Times New Roman" panose="02020603050405020304" pitchFamily="18" charset="0"/>
                <a:cs typeface="Times New Roman" panose="02020603050405020304" pitchFamily="18" charset="0"/>
              </a:rPr>
              <a:t>Policy Interpreter </a:t>
            </a:r>
            <a:r>
              <a:rPr lang="en-US" altLang="zh-CN" b="0" dirty="0">
                <a:latin typeface="Times New Roman" panose="02020603050405020304" pitchFamily="18" charset="0"/>
                <a:cs typeface="Times New Roman" panose="02020603050405020304" pitchFamily="18" charset="0"/>
              </a:rPr>
              <a:t>is </a:t>
            </a:r>
            <a:r>
              <a:rPr lang="en-US" altLang="zh-CN" dirty="0">
                <a:latin typeface="Times New Roman" panose="02020603050405020304" pitchFamily="18" charset="0"/>
                <a:cs typeface="Times New Roman" panose="02020603050405020304" pitchFamily="18" charset="0"/>
              </a:rPr>
              <a:t>used to parse semantic policies. These policies will be stored in the data store in a tree structure. Here is the example.</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 leaf node represents an attribute or a comparing value. And other nodes represent logical operators.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Each expression can be expressed by a subtree.</a:t>
            </a:r>
          </a:p>
          <a:p>
            <a:r>
              <a:rPr lang="en-US" altLang="zh-CN" dirty="0">
                <a:latin typeface="Times New Roman" panose="02020603050405020304" pitchFamily="18" charset="0"/>
                <a:cs typeface="Times New Roman" panose="02020603050405020304" pitchFamily="18" charset="0"/>
              </a:rPr>
              <a:t>After recursively evaluating the left child and right child, we can get checking result from the root node.</a:t>
            </a:r>
          </a:p>
          <a:p>
            <a:r>
              <a:rPr lang="en-US" altLang="zh-CN" dirty="0">
                <a:latin typeface="Times New Roman" panose="02020603050405020304" pitchFamily="18" charset="0"/>
                <a:cs typeface="Times New Roman" panose="02020603050405020304" pitchFamily="18" charset="0"/>
              </a:rPr>
              <a:t>Here is the semantic tree of a global policy.</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21</a:t>
            </a:fld>
            <a:endParaRPr lang="zh-CN" altLang="en-US"/>
          </a:p>
        </p:txBody>
      </p:sp>
    </p:spTree>
    <p:extLst>
      <p:ext uri="{BB962C8B-B14F-4D97-AF65-F5344CB8AC3E}">
        <p14:creationId xmlns:p14="http://schemas.microsoft.com/office/powerpoint/2010/main" val="2186626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Permission Engine </a:t>
            </a:r>
            <a:r>
              <a:rPr lang="en-US" altLang="zh-CN" dirty="0"/>
              <a:t>is the core component of SDNKeeper.</a:t>
            </a:r>
          </a:p>
          <a:p>
            <a:endParaRPr lang="en-US" altLang="zh-CN" dirty="0"/>
          </a:p>
          <a:p>
            <a:r>
              <a:rPr lang="en-US" altLang="zh-CN" dirty="0"/>
              <a:t>The flowchart of permission checking is as follows.</a:t>
            </a:r>
            <a:endParaRPr lang="zh-CN" altLang="en-US" dirty="0"/>
          </a:p>
        </p:txBody>
      </p:sp>
      <p:sp>
        <p:nvSpPr>
          <p:cNvPr id="4" name="灯片编号占位符 3"/>
          <p:cNvSpPr>
            <a:spLocks noGrp="1"/>
          </p:cNvSpPr>
          <p:nvPr>
            <p:ph type="sldNum" sz="quarter" idx="10"/>
          </p:nvPr>
        </p:nvSpPr>
        <p:spPr/>
        <p:txBody>
          <a:bodyPr/>
          <a:lstStyle/>
          <a:p>
            <a:fld id="{AE931D80-72E2-4A13-A07F-3F3F0C00C82C}" type="slidenum">
              <a:rPr lang="zh-CN" altLang="en-US" smtClean="0"/>
              <a:t>22</a:t>
            </a:fld>
            <a:endParaRPr lang="zh-CN" altLang="en-US"/>
          </a:p>
        </p:txBody>
      </p:sp>
    </p:spTree>
    <p:extLst>
      <p:ext uri="{BB962C8B-B14F-4D97-AF65-F5344CB8AC3E}">
        <p14:creationId xmlns:p14="http://schemas.microsoft.com/office/powerpoint/2010/main" val="2082706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a request comes in, it will be checked against Global policies first.</a:t>
            </a:r>
          </a:p>
          <a:p>
            <a:endParaRPr lang="en-US" altLang="zh-CN" dirty="0"/>
          </a:p>
          <a:p>
            <a:r>
              <a:rPr lang="en-US" altLang="zh-CN" dirty="0"/>
              <a:t>If there is no matching policy, it will be further checked with Local policies.</a:t>
            </a:r>
          </a:p>
          <a:p>
            <a:endParaRPr lang="en-US" altLang="zh-CN" dirty="0"/>
          </a:p>
          <a:p>
            <a:r>
              <a:rPr lang="en-US" altLang="zh-CN" dirty="0"/>
              <a:t>If matched and the result is REJECT, the checking result can be returned.</a:t>
            </a:r>
          </a:p>
          <a:p>
            <a:endParaRPr lang="en-US" altLang="zh-CN" dirty="0"/>
          </a:p>
          <a:p>
            <a:r>
              <a:rPr lang="en-US" altLang="zh-CN" dirty="0"/>
              <a:t>If not, it will also be checked with Local policies.</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23</a:t>
            </a:fld>
            <a:endParaRPr lang="zh-CN" altLang="en-US"/>
          </a:p>
        </p:txBody>
      </p:sp>
    </p:spTree>
    <p:extLst>
      <p:ext uri="{BB962C8B-B14F-4D97-AF65-F5344CB8AC3E}">
        <p14:creationId xmlns:p14="http://schemas.microsoft.com/office/powerpoint/2010/main" val="1890686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it is not the last policy, we would judge the result. </a:t>
            </a:r>
          </a:p>
          <a:p>
            <a:r>
              <a:rPr lang="en-US" altLang="zh-CN" dirty="0"/>
              <a:t>If the match fails, continue to check.</a:t>
            </a:r>
          </a:p>
          <a:p>
            <a:r>
              <a:rPr lang="en-US" altLang="zh-CN" dirty="0"/>
              <a:t>If successful and the result is REJECT, the checking result will be returned.</a:t>
            </a:r>
          </a:p>
          <a:p>
            <a:r>
              <a:rPr lang="en-US" altLang="zh-CN" dirty="0"/>
              <a:t>If not, continue to check with rest of local policies.</a:t>
            </a:r>
          </a:p>
          <a:p>
            <a:endParaRPr lang="en-US" altLang="zh-CN" dirty="0"/>
          </a:p>
          <a:p>
            <a:r>
              <a:rPr lang="en-US" altLang="zh-CN" dirty="0"/>
              <a:t>After all policies have been checked already, if the match is successful, ACCEPT will be returned as the checking result.</a:t>
            </a:r>
          </a:p>
          <a:p>
            <a:endParaRPr lang="en-US" altLang="zh-CN" dirty="0"/>
          </a:p>
          <a:p>
            <a:r>
              <a:rPr lang="en-US" altLang="zh-CN" dirty="0"/>
              <a:t>If no policies are matched, the checking result will be REJECT.</a:t>
            </a:r>
            <a:endParaRPr lang="zh-CN" altLang="en-US" dirty="0"/>
          </a:p>
        </p:txBody>
      </p:sp>
      <p:sp>
        <p:nvSpPr>
          <p:cNvPr id="4" name="灯片编号占位符 3"/>
          <p:cNvSpPr>
            <a:spLocks noGrp="1"/>
          </p:cNvSpPr>
          <p:nvPr>
            <p:ph type="sldNum" sz="quarter" idx="10"/>
          </p:nvPr>
        </p:nvSpPr>
        <p:spPr/>
        <p:txBody>
          <a:bodyPr/>
          <a:lstStyle/>
          <a:p>
            <a:fld id="{AE931D80-72E2-4A13-A07F-3F3F0C00C82C}" type="slidenum">
              <a:rPr lang="zh-CN" altLang="en-US" smtClean="0"/>
              <a:t>24</a:t>
            </a:fld>
            <a:endParaRPr lang="zh-CN" altLang="en-US"/>
          </a:p>
        </p:txBody>
      </p:sp>
    </p:spTree>
    <p:extLst>
      <p:ext uri="{BB962C8B-B14F-4D97-AF65-F5344CB8AC3E}">
        <p14:creationId xmlns:p14="http://schemas.microsoft.com/office/powerpoint/2010/main" val="1475808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implement SDNKeeper as an independent bundle located at the top of the controller to filter northbound access requests.</a:t>
            </a:r>
          </a:p>
          <a:p>
            <a:r>
              <a:rPr lang="en-US" altLang="zh-CN" dirty="0"/>
              <a:t>And no modification is required to the controller and applications.</a:t>
            </a:r>
          </a:p>
          <a:p>
            <a:endParaRPr lang="en-US" altLang="zh-CN" dirty="0"/>
          </a:p>
          <a:p>
            <a:r>
              <a:rPr lang="en-US" altLang="zh-CN" dirty="0"/>
              <a:t>What’s more, SDNKeeper supports for dynamic management. </a:t>
            </a:r>
          </a:p>
          <a:p>
            <a:endParaRPr lang="en-US" altLang="zh-CN" dirty="0"/>
          </a:p>
          <a:p>
            <a:r>
              <a:rPr lang="en-US" altLang="zh-CN" dirty="0"/>
              <a:t>Administrators can update the policies on the fly, and new policies will take effect after being loaded into the data store.</a:t>
            </a:r>
          </a:p>
          <a:p>
            <a:endParaRPr lang="en-US" altLang="zh-CN" dirty="0"/>
          </a:p>
          <a:p>
            <a:r>
              <a:rPr lang="en-US" altLang="zh-CN" dirty="0"/>
              <a:t>We implement these two CLI commands for administrators to load and look up policies in the data store.</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25</a:t>
            </a:fld>
            <a:endParaRPr lang="zh-CN" altLang="en-US"/>
          </a:p>
        </p:txBody>
      </p:sp>
    </p:spTree>
    <p:extLst>
      <p:ext uri="{BB962C8B-B14F-4D97-AF65-F5344CB8AC3E}">
        <p14:creationId xmlns:p14="http://schemas.microsoft.com/office/powerpoint/2010/main" val="1480044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choose Neutron Northbound as the test case. </a:t>
            </a:r>
          </a:p>
          <a:p>
            <a:r>
              <a:rPr lang="en-US" altLang="zh-CN" dirty="0"/>
              <a:t>It provides 30 kinds of REST APIs, ranging from networking, firewall to load balance, with 185 kinds of requests including POST, PUT, GET and DELETE, and 664 related attributes.</a:t>
            </a:r>
          </a:p>
          <a:p>
            <a:endParaRPr lang="en-US" altLang="zh-CN" dirty="0"/>
          </a:p>
          <a:p>
            <a:r>
              <a:rPr lang="en-US" altLang="zh-CN" dirty="0"/>
              <a:t>We make 2789 policies, consisting of 30 policies for all kinds of APIs, 185 policies for all kinds of actions in API, 664 policies for all kinds of attributes and 1910 policies for all possible combinations of two attributes.</a:t>
            </a:r>
          </a:p>
          <a:p>
            <a:r>
              <a:rPr lang="en-US" altLang="zh-CN" dirty="0"/>
              <a:t>Correspondingly,</a:t>
            </a:r>
            <a:r>
              <a:rPr lang="zh-CN" altLang="en-US" dirty="0"/>
              <a:t> </a:t>
            </a:r>
            <a:r>
              <a:rPr lang="en-US" altLang="zh-CN" dirty="0"/>
              <a:t>we</a:t>
            </a:r>
            <a:r>
              <a:rPr lang="zh-CN" altLang="en-US" dirty="0"/>
              <a:t> </a:t>
            </a:r>
            <a:r>
              <a:rPr lang="en-US" altLang="zh-CN" dirty="0"/>
              <a:t>generate the same number of illegal requests to violate these policies.</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26</a:t>
            </a:fld>
            <a:endParaRPr lang="zh-CN" altLang="en-US"/>
          </a:p>
        </p:txBody>
      </p:sp>
    </p:spTree>
    <p:extLst>
      <p:ext uri="{BB962C8B-B14F-4D97-AF65-F5344CB8AC3E}">
        <p14:creationId xmlns:p14="http://schemas.microsoft.com/office/powerpoint/2010/main" val="1452549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understand the illegal requests intuitively, let’s take an example.</a:t>
            </a:r>
          </a:p>
          <a:p>
            <a:r>
              <a:rPr lang="en-US" altLang="zh-CN" dirty="0"/>
              <a:t>User</a:t>
            </a:r>
            <a:r>
              <a:rPr lang="zh-CN" altLang="en-US" dirty="0"/>
              <a:t> </a:t>
            </a:r>
            <a:r>
              <a:rPr lang="en-US" altLang="zh-CN" dirty="0"/>
              <a:t>A</a:t>
            </a:r>
            <a:r>
              <a:rPr lang="zh-CN" altLang="en-US" dirty="0"/>
              <a:t> </a:t>
            </a:r>
            <a:r>
              <a:rPr lang="en-US" altLang="zh-CN" dirty="0"/>
              <a:t>has</a:t>
            </a:r>
            <a:r>
              <a:rPr lang="zh-CN" altLang="en-US" dirty="0"/>
              <a:t> </a:t>
            </a:r>
            <a:r>
              <a:rPr lang="en-US" altLang="zh-CN" dirty="0"/>
              <a:t>resource</a:t>
            </a:r>
            <a:r>
              <a:rPr lang="zh-CN" altLang="en-US" dirty="0"/>
              <a:t> </a:t>
            </a:r>
            <a:r>
              <a:rPr lang="en-US" altLang="zh-CN" dirty="0"/>
              <a:t>A, B and C. </a:t>
            </a:r>
          </a:p>
          <a:p>
            <a:r>
              <a:rPr lang="en-US" altLang="zh-CN" dirty="0"/>
              <a:t>And he can create and delete resource A and B, can get all these three resources.</a:t>
            </a:r>
          </a:p>
          <a:p>
            <a:r>
              <a:rPr lang="en-US" altLang="zh-CN" dirty="0"/>
              <a:t>User B has resource C and D.</a:t>
            </a:r>
          </a:p>
          <a:p>
            <a:r>
              <a:rPr lang="en-US" altLang="zh-CN" dirty="0"/>
              <a:t>He can also get resource C and create, update get and delete resource D.</a:t>
            </a:r>
          </a:p>
          <a:p>
            <a:r>
              <a:rPr lang="en-US" altLang="zh-CN" dirty="0"/>
              <a:t>Thus, If user A sends requests to update resource B, it is illegal.</a:t>
            </a:r>
          </a:p>
          <a:p>
            <a:r>
              <a:rPr lang="en-US" altLang="zh-CN" dirty="0"/>
              <a:t>If user A sends requests to delete resource D, which belongs to User B,</a:t>
            </a:r>
            <a:r>
              <a:rPr lang="zh-CN" altLang="en-US" dirty="0"/>
              <a:t> </a:t>
            </a:r>
            <a:r>
              <a:rPr lang="en-US" altLang="zh-CN" dirty="0"/>
              <a:t>it</a:t>
            </a:r>
            <a:r>
              <a:rPr lang="zh-CN" altLang="en-US" dirty="0"/>
              <a:t> </a:t>
            </a:r>
            <a:r>
              <a:rPr lang="en-US" altLang="zh-CN" dirty="0"/>
              <a:t>is</a:t>
            </a:r>
            <a:r>
              <a:rPr lang="zh-CN" altLang="en-US" dirty="0"/>
              <a:t> </a:t>
            </a:r>
            <a:r>
              <a:rPr lang="en-US" altLang="zh-CN" dirty="0"/>
              <a:t>illegal.</a:t>
            </a:r>
          </a:p>
          <a:p>
            <a:endParaRPr lang="en-US" altLang="zh-CN" dirty="0"/>
          </a:p>
          <a:p>
            <a:r>
              <a:rPr lang="en-US" altLang="zh-CN" dirty="0"/>
              <a:t>Experiments show that all illegal requests can be recognized and blocked outside the controller by </a:t>
            </a:r>
            <a:r>
              <a:rPr lang="en-US" altLang="zh-CN" dirty="0" err="1"/>
              <a:t>SDNKeeper</a:t>
            </a:r>
            <a:r>
              <a:rPr lang="en-US" altLang="zh-CN" dirty="0"/>
              <a:t> effectively. </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27</a:t>
            </a:fld>
            <a:endParaRPr lang="zh-CN" altLang="en-US"/>
          </a:p>
        </p:txBody>
      </p:sp>
    </p:spTree>
    <p:extLst>
      <p:ext uri="{BB962C8B-B14F-4D97-AF65-F5344CB8AC3E}">
        <p14:creationId xmlns:p14="http://schemas.microsoft.com/office/powerpoint/2010/main" val="1181808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SDNKeeper, matching policies and checking permissions may introduce extra delay when processing a request.</a:t>
            </a:r>
          </a:p>
          <a:p>
            <a:endParaRPr lang="en-US" altLang="zh-CN" dirty="0"/>
          </a:p>
          <a:p>
            <a:r>
              <a:rPr lang="en-US" altLang="zh-CN" dirty="0"/>
              <a:t>We evaluate this delay by measuring the latency in user from sending a request to receiving the corresponding response.</a:t>
            </a:r>
          </a:p>
          <a:p>
            <a:endParaRPr lang="en-US" altLang="zh-CN" dirty="0"/>
          </a:p>
          <a:p>
            <a:r>
              <a:rPr lang="en-US" altLang="zh-CN" dirty="0"/>
              <a:t>With different numbers of policies up to 1000, there is no significant increase in latency.</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28</a:t>
            </a:fld>
            <a:endParaRPr lang="zh-CN" altLang="en-US"/>
          </a:p>
        </p:txBody>
      </p:sp>
    </p:spTree>
    <p:extLst>
      <p:ext uri="{BB962C8B-B14F-4D97-AF65-F5344CB8AC3E}">
        <p14:creationId xmlns:p14="http://schemas.microsoft.com/office/powerpoint/2010/main" val="4784882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compared with original OpenDaylight with 1000 policies, </a:t>
            </a:r>
            <a:r>
              <a:rPr lang="en-US" altLang="zh-CN" dirty="0" err="1"/>
              <a:t>SDNKeeper</a:t>
            </a:r>
            <a:r>
              <a:rPr lang="en-US" altLang="zh-CN" dirty="0"/>
              <a:t> introduces an average delay of 0.15 milliseconds.</a:t>
            </a:r>
          </a:p>
          <a:p>
            <a:endParaRPr lang="en-US" altLang="zh-CN" dirty="0"/>
          </a:p>
          <a:p>
            <a:r>
              <a:rPr lang="en-US" altLang="zh-CN" dirty="0"/>
              <a:t>If the checking result is REJECT, the request won’t be processed in the controller, thus the processing time will be minimal.</a:t>
            </a:r>
          </a:p>
          <a:p>
            <a:endParaRPr lang="en-US" altLang="zh-CN" dirty="0"/>
          </a:p>
          <a:p>
            <a:r>
              <a:rPr lang="en-US" altLang="zh-CN" dirty="0"/>
              <a:t>In practice, the decision ACCEPT and REJECT are mixed, thus the actual delay will be less than 0.15ms, and almost has no </a:t>
            </a:r>
            <a:r>
              <a:rPr lang="en-US" altLang="zh-CN"/>
              <a:t>impact on the </a:t>
            </a:r>
            <a:r>
              <a:rPr lang="en-US" altLang="zh-CN" dirty="0"/>
              <a:t>performance.</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29</a:t>
            </a:fld>
            <a:endParaRPr lang="zh-CN" altLang="en-US"/>
          </a:p>
        </p:txBody>
      </p:sp>
    </p:spTree>
    <p:extLst>
      <p:ext uri="{BB962C8B-B14F-4D97-AF65-F5344CB8AC3E}">
        <p14:creationId xmlns:p14="http://schemas.microsoft.com/office/powerpoint/2010/main" val="2960351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Remaining the data plane and SDN controller, SDN-based Cloud uses SDN to provide network service for upper layer applications.</a:t>
            </a:r>
          </a:p>
          <a:p>
            <a:endParaRPr lang="en-US" altLang="zh-CN" dirty="0"/>
          </a:p>
          <a:p>
            <a:r>
              <a:rPr lang="en-US" altLang="zh-CN" dirty="0"/>
              <a:t>And the bridge connecting applications and SDN controller is Northbound Interface, which is exactly the point of our work.</a:t>
            </a:r>
          </a:p>
          <a:p>
            <a:endParaRPr lang="en-US" altLang="zh-CN" dirty="0"/>
          </a:p>
          <a:p>
            <a:r>
              <a:rPr lang="en-US" altLang="zh-CN" dirty="0"/>
              <a:t>We would like to investigate the access requests sent to SDN controller through Northbound Interface.</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3</a:t>
            </a:fld>
            <a:endParaRPr lang="zh-CN" altLang="en-US"/>
          </a:p>
        </p:txBody>
      </p:sp>
    </p:spTree>
    <p:extLst>
      <p:ext uri="{BB962C8B-B14F-4D97-AF65-F5344CB8AC3E}">
        <p14:creationId xmlns:p14="http://schemas.microsoft.com/office/powerpoint/2010/main" val="19413765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throughput evaluation, we send a large number of requests to fulfill the capacity of the controller,</a:t>
            </a:r>
          </a:p>
          <a:p>
            <a:r>
              <a:rPr lang="en-US" altLang="zh-CN" dirty="0"/>
              <a:t>then measure the number of requests processed per second.</a:t>
            </a:r>
          </a:p>
          <a:p>
            <a:endParaRPr lang="en-US" altLang="zh-CN" dirty="0"/>
          </a:p>
          <a:p>
            <a:r>
              <a:rPr lang="en-US" altLang="zh-CN" dirty="0"/>
              <a:t>The throughput is not significantly affected when increasing the number of policies to 1000.</a:t>
            </a:r>
          </a:p>
          <a:p>
            <a:endParaRPr lang="en-US" altLang="zh-CN" dirty="0"/>
          </a:p>
          <a:p>
            <a:r>
              <a:rPr lang="en-US" altLang="zh-CN" dirty="0"/>
              <a:t>The result is consistent with latency evaluation.</a:t>
            </a:r>
          </a:p>
          <a:p>
            <a:endParaRPr lang="en-US" altLang="zh-CN" dirty="0"/>
          </a:p>
          <a:p>
            <a:r>
              <a:rPr lang="en-US" altLang="zh-CN" dirty="0"/>
              <a:t>In the scenario of being compared with original </a:t>
            </a:r>
            <a:r>
              <a:rPr lang="en-US" altLang="zh-CN" dirty="0" err="1"/>
              <a:t>OpenDaylight</a:t>
            </a:r>
            <a:r>
              <a:rPr lang="en-US" altLang="zh-CN" dirty="0"/>
              <a:t>, </a:t>
            </a:r>
          </a:p>
          <a:p>
            <a:r>
              <a:rPr lang="en-US" altLang="zh-CN" dirty="0"/>
              <a:t>With the decision REJECT, the system always achieves maximum throughput.</a:t>
            </a:r>
          </a:p>
          <a:p>
            <a:endParaRPr lang="en-US" altLang="zh-CN" dirty="0"/>
          </a:p>
        </p:txBody>
      </p:sp>
      <p:sp>
        <p:nvSpPr>
          <p:cNvPr id="4" name="灯片编号占位符 3"/>
          <p:cNvSpPr>
            <a:spLocks noGrp="1"/>
          </p:cNvSpPr>
          <p:nvPr>
            <p:ph type="sldNum" sz="quarter" idx="10"/>
          </p:nvPr>
        </p:nvSpPr>
        <p:spPr/>
        <p:txBody>
          <a:bodyPr/>
          <a:lstStyle/>
          <a:p>
            <a:fld id="{AE931D80-72E2-4A13-A07F-3F3F0C00C82C}" type="slidenum">
              <a:rPr lang="zh-CN" altLang="en-US" smtClean="0"/>
              <a:t>30</a:t>
            </a:fld>
            <a:endParaRPr lang="zh-CN" altLang="en-US"/>
          </a:p>
        </p:txBody>
      </p:sp>
    </p:spTree>
    <p:extLst>
      <p:ext uri="{BB962C8B-B14F-4D97-AF65-F5344CB8AC3E}">
        <p14:creationId xmlns:p14="http://schemas.microsoft.com/office/powerpoint/2010/main" val="1719088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the number of threads is greater than 4, the processing capability is no longer significantly affected by thread’s number.</a:t>
            </a:r>
          </a:p>
          <a:p>
            <a:endParaRPr lang="en-US" altLang="zh-CN" dirty="0"/>
          </a:p>
          <a:p>
            <a:r>
              <a:rPr lang="en-US" altLang="zh-CN" dirty="0"/>
              <a:t>The results show, when the thread’s number is greater than 4, the reduction of performance introduced by </a:t>
            </a:r>
            <a:r>
              <a:rPr lang="en-US" altLang="zh-CN" dirty="0" err="1"/>
              <a:t>SDNKeeper</a:t>
            </a:r>
            <a:r>
              <a:rPr lang="en-US" altLang="zh-CN" dirty="0"/>
              <a:t> is only 5.09% on average.</a:t>
            </a:r>
          </a:p>
          <a:p>
            <a:r>
              <a:rPr lang="en-US" altLang="zh-CN" dirty="0"/>
              <a:t>While the overall throughput degradation is only 3.05%.</a:t>
            </a:r>
          </a:p>
          <a:p>
            <a:endParaRPr lang="en-US" altLang="zh-CN" dirty="0"/>
          </a:p>
          <a:p>
            <a:r>
              <a:rPr lang="en-US" altLang="zh-CN" dirty="0"/>
              <a:t>In practice, an average delay of 0.15 milliseconds and throughput reduced by 5.09% are acceptable computation overhead.</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31</a:t>
            </a:fld>
            <a:endParaRPr lang="zh-CN" altLang="en-US"/>
          </a:p>
        </p:txBody>
      </p:sp>
    </p:spTree>
    <p:extLst>
      <p:ext uri="{BB962C8B-B14F-4D97-AF65-F5344CB8AC3E}">
        <p14:creationId xmlns:p14="http://schemas.microsoft.com/office/powerpoint/2010/main" val="1242899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conclusion, SDNKeeper is a lightweight access control system for protecting and managing resources for SDN-based Cloud.</a:t>
            </a:r>
          </a:p>
          <a:p>
            <a:endParaRPr lang="en-US" altLang="zh-CN" dirty="0"/>
          </a:p>
          <a:p>
            <a:r>
              <a:rPr lang="en-US" altLang="zh-CN" dirty="0"/>
              <a:t>By means of flexible policy language,</a:t>
            </a:r>
          </a:p>
          <a:p>
            <a:r>
              <a:rPr lang="en-US" altLang="zh-CN" dirty="0"/>
              <a:t>it can defend against malicious requests and assist administrator in managing resources, </a:t>
            </a:r>
          </a:p>
          <a:p>
            <a:r>
              <a:rPr lang="en-US" altLang="zh-CN" dirty="0"/>
              <a:t>also support policy hot update. </a:t>
            </a:r>
          </a:p>
          <a:p>
            <a:endParaRPr lang="en-US" altLang="zh-CN" dirty="0"/>
          </a:p>
          <a:p>
            <a:r>
              <a:rPr lang="en-US" altLang="zh-CN" dirty="0"/>
              <a:t>Based on our evaluation, we can find that </a:t>
            </a:r>
            <a:r>
              <a:rPr lang="en-US" altLang="zh-CN" dirty="0" err="1"/>
              <a:t>SDNKeeper</a:t>
            </a:r>
            <a:r>
              <a:rPr lang="en-US" altLang="zh-CN" dirty="0"/>
              <a:t> can achieve good performance.</a:t>
            </a:r>
          </a:p>
          <a:p>
            <a:endParaRPr lang="en-US" altLang="zh-CN" dirty="0"/>
          </a:p>
          <a:p>
            <a:r>
              <a:rPr lang="en-US" altLang="zh-CN" dirty="0"/>
              <a:t>That’s all, thank you! Any questions?</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32</a:t>
            </a:fld>
            <a:endParaRPr lang="zh-CN" altLang="en-US"/>
          </a:p>
        </p:txBody>
      </p:sp>
    </p:spTree>
    <p:extLst>
      <p:ext uri="{BB962C8B-B14F-4D97-AF65-F5344CB8AC3E}">
        <p14:creationId xmlns:p14="http://schemas.microsoft.com/office/powerpoint/2010/main" val="15741582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here is the formal description of a policy.</a:t>
            </a:r>
          </a:p>
          <a:p>
            <a:endParaRPr lang="en-US" altLang="zh-CN" dirty="0"/>
          </a:p>
          <a:p>
            <a:r>
              <a:rPr lang="en-US" altLang="zh-CN" dirty="0"/>
              <a:t>A policy is a set of assertion expressions, combined with the iteration of </a:t>
            </a:r>
            <a:r>
              <a:rPr lang="en-US" altLang="zh-CN" b="1" dirty="0"/>
              <a:t>if-statements</a:t>
            </a:r>
            <a:r>
              <a:rPr lang="en-US" altLang="zh-CN" dirty="0"/>
              <a:t> and AND/OR logical operators.</a:t>
            </a:r>
          </a:p>
          <a:p>
            <a:endParaRPr lang="en-US" altLang="zh-CN" dirty="0"/>
          </a:p>
          <a:p>
            <a:r>
              <a:rPr lang="en-US" altLang="zh-CN" dirty="0"/>
              <a:t>And the return value is ACCEPT or REJECT.</a:t>
            </a:r>
          </a:p>
          <a:p>
            <a:endParaRPr lang="en-US" altLang="zh-CN" dirty="0"/>
          </a:p>
          <a:p>
            <a:r>
              <a:rPr lang="en-US" altLang="zh-CN" dirty="0"/>
              <a:t>Here are two policy examples.</a:t>
            </a:r>
          </a:p>
          <a:p>
            <a:r>
              <a:rPr lang="en-US" altLang="zh-CN" dirty="0"/>
              <a:t>Alice can not delete firewall.</a:t>
            </a:r>
          </a:p>
          <a:p>
            <a:r>
              <a:rPr lang="en-US" altLang="zh-CN" dirty="0"/>
              <a:t>It is not allowed to operate between 1am and 6am.</a:t>
            </a:r>
            <a:endParaRPr lang="zh-CN" altLang="en-US" dirty="0"/>
          </a:p>
        </p:txBody>
      </p:sp>
      <p:sp>
        <p:nvSpPr>
          <p:cNvPr id="4" name="灯片编号占位符 3"/>
          <p:cNvSpPr>
            <a:spLocks noGrp="1"/>
          </p:cNvSpPr>
          <p:nvPr>
            <p:ph type="sldNum" sz="quarter" idx="10"/>
          </p:nvPr>
        </p:nvSpPr>
        <p:spPr/>
        <p:txBody>
          <a:bodyPr/>
          <a:lstStyle/>
          <a:p>
            <a:fld id="{AE931D80-72E2-4A13-A07F-3F3F0C00C82C}" type="slidenum">
              <a:rPr lang="zh-CN" altLang="en-US" smtClean="0"/>
              <a:t>33</a:t>
            </a:fld>
            <a:endParaRPr lang="zh-CN" altLang="en-US"/>
          </a:p>
        </p:txBody>
      </p:sp>
    </p:spTree>
    <p:extLst>
      <p:ext uri="{BB962C8B-B14F-4D97-AF65-F5344CB8AC3E}">
        <p14:creationId xmlns:p14="http://schemas.microsoft.com/office/powerpoint/2010/main" val="12127331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SDNKeeper adopts attribute based access control, and extracts the attributes of Subject (requester), Object (resource) and environment (time).</a:t>
            </a:r>
          </a:p>
          <a:p>
            <a:endParaRPr lang="en-US" altLang="zh-CN" dirty="0"/>
          </a:p>
          <a:p>
            <a:r>
              <a:rPr lang="en-US" altLang="zh-CN" dirty="0"/>
              <a:t>REST API is the</a:t>
            </a:r>
            <a:r>
              <a:rPr lang="zh-CN" altLang="en-US" dirty="0"/>
              <a:t> </a:t>
            </a:r>
            <a:r>
              <a:rPr lang="en-US" altLang="zh-CN" dirty="0"/>
              <a:t>most</a:t>
            </a:r>
            <a:r>
              <a:rPr lang="zh-CN" altLang="en-US" dirty="0"/>
              <a:t> </a:t>
            </a:r>
            <a:r>
              <a:rPr lang="en-US" altLang="zh-CN" dirty="0"/>
              <a:t>common</a:t>
            </a:r>
            <a:r>
              <a:rPr lang="zh-CN" altLang="en-US" dirty="0"/>
              <a:t> </a:t>
            </a:r>
            <a:r>
              <a:rPr lang="en-US" altLang="zh-CN" dirty="0"/>
              <a:t>NBI to access the controller, and it is used by mainstream controllers.</a:t>
            </a:r>
          </a:p>
          <a:p>
            <a:endParaRPr lang="en-US" altLang="zh-CN" dirty="0"/>
          </a:p>
          <a:p>
            <a:r>
              <a:rPr lang="en-US" altLang="zh-CN" dirty="0"/>
              <a:t>Here is an example of a REST Request. It consists of four parts, Method, URI, Headers and Body.</a:t>
            </a:r>
          </a:p>
          <a:p>
            <a:endParaRPr lang="en-US" altLang="zh-CN" dirty="0"/>
          </a:p>
          <a:p>
            <a:r>
              <a:rPr lang="en-US" altLang="zh-CN" dirty="0"/>
              <a:t>To fetch these attributes, we predefine some data structures.</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34</a:t>
            </a:fld>
            <a:endParaRPr lang="zh-CN" altLang="en-US"/>
          </a:p>
        </p:txBody>
      </p:sp>
    </p:spTree>
    <p:extLst>
      <p:ext uri="{BB962C8B-B14F-4D97-AF65-F5344CB8AC3E}">
        <p14:creationId xmlns:p14="http://schemas.microsoft.com/office/powerpoint/2010/main" val="23142343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can use them to get roles and user name of the requester, and the URI and method of the request.</a:t>
            </a:r>
          </a:p>
          <a:p>
            <a:endParaRPr lang="en-US" altLang="zh-CN" dirty="0"/>
          </a:p>
          <a:p>
            <a:r>
              <a:rPr lang="en-US" altLang="zh-CN" dirty="0"/>
              <a:t>To get content inside Body, we can use this format. </a:t>
            </a:r>
          </a:p>
          <a:p>
            <a:endParaRPr lang="en-US" altLang="zh-CN" dirty="0"/>
          </a:p>
          <a:p>
            <a:r>
              <a:rPr lang="en-US" altLang="zh-CN" dirty="0"/>
              <a:t>For example, this can get the attribute network type, </a:t>
            </a:r>
            <a:r>
              <a:rPr lang="en-US" altLang="zh-CN" dirty="0" err="1"/>
              <a:t>vlan</a:t>
            </a:r>
            <a:r>
              <a:rPr lang="en-US" altLang="zh-CN" dirty="0"/>
              <a:t>.</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35</a:t>
            </a:fld>
            <a:endParaRPr lang="zh-CN" altLang="en-US"/>
          </a:p>
        </p:txBody>
      </p:sp>
    </p:spTree>
    <p:extLst>
      <p:ext uri="{BB962C8B-B14F-4D97-AF65-F5344CB8AC3E}">
        <p14:creationId xmlns:p14="http://schemas.microsoft.com/office/powerpoint/2010/main" val="887664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here is the formal description of a policy.</a:t>
            </a:r>
          </a:p>
          <a:p>
            <a:endParaRPr lang="en-US" altLang="zh-CN" dirty="0"/>
          </a:p>
          <a:p>
            <a:r>
              <a:rPr lang="en-US" altLang="zh-CN" dirty="0"/>
              <a:t>A policy is a set of assertion expressions, combined with the iteration of </a:t>
            </a:r>
            <a:r>
              <a:rPr lang="en-US" altLang="zh-CN" b="1" dirty="0"/>
              <a:t>if-statements</a:t>
            </a:r>
            <a:r>
              <a:rPr lang="en-US" altLang="zh-CN" dirty="0"/>
              <a:t> and AND/OR logical operators.</a:t>
            </a:r>
          </a:p>
          <a:p>
            <a:endParaRPr lang="en-US" altLang="zh-CN" dirty="0"/>
          </a:p>
          <a:p>
            <a:r>
              <a:rPr lang="en-US" altLang="zh-CN" dirty="0"/>
              <a:t>And the return value is ACCEPT or REJECT.</a:t>
            </a:r>
          </a:p>
          <a:p>
            <a:endParaRPr lang="en-US" altLang="zh-CN" dirty="0"/>
          </a:p>
          <a:p>
            <a:r>
              <a:rPr lang="en-US" altLang="zh-CN" dirty="0"/>
              <a:t>Here are two policy examples.</a:t>
            </a:r>
          </a:p>
          <a:p>
            <a:r>
              <a:rPr lang="en-US" altLang="zh-CN" dirty="0"/>
              <a:t>Alice can not delete firewall.</a:t>
            </a:r>
          </a:p>
          <a:p>
            <a:r>
              <a:rPr lang="en-US" altLang="zh-CN" dirty="0"/>
              <a:t>It is not allowed to operate between 1am and 6am.</a:t>
            </a:r>
            <a:endParaRPr lang="zh-CN" altLang="en-US" dirty="0"/>
          </a:p>
        </p:txBody>
      </p:sp>
      <p:sp>
        <p:nvSpPr>
          <p:cNvPr id="4" name="灯片编号占位符 3"/>
          <p:cNvSpPr>
            <a:spLocks noGrp="1"/>
          </p:cNvSpPr>
          <p:nvPr>
            <p:ph type="sldNum" sz="quarter" idx="10"/>
          </p:nvPr>
        </p:nvSpPr>
        <p:spPr/>
        <p:txBody>
          <a:bodyPr/>
          <a:lstStyle/>
          <a:p>
            <a:fld id="{AE931D80-72E2-4A13-A07F-3F3F0C00C82C}" type="slidenum">
              <a:rPr lang="zh-CN" altLang="en-US" smtClean="0"/>
              <a:t>36</a:t>
            </a:fld>
            <a:endParaRPr lang="zh-CN" altLang="en-US"/>
          </a:p>
        </p:txBody>
      </p:sp>
    </p:spTree>
    <p:extLst>
      <p:ext uri="{BB962C8B-B14F-4D97-AF65-F5344CB8AC3E}">
        <p14:creationId xmlns:p14="http://schemas.microsoft.com/office/powerpoint/2010/main" val="3470861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We found two problems here. First is </a:t>
            </a:r>
            <a:r>
              <a:rPr lang="en-US" altLang="zh-CN" sz="1200" b="1" dirty="0">
                <a:latin typeface="Calibri" panose="020F0502020204030204" pitchFamily="34" charset="0"/>
                <a:cs typeface="Calibri" panose="020F0502020204030204" pitchFamily="34" charset="0"/>
              </a:rPr>
              <a:t>Absence of Effective Access Control on requests.</a:t>
            </a:r>
            <a:endParaRPr lang="en-US" altLang="zh-CN" dirty="0"/>
          </a:p>
          <a:p>
            <a:pPr marL="0" indent="0">
              <a:buNone/>
            </a:pPr>
            <a:r>
              <a:rPr lang="en-US" altLang="zh-CN" dirty="0"/>
              <a:t>Usually, users, as the originator, will send requests to SDN controller via applications.</a:t>
            </a:r>
          </a:p>
          <a:p>
            <a:pPr marL="0" indent="0">
              <a:buNone/>
            </a:pPr>
            <a:endParaRPr lang="en-US" altLang="zh-CN" dirty="0"/>
          </a:p>
          <a:p>
            <a:pPr marL="0" indent="0">
              <a:buNone/>
            </a:pPr>
            <a:r>
              <a:rPr lang="en-US" altLang="zh-CN" dirty="0"/>
              <a:t>However, due to lack of access control, there exists three malicious scenarios.</a:t>
            </a:r>
          </a:p>
          <a:p>
            <a:pPr marL="0" indent="0">
              <a:buNone/>
            </a:pPr>
            <a:endParaRPr lang="en-US" altLang="zh-CN" dirty="0"/>
          </a:p>
          <a:p>
            <a:pPr marL="0" indent="0">
              <a:buNone/>
            </a:pPr>
            <a:r>
              <a:rPr lang="en-US" altLang="zh-CN" dirty="0"/>
              <a:t>First, the registered user sends inaccurate requests via applications.</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4</a:t>
            </a:fld>
            <a:endParaRPr lang="zh-CN" altLang="en-US"/>
          </a:p>
        </p:txBody>
      </p:sp>
    </p:spTree>
    <p:extLst>
      <p:ext uri="{BB962C8B-B14F-4D97-AF65-F5344CB8AC3E}">
        <p14:creationId xmlns:p14="http://schemas.microsoft.com/office/powerpoint/2010/main" val="3484171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Second, the requests sent from applications are benign, but were tampered with in transit before arriving at the controller.</a:t>
            </a:r>
          </a:p>
          <a:p>
            <a:pPr marL="0" indent="0">
              <a:buNone/>
            </a:pPr>
            <a:endParaRPr lang="en-US" altLang="zh-CN" dirty="0"/>
          </a:p>
          <a:p>
            <a:pPr marL="0" indent="0">
              <a:buNone/>
            </a:pPr>
            <a:r>
              <a:rPr lang="en-US" altLang="zh-CN" dirty="0"/>
              <a:t>Third, the registered user is hijacked by the attacker, then sends malicious requests directly to the controller through NBI.</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5</a:t>
            </a:fld>
            <a:endParaRPr lang="zh-CN" altLang="en-US"/>
          </a:p>
        </p:txBody>
      </p:sp>
    </p:spTree>
    <p:extLst>
      <p:ext uri="{BB962C8B-B14F-4D97-AF65-F5344CB8AC3E}">
        <p14:creationId xmlns:p14="http://schemas.microsoft.com/office/powerpoint/2010/main" val="3350675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other problem is </a:t>
            </a:r>
            <a:r>
              <a:rPr lang="en-US" altLang="zh-CN" sz="1200" b="1" dirty="0">
                <a:latin typeface="Calibri" panose="020F0502020204030204" pitchFamily="34" charset="0"/>
                <a:cs typeface="Calibri" panose="020F0502020204030204" pitchFamily="34" charset="0"/>
              </a:rPr>
              <a:t>Absence of Unified Management on both APIs and Resources.</a:t>
            </a:r>
          </a:p>
          <a:p>
            <a:endParaRPr lang="en-US" altLang="zh-CN" dirty="0"/>
          </a:p>
          <a:p>
            <a:r>
              <a:rPr lang="en-US" altLang="zh-CN" dirty="0"/>
              <a:t>There are many plugins inside the controller to provide specific functionalities, </a:t>
            </a:r>
          </a:p>
          <a:p>
            <a:endParaRPr lang="en-US" altLang="zh-CN" dirty="0"/>
          </a:p>
          <a:p>
            <a:r>
              <a:rPr lang="en-US" altLang="zh-CN" dirty="0"/>
              <a:t>and they open thousands of APIs to upper layer applications.</a:t>
            </a:r>
          </a:p>
          <a:p>
            <a:endParaRPr lang="en-US" altLang="zh-CN" dirty="0"/>
          </a:p>
          <a:p>
            <a:r>
              <a:rPr lang="en-US" altLang="zh-CN" dirty="0"/>
              <a:t>However, there is a lack of unified tools for managing these APIs, which may causes two problems:</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6</a:t>
            </a:fld>
            <a:endParaRPr lang="zh-CN" altLang="en-US"/>
          </a:p>
        </p:txBody>
      </p:sp>
    </p:spTree>
    <p:extLst>
      <p:ext uri="{BB962C8B-B14F-4D97-AF65-F5344CB8AC3E}">
        <p14:creationId xmlns:p14="http://schemas.microsoft.com/office/powerpoint/2010/main" val="362202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it is inflexible and tedious to control these APIs and resources.</a:t>
            </a:r>
          </a:p>
          <a:p>
            <a:endParaRPr lang="en-US" altLang="zh-CN" dirty="0"/>
          </a:p>
          <a:p>
            <a:r>
              <a:rPr lang="en-US" altLang="zh-CN" dirty="0"/>
              <a:t>Second, network configuration relies on administrator, </a:t>
            </a:r>
          </a:p>
          <a:p>
            <a:endParaRPr lang="en-US" altLang="zh-CN" dirty="0"/>
          </a:p>
          <a:p>
            <a:r>
              <a:rPr lang="en-US" altLang="zh-CN" dirty="0"/>
              <a:t>and without inspection mechanism, this process is error prone.</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7</a:t>
            </a:fld>
            <a:endParaRPr lang="zh-CN" altLang="en-US"/>
          </a:p>
        </p:txBody>
      </p:sp>
    </p:spTree>
    <p:extLst>
      <p:ext uri="{BB962C8B-B14F-4D97-AF65-F5344CB8AC3E}">
        <p14:creationId xmlns:p14="http://schemas.microsoft.com/office/powerpoint/2010/main" val="352930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Current solutions solve these problems from different perspectives.</a:t>
            </a:r>
          </a:p>
          <a:p>
            <a:endParaRPr lang="en-US" altLang="zh-CN" dirty="0"/>
          </a:p>
          <a:p>
            <a:r>
              <a:rPr lang="en-US" altLang="zh-CN" dirty="0"/>
              <a:t>Some work perform access control on requests, to be specific, they mainly verify the legitimacy of user’s identity,</a:t>
            </a:r>
          </a:p>
          <a:p>
            <a:endParaRPr lang="en-US" altLang="zh-CN" dirty="0"/>
          </a:p>
          <a:p>
            <a:r>
              <a:rPr lang="en-US" altLang="zh-CN" dirty="0"/>
              <a:t>while omit the legitimacy of user’s operation. </a:t>
            </a:r>
          </a:p>
          <a:p>
            <a:endParaRPr lang="en-US" altLang="zh-CN" dirty="0"/>
          </a:p>
          <a:p>
            <a:r>
              <a:rPr lang="en-US" altLang="zh-CN" dirty="0"/>
              <a:t>And the role-based access control is coarse grained to analyze the behavior of requests.</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8</a:t>
            </a:fld>
            <a:endParaRPr lang="zh-CN" altLang="en-US"/>
          </a:p>
        </p:txBody>
      </p:sp>
    </p:spTree>
    <p:extLst>
      <p:ext uri="{BB962C8B-B14F-4D97-AF65-F5344CB8AC3E}">
        <p14:creationId xmlns:p14="http://schemas.microsoft.com/office/powerpoint/2010/main" val="1206584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control and manage requests, some work choose to reconciliate inside the plugin.</a:t>
            </a:r>
          </a:p>
          <a:p>
            <a:endParaRPr lang="en-US" altLang="zh-CN" dirty="0"/>
          </a:p>
          <a:p>
            <a:r>
              <a:rPr lang="en-US" altLang="zh-CN" dirty="0"/>
              <a:t>They</a:t>
            </a:r>
            <a:r>
              <a:rPr lang="zh-CN" altLang="en-US" dirty="0"/>
              <a:t> </a:t>
            </a:r>
            <a:r>
              <a:rPr lang="en-US" altLang="zh-CN" dirty="0"/>
              <a:t>need</a:t>
            </a:r>
            <a:r>
              <a:rPr lang="zh-CN" altLang="en-US" dirty="0"/>
              <a:t> </a:t>
            </a:r>
            <a:r>
              <a:rPr lang="en-US" altLang="zh-CN" dirty="0"/>
              <a:t>to</a:t>
            </a:r>
            <a:r>
              <a:rPr lang="zh-CN" altLang="en-US" dirty="0"/>
              <a:t> </a:t>
            </a:r>
            <a:r>
              <a:rPr lang="en-US" altLang="zh-CN" dirty="0"/>
              <a:t>modify</a:t>
            </a:r>
            <a:r>
              <a:rPr lang="zh-CN" altLang="en-US" dirty="0"/>
              <a:t> </a:t>
            </a:r>
            <a:r>
              <a:rPr lang="en-US" altLang="zh-CN" dirty="0"/>
              <a:t>the</a:t>
            </a:r>
            <a:r>
              <a:rPr lang="zh-CN" altLang="en-US" dirty="0"/>
              <a:t> </a:t>
            </a:r>
            <a:r>
              <a:rPr lang="en-US" altLang="zh-CN" dirty="0"/>
              <a:t>code</a:t>
            </a:r>
            <a:r>
              <a:rPr lang="zh-CN" altLang="en-US" dirty="0"/>
              <a:t> </a:t>
            </a:r>
            <a:r>
              <a:rPr lang="en-US" altLang="zh-CN" dirty="0"/>
              <a:t>of</a:t>
            </a:r>
            <a:r>
              <a:rPr lang="zh-CN" altLang="en-US" dirty="0"/>
              <a:t> </a:t>
            </a:r>
            <a:r>
              <a:rPr lang="en-US" altLang="zh-CN" dirty="0"/>
              <a:t>each</a:t>
            </a:r>
            <a:r>
              <a:rPr lang="zh-CN" altLang="en-US" dirty="0"/>
              <a:t> </a:t>
            </a:r>
            <a:r>
              <a:rPr lang="en-US" altLang="zh-CN" dirty="0"/>
              <a:t>plugin to intercept and analyze requests.</a:t>
            </a:r>
          </a:p>
          <a:p>
            <a:endParaRPr lang="en-US" altLang="zh-CN" dirty="0"/>
          </a:p>
          <a:p>
            <a:r>
              <a:rPr lang="en-US" altLang="zh-CN" dirty="0"/>
              <a:t>But it is inflexible to modify codes for plenty of plugins respectively.</a:t>
            </a:r>
          </a:p>
        </p:txBody>
      </p:sp>
      <p:sp>
        <p:nvSpPr>
          <p:cNvPr id="4" name="灯片编号占位符 3"/>
          <p:cNvSpPr>
            <a:spLocks noGrp="1"/>
          </p:cNvSpPr>
          <p:nvPr>
            <p:ph type="sldNum" sz="quarter" idx="10"/>
          </p:nvPr>
        </p:nvSpPr>
        <p:spPr/>
        <p:txBody>
          <a:bodyPr/>
          <a:lstStyle/>
          <a:p>
            <a:fld id="{AE931D80-72E2-4A13-A07F-3F3F0C00C82C}" type="slidenum">
              <a:rPr lang="zh-CN" altLang="en-US" smtClean="0"/>
              <a:t>9</a:t>
            </a:fld>
            <a:endParaRPr lang="zh-CN" altLang="en-US"/>
          </a:p>
        </p:txBody>
      </p:sp>
    </p:spTree>
    <p:extLst>
      <p:ext uri="{BB962C8B-B14F-4D97-AF65-F5344CB8AC3E}">
        <p14:creationId xmlns:p14="http://schemas.microsoft.com/office/powerpoint/2010/main" val="3267209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BB048-D212-4F6D-B9D4-48FA81F8F00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5C04C3-C0D6-4504-8B1C-94DB0B1F74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CE4221-DA33-474E-8A0E-4FC4AE57571A}"/>
              </a:ext>
            </a:extLst>
          </p:cNvPr>
          <p:cNvSpPr>
            <a:spLocks noGrp="1"/>
          </p:cNvSpPr>
          <p:nvPr>
            <p:ph type="dt" sz="half" idx="10"/>
          </p:nvPr>
        </p:nvSpPr>
        <p:spPr/>
        <p:txBody>
          <a:bodyPr/>
          <a:lstStyle/>
          <a:p>
            <a:fld id="{F36DCC9B-543A-4138-9A48-0BBC90278BFB}" type="datetime1">
              <a:rPr lang="zh-CN" altLang="en-US" smtClean="0"/>
              <a:t>2018/6/1</a:t>
            </a:fld>
            <a:endParaRPr lang="zh-CN" altLang="en-US"/>
          </a:p>
        </p:txBody>
      </p:sp>
      <p:sp>
        <p:nvSpPr>
          <p:cNvPr id="5" name="页脚占位符 4">
            <a:extLst>
              <a:ext uri="{FF2B5EF4-FFF2-40B4-BE49-F238E27FC236}">
                <a16:creationId xmlns:a16="http://schemas.microsoft.com/office/drawing/2014/main" id="{899EA6D4-98EB-442C-B5E8-63512FCA03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46BC4F-D1F3-4B31-BDD0-CFC988C9F82F}"/>
              </a:ext>
            </a:extLst>
          </p:cNvPr>
          <p:cNvSpPr>
            <a:spLocks noGrp="1"/>
          </p:cNvSpPr>
          <p:nvPr>
            <p:ph type="sldNum" sz="quarter" idx="12"/>
          </p:nvPr>
        </p:nvSpPr>
        <p:spPr/>
        <p:txBody>
          <a:bodyPr/>
          <a:lstStyle/>
          <a:p>
            <a:fld id="{5A5A7AF8-B4EA-47B5-B8E4-A921F9F3AD03}" type="slidenum">
              <a:rPr lang="zh-CN" altLang="en-US" smtClean="0"/>
              <a:t>‹#›</a:t>
            </a:fld>
            <a:endParaRPr lang="zh-CN" altLang="en-US"/>
          </a:p>
        </p:txBody>
      </p:sp>
    </p:spTree>
    <p:extLst>
      <p:ext uri="{BB962C8B-B14F-4D97-AF65-F5344CB8AC3E}">
        <p14:creationId xmlns:p14="http://schemas.microsoft.com/office/powerpoint/2010/main" val="2765600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CB0B1-B8C4-4234-BA95-FC9331765A4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97B9023-AF7F-4F16-9FA2-121B6A6917F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29C3DD-6467-4061-A1F8-1D14E6797E57}"/>
              </a:ext>
            </a:extLst>
          </p:cNvPr>
          <p:cNvSpPr>
            <a:spLocks noGrp="1"/>
          </p:cNvSpPr>
          <p:nvPr>
            <p:ph type="dt" sz="half" idx="10"/>
          </p:nvPr>
        </p:nvSpPr>
        <p:spPr/>
        <p:txBody>
          <a:bodyPr/>
          <a:lstStyle/>
          <a:p>
            <a:fld id="{81680B64-A0B0-4E4F-9A5A-432E9DD50C00}" type="datetime1">
              <a:rPr lang="zh-CN" altLang="en-US" smtClean="0"/>
              <a:t>2018/6/1</a:t>
            </a:fld>
            <a:endParaRPr lang="zh-CN" altLang="en-US"/>
          </a:p>
        </p:txBody>
      </p:sp>
      <p:sp>
        <p:nvSpPr>
          <p:cNvPr id="5" name="页脚占位符 4">
            <a:extLst>
              <a:ext uri="{FF2B5EF4-FFF2-40B4-BE49-F238E27FC236}">
                <a16:creationId xmlns:a16="http://schemas.microsoft.com/office/drawing/2014/main" id="{D5CB5B19-9026-4B3D-B9E4-D692E86D9E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CE5D10-4FB2-4141-A333-12F68FBA26F3}"/>
              </a:ext>
            </a:extLst>
          </p:cNvPr>
          <p:cNvSpPr>
            <a:spLocks noGrp="1"/>
          </p:cNvSpPr>
          <p:nvPr>
            <p:ph type="sldNum" sz="quarter" idx="12"/>
          </p:nvPr>
        </p:nvSpPr>
        <p:spPr/>
        <p:txBody>
          <a:bodyPr/>
          <a:lstStyle/>
          <a:p>
            <a:fld id="{5A5A7AF8-B4EA-47B5-B8E4-A921F9F3AD03}" type="slidenum">
              <a:rPr lang="zh-CN" altLang="en-US" smtClean="0"/>
              <a:t>‹#›</a:t>
            </a:fld>
            <a:endParaRPr lang="zh-CN" altLang="en-US"/>
          </a:p>
        </p:txBody>
      </p:sp>
    </p:spTree>
    <p:extLst>
      <p:ext uri="{BB962C8B-B14F-4D97-AF65-F5344CB8AC3E}">
        <p14:creationId xmlns:p14="http://schemas.microsoft.com/office/powerpoint/2010/main" val="169144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AB1BFF-2B4E-45F5-8A1E-FB44A8FF0A6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6AA6A5-416E-4EF5-BD3A-D7AD3220A10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9A5C4AD-355F-49E6-B577-C1C73D53C9E5}"/>
              </a:ext>
            </a:extLst>
          </p:cNvPr>
          <p:cNvSpPr>
            <a:spLocks noGrp="1"/>
          </p:cNvSpPr>
          <p:nvPr>
            <p:ph type="dt" sz="half" idx="10"/>
          </p:nvPr>
        </p:nvSpPr>
        <p:spPr/>
        <p:txBody>
          <a:bodyPr/>
          <a:lstStyle/>
          <a:p>
            <a:fld id="{DAE9CEC2-DD3B-46BB-BBB8-1E980EECBF5E}" type="datetime1">
              <a:rPr lang="zh-CN" altLang="en-US" smtClean="0"/>
              <a:t>2018/6/1</a:t>
            </a:fld>
            <a:endParaRPr lang="zh-CN" altLang="en-US"/>
          </a:p>
        </p:txBody>
      </p:sp>
      <p:sp>
        <p:nvSpPr>
          <p:cNvPr id="5" name="页脚占位符 4">
            <a:extLst>
              <a:ext uri="{FF2B5EF4-FFF2-40B4-BE49-F238E27FC236}">
                <a16:creationId xmlns:a16="http://schemas.microsoft.com/office/drawing/2014/main" id="{7A69F093-6E50-4FA7-908D-81EE6D1333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CCFA08-9B6A-499B-82D9-FA6C843424F1}"/>
              </a:ext>
            </a:extLst>
          </p:cNvPr>
          <p:cNvSpPr>
            <a:spLocks noGrp="1"/>
          </p:cNvSpPr>
          <p:nvPr>
            <p:ph type="sldNum" sz="quarter" idx="12"/>
          </p:nvPr>
        </p:nvSpPr>
        <p:spPr/>
        <p:txBody>
          <a:bodyPr/>
          <a:lstStyle/>
          <a:p>
            <a:fld id="{5A5A7AF8-B4EA-47B5-B8E4-A921F9F3AD03}" type="slidenum">
              <a:rPr lang="zh-CN" altLang="en-US" smtClean="0"/>
              <a:t>‹#›</a:t>
            </a:fld>
            <a:endParaRPr lang="zh-CN" altLang="en-US"/>
          </a:p>
        </p:txBody>
      </p:sp>
    </p:spTree>
    <p:extLst>
      <p:ext uri="{BB962C8B-B14F-4D97-AF65-F5344CB8AC3E}">
        <p14:creationId xmlns:p14="http://schemas.microsoft.com/office/powerpoint/2010/main" val="35239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1CF8E-FB74-423E-9D43-FAF8F375D3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407815-5C43-41F6-9323-1D95E355F2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277FA4-732E-417A-B88D-59BB48E19EC3}"/>
              </a:ext>
            </a:extLst>
          </p:cNvPr>
          <p:cNvSpPr>
            <a:spLocks noGrp="1"/>
          </p:cNvSpPr>
          <p:nvPr>
            <p:ph type="dt" sz="half" idx="10"/>
          </p:nvPr>
        </p:nvSpPr>
        <p:spPr/>
        <p:txBody>
          <a:bodyPr/>
          <a:lstStyle/>
          <a:p>
            <a:fld id="{B093C9C3-0D4F-42D4-AC75-A64C4A8FDDBF}" type="datetime1">
              <a:rPr lang="zh-CN" altLang="en-US" smtClean="0"/>
              <a:t>2018/6/1</a:t>
            </a:fld>
            <a:endParaRPr lang="zh-CN" altLang="en-US"/>
          </a:p>
        </p:txBody>
      </p:sp>
      <p:sp>
        <p:nvSpPr>
          <p:cNvPr id="5" name="页脚占位符 4">
            <a:extLst>
              <a:ext uri="{FF2B5EF4-FFF2-40B4-BE49-F238E27FC236}">
                <a16:creationId xmlns:a16="http://schemas.microsoft.com/office/drawing/2014/main" id="{2874BCA0-AE0E-4A0D-8F73-E0EE8C3783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107AA6-BC70-4244-8413-46E3077B3594}"/>
              </a:ext>
            </a:extLst>
          </p:cNvPr>
          <p:cNvSpPr>
            <a:spLocks noGrp="1"/>
          </p:cNvSpPr>
          <p:nvPr>
            <p:ph type="sldNum" sz="quarter" idx="12"/>
          </p:nvPr>
        </p:nvSpPr>
        <p:spPr/>
        <p:txBody>
          <a:bodyPr/>
          <a:lstStyle/>
          <a:p>
            <a:fld id="{5A5A7AF8-B4EA-47B5-B8E4-A921F9F3AD03}" type="slidenum">
              <a:rPr lang="zh-CN" altLang="en-US" smtClean="0"/>
              <a:t>‹#›</a:t>
            </a:fld>
            <a:endParaRPr lang="zh-CN" altLang="en-US"/>
          </a:p>
        </p:txBody>
      </p:sp>
    </p:spTree>
    <p:extLst>
      <p:ext uri="{BB962C8B-B14F-4D97-AF65-F5344CB8AC3E}">
        <p14:creationId xmlns:p14="http://schemas.microsoft.com/office/powerpoint/2010/main" val="238466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2D1D2-D4F7-48A8-AA96-55E0E1E6F8B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B9AF464-8CA2-4B2A-9D8A-FCEC16ADDE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013CCA0-454F-42C5-B806-06055D36303E}"/>
              </a:ext>
            </a:extLst>
          </p:cNvPr>
          <p:cNvSpPr>
            <a:spLocks noGrp="1"/>
          </p:cNvSpPr>
          <p:nvPr>
            <p:ph type="dt" sz="half" idx="10"/>
          </p:nvPr>
        </p:nvSpPr>
        <p:spPr/>
        <p:txBody>
          <a:bodyPr/>
          <a:lstStyle/>
          <a:p>
            <a:fld id="{F5DCBF45-04FF-426B-9A48-508318C975A8}" type="datetime1">
              <a:rPr lang="zh-CN" altLang="en-US" smtClean="0"/>
              <a:t>2018/6/1</a:t>
            </a:fld>
            <a:endParaRPr lang="zh-CN" altLang="en-US"/>
          </a:p>
        </p:txBody>
      </p:sp>
      <p:sp>
        <p:nvSpPr>
          <p:cNvPr id="5" name="页脚占位符 4">
            <a:extLst>
              <a:ext uri="{FF2B5EF4-FFF2-40B4-BE49-F238E27FC236}">
                <a16:creationId xmlns:a16="http://schemas.microsoft.com/office/drawing/2014/main" id="{CABC639F-31D2-43D1-9547-300A2EAD2C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7224D7-8561-469F-B2B6-EB859C50D4E1}"/>
              </a:ext>
            </a:extLst>
          </p:cNvPr>
          <p:cNvSpPr>
            <a:spLocks noGrp="1"/>
          </p:cNvSpPr>
          <p:nvPr>
            <p:ph type="sldNum" sz="quarter" idx="12"/>
          </p:nvPr>
        </p:nvSpPr>
        <p:spPr/>
        <p:txBody>
          <a:bodyPr/>
          <a:lstStyle/>
          <a:p>
            <a:fld id="{5A5A7AF8-B4EA-47B5-B8E4-A921F9F3AD03}" type="slidenum">
              <a:rPr lang="zh-CN" altLang="en-US" smtClean="0"/>
              <a:t>‹#›</a:t>
            </a:fld>
            <a:endParaRPr lang="zh-CN" altLang="en-US"/>
          </a:p>
        </p:txBody>
      </p:sp>
    </p:spTree>
    <p:extLst>
      <p:ext uri="{BB962C8B-B14F-4D97-AF65-F5344CB8AC3E}">
        <p14:creationId xmlns:p14="http://schemas.microsoft.com/office/powerpoint/2010/main" val="213367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6D308-EF66-447E-BF2F-C23C7FEC36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375133-6C9A-4EDF-9139-158300C16BB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EA7C68E-D2C5-4B0D-95CF-3E77201E58D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C0123E2-7054-47FE-98E9-089D8288944C}"/>
              </a:ext>
            </a:extLst>
          </p:cNvPr>
          <p:cNvSpPr>
            <a:spLocks noGrp="1"/>
          </p:cNvSpPr>
          <p:nvPr>
            <p:ph type="dt" sz="half" idx="10"/>
          </p:nvPr>
        </p:nvSpPr>
        <p:spPr/>
        <p:txBody>
          <a:bodyPr/>
          <a:lstStyle/>
          <a:p>
            <a:fld id="{EAD6E3FB-43F9-4A7C-BA7B-8A2B55E7B6B1}" type="datetime1">
              <a:rPr lang="zh-CN" altLang="en-US" smtClean="0"/>
              <a:t>2018/6/1</a:t>
            </a:fld>
            <a:endParaRPr lang="zh-CN" altLang="en-US"/>
          </a:p>
        </p:txBody>
      </p:sp>
      <p:sp>
        <p:nvSpPr>
          <p:cNvPr id="6" name="页脚占位符 5">
            <a:extLst>
              <a:ext uri="{FF2B5EF4-FFF2-40B4-BE49-F238E27FC236}">
                <a16:creationId xmlns:a16="http://schemas.microsoft.com/office/drawing/2014/main" id="{DCFA4C03-C966-4B63-8267-D4E902CDBC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06C652-DF80-4278-995F-3C708E3A42E7}"/>
              </a:ext>
            </a:extLst>
          </p:cNvPr>
          <p:cNvSpPr>
            <a:spLocks noGrp="1"/>
          </p:cNvSpPr>
          <p:nvPr>
            <p:ph type="sldNum" sz="quarter" idx="12"/>
          </p:nvPr>
        </p:nvSpPr>
        <p:spPr/>
        <p:txBody>
          <a:bodyPr/>
          <a:lstStyle/>
          <a:p>
            <a:fld id="{5A5A7AF8-B4EA-47B5-B8E4-A921F9F3AD03}" type="slidenum">
              <a:rPr lang="zh-CN" altLang="en-US" smtClean="0"/>
              <a:t>‹#›</a:t>
            </a:fld>
            <a:endParaRPr lang="zh-CN" altLang="en-US"/>
          </a:p>
        </p:txBody>
      </p:sp>
    </p:spTree>
    <p:extLst>
      <p:ext uri="{BB962C8B-B14F-4D97-AF65-F5344CB8AC3E}">
        <p14:creationId xmlns:p14="http://schemas.microsoft.com/office/powerpoint/2010/main" val="2359156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BF060-B9FA-49E9-8A9D-8D6CF1A61A5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64674A2-2789-415F-B30F-1368B724F8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4B6DFA6-2719-42D6-888C-7F565ACA478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F4AE61C-85D9-4C29-AE81-0C44F7FCF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621C1B0-4A7B-4770-894B-CDDFF792E3C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94AD3B8-A0B7-4DFD-850F-C9EE1A6A68D0}"/>
              </a:ext>
            </a:extLst>
          </p:cNvPr>
          <p:cNvSpPr>
            <a:spLocks noGrp="1"/>
          </p:cNvSpPr>
          <p:nvPr>
            <p:ph type="dt" sz="half" idx="10"/>
          </p:nvPr>
        </p:nvSpPr>
        <p:spPr/>
        <p:txBody>
          <a:bodyPr/>
          <a:lstStyle/>
          <a:p>
            <a:fld id="{42E323ED-84A9-4B77-BDD3-B2CD1A2152B9}" type="datetime1">
              <a:rPr lang="zh-CN" altLang="en-US" smtClean="0"/>
              <a:t>2018/6/1</a:t>
            </a:fld>
            <a:endParaRPr lang="zh-CN" altLang="en-US"/>
          </a:p>
        </p:txBody>
      </p:sp>
      <p:sp>
        <p:nvSpPr>
          <p:cNvPr id="8" name="页脚占位符 7">
            <a:extLst>
              <a:ext uri="{FF2B5EF4-FFF2-40B4-BE49-F238E27FC236}">
                <a16:creationId xmlns:a16="http://schemas.microsoft.com/office/drawing/2014/main" id="{55813077-FFE8-4690-B49A-4EBBC52CFBA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77F687-1D8B-4223-8206-BDEDC6B3B5F3}"/>
              </a:ext>
            </a:extLst>
          </p:cNvPr>
          <p:cNvSpPr>
            <a:spLocks noGrp="1"/>
          </p:cNvSpPr>
          <p:nvPr>
            <p:ph type="sldNum" sz="quarter" idx="12"/>
          </p:nvPr>
        </p:nvSpPr>
        <p:spPr/>
        <p:txBody>
          <a:bodyPr/>
          <a:lstStyle/>
          <a:p>
            <a:fld id="{5A5A7AF8-B4EA-47B5-B8E4-A921F9F3AD03}" type="slidenum">
              <a:rPr lang="zh-CN" altLang="en-US" smtClean="0"/>
              <a:t>‹#›</a:t>
            </a:fld>
            <a:endParaRPr lang="zh-CN" altLang="en-US"/>
          </a:p>
        </p:txBody>
      </p:sp>
    </p:spTree>
    <p:extLst>
      <p:ext uri="{BB962C8B-B14F-4D97-AF65-F5344CB8AC3E}">
        <p14:creationId xmlns:p14="http://schemas.microsoft.com/office/powerpoint/2010/main" val="1391310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BCD2B-694B-4BB9-B62C-409683F694D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3FE309B-9275-4D0B-A8DC-127A7515A93C}"/>
              </a:ext>
            </a:extLst>
          </p:cNvPr>
          <p:cNvSpPr>
            <a:spLocks noGrp="1"/>
          </p:cNvSpPr>
          <p:nvPr>
            <p:ph type="dt" sz="half" idx="10"/>
          </p:nvPr>
        </p:nvSpPr>
        <p:spPr/>
        <p:txBody>
          <a:bodyPr/>
          <a:lstStyle/>
          <a:p>
            <a:fld id="{E11E4BEA-9647-4EF2-A663-2FAA5E7374BC}" type="datetime1">
              <a:rPr lang="zh-CN" altLang="en-US" smtClean="0"/>
              <a:t>2018/6/1</a:t>
            </a:fld>
            <a:endParaRPr lang="zh-CN" altLang="en-US"/>
          </a:p>
        </p:txBody>
      </p:sp>
      <p:sp>
        <p:nvSpPr>
          <p:cNvPr id="4" name="页脚占位符 3">
            <a:extLst>
              <a:ext uri="{FF2B5EF4-FFF2-40B4-BE49-F238E27FC236}">
                <a16:creationId xmlns:a16="http://schemas.microsoft.com/office/drawing/2014/main" id="{882C74DD-AA88-4767-94A6-9F7561FDEFC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A892958-50E2-4845-8B17-B742E7868E0E}"/>
              </a:ext>
            </a:extLst>
          </p:cNvPr>
          <p:cNvSpPr>
            <a:spLocks noGrp="1"/>
          </p:cNvSpPr>
          <p:nvPr>
            <p:ph type="sldNum" sz="quarter" idx="12"/>
          </p:nvPr>
        </p:nvSpPr>
        <p:spPr/>
        <p:txBody>
          <a:bodyPr/>
          <a:lstStyle/>
          <a:p>
            <a:fld id="{5A5A7AF8-B4EA-47B5-B8E4-A921F9F3AD03}" type="slidenum">
              <a:rPr lang="zh-CN" altLang="en-US" smtClean="0"/>
              <a:t>‹#›</a:t>
            </a:fld>
            <a:endParaRPr lang="zh-CN" altLang="en-US"/>
          </a:p>
        </p:txBody>
      </p:sp>
    </p:spTree>
    <p:extLst>
      <p:ext uri="{BB962C8B-B14F-4D97-AF65-F5344CB8AC3E}">
        <p14:creationId xmlns:p14="http://schemas.microsoft.com/office/powerpoint/2010/main" val="160675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C3C93BB-73EC-4057-BE62-4D362849708F}"/>
              </a:ext>
            </a:extLst>
          </p:cNvPr>
          <p:cNvSpPr>
            <a:spLocks noGrp="1"/>
          </p:cNvSpPr>
          <p:nvPr>
            <p:ph type="dt" sz="half" idx="10"/>
          </p:nvPr>
        </p:nvSpPr>
        <p:spPr/>
        <p:txBody>
          <a:bodyPr/>
          <a:lstStyle/>
          <a:p>
            <a:fld id="{ED77E09A-3DE2-4267-8CFB-046ABDFB001F}" type="datetime1">
              <a:rPr lang="zh-CN" altLang="en-US" smtClean="0"/>
              <a:t>2018/6/1</a:t>
            </a:fld>
            <a:endParaRPr lang="zh-CN" altLang="en-US"/>
          </a:p>
        </p:txBody>
      </p:sp>
      <p:sp>
        <p:nvSpPr>
          <p:cNvPr id="3" name="页脚占位符 2">
            <a:extLst>
              <a:ext uri="{FF2B5EF4-FFF2-40B4-BE49-F238E27FC236}">
                <a16:creationId xmlns:a16="http://schemas.microsoft.com/office/drawing/2014/main" id="{D3ED1B72-552B-46BE-A272-42FE4A05E5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0AF7DDF-5140-46B2-80B6-8B7BA4266E80}"/>
              </a:ext>
            </a:extLst>
          </p:cNvPr>
          <p:cNvSpPr>
            <a:spLocks noGrp="1"/>
          </p:cNvSpPr>
          <p:nvPr>
            <p:ph type="sldNum" sz="quarter" idx="12"/>
          </p:nvPr>
        </p:nvSpPr>
        <p:spPr/>
        <p:txBody>
          <a:bodyPr/>
          <a:lstStyle/>
          <a:p>
            <a:fld id="{5A5A7AF8-B4EA-47B5-B8E4-A921F9F3AD03}" type="slidenum">
              <a:rPr lang="zh-CN" altLang="en-US" smtClean="0"/>
              <a:t>‹#›</a:t>
            </a:fld>
            <a:endParaRPr lang="zh-CN" altLang="en-US"/>
          </a:p>
        </p:txBody>
      </p:sp>
    </p:spTree>
    <p:extLst>
      <p:ext uri="{BB962C8B-B14F-4D97-AF65-F5344CB8AC3E}">
        <p14:creationId xmlns:p14="http://schemas.microsoft.com/office/powerpoint/2010/main" val="327773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ED341-4CF1-494E-A74F-8DCBCE2847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340B5B5-76E7-445A-9BC5-3A2C324751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6A1F14A-6F92-4733-B216-05B60EF24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06C1532-69F3-4353-924E-021C3BEBF7F0}"/>
              </a:ext>
            </a:extLst>
          </p:cNvPr>
          <p:cNvSpPr>
            <a:spLocks noGrp="1"/>
          </p:cNvSpPr>
          <p:nvPr>
            <p:ph type="dt" sz="half" idx="10"/>
          </p:nvPr>
        </p:nvSpPr>
        <p:spPr/>
        <p:txBody>
          <a:bodyPr/>
          <a:lstStyle/>
          <a:p>
            <a:fld id="{D7A835A2-79C3-4BD9-8CCB-BF4AE698CA1F}" type="datetime1">
              <a:rPr lang="zh-CN" altLang="en-US" smtClean="0"/>
              <a:t>2018/6/1</a:t>
            </a:fld>
            <a:endParaRPr lang="zh-CN" altLang="en-US"/>
          </a:p>
        </p:txBody>
      </p:sp>
      <p:sp>
        <p:nvSpPr>
          <p:cNvPr id="6" name="页脚占位符 5">
            <a:extLst>
              <a:ext uri="{FF2B5EF4-FFF2-40B4-BE49-F238E27FC236}">
                <a16:creationId xmlns:a16="http://schemas.microsoft.com/office/drawing/2014/main" id="{52F1AB4A-98F0-4723-B723-2B1CA357CD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601649-28BB-40EE-A1AB-B9B5567A0997}"/>
              </a:ext>
            </a:extLst>
          </p:cNvPr>
          <p:cNvSpPr>
            <a:spLocks noGrp="1"/>
          </p:cNvSpPr>
          <p:nvPr>
            <p:ph type="sldNum" sz="quarter" idx="12"/>
          </p:nvPr>
        </p:nvSpPr>
        <p:spPr/>
        <p:txBody>
          <a:bodyPr/>
          <a:lstStyle/>
          <a:p>
            <a:fld id="{5A5A7AF8-B4EA-47B5-B8E4-A921F9F3AD03}" type="slidenum">
              <a:rPr lang="zh-CN" altLang="en-US" smtClean="0"/>
              <a:t>‹#›</a:t>
            </a:fld>
            <a:endParaRPr lang="zh-CN" altLang="en-US"/>
          </a:p>
        </p:txBody>
      </p:sp>
    </p:spTree>
    <p:extLst>
      <p:ext uri="{BB962C8B-B14F-4D97-AF65-F5344CB8AC3E}">
        <p14:creationId xmlns:p14="http://schemas.microsoft.com/office/powerpoint/2010/main" val="141224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547EE-F5B5-4384-980E-AA47FFBD6D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639438-290B-4DED-B9A0-D19EF7DCB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7BA4826-BDBB-444D-9561-716A7A577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13842E8-3BA7-4DD9-B265-66AD390C2E8C}"/>
              </a:ext>
            </a:extLst>
          </p:cNvPr>
          <p:cNvSpPr>
            <a:spLocks noGrp="1"/>
          </p:cNvSpPr>
          <p:nvPr>
            <p:ph type="dt" sz="half" idx="10"/>
          </p:nvPr>
        </p:nvSpPr>
        <p:spPr/>
        <p:txBody>
          <a:bodyPr/>
          <a:lstStyle/>
          <a:p>
            <a:fld id="{8A5FA077-8381-4777-86B8-EE9673B1352C}" type="datetime1">
              <a:rPr lang="zh-CN" altLang="en-US" smtClean="0"/>
              <a:t>2018/6/1</a:t>
            </a:fld>
            <a:endParaRPr lang="zh-CN" altLang="en-US"/>
          </a:p>
        </p:txBody>
      </p:sp>
      <p:sp>
        <p:nvSpPr>
          <p:cNvPr id="6" name="页脚占位符 5">
            <a:extLst>
              <a:ext uri="{FF2B5EF4-FFF2-40B4-BE49-F238E27FC236}">
                <a16:creationId xmlns:a16="http://schemas.microsoft.com/office/drawing/2014/main" id="{1862C134-3713-43A9-842B-9985B9C342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785010-F660-498C-84C4-10E49779268C}"/>
              </a:ext>
            </a:extLst>
          </p:cNvPr>
          <p:cNvSpPr>
            <a:spLocks noGrp="1"/>
          </p:cNvSpPr>
          <p:nvPr>
            <p:ph type="sldNum" sz="quarter" idx="12"/>
          </p:nvPr>
        </p:nvSpPr>
        <p:spPr/>
        <p:txBody>
          <a:bodyPr/>
          <a:lstStyle/>
          <a:p>
            <a:fld id="{5A5A7AF8-B4EA-47B5-B8E4-A921F9F3AD03}" type="slidenum">
              <a:rPr lang="zh-CN" altLang="en-US" smtClean="0"/>
              <a:t>‹#›</a:t>
            </a:fld>
            <a:endParaRPr lang="zh-CN" altLang="en-US"/>
          </a:p>
        </p:txBody>
      </p:sp>
    </p:spTree>
    <p:extLst>
      <p:ext uri="{BB962C8B-B14F-4D97-AF65-F5344CB8AC3E}">
        <p14:creationId xmlns:p14="http://schemas.microsoft.com/office/powerpoint/2010/main" val="376438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74063F-3E0E-4464-AC00-B5A8090F3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29BAB1C-62BF-44F0-9DDD-6E1CDD41AF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35821DC-D1BB-4774-995A-6D428A949E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7E6C23-27FD-41DB-A031-8AB80651FC50}" type="datetime1">
              <a:rPr lang="zh-CN" altLang="en-US" smtClean="0"/>
              <a:t>2018/6/1</a:t>
            </a:fld>
            <a:endParaRPr lang="zh-CN" altLang="en-US"/>
          </a:p>
        </p:txBody>
      </p:sp>
      <p:sp>
        <p:nvSpPr>
          <p:cNvPr id="5" name="页脚占位符 4">
            <a:extLst>
              <a:ext uri="{FF2B5EF4-FFF2-40B4-BE49-F238E27FC236}">
                <a16:creationId xmlns:a16="http://schemas.microsoft.com/office/drawing/2014/main" id="{68FB2A1F-0BA3-41BE-A529-689C33692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401FA61-AB91-4BCE-BC73-5F34B1587E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A7AF8-B4EA-47B5-B8E4-A921F9F3AD03}" type="slidenum">
              <a:rPr lang="zh-CN" altLang="en-US" smtClean="0"/>
              <a:t>‹#›</a:t>
            </a:fld>
            <a:endParaRPr lang="zh-CN" altLang="en-US"/>
          </a:p>
        </p:txBody>
      </p:sp>
    </p:spTree>
    <p:extLst>
      <p:ext uri="{BB962C8B-B14F-4D97-AF65-F5344CB8AC3E}">
        <p14:creationId xmlns:p14="http://schemas.microsoft.com/office/powerpoint/2010/main" val="271403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E9989C5-7036-4966-8B0E-50E96566B27A}"/>
              </a:ext>
            </a:extLst>
          </p:cNvPr>
          <p:cNvSpPr/>
          <p:nvPr/>
        </p:nvSpPr>
        <p:spPr>
          <a:xfrm>
            <a:off x="587644" y="1191797"/>
            <a:ext cx="11016712" cy="1446550"/>
          </a:xfrm>
          <a:prstGeom prst="rect">
            <a:avLst/>
          </a:prstGeom>
        </p:spPr>
        <p:txBody>
          <a:bodyPr wrap="square">
            <a:spAutoFit/>
          </a:bodyPr>
          <a:lstStyle/>
          <a:p>
            <a:pPr algn="ctr"/>
            <a:r>
              <a:rPr lang="en-US" altLang="zh-CN" sz="4400" b="1" dirty="0">
                <a:latin typeface="Calibri" panose="020F0502020204030204" pitchFamily="34" charset="0"/>
                <a:cs typeface="Calibri" panose="020F0502020204030204" pitchFamily="34" charset="0"/>
              </a:rPr>
              <a:t>SDNKeeper: Lightweight Resource Protection and Management System for SDN-based Cloud</a:t>
            </a:r>
          </a:p>
        </p:txBody>
      </p:sp>
      <p:sp>
        <p:nvSpPr>
          <p:cNvPr id="5" name="文本框 4">
            <a:extLst>
              <a:ext uri="{FF2B5EF4-FFF2-40B4-BE49-F238E27FC236}">
                <a16:creationId xmlns:a16="http://schemas.microsoft.com/office/drawing/2014/main" id="{9205D934-120D-4342-AF9C-A73CAB6861A5}"/>
              </a:ext>
            </a:extLst>
          </p:cNvPr>
          <p:cNvSpPr txBox="1"/>
          <p:nvPr/>
        </p:nvSpPr>
        <p:spPr>
          <a:xfrm>
            <a:off x="3090435" y="3130660"/>
            <a:ext cx="6262792" cy="2081788"/>
          </a:xfrm>
          <a:prstGeom prst="rect">
            <a:avLst/>
          </a:prstGeom>
          <a:noFill/>
        </p:spPr>
        <p:txBody>
          <a:bodyPr wrap="square" rtlCol="0">
            <a:spAutoFit/>
          </a:bodyPr>
          <a:lstStyle/>
          <a:p>
            <a:pPr algn="ctr">
              <a:lnSpc>
                <a:spcPct val="150000"/>
              </a:lnSpc>
            </a:pPr>
            <a:r>
              <a:rPr lang="en-US" altLang="zh-CN" sz="2400" b="1" dirty="0">
                <a:latin typeface="Calibri" panose="020F0502020204030204" pitchFamily="34" charset="0"/>
                <a:cs typeface="Calibri" panose="020F0502020204030204" pitchFamily="34" charset="0"/>
              </a:rPr>
              <a:t>Xue Leng*</a:t>
            </a:r>
          </a:p>
          <a:p>
            <a:pPr algn="ctr">
              <a:lnSpc>
                <a:spcPct val="150000"/>
              </a:lnSpc>
            </a:pPr>
            <a:r>
              <a:rPr lang="en-US" altLang="zh-CN" sz="2400" dirty="0">
                <a:latin typeface="Calibri" panose="020F0502020204030204" pitchFamily="34" charset="0"/>
                <a:cs typeface="Calibri" panose="020F0502020204030204" pitchFamily="34" charset="0"/>
              </a:rPr>
              <a:t>Kaiyu Hou</a:t>
            </a:r>
            <a:r>
              <a:rPr lang="en-US" altLang="zh-CN" sz="2400" baseline="30000" dirty="0">
                <a:latin typeface="Calibri" panose="020F0502020204030204" pitchFamily="34" charset="0"/>
                <a:cs typeface="Calibri" panose="020F0502020204030204" pitchFamily="34" charset="0"/>
              </a:rPr>
              <a:t>#</a:t>
            </a:r>
            <a:r>
              <a:rPr lang="en-US" altLang="zh-CN" sz="2400" dirty="0">
                <a:latin typeface="Calibri" panose="020F0502020204030204" pitchFamily="34" charset="0"/>
                <a:cs typeface="Calibri" panose="020F0502020204030204" pitchFamily="34" charset="0"/>
              </a:rPr>
              <a:t>,</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Yan</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Chen*</a:t>
            </a:r>
            <a:r>
              <a:rPr lang="en-US" altLang="zh-CN" sz="2400" baseline="30000" dirty="0">
                <a:latin typeface="Calibri" panose="020F0502020204030204" pitchFamily="34" charset="0"/>
                <a:cs typeface="Calibri" panose="020F0502020204030204" pitchFamily="34" charset="0"/>
              </a:rPr>
              <a:t>#</a:t>
            </a:r>
            <a:r>
              <a:rPr lang="en-US" altLang="zh-CN" sz="2400" dirty="0">
                <a:latin typeface="Calibri" panose="020F0502020204030204" pitchFamily="34" charset="0"/>
                <a:cs typeface="Calibri" panose="020F0502020204030204" pitchFamily="34" charset="0"/>
              </a:rPr>
              <a:t>,</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Kai Bu*, Libin Song</a:t>
            </a:r>
            <a:r>
              <a:rPr lang="en-US" altLang="zh-CN" sz="2400" baseline="30000" dirty="0">
                <a:latin typeface="Calibri" panose="020F0502020204030204" pitchFamily="34" charset="0"/>
                <a:cs typeface="Calibri" panose="020F0502020204030204" pitchFamily="34" charset="0"/>
              </a:rPr>
              <a:t>#</a:t>
            </a:r>
          </a:p>
          <a:p>
            <a:pPr algn="ctr">
              <a:lnSpc>
                <a:spcPct val="150000"/>
              </a:lnSpc>
              <a:spcBef>
                <a:spcPts val="3000"/>
              </a:spcBef>
            </a:pPr>
            <a:r>
              <a:rPr lang="en-US" altLang="zh-CN" sz="2400" i="1" dirty="0">
                <a:latin typeface="Calibri" panose="020F0502020204030204" pitchFamily="34" charset="0"/>
                <a:cs typeface="Calibri" panose="020F0502020204030204" pitchFamily="34" charset="0"/>
              </a:rPr>
              <a:t>Zhejiang University*     Northwestern University</a:t>
            </a:r>
            <a:r>
              <a:rPr lang="en-US" altLang="zh-CN" sz="2400" i="1" baseline="30000" dirty="0">
                <a:latin typeface="Calibri" panose="020F0502020204030204" pitchFamily="34" charset="0"/>
                <a:cs typeface="Calibri" panose="020F0502020204030204" pitchFamily="34" charset="0"/>
              </a:rPr>
              <a:t>#</a:t>
            </a:r>
            <a:endParaRPr lang="zh-CN" altLang="en-US" sz="2400" i="1" baseline="300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A9F28E7F-8139-4D94-AE20-C75EF38C438E}"/>
              </a:ext>
            </a:extLst>
          </p:cNvPr>
          <p:cNvPicPr>
            <a:picLocks noChangeAspect="1"/>
          </p:cNvPicPr>
          <p:nvPr/>
        </p:nvPicPr>
        <p:blipFill rotWithShape="1">
          <a:blip r:embed="rId3"/>
          <a:srcRect l="20394" t="14891" r="23382" b="13136"/>
          <a:stretch/>
        </p:blipFill>
        <p:spPr>
          <a:xfrm>
            <a:off x="4052806" y="5237456"/>
            <a:ext cx="1172707" cy="1194342"/>
          </a:xfrm>
          <a:prstGeom prst="rect">
            <a:avLst/>
          </a:prstGeom>
        </p:spPr>
      </p:pic>
      <p:pic>
        <p:nvPicPr>
          <p:cNvPr id="1026" name="Picture 2">
            <a:extLst>
              <a:ext uri="{FF2B5EF4-FFF2-40B4-BE49-F238E27FC236}">
                <a16:creationId xmlns:a16="http://schemas.microsoft.com/office/drawing/2014/main" id="{9CDB207B-6536-4515-8E46-77FF79A789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989" t="2648" r="34032" b="43139"/>
          <a:stretch/>
        </p:blipFill>
        <p:spPr bwMode="auto">
          <a:xfrm>
            <a:off x="6966489" y="5277174"/>
            <a:ext cx="1185621" cy="115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8F4C79D3-9D37-4223-A33A-191EA2B2E5E6}"/>
              </a:ext>
            </a:extLst>
          </p:cNvPr>
          <p:cNvSpPr txBox="1"/>
          <p:nvPr/>
        </p:nvSpPr>
        <p:spPr>
          <a:xfrm>
            <a:off x="9280358" y="184484"/>
            <a:ext cx="2567626" cy="400110"/>
          </a:xfrm>
          <a:prstGeom prst="rect">
            <a:avLst/>
          </a:prstGeom>
          <a:noFill/>
        </p:spPr>
        <p:txBody>
          <a:bodyPr wrap="none" rtlCol="0">
            <a:spAutoFit/>
          </a:bodyPr>
          <a:lstStyle/>
          <a:p>
            <a:r>
              <a:rPr lang="en-US" altLang="zh-CN" sz="2000" dirty="0">
                <a:latin typeface="Calibri" panose="020F0502020204030204" pitchFamily="34" charset="0"/>
                <a:cs typeface="Calibri" panose="020F0502020204030204" pitchFamily="34" charset="0"/>
              </a:rPr>
              <a:t>IEEE/ACM IWQoS 2018</a:t>
            </a:r>
            <a:endParaRPr lang="zh-C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549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10</a:t>
            </a:fld>
            <a:endParaRPr lang="zh-CN" altLang="en-US"/>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3857851"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Current solutions</a:t>
            </a:r>
            <a:endParaRPr lang="zh-CN" altLang="en-US" sz="4000" b="1"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11E6C57C-C633-4344-94E9-5A23253F777B}"/>
              </a:ext>
            </a:extLst>
          </p:cNvPr>
          <p:cNvSpPr txBox="1"/>
          <p:nvPr/>
        </p:nvSpPr>
        <p:spPr>
          <a:xfrm>
            <a:off x="984143" y="1992932"/>
            <a:ext cx="10369657"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Access control on requests </a:t>
            </a:r>
            <a:r>
              <a:rPr lang="en-US" altLang="zh-CN" sz="2000" b="1" dirty="0">
                <a:latin typeface="Calibri" panose="020F0502020204030204" pitchFamily="34" charset="0"/>
                <a:cs typeface="Calibri" panose="020F0502020204030204" pitchFamily="34" charset="0"/>
              </a:rPr>
              <a:t>[JNSM’18], AAA Project in ODL</a:t>
            </a:r>
            <a:endParaRPr lang="en-US" altLang="zh-CN" sz="2800" b="1" dirty="0">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FFD60DD6-D130-46F4-BD8B-F76BFE7E0CD7}"/>
              </a:ext>
            </a:extLst>
          </p:cNvPr>
          <p:cNvSpPr txBox="1"/>
          <p:nvPr/>
        </p:nvSpPr>
        <p:spPr>
          <a:xfrm>
            <a:off x="984143" y="3621198"/>
            <a:ext cx="10369657"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Reconciliating inside the plugin </a:t>
            </a:r>
            <a:r>
              <a:rPr lang="en-US" altLang="zh-CN" sz="2000" b="1" dirty="0">
                <a:latin typeface="Calibri" panose="020F0502020204030204" pitchFamily="34" charset="0"/>
                <a:cs typeface="Calibri" panose="020F0502020204030204" pitchFamily="34" charset="0"/>
              </a:rPr>
              <a:t>(SDNShield[DSN’16])</a:t>
            </a:r>
            <a:endParaRPr lang="en-US" altLang="zh-CN" sz="2800" b="1"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0ECABBF7-80CE-4489-A5D6-DA8296492AC1}"/>
              </a:ext>
            </a:extLst>
          </p:cNvPr>
          <p:cNvSpPr txBox="1"/>
          <p:nvPr/>
        </p:nvSpPr>
        <p:spPr>
          <a:xfrm>
            <a:off x="984144" y="5064979"/>
            <a:ext cx="10369657"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Redesigning API and controller architecture </a:t>
            </a:r>
            <a:r>
              <a:rPr lang="en-US" altLang="zh-CN" sz="2000" b="1" dirty="0">
                <a:latin typeface="Calibri" panose="020F0502020204030204" pitchFamily="34" charset="0"/>
                <a:cs typeface="Calibri" panose="020F0502020204030204" pitchFamily="34" charset="0"/>
              </a:rPr>
              <a:t>[HotSDN’14, SIGCOMM CCR’13]</a:t>
            </a:r>
            <a:endParaRPr lang="en-US" altLang="zh-CN" sz="2800" b="1" dirty="0">
              <a:latin typeface="Calibri" panose="020F0502020204030204" pitchFamily="34" charset="0"/>
              <a:cs typeface="Calibri" panose="020F0502020204030204" pitchFamily="34" charset="0"/>
            </a:endParaRPr>
          </a:p>
        </p:txBody>
      </p:sp>
      <p:sp>
        <p:nvSpPr>
          <p:cNvPr id="2" name="矩形 1">
            <a:extLst>
              <a:ext uri="{FF2B5EF4-FFF2-40B4-BE49-F238E27FC236}">
                <a16:creationId xmlns:a16="http://schemas.microsoft.com/office/drawing/2014/main" id="{DE5DF336-1DB1-4988-A317-14126D2F29EF}"/>
              </a:ext>
            </a:extLst>
          </p:cNvPr>
          <p:cNvSpPr/>
          <p:nvPr/>
        </p:nvSpPr>
        <p:spPr>
          <a:xfrm>
            <a:off x="1256459" y="2516152"/>
            <a:ext cx="5264839" cy="461665"/>
          </a:xfrm>
          <a:prstGeom prst="rect">
            <a:avLst/>
          </a:prstGeom>
        </p:spPr>
        <p:txBody>
          <a:bodyPr wrap="none">
            <a:spAutoFit/>
          </a:bodyPr>
          <a:lstStyle/>
          <a:p>
            <a:pPr marL="360362"/>
            <a:r>
              <a:rPr lang="en-US" altLang="zh-CN" sz="2400" dirty="0">
                <a:latin typeface="Calibri" panose="020F0502020204030204" pitchFamily="34" charset="0"/>
                <a:cs typeface="Calibri" panose="020F0502020204030204" pitchFamily="34" charset="0"/>
              </a:rPr>
              <a:t>Verify the legitimacy of user’s identity</a:t>
            </a:r>
          </a:p>
        </p:txBody>
      </p:sp>
      <p:sp>
        <p:nvSpPr>
          <p:cNvPr id="3" name="矩形 2">
            <a:extLst>
              <a:ext uri="{FF2B5EF4-FFF2-40B4-BE49-F238E27FC236}">
                <a16:creationId xmlns:a16="http://schemas.microsoft.com/office/drawing/2014/main" id="{4B08A459-43A8-4598-8AF1-BB0718610FE7}"/>
              </a:ext>
            </a:extLst>
          </p:cNvPr>
          <p:cNvSpPr/>
          <p:nvPr/>
        </p:nvSpPr>
        <p:spPr>
          <a:xfrm>
            <a:off x="984143" y="3039372"/>
            <a:ext cx="7607339" cy="461665"/>
          </a:xfrm>
          <a:prstGeom prst="rect">
            <a:avLst/>
          </a:prstGeom>
        </p:spPr>
        <p:txBody>
          <a:bodyPr wrap="none">
            <a:spAutoFit/>
          </a:bodyPr>
          <a:lstStyle/>
          <a:p>
            <a:pPr marL="360362"/>
            <a:r>
              <a:rPr lang="en-US" altLang="zh-CN" sz="2400" b="1" dirty="0">
                <a:solidFill>
                  <a:schemeClr val="accent2"/>
                </a:solidFill>
                <a:latin typeface="Calibri" panose="020F0502020204030204" pitchFamily="34" charset="0"/>
                <a:cs typeface="Calibri" panose="020F0502020204030204" pitchFamily="34" charset="0"/>
              </a:rPr>
              <a:t>Omit the legitimacy of user’s operation, Coarse-grained</a:t>
            </a:r>
          </a:p>
        </p:txBody>
      </p:sp>
      <p:sp>
        <p:nvSpPr>
          <p:cNvPr id="10" name="矩形 9">
            <a:extLst>
              <a:ext uri="{FF2B5EF4-FFF2-40B4-BE49-F238E27FC236}">
                <a16:creationId xmlns:a16="http://schemas.microsoft.com/office/drawing/2014/main" id="{76838487-75DB-4C8D-934D-E66370637C8B}"/>
              </a:ext>
            </a:extLst>
          </p:cNvPr>
          <p:cNvSpPr/>
          <p:nvPr/>
        </p:nvSpPr>
        <p:spPr>
          <a:xfrm>
            <a:off x="984142" y="4296892"/>
            <a:ext cx="4214359" cy="461665"/>
          </a:xfrm>
          <a:prstGeom prst="rect">
            <a:avLst/>
          </a:prstGeom>
        </p:spPr>
        <p:txBody>
          <a:bodyPr wrap="none">
            <a:spAutoFit/>
          </a:bodyPr>
          <a:lstStyle/>
          <a:p>
            <a:pPr marL="360362"/>
            <a:r>
              <a:rPr lang="en-US" altLang="zh-CN" sz="2400" b="1" dirty="0">
                <a:solidFill>
                  <a:schemeClr val="accent2"/>
                </a:solidFill>
                <a:latin typeface="Calibri" panose="020F0502020204030204" pitchFamily="34" charset="0"/>
                <a:cs typeface="Calibri" panose="020F0502020204030204" pitchFamily="34" charset="0"/>
              </a:rPr>
              <a:t>Code modification, Inflexible</a:t>
            </a:r>
          </a:p>
        </p:txBody>
      </p:sp>
      <p:sp>
        <p:nvSpPr>
          <p:cNvPr id="11" name="矩形 10">
            <a:extLst>
              <a:ext uri="{FF2B5EF4-FFF2-40B4-BE49-F238E27FC236}">
                <a16:creationId xmlns:a16="http://schemas.microsoft.com/office/drawing/2014/main" id="{579E01C0-CEDC-46EF-9147-C4013750B19E}"/>
              </a:ext>
            </a:extLst>
          </p:cNvPr>
          <p:cNvSpPr/>
          <p:nvPr/>
        </p:nvSpPr>
        <p:spPr>
          <a:xfrm>
            <a:off x="984141" y="5682807"/>
            <a:ext cx="3201517" cy="461665"/>
          </a:xfrm>
          <a:prstGeom prst="rect">
            <a:avLst/>
          </a:prstGeom>
        </p:spPr>
        <p:txBody>
          <a:bodyPr wrap="none">
            <a:spAutoFit/>
          </a:bodyPr>
          <a:lstStyle/>
          <a:p>
            <a:pPr marL="360362"/>
            <a:r>
              <a:rPr lang="en-US" altLang="zh-CN" sz="2400" b="1" dirty="0">
                <a:solidFill>
                  <a:schemeClr val="accent2"/>
                </a:solidFill>
                <a:latin typeface="Calibri" panose="020F0502020204030204" pitchFamily="34" charset="0"/>
                <a:cs typeface="Calibri" panose="020F0502020204030204" pitchFamily="34" charset="0"/>
              </a:rPr>
              <a:t>Poor interoperability</a:t>
            </a:r>
          </a:p>
        </p:txBody>
      </p:sp>
      <p:sp>
        <p:nvSpPr>
          <p:cNvPr id="12" name="箭头: 直角上 11">
            <a:extLst>
              <a:ext uri="{FF2B5EF4-FFF2-40B4-BE49-F238E27FC236}">
                <a16:creationId xmlns:a16="http://schemas.microsoft.com/office/drawing/2014/main" id="{09739469-635C-41E4-9677-0755B925CFEA}"/>
              </a:ext>
            </a:extLst>
          </p:cNvPr>
          <p:cNvSpPr/>
          <p:nvPr/>
        </p:nvSpPr>
        <p:spPr>
          <a:xfrm rot="5400000">
            <a:off x="1304388" y="2524495"/>
            <a:ext cx="318092" cy="344906"/>
          </a:xfrm>
          <a:prstGeom prst="bentUp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459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8161EB71-1693-444C-9644-F985AB003945}"/>
              </a:ext>
            </a:extLst>
          </p:cNvPr>
          <p:cNvGrpSpPr/>
          <p:nvPr/>
        </p:nvGrpSpPr>
        <p:grpSpPr>
          <a:xfrm>
            <a:off x="673771" y="3429000"/>
            <a:ext cx="6489031" cy="2927350"/>
            <a:chOff x="673771" y="3429000"/>
            <a:chExt cx="6489031" cy="2927350"/>
          </a:xfrm>
        </p:grpSpPr>
        <p:grpSp>
          <p:nvGrpSpPr>
            <p:cNvPr id="2" name="组合 1">
              <a:extLst>
                <a:ext uri="{FF2B5EF4-FFF2-40B4-BE49-F238E27FC236}">
                  <a16:creationId xmlns:a16="http://schemas.microsoft.com/office/drawing/2014/main" id="{F6D9651C-7E44-4690-84EE-0849AE1DAAB9}"/>
                </a:ext>
              </a:extLst>
            </p:cNvPr>
            <p:cNvGrpSpPr/>
            <p:nvPr/>
          </p:nvGrpSpPr>
          <p:grpSpPr>
            <a:xfrm>
              <a:off x="673771" y="3429000"/>
              <a:ext cx="6489031" cy="2927350"/>
              <a:chOff x="673771" y="3429000"/>
              <a:chExt cx="6489031" cy="2927350"/>
            </a:xfrm>
          </p:grpSpPr>
          <p:sp>
            <p:nvSpPr>
              <p:cNvPr id="15" name="矩形: 圆角 14">
                <a:extLst>
                  <a:ext uri="{FF2B5EF4-FFF2-40B4-BE49-F238E27FC236}">
                    <a16:creationId xmlns:a16="http://schemas.microsoft.com/office/drawing/2014/main" id="{95C8A43C-AC79-4F2A-8C94-E4C8303790C1}"/>
                  </a:ext>
                </a:extLst>
              </p:cNvPr>
              <p:cNvSpPr/>
              <p:nvPr/>
            </p:nvSpPr>
            <p:spPr>
              <a:xfrm>
                <a:off x="673771" y="3429000"/>
                <a:ext cx="6489031" cy="2927350"/>
              </a:xfrm>
              <a:prstGeom prst="round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800" b="1" dirty="0">
                  <a:latin typeface="Calibri" panose="020F0502020204030204" pitchFamily="34" charset="0"/>
                  <a:cs typeface="Calibri" panose="020F0502020204030204" pitchFamily="34" charset="0"/>
                </a:endParaRPr>
              </a:p>
            </p:txBody>
          </p:sp>
          <p:sp>
            <p:nvSpPr>
              <p:cNvPr id="67" name="矩形: 圆角 66">
                <a:extLst>
                  <a:ext uri="{FF2B5EF4-FFF2-40B4-BE49-F238E27FC236}">
                    <a16:creationId xmlns:a16="http://schemas.microsoft.com/office/drawing/2014/main" id="{66F94D85-E5F1-49B1-A716-FB95737FA26C}"/>
                  </a:ext>
                </a:extLst>
              </p:cNvPr>
              <p:cNvSpPr/>
              <p:nvPr/>
            </p:nvSpPr>
            <p:spPr>
              <a:xfrm>
                <a:off x="874297" y="5478379"/>
                <a:ext cx="5887493" cy="766025"/>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柱形 17">
                <a:extLst>
                  <a:ext uri="{FF2B5EF4-FFF2-40B4-BE49-F238E27FC236}">
                    <a16:creationId xmlns:a16="http://schemas.microsoft.com/office/drawing/2014/main" id="{71F41DCE-A244-47E5-BFBA-D013294B089C}"/>
                  </a:ext>
                </a:extLst>
              </p:cNvPr>
              <p:cNvSpPr/>
              <p:nvPr/>
            </p:nvSpPr>
            <p:spPr>
              <a:xfrm>
                <a:off x="4547979" y="5570691"/>
                <a:ext cx="2141621" cy="644330"/>
              </a:xfrm>
              <a:prstGeom prst="can">
                <a:avLst>
                  <a:gd name="adj" fmla="val 4040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Policy Data Store</a:t>
                </a:r>
                <a:endParaRPr lang="zh-CN" altLang="en-US" sz="2000" b="1" dirty="0">
                  <a:latin typeface="Calibri" panose="020F0502020204030204" pitchFamily="34" charset="0"/>
                  <a:cs typeface="Calibri" panose="020F0502020204030204" pitchFamily="34" charset="0"/>
                </a:endParaRPr>
              </a:p>
            </p:txBody>
          </p:sp>
          <p:sp>
            <p:nvSpPr>
              <p:cNvPr id="19" name="矩形: 圆角 18">
                <a:extLst>
                  <a:ext uri="{FF2B5EF4-FFF2-40B4-BE49-F238E27FC236}">
                    <a16:creationId xmlns:a16="http://schemas.microsoft.com/office/drawing/2014/main" id="{D380195F-4E70-4573-8ED1-705636F7FA95}"/>
                  </a:ext>
                </a:extLst>
              </p:cNvPr>
              <p:cNvSpPr/>
              <p:nvPr/>
            </p:nvSpPr>
            <p:spPr>
              <a:xfrm>
                <a:off x="946406" y="4850177"/>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20" name="矩形: 圆角 19">
                <a:extLst>
                  <a:ext uri="{FF2B5EF4-FFF2-40B4-BE49-F238E27FC236}">
                    <a16:creationId xmlns:a16="http://schemas.microsoft.com/office/drawing/2014/main" id="{FAAE583C-3A0B-48B2-A6FB-3ECDCF73CF9D}"/>
                  </a:ext>
                </a:extLst>
              </p:cNvPr>
              <p:cNvSpPr/>
              <p:nvPr/>
            </p:nvSpPr>
            <p:spPr>
              <a:xfrm>
                <a:off x="2110359" y="4850177"/>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21" name="矩形: 圆角 20">
                <a:extLst>
                  <a:ext uri="{FF2B5EF4-FFF2-40B4-BE49-F238E27FC236}">
                    <a16:creationId xmlns:a16="http://schemas.microsoft.com/office/drawing/2014/main" id="{E16C1725-3B4D-4139-A875-AB1CDD902454}"/>
                  </a:ext>
                </a:extLst>
              </p:cNvPr>
              <p:cNvSpPr/>
              <p:nvPr/>
            </p:nvSpPr>
            <p:spPr>
              <a:xfrm>
                <a:off x="3277162" y="4850177"/>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47" name="矩形: 圆角 46">
                <a:extLst>
                  <a:ext uri="{FF2B5EF4-FFF2-40B4-BE49-F238E27FC236}">
                    <a16:creationId xmlns:a16="http://schemas.microsoft.com/office/drawing/2014/main" id="{3C8A4563-0371-4625-B139-3F118960D891}"/>
                  </a:ext>
                </a:extLst>
              </p:cNvPr>
              <p:cNvSpPr/>
              <p:nvPr/>
            </p:nvSpPr>
            <p:spPr>
              <a:xfrm>
                <a:off x="1141073" y="3718767"/>
                <a:ext cx="2933705" cy="659237"/>
              </a:xfrm>
              <a:prstGeom prst="round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cxnSp>
            <p:nvCxnSpPr>
              <p:cNvPr id="69" name="直接箭头连接符 68">
                <a:extLst>
                  <a:ext uri="{FF2B5EF4-FFF2-40B4-BE49-F238E27FC236}">
                    <a16:creationId xmlns:a16="http://schemas.microsoft.com/office/drawing/2014/main" id="{A2651149-C46E-44BC-ABB0-0BFF0534F92C}"/>
                  </a:ext>
                </a:extLst>
              </p:cNvPr>
              <p:cNvCxnSpPr>
                <a:cxnSpLocks/>
              </p:cNvCxnSpPr>
              <p:nvPr/>
            </p:nvCxnSpPr>
            <p:spPr>
              <a:xfrm flipH="1">
                <a:off x="1345214" y="4378004"/>
                <a:ext cx="580553" cy="461657"/>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F6E7299A-8D5B-4D65-A60A-92DDA74DA561}"/>
                  </a:ext>
                </a:extLst>
              </p:cNvPr>
              <p:cNvCxnSpPr>
                <a:cxnSpLocks/>
              </p:cNvCxnSpPr>
              <p:nvPr/>
            </p:nvCxnSpPr>
            <p:spPr>
              <a:xfrm flipH="1">
                <a:off x="2511673" y="4400929"/>
                <a:ext cx="1" cy="438732"/>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37FBC2D5-5E13-4B77-AB81-B40807B18733}"/>
                  </a:ext>
                </a:extLst>
              </p:cNvPr>
              <p:cNvCxnSpPr>
                <a:cxnSpLocks/>
                <a:endCxn id="21" idx="0"/>
              </p:cNvCxnSpPr>
              <p:nvPr/>
            </p:nvCxnSpPr>
            <p:spPr>
              <a:xfrm>
                <a:off x="3317589" y="4378004"/>
                <a:ext cx="358382" cy="472173"/>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F8010DAF-4BE2-4092-AE5A-57425A3504A0}"/>
                  </a:ext>
                </a:extLst>
              </p:cNvPr>
              <p:cNvCxnSpPr>
                <a:cxnSpLocks/>
              </p:cNvCxnSpPr>
              <p:nvPr/>
            </p:nvCxnSpPr>
            <p:spPr>
              <a:xfrm flipH="1">
                <a:off x="2509166" y="5138686"/>
                <a:ext cx="1" cy="331347"/>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32AA1512-4B0C-46D0-82B2-4E5E243BEE5D}"/>
                  </a:ext>
                </a:extLst>
              </p:cNvPr>
              <p:cNvCxnSpPr>
                <a:cxnSpLocks/>
              </p:cNvCxnSpPr>
              <p:nvPr/>
            </p:nvCxnSpPr>
            <p:spPr>
              <a:xfrm flipH="1">
                <a:off x="3710030" y="5139879"/>
                <a:ext cx="1" cy="34774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AE853CC4-1AF8-4B0A-AAE2-F0891CB77810}"/>
                  </a:ext>
                </a:extLst>
              </p:cNvPr>
              <p:cNvCxnSpPr>
                <a:cxnSpLocks/>
              </p:cNvCxnSpPr>
              <p:nvPr/>
            </p:nvCxnSpPr>
            <p:spPr>
              <a:xfrm>
                <a:off x="1345214" y="5138686"/>
                <a:ext cx="0" cy="350126"/>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6B83EBB7-35F1-4195-932D-F772C7EB65B3}"/>
                </a:ext>
              </a:extLst>
            </p:cNvPr>
            <p:cNvSpPr/>
            <p:nvPr/>
          </p:nvSpPr>
          <p:spPr>
            <a:xfrm>
              <a:off x="1934710" y="3727088"/>
              <a:ext cx="1382879" cy="369332"/>
            </a:xfrm>
            <a:prstGeom prst="rect">
              <a:avLst/>
            </a:prstGeom>
          </p:spPr>
          <p:txBody>
            <a:bodyPr wrap="none">
              <a:spAutoFit/>
            </a:bodyPr>
            <a:lstStyle/>
            <a:p>
              <a:pPr algn="ctr"/>
              <a:r>
                <a:rPr lang="en-US" altLang="zh-CN" b="1" dirty="0">
                  <a:latin typeface="Calibri" panose="020F0502020204030204" pitchFamily="34" charset="0"/>
                  <a:cs typeface="Calibri" panose="020F0502020204030204" pitchFamily="34" charset="0"/>
                </a:rPr>
                <a:t>REST Service</a:t>
              </a:r>
              <a:endParaRPr lang="zh-CN" altLang="en-US" b="1" dirty="0">
                <a:latin typeface="Calibri" panose="020F0502020204030204" pitchFamily="34" charset="0"/>
                <a:cs typeface="Calibri" panose="020F0502020204030204" pitchFamily="34" charset="0"/>
              </a:endParaRPr>
            </a:p>
          </p:txBody>
        </p:sp>
        <p:sp>
          <p:nvSpPr>
            <p:cNvPr id="68" name="矩形 67">
              <a:extLst>
                <a:ext uri="{FF2B5EF4-FFF2-40B4-BE49-F238E27FC236}">
                  <a16:creationId xmlns:a16="http://schemas.microsoft.com/office/drawing/2014/main" id="{760CA565-E444-4AC5-9BC3-AC77E5A184C7}"/>
                </a:ext>
              </a:extLst>
            </p:cNvPr>
            <p:cNvSpPr/>
            <p:nvPr/>
          </p:nvSpPr>
          <p:spPr>
            <a:xfrm>
              <a:off x="1421431" y="5623140"/>
              <a:ext cx="2360518" cy="461665"/>
            </a:xfrm>
            <a:prstGeom prst="rect">
              <a:avLst/>
            </a:prstGeom>
          </p:spPr>
          <p:txBody>
            <a:bodyPr wrap="none">
              <a:spAutoFit/>
            </a:bodyPr>
            <a:lstStyle/>
            <a:p>
              <a:pPr algn="ctr"/>
              <a:r>
                <a:rPr lang="en-US" altLang="zh-CN" sz="2400" b="1" dirty="0">
                  <a:latin typeface="Calibri" panose="020F0502020204030204" pitchFamily="34" charset="0"/>
                  <a:cs typeface="Calibri" panose="020F0502020204030204" pitchFamily="34" charset="0"/>
                </a:rPr>
                <a:t>Controller Kernel</a:t>
              </a:r>
              <a:endParaRPr lang="zh-CN" altLang="en-US" sz="2400" b="1" dirty="0">
                <a:latin typeface="Calibri" panose="020F0502020204030204" pitchFamily="34" charset="0"/>
                <a:cs typeface="Calibri" panose="020F0502020204030204" pitchFamily="34" charset="0"/>
              </a:endParaRPr>
            </a:p>
          </p:txBody>
        </p:sp>
      </p:grpSp>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11</a:t>
            </a:fld>
            <a:endParaRPr lang="zh-CN" altLang="en-US"/>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2592697"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SDNKeeper</a:t>
            </a:r>
            <a:endParaRPr lang="zh-CN" altLang="en-US" sz="4000" b="1" dirty="0">
              <a:latin typeface="Calibri" panose="020F0502020204030204" pitchFamily="34" charset="0"/>
              <a:cs typeface="Calibri" panose="020F0502020204030204" pitchFamily="34" charset="0"/>
            </a:endParaRPr>
          </a:p>
        </p:txBody>
      </p:sp>
      <p:sp>
        <p:nvSpPr>
          <p:cNvPr id="3" name="矩形: 圆角 2">
            <a:extLst>
              <a:ext uri="{FF2B5EF4-FFF2-40B4-BE49-F238E27FC236}">
                <a16:creationId xmlns:a16="http://schemas.microsoft.com/office/drawing/2014/main" id="{23B81991-87EF-457E-97F9-D1BA34C717BD}"/>
              </a:ext>
            </a:extLst>
          </p:cNvPr>
          <p:cNvSpPr/>
          <p:nvPr/>
        </p:nvSpPr>
        <p:spPr>
          <a:xfrm>
            <a:off x="4475790" y="3682249"/>
            <a:ext cx="2286000" cy="4491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Policy Interpreter</a:t>
            </a:r>
            <a:endParaRPr lang="zh-CN" altLang="en-US" sz="2000" b="1" dirty="0">
              <a:latin typeface="Calibri" panose="020F0502020204030204" pitchFamily="34" charset="0"/>
              <a:cs typeface="Calibri" panose="020F0502020204030204" pitchFamily="34" charset="0"/>
            </a:endParaRPr>
          </a:p>
        </p:txBody>
      </p:sp>
      <p:sp>
        <p:nvSpPr>
          <p:cNvPr id="16" name="矩形: 圆角 15">
            <a:extLst>
              <a:ext uri="{FF2B5EF4-FFF2-40B4-BE49-F238E27FC236}">
                <a16:creationId xmlns:a16="http://schemas.microsoft.com/office/drawing/2014/main" id="{77972B04-7BBB-4546-B3FA-D7F0866D64E5}"/>
              </a:ext>
            </a:extLst>
          </p:cNvPr>
          <p:cNvSpPr/>
          <p:nvPr/>
        </p:nvSpPr>
        <p:spPr>
          <a:xfrm>
            <a:off x="4780841" y="4493100"/>
            <a:ext cx="1675899" cy="7991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Permission Engine</a:t>
            </a:r>
            <a:endParaRPr lang="zh-CN" altLang="en-US" sz="2000" b="1" dirty="0">
              <a:latin typeface="Calibri" panose="020F0502020204030204" pitchFamily="34" charset="0"/>
              <a:cs typeface="Calibri" panose="020F0502020204030204" pitchFamily="34" charset="0"/>
            </a:endParaRPr>
          </a:p>
        </p:txBody>
      </p:sp>
      <p:sp>
        <p:nvSpPr>
          <p:cNvPr id="48" name="矩形: 圆角 47">
            <a:extLst>
              <a:ext uri="{FF2B5EF4-FFF2-40B4-BE49-F238E27FC236}">
                <a16:creationId xmlns:a16="http://schemas.microsoft.com/office/drawing/2014/main" id="{FD29A81E-62B5-44DF-97C4-20694DE234BF}"/>
              </a:ext>
            </a:extLst>
          </p:cNvPr>
          <p:cNvSpPr/>
          <p:nvPr/>
        </p:nvSpPr>
        <p:spPr>
          <a:xfrm>
            <a:off x="1141073" y="4110133"/>
            <a:ext cx="2933705" cy="29079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Access Control Filter</a:t>
            </a:r>
            <a:endParaRPr lang="zh-CN" alt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01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8161EB71-1693-444C-9644-F985AB003945}"/>
              </a:ext>
            </a:extLst>
          </p:cNvPr>
          <p:cNvGrpSpPr/>
          <p:nvPr/>
        </p:nvGrpSpPr>
        <p:grpSpPr>
          <a:xfrm>
            <a:off x="673771" y="3429000"/>
            <a:ext cx="6489031" cy="2927350"/>
            <a:chOff x="673771" y="3429000"/>
            <a:chExt cx="6489031" cy="2927350"/>
          </a:xfrm>
        </p:grpSpPr>
        <p:grpSp>
          <p:nvGrpSpPr>
            <p:cNvPr id="2" name="组合 1">
              <a:extLst>
                <a:ext uri="{FF2B5EF4-FFF2-40B4-BE49-F238E27FC236}">
                  <a16:creationId xmlns:a16="http://schemas.microsoft.com/office/drawing/2014/main" id="{F6D9651C-7E44-4690-84EE-0849AE1DAAB9}"/>
                </a:ext>
              </a:extLst>
            </p:cNvPr>
            <p:cNvGrpSpPr/>
            <p:nvPr/>
          </p:nvGrpSpPr>
          <p:grpSpPr>
            <a:xfrm>
              <a:off x="673771" y="3429000"/>
              <a:ext cx="6489031" cy="2927350"/>
              <a:chOff x="673771" y="3429000"/>
              <a:chExt cx="6489031" cy="2927350"/>
            </a:xfrm>
          </p:grpSpPr>
          <p:sp>
            <p:nvSpPr>
              <p:cNvPr id="15" name="矩形: 圆角 14">
                <a:extLst>
                  <a:ext uri="{FF2B5EF4-FFF2-40B4-BE49-F238E27FC236}">
                    <a16:creationId xmlns:a16="http://schemas.microsoft.com/office/drawing/2014/main" id="{95C8A43C-AC79-4F2A-8C94-E4C8303790C1}"/>
                  </a:ext>
                </a:extLst>
              </p:cNvPr>
              <p:cNvSpPr/>
              <p:nvPr/>
            </p:nvSpPr>
            <p:spPr>
              <a:xfrm>
                <a:off x="673771" y="3429000"/>
                <a:ext cx="6489031" cy="2927350"/>
              </a:xfrm>
              <a:prstGeom prst="round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800" b="1" dirty="0">
                  <a:latin typeface="Calibri" panose="020F0502020204030204" pitchFamily="34" charset="0"/>
                  <a:cs typeface="Calibri" panose="020F0502020204030204" pitchFamily="34" charset="0"/>
                </a:endParaRPr>
              </a:p>
            </p:txBody>
          </p:sp>
          <p:sp>
            <p:nvSpPr>
              <p:cNvPr id="67" name="矩形: 圆角 66">
                <a:extLst>
                  <a:ext uri="{FF2B5EF4-FFF2-40B4-BE49-F238E27FC236}">
                    <a16:creationId xmlns:a16="http://schemas.microsoft.com/office/drawing/2014/main" id="{66F94D85-E5F1-49B1-A716-FB95737FA26C}"/>
                  </a:ext>
                </a:extLst>
              </p:cNvPr>
              <p:cNvSpPr/>
              <p:nvPr/>
            </p:nvSpPr>
            <p:spPr>
              <a:xfrm>
                <a:off x="874297" y="5478379"/>
                <a:ext cx="5887493" cy="766025"/>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柱形 17">
                <a:extLst>
                  <a:ext uri="{FF2B5EF4-FFF2-40B4-BE49-F238E27FC236}">
                    <a16:creationId xmlns:a16="http://schemas.microsoft.com/office/drawing/2014/main" id="{71F41DCE-A244-47E5-BFBA-D013294B089C}"/>
                  </a:ext>
                </a:extLst>
              </p:cNvPr>
              <p:cNvSpPr/>
              <p:nvPr/>
            </p:nvSpPr>
            <p:spPr>
              <a:xfrm>
                <a:off x="4547979" y="5570691"/>
                <a:ext cx="2141621" cy="644330"/>
              </a:xfrm>
              <a:prstGeom prst="can">
                <a:avLst>
                  <a:gd name="adj" fmla="val 4040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Policy Data Store</a:t>
                </a:r>
                <a:endParaRPr lang="zh-CN" altLang="en-US" sz="2000" b="1" dirty="0">
                  <a:latin typeface="Calibri" panose="020F0502020204030204" pitchFamily="34" charset="0"/>
                  <a:cs typeface="Calibri" panose="020F0502020204030204" pitchFamily="34" charset="0"/>
                </a:endParaRPr>
              </a:p>
            </p:txBody>
          </p:sp>
          <p:sp>
            <p:nvSpPr>
              <p:cNvPr id="19" name="矩形: 圆角 18">
                <a:extLst>
                  <a:ext uri="{FF2B5EF4-FFF2-40B4-BE49-F238E27FC236}">
                    <a16:creationId xmlns:a16="http://schemas.microsoft.com/office/drawing/2014/main" id="{D380195F-4E70-4573-8ED1-705636F7FA95}"/>
                  </a:ext>
                </a:extLst>
              </p:cNvPr>
              <p:cNvSpPr/>
              <p:nvPr/>
            </p:nvSpPr>
            <p:spPr>
              <a:xfrm>
                <a:off x="946406" y="4850177"/>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20" name="矩形: 圆角 19">
                <a:extLst>
                  <a:ext uri="{FF2B5EF4-FFF2-40B4-BE49-F238E27FC236}">
                    <a16:creationId xmlns:a16="http://schemas.microsoft.com/office/drawing/2014/main" id="{FAAE583C-3A0B-48B2-A6FB-3ECDCF73CF9D}"/>
                  </a:ext>
                </a:extLst>
              </p:cNvPr>
              <p:cNvSpPr/>
              <p:nvPr/>
            </p:nvSpPr>
            <p:spPr>
              <a:xfrm>
                <a:off x="2110359" y="4850177"/>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21" name="矩形: 圆角 20">
                <a:extLst>
                  <a:ext uri="{FF2B5EF4-FFF2-40B4-BE49-F238E27FC236}">
                    <a16:creationId xmlns:a16="http://schemas.microsoft.com/office/drawing/2014/main" id="{E16C1725-3B4D-4139-A875-AB1CDD902454}"/>
                  </a:ext>
                </a:extLst>
              </p:cNvPr>
              <p:cNvSpPr/>
              <p:nvPr/>
            </p:nvSpPr>
            <p:spPr>
              <a:xfrm>
                <a:off x="3277162" y="4850177"/>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47" name="矩形: 圆角 46">
                <a:extLst>
                  <a:ext uri="{FF2B5EF4-FFF2-40B4-BE49-F238E27FC236}">
                    <a16:creationId xmlns:a16="http://schemas.microsoft.com/office/drawing/2014/main" id="{3C8A4563-0371-4625-B139-3F118960D891}"/>
                  </a:ext>
                </a:extLst>
              </p:cNvPr>
              <p:cNvSpPr/>
              <p:nvPr/>
            </p:nvSpPr>
            <p:spPr>
              <a:xfrm>
                <a:off x="1141073" y="3718767"/>
                <a:ext cx="2933705" cy="659237"/>
              </a:xfrm>
              <a:prstGeom prst="round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cxnSp>
            <p:nvCxnSpPr>
              <p:cNvPr id="69" name="直接箭头连接符 68">
                <a:extLst>
                  <a:ext uri="{FF2B5EF4-FFF2-40B4-BE49-F238E27FC236}">
                    <a16:creationId xmlns:a16="http://schemas.microsoft.com/office/drawing/2014/main" id="{A2651149-C46E-44BC-ABB0-0BFF0534F92C}"/>
                  </a:ext>
                </a:extLst>
              </p:cNvPr>
              <p:cNvCxnSpPr>
                <a:cxnSpLocks/>
              </p:cNvCxnSpPr>
              <p:nvPr/>
            </p:nvCxnSpPr>
            <p:spPr>
              <a:xfrm flipH="1">
                <a:off x="1345214" y="4378004"/>
                <a:ext cx="580553" cy="461657"/>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F6E7299A-8D5B-4D65-A60A-92DDA74DA561}"/>
                  </a:ext>
                </a:extLst>
              </p:cNvPr>
              <p:cNvCxnSpPr>
                <a:cxnSpLocks/>
              </p:cNvCxnSpPr>
              <p:nvPr/>
            </p:nvCxnSpPr>
            <p:spPr>
              <a:xfrm flipH="1">
                <a:off x="2511673" y="4400929"/>
                <a:ext cx="1" cy="438732"/>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37FBC2D5-5E13-4B77-AB81-B40807B18733}"/>
                  </a:ext>
                </a:extLst>
              </p:cNvPr>
              <p:cNvCxnSpPr>
                <a:cxnSpLocks/>
                <a:endCxn id="21" idx="0"/>
              </p:cNvCxnSpPr>
              <p:nvPr/>
            </p:nvCxnSpPr>
            <p:spPr>
              <a:xfrm>
                <a:off x="3317589" y="4378004"/>
                <a:ext cx="358382" cy="472173"/>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F8010DAF-4BE2-4092-AE5A-57425A3504A0}"/>
                  </a:ext>
                </a:extLst>
              </p:cNvPr>
              <p:cNvCxnSpPr>
                <a:cxnSpLocks/>
              </p:cNvCxnSpPr>
              <p:nvPr/>
            </p:nvCxnSpPr>
            <p:spPr>
              <a:xfrm flipH="1">
                <a:off x="2509166" y="5138686"/>
                <a:ext cx="1" cy="331347"/>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32AA1512-4B0C-46D0-82B2-4E5E243BEE5D}"/>
                  </a:ext>
                </a:extLst>
              </p:cNvPr>
              <p:cNvCxnSpPr>
                <a:cxnSpLocks/>
              </p:cNvCxnSpPr>
              <p:nvPr/>
            </p:nvCxnSpPr>
            <p:spPr>
              <a:xfrm flipH="1">
                <a:off x="3710030" y="5139879"/>
                <a:ext cx="1" cy="34774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AE853CC4-1AF8-4B0A-AAE2-F0891CB77810}"/>
                  </a:ext>
                </a:extLst>
              </p:cNvPr>
              <p:cNvCxnSpPr>
                <a:cxnSpLocks/>
              </p:cNvCxnSpPr>
              <p:nvPr/>
            </p:nvCxnSpPr>
            <p:spPr>
              <a:xfrm>
                <a:off x="1345214" y="5138686"/>
                <a:ext cx="0" cy="350126"/>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6B83EBB7-35F1-4195-932D-F772C7EB65B3}"/>
                </a:ext>
              </a:extLst>
            </p:cNvPr>
            <p:cNvSpPr/>
            <p:nvPr/>
          </p:nvSpPr>
          <p:spPr>
            <a:xfrm>
              <a:off x="1934710" y="3727088"/>
              <a:ext cx="1382879" cy="369332"/>
            </a:xfrm>
            <a:prstGeom prst="rect">
              <a:avLst/>
            </a:prstGeom>
          </p:spPr>
          <p:txBody>
            <a:bodyPr wrap="none">
              <a:spAutoFit/>
            </a:bodyPr>
            <a:lstStyle/>
            <a:p>
              <a:pPr algn="ctr"/>
              <a:r>
                <a:rPr lang="en-US" altLang="zh-CN" b="1" dirty="0">
                  <a:latin typeface="Calibri" panose="020F0502020204030204" pitchFamily="34" charset="0"/>
                  <a:cs typeface="Calibri" panose="020F0502020204030204" pitchFamily="34" charset="0"/>
                </a:rPr>
                <a:t>REST Service</a:t>
              </a:r>
              <a:endParaRPr lang="zh-CN" altLang="en-US" b="1" dirty="0">
                <a:latin typeface="Calibri" panose="020F0502020204030204" pitchFamily="34" charset="0"/>
                <a:cs typeface="Calibri" panose="020F0502020204030204" pitchFamily="34" charset="0"/>
              </a:endParaRPr>
            </a:p>
          </p:txBody>
        </p:sp>
        <p:sp>
          <p:nvSpPr>
            <p:cNvPr id="68" name="矩形 67">
              <a:extLst>
                <a:ext uri="{FF2B5EF4-FFF2-40B4-BE49-F238E27FC236}">
                  <a16:creationId xmlns:a16="http://schemas.microsoft.com/office/drawing/2014/main" id="{760CA565-E444-4AC5-9BC3-AC77E5A184C7}"/>
                </a:ext>
              </a:extLst>
            </p:cNvPr>
            <p:cNvSpPr/>
            <p:nvPr/>
          </p:nvSpPr>
          <p:spPr>
            <a:xfrm>
              <a:off x="1421431" y="5623140"/>
              <a:ext cx="2360518" cy="461665"/>
            </a:xfrm>
            <a:prstGeom prst="rect">
              <a:avLst/>
            </a:prstGeom>
          </p:spPr>
          <p:txBody>
            <a:bodyPr wrap="none">
              <a:spAutoFit/>
            </a:bodyPr>
            <a:lstStyle/>
            <a:p>
              <a:pPr algn="ctr"/>
              <a:r>
                <a:rPr lang="en-US" altLang="zh-CN" sz="2400" b="1" dirty="0">
                  <a:latin typeface="Calibri" panose="020F0502020204030204" pitchFamily="34" charset="0"/>
                  <a:cs typeface="Calibri" panose="020F0502020204030204" pitchFamily="34" charset="0"/>
                </a:rPr>
                <a:t>Controller Kernel</a:t>
              </a:r>
              <a:endParaRPr lang="zh-CN" altLang="en-US" sz="2400" b="1" dirty="0">
                <a:latin typeface="Calibri" panose="020F0502020204030204" pitchFamily="34" charset="0"/>
                <a:cs typeface="Calibri" panose="020F0502020204030204" pitchFamily="34" charset="0"/>
              </a:endParaRPr>
            </a:p>
          </p:txBody>
        </p:sp>
      </p:grpSp>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12</a:t>
            </a:fld>
            <a:endParaRPr lang="zh-CN" altLang="en-US"/>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2592697"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SDNKeeper</a:t>
            </a:r>
            <a:endParaRPr lang="zh-CN" altLang="en-US" sz="4000" b="1" dirty="0">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C8AEF97F-44DF-4389-9750-B2F8F2FAA701}"/>
              </a:ext>
            </a:extLst>
          </p:cNvPr>
          <p:cNvPicPr>
            <a:picLocks noChangeAspect="1"/>
          </p:cNvPicPr>
          <p:nvPr/>
        </p:nvPicPr>
        <p:blipFill>
          <a:blip r:embed="rId3"/>
          <a:stretch>
            <a:fillRect/>
          </a:stretch>
        </p:blipFill>
        <p:spPr>
          <a:xfrm>
            <a:off x="6119880" y="1552113"/>
            <a:ext cx="600075" cy="647700"/>
          </a:xfrm>
          <a:prstGeom prst="rect">
            <a:avLst/>
          </a:prstGeom>
        </p:spPr>
      </p:pic>
      <p:pic>
        <p:nvPicPr>
          <p:cNvPr id="13" name="图片 12">
            <a:extLst>
              <a:ext uri="{FF2B5EF4-FFF2-40B4-BE49-F238E27FC236}">
                <a16:creationId xmlns:a16="http://schemas.microsoft.com/office/drawing/2014/main" id="{848451A4-773A-4390-BB2A-4B864C9DC7C8}"/>
              </a:ext>
            </a:extLst>
          </p:cNvPr>
          <p:cNvPicPr>
            <a:picLocks noChangeAspect="1"/>
          </p:cNvPicPr>
          <p:nvPr/>
        </p:nvPicPr>
        <p:blipFill>
          <a:blip r:embed="rId4"/>
          <a:stretch>
            <a:fillRect/>
          </a:stretch>
        </p:blipFill>
        <p:spPr>
          <a:xfrm>
            <a:off x="5384636" y="2485036"/>
            <a:ext cx="476250" cy="657225"/>
          </a:xfrm>
          <a:prstGeom prst="rect">
            <a:avLst/>
          </a:prstGeom>
        </p:spPr>
      </p:pic>
      <p:sp>
        <p:nvSpPr>
          <p:cNvPr id="3" name="矩形: 圆角 2">
            <a:extLst>
              <a:ext uri="{FF2B5EF4-FFF2-40B4-BE49-F238E27FC236}">
                <a16:creationId xmlns:a16="http://schemas.microsoft.com/office/drawing/2014/main" id="{23B81991-87EF-457E-97F9-D1BA34C717BD}"/>
              </a:ext>
            </a:extLst>
          </p:cNvPr>
          <p:cNvSpPr/>
          <p:nvPr/>
        </p:nvSpPr>
        <p:spPr>
          <a:xfrm>
            <a:off x="4475790" y="3682249"/>
            <a:ext cx="2286000" cy="4491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Policy Interpreter</a:t>
            </a:r>
            <a:endParaRPr lang="zh-CN" altLang="en-US" sz="2000" b="1" dirty="0">
              <a:latin typeface="Calibri" panose="020F0502020204030204" pitchFamily="34" charset="0"/>
              <a:cs typeface="Calibri" panose="020F0502020204030204" pitchFamily="34" charset="0"/>
            </a:endParaRPr>
          </a:p>
        </p:txBody>
      </p:sp>
      <p:sp>
        <p:nvSpPr>
          <p:cNvPr id="16" name="矩形: 圆角 15">
            <a:extLst>
              <a:ext uri="{FF2B5EF4-FFF2-40B4-BE49-F238E27FC236}">
                <a16:creationId xmlns:a16="http://schemas.microsoft.com/office/drawing/2014/main" id="{77972B04-7BBB-4546-B3FA-D7F0866D64E5}"/>
              </a:ext>
            </a:extLst>
          </p:cNvPr>
          <p:cNvSpPr/>
          <p:nvPr/>
        </p:nvSpPr>
        <p:spPr>
          <a:xfrm>
            <a:off x="4780841" y="4493100"/>
            <a:ext cx="1675899" cy="7991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Permission Engine</a:t>
            </a:r>
            <a:endParaRPr lang="zh-CN" altLang="en-US" sz="2000" b="1" dirty="0">
              <a:latin typeface="Calibri" panose="020F0502020204030204" pitchFamily="34" charset="0"/>
              <a:cs typeface="Calibri" panose="020F0502020204030204" pitchFamily="34" charset="0"/>
            </a:endParaRPr>
          </a:p>
        </p:txBody>
      </p:sp>
      <p:sp>
        <p:nvSpPr>
          <p:cNvPr id="48" name="矩形: 圆角 47">
            <a:extLst>
              <a:ext uri="{FF2B5EF4-FFF2-40B4-BE49-F238E27FC236}">
                <a16:creationId xmlns:a16="http://schemas.microsoft.com/office/drawing/2014/main" id="{FD29A81E-62B5-44DF-97C4-20694DE234BF}"/>
              </a:ext>
            </a:extLst>
          </p:cNvPr>
          <p:cNvSpPr/>
          <p:nvPr/>
        </p:nvSpPr>
        <p:spPr>
          <a:xfrm>
            <a:off x="1141073" y="4110133"/>
            <a:ext cx="2933705" cy="29079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Access Control Filter</a:t>
            </a:r>
            <a:endParaRPr lang="zh-CN" altLang="en-US" sz="2000" b="1" dirty="0">
              <a:latin typeface="Calibri" panose="020F0502020204030204" pitchFamily="34" charset="0"/>
              <a:cs typeface="Calibri" panose="020F0502020204030204" pitchFamily="34" charset="0"/>
            </a:endParaRPr>
          </a:p>
        </p:txBody>
      </p:sp>
      <p:cxnSp>
        <p:nvCxnSpPr>
          <p:cNvPr id="51" name="直接箭头连接符 50">
            <a:extLst>
              <a:ext uri="{FF2B5EF4-FFF2-40B4-BE49-F238E27FC236}">
                <a16:creationId xmlns:a16="http://schemas.microsoft.com/office/drawing/2014/main" id="{539DD1A1-A27A-4B61-AACD-BECBAADD4934}"/>
              </a:ext>
            </a:extLst>
          </p:cNvPr>
          <p:cNvCxnSpPr>
            <a:cxnSpLocks/>
          </p:cNvCxnSpPr>
          <p:nvPr/>
        </p:nvCxnSpPr>
        <p:spPr>
          <a:xfrm flipH="1">
            <a:off x="5710992" y="2143884"/>
            <a:ext cx="480945" cy="54087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E755D11D-DDEE-4A10-BA8F-3469FCB42419}"/>
              </a:ext>
            </a:extLst>
          </p:cNvPr>
          <p:cNvCxnSpPr>
            <a:cxnSpLocks/>
            <a:stCxn id="13" idx="2"/>
            <a:endCxn id="3" idx="0"/>
          </p:cNvCxnSpPr>
          <p:nvPr/>
        </p:nvCxnSpPr>
        <p:spPr>
          <a:xfrm flipH="1">
            <a:off x="5618790" y="3142261"/>
            <a:ext cx="3971" cy="53998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0EA4BDFC-6549-45FA-9833-141B3C671F9F}"/>
              </a:ext>
            </a:extLst>
          </p:cNvPr>
          <p:cNvCxnSpPr>
            <a:cxnSpLocks/>
            <a:stCxn id="3" idx="3"/>
            <a:endCxn id="18" idx="4"/>
          </p:cNvCxnSpPr>
          <p:nvPr/>
        </p:nvCxnSpPr>
        <p:spPr>
          <a:xfrm flipH="1">
            <a:off x="6689600" y="3906839"/>
            <a:ext cx="72190" cy="1986017"/>
          </a:xfrm>
          <a:prstGeom prst="bentConnector3">
            <a:avLst>
              <a:gd name="adj1" fmla="val -316664"/>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0D741411-E109-49F8-B8B9-A4183BF8E4F9}"/>
              </a:ext>
            </a:extLst>
          </p:cNvPr>
          <p:cNvSpPr txBox="1"/>
          <p:nvPr/>
        </p:nvSpPr>
        <p:spPr>
          <a:xfrm>
            <a:off x="6070709" y="2105409"/>
            <a:ext cx="1511183" cy="369332"/>
          </a:xfrm>
          <a:prstGeom prst="rect">
            <a:avLst/>
          </a:prstGeom>
          <a:noFill/>
        </p:spPr>
        <p:txBody>
          <a:bodyPr wrap="square" rtlCol="0">
            <a:spAutoFit/>
          </a:bodyPr>
          <a:lstStyle/>
          <a:p>
            <a:r>
              <a:rPr lang="en-US" altLang="zh-CN" b="1" dirty="0">
                <a:latin typeface="Calibri" panose="020F0502020204030204" pitchFamily="34" charset="0"/>
                <a:cs typeface="Calibri" panose="020F0502020204030204" pitchFamily="34" charset="0"/>
              </a:rPr>
              <a:t>Administrator</a:t>
            </a:r>
            <a:endParaRPr lang="zh-CN" altLang="en-US" b="1" dirty="0">
              <a:latin typeface="Calibri" panose="020F0502020204030204" pitchFamily="34" charset="0"/>
              <a:cs typeface="Calibri" panose="020F0502020204030204" pitchFamily="34" charset="0"/>
            </a:endParaRPr>
          </a:p>
        </p:txBody>
      </p:sp>
      <p:sp>
        <p:nvSpPr>
          <p:cNvPr id="65" name="文本框 64">
            <a:extLst>
              <a:ext uri="{FF2B5EF4-FFF2-40B4-BE49-F238E27FC236}">
                <a16:creationId xmlns:a16="http://schemas.microsoft.com/office/drawing/2014/main" id="{68A0C7A6-6BE5-457F-AB01-F61823315777}"/>
              </a:ext>
            </a:extLst>
          </p:cNvPr>
          <p:cNvSpPr txBox="1"/>
          <p:nvPr/>
        </p:nvSpPr>
        <p:spPr>
          <a:xfrm>
            <a:off x="5826732" y="2780554"/>
            <a:ext cx="745204"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Policy</a:t>
            </a:r>
            <a:endParaRPr lang="zh-CN"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778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strips(downLeft)">
                                      <p:cBhvr>
                                        <p:cTn id="13" dur="500"/>
                                        <p:tgtEl>
                                          <p:spTgt spid="51"/>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500"/>
                                        <p:tgtEl>
                                          <p:spTgt spid="56"/>
                                        </p:tgtEl>
                                        <p:attrNameLst>
                                          <p:attrName>ppt_y</p:attrName>
                                        </p:attrNameLst>
                                      </p:cBhvr>
                                      <p:tavLst>
                                        <p:tav tm="0">
                                          <p:val>
                                            <p:strVal val="#ppt_y-#ppt_h*1.125000"/>
                                          </p:val>
                                        </p:tav>
                                        <p:tav tm="100000">
                                          <p:val>
                                            <p:strVal val="#ppt_y"/>
                                          </p:val>
                                        </p:tav>
                                      </p:tavLst>
                                    </p:anim>
                                    <p:animEffect transition="in" filter="wipe(down)">
                                      <p:cBhvr>
                                        <p:cTn id="24" dur="500"/>
                                        <p:tgtEl>
                                          <p:spTgt spid="56"/>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strips(downRight)">
                                      <p:cBhvr>
                                        <p:cTn id="2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8161EB71-1693-444C-9644-F985AB003945}"/>
              </a:ext>
            </a:extLst>
          </p:cNvPr>
          <p:cNvGrpSpPr/>
          <p:nvPr/>
        </p:nvGrpSpPr>
        <p:grpSpPr>
          <a:xfrm>
            <a:off x="673771" y="3429000"/>
            <a:ext cx="6489031" cy="2927350"/>
            <a:chOff x="673771" y="3429000"/>
            <a:chExt cx="6489031" cy="2927350"/>
          </a:xfrm>
        </p:grpSpPr>
        <p:grpSp>
          <p:nvGrpSpPr>
            <p:cNvPr id="2" name="组合 1">
              <a:extLst>
                <a:ext uri="{FF2B5EF4-FFF2-40B4-BE49-F238E27FC236}">
                  <a16:creationId xmlns:a16="http://schemas.microsoft.com/office/drawing/2014/main" id="{F6D9651C-7E44-4690-84EE-0849AE1DAAB9}"/>
                </a:ext>
              </a:extLst>
            </p:cNvPr>
            <p:cNvGrpSpPr/>
            <p:nvPr/>
          </p:nvGrpSpPr>
          <p:grpSpPr>
            <a:xfrm>
              <a:off x="673771" y="3429000"/>
              <a:ext cx="6489031" cy="2927350"/>
              <a:chOff x="673771" y="3429000"/>
              <a:chExt cx="6489031" cy="2927350"/>
            </a:xfrm>
          </p:grpSpPr>
          <p:sp>
            <p:nvSpPr>
              <p:cNvPr id="15" name="矩形: 圆角 14">
                <a:extLst>
                  <a:ext uri="{FF2B5EF4-FFF2-40B4-BE49-F238E27FC236}">
                    <a16:creationId xmlns:a16="http://schemas.microsoft.com/office/drawing/2014/main" id="{95C8A43C-AC79-4F2A-8C94-E4C8303790C1}"/>
                  </a:ext>
                </a:extLst>
              </p:cNvPr>
              <p:cNvSpPr/>
              <p:nvPr/>
            </p:nvSpPr>
            <p:spPr>
              <a:xfrm>
                <a:off x="673771" y="3429000"/>
                <a:ext cx="6489031" cy="2927350"/>
              </a:xfrm>
              <a:prstGeom prst="round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800" b="1" dirty="0">
                  <a:latin typeface="Calibri" panose="020F0502020204030204" pitchFamily="34" charset="0"/>
                  <a:cs typeface="Calibri" panose="020F0502020204030204" pitchFamily="34" charset="0"/>
                </a:endParaRPr>
              </a:p>
            </p:txBody>
          </p:sp>
          <p:sp>
            <p:nvSpPr>
              <p:cNvPr id="67" name="矩形: 圆角 66">
                <a:extLst>
                  <a:ext uri="{FF2B5EF4-FFF2-40B4-BE49-F238E27FC236}">
                    <a16:creationId xmlns:a16="http://schemas.microsoft.com/office/drawing/2014/main" id="{66F94D85-E5F1-49B1-A716-FB95737FA26C}"/>
                  </a:ext>
                </a:extLst>
              </p:cNvPr>
              <p:cNvSpPr/>
              <p:nvPr/>
            </p:nvSpPr>
            <p:spPr>
              <a:xfrm>
                <a:off x="874297" y="5478379"/>
                <a:ext cx="5887493" cy="766025"/>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柱形 17">
                <a:extLst>
                  <a:ext uri="{FF2B5EF4-FFF2-40B4-BE49-F238E27FC236}">
                    <a16:creationId xmlns:a16="http://schemas.microsoft.com/office/drawing/2014/main" id="{71F41DCE-A244-47E5-BFBA-D013294B089C}"/>
                  </a:ext>
                </a:extLst>
              </p:cNvPr>
              <p:cNvSpPr/>
              <p:nvPr/>
            </p:nvSpPr>
            <p:spPr>
              <a:xfrm>
                <a:off x="4547979" y="5570691"/>
                <a:ext cx="2141621" cy="644330"/>
              </a:xfrm>
              <a:prstGeom prst="can">
                <a:avLst>
                  <a:gd name="adj" fmla="val 4040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Policy Data Store</a:t>
                </a:r>
                <a:endParaRPr lang="zh-CN" altLang="en-US" sz="2000" b="1" dirty="0">
                  <a:latin typeface="Calibri" panose="020F0502020204030204" pitchFamily="34" charset="0"/>
                  <a:cs typeface="Calibri" panose="020F0502020204030204" pitchFamily="34" charset="0"/>
                </a:endParaRPr>
              </a:p>
            </p:txBody>
          </p:sp>
          <p:sp>
            <p:nvSpPr>
              <p:cNvPr id="19" name="矩形: 圆角 18">
                <a:extLst>
                  <a:ext uri="{FF2B5EF4-FFF2-40B4-BE49-F238E27FC236}">
                    <a16:creationId xmlns:a16="http://schemas.microsoft.com/office/drawing/2014/main" id="{D380195F-4E70-4573-8ED1-705636F7FA95}"/>
                  </a:ext>
                </a:extLst>
              </p:cNvPr>
              <p:cNvSpPr/>
              <p:nvPr/>
            </p:nvSpPr>
            <p:spPr>
              <a:xfrm>
                <a:off x="946406" y="4850177"/>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20" name="矩形: 圆角 19">
                <a:extLst>
                  <a:ext uri="{FF2B5EF4-FFF2-40B4-BE49-F238E27FC236}">
                    <a16:creationId xmlns:a16="http://schemas.microsoft.com/office/drawing/2014/main" id="{FAAE583C-3A0B-48B2-A6FB-3ECDCF73CF9D}"/>
                  </a:ext>
                </a:extLst>
              </p:cNvPr>
              <p:cNvSpPr/>
              <p:nvPr/>
            </p:nvSpPr>
            <p:spPr>
              <a:xfrm>
                <a:off x="2110359" y="4850177"/>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21" name="矩形: 圆角 20">
                <a:extLst>
                  <a:ext uri="{FF2B5EF4-FFF2-40B4-BE49-F238E27FC236}">
                    <a16:creationId xmlns:a16="http://schemas.microsoft.com/office/drawing/2014/main" id="{E16C1725-3B4D-4139-A875-AB1CDD902454}"/>
                  </a:ext>
                </a:extLst>
              </p:cNvPr>
              <p:cNvSpPr/>
              <p:nvPr/>
            </p:nvSpPr>
            <p:spPr>
              <a:xfrm>
                <a:off x="3277162" y="4850177"/>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47" name="矩形: 圆角 46">
                <a:extLst>
                  <a:ext uri="{FF2B5EF4-FFF2-40B4-BE49-F238E27FC236}">
                    <a16:creationId xmlns:a16="http://schemas.microsoft.com/office/drawing/2014/main" id="{3C8A4563-0371-4625-B139-3F118960D891}"/>
                  </a:ext>
                </a:extLst>
              </p:cNvPr>
              <p:cNvSpPr/>
              <p:nvPr/>
            </p:nvSpPr>
            <p:spPr>
              <a:xfrm>
                <a:off x="1141073" y="3718767"/>
                <a:ext cx="2933705" cy="659237"/>
              </a:xfrm>
              <a:prstGeom prst="round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cxnSp>
            <p:nvCxnSpPr>
              <p:cNvPr id="69" name="直接箭头连接符 68">
                <a:extLst>
                  <a:ext uri="{FF2B5EF4-FFF2-40B4-BE49-F238E27FC236}">
                    <a16:creationId xmlns:a16="http://schemas.microsoft.com/office/drawing/2014/main" id="{A2651149-C46E-44BC-ABB0-0BFF0534F92C}"/>
                  </a:ext>
                </a:extLst>
              </p:cNvPr>
              <p:cNvCxnSpPr>
                <a:cxnSpLocks/>
              </p:cNvCxnSpPr>
              <p:nvPr/>
            </p:nvCxnSpPr>
            <p:spPr>
              <a:xfrm flipH="1">
                <a:off x="1345214" y="4378004"/>
                <a:ext cx="580553" cy="461657"/>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F6E7299A-8D5B-4D65-A60A-92DDA74DA561}"/>
                  </a:ext>
                </a:extLst>
              </p:cNvPr>
              <p:cNvCxnSpPr>
                <a:cxnSpLocks/>
              </p:cNvCxnSpPr>
              <p:nvPr/>
            </p:nvCxnSpPr>
            <p:spPr>
              <a:xfrm flipH="1">
                <a:off x="2511673" y="4400929"/>
                <a:ext cx="1" cy="438732"/>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37FBC2D5-5E13-4B77-AB81-B40807B18733}"/>
                  </a:ext>
                </a:extLst>
              </p:cNvPr>
              <p:cNvCxnSpPr>
                <a:cxnSpLocks/>
                <a:endCxn id="21" idx="0"/>
              </p:cNvCxnSpPr>
              <p:nvPr/>
            </p:nvCxnSpPr>
            <p:spPr>
              <a:xfrm>
                <a:off x="3317589" y="4378004"/>
                <a:ext cx="358382" cy="472173"/>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F8010DAF-4BE2-4092-AE5A-57425A3504A0}"/>
                  </a:ext>
                </a:extLst>
              </p:cNvPr>
              <p:cNvCxnSpPr>
                <a:cxnSpLocks/>
              </p:cNvCxnSpPr>
              <p:nvPr/>
            </p:nvCxnSpPr>
            <p:spPr>
              <a:xfrm flipH="1">
                <a:off x="2509166" y="5138686"/>
                <a:ext cx="1" cy="331347"/>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32AA1512-4B0C-46D0-82B2-4E5E243BEE5D}"/>
                  </a:ext>
                </a:extLst>
              </p:cNvPr>
              <p:cNvCxnSpPr>
                <a:cxnSpLocks/>
              </p:cNvCxnSpPr>
              <p:nvPr/>
            </p:nvCxnSpPr>
            <p:spPr>
              <a:xfrm flipH="1">
                <a:off x="3710030" y="5139879"/>
                <a:ext cx="1" cy="34774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AE853CC4-1AF8-4B0A-AAE2-F0891CB77810}"/>
                  </a:ext>
                </a:extLst>
              </p:cNvPr>
              <p:cNvCxnSpPr>
                <a:cxnSpLocks/>
              </p:cNvCxnSpPr>
              <p:nvPr/>
            </p:nvCxnSpPr>
            <p:spPr>
              <a:xfrm>
                <a:off x="1345214" y="5138686"/>
                <a:ext cx="0" cy="350126"/>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6B83EBB7-35F1-4195-932D-F772C7EB65B3}"/>
                </a:ext>
              </a:extLst>
            </p:cNvPr>
            <p:cNvSpPr/>
            <p:nvPr/>
          </p:nvSpPr>
          <p:spPr>
            <a:xfrm>
              <a:off x="1934710" y="3727088"/>
              <a:ext cx="1382879" cy="369332"/>
            </a:xfrm>
            <a:prstGeom prst="rect">
              <a:avLst/>
            </a:prstGeom>
          </p:spPr>
          <p:txBody>
            <a:bodyPr wrap="none">
              <a:spAutoFit/>
            </a:bodyPr>
            <a:lstStyle/>
            <a:p>
              <a:pPr algn="ctr"/>
              <a:r>
                <a:rPr lang="en-US" altLang="zh-CN" b="1" dirty="0">
                  <a:latin typeface="Calibri" panose="020F0502020204030204" pitchFamily="34" charset="0"/>
                  <a:cs typeface="Calibri" panose="020F0502020204030204" pitchFamily="34" charset="0"/>
                </a:rPr>
                <a:t>REST Service</a:t>
              </a:r>
              <a:endParaRPr lang="zh-CN" altLang="en-US" b="1" dirty="0">
                <a:latin typeface="Calibri" panose="020F0502020204030204" pitchFamily="34" charset="0"/>
                <a:cs typeface="Calibri" panose="020F0502020204030204" pitchFamily="34" charset="0"/>
              </a:endParaRPr>
            </a:p>
          </p:txBody>
        </p:sp>
        <p:sp>
          <p:nvSpPr>
            <p:cNvPr id="68" name="矩形 67">
              <a:extLst>
                <a:ext uri="{FF2B5EF4-FFF2-40B4-BE49-F238E27FC236}">
                  <a16:creationId xmlns:a16="http://schemas.microsoft.com/office/drawing/2014/main" id="{760CA565-E444-4AC5-9BC3-AC77E5A184C7}"/>
                </a:ext>
              </a:extLst>
            </p:cNvPr>
            <p:cNvSpPr/>
            <p:nvPr/>
          </p:nvSpPr>
          <p:spPr>
            <a:xfrm>
              <a:off x="1421431" y="5623140"/>
              <a:ext cx="2360518" cy="461665"/>
            </a:xfrm>
            <a:prstGeom prst="rect">
              <a:avLst/>
            </a:prstGeom>
          </p:spPr>
          <p:txBody>
            <a:bodyPr wrap="none">
              <a:spAutoFit/>
            </a:bodyPr>
            <a:lstStyle/>
            <a:p>
              <a:pPr algn="ctr"/>
              <a:r>
                <a:rPr lang="en-US" altLang="zh-CN" sz="2400" b="1" dirty="0">
                  <a:latin typeface="Calibri" panose="020F0502020204030204" pitchFamily="34" charset="0"/>
                  <a:cs typeface="Calibri" panose="020F0502020204030204" pitchFamily="34" charset="0"/>
                </a:rPr>
                <a:t>Controller Kernel</a:t>
              </a:r>
              <a:endParaRPr lang="zh-CN" altLang="en-US" sz="2400" b="1" dirty="0">
                <a:latin typeface="Calibri" panose="020F0502020204030204" pitchFamily="34" charset="0"/>
                <a:cs typeface="Calibri" panose="020F0502020204030204" pitchFamily="34" charset="0"/>
              </a:endParaRPr>
            </a:p>
          </p:txBody>
        </p:sp>
      </p:grpSp>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13</a:t>
            </a:fld>
            <a:endParaRPr lang="zh-CN" altLang="en-US"/>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2592697"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SDNKeeper</a:t>
            </a:r>
            <a:endParaRPr lang="zh-CN" altLang="en-US" sz="4000" b="1" dirty="0">
              <a:latin typeface="Calibri" panose="020F0502020204030204" pitchFamily="34" charset="0"/>
              <a:cs typeface="Calibri" panose="020F0502020204030204" pitchFamily="34" charset="0"/>
            </a:endParaRPr>
          </a:p>
        </p:txBody>
      </p:sp>
      <p:pic>
        <p:nvPicPr>
          <p:cNvPr id="9" name="图片 8">
            <a:extLst>
              <a:ext uri="{FF2B5EF4-FFF2-40B4-BE49-F238E27FC236}">
                <a16:creationId xmlns:a16="http://schemas.microsoft.com/office/drawing/2014/main" id="{4AD8CE37-43F3-4C15-82BF-0B1D982F4354}"/>
              </a:ext>
            </a:extLst>
          </p:cNvPr>
          <p:cNvPicPr>
            <a:picLocks noChangeAspect="1"/>
          </p:cNvPicPr>
          <p:nvPr/>
        </p:nvPicPr>
        <p:blipFill>
          <a:blip r:embed="rId3"/>
          <a:stretch>
            <a:fillRect/>
          </a:stretch>
        </p:blipFill>
        <p:spPr>
          <a:xfrm>
            <a:off x="4135658" y="2305915"/>
            <a:ext cx="609600" cy="609600"/>
          </a:xfrm>
          <a:prstGeom prst="rect">
            <a:avLst/>
          </a:prstGeom>
        </p:spPr>
      </p:pic>
      <p:pic>
        <p:nvPicPr>
          <p:cNvPr id="10" name="图片 9">
            <a:extLst>
              <a:ext uri="{FF2B5EF4-FFF2-40B4-BE49-F238E27FC236}">
                <a16:creationId xmlns:a16="http://schemas.microsoft.com/office/drawing/2014/main" id="{C8AEF97F-44DF-4389-9750-B2F8F2FAA701}"/>
              </a:ext>
            </a:extLst>
          </p:cNvPr>
          <p:cNvPicPr>
            <a:picLocks noChangeAspect="1"/>
          </p:cNvPicPr>
          <p:nvPr/>
        </p:nvPicPr>
        <p:blipFill>
          <a:blip r:embed="rId4"/>
          <a:stretch>
            <a:fillRect/>
          </a:stretch>
        </p:blipFill>
        <p:spPr>
          <a:xfrm>
            <a:off x="6119880" y="1552113"/>
            <a:ext cx="600075" cy="647700"/>
          </a:xfrm>
          <a:prstGeom prst="rect">
            <a:avLst/>
          </a:prstGeom>
        </p:spPr>
      </p:pic>
      <p:pic>
        <p:nvPicPr>
          <p:cNvPr id="13" name="图片 12">
            <a:extLst>
              <a:ext uri="{FF2B5EF4-FFF2-40B4-BE49-F238E27FC236}">
                <a16:creationId xmlns:a16="http://schemas.microsoft.com/office/drawing/2014/main" id="{848451A4-773A-4390-BB2A-4B864C9DC7C8}"/>
              </a:ext>
            </a:extLst>
          </p:cNvPr>
          <p:cNvPicPr>
            <a:picLocks noChangeAspect="1"/>
          </p:cNvPicPr>
          <p:nvPr/>
        </p:nvPicPr>
        <p:blipFill>
          <a:blip r:embed="rId5"/>
          <a:stretch>
            <a:fillRect/>
          </a:stretch>
        </p:blipFill>
        <p:spPr>
          <a:xfrm>
            <a:off x="5384636" y="2485036"/>
            <a:ext cx="476250" cy="657225"/>
          </a:xfrm>
          <a:prstGeom prst="rect">
            <a:avLst/>
          </a:prstGeom>
        </p:spPr>
      </p:pic>
      <p:sp>
        <p:nvSpPr>
          <p:cNvPr id="3" name="矩形: 圆角 2">
            <a:extLst>
              <a:ext uri="{FF2B5EF4-FFF2-40B4-BE49-F238E27FC236}">
                <a16:creationId xmlns:a16="http://schemas.microsoft.com/office/drawing/2014/main" id="{23B81991-87EF-457E-97F9-D1BA34C717BD}"/>
              </a:ext>
            </a:extLst>
          </p:cNvPr>
          <p:cNvSpPr/>
          <p:nvPr/>
        </p:nvSpPr>
        <p:spPr>
          <a:xfrm>
            <a:off x="4475790" y="3682249"/>
            <a:ext cx="2286000" cy="4491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Policy Interpreter</a:t>
            </a:r>
            <a:endParaRPr lang="zh-CN" altLang="en-US" sz="2000" b="1" dirty="0">
              <a:latin typeface="Calibri" panose="020F0502020204030204" pitchFamily="34" charset="0"/>
              <a:cs typeface="Calibri" panose="020F0502020204030204" pitchFamily="34" charset="0"/>
            </a:endParaRPr>
          </a:p>
        </p:txBody>
      </p:sp>
      <p:sp>
        <p:nvSpPr>
          <p:cNvPr id="16" name="矩形: 圆角 15">
            <a:extLst>
              <a:ext uri="{FF2B5EF4-FFF2-40B4-BE49-F238E27FC236}">
                <a16:creationId xmlns:a16="http://schemas.microsoft.com/office/drawing/2014/main" id="{77972B04-7BBB-4546-B3FA-D7F0866D64E5}"/>
              </a:ext>
            </a:extLst>
          </p:cNvPr>
          <p:cNvSpPr/>
          <p:nvPr/>
        </p:nvSpPr>
        <p:spPr>
          <a:xfrm>
            <a:off x="4780841" y="4493100"/>
            <a:ext cx="1675899" cy="7991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Permission Engine</a:t>
            </a:r>
            <a:endParaRPr lang="zh-CN" altLang="en-US" sz="2000" b="1" dirty="0">
              <a:latin typeface="Calibri" panose="020F0502020204030204" pitchFamily="34" charset="0"/>
              <a:cs typeface="Calibri" panose="020F0502020204030204" pitchFamily="34" charset="0"/>
            </a:endParaRPr>
          </a:p>
        </p:txBody>
      </p:sp>
      <p:sp>
        <p:nvSpPr>
          <p:cNvPr id="34" name="椭圆 33">
            <a:extLst>
              <a:ext uri="{FF2B5EF4-FFF2-40B4-BE49-F238E27FC236}">
                <a16:creationId xmlns:a16="http://schemas.microsoft.com/office/drawing/2014/main" id="{DA508102-4C23-4E06-A125-D03C144471A4}"/>
              </a:ext>
            </a:extLst>
          </p:cNvPr>
          <p:cNvSpPr/>
          <p:nvPr/>
        </p:nvSpPr>
        <p:spPr>
          <a:xfrm>
            <a:off x="2481309" y="2081188"/>
            <a:ext cx="1852782" cy="32084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Application</a:t>
            </a:r>
            <a:endParaRPr lang="zh-CN" altLang="en-US" b="1" dirty="0">
              <a:latin typeface="Calibri" panose="020F0502020204030204" pitchFamily="34" charset="0"/>
              <a:cs typeface="Calibri" panose="020F0502020204030204" pitchFamily="34" charset="0"/>
            </a:endParaRPr>
          </a:p>
        </p:txBody>
      </p:sp>
      <p:sp>
        <p:nvSpPr>
          <p:cNvPr id="35" name="箭头: 下 34">
            <a:extLst>
              <a:ext uri="{FF2B5EF4-FFF2-40B4-BE49-F238E27FC236}">
                <a16:creationId xmlns:a16="http://schemas.microsoft.com/office/drawing/2014/main" id="{B439B739-AA7D-4379-BBCF-2C9D3E76A9DB}"/>
              </a:ext>
            </a:extLst>
          </p:cNvPr>
          <p:cNvSpPr/>
          <p:nvPr/>
        </p:nvSpPr>
        <p:spPr>
          <a:xfrm>
            <a:off x="3333631" y="2440505"/>
            <a:ext cx="257928" cy="1255337"/>
          </a:xfrm>
          <a:prstGeom prst="down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2B1F771F-37A3-4598-B110-4D9AD370DBD0}"/>
              </a:ext>
            </a:extLst>
          </p:cNvPr>
          <p:cNvSpPr/>
          <p:nvPr/>
        </p:nvSpPr>
        <p:spPr>
          <a:xfrm>
            <a:off x="1201953" y="2662713"/>
            <a:ext cx="1852782" cy="32084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Application</a:t>
            </a:r>
            <a:endParaRPr lang="zh-CN" altLang="en-US" b="1" dirty="0">
              <a:latin typeface="Calibri" panose="020F0502020204030204" pitchFamily="34" charset="0"/>
              <a:cs typeface="Calibri" panose="020F0502020204030204" pitchFamily="34" charset="0"/>
            </a:endParaRPr>
          </a:p>
        </p:txBody>
      </p:sp>
      <p:pic>
        <p:nvPicPr>
          <p:cNvPr id="37" name="图片 36">
            <a:extLst>
              <a:ext uri="{FF2B5EF4-FFF2-40B4-BE49-F238E27FC236}">
                <a16:creationId xmlns:a16="http://schemas.microsoft.com/office/drawing/2014/main" id="{35774092-A432-41C7-B48E-303E33A74AEE}"/>
              </a:ext>
            </a:extLst>
          </p:cNvPr>
          <p:cNvPicPr>
            <a:picLocks noChangeAspect="1"/>
          </p:cNvPicPr>
          <p:nvPr/>
        </p:nvPicPr>
        <p:blipFill>
          <a:blip r:embed="rId6"/>
          <a:stretch>
            <a:fillRect/>
          </a:stretch>
        </p:blipFill>
        <p:spPr>
          <a:xfrm>
            <a:off x="3191133" y="1519213"/>
            <a:ext cx="542925" cy="561975"/>
          </a:xfrm>
          <a:prstGeom prst="rect">
            <a:avLst/>
          </a:prstGeom>
        </p:spPr>
      </p:pic>
      <p:pic>
        <p:nvPicPr>
          <p:cNvPr id="38" name="图片 37">
            <a:extLst>
              <a:ext uri="{FF2B5EF4-FFF2-40B4-BE49-F238E27FC236}">
                <a16:creationId xmlns:a16="http://schemas.microsoft.com/office/drawing/2014/main" id="{71DA4B62-2149-4F83-9CD8-7FD787FF0D43}"/>
              </a:ext>
            </a:extLst>
          </p:cNvPr>
          <p:cNvPicPr>
            <a:picLocks noChangeAspect="1"/>
          </p:cNvPicPr>
          <p:nvPr/>
        </p:nvPicPr>
        <p:blipFill rotWithShape="1">
          <a:blip r:embed="rId7"/>
          <a:srcRect t="1" b="4838"/>
          <a:stretch/>
        </p:blipFill>
        <p:spPr>
          <a:xfrm>
            <a:off x="1912585" y="2097041"/>
            <a:ext cx="523875" cy="561975"/>
          </a:xfrm>
          <a:prstGeom prst="rect">
            <a:avLst/>
          </a:prstGeom>
        </p:spPr>
      </p:pic>
      <p:sp>
        <p:nvSpPr>
          <p:cNvPr id="39" name="箭头: 下 38">
            <a:extLst>
              <a:ext uri="{FF2B5EF4-FFF2-40B4-BE49-F238E27FC236}">
                <a16:creationId xmlns:a16="http://schemas.microsoft.com/office/drawing/2014/main" id="{83921067-CC60-480C-BB2C-30963903AFB5}"/>
              </a:ext>
            </a:extLst>
          </p:cNvPr>
          <p:cNvSpPr/>
          <p:nvPr/>
        </p:nvSpPr>
        <p:spPr>
          <a:xfrm>
            <a:off x="2008467" y="3240104"/>
            <a:ext cx="257928" cy="486983"/>
          </a:xfrm>
          <a:prstGeom prst="down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圆角右 39">
            <a:extLst>
              <a:ext uri="{FF2B5EF4-FFF2-40B4-BE49-F238E27FC236}">
                <a16:creationId xmlns:a16="http://schemas.microsoft.com/office/drawing/2014/main" id="{E9E2AE6D-6BE1-484A-8280-01C3D57EFB7A}"/>
              </a:ext>
            </a:extLst>
          </p:cNvPr>
          <p:cNvSpPr/>
          <p:nvPr/>
        </p:nvSpPr>
        <p:spPr>
          <a:xfrm rot="5400000">
            <a:off x="883211" y="3109286"/>
            <a:ext cx="680995" cy="554608"/>
          </a:xfrm>
          <a:prstGeom prst="bentArrow">
            <a:avLst>
              <a:gd name="adj1" fmla="val 16236"/>
              <a:gd name="adj2" fmla="val 17879"/>
              <a:gd name="adj3" fmla="val 25000"/>
              <a:gd name="adj4" fmla="val 15266"/>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42" name="图片 41">
            <a:extLst>
              <a:ext uri="{FF2B5EF4-FFF2-40B4-BE49-F238E27FC236}">
                <a16:creationId xmlns:a16="http://schemas.microsoft.com/office/drawing/2014/main" id="{2AAF643D-DA66-4EC8-945B-45D95C6580FB}"/>
              </a:ext>
            </a:extLst>
          </p:cNvPr>
          <p:cNvPicPr>
            <a:picLocks noChangeAspect="1"/>
          </p:cNvPicPr>
          <p:nvPr/>
        </p:nvPicPr>
        <p:blipFill>
          <a:blip r:embed="rId8"/>
          <a:stretch>
            <a:fillRect/>
          </a:stretch>
        </p:blipFill>
        <p:spPr>
          <a:xfrm>
            <a:off x="545163" y="2893649"/>
            <a:ext cx="402646" cy="427812"/>
          </a:xfrm>
          <a:prstGeom prst="rect">
            <a:avLst/>
          </a:prstGeom>
        </p:spPr>
      </p:pic>
      <p:grpSp>
        <p:nvGrpSpPr>
          <p:cNvPr id="43" name="组合 42">
            <a:extLst>
              <a:ext uri="{FF2B5EF4-FFF2-40B4-BE49-F238E27FC236}">
                <a16:creationId xmlns:a16="http://schemas.microsoft.com/office/drawing/2014/main" id="{BC2B55B2-18F2-451E-8009-8382446EA4BD}"/>
              </a:ext>
            </a:extLst>
          </p:cNvPr>
          <p:cNvGrpSpPr/>
          <p:nvPr/>
        </p:nvGrpSpPr>
        <p:grpSpPr>
          <a:xfrm>
            <a:off x="2067037" y="3029521"/>
            <a:ext cx="143608" cy="256140"/>
            <a:chOff x="9490011" y="2873388"/>
            <a:chExt cx="147317" cy="145745"/>
          </a:xfrm>
        </p:grpSpPr>
        <p:sp>
          <p:nvSpPr>
            <p:cNvPr id="44" name="矩形 43">
              <a:extLst>
                <a:ext uri="{FF2B5EF4-FFF2-40B4-BE49-F238E27FC236}">
                  <a16:creationId xmlns:a16="http://schemas.microsoft.com/office/drawing/2014/main" id="{41BBE88C-7EE1-4889-A41E-9585D83E197B}"/>
                </a:ext>
              </a:extLst>
            </p:cNvPr>
            <p:cNvSpPr/>
            <p:nvPr/>
          </p:nvSpPr>
          <p:spPr>
            <a:xfrm>
              <a:off x="9490011" y="2893176"/>
              <a:ext cx="141516" cy="1259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a:extLst>
                <a:ext uri="{FF2B5EF4-FFF2-40B4-BE49-F238E27FC236}">
                  <a16:creationId xmlns:a16="http://schemas.microsoft.com/office/drawing/2014/main" id="{0673F6B7-28F7-4B41-BE72-CA51281283B6}"/>
                </a:ext>
              </a:extLst>
            </p:cNvPr>
            <p:cNvCxnSpPr>
              <a:cxnSpLocks/>
            </p:cNvCxnSpPr>
            <p:nvPr/>
          </p:nvCxnSpPr>
          <p:spPr>
            <a:xfrm>
              <a:off x="9637328" y="2873388"/>
              <a:ext cx="0" cy="14002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6" name="箭头: 下 45">
            <a:extLst>
              <a:ext uri="{FF2B5EF4-FFF2-40B4-BE49-F238E27FC236}">
                <a16:creationId xmlns:a16="http://schemas.microsoft.com/office/drawing/2014/main" id="{B4C23A98-E990-4CDE-BADA-75469FC740AE}"/>
              </a:ext>
            </a:extLst>
          </p:cNvPr>
          <p:cNvSpPr/>
          <p:nvPr/>
        </p:nvSpPr>
        <p:spPr>
          <a:xfrm rot="1940185">
            <a:off x="3956436" y="2796244"/>
            <a:ext cx="257928" cy="968452"/>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FD29A81E-62B5-44DF-97C4-20694DE234BF}"/>
              </a:ext>
            </a:extLst>
          </p:cNvPr>
          <p:cNvSpPr/>
          <p:nvPr/>
        </p:nvSpPr>
        <p:spPr>
          <a:xfrm>
            <a:off x="1141073" y="4110133"/>
            <a:ext cx="2933705" cy="29079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Access Control Filter</a:t>
            </a:r>
            <a:endParaRPr lang="zh-CN" altLang="en-US" sz="2000" b="1" dirty="0">
              <a:latin typeface="Calibri" panose="020F0502020204030204" pitchFamily="34" charset="0"/>
              <a:cs typeface="Calibri" panose="020F0502020204030204" pitchFamily="34" charset="0"/>
            </a:endParaRPr>
          </a:p>
        </p:txBody>
      </p:sp>
      <p:cxnSp>
        <p:nvCxnSpPr>
          <p:cNvPr id="51" name="直接箭头连接符 50">
            <a:extLst>
              <a:ext uri="{FF2B5EF4-FFF2-40B4-BE49-F238E27FC236}">
                <a16:creationId xmlns:a16="http://schemas.microsoft.com/office/drawing/2014/main" id="{539DD1A1-A27A-4B61-AACD-BECBAADD4934}"/>
              </a:ext>
            </a:extLst>
          </p:cNvPr>
          <p:cNvCxnSpPr>
            <a:cxnSpLocks/>
          </p:cNvCxnSpPr>
          <p:nvPr/>
        </p:nvCxnSpPr>
        <p:spPr>
          <a:xfrm flipH="1">
            <a:off x="5710992" y="2143884"/>
            <a:ext cx="480945" cy="54087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E755D11D-DDEE-4A10-BA8F-3469FCB42419}"/>
              </a:ext>
            </a:extLst>
          </p:cNvPr>
          <p:cNvCxnSpPr>
            <a:cxnSpLocks/>
            <a:stCxn id="13" idx="2"/>
            <a:endCxn id="3" idx="0"/>
          </p:cNvCxnSpPr>
          <p:nvPr/>
        </p:nvCxnSpPr>
        <p:spPr>
          <a:xfrm flipH="1">
            <a:off x="5618790" y="3142261"/>
            <a:ext cx="3971" cy="53998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0EA4BDFC-6549-45FA-9833-141B3C671F9F}"/>
              </a:ext>
            </a:extLst>
          </p:cNvPr>
          <p:cNvCxnSpPr>
            <a:cxnSpLocks/>
            <a:stCxn id="3" idx="3"/>
            <a:endCxn id="18" idx="4"/>
          </p:cNvCxnSpPr>
          <p:nvPr/>
        </p:nvCxnSpPr>
        <p:spPr>
          <a:xfrm flipH="1">
            <a:off x="6689600" y="3906839"/>
            <a:ext cx="72190" cy="1986017"/>
          </a:xfrm>
          <a:prstGeom prst="bentConnector3">
            <a:avLst>
              <a:gd name="adj1" fmla="val -316664"/>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0D741411-E109-49F8-B8B9-A4183BF8E4F9}"/>
              </a:ext>
            </a:extLst>
          </p:cNvPr>
          <p:cNvSpPr txBox="1"/>
          <p:nvPr/>
        </p:nvSpPr>
        <p:spPr>
          <a:xfrm>
            <a:off x="6070709" y="2105409"/>
            <a:ext cx="1511183" cy="369332"/>
          </a:xfrm>
          <a:prstGeom prst="rect">
            <a:avLst/>
          </a:prstGeom>
          <a:noFill/>
        </p:spPr>
        <p:txBody>
          <a:bodyPr wrap="square" rtlCol="0">
            <a:spAutoFit/>
          </a:bodyPr>
          <a:lstStyle/>
          <a:p>
            <a:r>
              <a:rPr lang="en-US" altLang="zh-CN" b="1" dirty="0">
                <a:latin typeface="Calibri" panose="020F0502020204030204" pitchFamily="34" charset="0"/>
                <a:cs typeface="Calibri" panose="020F0502020204030204" pitchFamily="34" charset="0"/>
              </a:rPr>
              <a:t>Administrator</a:t>
            </a:r>
            <a:endParaRPr lang="zh-CN" altLang="en-US" b="1" dirty="0">
              <a:latin typeface="Calibri" panose="020F0502020204030204" pitchFamily="34" charset="0"/>
              <a:cs typeface="Calibri" panose="020F0502020204030204" pitchFamily="34" charset="0"/>
            </a:endParaRPr>
          </a:p>
        </p:txBody>
      </p:sp>
      <p:sp>
        <p:nvSpPr>
          <p:cNvPr id="65" name="文本框 64">
            <a:extLst>
              <a:ext uri="{FF2B5EF4-FFF2-40B4-BE49-F238E27FC236}">
                <a16:creationId xmlns:a16="http://schemas.microsoft.com/office/drawing/2014/main" id="{68A0C7A6-6BE5-457F-AB01-F61823315777}"/>
              </a:ext>
            </a:extLst>
          </p:cNvPr>
          <p:cNvSpPr txBox="1"/>
          <p:nvPr/>
        </p:nvSpPr>
        <p:spPr>
          <a:xfrm>
            <a:off x="5826732" y="2780554"/>
            <a:ext cx="745204"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Policy</a:t>
            </a:r>
            <a:endParaRPr lang="zh-CN" altLang="en-US" b="1" dirty="0">
              <a:latin typeface="Calibri" panose="020F0502020204030204" pitchFamily="34" charset="0"/>
              <a:cs typeface="Calibri" panose="020F0502020204030204" pitchFamily="34" charset="0"/>
            </a:endParaRPr>
          </a:p>
        </p:txBody>
      </p:sp>
      <p:cxnSp>
        <p:nvCxnSpPr>
          <p:cNvPr id="82" name="直接箭头连接符 81">
            <a:extLst>
              <a:ext uri="{FF2B5EF4-FFF2-40B4-BE49-F238E27FC236}">
                <a16:creationId xmlns:a16="http://schemas.microsoft.com/office/drawing/2014/main" id="{CB715948-D051-496D-A1ED-9A55C0CDD501}"/>
              </a:ext>
            </a:extLst>
          </p:cNvPr>
          <p:cNvCxnSpPr>
            <a:cxnSpLocks/>
            <a:stCxn id="16" idx="2"/>
            <a:endCxn id="18" idx="1"/>
          </p:cNvCxnSpPr>
          <p:nvPr/>
        </p:nvCxnSpPr>
        <p:spPr>
          <a:xfrm flipH="1">
            <a:off x="5618790" y="5292250"/>
            <a:ext cx="1" cy="278441"/>
          </a:xfrm>
          <a:prstGeom prst="straightConnector1">
            <a:avLst/>
          </a:prstGeom>
          <a:ln w="381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连接符: 肘形 85">
            <a:extLst>
              <a:ext uri="{FF2B5EF4-FFF2-40B4-BE49-F238E27FC236}">
                <a16:creationId xmlns:a16="http://schemas.microsoft.com/office/drawing/2014/main" id="{E21763F6-50DF-4CE3-B846-EAF6BBA59A4B}"/>
              </a:ext>
            </a:extLst>
          </p:cNvPr>
          <p:cNvCxnSpPr>
            <a:cxnSpLocks/>
            <a:stCxn id="48" idx="3"/>
            <a:endCxn id="16" idx="1"/>
          </p:cNvCxnSpPr>
          <p:nvPr/>
        </p:nvCxnSpPr>
        <p:spPr>
          <a:xfrm>
            <a:off x="4074778" y="4255531"/>
            <a:ext cx="706063" cy="637144"/>
          </a:xfrm>
          <a:prstGeom prst="bentConnector3">
            <a:avLst/>
          </a:prstGeom>
          <a:ln w="381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11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strips(downLeft)">
                                      <p:cBhvr>
                                        <p:cTn id="7" dur="500"/>
                                        <p:tgtEl>
                                          <p:spTgt spid="46"/>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strips(downRight)">
                                      <p:cBhvr>
                                        <p:cTn id="10" dur="500"/>
                                        <p:tgtEl>
                                          <p:spTgt spid="40"/>
                                        </p:tgtEl>
                                      </p:cBhvr>
                                    </p:animEffect>
                                  </p:childTnLst>
                                </p:cTn>
                              </p:par>
                              <p:par>
                                <p:cTn id="11" presetID="12" presetClass="entr" presetSubtype="1"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p:tgtEl>
                                          <p:spTgt spid="43"/>
                                        </p:tgtEl>
                                        <p:attrNameLst>
                                          <p:attrName>ppt_y</p:attrName>
                                        </p:attrNameLst>
                                      </p:cBhvr>
                                      <p:tavLst>
                                        <p:tav tm="0">
                                          <p:val>
                                            <p:strVal val="#ppt_y-#ppt_h*1.125000"/>
                                          </p:val>
                                        </p:tav>
                                        <p:tav tm="100000">
                                          <p:val>
                                            <p:strVal val="#ppt_y"/>
                                          </p:val>
                                        </p:tav>
                                      </p:tavLst>
                                    </p:anim>
                                    <p:animEffect transition="in" filter="wipe(down)">
                                      <p:cBhvr>
                                        <p:cTn id="14" dur="500"/>
                                        <p:tgtEl>
                                          <p:spTgt spid="43"/>
                                        </p:tgtEl>
                                      </p:cBhvr>
                                    </p:animEffect>
                                  </p:childTnLst>
                                </p:cTn>
                              </p:par>
                              <p:par>
                                <p:cTn id="15" presetID="12" presetClass="entr" presetSubtype="1"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500"/>
                                        <p:tgtEl>
                                          <p:spTgt spid="39"/>
                                        </p:tgtEl>
                                        <p:attrNameLst>
                                          <p:attrName>ppt_y</p:attrName>
                                        </p:attrNameLst>
                                      </p:cBhvr>
                                      <p:tavLst>
                                        <p:tav tm="0">
                                          <p:val>
                                            <p:strVal val="#ppt_y-#ppt_h*1.125000"/>
                                          </p:val>
                                        </p:tav>
                                        <p:tav tm="100000">
                                          <p:val>
                                            <p:strVal val="#ppt_y"/>
                                          </p:val>
                                        </p:tav>
                                      </p:tavLst>
                                    </p:anim>
                                    <p:animEffect transition="in" filter="wipe(down)">
                                      <p:cBhvr>
                                        <p:cTn id="18" dur="500"/>
                                        <p:tgtEl>
                                          <p:spTgt spid="39"/>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p:tgtEl>
                                          <p:spTgt spid="35"/>
                                        </p:tgtEl>
                                        <p:attrNameLst>
                                          <p:attrName>ppt_y</p:attrName>
                                        </p:attrNameLst>
                                      </p:cBhvr>
                                      <p:tavLst>
                                        <p:tav tm="0">
                                          <p:val>
                                            <p:strVal val="#ppt_y-#ppt_h*1.125000"/>
                                          </p:val>
                                        </p:tav>
                                        <p:tav tm="100000">
                                          <p:val>
                                            <p:strVal val="#ppt_y"/>
                                          </p:val>
                                        </p:tav>
                                      </p:tavLst>
                                    </p:anim>
                                    <p:animEffect transition="in" filter="wipe(down)">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strips(downRight)">
                                      <p:cBhvr>
                                        <p:cTn id="27" dur="500"/>
                                        <p:tgtEl>
                                          <p:spTgt spid="8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nodeType="clickEffect">
                                  <p:stCondLst>
                                    <p:cond delay="0"/>
                                  </p:stCondLst>
                                  <p:childTnLst>
                                    <p:set>
                                      <p:cBhvr>
                                        <p:cTn id="31" dur="1" fill="hold">
                                          <p:stCondLst>
                                            <p:cond delay="0"/>
                                          </p:stCondLst>
                                        </p:cTn>
                                        <p:tgtEl>
                                          <p:spTgt spid="82"/>
                                        </p:tgtEl>
                                        <p:attrNameLst>
                                          <p:attrName>style.visibility</p:attrName>
                                        </p:attrNameLst>
                                      </p:cBhvr>
                                      <p:to>
                                        <p:strVal val="visible"/>
                                      </p:to>
                                    </p:set>
                                    <p:anim calcmode="lin" valueType="num">
                                      <p:cBhvr additive="base">
                                        <p:cTn id="32" dur="500"/>
                                        <p:tgtEl>
                                          <p:spTgt spid="82"/>
                                        </p:tgtEl>
                                        <p:attrNameLst>
                                          <p:attrName>ppt_y</p:attrName>
                                        </p:attrNameLst>
                                      </p:cBhvr>
                                      <p:tavLst>
                                        <p:tav tm="0">
                                          <p:val>
                                            <p:strVal val="#ppt_y-#ppt_h*1.125000"/>
                                          </p:val>
                                        </p:tav>
                                        <p:tav tm="100000">
                                          <p:val>
                                            <p:strVal val="#ppt_y"/>
                                          </p:val>
                                        </p:tav>
                                      </p:tavLst>
                                    </p:anim>
                                    <p:animEffect transition="in" filter="wipe(down)">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9" fill="hold" nodeType="click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strips(upLeft)">
                                      <p:cBhvr>
                                        <p:cTn id="38"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animBg="1"/>
      <p:bldP spid="40" grpId="0" animBg="1"/>
      <p:bldP spid="4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8161EB71-1693-444C-9644-F985AB003945}"/>
              </a:ext>
            </a:extLst>
          </p:cNvPr>
          <p:cNvGrpSpPr/>
          <p:nvPr/>
        </p:nvGrpSpPr>
        <p:grpSpPr>
          <a:xfrm>
            <a:off x="673771" y="3429000"/>
            <a:ext cx="6489031" cy="2927350"/>
            <a:chOff x="673771" y="3429000"/>
            <a:chExt cx="6489031" cy="2927350"/>
          </a:xfrm>
        </p:grpSpPr>
        <p:grpSp>
          <p:nvGrpSpPr>
            <p:cNvPr id="2" name="组合 1">
              <a:extLst>
                <a:ext uri="{FF2B5EF4-FFF2-40B4-BE49-F238E27FC236}">
                  <a16:creationId xmlns:a16="http://schemas.microsoft.com/office/drawing/2014/main" id="{F6D9651C-7E44-4690-84EE-0849AE1DAAB9}"/>
                </a:ext>
              </a:extLst>
            </p:cNvPr>
            <p:cNvGrpSpPr/>
            <p:nvPr/>
          </p:nvGrpSpPr>
          <p:grpSpPr>
            <a:xfrm>
              <a:off x="673771" y="3429000"/>
              <a:ext cx="6489031" cy="2927350"/>
              <a:chOff x="673771" y="3429000"/>
              <a:chExt cx="6489031" cy="2927350"/>
            </a:xfrm>
          </p:grpSpPr>
          <p:sp>
            <p:nvSpPr>
              <p:cNvPr id="15" name="矩形: 圆角 14">
                <a:extLst>
                  <a:ext uri="{FF2B5EF4-FFF2-40B4-BE49-F238E27FC236}">
                    <a16:creationId xmlns:a16="http://schemas.microsoft.com/office/drawing/2014/main" id="{95C8A43C-AC79-4F2A-8C94-E4C8303790C1}"/>
                  </a:ext>
                </a:extLst>
              </p:cNvPr>
              <p:cNvSpPr/>
              <p:nvPr/>
            </p:nvSpPr>
            <p:spPr>
              <a:xfrm>
                <a:off x="673771" y="3429000"/>
                <a:ext cx="6489031" cy="2927350"/>
              </a:xfrm>
              <a:prstGeom prst="round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800" b="1" dirty="0">
                  <a:latin typeface="Calibri" panose="020F0502020204030204" pitchFamily="34" charset="0"/>
                  <a:cs typeface="Calibri" panose="020F0502020204030204" pitchFamily="34" charset="0"/>
                </a:endParaRPr>
              </a:p>
            </p:txBody>
          </p:sp>
          <p:sp>
            <p:nvSpPr>
              <p:cNvPr id="67" name="矩形: 圆角 66">
                <a:extLst>
                  <a:ext uri="{FF2B5EF4-FFF2-40B4-BE49-F238E27FC236}">
                    <a16:creationId xmlns:a16="http://schemas.microsoft.com/office/drawing/2014/main" id="{66F94D85-E5F1-49B1-A716-FB95737FA26C}"/>
                  </a:ext>
                </a:extLst>
              </p:cNvPr>
              <p:cNvSpPr/>
              <p:nvPr/>
            </p:nvSpPr>
            <p:spPr>
              <a:xfrm>
                <a:off x="874297" y="5478379"/>
                <a:ext cx="5887493" cy="766025"/>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柱形 17">
                <a:extLst>
                  <a:ext uri="{FF2B5EF4-FFF2-40B4-BE49-F238E27FC236}">
                    <a16:creationId xmlns:a16="http://schemas.microsoft.com/office/drawing/2014/main" id="{71F41DCE-A244-47E5-BFBA-D013294B089C}"/>
                  </a:ext>
                </a:extLst>
              </p:cNvPr>
              <p:cNvSpPr/>
              <p:nvPr/>
            </p:nvSpPr>
            <p:spPr>
              <a:xfrm>
                <a:off x="4547979" y="5570691"/>
                <a:ext cx="2141621" cy="644330"/>
              </a:xfrm>
              <a:prstGeom prst="can">
                <a:avLst>
                  <a:gd name="adj" fmla="val 4040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Policy Data Store</a:t>
                </a:r>
                <a:endParaRPr lang="zh-CN" altLang="en-US" sz="2000" b="1" dirty="0">
                  <a:latin typeface="Calibri" panose="020F0502020204030204" pitchFamily="34" charset="0"/>
                  <a:cs typeface="Calibri" panose="020F0502020204030204" pitchFamily="34" charset="0"/>
                </a:endParaRPr>
              </a:p>
            </p:txBody>
          </p:sp>
          <p:sp>
            <p:nvSpPr>
              <p:cNvPr id="19" name="矩形: 圆角 18">
                <a:extLst>
                  <a:ext uri="{FF2B5EF4-FFF2-40B4-BE49-F238E27FC236}">
                    <a16:creationId xmlns:a16="http://schemas.microsoft.com/office/drawing/2014/main" id="{D380195F-4E70-4573-8ED1-705636F7FA95}"/>
                  </a:ext>
                </a:extLst>
              </p:cNvPr>
              <p:cNvSpPr/>
              <p:nvPr/>
            </p:nvSpPr>
            <p:spPr>
              <a:xfrm>
                <a:off x="946406" y="4850177"/>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20" name="矩形: 圆角 19">
                <a:extLst>
                  <a:ext uri="{FF2B5EF4-FFF2-40B4-BE49-F238E27FC236}">
                    <a16:creationId xmlns:a16="http://schemas.microsoft.com/office/drawing/2014/main" id="{FAAE583C-3A0B-48B2-A6FB-3ECDCF73CF9D}"/>
                  </a:ext>
                </a:extLst>
              </p:cNvPr>
              <p:cNvSpPr/>
              <p:nvPr/>
            </p:nvSpPr>
            <p:spPr>
              <a:xfrm>
                <a:off x="2110359" y="4850177"/>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21" name="矩形: 圆角 20">
                <a:extLst>
                  <a:ext uri="{FF2B5EF4-FFF2-40B4-BE49-F238E27FC236}">
                    <a16:creationId xmlns:a16="http://schemas.microsoft.com/office/drawing/2014/main" id="{E16C1725-3B4D-4139-A875-AB1CDD902454}"/>
                  </a:ext>
                </a:extLst>
              </p:cNvPr>
              <p:cNvSpPr/>
              <p:nvPr/>
            </p:nvSpPr>
            <p:spPr>
              <a:xfrm>
                <a:off x="3277162" y="4850177"/>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47" name="矩形: 圆角 46">
                <a:extLst>
                  <a:ext uri="{FF2B5EF4-FFF2-40B4-BE49-F238E27FC236}">
                    <a16:creationId xmlns:a16="http://schemas.microsoft.com/office/drawing/2014/main" id="{3C8A4563-0371-4625-B139-3F118960D891}"/>
                  </a:ext>
                </a:extLst>
              </p:cNvPr>
              <p:cNvSpPr/>
              <p:nvPr/>
            </p:nvSpPr>
            <p:spPr>
              <a:xfrm>
                <a:off x="1141073" y="3718767"/>
                <a:ext cx="2933705" cy="659237"/>
              </a:xfrm>
              <a:prstGeom prst="round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cxnSp>
            <p:nvCxnSpPr>
              <p:cNvPr id="69" name="直接箭头连接符 68">
                <a:extLst>
                  <a:ext uri="{FF2B5EF4-FFF2-40B4-BE49-F238E27FC236}">
                    <a16:creationId xmlns:a16="http://schemas.microsoft.com/office/drawing/2014/main" id="{A2651149-C46E-44BC-ABB0-0BFF0534F92C}"/>
                  </a:ext>
                </a:extLst>
              </p:cNvPr>
              <p:cNvCxnSpPr>
                <a:cxnSpLocks/>
              </p:cNvCxnSpPr>
              <p:nvPr/>
            </p:nvCxnSpPr>
            <p:spPr>
              <a:xfrm flipH="1">
                <a:off x="1345214" y="4378004"/>
                <a:ext cx="580553" cy="461657"/>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F6E7299A-8D5B-4D65-A60A-92DDA74DA561}"/>
                  </a:ext>
                </a:extLst>
              </p:cNvPr>
              <p:cNvCxnSpPr>
                <a:cxnSpLocks/>
              </p:cNvCxnSpPr>
              <p:nvPr/>
            </p:nvCxnSpPr>
            <p:spPr>
              <a:xfrm flipH="1">
                <a:off x="2511673" y="4400929"/>
                <a:ext cx="1" cy="438732"/>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37FBC2D5-5E13-4B77-AB81-B40807B18733}"/>
                  </a:ext>
                </a:extLst>
              </p:cNvPr>
              <p:cNvCxnSpPr>
                <a:cxnSpLocks/>
                <a:endCxn id="21" idx="0"/>
              </p:cNvCxnSpPr>
              <p:nvPr/>
            </p:nvCxnSpPr>
            <p:spPr>
              <a:xfrm>
                <a:off x="3317589" y="4378004"/>
                <a:ext cx="358382" cy="472173"/>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F8010DAF-4BE2-4092-AE5A-57425A3504A0}"/>
                  </a:ext>
                </a:extLst>
              </p:cNvPr>
              <p:cNvCxnSpPr>
                <a:cxnSpLocks/>
              </p:cNvCxnSpPr>
              <p:nvPr/>
            </p:nvCxnSpPr>
            <p:spPr>
              <a:xfrm flipH="1">
                <a:off x="2509166" y="5138686"/>
                <a:ext cx="1" cy="331347"/>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32AA1512-4B0C-46D0-82B2-4E5E243BEE5D}"/>
                  </a:ext>
                </a:extLst>
              </p:cNvPr>
              <p:cNvCxnSpPr>
                <a:cxnSpLocks/>
              </p:cNvCxnSpPr>
              <p:nvPr/>
            </p:nvCxnSpPr>
            <p:spPr>
              <a:xfrm flipH="1">
                <a:off x="3710030" y="5139879"/>
                <a:ext cx="1" cy="34774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AE853CC4-1AF8-4B0A-AAE2-F0891CB77810}"/>
                  </a:ext>
                </a:extLst>
              </p:cNvPr>
              <p:cNvCxnSpPr>
                <a:cxnSpLocks/>
              </p:cNvCxnSpPr>
              <p:nvPr/>
            </p:nvCxnSpPr>
            <p:spPr>
              <a:xfrm>
                <a:off x="1345214" y="5138686"/>
                <a:ext cx="0" cy="350126"/>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6B83EBB7-35F1-4195-932D-F772C7EB65B3}"/>
                </a:ext>
              </a:extLst>
            </p:cNvPr>
            <p:cNvSpPr/>
            <p:nvPr/>
          </p:nvSpPr>
          <p:spPr>
            <a:xfrm>
              <a:off x="1934710" y="3727088"/>
              <a:ext cx="1382879" cy="369332"/>
            </a:xfrm>
            <a:prstGeom prst="rect">
              <a:avLst/>
            </a:prstGeom>
          </p:spPr>
          <p:txBody>
            <a:bodyPr wrap="none">
              <a:spAutoFit/>
            </a:bodyPr>
            <a:lstStyle/>
            <a:p>
              <a:pPr algn="ctr"/>
              <a:r>
                <a:rPr lang="en-US" altLang="zh-CN" b="1" dirty="0">
                  <a:latin typeface="Calibri" panose="020F0502020204030204" pitchFamily="34" charset="0"/>
                  <a:cs typeface="Calibri" panose="020F0502020204030204" pitchFamily="34" charset="0"/>
                </a:rPr>
                <a:t>REST Service</a:t>
              </a:r>
              <a:endParaRPr lang="zh-CN" altLang="en-US" b="1" dirty="0">
                <a:latin typeface="Calibri" panose="020F0502020204030204" pitchFamily="34" charset="0"/>
                <a:cs typeface="Calibri" panose="020F0502020204030204" pitchFamily="34" charset="0"/>
              </a:endParaRPr>
            </a:p>
          </p:txBody>
        </p:sp>
        <p:sp>
          <p:nvSpPr>
            <p:cNvPr id="68" name="矩形 67">
              <a:extLst>
                <a:ext uri="{FF2B5EF4-FFF2-40B4-BE49-F238E27FC236}">
                  <a16:creationId xmlns:a16="http://schemas.microsoft.com/office/drawing/2014/main" id="{760CA565-E444-4AC5-9BC3-AC77E5A184C7}"/>
                </a:ext>
              </a:extLst>
            </p:cNvPr>
            <p:cNvSpPr/>
            <p:nvPr/>
          </p:nvSpPr>
          <p:spPr>
            <a:xfrm>
              <a:off x="1421431" y="5623140"/>
              <a:ext cx="2360518" cy="461665"/>
            </a:xfrm>
            <a:prstGeom prst="rect">
              <a:avLst/>
            </a:prstGeom>
          </p:spPr>
          <p:txBody>
            <a:bodyPr wrap="none">
              <a:spAutoFit/>
            </a:bodyPr>
            <a:lstStyle/>
            <a:p>
              <a:pPr algn="ctr"/>
              <a:r>
                <a:rPr lang="en-US" altLang="zh-CN" sz="2400" b="1" dirty="0">
                  <a:latin typeface="Calibri" panose="020F0502020204030204" pitchFamily="34" charset="0"/>
                  <a:cs typeface="Calibri" panose="020F0502020204030204" pitchFamily="34" charset="0"/>
                </a:rPr>
                <a:t>Controller Kernel</a:t>
              </a:r>
              <a:endParaRPr lang="zh-CN" altLang="en-US" sz="2400" b="1" dirty="0">
                <a:latin typeface="Calibri" panose="020F0502020204030204" pitchFamily="34" charset="0"/>
                <a:cs typeface="Calibri" panose="020F0502020204030204" pitchFamily="34" charset="0"/>
              </a:endParaRPr>
            </a:p>
          </p:txBody>
        </p:sp>
      </p:grpSp>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14</a:t>
            </a:fld>
            <a:endParaRPr lang="zh-CN" altLang="en-US"/>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2592697"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SDNKeeper</a:t>
            </a:r>
            <a:endParaRPr lang="zh-CN" altLang="en-US" sz="4000" b="1" dirty="0">
              <a:latin typeface="Calibri" panose="020F0502020204030204" pitchFamily="34" charset="0"/>
              <a:cs typeface="Calibri" panose="020F0502020204030204" pitchFamily="34" charset="0"/>
            </a:endParaRPr>
          </a:p>
        </p:txBody>
      </p:sp>
      <p:pic>
        <p:nvPicPr>
          <p:cNvPr id="9" name="图片 8">
            <a:extLst>
              <a:ext uri="{FF2B5EF4-FFF2-40B4-BE49-F238E27FC236}">
                <a16:creationId xmlns:a16="http://schemas.microsoft.com/office/drawing/2014/main" id="{4AD8CE37-43F3-4C15-82BF-0B1D982F4354}"/>
              </a:ext>
            </a:extLst>
          </p:cNvPr>
          <p:cNvPicPr>
            <a:picLocks noChangeAspect="1"/>
          </p:cNvPicPr>
          <p:nvPr/>
        </p:nvPicPr>
        <p:blipFill>
          <a:blip r:embed="rId3"/>
          <a:stretch>
            <a:fillRect/>
          </a:stretch>
        </p:blipFill>
        <p:spPr>
          <a:xfrm>
            <a:off x="4135658" y="2305915"/>
            <a:ext cx="609600" cy="609600"/>
          </a:xfrm>
          <a:prstGeom prst="rect">
            <a:avLst/>
          </a:prstGeom>
        </p:spPr>
      </p:pic>
      <p:pic>
        <p:nvPicPr>
          <p:cNvPr id="10" name="图片 9">
            <a:extLst>
              <a:ext uri="{FF2B5EF4-FFF2-40B4-BE49-F238E27FC236}">
                <a16:creationId xmlns:a16="http://schemas.microsoft.com/office/drawing/2014/main" id="{C8AEF97F-44DF-4389-9750-B2F8F2FAA701}"/>
              </a:ext>
            </a:extLst>
          </p:cNvPr>
          <p:cNvPicPr>
            <a:picLocks noChangeAspect="1"/>
          </p:cNvPicPr>
          <p:nvPr/>
        </p:nvPicPr>
        <p:blipFill>
          <a:blip r:embed="rId4"/>
          <a:stretch>
            <a:fillRect/>
          </a:stretch>
        </p:blipFill>
        <p:spPr>
          <a:xfrm>
            <a:off x="6119880" y="1552113"/>
            <a:ext cx="600075" cy="647700"/>
          </a:xfrm>
          <a:prstGeom prst="rect">
            <a:avLst/>
          </a:prstGeom>
        </p:spPr>
      </p:pic>
      <p:pic>
        <p:nvPicPr>
          <p:cNvPr id="13" name="图片 12">
            <a:extLst>
              <a:ext uri="{FF2B5EF4-FFF2-40B4-BE49-F238E27FC236}">
                <a16:creationId xmlns:a16="http://schemas.microsoft.com/office/drawing/2014/main" id="{848451A4-773A-4390-BB2A-4B864C9DC7C8}"/>
              </a:ext>
            </a:extLst>
          </p:cNvPr>
          <p:cNvPicPr>
            <a:picLocks noChangeAspect="1"/>
          </p:cNvPicPr>
          <p:nvPr/>
        </p:nvPicPr>
        <p:blipFill>
          <a:blip r:embed="rId5"/>
          <a:stretch>
            <a:fillRect/>
          </a:stretch>
        </p:blipFill>
        <p:spPr>
          <a:xfrm>
            <a:off x="5384636" y="2485036"/>
            <a:ext cx="476250" cy="657225"/>
          </a:xfrm>
          <a:prstGeom prst="rect">
            <a:avLst/>
          </a:prstGeom>
        </p:spPr>
      </p:pic>
      <p:sp>
        <p:nvSpPr>
          <p:cNvPr id="3" name="矩形: 圆角 2">
            <a:extLst>
              <a:ext uri="{FF2B5EF4-FFF2-40B4-BE49-F238E27FC236}">
                <a16:creationId xmlns:a16="http://schemas.microsoft.com/office/drawing/2014/main" id="{23B81991-87EF-457E-97F9-D1BA34C717BD}"/>
              </a:ext>
            </a:extLst>
          </p:cNvPr>
          <p:cNvSpPr/>
          <p:nvPr/>
        </p:nvSpPr>
        <p:spPr>
          <a:xfrm>
            <a:off x="4475790" y="3682249"/>
            <a:ext cx="2286000" cy="4491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Policy Interpreter</a:t>
            </a:r>
            <a:endParaRPr lang="zh-CN" altLang="en-US" sz="2000" b="1" dirty="0">
              <a:latin typeface="Calibri" panose="020F0502020204030204" pitchFamily="34" charset="0"/>
              <a:cs typeface="Calibri" panose="020F0502020204030204" pitchFamily="34" charset="0"/>
            </a:endParaRPr>
          </a:p>
        </p:txBody>
      </p:sp>
      <p:sp>
        <p:nvSpPr>
          <p:cNvPr id="16" name="矩形: 圆角 15">
            <a:extLst>
              <a:ext uri="{FF2B5EF4-FFF2-40B4-BE49-F238E27FC236}">
                <a16:creationId xmlns:a16="http://schemas.microsoft.com/office/drawing/2014/main" id="{77972B04-7BBB-4546-B3FA-D7F0866D64E5}"/>
              </a:ext>
            </a:extLst>
          </p:cNvPr>
          <p:cNvSpPr/>
          <p:nvPr/>
        </p:nvSpPr>
        <p:spPr>
          <a:xfrm>
            <a:off x="4780841" y="4493100"/>
            <a:ext cx="1675899" cy="7991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Permission Engine</a:t>
            </a:r>
            <a:endParaRPr lang="zh-CN" altLang="en-US" sz="2000" b="1" dirty="0">
              <a:latin typeface="Calibri" panose="020F0502020204030204" pitchFamily="34" charset="0"/>
              <a:cs typeface="Calibri" panose="020F0502020204030204" pitchFamily="34" charset="0"/>
            </a:endParaRPr>
          </a:p>
        </p:txBody>
      </p:sp>
      <p:sp>
        <p:nvSpPr>
          <p:cNvPr id="34" name="椭圆 33">
            <a:extLst>
              <a:ext uri="{FF2B5EF4-FFF2-40B4-BE49-F238E27FC236}">
                <a16:creationId xmlns:a16="http://schemas.microsoft.com/office/drawing/2014/main" id="{DA508102-4C23-4E06-A125-D03C144471A4}"/>
              </a:ext>
            </a:extLst>
          </p:cNvPr>
          <p:cNvSpPr/>
          <p:nvPr/>
        </p:nvSpPr>
        <p:spPr>
          <a:xfrm>
            <a:off x="2481309" y="2081188"/>
            <a:ext cx="1852782" cy="32084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Application</a:t>
            </a:r>
            <a:endParaRPr lang="zh-CN" altLang="en-US" b="1" dirty="0">
              <a:latin typeface="Calibri" panose="020F0502020204030204" pitchFamily="34" charset="0"/>
              <a:cs typeface="Calibri" panose="020F0502020204030204" pitchFamily="34" charset="0"/>
            </a:endParaRPr>
          </a:p>
        </p:txBody>
      </p:sp>
      <p:sp>
        <p:nvSpPr>
          <p:cNvPr id="35" name="箭头: 下 34">
            <a:extLst>
              <a:ext uri="{FF2B5EF4-FFF2-40B4-BE49-F238E27FC236}">
                <a16:creationId xmlns:a16="http://schemas.microsoft.com/office/drawing/2014/main" id="{B439B739-AA7D-4379-BBCF-2C9D3E76A9DB}"/>
              </a:ext>
            </a:extLst>
          </p:cNvPr>
          <p:cNvSpPr/>
          <p:nvPr/>
        </p:nvSpPr>
        <p:spPr>
          <a:xfrm>
            <a:off x="3333631" y="2440505"/>
            <a:ext cx="257928" cy="1255337"/>
          </a:xfrm>
          <a:prstGeom prst="down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2B1F771F-37A3-4598-B110-4D9AD370DBD0}"/>
              </a:ext>
            </a:extLst>
          </p:cNvPr>
          <p:cNvSpPr/>
          <p:nvPr/>
        </p:nvSpPr>
        <p:spPr>
          <a:xfrm>
            <a:off x="1201953" y="2662713"/>
            <a:ext cx="1852782" cy="32084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Application</a:t>
            </a:r>
            <a:endParaRPr lang="zh-CN" altLang="en-US" b="1" dirty="0">
              <a:latin typeface="Calibri" panose="020F0502020204030204" pitchFamily="34" charset="0"/>
              <a:cs typeface="Calibri" panose="020F0502020204030204" pitchFamily="34" charset="0"/>
            </a:endParaRPr>
          </a:p>
        </p:txBody>
      </p:sp>
      <p:pic>
        <p:nvPicPr>
          <p:cNvPr id="37" name="图片 36">
            <a:extLst>
              <a:ext uri="{FF2B5EF4-FFF2-40B4-BE49-F238E27FC236}">
                <a16:creationId xmlns:a16="http://schemas.microsoft.com/office/drawing/2014/main" id="{35774092-A432-41C7-B48E-303E33A74AEE}"/>
              </a:ext>
            </a:extLst>
          </p:cNvPr>
          <p:cNvPicPr>
            <a:picLocks noChangeAspect="1"/>
          </p:cNvPicPr>
          <p:nvPr/>
        </p:nvPicPr>
        <p:blipFill>
          <a:blip r:embed="rId6"/>
          <a:stretch>
            <a:fillRect/>
          </a:stretch>
        </p:blipFill>
        <p:spPr>
          <a:xfrm>
            <a:off x="3191133" y="1519213"/>
            <a:ext cx="542925" cy="561975"/>
          </a:xfrm>
          <a:prstGeom prst="rect">
            <a:avLst/>
          </a:prstGeom>
        </p:spPr>
      </p:pic>
      <p:pic>
        <p:nvPicPr>
          <p:cNvPr id="38" name="图片 37">
            <a:extLst>
              <a:ext uri="{FF2B5EF4-FFF2-40B4-BE49-F238E27FC236}">
                <a16:creationId xmlns:a16="http://schemas.microsoft.com/office/drawing/2014/main" id="{71DA4B62-2149-4F83-9CD8-7FD787FF0D43}"/>
              </a:ext>
            </a:extLst>
          </p:cNvPr>
          <p:cNvPicPr>
            <a:picLocks noChangeAspect="1"/>
          </p:cNvPicPr>
          <p:nvPr/>
        </p:nvPicPr>
        <p:blipFill rotWithShape="1">
          <a:blip r:embed="rId7"/>
          <a:srcRect t="1" b="4838"/>
          <a:stretch/>
        </p:blipFill>
        <p:spPr>
          <a:xfrm>
            <a:off x="1912585" y="2097041"/>
            <a:ext cx="523875" cy="561975"/>
          </a:xfrm>
          <a:prstGeom prst="rect">
            <a:avLst/>
          </a:prstGeom>
        </p:spPr>
      </p:pic>
      <p:sp>
        <p:nvSpPr>
          <p:cNvPr id="39" name="箭头: 下 38">
            <a:extLst>
              <a:ext uri="{FF2B5EF4-FFF2-40B4-BE49-F238E27FC236}">
                <a16:creationId xmlns:a16="http://schemas.microsoft.com/office/drawing/2014/main" id="{83921067-CC60-480C-BB2C-30963903AFB5}"/>
              </a:ext>
            </a:extLst>
          </p:cNvPr>
          <p:cNvSpPr/>
          <p:nvPr/>
        </p:nvSpPr>
        <p:spPr>
          <a:xfrm>
            <a:off x="2008467" y="3240104"/>
            <a:ext cx="257928" cy="486983"/>
          </a:xfrm>
          <a:prstGeom prst="down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圆角右 39">
            <a:extLst>
              <a:ext uri="{FF2B5EF4-FFF2-40B4-BE49-F238E27FC236}">
                <a16:creationId xmlns:a16="http://schemas.microsoft.com/office/drawing/2014/main" id="{E9E2AE6D-6BE1-484A-8280-01C3D57EFB7A}"/>
              </a:ext>
            </a:extLst>
          </p:cNvPr>
          <p:cNvSpPr/>
          <p:nvPr/>
        </p:nvSpPr>
        <p:spPr>
          <a:xfrm rot="5400000">
            <a:off x="883211" y="3109286"/>
            <a:ext cx="680995" cy="554608"/>
          </a:xfrm>
          <a:prstGeom prst="bentArrow">
            <a:avLst>
              <a:gd name="adj1" fmla="val 16236"/>
              <a:gd name="adj2" fmla="val 17879"/>
              <a:gd name="adj3" fmla="val 25000"/>
              <a:gd name="adj4" fmla="val 15266"/>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42" name="图片 41">
            <a:extLst>
              <a:ext uri="{FF2B5EF4-FFF2-40B4-BE49-F238E27FC236}">
                <a16:creationId xmlns:a16="http://schemas.microsoft.com/office/drawing/2014/main" id="{2AAF643D-DA66-4EC8-945B-45D95C6580FB}"/>
              </a:ext>
            </a:extLst>
          </p:cNvPr>
          <p:cNvPicPr>
            <a:picLocks noChangeAspect="1"/>
          </p:cNvPicPr>
          <p:nvPr/>
        </p:nvPicPr>
        <p:blipFill>
          <a:blip r:embed="rId8"/>
          <a:stretch>
            <a:fillRect/>
          </a:stretch>
        </p:blipFill>
        <p:spPr>
          <a:xfrm>
            <a:off x="545163" y="2893649"/>
            <a:ext cx="402646" cy="427812"/>
          </a:xfrm>
          <a:prstGeom prst="rect">
            <a:avLst/>
          </a:prstGeom>
        </p:spPr>
      </p:pic>
      <p:grpSp>
        <p:nvGrpSpPr>
          <p:cNvPr id="43" name="组合 42">
            <a:extLst>
              <a:ext uri="{FF2B5EF4-FFF2-40B4-BE49-F238E27FC236}">
                <a16:creationId xmlns:a16="http://schemas.microsoft.com/office/drawing/2014/main" id="{BC2B55B2-18F2-451E-8009-8382446EA4BD}"/>
              </a:ext>
            </a:extLst>
          </p:cNvPr>
          <p:cNvGrpSpPr/>
          <p:nvPr/>
        </p:nvGrpSpPr>
        <p:grpSpPr>
          <a:xfrm>
            <a:off x="2067037" y="3029521"/>
            <a:ext cx="143608" cy="256140"/>
            <a:chOff x="9490011" y="2873388"/>
            <a:chExt cx="147317" cy="145745"/>
          </a:xfrm>
        </p:grpSpPr>
        <p:sp>
          <p:nvSpPr>
            <p:cNvPr id="44" name="矩形 43">
              <a:extLst>
                <a:ext uri="{FF2B5EF4-FFF2-40B4-BE49-F238E27FC236}">
                  <a16:creationId xmlns:a16="http://schemas.microsoft.com/office/drawing/2014/main" id="{41BBE88C-7EE1-4889-A41E-9585D83E197B}"/>
                </a:ext>
              </a:extLst>
            </p:cNvPr>
            <p:cNvSpPr/>
            <p:nvPr/>
          </p:nvSpPr>
          <p:spPr>
            <a:xfrm>
              <a:off x="9490011" y="2893176"/>
              <a:ext cx="141516" cy="1259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a:extLst>
                <a:ext uri="{FF2B5EF4-FFF2-40B4-BE49-F238E27FC236}">
                  <a16:creationId xmlns:a16="http://schemas.microsoft.com/office/drawing/2014/main" id="{0673F6B7-28F7-4B41-BE72-CA51281283B6}"/>
                </a:ext>
              </a:extLst>
            </p:cNvPr>
            <p:cNvCxnSpPr>
              <a:cxnSpLocks/>
            </p:cNvCxnSpPr>
            <p:nvPr/>
          </p:nvCxnSpPr>
          <p:spPr>
            <a:xfrm>
              <a:off x="9637328" y="2873388"/>
              <a:ext cx="0" cy="14002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6" name="箭头: 下 45">
            <a:extLst>
              <a:ext uri="{FF2B5EF4-FFF2-40B4-BE49-F238E27FC236}">
                <a16:creationId xmlns:a16="http://schemas.microsoft.com/office/drawing/2014/main" id="{B4C23A98-E990-4CDE-BADA-75469FC740AE}"/>
              </a:ext>
            </a:extLst>
          </p:cNvPr>
          <p:cNvSpPr/>
          <p:nvPr/>
        </p:nvSpPr>
        <p:spPr>
          <a:xfrm rot="1940185">
            <a:off x="3956436" y="2796244"/>
            <a:ext cx="257928" cy="968452"/>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FD29A81E-62B5-44DF-97C4-20694DE234BF}"/>
              </a:ext>
            </a:extLst>
          </p:cNvPr>
          <p:cNvSpPr/>
          <p:nvPr/>
        </p:nvSpPr>
        <p:spPr>
          <a:xfrm>
            <a:off x="1141073" y="4110133"/>
            <a:ext cx="2933705" cy="29079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Access Control Filter</a:t>
            </a:r>
            <a:endParaRPr lang="zh-CN" altLang="en-US" sz="2000" b="1" dirty="0">
              <a:latin typeface="Calibri" panose="020F0502020204030204" pitchFamily="34" charset="0"/>
              <a:cs typeface="Calibri" panose="020F0502020204030204" pitchFamily="34" charset="0"/>
            </a:endParaRPr>
          </a:p>
        </p:txBody>
      </p:sp>
      <p:cxnSp>
        <p:nvCxnSpPr>
          <p:cNvPr id="51" name="直接箭头连接符 50">
            <a:extLst>
              <a:ext uri="{FF2B5EF4-FFF2-40B4-BE49-F238E27FC236}">
                <a16:creationId xmlns:a16="http://schemas.microsoft.com/office/drawing/2014/main" id="{539DD1A1-A27A-4B61-AACD-BECBAADD4934}"/>
              </a:ext>
            </a:extLst>
          </p:cNvPr>
          <p:cNvCxnSpPr>
            <a:cxnSpLocks/>
          </p:cNvCxnSpPr>
          <p:nvPr/>
        </p:nvCxnSpPr>
        <p:spPr>
          <a:xfrm flipH="1">
            <a:off x="5710992" y="2143884"/>
            <a:ext cx="480945" cy="54087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E755D11D-DDEE-4A10-BA8F-3469FCB42419}"/>
              </a:ext>
            </a:extLst>
          </p:cNvPr>
          <p:cNvCxnSpPr>
            <a:cxnSpLocks/>
            <a:stCxn id="13" idx="2"/>
            <a:endCxn id="3" idx="0"/>
          </p:cNvCxnSpPr>
          <p:nvPr/>
        </p:nvCxnSpPr>
        <p:spPr>
          <a:xfrm flipH="1">
            <a:off x="5618790" y="3142261"/>
            <a:ext cx="3971" cy="53998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0EA4BDFC-6549-45FA-9833-141B3C671F9F}"/>
              </a:ext>
            </a:extLst>
          </p:cNvPr>
          <p:cNvCxnSpPr>
            <a:cxnSpLocks/>
            <a:stCxn id="3" idx="3"/>
            <a:endCxn id="18" idx="4"/>
          </p:cNvCxnSpPr>
          <p:nvPr/>
        </p:nvCxnSpPr>
        <p:spPr>
          <a:xfrm flipH="1">
            <a:off x="6689600" y="3906839"/>
            <a:ext cx="72190" cy="1986017"/>
          </a:xfrm>
          <a:prstGeom prst="bentConnector3">
            <a:avLst>
              <a:gd name="adj1" fmla="val -316664"/>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0D741411-E109-49F8-B8B9-A4183BF8E4F9}"/>
              </a:ext>
            </a:extLst>
          </p:cNvPr>
          <p:cNvSpPr txBox="1"/>
          <p:nvPr/>
        </p:nvSpPr>
        <p:spPr>
          <a:xfrm>
            <a:off x="6070709" y="2105409"/>
            <a:ext cx="1511183" cy="369332"/>
          </a:xfrm>
          <a:prstGeom prst="rect">
            <a:avLst/>
          </a:prstGeom>
          <a:noFill/>
        </p:spPr>
        <p:txBody>
          <a:bodyPr wrap="square" rtlCol="0">
            <a:spAutoFit/>
          </a:bodyPr>
          <a:lstStyle/>
          <a:p>
            <a:r>
              <a:rPr lang="en-US" altLang="zh-CN" b="1" dirty="0">
                <a:latin typeface="Calibri" panose="020F0502020204030204" pitchFamily="34" charset="0"/>
                <a:cs typeface="Calibri" panose="020F0502020204030204" pitchFamily="34" charset="0"/>
              </a:rPr>
              <a:t>Administrator</a:t>
            </a:r>
            <a:endParaRPr lang="zh-CN" altLang="en-US" b="1" dirty="0">
              <a:latin typeface="Calibri" panose="020F0502020204030204" pitchFamily="34" charset="0"/>
              <a:cs typeface="Calibri" panose="020F0502020204030204" pitchFamily="34" charset="0"/>
            </a:endParaRPr>
          </a:p>
        </p:txBody>
      </p:sp>
      <p:sp>
        <p:nvSpPr>
          <p:cNvPr id="65" name="文本框 64">
            <a:extLst>
              <a:ext uri="{FF2B5EF4-FFF2-40B4-BE49-F238E27FC236}">
                <a16:creationId xmlns:a16="http://schemas.microsoft.com/office/drawing/2014/main" id="{68A0C7A6-6BE5-457F-AB01-F61823315777}"/>
              </a:ext>
            </a:extLst>
          </p:cNvPr>
          <p:cNvSpPr txBox="1"/>
          <p:nvPr/>
        </p:nvSpPr>
        <p:spPr>
          <a:xfrm>
            <a:off x="5826732" y="2780554"/>
            <a:ext cx="745204"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Policy</a:t>
            </a:r>
            <a:endParaRPr lang="zh-CN" altLang="en-US" b="1" dirty="0">
              <a:latin typeface="Calibri" panose="020F0502020204030204" pitchFamily="34" charset="0"/>
              <a:cs typeface="Calibri" panose="020F0502020204030204" pitchFamily="34" charset="0"/>
            </a:endParaRPr>
          </a:p>
        </p:txBody>
      </p:sp>
      <p:cxnSp>
        <p:nvCxnSpPr>
          <p:cNvPr id="82" name="直接箭头连接符 81">
            <a:extLst>
              <a:ext uri="{FF2B5EF4-FFF2-40B4-BE49-F238E27FC236}">
                <a16:creationId xmlns:a16="http://schemas.microsoft.com/office/drawing/2014/main" id="{CB715948-D051-496D-A1ED-9A55C0CDD501}"/>
              </a:ext>
            </a:extLst>
          </p:cNvPr>
          <p:cNvCxnSpPr>
            <a:cxnSpLocks/>
            <a:stCxn id="16" idx="2"/>
            <a:endCxn id="18" idx="1"/>
          </p:cNvCxnSpPr>
          <p:nvPr/>
        </p:nvCxnSpPr>
        <p:spPr>
          <a:xfrm flipH="1">
            <a:off x="5618790" y="5292250"/>
            <a:ext cx="1" cy="278441"/>
          </a:xfrm>
          <a:prstGeom prst="straightConnector1">
            <a:avLst/>
          </a:prstGeom>
          <a:ln w="381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F9814805-3BE2-4ED4-88E7-3FE8EF126BE7}"/>
              </a:ext>
            </a:extLst>
          </p:cNvPr>
          <p:cNvSpPr txBox="1"/>
          <p:nvPr/>
        </p:nvSpPr>
        <p:spPr>
          <a:xfrm>
            <a:off x="7581032" y="2772980"/>
            <a:ext cx="4530757" cy="261084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Applicability</a:t>
            </a:r>
          </a:p>
          <a:p>
            <a:pPr marL="285750" indent="-285750">
              <a:lnSpc>
                <a:spcPct val="15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Administrator Friendliness</a:t>
            </a:r>
          </a:p>
          <a:p>
            <a:pPr marL="285750" indent="-285750">
              <a:lnSpc>
                <a:spcPct val="15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Centralized Management</a:t>
            </a:r>
          </a:p>
          <a:p>
            <a:pPr marL="285750" indent="-285750">
              <a:lnSpc>
                <a:spcPct val="15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Hot Update</a:t>
            </a:r>
          </a:p>
        </p:txBody>
      </p:sp>
      <p:cxnSp>
        <p:nvCxnSpPr>
          <p:cNvPr id="50" name="连接符: 肘形 49">
            <a:extLst>
              <a:ext uri="{FF2B5EF4-FFF2-40B4-BE49-F238E27FC236}">
                <a16:creationId xmlns:a16="http://schemas.microsoft.com/office/drawing/2014/main" id="{729CB96A-4583-4342-A91B-73BACC8BA15B}"/>
              </a:ext>
            </a:extLst>
          </p:cNvPr>
          <p:cNvCxnSpPr>
            <a:cxnSpLocks/>
          </p:cNvCxnSpPr>
          <p:nvPr/>
        </p:nvCxnSpPr>
        <p:spPr>
          <a:xfrm>
            <a:off x="4074778" y="4255531"/>
            <a:ext cx="706063" cy="637144"/>
          </a:xfrm>
          <a:prstGeom prst="bentConnector3">
            <a:avLst/>
          </a:prstGeom>
          <a:ln w="381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29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5">
                                            <p:txEl>
                                              <p:pRg st="1" end="1"/>
                                            </p:txEl>
                                          </p:spTgt>
                                        </p:tgtEl>
                                        <p:attrNameLst>
                                          <p:attrName>style.visibility</p:attrName>
                                        </p:attrNameLst>
                                      </p:cBhvr>
                                      <p:to>
                                        <p:strVal val="visible"/>
                                      </p:to>
                                    </p:set>
                                    <p:animEffect transition="in" filter="dissolve">
                                      <p:cBhvr>
                                        <p:cTn id="7" dur="500"/>
                                        <p:tgtEl>
                                          <p:spTgt spid="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5">
                                            <p:txEl>
                                              <p:pRg st="2" end="2"/>
                                            </p:txEl>
                                          </p:spTgt>
                                        </p:tgtEl>
                                        <p:attrNameLst>
                                          <p:attrName>style.visibility</p:attrName>
                                        </p:attrNameLst>
                                      </p:cBhvr>
                                      <p:to>
                                        <p:strVal val="visible"/>
                                      </p:to>
                                    </p:set>
                                    <p:animEffect transition="in" filter="dissolve">
                                      <p:cBhvr>
                                        <p:cTn id="12" dur="500"/>
                                        <p:tgtEl>
                                          <p:spTgt spid="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5">
                                            <p:txEl>
                                              <p:pRg st="3" end="3"/>
                                            </p:txEl>
                                          </p:spTgt>
                                        </p:tgtEl>
                                        <p:attrNameLst>
                                          <p:attrName>style.visibility</p:attrName>
                                        </p:attrNameLst>
                                      </p:cBhvr>
                                      <p:to>
                                        <p:strVal val="visible"/>
                                      </p:to>
                                    </p:set>
                                    <p:animEffect transition="in" filter="dissolve">
                                      <p:cBhvr>
                                        <p:cTn id="17" dur="500"/>
                                        <p:tgtEl>
                                          <p:spTgt spid="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15</a:t>
            </a:fld>
            <a:endParaRPr lang="zh-CN" altLang="en-US"/>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3751925"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Detailed Designs</a:t>
            </a:r>
            <a:endParaRPr lang="zh-CN" altLang="en-US" sz="4000" b="1"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0E1AEBA0-7143-4051-AA00-BEF68F5CF8ED}"/>
              </a:ext>
            </a:extLst>
          </p:cNvPr>
          <p:cNvSpPr txBox="1"/>
          <p:nvPr/>
        </p:nvSpPr>
        <p:spPr>
          <a:xfrm>
            <a:off x="1003769" y="1679929"/>
            <a:ext cx="9535894" cy="2556982"/>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Policy Language – flexible permission abstractions </a:t>
            </a:r>
          </a:p>
          <a:p>
            <a:pPr marL="285750" indent="-285750">
              <a:lnSpc>
                <a:spcPct val="200000"/>
              </a:lnSpc>
              <a:buFont typeface="Wingdings" panose="05000000000000000000" pitchFamily="2" charset="2"/>
              <a:buChar char="Ø"/>
            </a:pPr>
            <a:r>
              <a:rPr lang="en-US" altLang="zh-CN" sz="2800" b="1" dirty="0">
                <a:solidFill>
                  <a:schemeClr val="bg1">
                    <a:lumMod val="75000"/>
                  </a:schemeClr>
                </a:solidFill>
                <a:latin typeface="Calibri" panose="020F0502020204030204" pitchFamily="34" charset="0"/>
                <a:cs typeface="Calibri" panose="020F0502020204030204" pitchFamily="34" charset="0"/>
              </a:rPr>
              <a:t>  Policy Interpreter – parsing semantic policies</a:t>
            </a:r>
          </a:p>
          <a:p>
            <a:pPr marL="285750" indent="-285750">
              <a:lnSpc>
                <a:spcPct val="200000"/>
              </a:lnSpc>
              <a:buFont typeface="Wingdings" panose="05000000000000000000" pitchFamily="2" charset="2"/>
              <a:buChar char="Ø"/>
            </a:pPr>
            <a:r>
              <a:rPr lang="en-US" altLang="zh-CN" sz="2800" b="1" dirty="0">
                <a:solidFill>
                  <a:schemeClr val="bg1">
                    <a:lumMod val="75000"/>
                  </a:schemeClr>
                </a:solidFill>
                <a:latin typeface="Calibri" panose="020F0502020204030204" pitchFamily="34" charset="0"/>
                <a:cs typeface="Calibri" panose="020F0502020204030204" pitchFamily="34" charset="0"/>
              </a:rPr>
              <a:t>  Permission Engine – performing access control on requests</a:t>
            </a:r>
          </a:p>
        </p:txBody>
      </p:sp>
    </p:spTree>
    <p:extLst>
      <p:ext uri="{BB962C8B-B14F-4D97-AF65-F5344CB8AC3E}">
        <p14:creationId xmlns:p14="http://schemas.microsoft.com/office/powerpoint/2010/main" val="2464469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16</a:t>
            </a:fld>
            <a:endParaRPr lang="zh-CN" altLang="en-US"/>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3566041"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Policy Language</a:t>
            </a:r>
            <a:endParaRPr lang="zh-CN" altLang="en-US" sz="4000" b="1" dirty="0">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58B3ACE0-419C-44BC-84D0-04A4C3AC605A}"/>
              </a:ext>
            </a:extLst>
          </p:cNvPr>
          <p:cNvSpPr txBox="1"/>
          <p:nvPr/>
        </p:nvSpPr>
        <p:spPr>
          <a:xfrm>
            <a:off x="1154624" y="1572127"/>
            <a:ext cx="4110934" cy="461665"/>
          </a:xfrm>
          <a:prstGeom prst="rect">
            <a:avLst/>
          </a:prstGeom>
          <a:noFill/>
        </p:spPr>
        <p:txBody>
          <a:bodyPr wrap="none" rtlCol="0">
            <a:spAutoFit/>
          </a:bodyPr>
          <a:lstStyle/>
          <a:p>
            <a:r>
              <a:rPr lang="en-US" altLang="zh-CN" sz="2400" b="1" dirty="0">
                <a:solidFill>
                  <a:schemeClr val="accent1">
                    <a:lumMod val="75000"/>
                  </a:schemeClr>
                </a:solidFill>
                <a:latin typeface="Calibri" panose="020F0502020204030204" pitchFamily="34" charset="0"/>
                <a:cs typeface="Calibri" panose="020F0502020204030204" pitchFamily="34" charset="0"/>
              </a:rPr>
              <a:t>Attribute Based Access Control</a:t>
            </a:r>
            <a:endParaRPr lang="zh-CN" altLang="en-US" sz="2400" b="1" dirty="0">
              <a:solidFill>
                <a:schemeClr val="accent1">
                  <a:lumMod val="75000"/>
                </a:schemeClr>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D87630F7-EB96-4D47-94FA-40BA7AAD9743}"/>
              </a:ext>
            </a:extLst>
          </p:cNvPr>
          <p:cNvSpPr txBox="1"/>
          <p:nvPr/>
        </p:nvSpPr>
        <p:spPr>
          <a:xfrm>
            <a:off x="729203" y="2730114"/>
            <a:ext cx="1640834" cy="830997"/>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Subject</a:t>
            </a:r>
          </a:p>
          <a:p>
            <a:r>
              <a:rPr lang="en-US" altLang="zh-CN" sz="2400" dirty="0">
                <a:latin typeface="Calibri" panose="020F0502020204030204" pitchFamily="34" charset="0"/>
                <a:cs typeface="Calibri" panose="020F0502020204030204" pitchFamily="34" charset="0"/>
              </a:rPr>
              <a:t>(Requester)</a:t>
            </a:r>
            <a:endParaRPr lang="zh-CN" altLang="en-US" sz="2400" dirty="0">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30998CE9-563A-4C61-B1B5-8BB8992ABA73}"/>
              </a:ext>
            </a:extLst>
          </p:cNvPr>
          <p:cNvSpPr txBox="1"/>
          <p:nvPr/>
        </p:nvSpPr>
        <p:spPr>
          <a:xfrm>
            <a:off x="2328252" y="2712225"/>
            <a:ext cx="1516505" cy="830997"/>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Object</a:t>
            </a:r>
          </a:p>
          <a:p>
            <a:r>
              <a:rPr lang="en-US" altLang="zh-CN" sz="2400" dirty="0">
                <a:latin typeface="Calibri" panose="020F0502020204030204" pitchFamily="34" charset="0"/>
                <a:cs typeface="Calibri" panose="020F0502020204030204" pitchFamily="34" charset="0"/>
              </a:rPr>
              <a:t>(Resource)</a:t>
            </a:r>
            <a:endParaRPr lang="zh-CN" altLang="en-US" sz="2400"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4EA51D06-EC06-4DEB-8A43-3D99D40F7B54}"/>
              </a:ext>
            </a:extLst>
          </p:cNvPr>
          <p:cNvSpPr txBox="1"/>
          <p:nvPr/>
        </p:nvSpPr>
        <p:spPr>
          <a:xfrm>
            <a:off x="3848583" y="2712225"/>
            <a:ext cx="1789144" cy="830997"/>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Environment</a:t>
            </a:r>
          </a:p>
          <a:p>
            <a:r>
              <a:rPr lang="en-US" altLang="zh-CN" sz="2400" dirty="0">
                <a:latin typeface="Calibri" panose="020F0502020204030204" pitchFamily="34" charset="0"/>
                <a:cs typeface="Calibri" panose="020F0502020204030204" pitchFamily="34" charset="0"/>
              </a:rPr>
              <a:t>(Time)</a:t>
            </a:r>
            <a:endParaRPr lang="zh-CN" altLang="en-US" sz="24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02A08B7F-27C5-48C3-B196-9C8D0B893DDF}"/>
              </a:ext>
            </a:extLst>
          </p:cNvPr>
          <p:cNvPicPr>
            <a:picLocks noChangeAspect="1"/>
          </p:cNvPicPr>
          <p:nvPr/>
        </p:nvPicPr>
        <p:blipFill>
          <a:blip r:embed="rId3"/>
          <a:stretch>
            <a:fillRect/>
          </a:stretch>
        </p:blipFill>
        <p:spPr>
          <a:xfrm>
            <a:off x="6040433" y="2760405"/>
            <a:ext cx="5781392" cy="3555840"/>
          </a:xfrm>
          <a:prstGeom prst="rect">
            <a:avLst/>
          </a:prstGeom>
        </p:spPr>
      </p:pic>
      <p:cxnSp>
        <p:nvCxnSpPr>
          <p:cNvPr id="15" name="直接箭头连接符 14">
            <a:extLst>
              <a:ext uri="{FF2B5EF4-FFF2-40B4-BE49-F238E27FC236}">
                <a16:creationId xmlns:a16="http://schemas.microsoft.com/office/drawing/2014/main" id="{48D7A2CC-9897-4BDE-85B9-D63505648E2D}"/>
              </a:ext>
            </a:extLst>
          </p:cNvPr>
          <p:cNvCxnSpPr>
            <a:cxnSpLocks/>
            <a:endCxn id="9" idx="0"/>
          </p:cNvCxnSpPr>
          <p:nvPr/>
        </p:nvCxnSpPr>
        <p:spPr>
          <a:xfrm flipH="1">
            <a:off x="1549620" y="2454442"/>
            <a:ext cx="656172" cy="275672"/>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F6DD82A-0B4F-459D-936B-503B4B2AE989}"/>
              </a:ext>
            </a:extLst>
          </p:cNvPr>
          <p:cNvCxnSpPr>
            <a:cxnSpLocks/>
          </p:cNvCxnSpPr>
          <p:nvPr/>
        </p:nvCxnSpPr>
        <p:spPr>
          <a:xfrm>
            <a:off x="2534283" y="2480096"/>
            <a:ext cx="295813" cy="32116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06B7849-F52B-4321-9655-5C819B9F43B1}"/>
              </a:ext>
            </a:extLst>
          </p:cNvPr>
          <p:cNvCxnSpPr>
            <a:cxnSpLocks/>
          </p:cNvCxnSpPr>
          <p:nvPr/>
        </p:nvCxnSpPr>
        <p:spPr>
          <a:xfrm>
            <a:off x="2833922" y="2454442"/>
            <a:ext cx="1389881" cy="34681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D9915704-16D9-4B14-A3DE-A7BA9A4C91E0}"/>
              </a:ext>
            </a:extLst>
          </p:cNvPr>
          <p:cNvSpPr txBox="1"/>
          <p:nvPr/>
        </p:nvSpPr>
        <p:spPr>
          <a:xfrm>
            <a:off x="9822135" y="2249263"/>
            <a:ext cx="1869871" cy="461665"/>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REST Request</a:t>
            </a:r>
            <a:endParaRPr lang="zh-CN" altLang="en-US" sz="2400" dirty="0">
              <a:latin typeface="Calibri" panose="020F0502020204030204" pitchFamily="34" charset="0"/>
              <a:cs typeface="Calibri" panose="020F0502020204030204" pitchFamily="34" charset="0"/>
            </a:endParaRPr>
          </a:p>
        </p:txBody>
      </p:sp>
      <p:sp>
        <p:nvSpPr>
          <p:cNvPr id="27" name="矩形 26">
            <a:extLst>
              <a:ext uri="{FF2B5EF4-FFF2-40B4-BE49-F238E27FC236}">
                <a16:creationId xmlns:a16="http://schemas.microsoft.com/office/drawing/2014/main" id="{D3978EE7-CB11-4F94-ABF4-70A97B80D2E1}"/>
              </a:ext>
            </a:extLst>
          </p:cNvPr>
          <p:cNvSpPr/>
          <p:nvPr/>
        </p:nvSpPr>
        <p:spPr>
          <a:xfrm>
            <a:off x="1807756" y="2108507"/>
            <a:ext cx="7198895" cy="424732"/>
          </a:xfrm>
          <a:prstGeom prst="rect">
            <a:avLst/>
          </a:prstGeom>
        </p:spPr>
        <p:txBody>
          <a:bodyPr wrap="square">
            <a:spAutoFit/>
          </a:bodyPr>
          <a:lstStyle/>
          <a:p>
            <a:pPr lvl="0" defTabSz="685800">
              <a:lnSpc>
                <a:spcPct val="90000"/>
              </a:lnSpc>
              <a:spcBef>
                <a:spcPts val="750"/>
              </a:spcBef>
              <a:defRPr/>
            </a:pP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P(S,</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O,</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E)</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&lt;-</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Logic</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Expression(ATTR(S),</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ATTR(O),</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ATTR(E))</a:t>
            </a:r>
          </a:p>
        </p:txBody>
      </p:sp>
    </p:spTree>
    <p:extLst>
      <p:ext uri="{BB962C8B-B14F-4D97-AF65-F5344CB8AC3E}">
        <p14:creationId xmlns:p14="http://schemas.microsoft.com/office/powerpoint/2010/main" val="223085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trips(downLeft)">
                                      <p:cBhvr>
                                        <p:cTn id="15" dur="250"/>
                                        <p:tgtEl>
                                          <p:spTgt spid="15"/>
                                        </p:tgtEl>
                                      </p:cBhvr>
                                    </p:animEffect>
                                  </p:childTnLst>
                                </p:cTn>
                              </p:par>
                              <p:par>
                                <p:cTn id="16" presetID="18" presetClass="entr" presetSubtype="6"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strips(downRight)">
                                      <p:cBhvr>
                                        <p:cTn id="18" dur="250"/>
                                        <p:tgtEl>
                                          <p:spTgt spid="17"/>
                                        </p:tgtEl>
                                      </p:cBhvr>
                                    </p:animEffect>
                                  </p:childTnLst>
                                </p:cTn>
                              </p:par>
                              <p:par>
                                <p:cTn id="19" presetID="18" presetClass="entr" presetSubtype="6"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strips(downRight)">
                                      <p:cBhvr>
                                        <p:cTn id="21" dur="250"/>
                                        <p:tgtEl>
                                          <p:spTgt spid="20"/>
                                        </p:tgtEl>
                                      </p:cBhvr>
                                    </p:animEffect>
                                  </p:childTnLst>
                                </p:cTn>
                              </p:par>
                            </p:childTnLst>
                          </p:cTn>
                        </p:par>
                        <p:par>
                          <p:cTn id="22" fill="hold">
                            <p:stCondLst>
                              <p:cond delay="250"/>
                            </p:stCondLst>
                            <p:childTnLst>
                              <p:par>
                                <p:cTn id="23" presetID="1"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250"/>
                            </p:stCondLst>
                            <p:childTnLst>
                              <p:par>
                                <p:cTn id="26" presetID="1"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250"/>
                            </p:stCondLst>
                            <p:childTnLst>
                              <p:par>
                                <p:cTn id="29" presetID="1"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par>
                          <p:cTn id="35" fill="hold">
                            <p:stCondLst>
                              <p:cond delay="0"/>
                            </p:stCondLst>
                            <p:childTnLst>
                              <p:par>
                                <p:cTn id="36" presetID="9"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dissolve">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25"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17</a:t>
            </a:fld>
            <a:endParaRPr lang="zh-CN" altLang="en-US"/>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3566041"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Policy Language</a:t>
            </a:r>
            <a:endParaRPr lang="zh-CN" altLang="en-US" sz="4000" b="1" dirty="0">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58B3ACE0-419C-44BC-84D0-04A4C3AC605A}"/>
              </a:ext>
            </a:extLst>
          </p:cNvPr>
          <p:cNvSpPr txBox="1"/>
          <p:nvPr/>
        </p:nvSpPr>
        <p:spPr>
          <a:xfrm>
            <a:off x="1154624" y="1572127"/>
            <a:ext cx="4110934" cy="461665"/>
          </a:xfrm>
          <a:prstGeom prst="rect">
            <a:avLst/>
          </a:prstGeom>
          <a:noFill/>
        </p:spPr>
        <p:txBody>
          <a:bodyPr wrap="none" rtlCol="0">
            <a:spAutoFit/>
          </a:bodyPr>
          <a:lstStyle/>
          <a:p>
            <a:r>
              <a:rPr lang="en-US" altLang="zh-CN" sz="2400" b="1" dirty="0">
                <a:solidFill>
                  <a:schemeClr val="accent1">
                    <a:lumMod val="75000"/>
                  </a:schemeClr>
                </a:solidFill>
                <a:latin typeface="Calibri" panose="020F0502020204030204" pitchFamily="34" charset="0"/>
                <a:cs typeface="Calibri" panose="020F0502020204030204" pitchFamily="34" charset="0"/>
              </a:rPr>
              <a:t>Attribute Based Access Control</a:t>
            </a:r>
            <a:endParaRPr lang="zh-CN" altLang="en-US" sz="2400" b="1" dirty="0">
              <a:solidFill>
                <a:schemeClr val="accent1">
                  <a:lumMod val="75000"/>
                </a:schemeClr>
              </a:solidFill>
              <a:latin typeface="Calibri" panose="020F0502020204030204" pitchFamily="34" charset="0"/>
              <a:cs typeface="Calibri" panose="020F0502020204030204" pitchFamily="34" charset="0"/>
            </a:endParaRPr>
          </a:p>
        </p:txBody>
      </p:sp>
      <p:sp>
        <p:nvSpPr>
          <p:cNvPr id="27" name="矩形 26">
            <a:extLst>
              <a:ext uri="{FF2B5EF4-FFF2-40B4-BE49-F238E27FC236}">
                <a16:creationId xmlns:a16="http://schemas.microsoft.com/office/drawing/2014/main" id="{D3978EE7-CB11-4F94-ABF4-70A97B80D2E1}"/>
              </a:ext>
            </a:extLst>
          </p:cNvPr>
          <p:cNvSpPr/>
          <p:nvPr/>
        </p:nvSpPr>
        <p:spPr>
          <a:xfrm>
            <a:off x="1807756" y="2108507"/>
            <a:ext cx="7198895" cy="424732"/>
          </a:xfrm>
          <a:prstGeom prst="rect">
            <a:avLst/>
          </a:prstGeom>
        </p:spPr>
        <p:txBody>
          <a:bodyPr wrap="square">
            <a:spAutoFit/>
          </a:bodyPr>
          <a:lstStyle/>
          <a:p>
            <a:pPr lvl="0" defTabSz="685800">
              <a:lnSpc>
                <a:spcPct val="90000"/>
              </a:lnSpc>
              <a:spcBef>
                <a:spcPts val="750"/>
              </a:spcBef>
              <a:defRPr/>
            </a:pP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P(S,</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O,</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E)</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&lt;-</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Logic</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Expression(ATTR(S),</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ATTR(O),</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ATTR(E))</a:t>
            </a:r>
          </a:p>
        </p:txBody>
      </p:sp>
      <p:sp>
        <p:nvSpPr>
          <p:cNvPr id="14" name="文本框 13">
            <a:extLst>
              <a:ext uri="{FF2B5EF4-FFF2-40B4-BE49-F238E27FC236}">
                <a16:creationId xmlns:a16="http://schemas.microsoft.com/office/drawing/2014/main" id="{96F4574B-2C78-44C0-A42C-0DE484374F84}"/>
              </a:ext>
            </a:extLst>
          </p:cNvPr>
          <p:cNvSpPr txBox="1"/>
          <p:nvPr/>
        </p:nvSpPr>
        <p:spPr>
          <a:xfrm>
            <a:off x="1154624" y="3345183"/>
            <a:ext cx="7876673" cy="1200329"/>
          </a:xfrm>
          <a:prstGeom prst="rect">
            <a:avLst/>
          </a:prstGeom>
          <a:noFill/>
        </p:spPr>
        <p:txBody>
          <a:bodyPr wrap="square" rtlCol="0">
            <a:spAutoFit/>
          </a:bodyPr>
          <a:lstStyle/>
          <a:p>
            <a:r>
              <a:rPr lang="en-US" altLang="zh-CN" sz="2400" b="1" dirty="0">
                <a:latin typeface="Calibri" panose="020F0502020204030204" pitchFamily="34" charset="0"/>
                <a:cs typeface="Calibri" panose="020F0502020204030204" pitchFamily="34" charset="0"/>
              </a:rPr>
              <a:t>Policy</a:t>
            </a:r>
            <a:r>
              <a:rPr lang="en-US" altLang="zh-CN" sz="2400" dirty="0">
                <a:latin typeface="Calibri" panose="020F0502020204030204" pitchFamily="34" charset="0"/>
                <a:cs typeface="Calibri" panose="020F0502020204030204" pitchFamily="34" charset="0"/>
              </a:rPr>
              <a:t>:  A set of assertion expressions</a:t>
            </a:r>
          </a:p>
          <a:p>
            <a:r>
              <a:rPr lang="en-US" altLang="zh-CN" sz="2400" b="1" dirty="0">
                <a:latin typeface="Calibri" panose="020F0502020204030204" pitchFamily="34" charset="0"/>
                <a:cs typeface="Calibri" panose="020F0502020204030204" pitchFamily="34" charset="0"/>
              </a:rPr>
              <a:t>Composition</a:t>
            </a:r>
            <a:r>
              <a:rPr lang="en-US" altLang="zh-CN" sz="2400" dirty="0">
                <a:latin typeface="Calibri" panose="020F0502020204030204" pitchFamily="34" charset="0"/>
                <a:cs typeface="Calibri" panose="020F0502020204030204" pitchFamily="34" charset="0"/>
              </a:rPr>
              <a:t>:  Iteration of </a:t>
            </a:r>
            <a:r>
              <a:rPr lang="en-US" altLang="zh-CN" sz="2400" i="1" dirty="0">
                <a:latin typeface="Calibri" panose="020F0502020204030204" pitchFamily="34" charset="0"/>
                <a:cs typeface="Calibri" panose="020F0502020204030204" pitchFamily="34" charset="0"/>
              </a:rPr>
              <a:t>if-statements</a:t>
            </a:r>
            <a:r>
              <a:rPr lang="en-US" altLang="zh-CN" sz="2400" dirty="0">
                <a:latin typeface="Calibri" panose="020F0502020204030204" pitchFamily="34" charset="0"/>
                <a:cs typeface="Calibri" panose="020F0502020204030204" pitchFamily="34" charset="0"/>
              </a:rPr>
              <a:t> and logical operators</a:t>
            </a:r>
          </a:p>
          <a:p>
            <a:r>
              <a:rPr lang="en-US" altLang="zh-CN" sz="2400" b="1" dirty="0">
                <a:latin typeface="Calibri" panose="020F0502020204030204" pitchFamily="34" charset="0"/>
                <a:cs typeface="Calibri" panose="020F0502020204030204" pitchFamily="34" charset="0"/>
              </a:rPr>
              <a:t>Return</a:t>
            </a:r>
            <a:r>
              <a:rPr lang="en-US" altLang="zh-CN" sz="2400" dirty="0">
                <a:latin typeface="Calibri" panose="020F0502020204030204" pitchFamily="34" charset="0"/>
                <a:cs typeface="Calibri" panose="020F0502020204030204" pitchFamily="34" charset="0"/>
              </a:rPr>
              <a:t>:  ACCEPT /</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REJECT</a:t>
            </a:r>
          </a:p>
        </p:txBody>
      </p:sp>
    </p:spTree>
    <p:extLst>
      <p:ext uri="{BB962C8B-B14F-4D97-AF65-F5344CB8AC3E}">
        <p14:creationId xmlns:p14="http://schemas.microsoft.com/office/powerpoint/2010/main" val="90482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6F60176-DB8C-47C5-8EC2-0BA058EA787E}"/>
              </a:ext>
            </a:extLst>
          </p:cNvPr>
          <p:cNvPicPr>
            <a:picLocks noChangeAspect="1"/>
          </p:cNvPicPr>
          <p:nvPr/>
        </p:nvPicPr>
        <p:blipFill>
          <a:blip r:embed="rId3"/>
          <a:stretch>
            <a:fillRect/>
          </a:stretch>
        </p:blipFill>
        <p:spPr>
          <a:xfrm>
            <a:off x="820270" y="1490848"/>
            <a:ext cx="5770332" cy="4979442"/>
          </a:xfrm>
          <a:prstGeom prst="rect">
            <a:avLst/>
          </a:prstGeom>
        </p:spPr>
      </p:pic>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18</a:t>
            </a:fld>
            <a:r>
              <a:rPr lang="zh-CN" altLang="en-US" dirty="0"/>
              <a:t> </a:t>
            </a:r>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1436355"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Policy</a:t>
            </a:r>
            <a:endParaRPr lang="zh-CN" altLang="en-US" sz="4000" b="1" dirty="0">
              <a:latin typeface="Calibri" panose="020F0502020204030204" pitchFamily="34" charset="0"/>
              <a:cs typeface="Calibri" panose="020F0502020204030204" pitchFamily="34" charset="0"/>
            </a:endParaRPr>
          </a:p>
        </p:txBody>
      </p:sp>
      <p:sp>
        <p:nvSpPr>
          <p:cNvPr id="19" name="箭头: 右 18">
            <a:extLst>
              <a:ext uri="{FF2B5EF4-FFF2-40B4-BE49-F238E27FC236}">
                <a16:creationId xmlns:a16="http://schemas.microsoft.com/office/drawing/2014/main" id="{FA4B90EC-A2D8-44DB-B0B6-B18B661B08A5}"/>
              </a:ext>
            </a:extLst>
          </p:cNvPr>
          <p:cNvSpPr/>
          <p:nvPr/>
        </p:nvSpPr>
        <p:spPr>
          <a:xfrm rot="1505293">
            <a:off x="1102051" y="4003324"/>
            <a:ext cx="402620" cy="254291"/>
          </a:xfrm>
          <a:prstGeom prst="rightArrow">
            <a:avLst>
              <a:gd name="adj1" fmla="val 37893"/>
              <a:gd name="adj2" fmla="val 453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CB41707E-E30D-4A27-B897-12965EA803D6}"/>
              </a:ext>
            </a:extLst>
          </p:cNvPr>
          <p:cNvSpPr/>
          <p:nvPr/>
        </p:nvSpPr>
        <p:spPr>
          <a:xfrm rot="18956299">
            <a:off x="953313" y="3366023"/>
            <a:ext cx="402620" cy="254291"/>
          </a:xfrm>
          <a:prstGeom prst="rightArrow">
            <a:avLst>
              <a:gd name="adj1" fmla="val 37893"/>
              <a:gd name="adj2" fmla="val 453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D2D2CD25-FC46-45CF-82CB-596254D100D4}"/>
              </a:ext>
            </a:extLst>
          </p:cNvPr>
          <p:cNvSpPr/>
          <p:nvPr/>
        </p:nvSpPr>
        <p:spPr>
          <a:xfrm>
            <a:off x="986589" y="1772651"/>
            <a:ext cx="1724527" cy="30290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BCDE23EB-5675-4F09-8BB9-E19016D0704A}"/>
              </a:ext>
            </a:extLst>
          </p:cNvPr>
          <p:cNvSpPr/>
          <p:nvPr/>
        </p:nvSpPr>
        <p:spPr>
          <a:xfrm>
            <a:off x="986588" y="2927684"/>
            <a:ext cx="1724527" cy="24384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C7DEC23A-4955-48AE-B8BA-3AED4919CEF0}"/>
              </a:ext>
            </a:extLst>
          </p:cNvPr>
          <p:cNvSpPr txBox="1"/>
          <p:nvPr/>
        </p:nvSpPr>
        <p:spPr>
          <a:xfrm>
            <a:off x="6677463" y="1697974"/>
            <a:ext cx="5450369" cy="2318455"/>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Global Policy</a:t>
            </a:r>
          </a:p>
          <a:p>
            <a:pPr>
              <a:lnSpc>
                <a:spcPct val="150000"/>
              </a:lnSpc>
            </a:pPr>
            <a:r>
              <a:rPr lang="en-US" altLang="zh-CN" sz="24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all requests</a:t>
            </a:r>
            <a:endParaRPr lang="en-US" altLang="zh-CN" sz="2400" dirty="0">
              <a:latin typeface="Calibri" panose="020F0502020204030204" pitchFamily="34" charset="0"/>
              <a:cs typeface="Calibri" panose="020F0502020204030204" pitchFamily="34" charset="0"/>
            </a:endParaRPr>
          </a:p>
          <a:p>
            <a:pPr>
              <a:lnSpc>
                <a:spcPct val="150000"/>
              </a:lnSpc>
            </a:pPr>
            <a:endParaRPr lang="en-US" altLang="zh-CN" sz="600" dirty="0">
              <a:latin typeface="Calibri" panose="020F0502020204030204" pitchFamily="34" charset="0"/>
              <a:cs typeface="Calibri" panose="020F0502020204030204" pitchFamily="34" charset="0"/>
            </a:endParaRPr>
          </a:p>
          <a:p>
            <a:r>
              <a:rPr lang="en-US" altLang="zh-CN" sz="2800" b="1" dirty="0">
                <a:latin typeface="Calibri" panose="020F0502020204030204" pitchFamily="34" charset="0"/>
                <a:cs typeface="Calibri" panose="020F0502020204030204" pitchFamily="34" charset="0"/>
              </a:rPr>
              <a:t>Local Policy</a:t>
            </a:r>
          </a:p>
          <a:p>
            <a:pPr>
              <a:lnSpc>
                <a:spcPct val="150000"/>
              </a:lnSpc>
            </a:pPr>
            <a:r>
              <a:rPr lang="en-US" altLang="zh-CN" sz="24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individual user group and user</a:t>
            </a:r>
            <a:endParaRPr lang="zh-CN" altLang="en-US" sz="2400" dirty="0">
              <a:latin typeface="Calibri" panose="020F0502020204030204" pitchFamily="34" charset="0"/>
              <a:cs typeface="Calibri" panose="020F0502020204030204" pitchFamily="34" charset="0"/>
            </a:endParaRPr>
          </a:p>
        </p:txBody>
      </p:sp>
      <p:sp>
        <p:nvSpPr>
          <p:cNvPr id="16" name="箭头: 直角上 15">
            <a:extLst>
              <a:ext uri="{FF2B5EF4-FFF2-40B4-BE49-F238E27FC236}">
                <a16:creationId xmlns:a16="http://schemas.microsoft.com/office/drawing/2014/main" id="{DB2E9FAF-E2C4-4536-94A8-7773EB1567AC}"/>
              </a:ext>
            </a:extLst>
          </p:cNvPr>
          <p:cNvSpPr/>
          <p:nvPr/>
        </p:nvSpPr>
        <p:spPr>
          <a:xfrm rot="5400000">
            <a:off x="7175148" y="2222260"/>
            <a:ext cx="396718" cy="344906"/>
          </a:xfrm>
          <a:prstGeom prst="bentUp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直角上 17">
            <a:extLst>
              <a:ext uri="{FF2B5EF4-FFF2-40B4-BE49-F238E27FC236}">
                <a16:creationId xmlns:a16="http://schemas.microsoft.com/office/drawing/2014/main" id="{54CC58A8-E22A-4248-B6A8-28ECF2220DDB}"/>
              </a:ext>
            </a:extLst>
          </p:cNvPr>
          <p:cNvSpPr/>
          <p:nvPr/>
        </p:nvSpPr>
        <p:spPr>
          <a:xfrm rot="5400000">
            <a:off x="7183170" y="3423524"/>
            <a:ext cx="396718" cy="344906"/>
          </a:xfrm>
          <a:prstGeom prst="bentUp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B77AF0AD-0D9C-4CF3-8B1B-7A2DB4FF4015}"/>
              </a:ext>
            </a:extLst>
          </p:cNvPr>
          <p:cNvSpPr/>
          <p:nvPr/>
        </p:nvSpPr>
        <p:spPr>
          <a:xfrm>
            <a:off x="6711478" y="3397618"/>
            <a:ext cx="542071"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for</a:t>
            </a:r>
            <a:endParaRPr lang="zh-CN" altLang="en-US" dirty="0"/>
          </a:p>
        </p:txBody>
      </p:sp>
      <p:sp>
        <p:nvSpPr>
          <p:cNvPr id="21" name="矩形 20">
            <a:extLst>
              <a:ext uri="{FF2B5EF4-FFF2-40B4-BE49-F238E27FC236}">
                <a16:creationId xmlns:a16="http://schemas.microsoft.com/office/drawing/2014/main" id="{39A95AE0-D38C-40C8-9FAA-94019B14DEF4}"/>
              </a:ext>
            </a:extLst>
          </p:cNvPr>
          <p:cNvSpPr/>
          <p:nvPr/>
        </p:nvSpPr>
        <p:spPr>
          <a:xfrm>
            <a:off x="6703456" y="2163880"/>
            <a:ext cx="542071"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for</a:t>
            </a:r>
            <a:endParaRPr lang="zh-CN" altLang="en-US" dirty="0"/>
          </a:p>
        </p:txBody>
      </p:sp>
    </p:spTree>
    <p:extLst>
      <p:ext uri="{BB962C8B-B14F-4D97-AF65-F5344CB8AC3E}">
        <p14:creationId xmlns:p14="http://schemas.microsoft.com/office/powerpoint/2010/main" val="249719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childTnLst>
                          </p:cTn>
                        </p:par>
                        <p:par>
                          <p:cTn id="13" fill="hold">
                            <p:stCondLst>
                              <p:cond delay="0"/>
                            </p:stCondLst>
                            <p:childTnLst>
                              <p:par>
                                <p:cTn id="14" presetID="18" presetClass="entr" presetSubtype="6"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strips(downRight)">
                                      <p:cBhvr>
                                        <p:cTn id="16" dur="500"/>
                                        <p:tgtEl>
                                          <p:spTgt spid="21"/>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trips(downRight)">
                                      <p:cBhvr>
                                        <p:cTn id="19" dur="500"/>
                                        <p:tgtEl>
                                          <p:spTgt spid="1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childTnLst>
                                </p:cTn>
                              </p:par>
                            </p:childTnLst>
                          </p:cTn>
                        </p:par>
                        <p:par>
                          <p:cTn id="27" fill="hold">
                            <p:stCondLst>
                              <p:cond delay="0"/>
                            </p:stCondLst>
                            <p:childTnLst>
                              <p:par>
                                <p:cTn id="28" presetID="18" presetClass="entr" presetSubtype="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strips(downRight)">
                                      <p:cBhvr>
                                        <p:cTn id="30" dur="500"/>
                                        <p:tgtEl>
                                          <p:spTgt spid="20"/>
                                        </p:tgtEl>
                                      </p:cBhvr>
                                    </p:animEffect>
                                  </p:childTnLst>
                                </p:cTn>
                              </p:par>
                              <p:par>
                                <p:cTn id="31" presetID="18" presetClass="entr" presetSubtype="6"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strips(downRight)">
                                      <p:cBhvr>
                                        <p:cTn id="33" dur="500"/>
                                        <p:tgtEl>
                                          <p:spTgt spid="18"/>
                                        </p:tgtEl>
                                      </p:cBhvr>
                                    </p:animEffec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0"/>
                                          </p:stCondLst>
                                        </p:cTn>
                                        <p:tgtEl>
                                          <p:spTgt spid="14">
                                            <p:txEl>
                                              <p:pRg st="4" end="4"/>
                                            </p:txEl>
                                          </p:spTgt>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27" grpId="0" animBg="1"/>
      <p:bldP spid="16" grpId="0" animBg="1"/>
      <p:bldP spid="18" grpId="0" animBg="1"/>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19</a:t>
            </a:fld>
            <a:r>
              <a:rPr lang="zh-CN" altLang="en-US" dirty="0"/>
              <a:t> </a:t>
            </a:r>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1436355"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Policy</a:t>
            </a:r>
            <a:endParaRPr lang="zh-CN" altLang="en-US" sz="4000" b="1" dirty="0">
              <a:latin typeface="Calibri" panose="020F0502020204030204" pitchFamily="34" charset="0"/>
              <a:cs typeface="Calibri" panose="020F0502020204030204" pitchFamily="34" charset="0"/>
            </a:endParaRPr>
          </a:p>
        </p:txBody>
      </p:sp>
      <p:sp>
        <p:nvSpPr>
          <p:cNvPr id="25" name="文本框 24">
            <a:extLst>
              <a:ext uri="{FF2B5EF4-FFF2-40B4-BE49-F238E27FC236}">
                <a16:creationId xmlns:a16="http://schemas.microsoft.com/office/drawing/2014/main" id="{D9915704-16D9-4B14-A3DE-A7BA9A4C91E0}"/>
              </a:ext>
            </a:extLst>
          </p:cNvPr>
          <p:cNvSpPr txBox="1"/>
          <p:nvPr/>
        </p:nvSpPr>
        <p:spPr>
          <a:xfrm>
            <a:off x="6677463" y="1697974"/>
            <a:ext cx="5450369" cy="2318455"/>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Global Policy</a:t>
            </a:r>
          </a:p>
          <a:p>
            <a:pPr>
              <a:lnSpc>
                <a:spcPct val="150000"/>
              </a:lnSpc>
            </a:pPr>
            <a:r>
              <a:rPr lang="en-US" altLang="zh-CN" sz="24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all requests</a:t>
            </a:r>
            <a:endParaRPr lang="en-US" altLang="zh-CN" sz="2400" dirty="0">
              <a:latin typeface="Calibri" panose="020F0502020204030204" pitchFamily="34" charset="0"/>
              <a:cs typeface="Calibri" panose="020F0502020204030204" pitchFamily="34" charset="0"/>
            </a:endParaRPr>
          </a:p>
          <a:p>
            <a:pPr>
              <a:lnSpc>
                <a:spcPct val="150000"/>
              </a:lnSpc>
            </a:pPr>
            <a:endParaRPr lang="en-US" altLang="zh-CN" sz="600" dirty="0">
              <a:latin typeface="Calibri" panose="020F0502020204030204" pitchFamily="34" charset="0"/>
              <a:cs typeface="Calibri" panose="020F0502020204030204" pitchFamily="34" charset="0"/>
            </a:endParaRPr>
          </a:p>
          <a:p>
            <a:r>
              <a:rPr lang="en-US" altLang="zh-CN" sz="2800" b="1" dirty="0">
                <a:latin typeface="Calibri" panose="020F0502020204030204" pitchFamily="34" charset="0"/>
                <a:cs typeface="Calibri" panose="020F0502020204030204" pitchFamily="34" charset="0"/>
              </a:rPr>
              <a:t>Local Policy</a:t>
            </a:r>
          </a:p>
          <a:p>
            <a:pPr>
              <a:lnSpc>
                <a:spcPct val="150000"/>
              </a:lnSpc>
            </a:pPr>
            <a:r>
              <a:rPr lang="en-US" altLang="zh-CN" sz="24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individual user group and user</a:t>
            </a:r>
            <a:endParaRPr lang="zh-CN" altLang="en-US" sz="2400" dirty="0">
              <a:latin typeface="Calibri" panose="020F0502020204030204" pitchFamily="34" charset="0"/>
              <a:cs typeface="Calibri" panose="020F0502020204030204" pitchFamily="34" charset="0"/>
            </a:endParaRPr>
          </a:p>
        </p:txBody>
      </p:sp>
      <p:sp>
        <p:nvSpPr>
          <p:cNvPr id="28" name="箭头: 直角上 27">
            <a:extLst>
              <a:ext uri="{FF2B5EF4-FFF2-40B4-BE49-F238E27FC236}">
                <a16:creationId xmlns:a16="http://schemas.microsoft.com/office/drawing/2014/main" id="{FD01F71B-FA21-4D13-8C54-2E13BFC85B99}"/>
              </a:ext>
            </a:extLst>
          </p:cNvPr>
          <p:cNvSpPr/>
          <p:nvPr/>
        </p:nvSpPr>
        <p:spPr>
          <a:xfrm rot="5400000">
            <a:off x="7175148" y="2222260"/>
            <a:ext cx="396718" cy="344906"/>
          </a:xfrm>
          <a:prstGeom prst="bentUp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直角上 14">
            <a:extLst>
              <a:ext uri="{FF2B5EF4-FFF2-40B4-BE49-F238E27FC236}">
                <a16:creationId xmlns:a16="http://schemas.microsoft.com/office/drawing/2014/main" id="{F62E8591-85DF-4354-A39B-1C08996CA082}"/>
              </a:ext>
            </a:extLst>
          </p:cNvPr>
          <p:cNvSpPr/>
          <p:nvPr/>
        </p:nvSpPr>
        <p:spPr>
          <a:xfrm rot="5400000">
            <a:off x="7183170" y="3423524"/>
            <a:ext cx="396718" cy="344906"/>
          </a:xfrm>
          <a:prstGeom prst="bentUp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CFF1CFCE-B136-4045-8ADF-15D7C3458A4D}"/>
              </a:ext>
            </a:extLst>
          </p:cNvPr>
          <p:cNvSpPr/>
          <p:nvPr/>
        </p:nvSpPr>
        <p:spPr>
          <a:xfrm>
            <a:off x="6711478" y="3397618"/>
            <a:ext cx="542071"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for</a:t>
            </a:r>
            <a:endParaRPr lang="zh-CN" altLang="en-US" dirty="0"/>
          </a:p>
        </p:txBody>
      </p:sp>
      <p:sp>
        <p:nvSpPr>
          <p:cNvPr id="17" name="矩形 16">
            <a:extLst>
              <a:ext uri="{FF2B5EF4-FFF2-40B4-BE49-F238E27FC236}">
                <a16:creationId xmlns:a16="http://schemas.microsoft.com/office/drawing/2014/main" id="{0D18CAF6-25D3-4621-904E-FB82F8FDCBA7}"/>
              </a:ext>
            </a:extLst>
          </p:cNvPr>
          <p:cNvSpPr/>
          <p:nvPr/>
        </p:nvSpPr>
        <p:spPr>
          <a:xfrm>
            <a:off x="6703456" y="2163880"/>
            <a:ext cx="542071" cy="461665"/>
          </a:xfrm>
          <a:prstGeom prst="rect">
            <a:avLst/>
          </a:prstGeom>
        </p:spPr>
        <p:txBody>
          <a:bodyPr wrap="none">
            <a:spAutoFit/>
          </a:bodyPr>
          <a:lstStyle/>
          <a:p>
            <a:r>
              <a:rPr lang="en-US" altLang="zh-CN" sz="2400" dirty="0">
                <a:latin typeface="Calibri" panose="020F0502020204030204" pitchFamily="34" charset="0"/>
                <a:cs typeface="Calibri" panose="020F0502020204030204" pitchFamily="34" charset="0"/>
              </a:rPr>
              <a:t>for</a:t>
            </a:r>
            <a:endParaRPr lang="zh-CN" altLang="en-US" dirty="0"/>
          </a:p>
        </p:txBody>
      </p:sp>
      <p:sp>
        <p:nvSpPr>
          <p:cNvPr id="3" name="箭头: 虚尾 2">
            <a:extLst>
              <a:ext uri="{FF2B5EF4-FFF2-40B4-BE49-F238E27FC236}">
                <a16:creationId xmlns:a16="http://schemas.microsoft.com/office/drawing/2014/main" id="{7A18F141-0A8B-41DC-975B-33C9C5B07479}"/>
              </a:ext>
            </a:extLst>
          </p:cNvPr>
          <p:cNvSpPr/>
          <p:nvPr/>
        </p:nvSpPr>
        <p:spPr>
          <a:xfrm rot="5400000">
            <a:off x="8802908" y="3803143"/>
            <a:ext cx="413473" cy="950495"/>
          </a:xfrm>
          <a:prstGeom prst="stripedRightArrow">
            <a:avLst/>
          </a:prstGeom>
          <a:solidFill>
            <a:schemeClr val="bg1">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9A228CC-8373-4FBA-8D0B-1101C2243ACC}"/>
              </a:ext>
            </a:extLst>
          </p:cNvPr>
          <p:cNvSpPr/>
          <p:nvPr/>
        </p:nvSpPr>
        <p:spPr>
          <a:xfrm>
            <a:off x="6732900" y="4465608"/>
            <a:ext cx="4553491" cy="1319079"/>
          </a:xfrm>
          <a:prstGeom prst="rect">
            <a:avLst/>
          </a:prstGeom>
        </p:spPr>
        <p:txBody>
          <a:bodyPr wrap="none">
            <a:spAutoFit/>
          </a:bodyPr>
          <a:lstStyle/>
          <a:p>
            <a:pPr algn="ctr">
              <a:lnSpc>
                <a:spcPct val="150000"/>
              </a:lnSpc>
            </a:pPr>
            <a:r>
              <a:rPr lang="en-US" altLang="zh-CN" sz="2800" b="1" dirty="0">
                <a:solidFill>
                  <a:schemeClr val="accent2"/>
                </a:solidFill>
                <a:latin typeface="Calibri" panose="020F0502020204030204" pitchFamily="34" charset="0"/>
                <a:cs typeface="Calibri" panose="020F0502020204030204" pitchFamily="34" charset="0"/>
              </a:rPr>
              <a:t>Performance</a:t>
            </a:r>
          </a:p>
          <a:p>
            <a:pPr algn="ctr">
              <a:lnSpc>
                <a:spcPct val="150000"/>
              </a:lnSpc>
            </a:pPr>
            <a:r>
              <a:rPr lang="en-US" altLang="zh-CN" sz="2800" b="1" dirty="0">
                <a:solidFill>
                  <a:schemeClr val="accent2"/>
                </a:solidFill>
                <a:latin typeface="Calibri" panose="020F0502020204030204" pitchFamily="34" charset="0"/>
                <a:cs typeface="Calibri" panose="020F0502020204030204" pitchFamily="34" charset="0"/>
              </a:rPr>
              <a:t>Expressiveness and simplicity</a:t>
            </a:r>
            <a:endParaRPr lang="zh-CN" altLang="en-US" sz="2800" b="1" dirty="0">
              <a:solidFill>
                <a:schemeClr val="accent2"/>
              </a:solidFill>
            </a:endParaRPr>
          </a:p>
        </p:txBody>
      </p:sp>
      <p:pic>
        <p:nvPicPr>
          <p:cNvPr id="16" name="图片 15">
            <a:extLst>
              <a:ext uri="{FF2B5EF4-FFF2-40B4-BE49-F238E27FC236}">
                <a16:creationId xmlns:a16="http://schemas.microsoft.com/office/drawing/2014/main" id="{04364E03-BC32-4227-B186-08040B5DAF9A}"/>
              </a:ext>
            </a:extLst>
          </p:cNvPr>
          <p:cNvPicPr>
            <a:picLocks noChangeAspect="1"/>
          </p:cNvPicPr>
          <p:nvPr/>
        </p:nvPicPr>
        <p:blipFill>
          <a:blip r:embed="rId3"/>
          <a:stretch>
            <a:fillRect/>
          </a:stretch>
        </p:blipFill>
        <p:spPr>
          <a:xfrm>
            <a:off x="820270" y="1490848"/>
            <a:ext cx="5770332" cy="4979442"/>
          </a:xfrm>
          <a:prstGeom prst="rect">
            <a:avLst/>
          </a:prstGeom>
        </p:spPr>
      </p:pic>
      <p:sp>
        <p:nvSpPr>
          <p:cNvPr id="18" name="箭头: 右 17">
            <a:extLst>
              <a:ext uri="{FF2B5EF4-FFF2-40B4-BE49-F238E27FC236}">
                <a16:creationId xmlns:a16="http://schemas.microsoft.com/office/drawing/2014/main" id="{D87E078F-38D2-4AAA-8473-BC86286C0698}"/>
              </a:ext>
            </a:extLst>
          </p:cNvPr>
          <p:cNvSpPr/>
          <p:nvPr/>
        </p:nvSpPr>
        <p:spPr>
          <a:xfrm rot="1505293">
            <a:off x="1102051" y="4003324"/>
            <a:ext cx="402620" cy="254291"/>
          </a:xfrm>
          <a:prstGeom prst="rightArrow">
            <a:avLst>
              <a:gd name="adj1" fmla="val 37893"/>
              <a:gd name="adj2" fmla="val 453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FACC4A4A-2E00-4E52-8DAF-B9D8DCB88564}"/>
              </a:ext>
            </a:extLst>
          </p:cNvPr>
          <p:cNvSpPr/>
          <p:nvPr/>
        </p:nvSpPr>
        <p:spPr>
          <a:xfrm rot="18956299">
            <a:off x="953313" y="3366023"/>
            <a:ext cx="402620" cy="254291"/>
          </a:xfrm>
          <a:prstGeom prst="rightArrow">
            <a:avLst>
              <a:gd name="adj1" fmla="val 37893"/>
              <a:gd name="adj2" fmla="val 453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52E848A0-0161-493B-9AA0-DB641C2BD690}"/>
              </a:ext>
            </a:extLst>
          </p:cNvPr>
          <p:cNvSpPr/>
          <p:nvPr/>
        </p:nvSpPr>
        <p:spPr>
          <a:xfrm>
            <a:off x="986589" y="1772651"/>
            <a:ext cx="1724527" cy="30290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C67F2409-89FE-4C60-A036-725BABAB8985}"/>
              </a:ext>
            </a:extLst>
          </p:cNvPr>
          <p:cNvSpPr/>
          <p:nvPr/>
        </p:nvSpPr>
        <p:spPr>
          <a:xfrm>
            <a:off x="986588" y="2927684"/>
            <a:ext cx="1724527" cy="24384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840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2</a:t>
            </a:fld>
            <a:endParaRPr lang="zh-CN" altLang="en-US"/>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2709524"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Background</a:t>
            </a:r>
            <a:endParaRPr lang="zh-CN" altLang="en-US" sz="4000" b="1" dirty="0">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C5BF3C91-81AE-4266-BD27-12AEC7C2F07C}"/>
              </a:ext>
            </a:extLst>
          </p:cNvPr>
          <p:cNvSpPr txBox="1"/>
          <p:nvPr/>
        </p:nvSpPr>
        <p:spPr>
          <a:xfrm>
            <a:off x="7700210" y="1708485"/>
            <a:ext cx="4411579" cy="1077218"/>
          </a:xfrm>
          <a:prstGeom prst="rect">
            <a:avLst/>
          </a:prstGeom>
          <a:noFill/>
        </p:spPr>
        <p:txBody>
          <a:bodyPr wrap="square" rtlCol="0">
            <a:spAutoFit/>
          </a:bodyPr>
          <a:lstStyle/>
          <a:p>
            <a:r>
              <a:rPr lang="en-US" altLang="zh-CN" sz="3200" dirty="0">
                <a:latin typeface="Arial Black" panose="020B0A04020102020204" pitchFamily="34" charset="0"/>
                <a:cs typeface="Calibri" panose="020F0502020204030204" pitchFamily="34" charset="0"/>
              </a:rPr>
              <a:t>What is</a:t>
            </a:r>
          </a:p>
          <a:p>
            <a:r>
              <a:rPr lang="en-US" altLang="zh-CN" sz="3200" dirty="0">
                <a:solidFill>
                  <a:schemeClr val="accent2"/>
                </a:solidFill>
                <a:latin typeface="Arial Black" panose="020B0A04020102020204" pitchFamily="34" charset="0"/>
                <a:cs typeface="Calibri" panose="020F0502020204030204" pitchFamily="34" charset="0"/>
              </a:rPr>
              <a:t>SDN-based Cloud </a:t>
            </a:r>
            <a:r>
              <a:rPr lang="en-US" altLang="zh-CN" sz="3200" dirty="0">
                <a:latin typeface="Arial Black" panose="020B0A04020102020204" pitchFamily="34" charset="0"/>
                <a:cs typeface="Calibri" panose="020F0502020204030204" pitchFamily="34" charset="0"/>
              </a:rPr>
              <a:t>?</a:t>
            </a:r>
          </a:p>
        </p:txBody>
      </p:sp>
      <p:pic>
        <p:nvPicPr>
          <p:cNvPr id="10" name="图片 9">
            <a:extLst>
              <a:ext uri="{FF2B5EF4-FFF2-40B4-BE49-F238E27FC236}">
                <a16:creationId xmlns:a16="http://schemas.microsoft.com/office/drawing/2014/main" id="{FE60BFE6-C36E-4D77-A147-50E70F8A7C18}"/>
              </a:ext>
            </a:extLst>
          </p:cNvPr>
          <p:cNvPicPr>
            <a:picLocks noChangeAspect="1"/>
          </p:cNvPicPr>
          <p:nvPr/>
        </p:nvPicPr>
        <p:blipFill>
          <a:blip r:embed="rId3"/>
          <a:stretch>
            <a:fillRect/>
          </a:stretch>
        </p:blipFill>
        <p:spPr>
          <a:xfrm>
            <a:off x="1013960" y="1566950"/>
            <a:ext cx="6253114" cy="1899119"/>
          </a:xfrm>
          <a:prstGeom prst="rect">
            <a:avLst/>
          </a:prstGeom>
        </p:spPr>
      </p:pic>
      <p:pic>
        <p:nvPicPr>
          <p:cNvPr id="11" name="图片 10">
            <a:extLst>
              <a:ext uri="{FF2B5EF4-FFF2-40B4-BE49-F238E27FC236}">
                <a16:creationId xmlns:a16="http://schemas.microsoft.com/office/drawing/2014/main" id="{B64267FE-E021-458B-9861-647DE2916024}"/>
              </a:ext>
            </a:extLst>
          </p:cNvPr>
          <p:cNvPicPr>
            <a:picLocks noChangeAspect="1"/>
          </p:cNvPicPr>
          <p:nvPr/>
        </p:nvPicPr>
        <p:blipFill>
          <a:blip r:embed="rId4"/>
          <a:stretch>
            <a:fillRect/>
          </a:stretch>
        </p:blipFill>
        <p:spPr>
          <a:xfrm>
            <a:off x="1339356" y="5888559"/>
            <a:ext cx="868168" cy="585752"/>
          </a:xfrm>
          <a:prstGeom prst="rect">
            <a:avLst/>
          </a:prstGeom>
        </p:spPr>
      </p:pic>
      <p:sp>
        <p:nvSpPr>
          <p:cNvPr id="13" name="矩形: 圆角 12">
            <a:extLst>
              <a:ext uri="{FF2B5EF4-FFF2-40B4-BE49-F238E27FC236}">
                <a16:creationId xmlns:a16="http://schemas.microsoft.com/office/drawing/2014/main" id="{941D66EE-75CA-4AD1-B49D-1E29C0F83E34}"/>
              </a:ext>
            </a:extLst>
          </p:cNvPr>
          <p:cNvSpPr/>
          <p:nvPr/>
        </p:nvSpPr>
        <p:spPr>
          <a:xfrm>
            <a:off x="1339355" y="3621506"/>
            <a:ext cx="5470519" cy="1560564"/>
          </a:xfrm>
          <a:prstGeom prst="round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E07EDB19-B373-4E1C-BED6-E6347F37AFE9}"/>
              </a:ext>
            </a:extLst>
          </p:cNvPr>
          <p:cNvCxnSpPr>
            <a:cxnSpLocks/>
            <a:endCxn id="11" idx="1"/>
          </p:cNvCxnSpPr>
          <p:nvPr/>
        </p:nvCxnSpPr>
        <p:spPr>
          <a:xfrm>
            <a:off x="689811" y="6181435"/>
            <a:ext cx="649545" cy="0"/>
          </a:xfrm>
          <a:prstGeom prst="straightConnector1">
            <a:avLst/>
          </a:prstGeom>
          <a:ln w="381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B72A7F1-73A1-4EB4-B146-E17550CDBF1E}"/>
              </a:ext>
            </a:extLst>
          </p:cNvPr>
          <p:cNvCxnSpPr>
            <a:cxnSpLocks/>
            <a:endCxn id="51" idx="1"/>
          </p:cNvCxnSpPr>
          <p:nvPr/>
        </p:nvCxnSpPr>
        <p:spPr>
          <a:xfrm flipV="1">
            <a:off x="2207524" y="5605133"/>
            <a:ext cx="884060" cy="436040"/>
          </a:xfrm>
          <a:prstGeom prst="straightConnector1">
            <a:avLst/>
          </a:prstGeom>
          <a:ln w="381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E7A7624-B7CB-4BDE-927E-43E612C6D0F9}"/>
              </a:ext>
            </a:extLst>
          </p:cNvPr>
          <p:cNvCxnSpPr>
            <a:cxnSpLocks/>
            <a:stCxn id="11" idx="3"/>
            <a:endCxn id="52" idx="1"/>
          </p:cNvCxnSpPr>
          <p:nvPr/>
        </p:nvCxnSpPr>
        <p:spPr>
          <a:xfrm>
            <a:off x="2207524" y="6181435"/>
            <a:ext cx="1996482" cy="13589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959D430-3EBD-4683-913A-392B8484E8E4}"/>
              </a:ext>
            </a:extLst>
          </p:cNvPr>
          <p:cNvCxnSpPr>
            <a:cxnSpLocks/>
            <a:stCxn id="51" idx="3"/>
            <a:endCxn id="53" idx="1"/>
          </p:cNvCxnSpPr>
          <p:nvPr/>
        </p:nvCxnSpPr>
        <p:spPr>
          <a:xfrm>
            <a:off x="3959752" y="5605133"/>
            <a:ext cx="2220088" cy="305155"/>
          </a:xfrm>
          <a:prstGeom prst="straightConnector1">
            <a:avLst/>
          </a:prstGeom>
          <a:ln w="381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20D1BD8-8D04-4836-948F-43ED1D799F56}"/>
              </a:ext>
            </a:extLst>
          </p:cNvPr>
          <p:cNvCxnSpPr>
            <a:cxnSpLocks/>
            <a:stCxn id="52" idx="3"/>
          </p:cNvCxnSpPr>
          <p:nvPr/>
        </p:nvCxnSpPr>
        <p:spPr>
          <a:xfrm flipV="1">
            <a:off x="5072174" y="6041173"/>
            <a:ext cx="1107666" cy="276161"/>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2FE8DA9-8138-448C-B333-E52EFF3D64B8}"/>
              </a:ext>
            </a:extLst>
          </p:cNvPr>
          <p:cNvCxnSpPr>
            <a:cxnSpLocks/>
            <a:stCxn id="53" idx="3"/>
          </p:cNvCxnSpPr>
          <p:nvPr/>
        </p:nvCxnSpPr>
        <p:spPr>
          <a:xfrm>
            <a:off x="7048008" y="5910288"/>
            <a:ext cx="652202" cy="0"/>
          </a:xfrm>
          <a:prstGeom prst="straightConnector1">
            <a:avLst/>
          </a:prstGeom>
          <a:ln w="381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矩形: 圆角 38">
            <a:extLst>
              <a:ext uri="{FF2B5EF4-FFF2-40B4-BE49-F238E27FC236}">
                <a16:creationId xmlns:a16="http://schemas.microsoft.com/office/drawing/2014/main" id="{90020C63-9F14-498D-A435-1A73276444A1}"/>
              </a:ext>
            </a:extLst>
          </p:cNvPr>
          <p:cNvSpPr/>
          <p:nvPr/>
        </p:nvSpPr>
        <p:spPr>
          <a:xfrm>
            <a:off x="1568282" y="3866147"/>
            <a:ext cx="737060" cy="272716"/>
          </a:xfrm>
          <a:prstGeom prst="roundRect">
            <a:avLst>
              <a:gd name="adj" fmla="val 7844"/>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b="1" dirty="0">
                <a:latin typeface="Calibri" panose="020F0502020204030204" pitchFamily="34" charset="0"/>
                <a:cs typeface="Calibri" panose="020F0502020204030204" pitchFamily="34" charset="0"/>
              </a:rPr>
              <a:t>Plugin</a:t>
            </a:r>
            <a:endParaRPr lang="zh-CN" altLang="en-US" sz="1600" b="1" dirty="0">
              <a:latin typeface="Calibri" panose="020F0502020204030204" pitchFamily="34" charset="0"/>
              <a:cs typeface="Calibri" panose="020F0502020204030204" pitchFamily="34" charset="0"/>
            </a:endParaRPr>
          </a:p>
        </p:txBody>
      </p:sp>
      <p:sp>
        <p:nvSpPr>
          <p:cNvPr id="40" name="矩形: 圆角 39">
            <a:extLst>
              <a:ext uri="{FF2B5EF4-FFF2-40B4-BE49-F238E27FC236}">
                <a16:creationId xmlns:a16="http://schemas.microsoft.com/office/drawing/2014/main" id="{D7F14443-B91B-4C77-82B2-2C0909CA8A2E}"/>
              </a:ext>
            </a:extLst>
          </p:cNvPr>
          <p:cNvSpPr/>
          <p:nvPr/>
        </p:nvSpPr>
        <p:spPr>
          <a:xfrm>
            <a:off x="2603310" y="3882189"/>
            <a:ext cx="797617" cy="272716"/>
          </a:xfrm>
          <a:prstGeom prst="roundRect">
            <a:avLst>
              <a:gd name="adj" fmla="val 784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41" name="矩形: 圆角 40">
            <a:extLst>
              <a:ext uri="{FF2B5EF4-FFF2-40B4-BE49-F238E27FC236}">
                <a16:creationId xmlns:a16="http://schemas.microsoft.com/office/drawing/2014/main" id="{6934B859-2CBA-44A6-B2D7-A48325B6B12A}"/>
              </a:ext>
            </a:extLst>
          </p:cNvPr>
          <p:cNvSpPr/>
          <p:nvPr/>
        </p:nvSpPr>
        <p:spPr>
          <a:xfrm>
            <a:off x="3638338" y="3874168"/>
            <a:ext cx="797617" cy="272716"/>
          </a:xfrm>
          <a:prstGeom prst="roundRect">
            <a:avLst>
              <a:gd name="adj" fmla="val 7844"/>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43" name="矩形: 圆角 42">
            <a:extLst>
              <a:ext uri="{FF2B5EF4-FFF2-40B4-BE49-F238E27FC236}">
                <a16:creationId xmlns:a16="http://schemas.microsoft.com/office/drawing/2014/main" id="{FC90CF8B-60A1-4064-B651-5B44C67FC8A3}"/>
              </a:ext>
            </a:extLst>
          </p:cNvPr>
          <p:cNvSpPr/>
          <p:nvPr/>
        </p:nvSpPr>
        <p:spPr>
          <a:xfrm>
            <a:off x="4673366" y="3882189"/>
            <a:ext cx="797617" cy="272716"/>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44" name="矩形: 圆角 43">
            <a:extLst>
              <a:ext uri="{FF2B5EF4-FFF2-40B4-BE49-F238E27FC236}">
                <a16:creationId xmlns:a16="http://schemas.microsoft.com/office/drawing/2014/main" id="{741B2317-05A6-4F88-8E68-17B8964EDC46}"/>
              </a:ext>
            </a:extLst>
          </p:cNvPr>
          <p:cNvSpPr/>
          <p:nvPr/>
        </p:nvSpPr>
        <p:spPr>
          <a:xfrm>
            <a:off x="5708394" y="3866147"/>
            <a:ext cx="797617" cy="272716"/>
          </a:xfrm>
          <a:prstGeom prst="roundRect">
            <a:avLst>
              <a:gd name="adj" fmla="val 784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45" name="矩形: 圆角 44">
            <a:extLst>
              <a:ext uri="{FF2B5EF4-FFF2-40B4-BE49-F238E27FC236}">
                <a16:creationId xmlns:a16="http://schemas.microsoft.com/office/drawing/2014/main" id="{C5A01D6C-1ECB-4E1B-AFE5-99ED553DAFE6}"/>
              </a:ext>
            </a:extLst>
          </p:cNvPr>
          <p:cNvSpPr/>
          <p:nvPr/>
        </p:nvSpPr>
        <p:spPr>
          <a:xfrm>
            <a:off x="1601768" y="4415589"/>
            <a:ext cx="4871221" cy="526814"/>
          </a:xfrm>
          <a:prstGeom prst="roundRect">
            <a:avLst>
              <a:gd name="adj" fmla="val 784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800" b="1" dirty="0">
                <a:latin typeface="Calibri" panose="020F0502020204030204" pitchFamily="34" charset="0"/>
                <a:cs typeface="Calibri" panose="020F0502020204030204" pitchFamily="34" charset="0"/>
              </a:rPr>
              <a:t>Core Project</a:t>
            </a:r>
            <a:endParaRPr lang="zh-CN" altLang="en-US" sz="2800" b="1" dirty="0">
              <a:latin typeface="Calibri" panose="020F0502020204030204" pitchFamily="34" charset="0"/>
              <a:cs typeface="Calibri" panose="020F0502020204030204" pitchFamily="34" charset="0"/>
            </a:endParaRPr>
          </a:p>
        </p:txBody>
      </p:sp>
      <p:sp>
        <p:nvSpPr>
          <p:cNvPr id="47" name="椭圆 46">
            <a:extLst>
              <a:ext uri="{FF2B5EF4-FFF2-40B4-BE49-F238E27FC236}">
                <a16:creationId xmlns:a16="http://schemas.microsoft.com/office/drawing/2014/main" id="{EBBDE9EF-B818-4FD8-A7EE-7C6FDC6D1BD8}"/>
              </a:ext>
            </a:extLst>
          </p:cNvPr>
          <p:cNvSpPr/>
          <p:nvPr/>
        </p:nvSpPr>
        <p:spPr>
          <a:xfrm>
            <a:off x="2221832" y="2037347"/>
            <a:ext cx="1852782" cy="32084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Application</a:t>
            </a:r>
            <a:endParaRPr lang="zh-CN" altLang="en-US" b="1" dirty="0">
              <a:latin typeface="Calibri" panose="020F0502020204030204" pitchFamily="34" charset="0"/>
              <a:cs typeface="Calibri" panose="020F0502020204030204" pitchFamily="34" charset="0"/>
            </a:endParaRPr>
          </a:p>
        </p:txBody>
      </p:sp>
      <p:sp>
        <p:nvSpPr>
          <p:cNvPr id="48" name="椭圆 47">
            <a:extLst>
              <a:ext uri="{FF2B5EF4-FFF2-40B4-BE49-F238E27FC236}">
                <a16:creationId xmlns:a16="http://schemas.microsoft.com/office/drawing/2014/main" id="{B88E09AA-32EE-45E9-B721-E5356984978B}"/>
              </a:ext>
            </a:extLst>
          </p:cNvPr>
          <p:cNvSpPr/>
          <p:nvPr/>
        </p:nvSpPr>
        <p:spPr>
          <a:xfrm>
            <a:off x="4356095" y="2284992"/>
            <a:ext cx="1852782" cy="32084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Application</a:t>
            </a:r>
            <a:endParaRPr lang="zh-CN" altLang="en-US" b="1" dirty="0">
              <a:latin typeface="Calibri" panose="020F0502020204030204" pitchFamily="34" charset="0"/>
              <a:cs typeface="Calibri" panose="020F0502020204030204" pitchFamily="34" charset="0"/>
            </a:endParaRPr>
          </a:p>
        </p:txBody>
      </p:sp>
      <p:sp>
        <p:nvSpPr>
          <p:cNvPr id="49" name="椭圆 48">
            <a:extLst>
              <a:ext uri="{FF2B5EF4-FFF2-40B4-BE49-F238E27FC236}">
                <a16:creationId xmlns:a16="http://schemas.microsoft.com/office/drawing/2014/main" id="{B9C23154-1DE6-417F-B57E-C054DBC18101}"/>
              </a:ext>
            </a:extLst>
          </p:cNvPr>
          <p:cNvSpPr/>
          <p:nvPr/>
        </p:nvSpPr>
        <p:spPr>
          <a:xfrm>
            <a:off x="3012375" y="2759425"/>
            <a:ext cx="1852782" cy="32084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Application</a:t>
            </a:r>
            <a:endParaRPr lang="zh-CN" altLang="en-US" b="1" dirty="0">
              <a:latin typeface="Calibri" panose="020F0502020204030204" pitchFamily="34" charset="0"/>
              <a:cs typeface="Calibri" panose="020F0502020204030204" pitchFamily="34" charset="0"/>
            </a:endParaRPr>
          </a:p>
        </p:txBody>
      </p:sp>
      <p:pic>
        <p:nvPicPr>
          <p:cNvPr id="51" name="图片 50">
            <a:extLst>
              <a:ext uri="{FF2B5EF4-FFF2-40B4-BE49-F238E27FC236}">
                <a16:creationId xmlns:a16="http://schemas.microsoft.com/office/drawing/2014/main" id="{7B818C48-BCDA-404B-9919-DFFC946AABFC}"/>
              </a:ext>
            </a:extLst>
          </p:cNvPr>
          <p:cNvPicPr>
            <a:picLocks noChangeAspect="1"/>
          </p:cNvPicPr>
          <p:nvPr/>
        </p:nvPicPr>
        <p:blipFill>
          <a:blip r:embed="rId4"/>
          <a:stretch>
            <a:fillRect/>
          </a:stretch>
        </p:blipFill>
        <p:spPr>
          <a:xfrm>
            <a:off x="3091584" y="5312257"/>
            <a:ext cx="868168" cy="585752"/>
          </a:xfrm>
          <a:prstGeom prst="rect">
            <a:avLst/>
          </a:prstGeom>
        </p:spPr>
      </p:pic>
      <p:pic>
        <p:nvPicPr>
          <p:cNvPr id="52" name="图片 51">
            <a:extLst>
              <a:ext uri="{FF2B5EF4-FFF2-40B4-BE49-F238E27FC236}">
                <a16:creationId xmlns:a16="http://schemas.microsoft.com/office/drawing/2014/main" id="{C2880916-3985-42B7-8737-4BA89ABD540A}"/>
              </a:ext>
            </a:extLst>
          </p:cNvPr>
          <p:cNvPicPr>
            <a:picLocks noChangeAspect="1"/>
          </p:cNvPicPr>
          <p:nvPr/>
        </p:nvPicPr>
        <p:blipFill>
          <a:blip r:embed="rId4"/>
          <a:stretch>
            <a:fillRect/>
          </a:stretch>
        </p:blipFill>
        <p:spPr>
          <a:xfrm>
            <a:off x="4204006" y="6024458"/>
            <a:ext cx="868168" cy="585752"/>
          </a:xfrm>
          <a:prstGeom prst="rect">
            <a:avLst/>
          </a:prstGeom>
        </p:spPr>
      </p:pic>
      <p:pic>
        <p:nvPicPr>
          <p:cNvPr id="53" name="图片 52">
            <a:extLst>
              <a:ext uri="{FF2B5EF4-FFF2-40B4-BE49-F238E27FC236}">
                <a16:creationId xmlns:a16="http://schemas.microsoft.com/office/drawing/2014/main" id="{0836E5B7-FBF4-41B3-9823-D5E9A9F21567}"/>
              </a:ext>
            </a:extLst>
          </p:cNvPr>
          <p:cNvPicPr>
            <a:picLocks noChangeAspect="1"/>
          </p:cNvPicPr>
          <p:nvPr/>
        </p:nvPicPr>
        <p:blipFill>
          <a:blip r:embed="rId4"/>
          <a:stretch>
            <a:fillRect/>
          </a:stretch>
        </p:blipFill>
        <p:spPr>
          <a:xfrm>
            <a:off x="6179840" y="5617412"/>
            <a:ext cx="868168" cy="585752"/>
          </a:xfrm>
          <a:prstGeom prst="rect">
            <a:avLst/>
          </a:prstGeom>
        </p:spPr>
      </p:pic>
      <p:sp>
        <p:nvSpPr>
          <p:cNvPr id="68" name="矩形 67">
            <a:extLst>
              <a:ext uri="{FF2B5EF4-FFF2-40B4-BE49-F238E27FC236}">
                <a16:creationId xmlns:a16="http://schemas.microsoft.com/office/drawing/2014/main" id="{E0D769B3-6B52-4B3D-BA33-3D9738DC57E5}"/>
              </a:ext>
            </a:extLst>
          </p:cNvPr>
          <p:cNvSpPr/>
          <p:nvPr/>
        </p:nvSpPr>
        <p:spPr>
          <a:xfrm>
            <a:off x="9482075" y="1700217"/>
            <a:ext cx="1527982" cy="584775"/>
          </a:xfrm>
          <a:prstGeom prst="rect">
            <a:avLst/>
          </a:prstGeom>
        </p:spPr>
        <p:txBody>
          <a:bodyPr wrap="none">
            <a:spAutoFit/>
          </a:bodyPr>
          <a:lstStyle/>
          <a:p>
            <a:r>
              <a:rPr lang="en-US" altLang="zh-CN" sz="3200" dirty="0">
                <a:solidFill>
                  <a:schemeClr val="accent2"/>
                </a:solidFill>
                <a:latin typeface="Arial Black" panose="020B0A04020102020204" pitchFamily="34" charset="0"/>
                <a:cs typeface="Calibri" panose="020F0502020204030204" pitchFamily="34" charset="0"/>
              </a:rPr>
              <a:t>SDN </a:t>
            </a:r>
            <a:r>
              <a:rPr lang="en-US" altLang="zh-CN" sz="3200" dirty="0">
                <a:latin typeface="Arial Black" panose="020B0A04020102020204" pitchFamily="34" charset="0"/>
                <a:cs typeface="Calibri" panose="020F0502020204030204" pitchFamily="34" charset="0"/>
              </a:rPr>
              <a:t>?</a:t>
            </a:r>
            <a:endParaRPr lang="zh-CN" altLang="en-US" sz="3200" dirty="0"/>
          </a:p>
        </p:txBody>
      </p:sp>
    </p:spTree>
    <p:extLst>
      <p:ext uri="{BB962C8B-B14F-4D97-AF65-F5344CB8AC3E}">
        <p14:creationId xmlns:p14="http://schemas.microsoft.com/office/powerpoint/2010/main" val="31153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1" end="1"/>
                                            </p:txEl>
                                          </p:spTgt>
                                        </p:tgtEl>
                                        <p:attrNameLst>
                                          <p:attrName>style.visibility</p:attrName>
                                        </p:attrNameLst>
                                      </p:cBhvr>
                                      <p:to>
                                        <p:strVal val="visible"/>
                                      </p:to>
                                    </p:set>
                                  </p:childTnLst>
                                </p:cTn>
                              </p:par>
                              <p:par>
                                <p:cTn id="55" presetID="1" presetClass="exit" presetSubtype="0" fill="hold" grpId="0" nodeType="withEffect">
                                  <p:stCondLst>
                                    <p:cond delay="0"/>
                                  </p:stCondLst>
                                  <p:childTnLst>
                                    <p:set>
                                      <p:cBhvr>
                                        <p:cTn id="56" dur="1" fill="hold">
                                          <p:stCondLst>
                                            <p:cond delay="0"/>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9" grpId="0" animBg="1"/>
      <p:bldP spid="40" grpId="0" animBg="1"/>
      <p:bldP spid="41" grpId="0" animBg="1"/>
      <p:bldP spid="43" grpId="0" animBg="1"/>
      <p:bldP spid="44" grpId="0" animBg="1"/>
      <p:bldP spid="45" grpId="0" animBg="1"/>
      <p:bldP spid="47" grpId="0" animBg="1"/>
      <p:bldP spid="48" grpId="0" animBg="1"/>
      <p:bldP spid="49" grpId="0" animBg="1"/>
      <p:bldP spid="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20</a:t>
            </a:fld>
            <a:endParaRPr lang="zh-CN" altLang="en-US"/>
          </a:p>
        </p:txBody>
      </p:sp>
      <p:sp>
        <p:nvSpPr>
          <p:cNvPr id="5" name="文本框 4">
            <a:extLst>
              <a:ext uri="{FF2B5EF4-FFF2-40B4-BE49-F238E27FC236}">
                <a16:creationId xmlns:a16="http://schemas.microsoft.com/office/drawing/2014/main" id="{B6AF299B-211F-484E-9A63-E6B2B93F41AA}"/>
              </a:ext>
            </a:extLst>
          </p:cNvPr>
          <p:cNvSpPr txBox="1"/>
          <p:nvPr/>
        </p:nvSpPr>
        <p:spPr>
          <a:xfrm>
            <a:off x="1154624" y="110038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3751925"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Detailed Designs</a:t>
            </a:r>
            <a:endParaRPr lang="zh-CN" altLang="en-US" sz="4000" b="1"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0E1AEBA0-7143-4051-AA00-BEF68F5CF8ED}"/>
              </a:ext>
            </a:extLst>
          </p:cNvPr>
          <p:cNvSpPr txBox="1"/>
          <p:nvPr/>
        </p:nvSpPr>
        <p:spPr>
          <a:xfrm>
            <a:off x="1003769" y="1679929"/>
            <a:ext cx="9535894" cy="2556982"/>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Policy Language – flexible permission abstractions </a:t>
            </a:r>
          </a:p>
          <a:p>
            <a:pPr marL="285750" indent="-285750">
              <a:lnSpc>
                <a:spcPct val="20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Policy Interpreter – parsing semantic policies</a:t>
            </a:r>
          </a:p>
          <a:p>
            <a:pPr marL="285750" indent="-285750">
              <a:lnSpc>
                <a:spcPct val="200000"/>
              </a:lnSpc>
              <a:buFont typeface="Wingdings" panose="05000000000000000000" pitchFamily="2" charset="2"/>
              <a:buChar char="Ø"/>
            </a:pPr>
            <a:r>
              <a:rPr lang="en-US" altLang="zh-CN" sz="2800" b="1" dirty="0">
                <a:solidFill>
                  <a:schemeClr val="bg1">
                    <a:lumMod val="75000"/>
                  </a:schemeClr>
                </a:solidFill>
                <a:latin typeface="Calibri" panose="020F0502020204030204" pitchFamily="34" charset="0"/>
                <a:cs typeface="Calibri" panose="020F0502020204030204" pitchFamily="34" charset="0"/>
              </a:rPr>
              <a:t>  Permission Engine – performing access control on requests</a:t>
            </a:r>
          </a:p>
        </p:txBody>
      </p:sp>
    </p:spTree>
    <p:extLst>
      <p:ext uri="{BB962C8B-B14F-4D97-AF65-F5344CB8AC3E}">
        <p14:creationId xmlns:p14="http://schemas.microsoft.com/office/powerpoint/2010/main" val="805969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21</a:t>
            </a:fld>
            <a:endParaRPr lang="zh-CN" altLang="en-US"/>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3891193"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Policy Interpreter</a:t>
            </a:r>
            <a:endParaRPr lang="zh-CN" altLang="en-US" sz="4000" b="1" dirty="0">
              <a:latin typeface="Calibri" panose="020F0502020204030204" pitchFamily="34" charset="0"/>
              <a:cs typeface="Calibri" panose="020F0502020204030204" pitchFamily="34" charset="0"/>
            </a:endParaRPr>
          </a:p>
        </p:txBody>
      </p:sp>
      <p:grpSp>
        <p:nvGrpSpPr>
          <p:cNvPr id="50" name="组合 49">
            <a:extLst>
              <a:ext uri="{FF2B5EF4-FFF2-40B4-BE49-F238E27FC236}">
                <a16:creationId xmlns:a16="http://schemas.microsoft.com/office/drawing/2014/main" id="{36F0DF68-7DA9-4FEE-811C-C5FC87A8C909}"/>
              </a:ext>
            </a:extLst>
          </p:cNvPr>
          <p:cNvGrpSpPr/>
          <p:nvPr/>
        </p:nvGrpSpPr>
        <p:grpSpPr>
          <a:xfrm>
            <a:off x="1438629" y="2386696"/>
            <a:ext cx="2572282" cy="2583706"/>
            <a:chOff x="1548721" y="2327994"/>
            <a:chExt cx="2572282" cy="2583706"/>
          </a:xfrm>
        </p:grpSpPr>
        <p:sp>
          <p:nvSpPr>
            <p:cNvPr id="2" name="椭圆 1">
              <a:extLst>
                <a:ext uri="{FF2B5EF4-FFF2-40B4-BE49-F238E27FC236}">
                  <a16:creationId xmlns:a16="http://schemas.microsoft.com/office/drawing/2014/main" id="{6038E844-74D7-4974-831D-775B0AF14A45}"/>
                </a:ext>
              </a:extLst>
            </p:cNvPr>
            <p:cNvSpPr/>
            <p:nvPr/>
          </p:nvSpPr>
          <p:spPr>
            <a:xfrm>
              <a:off x="2219983" y="2327994"/>
              <a:ext cx="417095" cy="4170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0" dirty="0">
                  <a:solidFill>
                    <a:prstClr val="white"/>
                  </a:solidFill>
                  <a:latin typeface="Calibri" panose="020F0502020204030204"/>
                  <a:ea typeface="DengXian" charset="-122"/>
                  <a:cs typeface=""/>
                </a:rPr>
                <a:t>&amp;</a:t>
              </a:r>
              <a:endParaRPr lang="en-US" altLang="zh-CN" b="1" kern="0" dirty="0">
                <a:solidFill>
                  <a:prstClr val="white"/>
                </a:solidFill>
                <a:latin typeface="Calibri" panose="020F0502020204030204"/>
                <a:ea typeface=""/>
                <a:cs typeface=""/>
              </a:endParaRPr>
            </a:p>
          </p:txBody>
        </p:sp>
        <p:sp>
          <p:nvSpPr>
            <p:cNvPr id="8" name="椭圆 7">
              <a:extLst>
                <a:ext uri="{FF2B5EF4-FFF2-40B4-BE49-F238E27FC236}">
                  <a16:creationId xmlns:a16="http://schemas.microsoft.com/office/drawing/2014/main" id="{580E29E8-7FC4-4A92-91DA-86F9010AE7CA}"/>
                </a:ext>
              </a:extLst>
            </p:cNvPr>
            <p:cNvSpPr/>
            <p:nvPr/>
          </p:nvSpPr>
          <p:spPr>
            <a:xfrm>
              <a:off x="1548721" y="3436899"/>
              <a:ext cx="417095" cy="417095"/>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A</a:t>
              </a:r>
              <a:endParaRPr lang="zh-CN" altLang="en-US" b="1" dirty="0">
                <a:latin typeface="Calibri" panose="020F0502020204030204" pitchFamily="34" charset="0"/>
                <a:cs typeface="Calibri" panose="020F0502020204030204" pitchFamily="34" charset="0"/>
              </a:endParaRPr>
            </a:p>
          </p:txBody>
        </p:sp>
        <p:grpSp>
          <p:nvGrpSpPr>
            <p:cNvPr id="44" name="组合 43">
              <a:extLst>
                <a:ext uri="{FF2B5EF4-FFF2-40B4-BE49-F238E27FC236}">
                  <a16:creationId xmlns:a16="http://schemas.microsoft.com/office/drawing/2014/main" id="{84333DD5-0F4B-42A7-BA75-E92164ADC83B}"/>
                </a:ext>
              </a:extLst>
            </p:cNvPr>
            <p:cNvGrpSpPr/>
            <p:nvPr/>
          </p:nvGrpSpPr>
          <p:grpSpPr>
            <a:xfrm>
              <a:off x="2970661" y="3428999"/>
              <a:ext cx="417095" cy="417095"/>
              <a:chOff x="2970661" y="3428999"/>
              <a:chExt cx="417095" cy="417095"/>
            </a:xfrm>
          </p:grpSpPr>
          <p:sp>
            <p:nvSpPr>
              <p:cNvPr id="9" name="椭圆 8">
                <a:extLst>
                  <a:ext uri="{FF2B5EF4-FFF2-40B4-BE49-F238E27FC236}">
                    <a16:creationId xmlns:a16="http://schemas.microsoft.com/office/drawing/2014/main" id="{158A7043-6395-4E1F-AFAC-A88087AD561F}"/>
                  </a:ext>
                </a:extLst>
              </p:cNvPr>
              <p:cNvSpPr/>
              <p:nvPr/>
            </p:nvSpPr>
            <p:spPr>
              <a:xfrm>
                <a:off x="2970661" y="3428999"/>
                <a:ext cx="417095" cy="4170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chemeClr val="bg1"/>
                  </a:solidFill>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5A434309-50C1-4121-B3B9-D5E10679FD2C}"/>
                  </a:ext>
                </a:extLst>
              </p:cNvPr>
              <p:cNvSpPr/>
              <p:nvPr/>
            </p:nvSpPr>
            <p:spPr>
              <a:xfrm>
                <a:off x="2978467" y="3436899"/>
                <a:ext cx="402674" cy="369332"/>
              </a:xfrm>
              <a:prstGeom prst="rect">
                <a:avLst/>
              </a:prstGeom>
            </p:spPr>
            <p:txBody>
              <a:bodyPr wrap="none">
                <a:spAutoFit/>
              </a:bodyPr>
              <a:lstStyle/>
              <a:p>
                <a:r>
                  <a:rPr lang="en-US" altLang="zh-CN" b="1" dirty="0">
                    <a:solidFill>
                      <a:schemeClr val="bg1"/>
                    </a:solidFill>
                    <a:latin typeface="Calibri" panose="020F0502020204030204" pitchFamily="34" charset="0"/>
                    <a:cs typeface="Calibri" panose="020F0502020204030204" pitchFamily="34" charset="0"/>
                  </a:rPr>
                  <a:t>||</a:t>
                </a:r>
                <a:endParaRPr lang="zh-CN" altLang="en-US" b="1" dirty="0">
                  <a:latin typeface="Calibri" panose="020F0502020204030204" pitchFamily="34" charset="0"/>
                  <a:cs typeface="Calibri" panose="020F0502020204030204" pitchFamily="34" charset="0"/>
                </a:endParaRPr>
              </a:p>
            </p:txBody>
          </p:sp>
        </p:grpSp>
        <p:sp>
          <p:nvSpPr>
            <p:cNvPr id="25" name="椭圆 24">
              <a:extLst>
                <a:ext uri="{FF2B5EF4-FFF2-40B4-BE49-F238E27FC236}">
                  <a16:creationId xmlns:a16="http://schemas.microsoft.com/office/drawing/2014/main" id="{D8C31012-BDB6-4E3A-B3BF-A62032A53C48}"/>
                </a:ext>
              </a:extLst>
            </p:cNvPr>
            <p:cNvSpPr/>
            <p:nvPr/>
          </p:nvSpPr>
          <p:spPr>
            <a:xfrm>
              <a:off x="2281065" y="4494604"/>
              <a:ext cx="417095" cy="417095"/>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B</a:t>
              </a:r>
              <a:endParaRPr lang="zh-CN" altLang="en-US" b="1" dirty="0">
                <a:latin typeface="Calibri" panose="020F0502020204030204" pitchFamily="34" charset="0"/>
                <a:cs typeface="Calibri" panose="020F0502020204030204" pitchFamily="34" charset="0"/>
              </a:endParaRPr>
            </a:p>
          </p:txBody>
        </p:sp>
        <p:sp>
          <p:nvSpPr>
            <p:cNvPr id="26" name="椭圆 25">
              <a:extLst>
                <a:ext uri="{FF2B5EF4-FFF2-40B4-BE49-F238E27FC236}">
                  <a16:creationId xmlns:a16="http://schemas.microsoft.com/office/drawing/2014/main" id="{7CD64B76-B66B-4CC1-97B6-AEDF235A7C07}"/>
                </a:ext>
              </a:extLst>
            </p:cNvPr>
            <p:cNvSpPr/>
            <p:nvPr/>
          </p:nvSpPr>
          <p:spPr>
            <a:xfrm>
              <a:off x="3703908" y="4494605"/>
              <a:ext cx="417095" cy="417095"/>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C</a:t>
              </a:r>
              <a:endParaRPr lang="zh-CN" altLang="en-US" b="1" dirty="0">
                <a:latin typeface="Calibri" panose="020F0502020204030204" pitchFamily="34" charset="0"/>
                <a:cs typeface="Calibri" panose="020F0502020204030204" pitchFamily="34" charset="0"/>
              </a:endParaRPr>
            </a:p>
          </p:txBody>
        </p:sp>
        <p:cxnSp>
          <p:nvCxnSpPr>
            <p:cNvPr id="27" name="直接连接符 26">
              <a:extLst>
                <a:ext uri="{FF2B5EF4-FFF2-40B4-BE49-F238E27FC236}">
                  <a16:creationId xmlns:a16="http://schemas.microsoft.com/office/drawing/2014/main" id="{70E8813E-5CAF-42CF-BAB8-5498A8C23905}"/>
                </a:ext>
              </a:extLst>
            </p:cNvPr>
            <p:cNvCxnSpPr>
              <a:cxnSpLocks/>
              <a:stCxn id="2" idx="3"/>
              <a:endCxn id="8" idx="0"/>
            </p:cNvCxnSpPr>
            <p:nvPr/>
          </p:nvCxnSpPr>
          <p:spPr>
            <a:xfrm flipH="1">
              <a:off x="1757269" y="2684007"/>
              <a:ext cx="523796" cy="7528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9D3B2CB-DB62-41C9-AE67-B46B18641094}"/>
                </a:ext>
              </a:extLst>
            </p:cNvPr>
            <p:cNvCxnSpPr>
              <a:cxnSpLocks/>
              <a:stCxn id="2" idx="5"/>
              <a:endCxn id="9" idx="0"/>
            </p:cNvCxnSpPr>
            <p:nvPr/>
          </p:nvCxnSpPr>
          <p:spPr>
            <a:xfrm>
              <a:off x="2575996" y="2684007"/>
              <a:ext cx="603213" cy="7449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2114E63A-FD81-43F9-8D8E-32C9456EA622}"/>
                </a:ext>
              </a:extLst>
            </p:cNvPr>
            <p:cNvCxnSpPr>
              <a:cxnSpLocks/>
              <a:stCxn id="9" idx="3"/>
              <a:endCxn id="25" idx="0"/>
            </p:cNvCxnSpPr>
            <p:nvPr/>
          </p:nvCxnSpPr>
          <p:spPr>
            <a:xfrm flipH="1">
              <a:off x="2489613" y="3785012"/>
              <a:ext cx="542130" cy="7095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032FE6E6-A33E-45EA-BB27-9EA75B1EF9FE}"/>
                </a:ext>
              </a:extLst>
            </p:cNvPr>
            <p:cNvCxnSpPr>
              <a:cxnSpLocks/>
              <a:stCxn id="9" idx="5"/>
              <a:endCxn id="26" idx="0"/>
            </p:cNvCxnSpPr>
            <p:nvPr/>
          </p:nvCxnSpPr>
          <p:spPr>
            <a:xfrm>
              <a:off x="3326674" y="3785012"/>
              <a:ext cx="585782" cy="70959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1" name="文本框 50">
            <a:extLst>
              <a:ext uri="{FF2B5EF4-FFF2-40B4-BE49-F238E27FC236}">
                <a16:creationId xmlns:a16="http://schemas.microsoft.com/office/drawing/2014/main" id="{DBE8A0D2-8488-4E23-8FC3-0EDB714DA090}"/>
              </a:ext>
            </a:extLst>
          </p:cNvPr>
          <p:cNvSpPr txBox="1"/>
          <p:nvPr/>
        </p:nvSpPr>
        <p:spPr>
          <a:xfrm>
            <a:off x="1551633" y="5262898"/>
            <a:ext cx="2197906"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(A &amp;&amp; (B || C))</a:t>
            </a:r>
            <a:endParaRPr lang="zh-CN" altLang="en-US" sz="2400" dirty="0">
              <a:latin typeface="Calibri" panose="020F0502020204030204" pitchFamily="34" charset="0"/>
              <a:cs typeface="Calibri" panose="020F0502020204030204" pitchFamily="34" charset="0"/>
            </a:endParaRPr>
          </a:p>
        </p:txBody>
      </p:sp>
      <p:sp>
        <p:nvSpPr>
          <p:cNvPr id="52" name="文本框 51">
            <a:extLst>
              <a:ext uri="{FF2B5EF4-FFF2-40B4-BE49-F238E27FC236}">
                <a16:creationId xmlns:a16="http://schemas.microsoft.com/office/drawing/2014/main" id="{70D2C416-435E-4F0D-B2F5-A71DB1B61E4A}"/>
              </a:ext>
            </a:extLst>
          </p:cNvPr>
          <p:cNvSpPr txBox="1"/>
          <p:nvPr/>
        </p:nvSpPr>
        <p:spPr>
          <a:xfrm>
            <a:off x="4588182" y="4500243"/>
            <a:ext cx="6360449"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An attribute or a comparing value</a:t>
            </a:r>
            <a:endParaRPr lang="zh-CN" altLang="en-US" sz="2800" dirty="0">
              <a:latin typeface="Calibri" panose="020F0502020204030204" pitchFamily="34" charset="0"/>
              <a:cs typeface="Calibri" panose="020F0502020204030204" pitchFamily="34" charset="0"/>
            </a:endParaRPr>
          </a:p>
        </p:txBody>
      </p:sp>
      <p:sp>
        <p:nvSpPr>
          <p:cNvPr id="53" name="文本框 52">
            <a:extLst>
              <a:ext uri="{FF2B5EF4-FFF2-40B4-BE49-F238E27FC236}">
                <a16:creationId xmlns:a16="http://schemas.microsoft.com/office/drawing/2014/main" id="{EF4CCFF9-4937-4490-85F4-F9696E3D3826}"/>
              </a:ext>
            </a:extLst>
          </p:cNvPr>
          <p:cNvSpPr txBox="1"/>
          <p:nvPr/>
        </p:nvSpPr>
        <p:spPr>
          <a:xfrm>
            <a:off x="4010911" y="3371597"/>
            <a:ext cx="2743200"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Logical operators</a:t>
            </a:r>
            <a:endParaRPr lang="zh-CN" altLang="en-US" sz="2800" dirty="0">
              <a:latin typeface="Calibri" panose="020F0502020204030204" pitchFamily="34" charset="0"/>
              <a:cs typeface="Calibri" panose="020F0502020204030204" pitchFamily="34" charset="0"/>
            </a:endParaRPr>
          </a:p>
        </p:txBody>
      </p:sp>
      <p:sp>
        <p:nvSpPr>
          <p:cNvPr id="20" name="文本框 19">
            <a:extLst>
              <a:ext uri="{FF2B5EF4-FFF2-40B4-BE49-F238E27FC236}">
                <a16:creationId xmlns:a16="http://schemas.microsoft.com/office/drawing/2014/main" id="{2588C35D-2EDE-4C43-8FA8-DE154D68E60A}"/>
              </a:ext>
            </a:extLst>
          </p:cNvPr>
          <p:cNvSpPr txBox="1"/>
          <p:nvPr/>
        </p:nvSpPr>
        <p:spPr>
          <a:xfrm>
            <a:off x="3216582" y="2337071"/>
            <a:ext cx="2743200"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Checking result</a:t>
            </a:r>
            <a:endParaRPr lang="zh-CN" altLang="en-US" sz="2800" dirty="0">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043F43A0-E0DE-4EA0-9B4D-0889465BB67C}"/>
              </a:ext>
            </a:extLst>
          </p:cNvPr>
          <p:cNvPicPr>
            <a:picLocks noChangeAspect="1"/>
          </p:cNvPicPr>
          <p:nvPr/>
        </p:nvPicPr>
        <p:blipFill>
          <a:blip r:embed="rId3"/>
          <a:stretch>
            <a:fillRect/>
          </a:stretch>
        </p:blipFill>
        <p:spPr>
          <a:xfrm>
            <a:off x="6623973" y="1548063"/>
            <a:ext cx="5399304" cy="2819047"/>
          </a:xfrm>
          <a:prstGeom prst="rect">
            <a:avLst/>
          </a:prstGeom>
        </p:spPr>
      </p:pic>
    </p:spTree>
    <p:extLst>
      <p:ext uri="{BB962C8B-B14F-4D97-AF65-F5344CB8AC3E}">
        <p14:creationId xmlns:p14="http://schemas.microsoft.com/office/powerpoint/2010/main" val="211771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22</a:t>
            </a:fld>
            <a:endParaRPr lang="zh-CN" altLang="en-US"/>
          </a:p>
        </p:txBody>
      </p:sp>
      <p:sp>
        <p:nvSpPr>
          <p:cNvPr id="5" name="文本框 4">
            <a:extLst>
              <a:ext uri="{FF2B5EF4-FFF2-40B4-BE49-F238E27FC236}">
                <a16:creationId xmlns:a16="http://schemas.microsoft.com/office/drawing/2014/main" id="{B6AF299B-211F-484E-9A63-E6B2B93F41AA}"/>
              </a:ext>
            </a:extLst>
          </p:cNvPr>
          <p:cNvSpPr txBox="1"/>
          <p:nvPr/>
        </p:nvSpPr>
        <p:spPr>
          <a:xfrm>
            <a:off x="1154624" y="110038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3751925"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Detailed Designs</a:t>
            </a:r>
            <a:endParaRPr lang="zh-CN" altLang="en-US" sz="4000" b="1"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0E1AEBA0-7143-4051-AA00-BEF68F5CF8ED}"/>
              </a:ext>
            </a:extLst>
          </p:cNvPr>
          <p:cNvSpPr txBox="1"/>
          <p:nvPr/>
        </p:nvSpPr>
        <p:spPr>
          <a:xfrm>
            <a:off x="1003769" y="1679929"/>
            <a:ext cx="9535894" cy="2556982"/>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Policy Language – flexible permission abstractions </a:t>
            </a:r>
          </a:p>
          <a:p>
            <a:pPr marL="285750" indent="-285750">
              <a:lnSpc>
                <a:spcPct val="20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Policy Interpreter – parsing semantic policies</a:t>
            </a:r>
          </a:p>
          <a:p>
            <a:pPr marL="285750" indent="-285750">
              <a:lnSpc>
                <a:spcPct val="20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Permission Engine – performing access control on requests</a:t>
            </a:r>
          </a:p>
        </p:txBody>
      </p:sp>
    </p:spTree>
    <p:extLst>
      <p:ext uri="{BB962C8B-B14F-4D97-AF65-F5344CB8AC3E}">
        <p14:creationId xmlns:p14="http://schemas.microsoft.com/office/powerpoint/2010/main" val="283520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23</a:t>
            </a:fld>
            <a:endParaRPr lang="zh-CN" altLang="en-US"/>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4066883"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Permission Engine</a:t>
            </a:r>
            <a:endParaRPr lang="zh-CN" altLang="en-US" sz="4000" b="1" dirty="0">
              <a:latin typeface="Calibri" panose="020F0502020204030204" pitchFamily="34" charset="0"/>
              <a:cs typeface="Calibri" panose="020F0502020204030204" pitchFamily="34" charset="0"/>
            </a:endParaRPr>
          </a:p>
        </p:txBody>
      </p:sp>
      <p:grpSp>
        <p:nvGrpSpPr>
          <p:cNvPr id="29" name="组合 28">
            <a:extLst>
              <a:ext uri="{FF2B5EF4-FFF2-40B4-BE49-F238E27FC236}">
                <a16:creationId xmlns:a16="http://schemas.microsoft.com/office/drawing/2014/main" id="{AFBA871D-0948-4070-BBB9-68CB9FD4796A}"/>
              </a:ext>
            </a:extLst>
          </p:cNvPr>
          <p:cNvGrpSpPr/>
          <p:nvPr/>
        </p:nvGrpSpPr>
        <p:grpSpPr>
          <a:xfrm>
            <a:off x="4332846" y="2185164"/>
            <a:ext cx="1909314" cy="461664"/>
            <a:chOff x="2590497" y="2887579"/>
            <a:chExt cx="1909314" cy="461664"/>
          </a:xfrm>
        </p:grpSpPr>
        <p:sp>
          <p:nvSpPr>
            <p:cNvPr id="3" name="流程图: 决策 2">
              <a:extLst>
                <a:ext uri="{FF2B5EF4-FFF2-40B4-BE49-F238E27FC236}">
                  <a16:creationId xmlns:a16="http://schemas.microsoft.com/office/drawing/2014/main" id="{5FB2517E-89C1-4DDC-9090-B64985B4D82D}"/>
                </a:ext>
              </a:extLst>
            </p:cNvPr>
            <p:cNvSpPr/>
            <p:nvPr/>
          </p:nvSpPr>
          <p:spPr>
            <a:xfrm>
              <a:off x="2590497" y="2887579"/>
              <a:ext cx="1909314" cy="461664"/>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558EA20-0B8B-4175-951E-D92C2B735593}"/>
                </a:ext>
              </a:extLst>
            </p:cNvPr>
            <p:cNvSpPr txBox="1"/>
            <p:nvPr/>
          </p:nvSpPr>
          <p:spPr>
            <a:xfrm>
              <a:off x="3030784" y="2933745"/>
              <a:ext cx="1141338"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Matched?</a:t>
              </a:r>
              <a:endParaRPr lang="zh-CN" altLang="en-US" b="1" dirty="0">
                <a:latin typeface="Calibri" panose="020F0502020204030204" pitchFamily="34" charset="0"/>
                <a:cs typeface="Calibri" panose="020F0502020204030204" pitchFamily="34" charset="0"/>
              </a:endParaRPr>
            </a:p>
          </p:txBody>
        </p:sp>
      </p:grpSp>
      <p:grpSp>
        <p:nvGrpSpPr>
          <p:cNvPr id="12" name="组合 11">
            <a:extLst>
              <a:ext uri="{FF2B5EF4-FFF2-40B4-BE49-F238E27FC236}">
                <a16:creationId xmlns:a16="http://schemas.microsoft.com/office/drawing/2014/main" id="{04CD4598-57D7-4419-95C9-B07E87884B76}"/>
              </a:ext>
            </a:extLst>
          </p:cNvPr>
          <p:cNvGrpSpPr/>
          <p:nvPr/>
        </p:nvGrpSpPr>
        <p:grpSpPr>
          <a:xfrm>
            <a:off x="4332846" y="1318890"/>
            <a:ext cx="1909314" cy="461665"/>
            <a:chOff x="2590497" y="2021305"/>
            <a:chExt cx="1909314" cy="461665"/>
          </a:xfrm>
        </p:grpSpPr>
        <p:sp>
          <p:nvSpPr>
            <p:cNvPr id="2" name="文本框 1">
              <a:extLst>
                <a:ext uri="{FF2B5EF4-FFF2-40B4-BE49-F238E27FC236}">
                  <a16:creationId xmlns:a16="http://schemas.microsoft.com/office/drawing/2014/main" id="{E3412602-6A92-400F-B708-9099E4842378}"/>
                </a:ext>
              </a:extLst>
            </p:cNvPr>
            <p:cNvSpPr txBox="1"/>
            <p:nvPr/>
          </p:nvSpPr>
          <p:spPr>
            <a:xfrm>
              <a:off x="2590497" y="2021305"/>
              <a:ext cx="1909314" cy="461665"/>
            </a:xfrm>
            <a:prstGeom prst="rect">
              <a:avLst/>
            </a:prstGeom>
            <a:noFill/>
            <a:ln>
              <a:no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Global policy</a:t>
              </a:r>
              <a:endParaRPr lang="zh-CN" altLang="en-US" sz="2400" dirty="0">
                <a:latin typeface="Calibri" panose="020F0502020204030204" pitchFamily="34" charset="0"/>
                <a:cs typeface="Calibri" panose="020F0502020204030204" pitchFamily="34" charset="0"/>
              </a:endParaRPr>
            </a:p>
          </p:txBody>
        </p:sp>
        <p:sp>
          <p:nvSpPr>
            <p:cNvPr id="11" name="流程图: 过程 10">
              <a:extLst>
                <a:ext uri="{FF2B5EF4-FFF2-40B4-BE49-F238E27FC236}">
                  <a16:creationId xmlns:a16="http://schemas.microsoft.com/office/drawing/2014/main" id="{D69C76E6-F204-455C-8800-619D0779B9F0}"/>
                </a:ext>
              </a:extLst>
            </p:cNvPr>
            <p:cNvSpPr/>
            <p:nvPr/>
          </p:nvSpPr>
          <p:spPr>
            <a:xfrm>
              <a:off x="2590497" y="2021305"/>
              <a:ext cx="1909314" cy="46166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12945D7C-1E5A-45FB-AB85-984DCBA67F90}"/>
              </a:ext>
            </a:extLst>
          </p:cNvPr>
          <p:cNvGrpSpPr/>
          <p:nvPr/>
        </p:nvGrpSpPr>
        <p:grpSpPr>
          <a:xfrm>
            <a:off x="4332846" y="3051437"/>
            <a:ext cx="1909314" cy="461665"/>
            <a:chOff x="2590497" y="2021305"/>
            <a:chExt cx="1909314" cy="461665"/>
          </a:xfrm>
        </p:grpSpPr>
        <p:sp>
          <p:nvSpPr>
            <p:cNvPr id="14" name="文本框 13">
              <a:extLst>
                <a:ext uri="{FF2B5EF4-FFF2-40B4-BE49-F238E27FC236}">
                  <a16:creationId xmlns:a16="http://schemas.microsoft.com/office/drawing/2014/main" id="{E850DE95-EB49-4CFA-B054-78BE9207C60D}"/>
                </a:ext>
              </a:extLst>
            </p:cNvPr>
            <p:cNvSpPr txBox="1"/>
            <p:nvPr/>
          </p:nvSpPr>
          <p:spPr>
            <a:xfrm>
              <a:off x="2590497" y="2021305"/>
              <a:ext cx="1909314" cy="461665"/>
            </a:xfrm>
            <a:prstGeom prst="rect">
              <a:avLst/>
            </a:prstGeom>
            <a:noFill/>
            <a:ln>
              <a:no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Local policy</a:t>
              </a:r>
              <a:endParaRPr lang="zh-CN" altLang="en-US" sz="2400" dirty="0">
                <a:latin typeface="Calibri" panose="020F0502020204030204" pitchFamily="34" charset="0"/>
                <a:cs typeface="Calibri" panose="020F0502020204030204" pitchFamily="34" charset="0"/>
              </a:endParaRPr>
            </a:p>
          </p:txBody>
        </p:sp>
        <p:sp>
          <p:nvSpPr>
            <p:cNvPr id="15" name="流程图: 过程 14">
              <a:extLst>
                <a:ext uri="{FF2B5EF4-FFF2-40B4-BE49-F238E27FC236}">
                  <a16:creationId xmlns:a16="http://schemas.microsoft.com/office/drawing/2014/main" id="{CA17BED7-5CB0-44C2-8DAD-6CD94B4E0FFC}"/>
                </a:ext>
              </a:extLst>
            </p:cNvPr>
            <p:cNvSpPr/>
            <p:nvPr/>
          </p:nvSpPr>
          <p:spPr>
            <a:xfrm>
              <a:off x="2590497" y="2021305"/>
              <a:ext cx="1909314" cy="46166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 name="直接箭头连接符 16">
            <a:extLst>
              <a:ext uri="{FF2B5EF4-FFF2-40B4-BE49-F238E27FC236}">
                <a16:creationId xmlns:a16="http://schemas.microsoft.com/office/drawing/2014/main" id="{DBB6FC12-0F5C-4481-8F8E-EDAA5123C86B}"/>
              </a:ext>
            </a:extLst>
          </p:cNvPr>
          <p:cNvCxnSpPr>
            <a:stCxn id="11" idx="2"/>
            <a:endCxn id="3" idx="0"/>
          </p:cNvCxnSpPr>
          <p:nvPr/>
        </p:nvCxnSpPr>
        <p:spPr>
          <a:xfrm>
            <a:off x="5287503" y="1780554"/>
            <a:ext cx="0" cy="404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988EA59-67A7-4403-80E8-A52699B739D6}"/>
              </a:ext>
            </a:extLst>
          </p:cNvPr>
          <p:cNvCxnSpPr/>
          <p:nvPr/>
        </p:nvCxnSpPr>
        <p:spPr>
          <a:xfrm>
            <a:off x="5287503" y="2646828"/>
            <a:ext cx="0" cy="404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3" name="组合 22">
            <a:extLst>
              <a:ext uri="{FF2B5EF4-FFF2-40B4-BE49-F238E27FC236}">
                <a16:creationId xmlns:a16="http://schemas.microsoft.com/office/drawing/2014/main" id="{20C6D27E-4BCA-4831-9F49-1860DA25EA7F}"/>
              </a:ext>
            </a:extLst>
          </p:cNvPr>
          <p:cNvGrpSpPr/>
          <p:nvPr/>
        </p:nvGrpSpPr>
        <p:grpSpPr>
          <a:xfrm>
            <a:off x="4092946" y="6197562"/>
            <a:ext cx="2389113" cy="461665"/>
            <a:chOff x="2590497" y="2021305"/>
            <a:chExt cx="1909314" cy="461665"/>
          </a:xfrm>
        </p:grpSpPr>
        <p:sp>
          <p:nvSpPr>
            <p:cNvPr id="24" name="文本框 23">
              <a:extLst>
                <a:ext uri="{FF2B5EF4-FFF2-40B4-BE49-F238E27FC236}">
                  <a16:creationId xmlns:a16="http://schemas.microsoft.com/office/drawing/2014/main" id="{C1788B79-D6F5-4B32-AF4B-B6879C904253}"/>
                </a:ext>
              </a:extLst>
            </p:cNvPr>
            <p:cNvSpPr txBox="1"/>
            <p:nvPr/>
          </p:nvSpPr>
          <p:spPr>
            <a:xfrm>
              <a:off x="2590497" y="2021305"/>
              <a:ext cx="1899164" cy="461665"/>
            </a:xfrm>
            <a:prstGeom prst="rect">
              <a:avLst/>
            </a:prstGeom>
            <a:noFill/>
            <a:ln>
              <a:no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Checking Result</a:t>
              </a:r>
              <a:endParaRPr lang="zh-CN" altLang="en-US" sz="2400" dirty="0">
                <a:latin typeface="Calibri" panose="020F0502020204030204" pitchFamily="34" charset="0"/>
                <a:cs typeface="Calibri" panose="020F0502020204030204" pitchFamily="34" charset="0"/>
              </a:endParaRPr>
            </a:p>
          </p:txBody>
        </p:sp>
        <p:sp>
          <p:nvSpPr>
            <p:cNvPr id="25" name="流程图: 过程 24">
              <a:extLst>
                <a:ext uri="{FF2B5EF4-FFF2-40B4-BE49-F238E27FC236}">
                  <a16:creationId xmlns:a16="http://schemas.microsoft.com/office/drawing/2014/main" id="{4077F6EA-65CC-4385-8E0A-1501BC70B34B}"/>
                </a:ext>
              </a:extLst>
            </p:cNvPr>
            <p:cNvSpPr/>
            <p:nvPr/>
          </p:nvSpPr>
          <p:spPr>
            <a:xfrm>
              <a:off x="2590497" y="2021305"/>
              <a:ext cx="1909314" cy="46166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a:extLst>
              <a:ext uri="{FF2B5EF4-FFF2-40B4-BE49-F238E27FC236}">
                <a16:creationId xmlns:a16="http://schemas.microsoft.com/office/drawing/2014/main" id="{B8B0296F-300E-40A6-AEDE-FC1DC5EC7B1E}"/>
              </a:ext>
            </a:extLst>
          </p:cNvPr>
          <p:cNvSpPr txBox="1"/>
          <p:nvPr/>
        </p:nvSpPr>
        <p:spPr>
          <a:xfrm>
            <a:off x="4918963" y="2576676"/>
            <a:ext cx="352982"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N</a:t>
            </a:r>
            <a:endParaRPr lang="zh-CN" altLang="en-US" b="1" dirty="0">
              <a:latin typeface="Calibri" panose="020F0502020204030204" pitchFamily="34" charset="0"/>
              <a:cs typeface="Calibri" panose="020F0502020204030204" pitchFamily="34" charset="0"/>
            </a:endParaRPr>
          </a:p>
        </p:txBody>
      </p:sp>
      <p:sp>
        <p:nvSpPr>
          <p:cNvPr id="34" name="文本框 33">
            <a:extLst>
              <a:ext uri="{FF2B5EF4-FFF2-40B4-BE49-F238E27FC236}">
                <a16:creationId xmlns:a16="http://schemas.microsoft.com/office/drawing/2014/main" id="{DE456700-816D-4070-9F44-318A5F110D55}"/>
              </a:ext>
            </a:extLst>
          </p:cNvPr>
          <p:cNvSpPr txBox="1"/>
          <p:nvPr/>
        </p:nvSpPr>
        <p:spPr>
          <a:xfrm>
            <a:off x="6354758" y="2087168"/>
            <a:ext cx="317716"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Y</a:t>
            </a:r>
            <a:endParaRPr lang="zh-CN" altLang="en-US" b="1" dirty="0">
              <a:latin typeface="Calibri" panose="020F0502020204030204" pitchFamily="34" charset="0"/>
              <a:cs typeface="Calibri" panose="020F0502020204030204" pitchFamily="34" charset="0"/>
            </a:endParaRPr>
          </a:p>
        </p:txBody>
      </p:sp>
      <p:grpSp>
        <p:nvGrpSpPr>
          <p:cNvPr id="35" name="组合 34">
            <a:extLst>
              <a:ext uri="{FF2B5EF4-FFF2-40B4-BE49-F238E27FC236}">
                <a16:creationId xmlns:a16="http://schemas.microsoft.com/office/drawing/2014/main" id="{E87CA4A9-14B3-4AAA-9EB9-9F17CE92F295}"/>
              </a:ext>
            </a:extLst>
          </p:cNvPr>
          <p:cNvGrpSpPr/>
          <p:nvPr/>
        </p:nvGrpSpPr>
        <p:grpSpPr>
          <a:xfrm>
            <a:off x="8247568" y="3047425"/>
            <a:ext cx="1909314" cy="461664"/>
            <a:chOff x="2590497" y="2887579"/>
            <a:chExt cx="1909314" cy="461664"/>
          </a:xfrm>
        </p:grpSpPr>
        <p:sp>
          <p:nvSpPr>
            <p:cNvPr id="36" name="流程图: 决策 35">
              <a:extLst>
                <a:ext uri="{FF2B5EF4-FFF2-40B4-BE49-F238E27FC236}">
                  <a16:creationId xmlns:a16="http://schemas.microsoft.com/office/drawing/2014/main" id="{1BF46911-C5F2-4F44-907C-2A00FF6BE996}"/>
                </a:ext>
              </a:extLst>
            </p:cNvPr>
            <p:cNvSpPr/>
            <p:nvPr/>
          </p:nvSpPr>
          <p:spPr>
            <a:xfrm>
              <a:off x="2590497" y="2887579"/>
              <a:ext cx="1909314" cy="461664"/>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30784901-CCFD-47D4-BEC9-1AD344EAE435}"/>
                </a:ext>
              </a:extLst>
            </p:cNvPr>
            <p:cNvSpPr txBox="1"/>
            <p:nvPr/>
          </p:nvSpPr>
          <p:spPr>
            <a:xfrm>
              <a:off x="3054847" y="2933745"/>
              <a:ext cx="1009572"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REJECT ?</a:t>
              </a:r>
              <a:endParaRPr lang="zh-CN" altLang="en-US" b="1" dirty="0">
                <a:latin typeface="Calibri" panose="020F0502020204030204" pitchFamily="34" charset="0"/>
                <a:cs typeface="Calibri" panose="020F0502020204030204" pitchFamily="34" charset="0"/>
              </a:endParaRPr>
            </a:p>
          </p:txBody>
        </p:sp>
      </p:grpSp>
      <p:cxnSp>
        <p:nvCxnSpPr>
          <p:cNvPr id="39" name="连接符: 肘形 38">
            <a:extLst>
              <a:ext uri="{FF2B5EF4-FFF2-40B4-BE49-F238E27FC236}">
                <a16:creationId xmlns:a16="http://schemas.microsoft.com/office/drawing/2014/main" id="{FAA5EC40-0C95-47DF-BE74-3AC283AF6C22}"/>
              </a:ext>
            </a:extLst>
          </p:cNvPr>
          <p:cNvCxnSpPr>
            <a:stCxn id="3" idx="3"/>
            <a:endCxn id="36" idx="0"/>
          </p:cNvCxnSpPr>
          <p:nvPr/>
        </p:nvCxnSpPr>
        <p:spPr>
          <a:xfrm>
            <a:off x="6242160" y="2415996"/>
            <a:ext cx="2960065" cy="631429"/>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1793AFFD-77CC-4F4D-B289-EA7A9ACAE413}"/>
              </a:ext>
            </a:extLst>
          </p:cNvPr>
          <p:cNvCxnSpPr>
            <a:cxnSpLocks/>
            <a:stCxn id="36" idx="1"/>
            <a:endCxn id="15" idx="3"/>
          </p:cNvCxnSpPr>
          <p:nvPr/>
        </p:nvCxnSpPr>
        <p:spPr>
          <a:xfrm flipH="1">
            <a:off x="6242160" y="3278257"/>
            <a:ext cx="2005408" cy="4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8395E15A-26F4-4CB1-BDB9-A29F7BFE0E12}"/>
              </a:ext>
            </a:extLst>
          </p:cNvPr>
          <p:cNvSpPr txBox="1"/>
          <p:nvPr/>
        </p:nvSpPr>
        <p:spPr>
          <a:xfrm>
            <a:off x="7927154" y="2962786"/>
            <a:ext cx="352982"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N</a:t>
            </a:r>
            <a:endParaRPr lang="zh-CN" altLang="en-US" b="1" dirty="0">
              <a:latin typeface="Calibri" panose="020F0502020204030204" pitchFamily="34" charset="0"/>
              <a:cs typeface="Calibri" panose="020F0502020204030204" pitchFamily="34" charset="0"/>
            </a:endParaRPr>
          </a:p>
        </p:txBody>
      </p:sp>
      <p:sp>
        <p:nvSpPr>
          <p:cNvPr id="52" name="文本框 51">
            <a:extLst>
              <a:ext uri="{FF2B5EF4-FFF2-40B4-BE49-F238E27FC236}">
                <a16:creationId xmlns:a16="http://schemas.microsoft.com/office/drawing/2014/main" id="{FC99FE05-A73C-453B-BB4C-DC0F98CAD13D}"/>
              </a:ext>
            </a:extLst>
          </p:cNvPr>
          <p:cNvSpPr txBox="1"/>
          <p:nvPr/>
        </p:nvSpPr>
        <p:spPr>
          <a:xfrm>
            <a:off x="9175958" y="3459582"/>
            <a:ext cx="317716"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Y</a:t>
            </a:r>
            <a:endParaRPr lang="zh-CN" altLang="en-US" b="1" dirty="0">
              <a:latin typeface="Calibri" panose="020F0502020204030204" pitchFamily="34" charset="0"/>
              <a:cs typeface="Calibri" panose="020F0502020204030204" pitchFamily="34" charset="0"/>
            </a:endParaRPr>
          </a:p>
        </p:txBody>
      </p:sp>
      <p:cxnSp>
        <p:nvCxnSpPr>
          <p:cNvPr id="73" name="连接符: 肘形 72">
            <a:extLst>
              <a:ext uri="{FF2B5EF4-FFF2-40B4-BE49-F238E27FC236}">
                <a16:creationId xmlns:a16="http://schemas.microsoft.com/office/drawing/2014/main" id="{C35AF9BA-F786-4B88-893C-C8B79CE70351}"/>
              </a:ext>
            </a:extLst>
          </p:cNvPr>
          <p:cNvCxnSpPr>
            <a:cxnSpLocks/>
            <a:stCxn id="36" idx="2"/>
            <a:endCxn id="61" idx="3"/>
          </p:cNvCxnSpPr>
          <p:nvPr/>
        </p:nvCxnSpPr>
        <p:spPr>
          <a:xfrm rot="5400000">
            <a:off x="7020390" y="3374898"/>
            <a:ext cx="2047645" cy="2316027"/>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组合 58">
            <a:extLst>
              <a:ext uri="{FF2B5EF4-FFF2-40B4-BE49-F238E27FC236}">
                <a16:creationId xmlns:a16="http://schemas.microsoft.com/office/drawing/2014/main" id="{BFA1585B-7BB5-49BA-9C5A-8FC48B7BE789}"/>
              </a:ext>
            </a:extLst>
          </p:cNvPr>
          <p:cNvGrpSpPr/>
          <p:nvPr/>
        </p:nvGrpSpPr>
        <p:grpSpPr>
          <a:xfrm>
            <a:off x="5598121" y="5313950"/>
            <a:ext cx="1288077" cy="473616"/>
            <a:chOff x="2590497" y="2009353"/>
            <a:chExt cx="1909314" cy="473616"/>
          </a:xfrm>
        </p:grpSpPr>
        <p:sp>
          <p:nvSpPr>
            <p:cNvPr id="60" name="文本框 59">
              <a:extLst>
                <a:ext uri="{FF2B5EF4-FFF2-40B4-BE49-F238E27FC236}">
                  <a16:creationId xmlns:a16="http://schemas.microsoft.com/office/drawing/2014/main" id="{A1488C65-4979-4115-AF26-E78937868016}"/>
                </a:ext>
              </a:extLst>
            </p:cNvPr>
            <p:cNvSpPr txBox="1"/>
            <p:nvPr/>
          </p:nvSpPr>
          <p:spPr>
            <a:xfrm>
              <a:off x="2677020" y="2009353"/>
              <a:ext cx="1736265" cy="461665"/>
            </a:xfrm>
            <a:prstGeom prst="rect">
              <a:avLst/>
            </a:prstGeom>
            <a:noFill/>
            <a:ln>
              <a:no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REJECT</a:t>
              </a:r>
              <a:endParaRPr lang="zh-CN" altLang="en-US" sz="2400" dirty="0">
                <a:latin typeface="Calibri" panose="020F0502020204030204" pitchFamily="34" charset="0"/>
                <a:cs typeface="Calibri" panose="020F0502020204030204" pitchFamily="34" charset="0"/>
              </a:endParaRPr>
            </a:p>
          </p:txBody>
        </p:sp>
        <p:sp>
          <p:nvSpPr>
            <p:cNvPr id="61" name="流程图: 过程 60">
              <a:extLst>
                <a:ext uri="{FF2B5EF4-FFF2-40B4-BE49-F238E27FC236}">
                  <a16:creationId xmlns:a16="http://schemas.microsoft.com/office/drawing/2014/main" id="{8DFC5152-AF82-42F9-A504-FAEDF52B699A}"/>
                </a:ext>
              </a:extLst>
            </p:cNvPr>
            <p:cNvSpPr/>
            <p:nvPr/>
          </p:nvSpPr>
          <p:spPr>
            <a:xfrm>
              <a:off x="2590497" y="2021305"/>
              <a:ext cx="1909314" cy="46166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5" name="连接符: 肘形 74">
            <a:extLst>
              <a:ext uri="{FF2B5EF4-FFF2-40B4-BE49-F238E27FC236}">
                <a16:creationId xmlns:a16="http://schemas.microsoft.com/office/drawing/2014/main" id="{DD00C104-E78F-4011-994B-AE658A837C5C}"/>
              </a:ext>
            </a:extLst>
          </p:cNvPr>
          <p:cNvCxnSpPr>
            <a:cxnSpLocks/>
            <a:stCxn id="61" idx="2"/>
            <a:endCxn id="24" idx="0"/>
          </p:cNvCxnSpPr>
          <p:nvPr/>
        </p:nvCxnSpPr>
        <p:spPr>
          <a:xfrm rot="5400000">
            <a:off x="5556658" y="5512060"/>
            <a:ext cx="409996" cy="96100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B7EF31FD-6FF8-4683-9A38-CA0271BCDB06}"/>
              </a:ext>
            </a:extLst>
          </p:cNvPr>
          <p:cNvSpPr/>
          <p:nvPr/>
        </p:nvSpPr>
        <p:spPr>
          <a:xfrm>
            <a:off x="6096000" y="623477"/>
            <a:ext cx="5894152" cy="523220"/>
          </a:xfrm>
          <a:prstGeom prst="rect">
            <a:avLst/>
          </a:prstGeom>
        </p:spPr>
        <p:txBody>
          <a:bodyPr wrap="square">
            <a:spAutoFit/>
          </a:bodyPr>
          <a:lstStyle/>
          <a:p>
            <a:r>
              <a:rPr lang="en-US" altLang="zh-CN" sz="2800" b="1" dirty="0">
                <a:solidFill>
                  <a:schemeClr val="accent2"/>
                </a:solidFill>
                <a:latin typeface="Calibri" panose="020F0502020204030204" pitchFamily="34" charset="0"/>
                <a:cs typeface="Calibri" panose="020F0502020204030204" pitchFamily="34" charset="0"/>
              </a:rPr>
              <a:t>Step 1: Checking with Global Policies</a:t>
            </a:r>
            <a:endParaRPr lang="zh-CN" altLang="en-US" sz="28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66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p:tgtEl>
                                          <p:spTgt spid="17"/>
                                        </p:tgtEl>
                                        <p:attrNameLst>
                                          <p:attrName>ppt_y</p:attrName>
                                        </p:attrNameLst>
                                      </p:cBhvr>
                                      <p:tavLst>
                                        <p:tav tm="0">
                                          <p:val>
                                            <p:strVal val="#ppt_y-#ppt_h*1.125000"/>
                                          </p:val>
                                        </p:tav>
                                        <p:tav tm="100000">
                                          <p:val>
                                            <p:strVal val="#ppt_y"/>
                                          </p:val>
                                        </p:tav>
                                      </p:tavLst>
                                    </p:anim>
                                    <p:animEffect transition="in" filter="wipe(down)">
                                      <p:cBhvr>
                                        <p:cTn id="14" dur="500"/>
                                        <p:tgtEl>
                                          <p:spTgt spid="17"/>
                                        </p:tgtEl>
                                      </p:cBhvr>
                                    </p:animEffect>
                                  </p:childTnLst>
                                </p:cTn>
                              </p:par>
                            </p:childTnLst>
                          </p:cTn>
                        </p:par>
                        <p:par>
                          <p:cTn id="15" fill="hold">
                            <p:stCondLst>
                              <p:cond delay="500"/>
                            </p:stCondLst>
                            <p:childTnLst>
                              <p:par>
                                <p:cTn id="16" presetID="12" presetClass="entr" presetSubtype="1" fill="hold" nodeType="after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250"/>
                                        <p:tgtEl>
                                          <p:spTgt spid="29"/>
                                        </p:tgtEl>
                                        <p:attrNameLst>
                                          <p:attrName>ppt_y</p:attrName>
                                        </p:attrNameLst>
                                      </p:cBhvr>
                                      <p:tavLst>
                                        <p:tav tm="0">
                                          <p:val>
                                            <p:strVal val="#ppt_y-#ppt_h*1.125000"/>
                                          </p:val>
                                        </p:tav>
                                        <p:tav tm="100000">
                                          <p:val>
                                            <p:strVal val="#ppt_y"/>
                                          </p:val>
                                        </p:tav>
                                      </p:tavLst>
                                    </p:anim>
                                    <p:animEffect transition="in" filter="wipe(down)">
                                      <p:cBhvr>
                                        <p:cTn id="19" dur="25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ppt_y</p:attrName>
                                        </p:attrNameLst>
                                      </p:cBhvr>
                                      <p:tavLst>
                                        <p:tav tm="0">
                                          <p:val>
                                            <p:strVal val="#ppt_y-#ppt_h*1.125000"/>
                                          </p:val>
                                        </p:tav>
                                        <p:tav tm="100000">
                                          <p:val>
                                            <p:strVal val="#ppt_y"/>
                                          </p:val>
                                        </p:tav>
                                      </p:tavLst>
                                    </p:anim>
                                    <p:animEffect transition="in" filter="wipe(down)">
                                      <p:cBhvr>
                                        <p:cTn id="25" dur="500"/>
                                        <p:tgtEl>
                                          <p:spTgt spid="18"/>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500"/>
                                        <p:tgtEl>
                                          <p:spTgt spid="33"/>
                                        </p:tgtEl>
                                        <p:attrNameLst>
                                          <p:attrName>ppt_y</p:attrName>
                                        </p:attrNameLst>
                                      </p:cBhvr>
                                      <p:tavLst>
                                        <p:tav tm="0">
                                          <p:val>
                                            <p:strVal val="#ppt_y-#ppt_h*1.125000"/>
                                          </p:val>
                                        </p:tav>
                                        <p:tav tm="100000">
                                          <p:val>
                                            <p:strVal val="#ppt_y"/>
                                          </p:val>
                                        </p:tav>
                                      </p:tavLst>
                                    </p:anim>
                                    <p:animEffect transition="in" filter="wipe(down)">
                                      <p:cBhvr>
                                        <p:cTn id="29" dur="500"/>
                                        <p:tgtEl>
                                          <p:spTgt spid="33"/>
                                        </p:tgtEl>
                                      </p:cBhvr>
                                    </p:animEffect>
                                  </p:childTnLst>
                                </p:cTn>
                              </p:par>
                            </p:childTnLst>
                          </p:cTn>
                        </p:par>
                        <p:par>
                          <p:cTn id="30" fill="hold">
                            <p:stCondLst>
                              <p:cond delay="500"/>
                            </p:stCondLst>
                            <p:childTnLst>
                              <p:par>
                                <p:cTn id="31" presetID="12" presetClass="entr" presetSubtype="1"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250"/>
                                        <p:tgtEl>
                                          <p:spTgt spid="13"/>
                                        </p:tgtEl>
                                        <p:attrNameLst>
                                          <p:attrName>ppt_y</p:attrName>
                                        </p:attrNameLst>
                                      </p:cBhvr>
                                      <p:tavLst>
                                        <p:tav tm="0">
                                          <p:val>
                                            <p:strVal val="#ppt_y-#ppt_h*1.125000"/>
                                          </p:val>
                                        </p:tav>
                                        <p:tav tm="100000">
                                          <p:val>
                                            <p:strVal val="#ppt_y"/>
                                          </p:val>
                                        </p:tav>
                                      </p:tavLst>
                                    </p:anim>
                                    <p:animEffect transition="in" filter="wipe(down)">
                                      <p:cBhvr>
                                        <p:cTn id="34" dur="25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strips(downRight)">
                                      <p:cBhvr>
                                        <p:cTn id="39" dur="500"/>
                                        <p:tgtEl>
                                          <p:spTgt spid="34"/>
                                        </p:tgtEl>
                                      </p:cBhvr>
                                    </p:animEffect>
                                  </p:childTnLst>
                                </p:cTn>
                              </p:par>
                              <p:par>
                                <p:cTn id="40" presetID="18" presetClass="entr" presetSubtype="6"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strips(downRight)">
                                      <p:cBhvr>
                                        <p:cTn id="42" dur="500"/>
                                        <p:tgtEl>
                                          <p:spTgt spid="39"/>
                                        </p:tgtEl>
                                      </p:cBhvr>
                                    </p:animEffect>
                                  </p:childTnLst>
                                </p:cTn>
                              </p:par>
                            </p:childTnLst>
                          </p:cTn>
                        </p:par>
                        <p:par>
                          <p:cTn id="43" fill="hold">
                            <p:stCondLst>
                              <p:cond delay="500"/>
                            </p:stCondLst>
                            <p:childTnLst>
                              <p:par>
                                <p:cTn id="44" presetID="12" presetClass="entr" presetSubtype="1" fill="hold" nodeType="after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additive="base">
                                        <p:cTn id="46" dur="250"/>
                                        <p:tgtEl>
                                          <p:spTgt spid="35"/>
                                        </p:tgtEl>
                                        <p:attrNameLst>
                                          <p:attrName>ppt_y</p:attrName>
                                        </p:attrNameLst>
                                      </p:cBhvr>
                                      <p:tavLst>
                                        <p:tav tm="0">
                                          <p:val>
                                            <p:strVal val="#ppt_y-#ppt_h*1.125000"/>
                                          </p:val>
                                        </p:tav>
                                        <p:tav tm="100000">
                                          <p:val>
                                            <p:strVal val="#ppt_y"/>
                                          </p:val>
                                        </p:tav>
                                      </p:tavLst>
                                    </p:anim>
                                    <p:animEffect transition="in" filter="wipe(down)">
                                      <p:cBhvr>
                                        <p:cTn id="47" dur="25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nodeType="click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strips(downLeft)">
                                      <p:cBhvr>
                                        <p:cTn id="52" dur="500"/>
                                        <p:tgtEl>
                                          <p:spTgt spid="73"/>
                                        </p:tgtEl>
                                      </p:cBhvr>
                                    </p:animEffect>
                                  </p:childTnLst>
                                </p:cTn>
                              </p:par>
                              <p:par>
                                <p:cTn id="53" presetID="18" presetClass="entr" presetSubtype="12"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strips(downLeft)">
                                      <p:cBhvr>
                                        <p:cTn id="55" dur="500"/>
                                        <p:tgtEl>
                                          <p:spTgt spid="52"/>
                                        </p:tgtEl>
                                      </p:cBhvr>
                                    </p:animEffect>
                                  </p:childTnLst>
                                </p:cTn>
                              </p:par>
                            </p:childTnLst>
                          </p:cTn>
                        </p:par>
                        <p:par>
                          <p:cTn id="56" fill="hold">
                            <p:stCondLst>
                              <p:cond delay="500"/>
                            </p:stCondLst>
                            <p:childTnLst>
                              <p:par>
                                <p:cTn id="57" presetID="12" presetClass="entr" presetSubtype="2" fill="hold" nodeType="afterEffect">
                                  <p:stCondLst>
                                    <p:cond delay="0"/>
                                  </p:stCondLst>
                                  <p:childTnLst>
                                    <p:set>
                                      <p:cBhvr>
                                        <p:cTn id="58" dur="1" fill="hold">
                                          <p:stCondLst>
                                            <p:cond delay="0"/>
                                          </p:stCondLst>
                                        </p:cTn>
                                        <p:tgtEl>
                                          <p:spTgt spid="59"/>
                                        </p:tgtEl>
                                        <p:attrNameLst>
                                          <p:attrName>style.visibility</p:attrName>
                                        </p:attrNameLst>
                                      </p:cBhvr>
                                      <p:to>
                                        <p:strVal val="visible"/>
                                      </p:to>
                                    </p:set>
                                    <p:anim calcmode="lin" valueType="num">
                                      <p:cBhvr additive="base">
                                        <p:cTn id="59" dur="250"/>
                                        <p:tgtEl>
                                          <p:spTgt spid="59"/>
                                        </p:tgtEl>
                                        <p:attrNameLst>
                                          <p:attrName>ppt_x</p:attrName>
                                        </p:attrNameLst>
                                      </p:cBhvr>
                                      <p:tavLst>
                                        <p:tav tm="0">
                                          <p:val>
                                            <p:strVal val="#ppt_x+#ppt_w*1.125000"/>
                                          </p:val>
                                        </p:tav>
                                        <p:tav tm="100000">
                                          <p:val>
                                            <p:strVal val="#ppt_x"/>
                                          </p:val>
                                        </p:tav>
                                      </p:tavLst>
                                    </p:anim>
                                    <p:animEffect transition="in" filter="wipe(left)">
                                      <p:cBhvr>
                                        <p:cTn id="60" dur="250"/>
                                        <p:tgtEl>
                                          <p:spTgt spid="59"/>
                                        </p:tgtEl>
                                      </p:cBhvr>
                                    </p:animEffect>
                                  </p:childTnLst>
                                </p:cTn>
                              </p:par>
                            </p:childTnLst>
                          </p:cTn>
                        </p:par>
                        <p:par>
                          <p:cTn id="61" fill="hold">
                            <p:stCondLst>
                              <p:cond delay="750"/>
                            </p:stCondLst>
                            <p:childTnLst>
                              <p:par>
                                <p:cTn id="62" presetID="18" presetClass="entr" presetSubtype="12" fill="hold" nodeType="after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strips(downLeft)">
                                      <p:cBhvr>
                                        <p:cTn id="64" dur="500"/>
                                        <p:tgtEl>
                                          <p:spTgt spid="75"/>
                                        </p:tgtEl>
                                      </p:cBhvr>
                                    </p:animEffect>
                                  </p:childTnLst>
                                </p:cTn>
                              </p:par>
                            </p:childTnLst>
                          </p:cTn>
                        </p:par>
                        <p:par>
                          <p:cTn id="65" fill="hold">
                            <p:stCondLst>
                              <p:cond delay="1250"/>
                            </p:stCondLst>
                            <p:childTnLst>
                              <p:par>
                                <p:cTn id="66" presetID="12" presetClass="entr" presetSubtype="1"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250"/>
                                        <p:tgtEl>
                                          <p:spTgt spid="23"/>
                                        </p:tgtEl>
                                        <p:attrNameLst>
                                          <p:attrName>ppt_y</p:attrName>
                                        </p:attrNameLst>
                                      </p:cBhvr>
                                      <p:tavLst>
                                        <p:tav tm="0">
                                          <p:val>
                                            <p:strVal val="#ppt_y-#ppt_h*1.125000"/>
                                          </p:val>
                                        </p:tav>
                                        <p:tav tm="100000">
                                          <p:val>
                                            <p:strVal val="#ppt_y"/>
                                          </p:val>
                                        </p:tav>
                                      </p:tavLst>
                                    </p:anim>
                                    <p:animEffect transition="in" filter="wipe(down)">
                                      <p:cBhvr>
                                        <p:cTn id="69" dur="25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2" fill="hold" nodeType="clickEffect">
                                  <p:stCondLst>
                                    <p:cond delay="0"/>
                                  </p:stCondLst>
                                  <p:childTnLst>
                                    <p:set>
                                      <p:cBhvr>
                                        <p:cTn id="73" dur="1" fill="hold">
                                          <p:stCondLst>
                                            <p:cond delay="0"/>
                                          </p:stCondLst>
                                        </p:cTn>
                                        <p:tgtEl>
                                          <p:spTgt spid="48"/>
                                        </p:tgtEl>
                                        <p:attrNameLst>
                                          <p:attrName>style.visibility</p:attrName>
                                        </p:attrNameLst>
                                      </p:cBhvr>
                                      <p:to>
                                        <p:strVal val="visible"/>
                                      </p:to>
                                    </p:set>
                                    <p:anim calcmode="lin" valueType="num">
                                      <p:cBhvr additive="base">
                                        <p:cTn id="74" dur="500"/>
                                        <p:tgtEl>
                                          <p:spTgt spid="48"/>
                                        </p:tgtEl>
                                        <p:attrNameLst>
                                          <p:attrName>ppt_x</p:attrName>
                                        </p:attrNameLst>
                                      </p:cBhvr>
                                      <p:tavLst>
                                        <p:tav tm="0">
                                          <p:val>
                                            <p:strVal val="#ppt_x+#ppt_w*1.125000"/>
                                          </p:val>
                                        </p:tav>
                                        <p:tav tm="100000">
                                          <p:val>
                                            <p:strVal val="#ppt_x"/>
                                          </p:val>
                                        </p:tav>
                                      </p:tavLst>
                                    </p:anim>
                                    <p:animEffect transition="in" filter="wipe(left)">
                                      <p:cBhvr>
                                        <p:cTn id="75" dur="500"/>
                                        <p:tgtEl>
                                          <p:spTgt spid="48"/>
                                        </p:tgtEl>
                                      </p:cBhvr>
                                    </p:animEffect>
                                  </p:childTnLst>
                                </p:cTn>
                              </p:par>
                              <p:par>
                                <p:cTn id="76" presetID="12" presetClass="entr" presetSubtype="2"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additive="base">
                                        <p:cTn id="78" dur="500"/>
                                        <p:tgtEl>
                                          <p:spTgt spid="51"/>
                                        </p:tgtEl>
                                        <p:attrNameLst>
                                          <p:attrName>ppt_x</p:attrName>
                                        </p:attrNameLst>
                                      </p:cBhvr>
                                      <p:tavLst>
                                        <p:tav tm="0">
                                          <p:val>
                                            <p:strVal val="#ppt_x+#ppt_w*1.125000"/>
                                          </p:val>
                                        </p:tav>
                                        <p:tav tm="100000">
                                          <p:val>
                                            <p:strVal val="#ppt_x"/>
                                          </p:val>
                                        </p:tav>
                                      </p:tavLst>
                                    </p:anim>
                                    <p:animEffect transition="in" filter="wipe(left)">
                                      <p:cBhvr>
                                        <p:cTn id="7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51" grpId="0"/>
      <p:bldP spid="52"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24</a:t>
            </a:fld>
            <a:endParaRPr lang="zh-CN" altLang="en-US"/>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4066883"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Permission Engine</a:t>
            </a:r>
            <a:endParaRPr lang="zh-CN" altLang="en-US" sz="4000" b="1" dirty="0">
              <a:latin typeface="Calibri" panose="020F0502020204030204" pitchFamily="34" charset="0"/>
              <a:cs typeface="Calibri" panose="020F0502020204030204" pitchFamily="34" charset="0"/>
            </a:endParaRPr>
          </a:p>
        </p:txBody>
      </p:sp>
      <p:grpSp>
        <p:nvGrpSpPr>
          <p:cNvPr id="29" name="组合 28">
            <a:extLst>
              <a:ext uri="{FF2B5EF4-FFF2-40B4-BE49-F238E27FC236}">
                <a16:creationId xmlns:a16="http://schemas.microsoft.com/office/drawing/2014/main" id="{AFBA871D-0948-4070-BBB9-68CB9FD4796A}"/>
              </a:ext>
            </a:extLst>
          </p:cNvPr>
          <p:cNvGrpSpPr/>
          <p:nvPr/>
        </p:nvGrpSpPr>
        <p:grpSpPr>
          <a:xfrm>
            <a:off x="4332846" y="2185164"/>
            <a:ext cx="1909314" cy="461664"/>
            <a:chOff x="2590497" y="2887579"/>
            <a:chExt cx="1909314" cy="461664"/>
          </a:xfrm>
        </p:grpSpPr>
        <p:sp>
          <p:nvSpPr>
            <p:cNvPr id="3" name="流程图: 决策 2">
              <a:extLst>
                <a:ext uri="{FF2B5EF4-FFF2-40B4-BE49-F238E27FC236}">
                  <a16:creationId xmlns:a16="http://schemas.microsoft.com/office/drawing/2014/main" id="{5FB2517E-89C1-4DDC-9090-B64985B4D82D}"/>
                </a:ext>
              </a:extLst>
            </p:cNvPr>
            <p:cNvSpPr/>
            <p:nvPr/>
          </p:nvSpPr>
          <p:spPr>
            <a:xfrm>
              <a:off x="2590497" y="2887579"/>
              <a:ext cx="1909314" cy="461664"/>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558EA20-0B8B-4175-951E-D92C2B735593}"/>
                </a:ext>
              </a:extLst>
            </p:cNvPr>
            <p:cNvSpPr txBox="1"/>
            <p:nvPr/>
          </p:nvSpPr>
          <p:spPr>
            <a:xfrm>
              <a:off x="3030784" y="2933745"/>
              <a:ext cx="1141338"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Matched?</a:t>
              </a:r>
              <a:endParaRPr lang="zh-CN" altLang="en-US" b="1" dirty="0">
                <a:latin typeface="Calibri" panose="020F0502020204030204" pitchFamily="34" charset="0"/>
                <a:cs typeface="Calibri" panose="020F0502020204030204" pitchFamily="34" charset="0"/>
              </a:endParaRPr>
            </a:p>
          </p:txBody>
        </p:sp>
      </p:grpSp>
      <p:grpSp>
        <p:nvGrpSpPr>
          <p:cNvPr id="12" name="组合 11">
            <a:extLst>
              <a:ext uri="{FF2B5EF4-FFF2-40B4-BE49-F238E27FC236}">
                <a16:creationId xmlns:a16="http://schemas.microsoft.com/office/drawing/2014/main" id="{04CD4598-57D7-4419-95C9-B07E87884B76}"/>
              </a:ext>
            </a:extLst>
          </p:cNvPr>
          <p:cNvGrpSpPr/>
          <p:nvPr/>
        </p:nvGrpSpPr>
        <p:grpSpPr>
          <a:xfrm>
            <a:off x="4332846" y="1318890"/>
            <a:ext cx="1909314" cy="461665"/>
            <a:chOff x="2590497" y="2021305"/>
            <a:chExt cx="1909314" cy="461665"/>
          </a:xfrm>
        </p:grpSpPr>
        <p:sp>
          <p:nvSpPr>
            <p:cNvPr id="2" name="文本框 1">
              <a:extLst>
                <a:ext uri="{FF2B5EF4-FFF2-40B4-BE49-F238E27FC236}">
                  <a16:creationId xmlns:a16="http://schemas.microsoft.com/office/drawing/2014/main" id="{E3412602-6A92-400F-B708-9099E4842378}"/>
                </a:ext>
              </a:extLst>
            </p:cNvPr>
            <p:cNvSpPr txBox="1"/>
            <p:nvPr/>
          </p:nvSpPr>
          <p:spPr>
            <a:xfrm>
              <a:off x="2590497" y="2021305"/>
              <a:ext cx="1909314" cy="461665"/>
            </a:xfrm>
            <a:prstGeom prst="rect">
              <a:avLst/>
            </a:prstGeom>
            <a:noFill/>
            <a:ln>
              <a:no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Global policy</a:t>
              </a:r>
              <a:endParaRPr lang="zh-CN" altLang="en-US" sz="2400" dirty="0">
                <a:latin typeface="Calibri" panose="020F0502020204030204" pitchFamily="34" charset="0"/>
                <a:cs typeface="Calibri" panose="020F0502020204030204" pitchFamily="34" charset="0"/>
              </a:endParaRPr>
            </a:p>
          </p:txBody>
        </p:sp>
        <p:sp>
          <p:nvSpPr>
            <p:cNvPr id="11" name="流程图: 过程 10">
              <a:extLst>
                <a:ext uri="{FF2B5EF4-FFF2-40B4-BE49-F238E27FC236}">
                  <a16:creationId xmlns:a16="http://schemas.microsoft.com/office/drawing/2014/main" id="{D69C76E6-F204-455C-8800-619D0779B9F0}"/>
                </a:ext>
              </a:extLst>
            </p:cNvPr>
            <p:cNvSpPr/>
            <p:nvPr/>
          </p:nvSpPr>
          <p:spPr>
            <a:xfrm>
              <a:off x="2590497" y="2021305"/>
              <a:ext cx="1909314" cy="46166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12945D7C-1E5A-45FB-AB85-984DCBA67F90}"/>
              </a:ext>
            </a:extLst>
          </p:cNvPr>
          <p:cNvGrpSpPr/>
          <p:nvPr/>
        </p:nvGrpSpPr>
        <p:grpSpPr>
          <a:xfrm>
            <a:off x="4332846" y="3051437"/>
            <a:ext cx="1909314" cy="461665"/>
            <a:chOff x="2590497" y="2021305"/>
            <a:chExt cx="1909314" cy="461665"/>
          </a:xfrm>
        </p:grpSpPr>
        <p:sp>
          <p:nvSpPr>
            <p:cNvPr id="14" name="文本框 13">
              <a:extLst>
                <a:ext uri="{FF2B5EF4-FFF2-40B4-BE49-F238E27FC236}">
                  <a16:creationId xmlns:a16="http://schemas.microsoft.com/office/drawing/2014/main" id="{E850DE95-EB49-4CFA-B054-78BE9207C60D}"/>
                </a:ext>
              </a:extLst>
            </p:cNvPr>
            <p:cNvSpPr txBox="1"/>
            <p:nvPr/>
          </p:nvSpPr>
          <p:spPr>
            <a:xfrm>
              <a:off x="2590497" y="2021305"/>
              <a:ext cx="1909314" cy="461665"/>
            </a:xfrm>
            <a:prstGeom prst="rect">
              <a:avLst/>
            </a:prstGeom>
            <a:noFill/>
            <a:ln>
              <a:no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Local policy</a:t>
              </a:r>
              <a:endParaRPr lang="zh-CN" altLang="en-US" sz="2400" dirty="0">
                <a:latin typeface="Calibri" panose="020F0502020204030204" pitchFamily="34" charset="0"/>
                <a:cs typeface="Calibri" panose="020F0502020204030204" pitchFamily="34" charset="0"/>
              </a:endParaRPr>
            </a:p>
          </p:txBody>
        </p:sp>
        <p:sp>
          <p:nvSpPr>
            <p:cNvPr id="15" name="流程图: 过程 14">
              <a:extLst>
                <a:ext uri="{FF2B5EF4-FFF2-40B4-BE49-F238E27FC236}">
                  <a16:creationId xmlns:a16="http://schemas.microsoft.com/office/drawing/2014/main" id="{CA17BED7-5CB0-44C2-8DAD-6CD94B4E0FFC}"/>
                </a:ext>
              </a:extLst>
            </p:cNvPr>
            <p:cNvSpPr/>
            <p:nvPr/>
          </p:nvSpPr>
          <p:spPr>
            <a:xfrm>
              <a:off x="2590497" y="2021305"/>
              <a:ext cx="1909314" cy="46166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 name="直接箭头连接符 16">
            <a:extLst>
              <a:ext uri="{FF2B5EF4-FFF2-40B4-BE49-F238E27FC236}">
                <a16:creationId xmlns:a16="http://schemas.microsoft.com/office/drawing/2014/main" id="{DBB6FC12-0F5C-4481-8F8E-EDAA5123C86B}"/>
              </a:ext>
            </a:extLst>
          </p:cNvPr>
          <p:cNvCxnSpPr>
            <a:stCxn id="11" idx="2"/>
            <a:endCxn id="3" idx="0"/>
          </p:cNvCxnSpPr>
          <p:nvPr/>
        </p:nvCxnSpPr>
        <p:spPr>
          <a:xfrm>
            <a:off x="5287503" y="1780554"/>
            <a:ext cx="0" cy="404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988EA59-67A7-4403-80E8-A52699B739D6}"/>
              </a:ext>
            </a:extLst>
          </p:cNvPr>
          <p:cNvCxnSpPr/>
          <p:nvPr/>
        </p:nvCxnSpPr>
        <p:spPr>
          <a:xfrm>
            <a:off x="5287503" y="2646828"/>
            <a:ext cx="0" cy="404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3" name="组合 22">
            <a:extLst>
              <a:ext uri="{FF2B5EF4-FFF2-40B4-BE49-F238E27FC236}">
                <a16:creationId xmlns:a16="http://schemas.microsoft.com/office/drawing/2014/main" id="{20C6D27E-4BCA-4831-9F49-1860DA25EA7F}"/>
              </a:ext>
            </a:extLst>
          </p:cNvPr>
          <p:cNvGrpSpPr/>
          <p:nvPr/>
        </p:nvGrpSpPr>
        <p:grpSpPr>
          <a:xfrm>
            <a:off x="4092946" y="6197562"/>
            <a:ext cx="2389113" cy="461665"/>
            <a:chOff x="2590497" y="2021305"/>
            <a:chExt cx="1909314" cy="461665"/>
          </a:xfrm>
        </p:grpSpPr>
        <p:sp>
          <p:nvSpPr>
            <p:cNvPr id="24" name="文本框 23">
              <a:extLst>
                <a:ext uri="{FF2B5EF4-FFF2-40B4-BE49-F238E27FC236}">
                  <a16:creationId xmlns:a16="http://schemas.microsoft.com/office/drawing/2014/main" id="{C1788B79-D6F5-4B32-AF4B-B6879C904253}"/>
                </a:ext>
              </a:extLst>
            </p:cNvPr>
            <p:cNvSpPr txBox="1"/>
            <p:nvPr/>
          </p:nvSpPr>
          <p:spPr>
            <a:xfrm>
              <a:off x="2590497" y="2021305"/>
              <a:ext cx="1899164" cy="461665"/>
            </a:xfrm>
            <a:prstGeom prst="rect">
              <a:avLst/>
            </a:prstGeom>
            <a:noFill/>
            <a:ln>
              <a:no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Checking Result</a:t>
              </a:r>
              <a:endParaRPr lang="zh-CN" altLang="en-US" sz="2400" dirty="0">
                <a:latin typeface="Calibri" panose="020F0502020204030204" pitchFamily="34" charset="0"/>
                <a:cs typeface="Calibri" panose="020F0502020204030204" pitchFamily="34" charset="0"/>
              </a:endParaRPr>
            </a:p>
          </p:txBody>
        </p:sp>
        <p:sp>
          <p:nvSpPr>
            <p:cNvPr id="25" name="流程图: 过程 24">
              <a:extLst>
                <a:ext uri="{FF2B5EF4-FFF2-40B4-BE49-F238E27FC236}">
                  <a16:creationId xmlns:a16="http://schemas.microsoft.com/office/drawing/2014/main" id="{4077F6EA-65CC-4385-8E0A-1501BC70B34B}"/>
                </a:ext>
              </a:extLst>
            </p:cNvPr>
            <p:cNvSpPr/>
            <p:nvPr/>
          </p:nvSpPr>
          <p:spPr>
            <a:xfrm>
              <a:off x="2590497" y="2021305"/>
              <a:ext cx="1909314" cy="46166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4E4B011B-7726-4523-A2D9-46DF4E6B4C54}"/>
              </a:ext>
            </a:extLst>
          </p:cNvPr>
          <p:cNvGrpSpPr/>
          <p:nvPr/>
        </p:nvGrpSpPr>
        <p:grpSpPr>
          <a:xfrm>
            <a:off x="4332846" y="4270634"/>
            <a:ext cx="1909314" cy="461664"/>
            <a:chOff x="2590497" y="2887579"/>
            <a:chExt cx="1909314" cy="461664"/>
          </a:xfrm>
        </p:grpSpPr>
        <p:sp>
          <p:nvSpPr>
            <p:cNvPr id="31" name="流程图: 决策 30">
              <a:extLst>
                <a:ext uri="{FF2B5EF4-FFF2-40B4-BE49-F238E27FC236}">
                  <a16:creationId xmlns:a16="http://schemas.microsoft.com/office/drawing/2014/main" id="{6ACDF2F8-A544-4384-9A4A-975E00248799}"/>
                </a:ext>
              </a:extLst>
            </p:cNvPr>
            <p:cNvSpPr/>
            <p:nvPr/>
          </p:nvSpPr>
          <p:spPr>
            <a:xfrm>
              <a:off x="2590497" y="2887579"/>
              <a:ext cx="1909314" cy="461664"/>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A0627168-03A5-4C4F-9102-D14FEF0C8064}"/>
                </a:ext>
              </a:extLst>
            </p:cNvPr>
            <p:cNvSpPr txBox="1"/>
            <p:nvPr/>
          </p:nvSpPr>
          <p:spPr>
            <a:xfrm>
              <a:off x="3030784" y="2933745"/>
              <a:ext cx="1141338"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Matched?</a:t>
              </a:r>
              <a:endParaRPr lang="zh-CN" altLang="en-US" b="1" dirty="0">
                <a:latin typeface="Calibri" panose="020F0502020204030204" pitchFamily="34" charset="0"/>
                <a:cs typeface="Calibri" panose="020F0502020204030204" pitchFamily="34" charset="0"/>
              </a:endParaRPr>
            </a:p>
          </p:txBody>
        </p:sp>
      </p:grpSp>
      <p:sp>
        <p:nvSpPr>
          <p:cNvPr id="33" name="文本框 32">
            <a:extLst>
              <a:ext uri="{FF2B5EF4-FFF2-40B4-BE49-F238E27FC236}">
                <a16:creationId xmlns:a16="http://schemas.microsoft.com/office/drawing/2014/main" id="{B8B0296F-300E-40A6-AEDE-FC1DC5EC7B1E}"/>
              </a:ext>
            </a:extLst>
          </p:cNvPr>
          <p:cNvSpPr txBox="1"/>
          <p:nvPr/>
        </p:nvSpPr>
        <p:spPr>
          <a:xfrm>
            <a:off x="4918963" y="2576676"/>
            <a:ext cx="352982"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N</a:t>
            </a:r>
            <a:endParaRPr lang="zh-CN" altLang="en-US" b="1" dirty="0">
              <a:latin typeface="Calibri" panose="020F0502020204030204" pitchFamily="34" charset="0"/>
              <a:cs typeface="Calibri" panose="020F0502020204030204" pitchFamily="34" charset="0"/>
            </a:endParaRPr>
          </a:p>
        </p:txBody>
      </p:sp>
      <p:sp>
        <p:nvSpPr>
          <p:cNvPr id="34" name="文本框 33">
            <a:extLst>
              <a:ext uri="{FF2B5EF4-FFF2-40B4-BE49-F238E27FC236}">
                <a16:creationId xmlns:a16="http://schemas.microsoft.com/office/drawing/2014/main" id="{DE456700-816D-4070-9F44-318A5F110D55}"/>
              </a:ext>
            </a:extLst>
          </p:cNvPr>
          <p:cNvSpPr txBox="1"/>
          <p:nvPr/>
        </p:nvSpPr>
        <p:spPr>
          <a:xfrm>
            <a:off x="6354758" y="2087168"/>
            <a:ext cx="317716"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Y</a:t>
            </a:r>
            <a:endParaRPr lang="zh-CN" altLang="en-US" b="1" dirty="0">
              <a:latin typeface="Calibri" panose="020F0502020204030204" pitchFamily="34" charset="0"/>
              <a:cs typeface="Calibri" panose="020F0502020204030204" pitchFamily="34" charset="0"/>
            </a:endParaRPr>
          </a:p>
        </p:txBody>
      </p:sp>
      <p:grpSp>
        <p:nvGrpSpPr>
          <p:cNvPr id="35" name="组合 34">
            <a:extLst>
              <a:ext uri="{FF2B5EF4-FFF2-40B4-BE49-F238E27FC236}">
                <a16:creationId xmlns:a16="http://schemas.microsoft.com/office/drawing/2014/main" id="{E87CA4A9-14B3-4AAA-9EB9-9F17CE92F295}"/>
              </a:ext>
            </a:extLst>
          </p:cNvPr>
          <p:cNvGrpSpPr/>
          <p:nvPr/>
        </p:nvGrpSpPr>
        <p:grpSpPr>
          <a:xfrm>
            <a:off x="8247568" y="3047425"/>
            <a:ext cx="1909314" cy="461664"/>
            <a:chOff x="2590497" y="2887579"/>
            <a:chExt cx="1909314" cy="461664"/>
          </a:xfrm>
        </p:grpSpPr>
        <p:sp>
          <p:nvSpPr>
            <p:cNvPr id="36" name="流程图: 决策 35">
              <a:extLst>
                <a:ext uri="{FF2B5EF4-FFF2-40B4-BE49-F238E27FC236}">
                  <a16:creationId xmlns:a16="http://schemas.microsoft.com/office/drawing/2014/main" id="{1BF46911-C5F2-4F44-907C-2A00FF6BE996}"/>
                </a:ext>
              </a:extLst>
            </p:cNvPr>
            <p:cNvSpPr/>
            <p:nvPr/>
          </p:nvSpPr>
          <p:spPr>
            <a:xfrm>
              <a:off x="2590497" y="2887579"/>
              <a:ext cx="1909314" cy="461664"/>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30784901-CCFD-47D4-BEC9-1AD344EAE435}"/>
                </a:ext>
              </a:extLst>
            </p:cNvPr>
            <p:cNvSpPr txBox="1"/>
            <p:nvPr/>
          </p:nvSpPr>
          <p:spPr>
            <a:xfrm>
              <a:off x="3054847" y="2933745"/>
              <a:ext cx="1009572"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REJECT ?</a:t>
              </a:r>
              <a:endParaRPr lang="zh-CN" altLang="en-US" b="1" dirty="0">
                <a:latin typeface="Calibri" panose="020F0502020204030204" pitchFamily="34" charset="0"/>
                <a:cs typeface="Calibri" panose="020F0502020204030204" pitchFamily="34" charset="0"/>
              </a:endParaRPr>
            </a:p>
          </p:txBody>
        </p:sp>
      </p:grpSp>
      <p:cxnSp>
        <p:nvCxnSpPr>
          <p:cNvPr id="39" name="连接符: 肘形 38">
            <a:extLst>
              <a:ext uri="{FF2B5EF4-FFF2-40B4-BE49-F238E27FC236}">
                <a16:creationId xmlns:a16="http://schemas.microsoft.com/office/drawing/2014/main" id="{FAA5EC40-0C95-47DF-BE74-3AC283AF6C22}"/>
              </a:ext>
            </a:extLst>
          </p:cNvPr>
          <p:cNvCxnSpPr>
            <a:stCxn id="3" idx="3"/>
            <a:endCxn id="36" idx="0"/>
          </p:cNvCxnSpPr>
          <p:nvPr/>
        </p:nvCxnSpPr>
        <p:spPr>
          <a:xfrm>
            <a:off x="6242160" y="2415996"/>
            <a:ext cx="2960065" cy="631429"/>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1793AFFD-77CC-4F4D-B289-EA7A9ACAE413}"/>
              </a:ext>
            </a:extLst>
          </p:cNvPr>
          <p:cNvCxnSpPr>
            <a:cxnSpLocks/>
            <a:stCxn id="36" idx="1"/>
            <a:endCxn id="15" idx="3"/>
          </p:cNvCxnSpPr>
          <p:nvPr/>
        </p:nvCxnSpPr>
        <p:spPr>
          <a:xfrm flipH="1">
            <a:off x="6242160" y="3278257"/>
            <a:ext cx="2005408" cy="4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8395E15A-26F4-4CB1-BDB9-A29F7BFE0E12}"/>
              </a:ext>
            </a:extLst>
          </p:cNvPr>
          <p:cNvSpPr txBox="1"/>
          <p:nvPr/>
        </p:nvSpPr>
        <p:spPr>
          <a:xfrm>
            <a:off x="7927154" y="2962786"/>
            <a:ext cx="352982"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N</a:t>
            </a:r>
            <a:endParaRPr lang="zh-CN" altLang="en-US" b="1" dirty="0">
              <a:latin typeface="Calibri" panose="020F0502020204030204" pitchFamily="34" charset="0"/>
              <a:cs typeface="Calibri" panose="020F0502020204030204" pitchFamily="34" charset="0"/>
            </a:endParaRPr>
          </a:p>
        </p:txBody>
      </p:sp>
      <p:sp>
        <p:nvSpPr>
          <p:cNvPr id="52" name="文本框 51">
            <a:extLst>
              <a:ext uri="{FF2B5EF4-FFF2-40B4-BE49-F238E27FC236}">
                <a16:creationId xmlns:a16="http://schemas.microsoft.com/office/drawing/2014/main" id="{FC99FE05-A73C-453B-BB4C-DC0F98CAD13D}"/>
              </a:ext>
            </a:extLst>
          </p:cNvPr>
          <p:cNvSpPr txBox="1"/>
          <p:nvPr/>
        </p:nvSpPr>
        <p:spPr>
          <a:xfrm>
            <a:off x="9175958" y="3459582"/>
            <a:ext cx="317716"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Y</a:t>
            </a:r>
            <a:endParaRPr lang="zh-CN" altLang="en-US" b="1" dirty="0">
              <a:latin typeface="Calibri" panose="020F0502020204030204" pitchFamily="34" charset="0"/>
              <a:cs typeface="Calibri" panose="020F0502020204030204" pitchFamily="34" charset="0"/>
            </a:endParaRPr>
          </a:p>
        </p:txBody>
      </p:sp>
      <p:sp>
        <p:nvSpPr>
          <p:cNvPr id="56" name="文本框 55">
            <a:extLst>
              <a:ext uri="{FF2B5EF4-FFF2-40B4-BE49-F238E27FC236}">
                <a16:creationId xmlns:a16="http://schemas.microsoft.com/office/drawing/2014/main" id="{8E62C2AF-A1D7-4814-A34E-CD39CA14EA95}"/>
              </a:ext>
            </a:extLst>
          </p:cNvPr>
          <p:cNvSpPr txBox="1"/>
          <p:nvPr/>
        </p:nvSpPr>
        <p:spPr>
          <a:xfrm>
            <a:off x="4967495" y="3876875"/>
            <a:ext cx="352982"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N</a:t>
            </a:r>
            <a:endParaRPr lang="zh-CN" altLang="en-US" b="1" dirty="0">
              <a:latin typeface="Calibri" panose="020F0502020204030204" pitchFamily="34" charset="0"/>
              <a:cs typeface="Calibri" panose="020F0502020204030204" pitchFamily="34" charset="0"/>
            </a:endParaRPr>
          </a:p>
        </p:txBody>
      </p:sp>
      <p:sp>
        <p:nvSpPr>
          <p:cNvPr id="57" name="文本框 56">
            <a:extLst>
              <a:ext uri="{FF2B5EF4-FFF2-40B4-BE49-F238E27FC236}">
                <a16:creationId xmlns:a16="http://schemas.microsoft.com/office/drawing/2014/main" id="{08C9F341-4755-4A9F-B73F-558D7FDC0D1F}"/>
              </a:ext>
            </a:extLst>
          </p:cNvPr>
          <p:cNvSpPr txBox="1"/>
          <p:nvPr/>
        </p:nvSpPr>
        <p:spPr>
          <a:xfrm>
            <a:off x="6103788" y="4146851"/>
            <a:ext cx="317716"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Y</a:t>
            </a:r>
            <a:endParaRPr lang="zh-CN" altLang="en-US" b="1" dirty="0">
              <a:latin typeface="Calibri" panose="020F0502020204030204" pitchFamily="34" charset="0"/>
              <a:cs typeface="Calibri" panose="020F0502020204030204" pitchFamily="34" charset="0"/>
            </a:endParaRPr>
          </a:p>
        </p:txBody>
      </p:sp>
      <p:cxnSp>
        <p:nvCxnSpPr>
          <p:cNvPr id="62" name="连接符: 肘形 61">
            <a:extLst>
              <a:ext uri="{FF2B5EF4-FFF2-40B4-BE49-F238E27FC236}">
                <a16:creationId xmlns:a16="http://schemas.microsoft.com/office/drawing/2014/main" id="{9DE48370-366E-47FF-8F27-3EE55034A584}"/>
              </a:ext>
            </a:extLst>
          </p:cNvPr>
          <p:cNvCxnSpPr>
            <a:cxnSpLocks/>
            <a:stCxn id="15" idx="1"/>
            <a:endCxn id="89" idx="0"/>
          </p:cNvCxnSpPr>
          <p:nvPr/>
        </p:nvCxnSpPr>
        <p:spPr>
          <a:xfrm rot="10800000" flipV="1">
            <a:off x="2989774" y="3282269"/>
            <a:ext cx="1343072" cy="245158"/>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a16="http://schemas.microsoft.com/office/drawing/2014/main" id="{D58CE25B-A54A-46D1-88D6-031A4C7049D7}"/>
              </a:ext>
            </a:extLst>
          </p:cNvPr>
          <p:cNvGrpSpPr/>
          <p:nvPr/>
        </p:nvGrpSpPr>
        <p:grpSpPr>
          <a:xfrm>
            <a:off x="6737362" y="4270634"/>
            <a:ext cx="1909314" cy="461664"/>
            <a:chOff x="2590497" y="2887579"/>
            <a:chExt cx="1909314" cy="461664"/>
          </a:xfrm>
        </p:grpSpPr>
        <p:sp>
          <p:nvSpPr>
            <p:cNvPr id="66" name="流程图: 决策 65">
              <a:extLst>
                <a:ext uri="{FF2B5EF4-FFF2-40B4-BE49-F238E27FC236}">
                  <a16:creationId xmlns:a16="http://schemas.microsoft.com/office/drawing/2014/main" id="{578E7A71-2045-41DA-9F89-32DBAB78A319}"/>
                </a:ext>
              </a:extLst>
            </p:cNvPr>
            <p:cNvSpPr/>
            <p:nvPr/>
          </p:nvSpPr>
          <p:spPr>
            <a:xfrm>
              <a:off x="2590497" y="2887579"/>
              <a:ext cx="1909314" cy="461664"/>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2A34A2AB-2178-4FE6-9E91-BDBA7167B204}"/>
                </a:ext>
              </a:extLst>
            </p:cNvPr>
            <p:cNvSpPr txBox="1"/>
            <p:nvPr/>
          </p:nvSpPr>
          <p:spPr>
            <a:xfrm>
              <a:off x="3054847" y="2933745"/>
              <a:ext cx="1009572"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REJECT ?</a:t>
              </a:r>
              <a:endParaRPr lang="zh-CN" altLang="en-US" b="1" dirty="0">
                <a:latin typeface="Calibri" panose="020F0502020204030204" pitchFamily="34" charset="0"/>
                <a:cs typeface="Calibri" panose="020F0502020204030204" pitchFamily="34" charset="0"/>
              </a:endParaRPr>
            </a:p>
          </p:txBody>
        </p:sp>
      </p:grpSp>
      <p:sp>
        <p:nvSpPr>
          <p:cNvPr id="68" name="文本框 67">
            <a:extLst>
              <a:ext uri="{FF2B5EF4-FFF2-40B4-BE49-F238E27FC236}">
                <a16:creationId xmlns:a16="http://schemas.microsoft.com/office/drawing/2014/main" id="{4C31DC96-3C4C-4A40-BDD3-60573923CBD6}"/>
              </a:ext>
            </a:extLst>
          </p:cNvPr>
          <p:cNvSpPr txBox="1"/>
          <p:nvPr/>
        </p:nvSpPr>
        <p:spPr>
          <a:xfrm>
            <a:off x="8554721" y="4146851"/>
            <a:ext cx="317716"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Y</a:t>
            </a:r>
            <a:endParaRPr lang="zh-CN" altLang="en-US" b="1" dirty="0">
              <a:latin typeface="Calibri" panose="020F0502020204030204" pitchFamily="34" charset="0"/>
              <a:cs typeface="Calibri" panose="020F0502020204030204" pitchFamily="34" charset="0"/>
            </a:endParaRPr>
          </a:p>
        </p:txBody>
      </p:sp>
      <p:cxnSp>
        <p:nvCxnSpPr>
          <p:cNvPr id="69" name="直接箭头连接符 68">
            <a:extLst>
              <a:ext uri="{FF2B5EF4-FFF2-40B4-BE49-F238E27FC236}">
                <a16:creationId xmlns:a16="http://schemas.microsoft.com/office/drawing/2014/main" id="{D8940F58-354F-4D9C-AE98-FEED8D9A3736}"/>
              </a:ext>
            </a:extLst>
          </p:cNvPr>
          <p:cNvCxnSpPr>
            <a:cxnSpLocks/>
            <a:endCxn id="66" idx="1"/>
          </p:cNvCxnSpPr>
          <p:nvPr/>
        </p:nvCxnSpPr>
        <p:spPr>
          <a:xfrm>
            <a:off x="6242160" y="4501466"/>
            <a:ext cx="49520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连接符: 肘形 72">
            <a:extLst>
              <a:ext uri="{FF2B5EF4-FFF2-40B4-BE49-F238E27FC236}">
                <a16:creationId xmlns:a16="http://schemas.microsoft.com/office/drawing/2014/main" id="{C35AF9BA-F786-4B88-893C-C8B79CE70351}"/>
              </a:ext>
            </a:extLst>
          </p:cNvPr>
          <p:cNvCxnSpPr>
            <a:cxnSpLocks/>
            <a:stCxn id="36" idx="2"/>
            <a:endCxn id="61" idx="3"/>
          </p:cNvCxnSpPr>
          <p:nvPr/>
        </p:nvCxnSpPr>
        <p:spPr>
          <a:xfrm rot="5400000">
            <a:off x="7020390" y="3374898"/>
            <a:ext cx="2047645" cy="2316027"/>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FD36E9C1-64B7-487F-A722-4EAB2664EF0D}"/>
              </a:ext>
            </a:extLst>
          </p:cNvPr>
          <p:cNvCxnSpPr>
            <a:cxnSpLocks/>
            <a:stCxn id="66" idx="0"/>
          </p:cNvCxnSpPr>
          <p:nvPr/>
        </p:nvCxnSpPr>
        <p:spPr>
          <a:xfrm flipH="1" flipV="1">
            <a:off x="7681853" y="3282268"/>
            <a:ext cx="10166" cy="9883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CF3CF092-4660-4A5D-96DE-ABC893159C7C}"/>
              </a:ext>
            </a:extLst>
          </p:cNvPr>
          <p:cNvSpPr txBox="1"/>
          <p:nvPr/>
        </p:nvSpPr>
        <p:spPr>
          <a:xfrm>
            <a:off x="7341449" y="3885913"/>
            <a:ext cx="352982"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N</a:t>
            </a:r>
            <a:endParaRPr lang="zh-CN" altLang="en-US" b="1" dirty="0">
              <a:latin typeface="Calibri" panose="020F0502020204030204" pitchFamily="34" charset="0"/>
              <a:cs typeface="Calibri" panose="020F0502020204030204" pitchFamily="34" charset="0"/>
            </a:endParaRPr>
          </a:p>
        </p:txBody>
      </p:sp>
      <p:cxnSp>
        <p:nvCxnSpPr>
          <p:cNvPr id="84" name="直接箭头连接符 83">
            <a:extLst>
              <a:ext uri="{FF2B5EF4-FFF2-40B4-BE49-F238E27FC236}">
                <a16:creationId xmlns:a16="http://schemas.microsoft.com/office/drawing/2014/main" id="{D8D67013-EEDE-4935-BD27-41D7985B9A37}"/>
              </a:ext>
            </a:extLst>
          </p:cNvPr>
          <p:cNvCxnSpPr>
            <a:cxnSpLocks/>
          </p:cNvCxnSpPr>
          <p:nvPr/>
        </p:nvCxnSpPr>
        <p:spPr>
          <a:xfrm flipV="1">
            <a:off x="8646676" y="4497454"/>
            <a:ext cx="555255" cy="4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8" name="组合 87">
            <a:extLst>
              <a:ext uri="{FF2B5EF4-FFF2-40B4-BE49-F238E27FC236}">
                <a16:creationId xmlns:a16="http://schemas.microsoft.com/office/drawing/2014/main" id="{9C6E1CF4-C898-45EC-BEE1-B3D193C714AB}"/>
              </a:ext>
            </a:extLst>
          </p:cNvPr>
          <p:cNvGrpSpPr/>
          <p:nvPr/>
        </p:nvGrpSpPr>
        <p:grpSpPr>
          <a:xfrm>
            <a:off x="2035117" y="3527427"/>
            <a:ext cx="1909314" cy="461664"/>
            <a:chOff x="2590497" y="2887579"/>
            <a:chExt cx="1909314" cy="461664"/>
          </a:xfrm>
        </p:grpSpPr>
        <p:sp>
          <p:nvSpPr>
            <p:cNvPr id="89" name="流程图: 决策 88">
              <a:extLst>
                <a:ext uri="{FF2B5EF4-FFF2-40B4-BE49-F238E27FC236}">
                  <a16:creationId xmlns:a16="http://schemas.microsoft.com/office/drawing/2014/main" id="{5DAACFE0-380C-4DFA-BA65-8F3B41066DC1}"/>
                </a:ext>
              </a:extLst>
            </p:cNvPr>
            <p:cNvSpPr/>
            <p:nvPr/>
          </p:nvSpPr>
          <p:spPr>
            <a:xfrm>
              <a:off x="2590497" y="2887579"/>
              <a:ext cx="1909314" cy="461664"/>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13993CBD-86A4-4A60-9196-3A1F48397BA4}"/>
                </a:ext>
              </a:extLst>
            </p:cNvPr>
            <p:cNvSpPr txBox="1"/>
            <p:nvPr/>
          </p:nvSpPr>
          <p:spPr>
            <a:xfrm>
              <a:off x="3164457" y="2926170"/>
              <a:ext cx="901209"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Finish ?</a:t>
              </a:r>
              <a:endParaRPr lang="zh-CN" altLang="en-US" b="1" dirty="0">
                <a:latin typeface="Calibri" panose="020F0502020204030204" pitchFamily="34" charset="0"/>
                <a:cs typeface="Calibri" panose="020F0502020204030204" pitchFamily="34" charset="0"/>
              </a:endParaRPr>
            </a:p>
          </p:txBody>
        </p:sp>
      </p:grpSp>
      <p:cxnSp>
        <p:nvCxnSpPr>
          <p:cNvPr id="94" name="直接箭头连接符 93">
            <a:extLst>
              <a:ext uri="{FF2B5EF4-FFF2-40B4-BE49-F238E27FC236}">
                <a16:creationId xmlns:a16="http://schemas.microsoft.com/office/drawing/2014/main" id="{34DA08D5-27F9-4215-86DE-2CE4284F883C}"/>
              </a:ext>
            </a:extLst>
          </p:cNvPr>
          <p:cNvCxnSpPr>
            <a:cxnSpLocks/>
            <a:stCxn id="31" idx="0"/>
            <a:endCxn id="15" idx="2"/>
          </p:cNvCxnSpPr>
          <p:nvPr/>
        </p:nvCxnSpPr>
        <p:spPr>
          <a:xfrm flipV="1">
            <a:off x="5287503" y="3513101"/>
            <a:ext cx="0" cy="7575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EA012E0A-23F6-4816-B352-FAFA517CC765}"/>
              </a:ext>
            </a:extLst>
          </p:cNvPr>
          <p:cNvSpPr txBox="1"/>
          <p:nvPr/>
        </p:nvSpPr>
        <p:spPr>
          <a:xfrm>
            <a:off x="3835077" y="3404525"/>
            <a:ext cx="352982"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N</a:t>
            </a:r>
            <a:endParaRPr lang="zh-CN" altLang="en-US" b="1" dirty="0">
              <a:latin typeface="Calibri" panose="020F0502020204030204" pitchFamily="34" charset="0"/>
              <a:cs typeface="Calibri" panose="020F0502020204030204" pitchFamily="34" charset="0"/>
            </a:endParaRPr>
          </a:p>
        </p:txBody>
      </p:sp>
      <p:cxnSp>
        <p:nvCxnSpPr>
          <p:cNvPr id="108" name="连接符: 肘形 107">
            <a:extLst>
              <a:ext uri="{FF2B5EF4-FFF2-40B4-BE49-F238E27FC236}">
                <a16:creationId xmlns:a16="http://schemas.microsoft.com/office/drawing/2014/main" id="{9DD62CAB-9F55-4232-84F7-E74CD817BDC1}"/>
              </a:ext>
            </a:extLst>
          </p:cNvPr>
          <p:cNvCxnSpPr>
            <a:cxnSpLocks/>
            <a:stCxn id="89" idx="3"/>
            <a:endCxn id="31" idx="1"/>
          </p:cNvCxnSpPr>
          <p:nvPr/>
        </p:nvCxnSpPr>
        <p:spPr>
          <a:xfrm>
            <a:off x="3944431" y="3758259"/>
            <a:ext cx="388415" cy="74320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连接符: 肘形 110">
            <a:extLst>
              <a:ext uri="{FF2B5EF4-FFF2-40B4-BE49-F238E27FC236}">
                <a16:creationId xmlns:a16="http://schemas.microsoft.com/office/drawing/2014/main" id="{CBF6BE64-5F17-4306-BFF5-301098D3D3F2}"/>
              </a:ext>
            </a:extLst>
          </p:cNvPr>
          <p:cNvCxnSpPr>
            <a:cxnSpLocks/>
            <a:stCxn id="64" idx="2"/>
            <a:endCxn id="55" idx="1"/>
          </p:cNvCxnSpPr>
          <p:nvPr/>
        </p:nvCxnSpPr>
        <p:spPr>
          <a:xfrm rot="16200000" flipH="1">
            <a:off x="3209698" y="4858858"/>
            <a:ext cx="477951" cy="917799"/>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774E7E9B-DF93-40B8-BB41-D1094719BF82}"/>
              </a:ext>
            </a:extLst>
          </p:cNvPr>
          <p:cNvSpPr txBox="1"/>
          <p:nvPr/>
        </p:nvSpPr>
        <p:spPr>
          <a:xfrm>
            <a:off x="2698325" y="3949064"/>
            <a:ext cx="317716"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Y</a:t>
            </a:r>
            <a:endParaRPr lang="zh-CN" altLang="en-US" b="1" dirty="0">
              <a:latin typeface="Calibri" panose="020F0502020204030204" pitchFamily="34" charset="0"/>
              <a:cs typeface="Calibri" panose="020F0502020204030204" pitchFamily="34" charset="0"/>
            </a:endParaRPr>
          </a:p>
        </p:txBody>
      </p:sp>
      <p:grpSp>
        <p:nvGrpSpPr>
          <p:cNvPr id="53" name="组合 52">
            <a:extLst>
              <a:ext uri="{FF2B5EF4-FFF2-40B4-BE49-F238E27FC236}">
                <a16:creationId xmlns:a16="http://schemas.microsoft.com/office/drawing/2014/main" id="{4FCE83A3-9D19-4D57-B2F6-ED81687E8B6A}"/>
              </a:ext>
            </a:extLst>
          </p:cNvPr>
          <p:cNvGrpSpPr/>
          <p:nvPr/>
        </p:nvGrpSpPr>
        <p:grpSpPr>
          <a:xfrm>
            <a:off x="3907573" y="5313950"/>
            <a:ext cx="1288077" cy="473616"/>
            <a:chOff x="2590497" y="2009353"/>
            <a:chExt cx="1909314" cy="473616"/>
          </a:xfrm>
        </p:grpSpPr>
        <p:sp>
          <p:nvSpPr>
            <p:cNvPr id="54" name="文本框 53">
              <a:extLst>
                <a:ext uri="{FF2B5EF4-FFF2-40B4-BE49-F238E27FC236}">
                  <a16:creationId xmlns:a16="http://schemas.microsoft.com/office/drawing/2014/main" id="{9333901C-3FE3-4456-AAFB-7A98A437889A}"/>
                </a:ext>
              </a:extLst>
            </p:cNvPr>
            <p:cNvSpPr txBox="1"/>
            <p:nvPr/>
          </p:nvSpPr>
          <p:spPr>
            <a:xfrm>
              <a:off x="2677020" y="2009353"/>
              <a:ext cx="1736265" cy="461665"/>
            </a:xfrm>
            <a:prstGeom prst="rect">
              <a:avLst/>
            </a:prstGeom>
            <a:noFill/>
            <a:ln>
              <a:no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ACCEPT</a:t>
              </a:r>
              <a:endParaRPr lang="zh-CN" altLang="en-US" sz="2400" dirty="0">
                <a:latin typeface="Calibri" panose="020F0502020204030204" pitchFamily="34" charset="0"/>
                <a:cs typeface="Calibri" panose="020F0502020204030204" pitchFamily="34" charset="0"/>
              </a:endParaRPr>
            </a:p>
          </p:txBody>
        </p:sp>
        <p:sp>
          <p:nvSpPr>
            <p:cNvPr id="55" name="流程图: 过程 54">
              <a:extLst>
                <a:ext uri="{FF2B5EF4-FFF2-40B4-BE49-F238E27FC236}">
                  <a16:creationId xmlns:a16="http://schemas.microsoft.com/office/drawing/2014/main" id="{9B8AFC8A-081F-402D-9903-4153F247CD59}"/>
                </a:ext>
              </a:extLst>
            </p:cNvPr>
            <p:cNvSpPr/>
            <p:nvPr/>
          </p:nvSpPr>
          <p:spPr>
            <a:xfrm>
              <a:off x="2590497" y="2021305"/>
              <a:ext cx="1909314" cy="46166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a:extLst>
              <a:ext uri="{FF2B5EF4-FFF2-40B4-BE49-F238E27FC236}">
                <a16:creationId xmlns:a16="http://schemas.microsoft.com/office/drawing/2014/main" id="{BFA1585B-7BB5-49BA-9C5A-8FC48B7BE789}"/>
              </a:ext>
            </a:extLst>
          </p:cNvPr>
          <p:cNvGrpSpPr/>
          <p:nvPr/>
        </p:nvGrpSpPr>
        <p:grpSpPr>
          <a:xfrm>
            <a:off x="5598121" y="5313950"/>
            <a:ext cx="1288077" cy="473616"/>
            <a:chOff x="2590497" y="2009353"/>
            <a:chExt cx="1909314" cy="473616"/>
          </a:xfrm>
        </p:grpSpPr>
        <p:sp>
          <p:nvSpPr>
            <p:cNvPr id="60" name="文本框 59">
              <a:extLst>
                <a:ext uri="{FF2B5EF4-FFF2-40B4-BE49-F238E27FC236}">
                  <a16:creationId xmlns:a16="http://schemas.microsoft.com/office/drawing/2014/main" id="{A1488C65-4979-4115-AF26-E78937868016}"/>
                </a:ext>
              </a:extLst>
            </p:cNvPr>
            <p:cNvSpPr txBox="1"/>
            <p:nvPr/>
          </p:nvSpPr>
          <p:spPr>
            <a:xfrm>
              <a:off x="2677020" y="2009353"/>
              <a:ext cx="1736265" cy="461665"/>
            </a:xfrm>
            <a:prstGeom prst="rect">
              <a:avLst/>
            </a:prstGeom>
            <a:noFill/>
            <a:ln>
              <a:no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REJECT</a:t>
              </a:r>
              <a:endParaRPr lang="zh-CN" altLang="en-US" sz="2400" dirty="0">
                <a:latin typeface="Calibri" panose="020F0502020204030204" pitchFamily="34" charset="0"/>
                <a:cs typeface="Calibri" panose="020F0502020204030204" pitchFamily="34" charset="0"/>
              </a:endParaRPr>
            </a:p>
          </p:txBody>
        </p:sp>
        <p:sp>
          <p:nvSpPr>
            <p:cNvPr id="61" name="流程图: 过程 60">
              <a:extLst>
                <a:ext uri="{FF2B5EF4-FFF2-40B4-BE49-F238E27FC236}">
                  <a16:creationId xmlns:a16="http://schemas.microsoft.com/office/drawing/2014/main" id="{8DFC5152-AF82-42F9-A504-FAEDF52B699A}"/>
                </a:ext>
              </a:extLst>
            </p:cNvPr>
            <p:cNvSpPr/>
            <p:nvPr/>
          </p:nvSpPr>
          <p:spPr>
            <a:xfrm>
              <a:off x="2590497" y="2021305"/>
              <a:ext cx="1909314" cy="46166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a:extLst>
              <a:ext uri="{FF2B5EF4-FFF2-40B4-BE49-F238E27FC236}">
                <a16:creationId xmlns:a16="http://schemas.microsoft.com/office/drawing/2014/main" id="{1D7FD74D-C338-4792-83DE-15328C2E01FC}"/>
              </a:ext>
            </a:extLst>
          </p:cNvPr>
          <p:cNvGrpSpPr/>
          <p:nvPr/>
        </p:nvGrpSpPr>
        <p:grpSpPr>
          <a:xfrm>
            <a:off x="2035117" y="4617119"/>
            <a:ext cx="1909314" cy="461664"/>
            <a:chOff x="2590497" y="2887579"/>
            <a:chExt cx="1909314" cy="461664"/>
          </a:xfrm>
        </p:grpSpPr>
        <p:sp>
          <p:nvSpPr>
            <p:cNvPr id="64" name="流程图: 决策 63">
              <a:extLst>
                <a:ext uri="{FF2B5EF4-FFF2-40B4-BE49-F238E27FC236}">
                  <a16:creationId xmlns:a16="http://schemas.microsoft.com/office/drawing/2014/main" id="{0BB6AA38-A2CE-4635-96A1-4588E68DE748}"/>
                </a:ext>
              </a:extLst>
            </p:cNvPr>
            <p:cNvSpPr/>
            <p:nvPr/>
          </p:nvSpPr>
          <p:spPr>
            <a:xfrm>
              <a:off x="2590497" y="2887579"/>
              <a:ext cx="1909314" cy="461664"/>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84BA1745-DC31-497D-9DFB-0F28378A989C}"/>
                </a:ext>
              </a:extLst>
            </p:cNvPr>
            <p:cNvSpPr txBox="1"/>
            <p:nvPr/>
          </p:nvSpPr>
          <p:spPr>
            <a:xfrm>
              <a:off x="3030784" y="2933745"/>
              <a:ext cx="1141338"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Matched?</a:t>
              </a:r>
              <a:endParaRPr lang="zh-CN" altLang="en-US" b="1" dirty="0">
                <a:latin typeface="Calibri" panose="020F0502020204030204" pitchFamily="34" charset="0"/>
                <a:cs typeface="Calibri" panose="020F0502020204030204" pitchFamily="34" charset="0"/>
              </a:endParaRPr>
            </a:p>
          </p:txBody>
        </p:sp>
      </p:grpSp>
      <p:sp>
        <p:nvSpPr>
          <p:cNvPr id="71" name="文本框 70">
            <a:extLst>
              <a:ext uri="{FF2B5EF4-FFF2-40B4-BE49-F238E27FC236}">
                <a16:creationId xmlns:a16="http://schemas.microsoft.com/office/drawing/2014/main" id="{DF0119B0-967C-4474-8083-4FFEA828BF4A}"/>
              </a:ext>
            </a:extLst>
          </p:cNvPr>
          <p:cNvSpPr txBox="1"/>
          <p:nvPr/>
        </p:nvSpPr>
        <p:spPr>
          <a:xfrm>
            <a:off x="2690023" y="5071985"/>
            <a:ext cx="317716"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Y</a:t>
            </a:r>
            <a:endParaRPr lang="zh-CN" altLang="en-US" b="1" dirty="0">
              <a:latin typeface="Calibri" panose="020F0502020204030204" pitchFamily="34" charset="0"/>
              <a:cs typeface="Calibri" panose="020F0502020204030204" pitchFamily="34" charset="0"/>
            </a:endParaRPr>
          </a:p>
        </p:txBody>
      </p:sp>
      <p:cxnSp>
        <p:nvCxnSpPr>
          <p:cNvPr id="72" name="直接箭头连接符 71">
            <a:extLst>
              <a:ext uri="{FF2B5EF4-FFF2-40B4-BE49-F238E27FC236}">
                <a16:creationId xmlns:a16="http://schemas.microsoft.com/office/drawing/2014/main" id="{E199EBD5-0620-4455-8297-AACE75D2DE4E}"/>
              </a:ext>
            </a:extLst>
          </p:cNvPr>
          <p:cNvCxnSpPr>
            <a:cxnSpLocks/>
            <a:endCxn id="64" idx="0"/>
          </p:cNvCxnSpPr>
          <p:nvPr/>
        </p:nvCxnSpPr>
        <p:spPr>
          <a:xfrm>
            <a:off x="2989774" y="3989091"/>
            <a:ext cx="0" cy="6280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连接符: 肘形 73">
            <a:extLst>
              <a:ext uri="{FF2B5EF4-FFF2-40B4-BE49-F238E27FC236}">
                <a16:creationId xmlns:a16="http://schemas.microsoft.com/office/drawing/2014/main" id="{3A1DA541-35A8-43B6-87E0-B58B11C06935}"/>
              </a:ext>
            </a:extLst>
          </p:cNvPr>
          <p:cNvCxnSpPr>
            <a:cxnSpLocks/>
            <a:stCxn id="64" idx="3"/>
            <a:endCxn id="61" idx="0"/>
          </p:cNvCxnSpPr>
          <p:nvPr/>
        </p:nvCxnSpPr>
        <p:spPr>
          <a:xfrm>
            <a:off x="3944431" y="4847951"/>
            <a:ext cx="2297729" cy="477951"/>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连接符: 肘形 74">
            <a:extLst>
              <a:ext uri="{FF2B5EF4-FFF2-40B4-BE49-F238E27FC236}">
                <a16:creationId xmlns:a16="http://schemas.microsoft.com/office/drawing/2014/main" id="{DD00C104-E78F-4011-994B-AE658A837C5C}"/>
              </a:ext>
            </a:extLst>
          </p:cNvPr>
          <p:cNvCxnSpPr>
            <a:cxnSpLocks/>
            <a:stCxn id="61" idx="2"/>
            <a:endCxn id="24" idx="0"/>
          </p:cNvCxnSpPr>
          <p:nvPr/>
        </p:nvCxnSpPr>
        <p:spPr>
          <a:xfrm rot="5400000">
            <a:off x="5556658" y="5512060"/>
            <a:ext cx="409996" cy="96100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连接符: 肘形 75">
            <a:extLst>
              <a:ext uri="{FF2B5EF4-FFF2-40B4-BE49-F238E27FC236}">
                <a16:creationId xmlns:a16="http://schemas.microsoft.com/office/drawing/2014/main" id="{19C6AB12-5C8C-4597-9C2C-1E81F7E8895A}"/>
              </a:ext>
            </a:extLst>
          </p:cNvPr>
          <p:cNvCxnSpPr>
            <a:cxnSpLocks/>
            <a:stCxn id="55" idx="2"/>
            <a:endCxn id="25" idx="0"/>
          </p:cNvCxnSpPr>
          <p:nvPr/>
        </p:nvCxnSpPr>
        <p:spPr>
          <a:xfrm rot="16200000" flipH="1">
            <a:off x="4714559" y="5624618"/>
            <a:ext cx="409996" cy="73589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2624A78D-D11B-4F07-BA03-62E767F669FC}"/>
              </a:ext>
            </a:extLst>
          </p:cNvPr>
          <p:cNvSpPr txBox="1"/>
          <p:nvPr/>
        </p:nvSpPr>
        <p:spPr>
          <a:xfrm>
            <a:off x="3835077" y="4779362"/>
            <a:ext cx="352982"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N</a:t>
            </a:r>
            <a:endParaRPr lang="zh-CN" altLang="en-US" b="1" dirty="0">
              <a:latin typeface="Calibri" panose="020F0502020204030204" pitchFamily="34" charset="0"/>
              <a:cs typeface="Calibri" panose="020F0502020204030204" pitchFamily="34" charset="0"/>
            </a:endParaRPr>
          </a:p>
        </p:txBody>
      </p:sp>
      <p:sp>
        <p:nvSpPr>
          <p:cNvPr id="80" name="矩形 79">
            <a:extLst>
              <a:ext uri="{FF2B5EF4-FFF2-40B4-BE49-F238E27FC236}">
                <a16:creationId xmlns:a16="http://schemas.microsoft.com/office/drawing/2014/main" id="{773B984E-51F3-48BD-938B-5DF844C15F4A}"/>
              </a:ext>
            </a:extLst>
          </p:cNvPr>
          <p:cNvSpPr/>
          <p:nvPr/>
        </p:nvSpPr>
        <p:spPr>
          <a:xfrm>
            <a:off x="6096000" y="623477"/>
            <a:ext cx="5894152" cy="523220"/>
          </a:xfrm>
          <a:prstGeom prst="rect">
            <a:avLst/>
          </a:prstGeom>
        </p:spPr>
        <p:txBody>
          <a:bodyPr wrap="square">
            <a:spAutoFit/>
          </a:bodyPr>
          <a:lstStyle/>
          <a:p>
            <a:r>
              <a:rPr lang="en-US" altLang="zh-CN" sz="2800" b="1" dirty="0">
                <a:solidFill>
                  <a:schemeClr val="accent2"/>
                </a:solidFill>
                <a:latin typeface="Calibri" panose="020F0502020204030204" pitchFamily="34" charset="0"/>
                <a:cs typeface="Calibri" panose="020F0502020204030204" pitchFamily="34" charset="0"/>
              </a:rPr>
              <a:t>Step 1: Checking with Global Policies</a:t>
            </a:r>
            <a:endParaRPr lang="zh-CN" altLang="en-US" sz="2800" b="1" dirty="0">
              <a:solidFill>
                <a:schemeClr val="accent2"/>
              </a:solidFill>
              <a:latin typeface="Calibri" panose="020F0502020204030204" pitchFamily="34" charset="0"/>
              <a:cs typeface="Calibri" panose="020F0502020204030204" pitchFamily="34" charset="0"/>
            </a:endParaRPr>
          </a:p>
        </p:txBody>
      </p:sp>
      <p:sp>
        <p:nvSpPr>
          <p:cNvPr id="81" name="矩形 80">
            <a:extLst>
              <a:ext uri="{FF2B5EF4-FFF2-40B4-BE49-F238E27FC236}">
                <a16:creationId xmlns:a16="http://schemas.microsoft.com/office/drawing/2014/main" id="{A77D20E1-6EA7-4A60-87E4-79BC14F9CB15}"/>
              </a:ext>
            </a:extLst>
          </p:cNvPr>
          <p:cNvSpPr/>
          <p:nvPr/>
        </p:nvSpPr>
        <p:spPr>
          <a:xfrm>
            <a:off x="6497704" y="1172312"/>
            <a:ext cx="5473316" cy="523220"/>
          </a:xfrm>
          <a:prstGeom prst="rect">
            <a:avLst/>
          </a:prstGeom>
        </p:spPr>
        <p:txBody>
          <a:bodyPr wrap="square">
            <a:spAutoFit/>
          </a:bodyPr>
          <a:lstStyle/>
          <a:p>
            <a:r>
              <a:rPr lang="en-US" altLang="zh-CN" sz="2800" b="1" dirty="0">
                <a:solidFill>
                  <a:schemeClr val="accent2"/>
                </a:solidFill>
                <a:latin typeface="Calibri" panose="020F0502020204030204" pitchFamily="34" charset="0"/>
                <a:cs typeface="Calibri" panose="020F0502020204030204" pitchFamily="34" charset="0"/>
              </a:rPr>
              <a:t>Step 2: Checking with Local Policies</a:t>
            </a:r>
            <a:endParaRPr lang="zh-CN" altLang="en-US" sz="2800" b="1" dirty="0">
              <a:solidFill>
                <a:schemeClr val="accent2"/>
              </a:solidFill>
              <a:latin typeface="Calibri" panose="020F0502020204030204" pitchFamily="34" charset="0"/>
              <a:cs typeface="Calibri" panose="020F0502020204030204" pitchFamily="34" charset="0"/>
            </a:endParaRPr>
          </a:p>
        </p:txBody>
      </p:sp>
      <p:sp>
        <p:nvSpPr>
          <p:cNvPr id="82" name="矩形 81">
            <a:extLst>
              <a:ext uri="{FF2B5EF4-FFF2-40B4-BE49-F238E27FC236}">
                <a16:creationId xmlns:a16="http://schemas.microsoft.com/office/drawing/2014/main" id="{F7E0D84C-715B-4B9A-8D2A-F26E526737B9}"/>
              </a:ext>
            </a:extLst>
          </p:cNvPr>
          <p:cNvSpPr/>
          <p:nvPr/>
        </p:nvSpPr>
        <p:spPr>
          <a:xfrm>
            <a:off x="6846032" y="1684703"/>
            <a:ext cx="5262148" cy="523220"/>
          </a:xfrm>
          <a:prstGeom prst="rect">
            <a:avLst/>
          </a:prstGeom>
        </p:spPr>
        <p:txBody>
          <a:bodyPr wrap="square">
            <a:spAutoFit/>
          </a:bodyPr>
          <a:lstStyle/>
          <a:p>
            <a:r>
              <a:rPr lang="en-US" altLang="zh-CN" sz="2800" b="1" dirty="0">
                <a:solidFill>
                  <a:schemeClr val="accent2"/>
                </a:solidFill>
                <a:latin typeface="Calibri" panose="020F0502020204030204" pitchFamily="34" charset="0"/>
                <a:cs typeface="Calibri" panose="020F0502020204030204" pitchFamily="34" charset="0"/>
              </a:rPr>
              <a:t>Step 3: Returning Checking Result</a:t>
            </a:r>
            <a:endParaRPr lang="zh-CN" altLang="en-US" sz="28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32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strips(downLeft)">
                                      <p:cBhvr>
                                        <p:cTn id="7" dur="500"/>
                                        <p:tgtEl>
                                          <p:spTgt spid="62"/>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cBhvr additive="base">
                                        <p:cTn id="11" dur="250"/>
                                        <p:tgtEl>
                                          <p:spTgt spid="88"/>
                                        </p:tgtEl>
                                        <p:attrNameLst>
                                          <p:attrName>ppt_y</p:attrName>
                                        </p:attrNameLst>
                                      </p:cBhvr>
                                      <p:tavLst>
                                        <p:tav tm="0">
                                          <p:val>
                                            <p:strVal val="#ppt_y-#ppt_h*1.125000"/>
                                          </p:val>
                                        </p:tav>
                                        <p:tav tm="100000">
                                          <p:val>
                                            <p:strVal val="#ppt_y"/>
                                          </p:val>
                                        </p:tav>
                                      </p:tavLst>
                                    </p:anim>
                                    <p:animEffect transition="in" filter="wipe(down)">
                                      <p:cBhvr>
                                        <p:cTn id="12" dur="25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strips(downRight)">
                                      <p:cBhvr>
                                        <p:cTn id="17" dur="500"/>
                                        <p:tgtEl>
                                          <p:spTgt spid="97"/>
                                        </p:tgtEl>
                                      </p:cBhvr>
                                    </p:animEffect>
                                  </p:childTnLst>
                                </p:cTn>
                              </p:par>
                              <p:par>
                                <p:cTn id="18" presetID="18" presetClass="entr" presetSubtype="6" fill="hold" nodeType="with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strips(downRight)">
                                      <p:cBhvr>
                                        <p:cTn id="20" dur="500"/>
                                        <p:tgtEl>
                                          <p:spTgt spid="108"/>
                                        </p:tgtEl>
                                      </p:cBhvr>
                                    </p:animEffect>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250"/>
                                        <p:tgtEl>
                                          <p:spTgt spid="30"/>
                                        </p:tgtEl>
                                        <p:attrNameLst>
                                          <p:attrName>ppt_x</p:attrName>
                                        </p:attrNameLst>
                                      </p:cBhvr>
                                      <p:tavLst>
                                        <p:tav tm="0">
                                          <p:val>
                                            <p:strVal val="#ppt_x-#ppt_w*1.125000"/>
                                          </p:val>
                                        </p:tav>
                                        <p:tav tm="100000">
                                          <p:val>
                                            <p:strVal val="#ppt_x"/>
                                          </p:val>
                                        </p:tav>
                                      </p:tavLst>
                                    </p:anim>
                                    <p:animEffect transition="in" filter="wipe(right)">
                                      <p:cBhvr>
                                        <p:cTn id="25" dur="25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56"/>
                                        </p:tgtEl>
                                        <p:attrNameLst>
                                          <p:attrName>style.visibility</p:attrName>
                                        </p:attrNameLst>
                                      </p:cBhvr>
                                      <p:to>
                                        <p:strVal val="visible"/>
                                      </p:to>
                                    </p:set>
                                    <p:anim calcmode="lin" valueType="num">
                                      <p:cBhvr additive="base">
                                        <p:cTn id="30" dur="500"/>
                                        <p:tgtEl>
                                          <p:spTgt spid="56"/>
                                        </p:tgtEl>
                                        <p:attrNameLst>
                                          <p:attrName>ppt_y</p:attrName>
                                        </p:attrNameLst>
                                      </p:cBhvr>
                                      <p:tavLst>
                                        <p:tav tm="0">
                                          <p:val>
                                            <p:strVal val="#ppt_y+#ppt_h*1.125000"/>
                                          </p:val>
                                        </p:tav>
                                        <p:tav tm="100000">
                                          <p:val>
                                            <p:strVal val="#ppt_y"/>
                                          </p:val>
                                        </p:tav>
                                      </p:tavLst>
                                    </p:anim>
                                    <p:animEffect transition="in" filter="wipe(up)">
                                      <p:cBhvr>
                                        <p:cTn id="31" dur="500"/>
                                        <p:tgtEl>
                                          <p:spTgt spid="56"/>
                                        </p:tgtEl>
                                      </p:cBhvr>
                                    </p:animEffect>
                                  </p:childTnLst>
                                </p:cTn>
                              </p:par>
                              <p:par>
                                <p:cTn id="32" presetID="12" presetClass="entr" presetSubtype="4" fill="hold" nodeType="withEffect">
                                  <p:stCondLst>
                                    <p:cond delay="0"/>
                                  </p:stCondLst>
                                  <p:childTnLst>
                                    <p:set>
                                      <p:cBhvr>
                                        <p:cTn id="33" dur="1" fill="hold">
                                          <p:stCondLst>
                                            <p:cond delay="0"/>
                                          </p:stCondLst>
                                        </p:cTn>
                                        <p:tgtEl>
                                          <p:spTgt spid="94"/>
                                        </p:tgtEl>
                                        <p:attrNameLst>
                                          <p:attrName>style.visibility</p:attrName>
                                        </p:attrNameLst>
                                      </p:cBhvr>
                                      <p:to>
                                        <p:strVal val="visible"/>
                                      </p:to>
                                    </p:set>
                                    <p:anim calcmode="lin" valueType="num">
                                      <p:cBhvr additive="base">
                                        <p:cTn id="34" dur="500"/>
                                        <p:tgtEl>
                                          <p:spTgt spid="94"/>
                                        </p:tgtEl>
                                        <p:attrNameLst>
                                          <p:attrName>ppt_y</p:attrName>
                                        </p:attrNameLst>
                                      </p:cBhvr>
                                      <p:tavLst>
                                        <p:tav tm="0">
                                          <p:val>
                                            <p:strVal val="#ppt_y+#ppt_h*1.125000"/>
                                          </p:val>
                                        </p:tav>
                                        <p:tav tm="100000">
                                          <p:val>
                                            <p:strVal val="#ppt_y"/>
                                          </p:val>
                                        </p:tav>
                                      </p:tavLst>
                                    </p:anim>
                                    <p:animEffect transition="in" filter="wipe(up)">
                                      <p:cBhvr>
                                        <p:cTn id="35" dur="500"/>
                                        <p:tgtEl>
                                          <p:spTgt spid="94"/>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nodeType="clickEffect">
                                  <p:stCondLst>
                                    <p:cond delay="0"/>
                                  </p:stCondLst>
                                  <p:childTnLst>
                                    <p:set>
                                      <p:cBhvr>
                                        <p:cTn id="39" dur="1" fill="hold">
                                          <p:stCondLst>
                                            <p:cond delay="0"/>
                                          </p:stCondLst>
                                        </p:cTn>
                                        <p:tgtEl>
                                          <p:spTgt spid="69"/>
                                        </p:tgtEl>
                                        <p:attrNameLst>
                                          <p:attrName>style.visibility</p:attrName>
                                        </p:attrNameLst>
                                      </p:cBhvr>
                                      <p:to>
                                        <p:strVal val="visible"/>
                                      </p:to>
                                    </p:set>
                                    <p:anim calcmode="lin" valueType="num">
                                      <p:cBhvr additive="base">
                                        <p:cTn id="40" dur="500"/>
                                        <p:tgtEl>
                                          <p:spTgt spid="69"/>
                                        </p:tgtEl>
                                        <p:attrNameLst>
                                          <p:attrName>ppt_x</p:attrName>
                                        </p:attrNameLst>
                                      </p:cBhvr>
                                      <p:tavLst>
                                        <p:tav tm="0">
                                          <p:val>
                                            <p:strVal val="#ppt_x-#ppt_w*1.125000"/>
                                          </p:val>
                                        </p:tav>
                                        <p:tav tm="100000">
                                          <p:val>
                                            <p:strVal val="#ppt_x"/>
                                          </p:val>
                                        </p:tav>
                                      </p:tavLst>
                                    </p:anim>
                                    <p:animEffect transition="in" filter="wipe(right)">
                                      <p:cBhvr>
                                        <p:cTn id="41" dur="500"/>
                                        <p:tgtEl>
                                          <p:spTgt spid="69"/>
                                        </p:tgtEl>
                                      </p:cBhvr>
                                    </p:animEffect>
                                  </p:childTnLst>
                                </p:cTn>
                              </p:par>
                              <p:par>
                                <p:cTn id="42" presetID="12" presetClass="entr" presetSubtype="8"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500"/>
                                        <p:tgtEl>
                                          <p:spTgt spid="57"/>
                                        </p:tgtEl>
                                        <p:attrNameLst>
                                          <p:attrName>ppt_x</p:attrName>
                                        </p:attrNameLst>
                                      </p:cBhvr>
                                      <p:tavLst>
                                        <p:tav tm="0">
                                          <p:val>
                                            <p:strVal val="#ppt_x-#ppt_w*1.125000"/>
                                          </p:val>
                                        </p:tav>
                                        <p:tav tm="100000">
                                          <p:val>
                                            <p:strVal val="#ppt_x"/>
                                          </p:val>
                                        </p:tav>
                                      </p:tavLst>
                                    </p:anim>
                                    <p:animEffect transition="in" filter="wipe(right)">
                                      <p:cBhvr>
                                        <p:cTn id="45" dur="500"/>
                                        <p:tgtEl>
                                          <p:spTgt spid="57"/>
                                        </p:tgtEl>
                                      </p:cBhvr>
                                    </p:animEffect>
                                  </p:childTnLst>
                                </p:cTn>
                              </p:par>
                            </p:childTnLst>
                          </p:cTn>
                        </p:par>
                        <p:par>
                          <p:cTn id="46" fill="hold">
                            <p:stCondLst>
                              <p:cond delay="500"/>
                            </p:stCondLst>
                            <p:childTnLst>
                              <p:par>
                                <p:cTn id="47" presetID="12" presetClass="entr" presetSubtype="8" fill="hold" nodeType="after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additive="base">
                                        <p:cTn id="49" dur="250"/>
                                        <p:tgtEl>
                                          <p:spTgt spid="65"/>
                                        </p:tgtEl>
                                        <p:attrNameLst>
                                          <p:attrName>ppt_x</p:attrName>
                                        </p:attrNameLst>
                                      </p:cBhvr>
                                      <p:tavLst>
                                        <p:tav tm="0">
                                          <p:val>
                                            <p:strVal val="#ppt_x-#ppt_w*1.125000"/>
                                          </p:val>
                                        </p:tav>
                                        <p:tav tm="100000">
                                          <p:val>
                                            <p:strVal val="#ppt_x"/>
                                          </p:val>
                                        </p:tav>
                                      </p:tavLst>
                                    </p:anim>
                                    <p:animEffect transition="in" filter="wipe(right)">
                                      <p:cBhvr>
                                        <p:cTn id="50" dur="250"/>
                                        <p:tgtEl>
                                          <p:spTgt spid="65"/>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additive="base">
                                        <p:cTn id="55" dur="500"/>
                                        <p:tgtEl>
                                          <p:spTgt spid="68"/>
                                        </p:tgtEl>
                                        <p:attrNameLst>
                                          <p:attrName>ppt_x</p:attrName>
                                        </p:attrNameLst>
                                      </p:cBhvr>
                                      <p:tavLst>
                                        <p:tav tm="0">
                                          <p:val>
                                            <p:strVal val="#ppt_x-#ppt_w*1.125000"/>
                                          </p:val>
                                        </p:tav>
                                        <p:tav tm="100000">
                                          <p:val>
                                            <p:strVal val="#ppt_x"/>
                                          </p:val>
                                        </p:tav>
                                      </p:tavLst>
                                    </p:anim>
                                    <p:animEffect transition="in" filter="wipe(right)">
                                      <p:cBhvr>
                                        <p:cTn id="56" dur="500"/>
                                        <p:tgtEl>
                                          <p:spTgt spid="68"/>
                                        </p:tgtEl>
                                      </p:cBhvr>
                                    </p:animEffect>
                                  </p:childTnLst>
                                </p:cTn>
                              </p:par>
                              <p:par>
                                <p:cTn id="57" presetID="12" presetClass="entr" presetSubtype="8" fill="hold" nodeType="withEffect">
                                  <p:stCondLst>
                                    <p:cond delay="0"/>
                                  </p:stCondLst>
                                  <p:childTnLst>
                                    <p:set>
                                      <p:cBhvr>
                                        <p:cTn id="58" dur="1" fill="hold">
                                          <p:stCondLst>
                                            <p:cond delay="0"/>
                                          </p:stCondLst>
                                        </p:cTn>
                                        <p:tgtEl>
                                          <p:spTgt spid="84"/>
                                        </p:tgtEl>
                                        <p:attrNameLst>
                                          <p:attrName>style.visibility</p:attrName>
                                        </p:attrNameLst>
                                      </p:cBhvr>
                                      <p:to>
                                        <p:strVal val="visible"/>
                                      </p:to>
                                    </p:set>
                                    <p:anim calcmode="lin" valueType="num">
                                      <p:cBhvr additive="base">
                                        <p:cTn id="59" dur="500"/>
                                        <p:tgtEl>
                                          <p:spTgt spid="84"/>
                                        </p:tgtEl>
                                        <p:attrNameLst>
                                          <p:attrName>ppt_x</p:attrName>
                                        </p:attrNameLst>
                                      </p:cBhvr>
                                      <p:tavLst>
                                        <p:tav tm="0">
                                          <p:val>
                                            <p:strVal val="#ppt_x-#ppt_w*1.125000"/>
                                          </p:val>
                                        </p:tav>
                                        <p:tav tm="100000">
                                          <p:val>
                                            <p:strVal val="#ppt_x"/>
                                          </p:val>
                                        </p:tav>
                                      </p:tavLst>
                                    </p:anim>
                                    <p:animEffect transition="in" filter="wipe(right)">
                                      <p:cBhvr>
                                        <p:cTn id="60" dur="500"/>
                                        <p:tgtEl>
                                          <p:spTgt spid="84"/>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83"/>
                                        </p:tgtEl>
                                        <p:attrNameLst>
                                          <p:attrName>style.visibility</p:attrName>
                                        </p:attrNameLst>
                                      </p:cBhvr>
                                      <p:to>
                                        <p:strVal val="visible"/>
                                      </p:to>
                                    </p:set>
                                    <p:anim calcmode="lin" valueType="num">
                                      <p:cBhvr additive="base">
                                        <p:cTn id="65" dur="500"/>
                                        <p:tgtEl>
                                          <p:spTgt spid="83"/>
                                        </p:tgtEl>
                                        <p:attrNameLst>
                                          <p:attrName>ppt_y</p:attrName>
                                        </p:attrNameLst>
                                      </p:cBhvr>
                                      <p:tavLst>
                                        <p:tav tm="0">
                                          <p:val>
                                            <p:strVal val="#ppt_y+#ppt_h*1.125000"/>
                                          </p:val>
                                        </p:tav>
                                        <p:tav tm="100000">
                                          <p:val>
                                            <p:strVal val="#ppt_y"/>
                                          </p:val>
                                        </p:tav>
                                      </p:tavLst>
                                    </p:anim>
                                    <p:animEffect transition="in" filter="wipe(up)">
                                      <p:cBhvr>
                                        <p:cTn id="66" dur="500"/>
                                        <p:tgtEl>
                                          <p:spTgt spid="83"/>
                                        </p:tgtEl>
                                      </p:cBhvr>
                                    </p:animEffect>
                                  </p:childTnLst>
                                </p:cTn>
                              </p:par>
                              <p:par>
                                <p:cTn id="67" presetID="12" presetClass="entr" presetSubtype="4"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cBhvr additive="base">
                                        <p:cTn id="69" dur="500"/>
                                        <p:tgtEl>
                                          <p:spTgt spid="77"/>
                                        </p:tgtEl>
                                        <p:attrNameLst>
                                          <p:attrName>ppt_y</p:attrName>
                                        </p:attrNameLst>
                                      </p:cBhvr>
                                      <p:tavLst>
                                        <p:tav tm="0">
                                          <p:val>
                                            <p:strVal val="#ppt_y+#ppt_h*1.125000"/>
                                          </p:val>
                                        </p:tav>
                                        <p:tav tm="100000">
                                          <p:val>
                                            <p:strVal val="#ppt_y"/>
                                          </p:val>
                                        </p:tav>
                                      </p:tavLst>
                                    </p:anim>
                                    <p:animEffect transition="in" filter="wipe(up)">
                                      <p:cBhvr>
                                        <p:cTn id="70" dur="500"/>
                                        <p:tgtEl>
                                          <p:spTgt spid="77"/>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6" fill="hold" grpId="0" nodeType="clickEffect">
                                  <p:stCondLst>
                                    <p:cond delay="0"/>
                                  </p:stCondLst>
                                  <p:childTnLst>
                                    <p:set>
                                      <p:cBhvr>
                                        <p:cTn id="74" dur="1" fill="hold">
                                          <p:stCondLst>
                                            <p:cond delay="0"/>
                                          </p:stCondLst>
                                        </p:cTn>
                                        <p:tgtEl>
                                          <p:spTgt spid="114"/>
                                        </p:tgtEl>
                                        <p:attrNameLst>
                                          <p:attrName>style.visibility</p:attrName>
                                        </p:attrNameLst>
                                      </p:cBhvr>
                                      <p:to>
                                        <p:strVal val="visible"/>
                                      </p:to>
                                    </p:set>
                                    <p:animEffect transition="in" filter="strips(downRight)">
                                      <p:cBhvr>
                                        <p:cTn id="75" dur="500"/>
                                        <p:tgtEl>
                                          <p:spTgt spid="114"/>
                                        </p:tgtEl>
                                      </p:cBhvr>
                                    </p:animEffect>
                                  </p:childTnLst>
                                </p:cTn>
                              </p:par>
                              <p:par>
                                <p:cTn id="76" presetID="12" presetClass="entr" presetSubtype="1" fill="hold" nodeType="withEffect">
                                  <p:stCondLst>
                                    <p:cond delay="0"/>
                                  </p:stCondLst>
                                  <p:childTnLst>
                                    <p:set>
                                      <p:cBhvr>
                                        <p:cTn id="77" dur="1" fill="hold">
                                          <p:stCondLst>
                                            <p:cond delay="0"/>
                                          </p:stCondLst>
                                        </p:cTn>
                                        <p:tgtEl>
                                          <p:spTgt spid="72"/>
                                        </p:tgtEl>
                                        <p:attrNameLst>
                                          <p:attrName>style.visibility</p:attrName>
                                        </p:attrNameLst>
                                      </p:cBhvr>
                                      <p:to>
                                        <p:strVal val="visible"/>
                                      </p:to>
                                    </p:set>
                                    <p:anim calcmode="lin" valueType="num">
                                      <p:cBhvr additive="base">
                                        <p:cTn id="78" dur="500"/>
                                        <p:tgtEl>
                                          <p:spTgt spid="72"/>
                                        </p:tgtEl>
                                        <p:attrNameLst>
                                          <p:attrName>ppt_y</p:attrName>
                                        </p:attrNameLst>
                                      </p:cBhvr>
                                      <p:tavLst>
                                        <p:tav tm="0">
                                          <p:val>
                                            <p:strVal val="#ppt_y-#ppt_h*1.125000"/>
                                          </p:val>
                                        </p:tav>
                                        <p:tav tm="100000">
                                          <p:val>
                                            <p:strVal val="#ppt_y"/>
                                          </p:val>
                                        </p:tav>
                                      </p:tavLst>
                                    </p:anim>
                                    <p:animEffect transition="in" filter="wipe(down)">
                                      <p:cBhvr>
                                        <p:cTn id="79" dur="500"/>
                                        <p:tgtEl>
                                          <p:spTgt spid="72"/>
                                        </p:tgtEl>
                                      </p:cBhvr>
                                    </p:animEffect>
                                  </p:childTnLst>
                                </p:cTn>
                              </p:par>
                            </p:childTnLst>
                          </p:cTn>
                        </p:par>
                        <p:par>
                          <p:cTn id="80" fill="hold">
                            <p:stCondLst>
                              <p:cond delay="500"/>
                            </p:stCondLst>
                            <p:childTnLst>
                              <p:par>
                                <p:cTn id="81" presetID="12" presetClass="entr" presetSubtype="1" fill="hold" nodeType="afterEffect">
                                  <p:stCondLst>
                                    <p:cond delay="0"/>
                                  </p:stCondLst>
                                  <p:childTnLst>
                                    <p:set>
                                      <p:cBhvr>
                                        <p:cTn id="82" dur="1" fill="hold">
                                          <p:stCondLst>
                                            <p:cond delay="0"/>
                                          </p:stCondLst>
                                        </p:cTn>
                                        <p:tgtEl>
                                          <p:spTgt spid="63"/>
                                        </p:tgtEl>
                                        <p:attrNameLst>
                                          <p:attrName>style.visibility</p:attrName>
                                        </p:attrNameLst>
                                      </p:cBhvr>
                                      <p:to>
                                        <p:strVal val="visible"/>
                                      </p:to>
                                    </p:set>
                                    <p:anim calcmode="lin" valueType="num">
                                      <p:cBhvr additive="base">
                                        <p:cTn id="83" dur="250"/>
                                        <p:tgtEl>
                                          <p:spTgt spid="63"/>
                                        </p:tgtEl>
                                        <p:attrNameLst>
                                          <p:attrName>ppt_y</p:attrName>
                                        </p:attrNameLst>
                                      </p:cBhvr>
                                      <p:tavLst>
                                        <p:tav tm="0">
                                          <p:val>
                                            <p:strVal val="#ppt_y-#ppt_h*1.125000"/>
                                          </p:val>
                                        </p:tav>
                                        <p:tav tm="100000">
                                          <p:val>
                                            <p:strVal val="#ppt_y"/>
                                          </p:val>
                                        </p:tav>
                                      </p:tavLst>
                                    </p:anim>
                                    <p:animEffect transition="in" filter="wipe(down)">
                                      <p:cBhvr>
                                        <p:cTn id="84" dur="250"/>
                                        <p:tgtEl>
                                          <p:spTgt spid="63"/>
                                        </p:tgtEl>
                                      </p:cBhvr>
                                    </p:animEffect>
                                  </p:childTnLst>
                                </p:cTn>
                              </p:par>
                              <p:par>
                                <p:cTn id="85" presetID="1"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8" presetClass="entr" presetSubtype="6" fill="hold" grpId="0" nodeType="click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strips(downRight)">
                                      <p:cBhvr>
                                        <p:cTn id="91" dur="500"/>
                                        <p:tgtEl>
                                          <p:spTgt spid="71"/>
                                        </p:tgtEl>
                                      </p:cBhvr>
                                    </p:animEffect>
                                  </p:childTnLst>
                                </p:cTn>
                              </p:par>
                              <p:par>
                                <p:cTn id="92" presetID="18" presetClass="entr" presetSubtype="6" fill="hold" nodeType="withEffect">
                                  <p:stCondLst>
                                    <p:cond delay="0"/>
                                  </p:stCondLst>
                                  <p:childTnLst>
                                    <p:set>
                                      <p:cBhvr>
                                        <p:cTn id="93" dur="1" fill="hold">
                                          <p:stCondLst>
                                            <p:cond delay="0"/>
                                          </p:stCondLst>
                                        </p:cTn>
                                        <p:tgtEl>
                                          <p:spTgt spid="111"/>
                                        </p:tgtEl>
                                        <p:attrNameLst>
                                          <p:attrName>style.visibility</p:attrName>
                                        </p:attrNameLst>
                                      </p:cBhvr>
                                      <p:to>
                                        <p:strVal val="visible"/>
                                      </p:to>
                                    </p:set>
                                    <p:animEffect transition="in" filter="strips(downRight)">
                                      <p:cBhvr>
                                        <p:cTn id="94" dur="500"/>
                                        <p:tgtEl>
                                          <p:spTgt spid="111"/>
                                        </p:tgtEl>
                                      </p:cBhvr>
                                    </p:animEffect>
                                  </p:childTnLst>
                                </p:cTn>
                              </p:par>
                            </p:childTnLst>
                          </p:cTn>
                        </p:par>
                        <p:par>
                          <p:cTn id="95" fill="hold">
                            <p:stCondLst>
                              <p:cond delay="500"/>
                            </p:stCondLst>
                            <p:childTnLst>
                              <p:par>
                                <p:cTn id="96" presetID="12" presetClass="entr" presetSubtype="8" fill="hold" nodeType="afterEffect">
                                  <p:stCondLst>
                                    <p:cond delay="0"/>
                                  </p:stCondLst>
                                  <p:childTnLst>
                                    <p:set>
                                      <p:cBhvr>
                                        <p:cTn id="97" dur="1" fill="hold">
                                          <p:stCondLst>
                                            <p:cond delay="0"/>
                                          </p:stCondLst>
                                        </p:cTn>
                                        <p:tgtEl>
                                          <p:spTgt spid="53"/>
                                        </p:tgtEl>
                                        <p:attrNameLst>
                                          <p:attrName>style.visibility</p:attrName>
                                        </p:attrNameLst>
                                      </p:cBhvr>
                                      <p:to>
                                        <p:strVal val="visible"/>
                                      </p:to>
                                    </p:set>
                                    <p:anim calcmode="lin" valueType="num">
                                      <p:cBhvr additive="base">
                                        <p:cTn id="98" dur="250"/>
                                        <p:tgtEl>
                                          <p:spTgt spid="53"/>
                                        </p:tgtEl>
                                        <p:attrNameLst>
                                          <p:attrName>ppt_x</p:attrName>
                                        </p:attrNameLst>
                                      </p:cBhvr>
                                      <p:tavLst>
                                        <p:tav tm="0">
                                          <p:val>
                                            <p:strVal val="#ppt_x-#ppt_w*1.125000"/>
                                          </p:val>
                                        </p:tav>
                                        <p:tav tm="100000">
                                          <p:val>
                                            <p:strVal val="#ppt_x"/>
                                          </p:val>
                                        </p:tav>
                                      </p:tavLst>
                                    </p:anim>
                                    <p:animEffect transition="in" filter="wipe(right)">
                                      <p:cBhvr>
                                        <p:cTn id="99" dur="250"/>
                                        <p:tgtEl>
                                          <p:spTgt spid="53"/>
                                        </p:tgtEl>
                                      </p:cBhvr>
                                    </p:animEffect>
                                  </p:childTnLst>
                                </p:cTn>
                              </p:par>
                            </p:childTnLst>
                          </p:cTn>
                        </p:par>
                        <p:par>
                          <p:cTn id="100" fill="hold">
                            <p:stCondLst>
                              <p:cond delay="750"/>
                            </p:stCondLst>
                            <p:childTnLst>
                              <p:par>
                                <p:cTn id="101" presetID="18" presetClass="entr" presetSubtype="6" fill="hold" nodeType="afterEffect">
                                  <p:stCondLst>
                                    <p:cond delay="0"/>
                                  </p:stCondLst>
                                  <p:childTnLst>
                                    <p:set>
                                      <p:cBhvr>
                                        <p:cTn id="102" dur="1" fill="hold">
                                          <p:stCondLst>
                                            <p:cond delay="0"/>
                                          </p:stCondLst>
                                        </p:cTn>
                                        <p:tgtEl>
                                          <p:spTgt spid="76"/>
                                        </p:tgtEl>
                                        <p:attrNameLst>
                                          <p:attrName>style.visibility</p:attrName>
                                        </p:attrNameLst>
                                      </p:cBhvr>
                                      <p:to>
                                        <p:strVal val="visible"/>
                                      </p:to>
                                    </p:set>
                                    <p:animEffect transition="in" filter="strips(downRight)">
                                      <p:cBhvr>
                                        <p:cTn id="103" dur="500"/>
                                        <p:tgtEl>
                                          <p:spTgt spid="76"/>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6" fill="hold" grpId="0" nodeType="clickEffect">
                                  <p:stCondLst>
                                    <p:cond delay="0"/>
                                  </p:stCondLst>
                                  <p:childTnLst>
                                    <p:set>
                                      <p:cBhvr>
                                        <p:cTn id="107" dur="1" fill="hold">
                                          <p:stCondLst>
                                            <p:cond delay="0"/>
                                          </p:stCondLst>
                                        </p:cTn>
                                        <p:tgtEl>
                                          <p:spTgt spid="79"/>
                                        </p:tgtEl>
                                        <p:attrNameLst>
                                          <p:attrName>style.visibility</p:attrName>
                                        </p:attrNameLst>
                                      </p:cBhvr>
                                      <p:to>
                                        <p:strVal val="visible"/>
                                      </p:to>
                                    </p:set>
                                    <p:animEffect transition="in" filter="strips(downRight)">
                                      <p:cBhvr>
                                        <p:cTn id="108" dur="500"/>
                                        <p:tgtEl>
                                          <p:spTgt spid="79"/>
                                        </p:tgtEl>
                                      </p:cBhvr>
                                    </p:animEffect>
                                  </p:childTnLst>
                                </p:cTn>
                              </p:par>
                              <p:par>
                                <p:cTn id="109" presetID="18" presetClass="entr" presetSubtype="6" fill="hold" nodeType="withEffect">
                                  <p:stCondLst>
                                    <p:cond delay="0"/>
                                  </p:stCondLst>
                                  <p:childTnLst>
                                    <p:set>
                                      <p:cBhvr>
                                        <p:cTn id="110" dur="1" fill="hold">
                                          <p:stCondLst>
                                            <p:cond delay="0"/>
                                          </p:stCondLst>
                                        </p:cTn>
                                        <p:tgtEl>
                                          <p:spTgt spid="74"/>
                                        </p:tgtEl>
                                        <p:attrNameLst>
                                          <p:attrName>style.visibility</p:attrName>
                                        </p:attrNameLst>
                                      </p:cBhvr>
                                      <p:to>
                                        <p:strVal val="visible"/>
                                      </p:to>
                                    </p:set>
                                    <p:animEffect transition="in" filter="strips(downRight)">
                                      <p:cBhvr>
                                        <p:cTn id="11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68" grpId="0"/>
      <p:bldP spid="83" grpId="0"/>
      <p:bldP spid="97" grpId="0"/>
      <p:bldP spid="114" grpId="0"/>
      <p:bldP spid="71" grpId="0"/>
      <p:bldP spid="79" grpId="0"/>
      <p:bldP spid="8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25</a:t>
            </a:fld>
            <a:endParaRPr lang="zh-CN" altLang="en-US"/>
          </a:p>
        </p:txBody>
      </p:sp>
      <p:sp>
        <p:nvSpPr>
          <p:cNvPr id="5" name="文本框 4">
            <a:extLst>
              <a:ext uri="{FF2B5EF4-FFF2-40B4-BE49-F238E27FC236}">
                <a16:creationId xmlns:a16="http://schemas.microsoft.com/office/drawing/2014/main" id="{B6AF299B-211F-484E-9A63-E6B2B93F41AA}"/>
              </a:ext>
            </a:extLst>
          </p:cNvPr>
          <p:cNvSpPr txBox="1"/>
          <p:nvPr/>
        </p:nvSpPr>
        <p:spPr>
          <a:xfrm>
            <a:off x="1154624" y="110038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3621441"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Implementation</a:t>
            </a:r>
            <a:endParaRPr lang="zh-CN" altLang="en-US" sz="4000" b="1"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090428F6-6984-4792-A176-6E652A4BC9D3}"/>
              </a:ext>
            </a:extLst>
          </p:cNvPr>
          <p:cNvSpPr txBox="1"/>
          <p:nvPr/>
        </p:nvSpPr>
        <p:spPr>
          <a:xfrm>
            <a:off x="1019811" y="1808266"/>
            <a:ext cx="9832673" cy="31436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Filter-based, independent bundle</a:t>
            </a:r>
          </a:p>
          <a:p>
            <a:pPr marL="714375" indent="-354013">
              <a:lnSpc>
                <a:spcPct val="150000"/>
              </a:lnSpc>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Realizing the system on OpenDaylight controller</a:t>
            </a:r>
            <a:endParaRPr lang="en-US" altLang="zh-CN" sz="2000" dirty="0">
              <a:latin typeface="Calibri" panose="020F0502020204030204" pitchFamily="34" charset="0"/>
              <a:cs typeface="Calibri" panose="020F0502020204030204" pitchFamily="34" charset="0"/>
            </a:endParaRPr>
          </a:p>
          <a:p>
            <a:pPr marL="714375" indent="-354013">
              <a:lnSpc>
                <a:spcPct val="150000"/>
              </a:lnSpc>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No modification is required to the controller and applications</a:t>
            </a:r>
            <a:endParaRPr lang="en-US" altLang="zh-CN" sz="2000" dirty="0">
              <a:latin typeface="Calibri" panose="020F0502020204030204" pitchFamily="34" charset="0"/>
              <a:cs typeface="Calibri" panose="020F0502020204030204" pitchFamily="34" charset="0"/>
            </a:endParaRPr>
          </a:p>
          <a:p>
            <a:pPr marL="285750" indent="-285750">
              <a:lnSpc>
                <a:spcPct val="150000"/>
              </a:lnSpc>
              <a:spcBef>
                <a:spcPts val="1200"/>
              </a:spcBef>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Support for dynamic management</a:t>
            </a:r>
          </a:p>
          <a:p>
            <a:pPr marL="714375" indent="-354013">
              <a:lnSpc>
                <a:spcPct val="150000"/>
              </a:lnSpc>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CLI command: </a:t>
            </a:r>
            <a:r>
              <a:rPr lang="en-US" altLang="zh-CN" sz="2400" b="1" i="1" dirty="0">
                <a:latin typeface="Calibri" panose="020F0502020204030204" pitchFamily="34" charset="0"/>
                <a:cs typeface="Calibri" panose="020F0502020204030204" pitchFamily="34" charset="0"/>
              </a:rPr>
              <a:t>SDNKeeper: load/cache</a:t>
            </a:r>
          </a:p>
        </p:txBody>
      </p:sp>
    </p:spTree>
    <p:extLst>
      <p:ext uri="{BB962C8B-B14F-4D97-AF65-F5344CB8AC3E}">
        <p14:creationId xmlns:p14="http://schemas.microsoft.com/office/powerpoint/2010/main" val="337384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dissolve">
                                      <p:cBhvr>
                                        <p:cTn id="14" dur="500"/>
                                        <p:tgtEl>
                                          <p:spTgt spid="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ssolve">
                                      <p:cBhvr>
                                        <p:cTn id="2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26</a:t>
            </a:fld>
            <a:endParaRPr lang="zh-CN" altLang="en-US"/>
          </a:p>
        </p:txBody>
      </p:sp>
      <p:sp>
        <p:nvSpPr>
          <p:cNvPr id="5" name="文本框 4">
            <a:extLst>
              <a:ext uri="{FF2B5EF4-FFF2-40B4-BE49-F238E27FC236}">
                <a16:creationId xmlns:a16="http://schemas.microsoft.com/office/drawing/2014/main" id="{B6AF299B-211F-484E-9A63-E6B2B93F41AA}"/>
              </a:ext>
            </a:extLst>
          </p:cNvPr>
          <p:cNvSpPr txBox="1"/>
          <p:nvPr/>
        </p:nvSpPr>
        <p:spPr>
          <a:xfrm>
            <a:off x="1154624" y="110038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2952731"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Effectiveness</a:t>
            </a:r>
            <a:endParaRPr lang="zh-CN" altLang="en-US" sz="4000" b="1" dirty="0">
              <a:latin typeface="Calibri" panose="020F0502020204030204" pitchFamily="34" charset="0"/>
              <a:cs typeface="Calibri" panose="020F0502020204030204" pitchFamily="34" charset="0"/>
            </a:endParaRPr>
          </a:p>
        </p:txBody>
      </p:sp>
      <p:graphicFrame>
        <p:nvGraphicFramePr>
          <p:cNvPr id="2" name="表格 1">
            <a:extLst>
              <a:ext uri="{FF2B5EF4-FFF2-40B4-BE49-F238E27FC236}">
                <a16:creationId xmlns:a16="http://schemas.microsoft.com/office/drawing/2014/main" id="{AA2B3438-BD9E-4673-B68E-96297BDBC29E}"/>
              </a:ext>
            </a:extLst>
          </p:cNvPr>
          <p:cNvGraphicFramePr>
            <a:graphicFrameLocks noGrp="1"/>
          </p:cNvGraphicFramePr>
          <p:nvPr>
            <p:extLst>
              <p:ext uri="{D42A27DB-BD31-4B8C-83A1-F6EECF244321}">
                <p14:modId xmlns:p14="http://schemas.microsoft.com/office/powerpoint/2010/main" val="4198052607"/>
              </p:ext>
            </p:extLst>
          </p:nvPr>
        </p:nvGraphicFramePr>
        <p:xfrm>
          <a:off x="2031999" y="1642088"/>
          <a:ext cx="8128002" cy="2225040"/>
        </p:xfrm>
        <a:graphic>
          <a:graphicData uri="http://schemas.openxmlformats.org/drawingml/2006/table">
            <a:tbl>
              <a:tblPr firstRow="1" bandRow="1">
                <a:tableStyleId>{5C22544A-7EE6-4342-B048-85BDC9FD1C3A}</a:tableStyleId>
              </a:tblPr>
              <a:tblGrid>
                <a:gridCol w="1681747">
                  <a:extLst>
                    <a:ext uri="{9D8B030D-6E8A-4147-A177-3AD203B41FA5}">
                      <a16:colId xmlns:a16="http://schemas.microsoft.com/office/drawing/2014/main" val="470857903"/>
                    </a:ext>
                  </a:extLst>
                </a:gridCol>
                <a:gridCol w="1027587">
                  <a:extLst>
                    <a:ext uri="{9D8B030D-6E8A-4147-A177-3AD203B41FA5}">
                      <a16:colId xmlns:a16="http://schemas.microsoft.com/office/drawing/2014/main" val="3019754296"/>
                    </a:ext>
                  </a:extLst>
                </a:gridCol>
                <a:gridCol w="1354667">
                  <a:extLst>
                    <a:ext uri="{9D8B030D-6E8A-4147-A177-3AD203B41FA5}">
                      <a16:colId xmlns:a16="http://schemas.microsoft.com/office/drawing/2014/main" val="1568314382"/>
                    </a:ext>
                  </a:extLst>
                </a:gridCol>
                <a:gridCol w="1652336">
                  <a:extLst>
                    <a:ext uri="{9D8B030D-6E8A-4147-A177-3AD203B41FA5}">
                      <a16:colId xmlns:a16="http://schemas.microsoft.com/office/drawing/2014/main" val="3616498062"/>
                    </a:ext>
                  </a:extLst>
                </a:gridCol>
                <a:gridCol w="1056998">
                  <a:extLst>
                    <a:ext uri="{9D8B030D-6E8A-4147-A177-3AD203B41FA5}">
                      <a16:colId xmlns:a16="http://schemas.microsoft.com/office/drawing/2014/main" val="2325033564"/>
                    </a:ext>
                  </a:extLst>
                </a:gridCol>
                <a:gridCol w="1354667">
                  <a:extLst>
                    <a:ext uri="{9D8B030D-6E8A-4147-A177-3AD203B41FA5}">
                      <a16:colId xmlns:a16="http://schemas.microsoft.com/office/drawing/2014/main" val="3462585761"/>
                    </a:ext>
                  </a:extLst>
                </a:gridCol>
              </a:tblGrid>
              <a:tr h="370840">
                <a:tc>
                  <a:txBody>
                    <a:bodyPr/>
                    <a:lstStyle/>
                    <a:p>
                      <a:pPr algn="ctr"/>
                      <a:r>
                        <a:rPr lang="en-US" altLang="zh-CN" dirty="0">
                          <a:latin typeface="Calibri" panose="020F0502020204030204" pitchFamily="34" charset="0"/>
                          <a:cs typeface="Calibri" panose="020F0502020204030204" pitchFamily="34" charset="0"/>
                        </a:rPr>
                        <a:t>Type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 API</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 Attribute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Type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 API</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 Attribute</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31107775"/>
                  </a:ext>
                </a:extLst>
              </a:tr>
              <a:tr h="370840">
                <a:tc>
                  <a:txBody>
                    <a:bodyPr/>
                    <a:lstStyle/>
                    <a:p>
                      <a:pPr algn="ctr"/>
                      <a:r>
                        <a:rPr lang="en-US" altLang="zh-CN" dirty="0">
                          <a:latin typeface="Calibri" panose="020F0502020204030204" pitchFamily="34" charset="0"/>
                          <a:cs typeface="Calibri" panose="020F0502020204030204" pitchFamily="34" charset="0"/>
                        </a:rPr>
                        <a:t>Networking</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6</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220</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Meter</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13</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20803540"/>
                  </a:ext>
                </a:extLst>
              </a:tr>
              <a:tr h="370840">
                <a:tc>
                  <a:txBody>
                    <a:bodyPr/>
                    <a:lstStyle/>
                    <a:p>
                      <a:pPr algn="ctr"/>
                      <a:r>
                        <a:rPr lang="en-US" altLang="zh-CN" dirty="0">
                          <a:latin typeface="Calibri" panose="020F0502020204030204" pitchFamily="34" charset="0"/>
                          <a:cs typeface="Calibri" panose="020F0502020204030204" pitchFamily="34" charset="0"/>
                        </a:rPr>
                        <a:t>Firewall</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3</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83</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QoS</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31</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57017709"/>
                  </a:ext>
                </a:extLst>
              </a:tr>
              <a:tr h="370840">
                <a:tc>
                  <a:txBody>
                    <a:bodyPr/>
                    <a:lstStyle/>
                    <a:p>
                      <a:pPr algn="ctr"/>
                      <a:r>
                        <a:rPr lang="en-US" altLang="zh-CN" dirty="0">
                          <a:latin typeface="Calibri" panose="020F0502020204030204" pitchFamily="34" charset="0"/>
                          <a:cs typeface="Calibri" panose="020F0502020204030204" pitchFamily="34" charset="0"/>
                        </a:rPr>
                        <a:t>Security</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24</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Load Balance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81</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02510255"/>
                  </a:ext>
                </a:extLst>
              </a:tr>
              <a:tr h="370840">
                <a:tc>
                  <a:txBody>
                    <a:bodyPr/>
                    <a:lstStyle/>
                    <a:p>
                      <a:pPr algn="ctr"/>
                      <a:r>
                        <a:rPr lang="en-US" altLang="zh-CN" dirty="0">
                          <a:latin typeface="Calibri" panose="020F0502020204030204" pitchFamily="34" charset="0"/>
                          <a:cs typeface="Calibri" panose="020F0502020204030204" pitchFamily="34" charset="0"/>
                        </a:rPr>
                        <a:t>VPN</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4</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104</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BGP VPN</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1</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22</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52262453"/>
                  </a:ext>
                </a:extLst>
              </a:tr>
              <a:tr h="370840">
                <a:tc>
                  <a:txBody>
                    <a:bodyPr/>
                    <a:lstStyle/>
                    <a:p>
                      <a:pPr algn="ctr"/>
                      <a:r>
                        <a:rPr lang="en-US" altLang="zh-CN" dirty="0">
                          <a:latin typeface="Calibri" panose="020F0502020204030204" pitchFamily="34" charset="0"/>
                          <a:cs typeface="Calibri" panose="020F0502020204030204" pitchFamily="34" charset="0"/>
                        </a:rPr>
                        <a:t>SFC</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4</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60</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L2 Gateway</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26</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34797022"/>
                  </a:ext>
                </a:extLst>
              </a:tr>
            </a:tbl>
          </a:graphicData>
        </a:graphic>
      </p:graphicFrame>
      <p:sp>
        <p:nvSpPr>
          <p:cNvPr id="3" name="文本框 2">
            <a:extLst>
              <a:ext uri="{FF2B5EF4-FFF2-40B4-BE49-F238E27FC236}">
                <a16:creationId xmlns:a16="http://schemas.microsoft.com/office/drawing/2014/main" id="{2C574EB4-3CC3-498A-9483-CD03541C3656}"/>
              </a:ext>
            </a:extLst>
          </p:cNvPr>
          <p:cNvSpPr txBox="1"/>
          <p:nvPr/>
        </p:nvSpPr>
        <p:spPr>
          <a:xfrm>
            <a:off x="1112516" y="4876705"/>
            <a:ext cx="1838965" cy="461665"/>
          </a:xfrm>
          <a:prstGeom prst="rect">
            <a:avLst/>
          </a:prstGeom>
          <a:noFill/>
        </p:spPr>
        <p:txBody>
          <a:bodyPr wrap="none" rtlCol="0">
            <a:spAutoFit/>
          </a:bodyPr>
          <a:lstStyle/>
          <a:p>
            <a:r>
              <a:rPr lang="en-US" altLang="zh-CN" sz="2400" b="1" dirty="0">
                <a:latin typeface="Calibri" panose="020F0502020204030204" pitchFamily="34" charset="0"/>
                <a:cs typeface="Calibri" panose="020F0502020204030204" pitchFamily="34" charset="0"/>
              </a:rPr>
              <a:t>2789 policies</a:t>
            </a:r>
            <a:endParaRPr lang="zh-CN" altLang="en-US" sz="2400" b="1" dirty="0">
              <a:latin typeface="Calibri" panose="020F0502020204030204" pitchFamily="34" charset="0"/>
              <a:cs typeface="Calibri" panose="020F0502020204030204" pitchFamily="34" charset="0"/>
            </a:endParaRPr>
          </a:p>
        </p:txBody>
      </p:sp>
      <p:sp>
        <p:nvSpPr>
          <p:cNvPr id="8" name="左大括号 7">
            <a:extLst>
              <a:ext uri="{FF2B5EF4-FFF2-40B4-BE49-F238E27FC236}">
                <a16:creationId xmlns:a16="http://schemas.microsoft.com/office/drawing/2014/main" id="{5DC2E6F8-653C-4AF0-85A9-CE1734FD4508}"/>
              </a:ext>
            </a:extLst>
          </p:cNvPr>
          <p:cNvSpPr/>
          <p:nvPr/>
        </p:nvSpPr>
        <p:spPr>
          <a:xfrm>
            <a:off x="3144253" y="4379492"/>
            <a:ext cx="200525" cy="1532024"/>
          </a:xfrm>
          <a:prstGeom prst="leftBrace">
            <a:avLst>
              <a:gd name="adj1" fmla="val 27083"/>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AA42A559-5A00-4ACC-94D2-722E596D5BFC}"/>
              </a:ext>
            </a:extLst>
          </p:cNvPr>
          <p:cNvSpPr txBox="1"/>
          <p:nvPr/>
        </p:nvSpPr>
        <p:spPr>
          <a:xfrm>
            <a:off x="3408540" y="4181950"/>
            <a:ext cx="3823483" cy="461665"/>
          </a:xfrm>
          <a:prstGeom prst="rect">
            <a:avLst/>
          </a:prstGeom>
          <a:noFill/>
        </p:spPr>
        <p:txBody>
          <a:bodyPr wrap="none" rtlCol="0">
            <a:spAutoFit/>
          </a:bodyPr>
          <a:lstStyle/>
          <a:p>
            <a:r>
              <a:rPr lang="en-US" altLang="zh-CN" sz="2400" b="1" dirty="0">
                <a:latin typeface="Calibri" panose="020F0502020204030204" pitchFamily="34" charset="0"/>
                <a:cs typeface="Calibri" panose="020F0502020204030204" pitchFamily="34" charset="0"/>
              </a:rPr>
              <a:t>30 policies – all kinds of APIs</a:t>
            </a:r>
            <a:endParaRPr lang="zh-CN" altLang="en-US" sz="2400" b="1" dirty="0">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7447A382-A031-4814-B282-C6897A4B7F01}"/>
              </a:ext>
            </a:extLst>
          </p:cNvPr>
          <p:cNvSpPr txBox="1"/>
          <p:nvPr/>
        </p:nvSpPr>
        <p:spPr>
          <a:xfrm>
            <a:off x="3408540" y="4686296"/>
            <a:ext cx="5440834" cy="461665"/>
          </a:xfrm>
          <a:prstGeom prst="rect">
            <a:avLst/>
          </a:prstGeom>
          <a:noFill/>
        </p:spPr>
        <p:txBody>
          <a:bodyPr wrap="square" rtlCol="0">
            <a:spAutoFit/>
          </a:bodyPr>
          <a:lstStyle/>
          <a:p>
            <a:r>
              <a:rPr lang="en-US" altLang="zh-CN" sz="2400" b="1" dirty="0">
                <a:latin typeface="Calibri" panose="020F0502020204030204" pitchFamily="34" charset="0"/>
                <a:cs typeface="Calibri" panose="020F0502020204030204" pitchFamily="34" charset="0"/>
              </a:rPr>
              <a:t>185 policies – all kinds of actions in API</a:t>
            </a:r>
            <a:endParaRPr lang="zh-CN" altLang="en-US" sz="2400" b="1"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65908477-6B97-4A1C-9CEA-7B67A56704B9}"/>
              </a:ext>
            </a:extLst>
          </p:cNvPr>
          <p:cNvSpPr txBox="1"/>
          <p:nvPr/>
        </p:nvSpPr>
        <p:spPr>
          <a:xfrm>
            <a:off x="3408540" y="5187994"/>
            <a:ext cx="4682051" cy="461665"/>
          </a:xfrm>
          <a:prstGeom prst="rect">
            <a:avLst/>
          </a:prstGeom>
          <a:noFill/>
        </p:spPr>
        <p:txBody>
          <a:bodyPr wrap="none" rtlCol="0">
            <a:spAutoFit/>
          </a:bodyPr>
          <a:lstStyle/>
          <a:p>
            <a:r>
              <a:rPr lang="en-US" altLang="zh-CN" sz="2400" b="1" dirty="0">
                <a:latin typeface="Calibri" panose="020F0502020204030204" pitchFamily="34" charset="0"/>
                <a:cs typeface="Calibri" panose="020F0502020204030204" pitchFamily="34" charset="0"/>
              </a:rPr>
              <a:t>664 policies – all kinds of attributes</a:t>
            </a:r>
            <a:endParaRPr lang="zh-CN" altLang="en-US" sz="2400" b="1"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9D3A7F5D-6200-41AC-8966-EE532EE065A1}"/>
              </a:ext>
            </a:extLst>
          </p:cNvPr>
          <p:cNvSpPr txBox="1"/>
          <p:nvPr/>
        </p:nvSpPr>
        <p:spPr>
          <a:xfrm>
            <a:off x="3408539" y="5689692"/>
            <a:ext cx="7708640" cy="461665"/>
          </a:xfrm>
          <a:prstGeom prst="rect">
            <a:avLst/>
          </a:prstGeom>
          <a:noFill/>
        </p:spPr>
        <p:txBody>
          <a:bodyPr wrap="square" rtlCol="0">
            <a:spAutoFit/>
          </a:bodyPr>
          <a:lstStyle/>
          <a:p>
            <a:r>
              <a:rPr lang="en-US" altLang="zh-CN" sz="2400" b="1" dirty="0">
                <a:latin typeface="Calibri" panose="020F0502020204030204" pitchFamily="34" charset="0"/>
                <a:cs typeface="Calibri" panose="020F0502020204030204" pitchFamily="34" charset="0"/>
              </a:rPr>
              <a:t>1910 policies – all possible combinations of two attributes</a:t>
            </a:r>
            <a:endParaRPr lang="zh-CN" altLang="en-US" sz="2400" b="1" dirty="0">
              <a:latin typeface="Calibri" panose="020F0502020204030204" pitchFamily="34" charset="0"/>
              <a:cs typeface="Calibri" panose="020F0502020204030204" pitchFamily="34" charset="0"/>
            </a:endParaRPr>
          </a:p>
        </p:txBody>
      </p:sp>
      <p:cxnSp>
        <p:nvCxnSpPr>
          <p:cNvPr id="14" name="直接箭头连接符 13">
            <a:extLst>
              <a:ext uri="{FF2B5EF4-FFF2-40B4-BE49-F238E27FC236}">
                <a16:creationId xmlns:a16="http://schemas.microsoft.com/office/drawing/2014/main" id="{61F6D9F4-1C2B-4E5D-986A-1B4D3BCF3F17}"/>
              </a:ext>
            </a:extLst>
          </p:cNvPr>
          <p:cNvCxnSpPr>
            <a:stCxn id="3" idx="2"/>
          </p:cNvCxnSpPr>
          <p:nvPr/>
        </p:nvCxnSpPr>
        <p:spPr>
          <a:xfrm>
            <a:off x="2031999" y="5338370"/>
            <a:ext cx="0" cy="6693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FE6EDED-7D16-459B-BE4A-F9B171335578}"/>
              </a:ext>
            </a:extLst>
          </p:cNvPr>
          <p:cNvSpPr txBox="1"/>
          <p:nvPr/>
        </p:nvSpPr>
        <p:spPr>
          <a:xfrm>
            <a:off x="636103" y="6087834"/>
            <a:ext cx="2791790" cy="461665"/>
          </a:xfrm>
          <a:prstGeom prst="rect">
            <a:avLst/>
          </a:prstGeom>
          <a:noFill/>
        </p:spPr>
        <p:txBody>
          <a:bodyPr wrap="none" rtlCol="0">
            <a:spAutoFit/>
          </a:bodyPr>
          <a:lstStyle/>
          <a:p>
            <a:r>
              <a:rPr lang="en-US" altLang="zh-CN" sz="2400" b="1" dirty="0">
                <a:latin typeface="Calibri" panose="020F0502020204030204" pitchFamily="34" charset="0"/>
                <a:cs typeface="Calibri" panose="020F0502020204030204" pitchFamily="34" charset="0"/>
              </a:rPr>
              <a:t>2789 illegal requests</a:t>
            </a:r>
            <a:endParaRPr lang="zh-CN" alt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430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ppt_w*1.125000"/>
                                          </p:val>
                                        </p:tav>
                                        <p:tav tm="100000">
                                          <p:val>
                                            <p:strVal val="#ppt_x"/>
                                          </p:val>
                                        </p:tav>
                                      </p:tavLst>
                                    </p:anim>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up)">
                                      <p:cBhvr>
                                        <p:cTn id="18" dur="25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p:tgtEl>
                                          <p:spTgt spid="10"/>
                                        </p:tgtEl>
                                        <p:attrNameLst>
                                          <p:attrName>ppt_y</p:attrName>
                                        </p:attrNameLst>
                                      </p:cBhvr>
                                      <p:tavLst>
                                        <p:tav tm="0">
                                          <p:val>
                                            <p:strVal val="#ppt_y+#ppt_h*1.125000"/>
                                          </p:val>
                                        </p:tav>
                                        <p:tav tm="100000">
                                          <p:val>
                                            <p:strVal val="#ppt_y"/>
                                          </p:val>
                                        </p:tav>
                                      </p:tavLst>
                                    </p:anim>
                                    <p:animEffect transition="in" filter="wipe(up)">
                                      <p:cBhvr>
                                        <p:cTn id="24" dur="25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250"/>
                                        <p:tgtEl>
                                          <p:spTgt spid="11"/>
                                        </p:tgtEl>
                                        <p:attrNameLst>
                                          <p:attrName>ppt_y</p:attrName>
                                        </p:attrNameLst>
                                      </p:cBhvr>
                                      <p:tavLst>
                                        <p:tav tm="0">
                                          <p:val>
                                            <p:strVal val="#ppt_y+#ppt_h*1.125000"/>
                                          </p:val>
                                        </p:tav>
                                        <p:tav tm="100000">
                                          <p:val>
                                            <p:strVal val="#ppt_y"/>
                                          </p:val>
                                        </p:tav>
                                      </p:tavLst>
                                    </p:anim>
                                    <p:animEffect transition="in" filter="wipe(up)">
                                      <p:cBhvr>
                                        <p:cTn id="30" dur="25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250"/>
                                        <p:tgtEl>
                                          <p:spTgt spid="12"/>
                                        </p:tgtEl>
                                        <p:attrNameLst>
                                          <p:attrName>ppt_y</p:attrName>
                                        </p:attrNameLst>
                                      </p:cBhvr>
                                      <p:tavLst>
                                        <p:tav tm="0">
                                          <p:val>
                                            <p:strVal val="#ppt_y+#ppt_h*1.125000"/>
                                          </p:val>
                                        </p:tav>
                                        <p:tav tm="100000">
                                          <p:val>
                                            <p:strVal val="#ppt_y"/>
                                          </p:val>
                                        </p:tav>
                                      </p:tavLst>
                                    </p:anim>
                                    <p:animEffect transition="in" filter="wipe(up)">
                                      <p:cBhvr>
                                        <p:cTn id="36" dur="25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p:tgtEl>
                                          <p:spTgt spid="14"/>
                                        </p:tgtEl>
                                        <p:attrNameLst>
                                          <p:attrName>ppt_y</p:attrName>
                                        </p:attrNameLst>
                                      </p:cBhvr>
                                      <p:tavLst>
                                        <p:tav tm="0">
                                          <p:val>
                                            <p:strVal val="#ppt_y-#ppt_h*1.125000"/>
                                          </p:val>
                                        </p:tav>
                                        <p:tav tm="100000">
                                          <p:val>
                                            <p:strVal val="#ppt_y"/>
                                          </p:val>
                                        </p:tav>
                                      </p:tavLst>
                                    </p:anim>
                                    <p:animEffect transition="in" filter="wipe(down)">
                                      <p:cBhvr>
                                        <p:cTn id="42" dur="500"/>
                                        <p:tgtEl>
                                          <p:spTgt spid="14"/>
                                        </p:tgtEl>
                                      </p:cBhvr>
                                    </p:animEffect>
                                  </p:childTnLst>
                                </p:cTn>
                              </p:par>
                            </p:childTnLst>
                          </p:cTn>
                        </p:par>
                        <p:par>
                          <p:cTn id="43" fill="hold">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p:tgtEl>
                                          <p:spTgt spid="15"/>
                                        </p:tgtEl>
                                        <p:attrNameLst>
                                          <p:attrName>ppt_y</p:attrName>
                                        </p:attrNameLst>
                                      </p:cBhvr>
                                      <p:tavLst>
                                        <p:tav tm="0">
                                          <p:val>
                                            <p:strVal val="#ppt_y-#ppt_h*1.125000"/>
                                          </p:val>
                                        </p:tav>
                                        <p:tav tm="100000">
                                          <p:val>
                                            <p:strVal val="#ppt_y"/>
                                          </p:val>
                                        </p:tav>
                                      </p:tavLst>
                                    </p:anim>
                                    <p:animEffect transition="in" filter="wipe(down)">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p:bldP spid="10" grpId="0"/>
      <p:bldP spid="11" grpId="0"/>
      <p:bldP spid="12"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a:xfrm>
            <a:off x="8610600" y="6356350"/>
            <a:ext cx="2743200" cy="365125"/>
          </a:xfrm>
        </p:spPr>
        <p:txBody>
          <a:bodyPr/>
          <a:lstStyle/>
          <a:p>
            <a:fld id="{5A5A7AF8-B4EA-47B5-B8E4-A921F9F3AD03}" type="slidenum">
              <a:rPr lang="zh-CN" altLang="en-US" smtClean="0"/>
              <a:t>27</a:t>
            </a:fld>
            <a:endParaRPr lang="zh-CN" altLang="en-US"/>
          </a:p>
        </p:txBody>
      </p:sp>
      <p:sp>
        <p:nvSpPr>
          <p:cNvPr id="5" name="文本框 4">
            <a:extLst>
              <a:ext uri="{FF2B5EF4-FFF2-40B4-BE49-F238E27FC236}">
                <a16:creationId xmlns:a16="http://schemas.microsoft.com/office/drawing/2014/main" id="{B6AF299B-211F-484E-9A63-E6B2B93F41AA}"/>
              </a:ext>
            </a:extLst>
          </p:cNvPr>
          <p:cNvSpPr txBox="1"/>
          <p:nvPr/>
        </p:nvSpPr>
        <p:spPr>
          <a:xfrm>
            <a:off x="1154624" y="110038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2952731"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Effectiveness</a:t>
            </a:r>
            <a:endParaRPr lang="zh-CN" altLang="en-US" sz="4000" b="1" dirty="0">
              <a:latin typeface="Calibri" panose="020F0502020204030204" pitchFamily="34" charset="0"/>
              <a:cs typeface="Calibri" panose="020F0502020204030204" pitchFamily="34" charset="0"/>
            </a:endParaRPr>
          </a:p>
        </p:txBody>
      </p:sp>
      <p:graphicFrame>
        <p:nvGraphicFramePr>
          <p:cNvPr id="2" name="表格 1">
            <a:extLst>
              <a:ext uri="{FF2B5EF4-FFF2-40B4-BE49-F238E27FC236}">
                <a16:creationId xmlns:a16="http://schemas.microsoft.com/office/drawing/2014/main" id="{AA2B3438-BD9E-4673-B68E-96297BDBC29E}"/>
              </a:ext>
            </a:extLst>
          </p:cNvPr>
          <p:cNvGraphicFramePr>
            <a:graphicFrameLocks noGrp="1"/>
          </p:cNvGraphicFramePr>
          <p:nvPr/>
        </p:nvGraphicFramePr>
        <p:xfrm>
          <a:off x="2031999" y="1642088"/>
          <a:ext cx="8128002" cy="2225040"/>
        </p:xfrm>
        <a:graphic>
          <a:graphicData uri="http://schemas.openxmlformats.org/drawingml/2006/table">
            <a:tbl>
              <a:tblPr firstRow="1" bandRow="1">
                <a:tableStyleId>{5C22544A-7EE6-4342-B048-85BDC9FD1C3A}</a:tableStyleId>
              </a:tblPr>
              <a:tblGrid>
                <a:gridCol w="1681747">
                  <a:extLst>
                    <a:ext uri="{9D8B030D-6E8A-4147-A177-3AD203B41FA5}">
                      <a16:colId xmlns:a16="http://schemas.microsoft.com/office/drawing/2014/main" val="470857903"/>
                    </a:ext>
                  </a:extLst>
                </a:gridCol>
                <a:gridCol w="1027587">
                  <a:extLst>
                    <a:ext uri="{9D8B030D-6E8A-4147-A177-3AD203B41FA5}">
                      <a16:colId xmlns:a16="http://schemas.microsoft.com/office/drawing/2014/main" val="3019754296"/>
                    </a:ext>
                  </a:extLst>
                </a:gridCol>
                <a:gridCol w="1354667">
                  <a:extLst>
                    <a:ext uri="{9D8B030D-6E8A-4147-A177-3AD203B41FA5}">
                      <a16:colId xmlns:a16="http://schemas.microsoft.com/office/drawing/2014/main" val="1568314382"/>
                    </a:ext>
                  </a:extLst>
                </a:gridCol>
                <a:gridCol w="1652336">
                  <a:extLst>
                    <a:ext uri="{9D8B030D-6E8A-4147-A177-3AD203B41FA5}">
                      <a16:colId xmlns:a16="http://schemas.microsoft.com/office/drawing/2014/main" val="3616498062"/>
                    </a:ext>
                  </a:extLst>
                </a:gridCol>
                <a:gridCol w="1056998">
                  <a:extLst>
                    <a:ext uri="{9D8B030D-6E8A-4147-A177-3AD203B41FA5}">
                      <a16:colId xmlns:a16="http://schemas.microsoft.com/office/drawing/2014/main" val="2325033564"/>
                    </a:ext>
                  </a:extLst>
                </a:gridCol>
                <a:gridCol w="1354667">
                  <a:extLst>
                    <a:ext uri="{9D8B030D-6E8A-4147-A177-3AD203B41FA5}">
                      <a16:colId xmlns:a16="http://schemas.microsoft.com/office/drawing/2014/main" val="3462585761"/>
                    </a:ext>
                  </a:extLst>
                </a:gridCol>
              </a:tblGrid>
              <a:tr h="370840">
                <a:tc>
                  <a:txBody>
                    <a:bodyPr/>
                    <a:lstStyle/>
                    <a:p>
                      <a:pPr algn="ctr"/>
                      <a:r>
                        <a:rPr lang="en-US" altLang="zh-CN" dirty="0">
                          <a:latin typeface="Calibri" panose="020F0502020204030204" pitchFamily="34" charset="0"/>
                          <a:cs typeface="Calibri" panose="020F0502020204030204" pitchFamily="34" charset="0"/>
                        </a:rPr>
                        <a:t>Type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 API</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 Attribute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Type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 API</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 Attribute</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31107775"/>
                  </a:ext>
                </a:extLst>
              </a:tr>
              <a:tr h="370840">
                <a:tc>
                  <a:txBody>
                    <a:bodyPr/>
                    <a:lstStyle/>
                    <a:p>
                      <a:pPr algn="ctr"/>
                      <a:r>
                        <a:rPr lang="en-US" altLang="zh-CN" dirty="0">
                          <a:latin typeface="Calibri" panose="020F0502020204030204" pitchFamily="34" charset="0"/>
                          <a:cs typeface="Calibri" panose="020F0502020204030204" pitchFamily="34" charset="0"/>
                        </a:rPr>
                        <a:t>Networking</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6</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220</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Meter</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13</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20803540"/>
                  </a:ext>
                </a:extLst>
              </a:tr>
              <a:tr h="370840">
                <a:tc>
                  <a:txBody>
                    <a:bodyPr/>
                    <a:lstStyle/>
                    <a:p>
                      <a:pPr algn="ctr"/>
                      <a:r>
                        <a:rPr lang="en-US" altLang="zh-CN" dirty="0">
                          <a:latin typeface="Calibri" panose="020F0502020204030204" pitchFamily="34" charset="0"/>
                          <a:cs typeface="Calibri" panose="020F0502020204030204" pitchFamily="34" charset="0"/>
                        </a:rPr>
                        <a:t>Firewall</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3</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83</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QoS</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31</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57017709"/>
                  </a:ext>
                </a:extLst>
              </a:tr>
              <a:tr h="370840">
                <a:tc>
                  <a:txBody>
                    <a:bodyPr/>
                    <a:lstStyle/>
                    <a:p>
                      <a:pPr algn="ctr"/>
                      <a:r>
                        <a:rPr lang="en-US" altLang="zh-CN" dirty="0">
                          <a:latin typeface="Calibri" panose="020F0502020204030204" pitchFamily="34" charset="0"/>
                          <a:cs typeface="Calibri" panose="020F0502020204030204" pitchFamily="34" charset="0"/>
                        </a:rPr>
                        <a:t>Security</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24</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Load Balance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81</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02510255"/>
                  </a:ext>
                </a:extLst>
              </a:tr>
              <a:tr h="370840">
                <a:tc>
                  <a:txBody>
                    <a:bodyPr/>
                    <a:lstStyle/>
                    <a:p>
                      <a:pPr algn="ctr"/>
                      <a:r>
                        <a:rPr lang="en-US" altLang="zh-CN" dirty="0">
                          <a:latin typeface="Calibri" panose="020F0502020204030204" pitchFamily="34" charset="0"/>
                          <a:cs typeface="Calibri" panose="020F0502020204030204" pitchFamily="34" charset="0"/>
                        </a:rPr>
                        <a:t>VPN</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4</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104</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BGP VPN</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1</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22</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52262453"/>
                  </a:ext>
                </a:extLst>
              </a:tr>
              <a:tr h="370840">
                <a:tc>
                  <a:txBody>
                    <a:bodyPr/>
                    <a:lstStyle/>
                    <a:p>
                      <a:pPr algn="ctr"/>
                      <a:r>
                        <a:rPr lang="en-US" altLang="zh-CN" dirty="0">
                          <a:latin typeface="Calibri" panose="020F0502020204030204" pitchFamily="34" charset="0"/>
                          <a:cs typeface="Calibri" panose="020F0502020204030204" pitchFamily="34" charset="0"/>
                        </a:rPr>
                        <a:t>SFC</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4</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60</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L2 Gateway</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26</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34797022"/>
                  </a:ext>
                </a:extLst>
              </a:tr>
            </a:tbl>
          </a:graphicData>
        </a:graphic>
      </p:graphicFrame>
      <p:sp>
        <p:nvSpPr>
          <p:cNvPr id="15" name="文本框 14">
            <a:extLst>
              <a:ext uri="{FF2B5EF4-FFF2-40B4-BE49-F238E27FC236}">
                <a16:creationId xmlns:a16="http://schemas.microsoft.com/office/drawing/2014/main" id="{FFE6EDED-7D16-459B-BE4A-F9B171335578}"/>
              </a:ext>
            </a:extLst>
          </p:cNvPr>
          <p:cNvSpPr txBox="1"/>
          <p:nvPr/>
        </p:nvSpPr>
        <p:spPr>
          <a:xfrm>
            <a:off x="910606" y="4975524"/>
            <a:ext cx="2791790" cy="461665"/>
          </a:xfrm>
          <a:prstGeom prst="rect">
            <a:avLst/>
          </a:prstGeom>
          <a:noFill/>
        </p:spPr>
        <p:txBody>
          <a:bodyPr wrap="none" rtlCol="0">
            <a:spAutoFit/>
          </a:bodyPr>
          <a:lstStyle/>
          <a:p>
            <a:r>
              <a:rPr lang="en-US" altLang="zh-CN" sz="2400" b="1" dirty="0">
                <a:latin typeface="Calibri" panose="020F0502020204030204" pitchFamily="34" charset="0"/>
                <a:cs typeface="Calibri" panose="020F0502020204030204" pitchFamily="34" charset="0"/>
              </a:rPr>
              <a:t>2789 illegal requests</a:t>
            </a:r>
            <a:endParaRPr lang="zh-CN" altLang="en-US" sz="2400" b="1" dirty="0">
              <a:latin typeface="Calibri" panose="020F0502020204030204" pitchFamily="34" charset="0"/>
              <a:cs typeface="Calibri" panose="020F0502020204030204" pitchFamily="34" charset="0"/>
            </a:endParaRPr>
          </a:p>
        </p:txBody>
      </p:sp>
      <p:sp>
        <p:nvSpPr>
          <p:cNvPr id="7" name="椭圆 6">
            <a:extLst>
              <a:ext uri="{FF2B5EF4-FFF2-40B4-BE49-F238E27FC236}">
                <a16:creationId xmlns:a16="http://schemas.microsoft.com/office/drawing/2014/main" id="{B776F797-265E-4D29-9D50-099ED088D166}"/>
              </a:ext>
            </a:extLst>
          </p:cNvPr>
          <p:cNvSpPr/>
          <p:nvPr/>
        </p:nvSpPr>
        <p:spPr>
          <a:xfrm>
            <a:off x="4166937" y="4534053"/>
            <a:ext cx="3360821" cy="1628129"/>
          </a:xfrm>
          <a:prstGeom prst="ellipse">
            <a:avLst/>
          </a:prstGeom>
          <a:solidFill>
            <a:schemeClr val="accent6">
              <a:lumMod val="75000"/>
              <a:alpha val="7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a:extLst>
              <a:ext uri="{FF2B5EF4-FFF2-40B4-BE49-F238E27FC236}">
                <a16:creationId xmlns:a16="http://schemas.microsoft.com/office/drawing/2014/main" id="{899AB385-A7D7-4CDD-B442-8A1E89436CBC}"/>
              </a:ext>
            </a:extLst>
          </p:cNvPr>
          <p:cNvSpPr/>
          <p:nvPr/>
        </p:nvSpPr>
        <p:spPr>
          <a:xfrm>
            <a:off x="6096000" y="4525796"/>
            <a:ext cx="3360821" cy="1628129"/>
          </a:xfrm>
          <a:prstGeom prst="ellipse">
            <a:avLst/>
          </a:prstGeom>
          <a:solidFill>
            <a:srgbClr val="E8AA0E">
              <a:alpha val="69804"/>
            </a:srgb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2385FC2-4C2D-41D6-81E8-C4FDED18F3F3}"/>
              </a:ext>
            </a:extLst>
          </p:cNvPr>
          <p:cNvSpPr/>
          <p:nvPr/>
        </p:nvSpPr>
        <p:spPr>
          <a:xfrm>
            <a:off x="4260628" y="5000817"/>
            <a:ext cx="718996" cy="678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a:extLst>
              <a:ext uri="{FF2B5EF4-FFF2-40B4-BE49-F238E27FC236}">
                <a16:creationId xmlns:a16="http://schemas.microsoft.com/office/drawing/2014/main" id="{E5DA96B9-B2F5-4A82-B1A4-066130298CD4}"/>
              </a:ext>
            </a:extLst>
          </p:cNvPr>
          <p:cNvSpPr/>
          <p:nvPr/>
        </p:nvSpPr>
        <p:spPr>
          <a:xfrm>
            <a:off x="5229414" y="5308249"/>
            <a:ext cx="718996" cy="62909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F9C42549-86DA-4489-AD41-E585D7F3BEED}"/>
              </a:ext>
            </a:extLst>
          </p:cNvPr>
          <p:cNvSpPr/>
          <p:nvPr/>
        </p:nvSpPr>
        <p:spPr>
          <a:xfrm>
            <a:off x="8067856" y="5050114"/>
            <a:ext cx="718996" cy="6780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1687636-7073-483B-9797-A2038530CCDD}"/>
              </a:ext>
            </a:extLst>
          </p:cNvPr>
          <p:cNvSpPr/>
          <p:nvPr/>
        </p:nvSpPr>
        <p:spPr>
          <a:xfrm>
            <a:off x="6498933" y="5119591"/>
            <a:ext cx="718996" cy="678088"/>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02F968BB-02FB-47DF-A87E-6D4AFFC4289B}"/>
              </a:ext>
            </a:extLst>
          </p:cNvPr>
          <p:cNvSpPr/>
          <p:nvPr/>
        </p:nvSpPr>
        <p:spPr>
          <a:xfrm>
            <a:off x="4475747" y="5117286"/>
            <a:ext cx="144380" cy="119472"/>
          </a:xfrm>
          <a:prstGeom prst="ellipse">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1A7E9F5D-2CBA-4109-8F82-782D80428383}"/>
              </a:ext>
            </a:extLst>
          </p:cNvPr>
          <p:cNvSpPr/>
          <p:nvPr/>
        </p:nvSpPr>
        <p:spPr>
          <a:xfrm>
            <a:off x="4628147" y="5269686"/>
            <a:ext cx="144380" cy="11947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22" name="椭圆 21">
            <a:extLst>
              <a:ext uri="{FF2B5EF4-FFF2-40B4-BE49-F238E27FC236}">
                <a16:creationId xmlns:a16="http://schemas.microsoft.com/office/drawing/2014/main" id="{D81CEFA3-AF00-46F0-BEAF-FF3BB80A66AE}"/>
              </a:ext>
            </a:extLst>
          </p:cNvPr>
          <p:cNvSpPr/>
          <p:nvPr/>
        </p:nvSpPr>
        <p:spPr>
          <a:xfrm>
            <a:off x="4429070" y="5348117"/>
            <a:ext cx="144380" cy="11947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01923650-EC3E-4FCD-83A1-D6690C8B9835}"/>
              </a:ext>
            </a:extLst>
          </p:cNvPr>
          <p:cNvSpPr/>
          <p:nvPr/>
        </p:nvSpPr>
        <p:spPr>
          <a:xfrm>
            <a:off x="5409890" y="5461386"/>
            <a:ext cx="144380" cy="119472"/>
          </a:xfrm>
          <a:prstGeom prst="ellipse">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F9B1C194-6146-47A1-BCD5-A5AA3BC53D22}"/>
              </a:ext>
            </a:extLst>
          </p:cNvPr>
          <p:cNvSpPr/>
          <p:nvPr/>
        </p:nvSpPr>
        <p:spPr>
          <a:xfrm>
            <a:off x="5719537" y="5590706"/>
            <a:ext cx="144380" cy="11947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EA1F6E4-ACF3-48A9-A706-7AEA37057CA3}"/>
              </a:ext>
            </a:extLst>
          </p:cNvPr>
          <p:cNvSpPr/>
          <p:nvPr/>
        </p:nvSpPr>
        <p:spPr>
          <a:xfrm>
            <a:off x="6853311" y="5363262"/>
            <a:ext cx="144380" cy="11947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C77E8F8C-A221-41FB-AD3C-E09F9E28AE10}"/>
              </a:ext>
            </a:extLst>
          </p:cNvPr>
          <p:cNvSpPr/>
          <p:nvPr/>
        </p:nvSpPr>
        <p:spPr>
          <a:xfrm>
            <a:off x="8365520" y="5200533"/>
            <a:ext cx="144380" cy="11947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BBE94CBE-5FCA-458E-86CE-99E0E2372C4B}"/>
              </a:ext>
            </a:extLst>
          </p:cNvPr>
          <p:cNvSpPr/>
          <p:nvPr/>
        </p:nvSpPr>
        <p:spPr>
          <a:xfrm>
            <a:off x="8166443" y="5278964"/>
            <a:ext cx="144380" cy="119472"/>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D62844E5-E981-4B5D-A9A2-60F9264850A3}"/>
              </a:ext>
            </a:extLst>
          </p:cNvPr>
          <p:cNvSpPr/>
          <p:nvPr/>
        </p:nvSpPr>
        <p:spPr>
          <a:xfrm>
            <a:off x="8355164" y="5440009"/>
            <a:ext cx="144380" cy="119472"/>
          </a:xfrm>
          <a:prstGeom prst="ellipse">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B494374E-9CE8-4DD9-A5A2-49DE112666E0}"/>
              </a:ext>
            </a:extLst>
          </p:cNvPr>
          <p:cNvSpPr/>
          <p:nvPr/>
        </p:nvSpPr>
        <p:spPr>
          <a:xfrm>
            <a:off x="8529288" y="5357241"/>
            <a:ext cx="144380" cy="119472"/>
          </a:xfrm>
          <a:prstGeom prst="ellipse">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5C6B7062-EB46-4885-A97D-C684C1558614}"/>
              </a:ext>
            </a:extLst>
          </p:cNvPr>
          <p:cNvSpPr txBox="1"/>
          <p:nvPr/>
        </p:nvSpPr>
        <p:spPr>
          <a:xfrm>
            <a:off x="5138487" y="4606192"/>
            <a:ext cx="816249" cy="369332"/>
          </a:xfrm>
          <a:prstGeom prst="rect">
            <a:avLst/>
          </a:prstGeom>
          <a:noFill/>
        </p:spPr>
        <p:txBody>
          <a:bodyPr wrap="none" rtlCol="0">
            <a:spAutoFit/>
          </a:bodyPr>
          <a:lstStyle/>
          <a:p>
            <a:r>
              <a:rPr lang="en-US" altLang="zh-CN" b="1" dirty="0">
                <a:solidFill>
                  <a:schemeClr val="bg1"/>
                </a:solidFill>
                <a:latin typeface="Calibri" panose="020F0502020204030204" pitchFamily="34" charset="0"/>
                <a:cs typeface="Calibri" panose="020F0502020204030204" pitchFamily="34" charset="0"/>
              </a:rPr>
              <a:t>User A</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32" name="文本框 31">
            <a:extLst>
              <a:ext uri="{FF2B5EF4-FFF2-40B4-BE49-F238E27FC236}">
                <a16:creationId xmlns:a16="http://schemas.microsoft.com/office/drawing/2014/main" id="{741A8DC4-366F-4843-9884-B9125B47BCF5}"/>
              </a:ext>
            </a:extLst>
          </p:cNvPr>
          <p:cNvSpPr txBox="1"/>
          <p:nvPr/>
        </p:nvSpPr>
        <p:spPr>
          <a:xfrm>
            <a:off x="7402160" y="4581659"/>
            <a:ext cx="801823" cy="369332"/>
          </a:xfrm>
          <a:prstGeom prst="rect">
            <a:avLst/>
          </a:prstGeom>
          <a:noFill/>
        </p:spPr>
        <p:txBody>
          <a:bodyPr wrap="none" rtlCol="0">
            <a:spAutoFit/>
          </a:bodyPr>
          <a:lstStyle/>
          <a:p>
            <a:r>
              <a:rPr lang="en-US" altLang="zh-CN" b="1" dirty="0">
                <a:solidFill>
                  <a:schemeClr val="bg1"/>
                </a:solidFill>
                <a:latin typeface="Calibri" panose="020F0502020204030204" pitchFamily="34" charset="0"/>
                <a:cs typeface="Calibri" panose="020F0502020204030204" pitchFamily="34" charset="0"/>
              </a:rPr>
              <a:t>User B</a:t>
            </a:r>
            <a:endParaRPr lang="zh-CN" altLang="en-US" b="1" dirty="0">
              <a:solidFill>
                <a:schemeClr val="bg1"/>
              </a:solidFill>
              <a:latin typeface="Calibri" panose="020F0502020204030204" pitchFamily="34" charset="0"/>
              <a:cs typeface="Calibri" panose="020F0502020204030204" pitchFamily="34" charset="0"/>
            </a:endParaRPr>
          </a:p>
        </p:txBody>
      </p:sp>
      <p:cxnSp>
        <p:nvCxnSpPr>
          <p:cNvPr id="37" name="直接箭头连接符 36">
            <a:extLst>
              <a:ext uri="{FF2B5EF4-FFF2-40B4-BE49-F238E27FC236}">
                <a16:creationId xmlns:a16="http://schemas.microsoft.com/office/drawing/2014/main" id="{5714D259-33CE-47EB-9790-5A62A8B2B0A9}"/>
              </a:ext>
            </a:extLst>
          </p:cNvPr>
          <p:cNvCxnSpPr>
            <a:cxnSpLocks/>
            <a:endCxn id="18" idx="1"/>
          </p:cNvCxnSpPr>
          <p:nvPr/>
        </p:nvCxnSpPr>
        <p:spPr>
          <a:xfrm>
            <a:off x="5948410" y="4847689"/>
            <a:ext cx="2224741" cy="301729"/>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F4E2B1CD-B051-4320-B466-F48714635105}"/>
              </a:ext>
            </a:extLst>
          </p:cNvPr>
          <p:cNvCxnSpPr>
            <a:cxnSpLocks/>
            <a:stCxn id="31" idx="2"/>
          </p:cNvCxnSpPr>
          <p:nvPr/>
        </p:nvCxnSpPr>
        <p:spPr>
          <a:xfrm flipH="1">
            <a:off x="5409890" y="4975524"/>
            <a:ext cx="136722" cy="344481"/>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6358BB8A-14F3-497F-BC78-D19A67029B64}"/>
              </a:ext>
            </a:extLst>
          </p:cNvPr>
          <p:cNvSpPr/>
          <p:nvPr/>
        </p:nvSpPr>
        <p:spPr>
          <a:xfrm>
            <a:off x="5536531" y="5077989"/>
            <a:ext cx="144380" cy="119472"/>
          </a:xfrm>
          <a:prstGeom prst="ellipse">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51ED6620-5EA4-48EE-8AB5-CDD583926299}"/>
              </a:ext>
            </a:extLst>
          </p:cNvPr>
          <p:cNvSpPr/>
          <p:nvPr/>
        </p:nvSpPr>
        <p:spPr>
          <a:xfrm>
            <a:off x="5976878" y="4930642"/>
            <a:ext cx="144380" cy="119472"/>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7D872310-B67A-48A5-96C8-99D9ADA7F211}"/>
              </a:ext>
            </a:extLst>
          </p:cNvPr>
          <p:cNvSpPr/>
          <p:nvPr/>
        </p:nvSpPr>
        <p:spPr>
          <a:xfrm>
            <a:off x="5522452" y="5684449"/>
            <a:ext cx="144380" cy="11947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145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1"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heel(4)">
                                      <p:cBhvr>
                                        <p:cTn id="13" dur="500"/>
                                        <p:tgtEl>
                                          <p:spTgt spid="1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heel(4)">
                                      <p:cBhvr>
                                        <p:cTn id="16" dur="500"/>
                                        <p:tgtEl>
                                          <p:spTgt spid="17"/>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heel(4)">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1" presetClass="entr" presetSubtype="4"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heel(4)">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strips(downLeft)">
                                      <p:cBhvr>
                                        <p:cTn id="65" dur="500"/>
                                        <p:tgtEl>
                                          <p:spTgt spid="40"/>
                                        </p:tgtEl>
                                      </p:cBhvr>
                                    </p:animEffect>
                                  </p:childTnLst>
                                </p:cTn>
                              </p:par>
                              <p:par>
                                <p:cTn id="66" presetID="18" presetClass="entr" presetSubtype="12"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strips(downLeft)">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nodeType="click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strips(downRight)">
                                      <p:cBhvr>
                                        <p:cTn id="73" dur="500"/>
                                        <p:tgtEl>
                                          <p:spTgt spid="37"/>
                                        </p:tgtEl>
                                      </p:cBhvr>
                                    </p:animEffect>
                                  </p:childTnLst>
                                </p:cTn>
                              </p:par>
                              <p:par>
                                <p:cTn id="74" presetID="18" presetClass="entr" presetSubtype="6" fill="hold" grpId="0"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strips(downRight)">
                                      <p:cBhvr>
                                        <p:cTn id="7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3"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p:bldP spid="32" grpId="0"/>
      <p:bldP spid="43" grpId="0" animBg="1"/>
      <p:bldP spid="44" grpId="0" animBg="1"/>
      <p:bldP spid="4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F0A3BE22-F2B6-42BB-B91B-A44A93241142}"/>
              </a:ext>
            </a:extLst>
          </p:cNvPr>
          <p:cNvGrpSpPr/>
          <p:nvPr/>
        </p:nvGrpSpPr>
        <p:grpSpPr>
          <a:xfrm>
            <a:off x="127602" y="1943193"/>
            <a:ext cx="5608796" cy="4092625"/>
            <a:chOff x="347841" y="1836821"/>
            <a:chExt cx="4641869" cy="3387078"/>
          </a:xfrm>
        </p:grpSpPr>
        <p:pic>
          <p:nvPicPr>
            <p:cNvPr id="7" name="图片 6">
              <a:extLst>
                <a:ext uri="{FF2B5EF4-FFF2-40B4-BE49-F238E27FC236}">
                  <a16:creationId xmlns:a16="http://schemas.microsoft.com/office/drawing/2014/main" id="{E63B356D-E9A1-43F6-AE5F-11EE5FAB2D9A}"/>
                </a:ext>
              </a:extLst>
            </p:cNvPr>
            <p:cNvPicPr>
              <a:picLocks noChangeAspect="1"/>
            </p:cNvPicPr>
            <p:nvPr/>
          </p:nvPicPr>
          <p:blipFill rotWithShape="1">
            <a:blip r:embed="rId3">
              <a:extLst>
                <a:ext uri="{28A0092B-C50C-407E-A947-70E740481C1C}">
                  <a14:useLocalDpi xmlns:a14="http://schemas.microsoft.com/office/drawing/2010/main" val="0"/>
                </a:ext>
              </a:extLst>
            </a:blip>
            <a:srcRect t="5728"/>
            <a:stretch/>
          </p:blipFill>
          <p:spPr>
            <a:xfrm>
              <a:off x="347841" y="1933074"/>
              <a:ext cx="4641869" cy="3290825"/>
            </a:xfrm>
            <a:prstGeom prst="rect">
              <a:avLst/>
            </a:prstGeom>
          </p:spPr>
        </p:pic>
        <p:sp>
          <p:nvSpPr>
            <p:cNvPr id="19" name="矩形 18">
              <a:extLst>
                <a:ext uri="{FF2B5EF4-FFF2-40B4-BE49-F238E27FC236}">
                  <a16:creationId xmlns:a16="http://schemas.microsoft.com/office/drawing/2014/main" id="{0C9F81ED-34C4-4A90-99CB-0C67B5430EED}"/>
                </a:ext>
              </a:extLst>
            </p:cNvPr>
            <p:cNvSpPr/>
            <p:nvPr/>
          </p:nvSpPr>
          <p:spPr>
            <a:xfrm>
              <a:off x="1788695" y="1836821"/>
              <a:ext cx="2013284" cy="136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79045759-6D7B-4F37-A3D8-C12FD4A628EF}"/>
              </a:ext>
            </a:extLst>
          </p:cNvPr>
          <p:cNvGrpSpPr/>
          <p:nvPr/>
        </p:nvGrpSpPr>
        <p:grpSpPr>
          <a:xfrm>
            <a:off x="6167900" y="2020726"/>
            <a:ext cx="5608796" cy="4015092"/>
            <a:chOff x="6393595" y="1900988"/>
            <a:chExt cx="4641869" cy="3322911"/>
          </a:xfrm>
        </p:grpSpPr>
        <p:pic>
          <p:nvPicPr>
            <p:cNvPr id="9" name="图片 8">
              <a:extLst>
                <a:ext uri="{FF2B5EF4-FFF2-40B4-BE49-F238E27FC236}">
                  <a16:creationId xmlns:a16="http://schemas.microsoft.com/office/drawing/2014/main" id="{95A6C7DD-6D29-4A90-B5C0-D8A0C67685E8}"/>
                </a:ext>
              </a:extLst>
            </p:cNvPr>
            <p:cNvPicPr>
              <a:picLocks noChangeAspect="1"/>
            </p:cNvPicPr>
            <p:nvPr/>
          </p:nvPicPr>
          <p:blipFill rotWithShape="1">
            <a:blip r:embed="rId4">
              <a:extLst>
                <a:ext uri="{28A0092B-C50C-407E-A947-70E740481C1C}">
                  <a14:useLocalDpi xmlns:a14="http://schemas.microsoft.com/office/drawing/2010/main" val="0"/>
                </a:ext>
              </a:extLst>
            </a:blip>
            <a:srcRect t="5856"/>
            <a:stretch/>
          </p:blipFill>
          <p:spPr>
            <a:xfrm>
              <a:off x="6393595" y="1933074"/>
              <a:ext cx="4641869" cy="3290825"/>
            </a:xfrm>
            <a:prstGeom prst="rect">
              <a:avLst/>
            </a:prstGeom>
          </p:spPr>
        </p:pic>
        <p:sp>
          <p:nvSpPr>
            <p:cNvPr id="20" name="矩形 19">
              <a:extLst>
                <a:ext uri="{FF2B5EF4-FFF2-40B4-BE49-F238E27FC236}">
                  <a16:creationId xmlns:a16="http://schemas.microsoft.com/office/drawing/2014/main" id="{BAAA4DA2-7B18-4BD5-9B62-1A67821C8D25}"/>
                </a:ext>
              </a:extLst>
            </p:cNvPr>
            <p:cNvSpPr/>
            <p:nvPr/>
          </p:nvSpPr>
          <p:spPr>
            <a:xfrm>
              <a:off x="7603958" y="1900988"/>
              <a:ext cx="2237874" cy="681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28</a:t>
            </a:fld>
            <a:endParaRPr lang="zh-CN" altLang="en-US"/>
          </a:p>
        </p:txBody>
      </p:sp>
      <p:sp>
        <p:nvSpPr>
          <p:cNvPr id="5" name="文本框 4">
            <a:extLst>
              <a:ext uri="{FF2B5EF4-FFF2-40B4-BE49-F238E27FC236}">
                <a16:creationId xmlns:a16="http://schemas.microsoft.com/office/drawing/2014/main" id="{B6AF299B-211F-484E-9A63-E6B2B93F41AA}"/>
              </a:ext>
            </a:extLst>
          </p:cNvPr>
          <p:cNvSpPr txBox="1"/>
          <p:nvPr/>
        </p:nvSpPr>
        <p:spPr>
          <a:xfrm>
            <a:off x="1154624" y="110038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3750194"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Processing Delay</a:t>
            </a:r>
            <a:endParaRPr lang="zh-CN" altLang="en-US" sz="4000" b="1" dirty="0">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FE592B20-7A66-4158-B661-7D6B3141E036}"/>
              </a:ext>
            </a:extLst>
          </p:cNvPr>
          <p:cNvSpPr txBox="1"/>
          <p:nvPr/>
        </p:nvSpPr>
        <p:spPr>
          <a:xfrm>
            <a:off x="5153294" y="4366994"/>
            <a:ext cx="845103"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1.5974</a:t>
            </a:r>
            <a:endParaRPr lang="zh-CN" altLang="en-US" b="1"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B936C504-F1E2-4538-B281-F5C519829FBA}"/>
              </a:ext>
            </a:extLst>
          </p:cNvPr>
          <p:cNvSpPr txBox="1"/>
          <p:nvPr/>
        </p:nvSpPr>
        <p:spPr>
          <a:xfrm>
            <a:off x="5153294" y="2915468"/>
            <a:ext cx="830677"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4.2536</a:t>
            </a:r>
            <a:endParaRPr lang="zh-CN" altLang="en-US" b="1"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892938EE-4396-43C8-867B-DFA716DE40AA}"/>
              </a:ext>
            </a:extLst>
          </p:cNvPr>
          <p:cNvSpPr txBox="1"/>
          <p:nvPr/>
        </p:nvSpPr>
        <p:spPr>
          <a:xfrm>
            <a:off x="5153294" y="3189654"/>
            <a:ext cx="830677"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3.5703</a:t>
            </a:r>
            <a:endParaRPr lang="zh-CN" altLang="en-US" b="1" dirty="0">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2AE46355-AF73-4AEA-957C-35233ABCB02A}"/>
              </a:ext>
            </a:extLst>
          </p:cNvPr>
          <p:cNvSpPr txBox="1"/>
          <p:nvPr/>
        </p:nvSpPr>
        <p:spPr>
          <a:xfrm>
            <a:off x="5153294" y="3436834"/>
            <a:ext cx="830677"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3.3008</a:t>
            </a:r>
            <a:endParaRPr lang="zh-CN" altLang="en-US" b="1" dirty="0">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D5C5F488-59F1-41E1-AC70-30F284F9974B}"/>
              </a:ext>
            </a:extLst>
          </p:cNvPr>
          <p:cNvSpPr txBox="1"/>
          <p:nvPr/>
        </p:nvSpPr>
        <p:spPr>
          <a:xfrm>
            <a:off x="5160506" y="4651811"/>
            <a:ext cx="830677"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1.0809</a:t>
            </a:r>
            <a:endParaRPr lang="zh-CN" altLang="en-US" b="1" dirty="0">
              <a:latin typeface="Calibri" panose="020F0502020204030204" pitchFamily="34" charset="0"/>
              <a:cs typeface="Calibri" panose="020F0502020204030204" pitchFamily="34" charset="0"/>
            </a:endParaRPr>
          </a:p>
        </p:txBody>
      </p:sp>
      <p:sp>
        <p:nvSpPr>
          <p:cNvPr id="23" name="文本框 22">
            <a:extLst>
              <a:ext uri="{FF2B5EF4-FFF2-40B4-BE49-F238E27FC236}">
                <a16:creationId xmlns:a16="http://schemas.microsoft.com/office/drawing/2014/main" id="{720CD604-A969-48E7-B514-A1136DC590C0}"/>
              </a:ext>
            </a:extLst>
          </p:cNvPr>
          <p:cNvSpPr txBox="1"/>
          <p:nvPr/>
        </p:nvSpPr>
        <p:spPr>
          <a:xfrm>
            <a:off x="1375429" y="1481528"/>
            <a:ext cx="2839816" cy="461665"/>
          </a:xfrm>
          <a:prstGeom prst="rect">
            <a:avLst/>
          </a:prstGeom>
          <a:noFill/>
        </p:spPr>
        <p:txBody>
          <a:bodyPr wrap="none" rtlCol="0">
            <a:spAutoFit/>
          </a:bodyPr>
          <a:lstStyle/>
          <a:p>
            <a:r>
              <a:rPr lang="en-US" altLang="zh-CN" sz="2400" b="1" dirty="0">
                <a:latin typeface="Calibri" panose="020F0502020204030204" pitchFamily="34" charset="0"/>
                <a:cs typeface="Calibri" panose="020F0502020204030204" pitchFamily="34" charset="0"/>
              </a:rPr>
              <a:t>Latency - SDNKeeper</a:t>
            </a:r>
            <a:endParaRPr lang="zh-CN" altLang="en-US" sz="2400" b="1" dirty="0">
              <a:latin typeface="Calibri" panose="020F0502020204030204" pitchFamily="34" charset="0"/>
              <a:cs typeface="Calibri" panose="020F0502020204030204" pitchFamily="34" charset="0"/>
            </a:endParaRPr>
          </a:p>
        </p:txBody>
      </p:sp>
      <p:sp>
        <p:nvSpPr>
          <p:cNvPr id="24" name="文本框 23">
            <a:extLst>
              <a:ext uri="{FF2B5EF4-FFF2-40B4-BE49-F238E27FC236}">
                <a16:creationId xmlns:a16="http://schemas.microsoft.com/office/drawing/2014/main" id="{4328ECA0-BBEC-4491-AEBF-D259E44B9529}"/>
              </a:ext>
            </a:extLst>
          </p:cNvPr>
          <p:cNvSpPr txBox="1"/>
          <p:nvPr/>
        </p:nvSpPr>
        <p:spPr>
          <a:xfrm>
            <a:off x="6167900" y="1481528"/>
            <a:ext cx="5109989" cy="461665"/>
          </a:xfrm>
          <a:prstGeom prst="rect">
            <a:avLst/>
          </a:prstGeom>
          <a:noFill/>
        </p:spPr>
        <p:txBody>
          <a:bodyPr wrap="none" rtlCol="0">
            <a:spAutoFit/>
          </a:bodyPr>
          <a:lstStyle/>
          <a:p>
            <a:r>
              <a:rPr lang="en-US" altLang="zh-CN" sz="2400" b="1" dirty="0">
                <a:latin typeface="Calibri" panose="020F0502020204030204" pitchFamily="34" charset="0"/>
                <a:cs typeface="Calibri" panose="020F0502020204030204" pitchFamily="34" charset="0"/>
              </a:rPr>
              <a:t>Latency – SDNKeeper VS OpenDaylight</a:t>
            </a:r>
            <a:endParaRPr lang="zh-CN" altLang="en-US" sz="2400" b="1" dirty="0">
              <a:latin typeface="Calibri" panose="020F0502020204030204" pitchFamily="34" charset="0"/>
              <a:cs typeface="Calibri" panose="020F0502020204030204" pitchFamily="34" charset="0"/>
            </a:endParaRPr>
          </a:p>
        </p:txBody>
      </p:sp>
      <p:sp>
        <p:nvSpPr>
          <p:cNvPr id="2" name="矩形 1">
            <a:extLst>
              <a:ext uri="{FF2B5EF4-FFF2-40B4-BE49-F238E27FC236}">
                <a16:creationId xmlns:a16="http://schemas.microsoft.com/office/drawing/2014/main" id="{BF2AC516-FBA3-4AC1-82E6-23E30C74D687}"/>
              </a:ext>
            </a:extLst>
          </p:cNvPr>
          <p:cNvSpPr/>
          <p:nvPr/>
        </p:nvSpPr>
        <p:spPr>
          <a:xfrm>
            <a:off x="526862" y="6130709"/>
            <a:ext cx="5336238" cy="523220"/>
          </a:xfrm>
          <a:prstGeom prst="rect">
            <a:avLst/>
          </a:prstGeom>
        </p:spPr>
        <p:txBody>
          <a:bodyPr wrap="square">
            <a:spAutoFit/>
          </a:bodyPr>
          <a:lstStyle/>
          <a:p>
            <a:r>
              <a:rPr lang="en-US" altLang="zh-CN" sz="2800" b="1" dirty="0">
                <a:solidFill>
                  <a:schemeClr val="accent2"/>
                </a:solidFill>
                <a:latin typeface="Calibri" panose="020F0502020204030204" pitchFamily="34" charset="0"/>
                <a:cs typeface="Calibri" panose="020F0502020204030204" pitchFamily="34" charset="0"/>
              </a:rPr>
              <a:t>No significant increase in latency</a:t>
            </a:r>
            <a:endParaRPr lang="zh-CN" altLang="en-US" sz="28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299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F0A3BE22-F2B6-42BB-B91B-A44A93241142}"/>
              </a:ext>
            </a:extLst>
          </p:cNvPr>
          <p:cNvGrpSpPr/>
          <p:nvPr/>
        </p:nvGrpSpPr>
        <p:grpSpPr>
          <a:xfrm>
            <a:off x="127602" y="1943193"/>
            <a:ext cx="5608796" cy="4092625"/>
            <a:chOff x="347841" y="1836821"/>
            <a:chExt cx="4641869" cy="3387078"/>
          </a:xfrm>
        </p:grpSpPr>
        <p:pic>
          <p:nvPicPr>
            <p:cNvPr id="7" name="图片 6">
              <a:extLst>
                <a:ext uri="{FF2B5EF4-FFF2-40B4-BE49-F238E27FC236}">
                  <a16:creationId xmlns:a16="http://schemas.microsoft.com/office/drawing/2014/main" id="{E63B356D-E9A1-43F6-AE5F-11EE5FAB2D9A}"/>
                </a:ext>
              </a:extLst>
            </p:cNvPr>
            <p:cNvPicPr>
              <a:picLocks noChangeAspect="1"/>
            </p:cNvPicPr>
            <p:nvPr/>
          </p:nvPicPr>
          <p:blipFill rotWithShape="1">
            <a:blip r:embed="rId3">
              <a:extLst>
                <a:ext uri="{28A0092B-C50C-407E-A947-70E740481C1C}">
                  <a14:useLocalDpi xmlns:a14="http://schemas.microsoft.com/office/drawing/2010/main" val="0"/>
                </a:ext>
              </a:extLst>
            </a:blip>
            <a:srcRect t="5728"/>
            <a:stretch/>
          </p:blipFill>
          <p:spPr>
            <a:xfrm>
              <a:off x="347841" y="1933074"/>
              <a:ext cx="4641869" cy="3290825"/>
            </a:xfrm>
            <a:prstGeom prst="rect">
              <a:avLst/>
            </a:prstGeom>
          </p:spPr>
        </p:pic>
        <p:sp>
          <p:nvSpPr>
            <p:cNvPr id="19" name="矩形 18">
              <a:extLst>
                <a:ext uri="{FF2B5EF4-FFF2-40B4-BE49-F238E27FC236}">
                  <a16:creationId xmlns:a16="http://schemas.microsoft.com/office/drawing/2014/main" id="{0C9F81ED-34C4-4A90-99CB-0C67B5430EED}"/>
                </a:ext>
              </a:extLst>
            </p:cNvPr>
            <p:cNvSpPr/>
            <p:nvPr/>
          </p:nvSpPr>
          <p:spPr>
            <a:xfrm>
              <a:off x="1788695" y="1836821"/>
              <a:ext cx="2013284" cy="136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79045759-6D7B-4F37-A3D8-C12FD4A628EF}"/>
              </a:ext>
            </a:extLst>
          </p:cNvPr>
          <p:cNvGrpSpPr/>
          <p:nvPr/>
        </p:nvGrpSpPr>
        <p:grpSpPr>
          <a:xfrm>
            <a:off x="6167900" y="2020726"/>
            <a:ext cx="5608796" cy="4015092"/>
            <a:chOff x="6393595" y="1900988"/>
            <a:chExt cx="4641869" cy="3322911"/>
          </a:xfrm>
        </p:grpSpPr>
        <p:pic>
          <p:nvPicPr>
            <p:cNvPr id="9" name="图片 8">
              <a:extLst>
                <a:ext uri="{FF2B5EF4-FFF2-40B4-BE49-F238E27FC236}">
                  <a16:creationId xmlns:a16="http://schemas.microsoft.com/office/drawing/2014/main" id="{95A6C7DD-6D29-4A90-B5C0-D8A0C67685E8}"/>
                </a:ext>
              </a:extLst>
            </p:cNvPr>
            <p:cNvPicPr>
              <a:picLocks noChangeAspect="1"/>
            </p:cNvPicPr>
            <p:nvPr/>
          </p:nvPicPr>
          <p:blipFill rotWithShape="1">
            <a:blip r:embed="rId4">
              <a:extLst>
                <a:ext uri="{28A0092B-C50C-407E-A947-70E740481C1C}">
                  <a14:useLocalDpi xmlns:a14="http://schemas.microsoft.com/office/drawing/2010/main" val="0"/>
                </a:ext>
              </a:extLst>
            </a:blip>
            <a:srcRect t="5856"/>
            <a:stretch/>
          </p:blipFill>
          <p:spPr>
            <a:xfrm>
              <a:off x="6393595" y="1933074"/>
              <a:ext cx="4641869" cy="3290825"/>
            </a:xfrm>
            <a:prstGeom prst="rect">
              <a:avLst/>
            </a:prstGeom>
          </p:spPr>
        </p:pic>
        <p:sp>
          <p:nvSpPr>
            <p:cNvPr id="20" name="矩形 19">
              <a:extLst>
                <a:ext uri="{FF2B5EF4-FFF2-40B4-BE49-F238E27FC236}">
                  <a16:creationId xmlns:a16="http://schemas.microsoft.com/office/drawing/2014/main" id="{BAAA4DA2-7B18-4BD5-9B62-1A67821C8D25}"/>
                </a:ext>
              </a:extLst>
            </p:cNvPr>
            <p:cNvSpPr/>
            <p:nvPr/>
          </p:nvSpPr>
          <p:spPr>
            <a:xfrm>
              <a:off x="7603958" y="1900988"/>
              <a:ext cx="2237874" cy="681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29</a:t>
            </a:fld>
            <a:endParaRPr lang="zh-CN" altLang="en-US"/>
          </a:p>
        </p:txBody>
      </p:sp>
      <p:sp>
        <p:nvSpPr>
          <p:cNvPr id="5" name="文本框 4">
            <a:extLst>
              <a:ext uri="{FF2B5EF4-FFF2-40B4-BE49-F238E27FC236}">
                <a16:creationId xmlns:a16="http://schemas.microsoft.com/office/drawing/2014/main" id="{B6AF299B-211F-484E-9A63-E6B2B93F41AA}"/>
              </a:ext>
            </a:extLst>
          </p:cNvPr>
          <p:cNvSpPr txBox="1"/>
          <p:nvPr/>
        </p:nvSpPr>
        <p:spPr>
          <a:xfrm>
            <a:off x="1154624" y="110038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3750194"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Processing Delay</a:t>
            </a:r>
            <a:endParaRPr lang="zh-CN" altLang="en-US" sz="4000" b="1" dirty="0">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FE592B20-7A66-4158-B661-7D6B3141E036}"/>
              </a:ext>
            </a:extLst>
          </p:cNvPr>
          <p:cNvSpPr txBox="1"/>
          <p:nvPr/>
        </p:nvSpPr>
        <p:spPr>
          <a:xfrm>
            <a:off x="5153294" y="4366994"/>
            <a:ext cx="845103"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1.5974</a:t>
            </a:r>
            <a:endParaRPr lang="zh-CN" altLang="en-US" b="1"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B936C504-F1E2-4538-B281-F5C519829FBA}"/>
              </a:ext>
            </a:extLst>
          </p:cNvPr>
          <p:cNvSpPr txBox="1"/>
          <p:nvPr/>
        </p:nvSpPr>
        <p:spPr>
          <a:xfrm>
            <a:off x="5153294" y="2915468"/>
            <a:ext cx="830677"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4.2536</a:t>
            </a:r>
            <a:endParaRPr lang="zh-CN" altLang="en-US" b="1"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892938EE-4396-43C8-867B-DFA716DE40AA}"/>
              </a:ext>
            </a:extLst>
          </p:cNvPr>
          <p:cNvSpPr txBox="1"/>
          <p:nvPr/>
        </p:nvSpPr>
        <p:spPr>
          <a:xfrm>
            <a:off x="5153294" y="3189654"/>
            <a:ext cx="830677"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3.5703</a:t>
            </a:r>
            <a:endParaRPr lang="zh-CN" altLang="en-US" b="1" dirty="0">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2AE46355-AF73-4AEA-957C-35233ABCB02A}"/>
              </a:ext>
            </a:extLst>
          </p:cNvPr>
          <p:cNvSpPr txBox="1"/>
          <p:nvPr/>
        </p:nvSpPr>
        <p:spPr>
          <a:xfrm>
            <a:off x="5153294" y="3436834"/>
            <a:ext cx="830677"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3.3008</a:t>
            </a:r>
            <a:endParaRPr lang="zh-CN" altLang="en-US" b="1" dirty="0">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D5C5F488-59F1-41E1-AC70-30F284F9974B}"/>
              </a:ext>
            </a:extLst>
          </p:cNvPr>
          <p:cNvSpPr txBox="1"/>
          <p:nvPr/>
        </p:nvSpPr>
        <p:spPr>
          <a:xfrm>
            <a:off x="5160506" y="4651811"/>
            <a:ext cx="830677"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1.0809</a:t>
            </a:r>
            <a:endParaRPr lang="zh-CN" altLang="en-US" b="1" dirty="0">
              <a:latin typeface="Calibri" panose="020F0502020204030204"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2BD99634-7776-4C63-9B07-55B61E30BB29}"/>
              </a:ext>
            </a:extLst>
          </p:cNvPr>
          <p:cNvSpPr txBox="1"/>
          <p:nvPr/>
        </p:nvSpPr>
        <p:spPr>
          <a:xfrm>
            <a:off x="7469234" y="3067502"/>
            <a:ext cx="713657" cy="369332"/>
          </a:xfrm>
          <a:prstGeom prst="rect">
            <a:avLst/>
          </a:prstGeom>
          <a:noFill/>
        </p:spPr>
        <p:txBody>
          <a:bodyPr wrap="none" rtlCol="0">
            <a:spAutoFit/>
          </a:bodyPr>
          <a:lstStyle/>
          <a:p>
            <a:r>
              <a:rPr lang="en-US" altLang="zh-CN" b="1" dirty="0">
                <a:solidFill>
                  <a:srgbClr val="CC0000"/>
                </a:solidFill>
                <a:latin typeface="Calibri" panose="020F0502020204030204" pitchFamily="34" charset="0"/>
                <a:cs typeface="Calibri" panose="020F0502020204030204" pitchFamily="34" charset="0"/>
              </a:rPr>
              <a:t>0.039</a:t>
            </a:r>
            <a:endParaRPr lang="zh-CN" altLang="en-US" b="1" dirty="0">
              <a:solidFill>
                <a:srgbClr val="CC0000"/>
              </a:solidFill>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EE6330A4-649F-400E-9C1D-8C4BF4626FE0}"/>
              </a:ext>
            </a:extLst>
          </p:cNvPr>
          <p:cNvSpPr txBox="1"/>
          <p:nvPr/>
        </p:nvSpPr>
        <p:spPr>
          <a:xfrm>
            <a:off x="8975045" y="3136754"/>
            <a:ext cx="713657" cy="369332"/>
          </a:xfrm>
          <a:prstGeom prst="rect">
            <a:avLst/>
          </a:prstGeom>
          <a:noFill/>
        </p:spPr>
        <p:txBody>
          <a:bodyPr wrap="none" rtlCol="0">
            <a:spAutoFit/>
          </a:bodyPr>
          <a:lstStyle/>
          <a:p>
            <a:r>
              <a:rPr lang="en-US" altLang="zh-CN" b="1" dirty="0">
                <a:solidFill>
                  <a:srgbClr val="CC0000"/>
                </a:solidFill>
                <a:latin typeface="Calibri" panose="020F0502020204030204" pitchFamily="34" charset="0"/>
                <a:cs typeface="Calibri" panose="020F0502020204030204" pitchFamily="34" charset="0"/>
              </a:rPr>
              <a:t>0.101</a:t>
            </a:r>
            <a:endParaRPr lang="zh-CN" altLang="en-US" b="1" dirty="0">
              <a:solidFill>
                <a:srgbClr val="CC0000"/>
              </a:solidFill>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B029A5AF-04D3-47DE-904A-6474510E1292}"/>
              </a:ext>
            </a:extLst>
          </p:cNvPr>
          <p:cNvSpPr txBox="1"/>
          <p:nvPr/>
        </p:nvSpPr>
        <p:spPr>
          <a:xfrm>
            <a:off x="10120204" y="3256650"/>
            <a:ext cx="713657" cy="369332"/>
          </a:xfrm>
          <a:prstGeom prst="rect">
            <a:avLst/>
          </a:prstGeom>
          <a:noFill/>
        </p:spPr>
        <p:txBody>
          <a:bodyPr wrap="none" rtlCol="0">
            <a:spAutoFit/>
          </a:bodyPr>
          <a:lstStyle/>
          <a:p>
            <a:r>
              <a:rPr lang="en-US" altLang="zh-CN" b="1" dirty="0">
                <a:solidFill>
                  <a:srgbClr val="CC0000"/>
                </a:solidFill>
                <a:latin typeface="Calibri" panose="020F0502020204030204" pitchFamily="34" charset="0"/>
                <a:cs typeface="Calibri" panose="020F0502020204030204" pitchFamily="34" charset="0"/>
              </a:rPr>
              <a:t>0.061</a:t>
            </a:r>
            <a:endParaRPr lang="zh-CN" altLang="en-US" b="1" dirty="0">
              <a:solidFill>
                <a:srgbClr val="CC0000"/>
              </a:solidFill>
              <a:latin typeface="Calibri" panose="020F050202020403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E4AAEBFA-884B-413E-B0CB-F11C0A7B9B91}"/>
              </a:ext>
            </a:extLst>
          </p:cNvPr>
          <p:cNvSpPr txBox="1"/>
          <p:nvPr/>
        </p:nvSpPr>
        <p:spPr>
          <a:xfrm>
            <a:off x="7049820" y="4200259"/>
            <a:ext cx="713657" cy="369332"/>
          </a:xfrm>
          <a:prstGeom prst="rect">
            <a:avLst/>
          </a:prstGeom>
          <a:noFill/>
        </p:spPr>
        <p:txBody>
          <a:bodyPr wrap="none" rtlCol="0">
            <a:spAutoFit/>
          </a:bodyPr>
          <a:lstStyle/>
          <a:p>
            <a:r>
              <a:rPr lang="en-US" altLang="zh-CN" b="1" dirty="0">
                <a:solidFill>
                  <a:srgbClr val="CC0000"/>
                </a:solidFill>
                <a:latin typeface="Calibri" panose="020F0502020204030204" pitchFamily="34" charset="0"/>
                <a:cs typeface="Calibri" panose="020F0502020204030204" pitchFamily="34" charset="0"/>
              </a:rPr>
              <a:t>0.391</a:t>
            </a:r>
            <a:endParaRPr lang="zh-CN" altLang="en-US" b="1" dirty="0">
              <a:solidFill>
                <a:srgbClr val="CC0000"/>
              </a:solidFill>
              <a:latin typeface="Calibri" panose="020F0502020204030204" pitchFamily="34" charset="0"/>
              <a:cs typeface="Calibri" panose="020F0502020204030204" pitchFamily="34" charset="0"/>
            </a:endParaRPr>
          </a:p>
        </p:txBody>
      </p:sp>
      <p:sp>
        <p:nvSpPr>
          <p:cNvPr id="23" name="文本框 22">
            <a:extLst>
              <a:ext uri="{FF2B5EF4-FFF2-40B4-BE49-F238E27FC236}">
                <a16:creationId xmlns:a16="http://schemas.microsoft.com/office/drawing/2014/main" id="{720CD604-A969-48E7-B514-A1136DC590C0}"/>
              </a:ext>
            </a:extLst>
          </p:cNvPr>
          <p:cNvSpPr txBox="1"/>
          <p:nvPr/>
        </p:nvSpPr>
        <p:spPr>
          <a:xfrm>
            <a:off x="1375429" y="1481528"/>
            <a:ext cx="2839816" cy="461665"/>
          </a:xfrm>
          <a:prstGeom prst="rect">
            <a:avLst/>
          </a:prstGeom>
          <a:noFill/>
        </p:spPr>
        <p:txBody>
          <a:bodyPr wrap="none" rtlCol="0">
            <a:spAutoFit/>
          </a:bodyPr>
          <a:lstStyle/>
          <a:p>
            <a:r>
              <a:rPr lang="en-US" altLang="zh-CN" sz="2400" b="1" dirty="0">
                <a:latin typeface="Calibri" panose="020F0502020204030204" pitchFamily="34" charset="0"/>
                <a:cs typeface="Calibri" panose="020F0502020204030204" pitchFamily="34" charset="0"/>
              </a:rPr>
              <a:t>Latency - SDNKeeper</a:t>
            </a:r>
            <a:endParaRPr lang="zh-CN" altLang="en-US" sz="2400" b="1" dirty="0">
              <a:latin typeface="Calibri" panose="020F0502020204030204" pitchFamily="34" charset="0"/>
              <a:cs typeface="Calibri" panose="020F0502020204030204" pitchFamily="34" charset="0"/>
            </a:endParaRPr>
          </a:p>
        </p:txBody>
      </p:sp>
      <p:sp>
        <p:nvSpPr>
          <p:cNvPr id="24" name="文本框 23">
            <a:extLst>
              <a:ext uri="{FF2B5EF4-FFF2-40B4-BE49-F238E27FC236}">
                <a16:creationId xmlns:a16="http://schemas.microsoft.com/office/drawing/2014/main" id="{4328ECA0-BBEC-4491-AEBF-D259E44B9529}"/>
              </a:ext>
            </a:extLst>
          </p:cNvPr>
          <p:cNvSpPr txBox="1"/>
          <p:nvPr/>
        </p:nvSpPr>
        <p:spPr>
          <a:xfrm>
            <a:off x="6167900" y="1481528"/>
            <a:ext cx="5109989" cy="461665"/>
          </a:xfrm>
          <a:prstGeom prst="rect">
            <a:avLst/>
          </a:prstGeom>
          <a:noFill/>
        </p:spPr>
        <p:txBody>
          <a:bodyPr wrap="none" rtlCol="0">
            <a:spAutoFit/>
          </a:bodyPr>
          <a:lstStyle/>
          <a:p>
            <a:r>
              <a:rPr lang="en-US" altLang="zh-CN" sz="2400" b="1" dirty="0">
                <a:latin typeface="Calibri" panose="020F0502020204030204" pitchFamily="34" charset="0"/>
                <a:cs typeface="Calibri" panose="020F0502020204030204" pitchFamily="34" charset="0"/>
              </a:rPr>
              <a:t>Latency – SDNKeeper VS OpenDaylight</a:t>
            </a:r>
            <a:endParaRPr lang="zh-CN" altLang="en-US" sz="2400" b="1" dirty="0">
              <a:latin typeface="Calibri" panose="020F0502020204030204" pitchFamily="34" charset="0"/>
              <a:cs typeface="Calibri" panose="020F0502020204030204" pitchFamily="34" charset="0"/>
            </a:endParaRPr>
          </a:p>
        </p:txBody>
      </p:sp>
      <p:sp>
        <p:nvSpPr>
          <p:cNvPr id="25" name="内容占位符 2">
            <a:extLst>
              <a:ext uri="{FF2B5EF4-FFF2-40B4-BE49-F238E27FC236}">
                <a16:creationId xmlns:a16="http://schemas.microsoft.com/office/drawing/2014/main" id="{739A755E-6101-463F-9020-0F73F95DDAE9}"/>
              </a:ext>
            </a:extLst>
          </p:cNvPr>
          <p:cNvSpPr txBox="1">
            <a:spLocks/>
          </p:cNvSpPr>
          <p:nvPr/>
        </p:nvSpPr>
        <p:spPr>
          <a:xfrm>
            <a:off x="6655373" y="6130709"/>
            <a:ext cx="4809873" cy="52322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lang="zh-CN" altLang="en-US" sz="2800" b="1" kern="1200" dirty="0" smtClean="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Wingdings" panose="05000000000000000000" pitchFamily="2" charset="2"/>
              <a:buChar char="n"/>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Wingdings" panose="05000000000000000000" pitchFamily="2" charset="2"/>
              <a:buChar char="n"/>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Wingdings" panose="05000000000000000000" pitchFamily="2" charset="2"/>
              <a:buChar char="n"/>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Wingdings" panose="05000000000000000000" pitchFamily="2" charset="2"/>
              <a:buChar char="n"/>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altLang="zh-CN" dirty="0">
                <a:solidFill>
                  <a:schemeClr val="accent2"/>
                </a:solidFill>
                <a:latin typeface="Calibri" panose="020F0502020204030204" pitchFamily="34" charset="0"/>
                <a:cs typeface="Calibri" panose="020F0502020204030204" pitchFamily="34" charset="0"/>
              </a:rPr>
              <a:t>An average delay of 0.15ms</a:t>
            </a:r>
            <a:endParaRPr lang="en-US" dirty="0">
              <a:solidFill>
                <a:schemeClr val="accent2"/>
              </a:solidFill>
              <a:latin typeface="Calibri" panose="020F0502020204030204" pitchFamily="34" charset="0"/>
              <a:cs typeface="Calibri" panose="020F0502020204030204" pitchFamily="34" charset="0"/>
            </a:endParaRPr>
          </a:p>
        </p:txBody>
      </p:sp>
      <p:sp>
        <p:nvSpPr>
          <p:cNvPr id="2" name="矩形 1">
            <a:extLst>
              <a:ext uri="{FF2B5EF4-FFF2-40B4-BE49-F238E27FC236}">
                <a16:creationId xmlns:a16="http://schemas.microsoft.com/office/drawing/2014/main" id="{BF2AC516-FBA3-4AC1-82E6-23E30C74D687}"/>
              </a:ext>
            </a:extLst>
          </p:cNvPr>
          <p:cNvSpPr/>
          <p:nvPr/>
        </p:nvSpPr>
        <p:spPr>
          <a:xfrm>
            <a:off x="526862" y="6130709"/>
            <a:ext cx="5336238" cy="523220"/>
          </a:xfrm>
          <a:prstGeom prst="rect">
            <a:avLst/>
          </a:prstGeom>
        </p:spPr>
        <p:txBody>
          <a:bodyPr wrap="square">
            <a:spAutoFit/>
          </a:bodyPr>
          <a:lstStyle/>
          <a:p>
            <a:r>
              <a:rPr lang="en-US" altLang="zh-CN" sz="2800" b="1" dirty="0">
                <a:solidFill>
                  <a:schemeClr val="accent2"/>
                </a:solidFill>
                <a:latin typeface="Calibri" panose="020F0502020204030204" pitchFamily="34" charset="0"/>
                <a:cs typeface="Calibri" panose="020F0502020204030204" pitchFamily="34" charset="0"/>
              </a:rPr>
              <a:t>No significant increase in latency</a:t>
            </a:r>
            <a:endParaRPr lang="zh-CN" altLang="en-US" sz="28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729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40A8AAB2-DC35-4012-81AC-8DDA50D69E5C}"/>
              </a:ext>
            </a:extLst>
          </p:cNvPr>
          <p:cNvPicPr>
            <a:picLocks noChangeAspect="1"/>
          </p:cNvPicPr>
          <p:nvPr/>
        </p:nvPicPr>
        <p:blipFill>
          <a:blip r:embed="rId3"/>
          <a:stretch>
            <a:fillRect/>
          </a:stretch>
        </p:blipFill>
        <p:spPr>
          <a:xfrm>
            <a:off x="1013960" y="1566950"/>
            <a:ext cx="6253114" cy="1899119"/>
          </a:xfrm>
          <a:prstGeom prst="rect">
            <a:avLst/>
          </a:prstGeom>
        </p:spPr>
      </p:pic>
      <p:sp>
        <p:nvSpPr>
          <p:cNvPr id="52" name="椭圆 51">
            <a:extLst>
              <a:ext uri="{FF2B5EF4-FFF2-40B4-BE49-F238E27FC236}">
                <a16:creationId xmlns:a16="http://schemas.microsoft.com/office/drawing/2014/main" id="{2A232A5F-4D34-4AA9-828A-E4EA5043DACF}"/>
              </a:ext>
            </a:extLst>
          </p:cNvPr>
          <p:cNvSpPr/>
          <p:nvPr/>
        </p:nvSpPr>
        <p:spPr>
          <a:xfrm>
            <a:off x="2185195" y="1903047"/>
            <a:ext cx="3319354" cy="3689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Calibri" panose="020F0502020204030204" pitchFamily="34" charset="0"/>
              <a:cs typeface="Calibri" panose="020F0502020204030204" pitchFamily="34" charset="0"/>
            </a:endParaRPr>
          </a:p>
        </p:txBody>
      </p:sp>
      <p:sp>
        <p:nvSpPr>
          <p:cNvPr id="51" name="椭圆 50">
            <a:extLst>
              <a:ext uri="{FF2B5EF4-FFF2-40B4-BE49-F238E27FC236}">
                <a16:creationId xmlns:a16="http://schemas.microsoft.com/office/drawing/2014/main" id="{1F11B73D-4D31-4FEB-A1C7-BB681F12CC54}"/>
              </a:ext>
            </a:extLst>
          </p:cNvPr>
          <p:cNvSpPr/>
          <p:nvPr/>
        </p:nvSpPr>
        <p:spPr>
          <a:xfrm>
            <a:off x="2384238" y="2022498"/>
            <a:ext cx="3319354" cy="3689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3</a:t>
            </a:fld>
            <a:endParaRPr lang="zh-CN" altLang="en-US"/>
          </a:p>
        </p:txBody>
      </p:sp>
      <p:sp>
        <p:nvSpPr>
          <p:cNvPr id="5" name="文本框 4">
            <a:extLst>
              <a:ext uri="{FF2B5EF4-FFF2-40B4-BE49-F238E27FC236}">
                <a16:creationId xmlns:a16="http://schemas.microsoft.com/office/drawing/2014/main" id="{B6AF299B-211F-484E-9A63-E6B2B93F41AA}"/>
              </a:ext>
            </a:extLst>
          </p:cNvPr>
          <p:cNvSpPr txBox="1"/>
          <p:nvPr/>
        </p:nvSpPr>
        <p:spPr>
          <a:xfrm>
            <a:off x="1154624" y="110038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2709524"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Background</a:t>
            </a:r>
            <a:endParaRPr lang="zh-CN" altLang="en-US" sz="4000" b="1" dirty="0">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C5BF3C91-81AE-4266-BD27-12AEC7C2F07C}"/>
              </a:ext>
            </a:extLst>
          </p:cNvPr>
          <p:cNvSpPr txBox="1"/>
          <p:nvPr/>
        </p:nvSpPr>
        <p:spPr>
          <a:xfrm>
            <a:off x="7701768" y="1708484"/>
            <a:ext cx="4560864" cy="1077218"/>
          </a:xfrm>
          <a:prstGeom prst="rect">
            <a:avLst/>
          </a:prstGeom>
          <a:noFill/>
        </p:spPr>
        <p:txBody>
          <a:bodyPr wrap="none" rtlCol="0">
            <a:spAutoFit/>
          </a:bodyPr>
          <a:lstStyle/>
          <a:p>
            <a:r>
              <a:rPr lang="en-US" altLang="zh-CN" sz="3200" dirty="0">
                <a:latin typeface="Arial Black" panose="020B0A04020102020204" pitchFamily="34" charset="0"/>
                <a:cs typeface="Calibri" panose="020F0502020204030204" pitchFamily="34" charset="0"/>
              </a:rPr>
              <a:t>What is </a:t>
            </a:r>
          </a:p>
          <a:p>
            <a:r>
              <a:rPr lang="en-US" altLang="zh-CN" sz="3200" dirty="0">
                <a:solidFill>
                  <a:schemeClr val="accent2"/>
                </a:solidFill>
                <a:latin typeface="Arial Black" panose="020B0A04020102020204" pitchFamily="34" charset="0"/>
                <a:cs typeface="Calibri" panose="020F0502020204030204" pitchFamily="34" charset="0"/>
              </a:rPr>
              <a:t>SDN-based Cloud </a:t>
            </a:r>
            <a:r>
              <a:rPr lang="en-US" altLang="zh-CN" sz="3200" dirty="0">
                <a:latin typeface="Arial Black" panose="020B0A04020102020204" pitchFamily="34" charset="0"/>
                <a:cs typeface="Calibri" panose="020F0502020204030204" pitchFamily="34" charset="0"/>
              </a:rPr>
              <a:t>?</a:t>
            </a:r>
            <a:endParaRPr lang="zh-CN" altLang="en-US" sz="3200" dirty="0">
              <a:latin typeface="Arial Black" panose="020B0A04020102020204" pitchFamily="34" charset="0"/>
              <a:cs typeface="Calibri" panose="020F0502020204030204" pitchFamily="34" charset="0"/>
            </a:endParaRPr>
          </a:p>
        </p:txBody>
      </p:sp>
      <p:sp>
        <p:nvSpPr>
          <p:cNvPr id="11" name="矩形: 圆角 10">
            <a:extLst>
              <a:ext uri="{FF2B5EF4-FFF2-40B4-BE49-F238E27FC236}">
                <a16:creationId xmlns:a16="http://schemas.microsoft.com/office/drawing/2014/main" id="{9E102048-331C-4E06-97DC-18CE9D893F81}"/>
              </a:ext>
            </a:extLst>
          </p:cNvPr>
          <p:cNvSpPr/>
          <p:nvPr/>
        </p:nvSpPr>
        <p:spPr>
          <a:xfrm>
            <a:off x="1339355" y="3621506"/>
            <a:ext cx="5470519" cy="1560564"/>
          </a:xfrm>
          <a:prstGeom prst="round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96CC8D51-D8BE-4B42-97E8-9DEA578D2C00}"/>
              </a:ext>
            </a:extLst>
          </p:cNvPr>
          <p:cNvSpPr/>
          <p:nvPr/>
        </p:nvSpPr>
        <p:spPr>
          <a:xfrm>
            <a:off x="1568282" y="3866147"/>
            <a:ext cx="737060" cy="272716"/>
          </a:xfrm>
          <a:prstGeom prst="roundRect">
            <a:avLst>
              <a:gd name="adj" fmla="val 7844"/>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b="1" dirty="0">
                <a:latin typeface="Calibri" panose="020F0502020204030204" pitchFamily="34" charset="0"/>
                <a:cs typeface="Calibri" panose="020F0502020204030204" pitchFamily="34" charset="0"/>
              </a:rPr>
              <a:t>Plugin</a:t>
            </a:r>
            <a:endParaRPr lang="zh-CN" altLang="en-US" sz="1600" b="1" dirty="0">
              <a:latin typeface="Calibri" panose="020F0502020204030204" pitchFamily="34" charset="0"/>
              <a:cs typeface="Calibri" panose="020F0502020204030204" pitchFamily="34" charset="0"/>
            </a:endParaRPr>
          </a:p>
        </p:txBody>
      </p:sp>
      <p:sp>
        <p:nvSpPr>
          <p:cNvPr id="22" name="矩形: 圆角 21">
            <a:extLst>
              <a:ext uri="{FF2B5EF4-FFF2-40B4-BE49-F238E27FC236}">
                <a16:creationId xmlns:a16="http://schemas.microsoft.com/office/drawing/2014/main" id="{5A3CE8AC-51CA-437F-A4C8-9CC516D8A9D7}"/>
              </a:ext>
            </a:extLst>
          </p:cNvPr>
          <p:cNvSpPr/>
          <p:nvPr/>
        </p:nvSpPr>
        <p:spPr>
          <a:xfrm>
            <a:off x="2603310" y="3882189"/>
            <a:ext cx="797617" cy="272716"/>
          </a:xfrm>
          <a:prstGeom prst="roundRect">
            <a:avLst>
              <a:gd name="adj" fmla="val 784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23" name="矩形: 圆角 22">
            <a:extLst>
              <a:ext uri="{FF2B5EF4-FFF2-40B4-BE49-F238E27FC236}">
                <a16:creationId xmlns:a16="http://schemas.microsoft.com/office/drawing/2014/main" id="{99B2649C-4AD8-4C28-A2EA-AF39F3389C04}"/>
              </a:ext>
            </a:extLst>
          </p:cNvPr>
          <p:cNvSpPr/>
          <p:nvPr/>
        </p:nvSpPr>
        <p:spPr>
          <a:xfrm>
            <a:off x="3638338" y="3874168"/>
            <a:ext cx="797617" cy="272716"/>
          </a:xfrm>
          <a:prstGeom prst="roundRect">
            <a:avLst>
              <a:gd name="adj" fmla="val 7844"/>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24" name="矩形: 圆角 23">
            <a:extLst>
              <a:ext uri="{FF2B5EF4-FFF2-40B4-BE49-F238E27FC236}">
                <a16:creationId xmlns:a16="http://schemas.microsoft.com/office/drawing/2014/main" id="{8887A946-B189-49E6-AC85-813EA3D097B8}"/>
              </a:ext>
            </a:extLst>
          </p:cNvPr>
          <p:cNvSpPr/>
          <p:nvPr/>
        </p:nvSpPr>
        <p:spPr>
          <a:xfrm>
            <a:off x="4673366" y="3882189"/>
            <a:ext cx="797617" cy="272716"/>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25" name="矩形: 圆角 24">
            <a:extLst>
              <a:ext uri="{FF2B5EF4-FFF2-40B4-BE49-F238E27FC236}">
                <a16:creationId xmlns:a16="http://schemas.microsoft.com/office/drawing/2014/main" id="{A2D30AF6-4471-46BB-A35C-3561CC3FEDF1}"/>
              </a:ext>
            </a:extLst>
          </p:cNvPr>
          <p:cNvSpPr/>
          <p:nvPr/>
        </p:nvSpPr>
        <p:spPr>
          <a:xfrm>
            <a:off x="5708394" y="3866147"/>
            <a:ext cx="797617" cy="272716"/>
          </a:xfrm>
          <a:prstGeom prst="roundRect">
            <a:avLst>
              <a:gd name="adj" fmla="val 784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26" name="矩形: 圆角 25">
            <a:extLst>
              <a:ext uri="{FF2B5EF4-FFF2-40B4-BE49-F238E27FC236}">
                <a16:creationId xmlns:a16="http://schemas.microsoft.com/office/drawing/2014/main" id="{C64EADF7-ED91-4497-90F1-1B624A2C07BE}"/>
              </a:ext>
            </a:extLst>
          </p:cNvPr>
          <p:cNvSpPr/>
          <p:nvPr/>
        </p:nvSpPr>
        <p:spPr>
          <a:xfrm>
            <a:off x="1601768" y="4415589"/>
            <a:ext cx="4871221" cy="526814"/>
          </a:xfrm>
          <a:prstGeom prst="roundRect">
            <a:avLst>
              <a:gd name="adj" fmla="val 784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800" b="1" dirty="0">
                <a:latin typeface="Calibri" panose="020F0502020204030204" pitchFamily="34" charset="0"/>
                <a:cs typeface="Calibri" panose="020F0502020204030204" pitchFamily="34" charset="0"/>
              </a:rPr>
              <a:t>Core Project</a:t>
            </a:r>
            <a:endParaRPr lang="zh-CN" altLang="en-US" sz="2800" b="1" dirty="0">
              <a:latin typeface="Calibri" panose="020F0502020204030204" pitchFamily="34" charset="0"/>
              <a:cs typeface="Calibri" panose="020F0502020204030204" pitchFamily="34" charset="0"/>
            </a:endParaRPr>
          </a:p>
        </p:txBody>
      </p:sp>
      <p:pic>
        <p:nvPicPr>
          <p:cNvPr id="30" name="图片 29">
            <a:extLst>
              <a:ext uri="{FF2B5EF4-FFF2-40B4-BE49-F238E27FC236}">
                <a16:creationId xmlns:a16="http://schemas.microsoft.com/office/drawing/2014/main" id="{F62B519A-072A-4C3E-ABB2-8A4EB923DDCE}"/>
              </a:ext>
            </a:extLst>
          </p:cNvPr>
          <p:cNvPicPr>
            <a:picLocks noChangeAspect="1"/>
          </p:cNvPicPr>
          <p:nvPr/>
        </p:nvPicPr>
        <p:blipFill>
          <a:blip r:embed="rId4"/>
          <a:stretch>
            <a:fillRect/>
          </a:stretch>
        </p:blipFill>
        <p:spPr>
          <a:xfrm>
            <a:off x="1339356" y="5888559"/>
            <a:ext cx="868168" cy="585752"/>
          </a:xfrm>
          <a:prstGeom prst="rect">
            <a:avLst/>
          </a:prstGeom>
        </p:spPr>
      </p:pic>
      <p:cxnSp>
        <p:nvCxnSpPr>
          <p:cNvPr id="31" name="直接箭头连接符 30">
            <a:extLst>
              <a:ext uri="{FF2B5EF4-FFF2-40B4-BE49-F238E27FC236}">
                <a16:creationId xmlns:a16="http://schemas.microsoft.com/office/drawing/2014/main" id="{F55EC1C0-C484-4184-B958-12F1A374C36C}"/>
              </a:ext>
            </a:extLst>
          </p:cNvPr>
          <p:cNvCxnSpPr>
            <a:cxnSpLocks/>
            <a:endCxn id="30" idx="1"/>
          </p:cNvCxnSpPr>
          <p:nvPr/>
        </p:nvCxnSpPr>
        <p:spPr>
          <a:xfrm>
            <a:off x="665580" y="6181435"/>
            <a:ext cx="673776" cy="0"/>
          </a:xfrm>
          <a:prstGeom prst="straightConnector1">
            <a:avLst/>
          </a:prstGeom>
          <a:ln w="381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D67E7681-B9C7-4109-9DE8-60EC267AACF9}"/>
              </a:ext>
            </a:extLst>
          </p:cNvPr>
          <p:cNvCxnSpPr>
            <a:cxnSpLocks/>
            <a:endCxn id="37" idx="1"/>
          </p:cNvCxnSpPr>
          <p:nvPr/>
        </p:nvCxnSpPr>
        <p:spPr>
          <a:xfrm flipV="1">
            <a:off x="2207524" y="5605133"/>
            <a:ext cx="884060" cy="436040"/>
          </a:xfrm>
          <a:prstGeom prst="straightConnector1">
            <a:avLst/>
          </a:prstGeom>
          <a:ln w="381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5E013EE0-7BAE-40AD-8CF5-8124071BCE7E}"/>
              </a:ext>
            </a:extLst>
          </p:cNvPr>
          <p:cNvCxnSpPr>
            <a:cxnSpLocks/>
            <a:stCxn id="30" idx="3"/>
            <a:endCxn id="38" idx="1"/>
          </p:cNvCxnSpPr>
          <p:nvPr/>
        </p:nvCxnSpPr>
        <p:spPr>
          <a:xfrm>
            <a:off x="2207524" y="6181435"/>
            <a:ext cx="1996482" cy="13589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67E61ECA-DD9B-4575-A580-C27304C1FF2B}"/>
              </a:ext>
            </a:extLst>
          </p:cNvPr>
          <p:cNvCxnSpPr>
            <a:cxnSpLocks/>
            <a:stCxn id="37" idx="3"/>
            <a:endCxn id="39" idx="1"/>
          </p:cNvCxnSpPr>
          <p:nvPr/>
        </p:nvCxnSpPr>
        <p:spPr>
          <a:xfrm>
            <a:off x="3959752" y="5605133"/>
            <a:ext cx="2220088" cy="305155"/>
          </a:xfrm>
          <a:prstGeom prst="straightConnector1">
            <a:avLst/>
          </a:prstGeom>
          <a:ln w="381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A5AE61EA-99CF-43CC-9159-E9BFA7FC59FC}"/>
              </a:ext>
            </a:extLst>
          </p:cNvPr>
          <p:cNvCxnSpPr>
            <a:cxnSpLocks/>
            <a:stCxn id="38" idx="3"/>
          </p:cNvCxnSpPr>
          <p:nvPr/>
        </p:nvCxnSpPr>
        <p:spPr>
          <a:xfrm flipV="1">
            <a:off x="5072174" y="6041173"/>
            <a:ext cx="1107666" cy="276161"/>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6CD43B00-CAD5-4C79-819D-AF7D4D7A7564}"/>
              </a:ext>
            </a:extLst>
          </p:cNvPr>
          <p:cNvCxnSpPr>
            <a:cxnSpLocks/>
            <a:stCxn id="39" idx="3"/>
          </p:cNvCxnSpPr>
          <p:nvPr/>
        </p:nvCxnSpPr>
        <p:spPr>
          <a:xfrm>
            <a:off x="7048008" y="5910288"/>
            <a:ext cx="652202" cy="0"/>
          </a:xfrm>
          <a:prstGeom prst="straightConnector1">
            <a:avLst/>
          </a:prstGeom>
          <a:ln w="381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7" name="图片 36">
            <a:extLst>
              <a:ext uri="{FF2B5EF4-FFF2-40B4-BE49-F238E27FC236}">
                <a16:creationId xmlns:a16="http://schemas.microsoft.com/office/drawing/2014/main" id="{507159C5-49C5-4EAC-B633-8E08B6D5A30A}"/>
              </a:ext>
            </a:extLst>
          </p:cNvPr>
          <p:cNvPicPr>
            <a:picLocks noChangeAspect="1"/>
          </p:cNvPicPr>
          <p:nvPr/>
        </p:nvPicPr>
        <p:blipFill>
          <a:blip r:embed="rId4"/>
          <a:stretch>
            <a:fillRect/>
          </a:stretch>
        </p:blipFill>
        <p:spPr>
          <a:xfrm>
            <a:off x="3091584" y="5312257"/>
            <a:ext cx="868168" cy="585752"/>
          </a:xfrm>
          <a:prstGeom prst="rect">
            <a:avLst/>
          </a:prstGeom>
        </p:spPr>
      </p:pic>
      <p:pic>
        <p:nvPicPr>
          <p:cNvPr id="38" name="图片 37">
            <a:extLst>
              <a:ext uri="{FF2B5EF4-FFF2-40B4-BE49-F238E27FC236}">
                <a16:creationId xmlns:a16="http://schemas.microsoft.com/office/drawing/2014/main" id="{65536473-1315-42BF-B8C5-28F39F43FE80}"/>
              </a:ext>
            </a:extLst>
          </p:cNvPr>
          <p:cNvPicPr>
            <a:picLocks noChangeAspect="1"/>
          </p:cNvPicPr>
          <p:nvPr/>
        </p:nvPicPr>
        <p:blipFill>
          <a:blip r:embed="rId4"/>
          <a:stretch>
            <a:fillRect/>
          </a:stretch>
        </p:blipFill>
        <p:spPr>
          <a:xfrm>
            <a:off x="4204006" y="6024458"/>
            <a:ext cx="868168" cy="585752"/>
          </a:xfrm>
          <a:prstGeom prst="rect">
            <a:avLst/>
          </a:prstGeom>
        </p:spPr>
      </p:pic>
      <p:pic>
        <p:nvPicPr>
          <p:cNvPr id="39" name="图片 38">
            <a:extLst>
              <a:ext uri="{FF2B5EF4-FFF2-40B4-BE49-F238E27FC236}">
                <a16:creationId xmlns:a16="http://schemas.microsoft.com/office/drawing/2014/main" id="{AFACB40A-03BA-44F2-A5FA-15CAAABBEBB0}"/>
              </a:ext>
            </a:extLst>
          </p:cNvPr>
          <p:cNvPicPr>
            <a:picLocks noChangeAspect="1"/>
          </p:cNvPicPr>
          <p:nvPr/>
        </p:nvPicPr>
        <p:blipFill>
          <a:blip r:embed="rId4"/>
          <a:stretch>
            <a:fillRect/>
          </a:stretch>
        </p:blipFill>
        <p:spPr>
          <a:xfrm>
            <a:off x="6179840" y="5617412"/>
            <a:ext cx="868168" cy="585752"/>
          </a:xfrm>
          <a:prstGeom prst="rect">
            <a:avLst/>
          </a:prstGeom>
        </p:spPr>
      </p:pic>
      <p:sp>
        <p:nvSpPr>
          <p:cNvPr id="2" name="矩形: 圆角 1">
            <a:extLst>
              <a:ext uri="{FF2B5EF4-FFF2-40B4-BE49-F238E27FC236}">
                <a16:creationId xmlns:a16="http://schemas.microsoft.com/office/drawing/2014/main" id="{D9CAB3AD-D7EF-4AB7-8A17-25532FBB11FE}"/>
              </a:ext>
            </a:extLst>
          </p:cNvPr>
          <p:cNvSpPr/>
          <p:nvPr/>
        </p:nvSpPr>
        <p:spPr>
          <a:xfrm>
            <a:off x="1930425" y="2572047"/>
            <a:ext cx="4374122" cy="43761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Cloud Platform</a:t>
            </a:r>
            <a:endParaRPr lang="zh-CN" altLang="en-US" sz="2400" b="1" dirty="0">
              <a:latin typeface="Calibri" panose="020F0502020204030204" pitchFamily="34" charset="0"/>
              <a:cs typeface="Calibri" panose="020F0502020204030204" pitchFamily="34" charset="0"/>
            </a:endParaRPr>
          </a:p>
        </p:txBody>
      </p:sp>
      <p:sp>
        <p:nvSpPr>
          <p:cNvPr id="50" name="椭圆 49">
            <a:extLst>
              <a:ext uri="{FF2B5EF4-FFF2-40B4-BE49-F238E27FC236}">
                <a16:creationId xmlns:a16="http://schemas.microsoft.com/office/drawing/2014/main" id="{5D447662-3DBA-4493-8D20-C7E21E9B50DA}"/>
              </a:ext>
            </a:extLst>
          </p:cNvPr>
          <p:cNvSpPr/>
          <p:nvPr/>
        </p:nvSpPr>
        <p:spPr>
          <a:xfrm>
            <a:off x="2593407" y="2114355"/>
            <a:ext cx="3319354" cy="3689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Cloud Application</a:t>
            </a:r>
            <a:endParaRPr lang="zh-CN" altLang="en-US" sz="2000" b="1" dirty="0">
              <a:latin typeface="Calibri" panose="020F0502020204030204" pitchFamily="34" charset="0"/>
              <a:cs typeface="Calibri" panose="020F0502020204030204" pitchFamily="34" charset="0"/>
            </a:endParaRPr>
          </a:p>
        </p:txBody>
      </p:sp>
      <p:cxnSp>
        <p:nvCxnSpPr>
          <p:cNvPr id="54" name="直接箭头连接符 53">
            <a:extLst>
              <a:ext uri="{FF2B5EF4-FFF2-40B4-BE49-F238E27FC236}">
                <a16:creationId xmlns:a16="http://schemas.microsoft.com/office/drawing/2014/main" id="{65D84747-2625-4D4B-A614-6DC4F3050E3C}"/>
              </a:ext>
            </a:extLst>
          </p:cNvPr>
          <p:cNvCxnSpPr>
            <a:cxnSpLocks/>
          </p:cNvCxnSpPr>
          <p:nvPr/>
        </p:nvCxnSpPr>
        <p:spPr>
          <a:xfrm>
            <a:off x="2775283" y="3112168"/>
            <a:ext cx="0" cy="509338"/>
          </a:xfrm>
          <a:prstGeom prst="straightConnector1">
            <a:avLst/>
          </a:prstGeom>
          <a:ln w="5080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03B35509-C2F9-4D06-AA73-119116CA0B2E}"/>
              </a:ext>
            </a:extLst>
          </p:cNvPr>
          <p:cNvCxnSpPr>
            <a:cxnSpLocks/>
          </p:cNvCxnSpPr>
          <p:nvPr/>
        </p:nvCxnSpPr>
        <p:spPr>
          <a:xfrm>
            <a:off x="6079957" y="3112168"/>
            <a:ext cx="0" cy="509338"/>
          </a:xfrm>
          <a:prstGeom prst="straightConnector1">
            <a:avLst/>
          </a:prstGeom>
          <a:ln w="5080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标注: 弯曲线形(无边框) 58">
            <a:extLst>
              <a:ext uri="{FF2B5EF4-FFF2-40B4-BE49-F238E27FC236}">
                <a16:creationId xmlns:a16="http://schemas.microsoft.com/office/drawing/2014/main" id="{5668A929-13A1-4C23-ABE4-949E8E7123D9}"/>
              </a:ext>
            </a:extLst>
          </p:cNvPr>
          <p:cNvSpPr/>
          <p:nvPr/>
        </p:nvSpPr>
        <p:spPr>
          <a:xfrm>
            <a:off x="7996989" y="3621506"/>
            <a:ext cx="4105364" cy="244641"/>
          </a:xfrm>
          <a:prstGeom prst="callout2">
            <a:avLst>
              <a:gd name="adj1" fmla="val 58192"/>
              <a:gd name="adj2" fmla="val 1039"/>
              <a:gd name="adj3" fmla="val 55775"/>
              <a:gd name="adj4" fmla="val -14551"/>
              <a:gd name="adj5" fmla="val -123821"/>
              <a:gd name="adj6" fmla="val -439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latin typeface="Calibri" panose="020F0502020204030204" pitchFamily="34" charset="0"/>
                <a:cs typeface="Calibri" panose="020F0502020204030204" pitchFamily="34" charset="0"/>
              </a:rPr>
              <a:t>Northbound Interface (NBI)</a:t>
            </a:r>
            <a:endParaRPr lang="zh-CN" altLang="en-U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117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1" grpId="0" animBg="1"/>
      <p:bldP spid="2" grpId="0" animBg="1"/>
      <p:bldP spid="50" grpId="0" animBg="1"/>
      <p:bldP spid="5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52EC64F-F18E-414B-9B3B-983E7963CEAD}"/>
              </a:ext>
            </a:extLst>
          </p:cNvPr>
          <p:cNvGrpSpPr/>
          <p:nvPr/>
        </p:nvGrpSpPr>
        <p:grpSpPr>
          <a:xfrm>
            <a:off x="234101" y="1828344"/>
            <a:ext cx="5633850" cy="4293872"/>
            <a:chOff x="550194" y="1724526"/>
            <a:chExt cx="4572842" cy="3485219"/>
          </a:xfrm>
        </p:grpSpPr>
        <p:pic>
          <p:nvPicPr>
            <p:cNvPr id="3" name="图片 2">
              <a:extLst>
                <a:ext uri="{FF2B5EF4-FFF2-40B4-BE49-F238E27FC236}">
                  <a16:creationId xmlns:a16="http://schemas.microsoft.com/office/drawing/2014/main" id="{945BE051-920B-47CC-874D-40EED31F6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194" y="1724526"/>
              <a:ext cx="4572842" cy="3485219"/>
            </a:xfrm>
            <a:prstGeom prst="rect">
              <a:avLst/>
            </a:prstGeom>
          </p:spPr>
        </p:pic>
        <p:sp>
          <p:nvSpPr>
            <p:cNvPr id="14" name="矩形 13">
              <a:extLst>
                <a:ext uri="{FF2B5EF4-FFF2-40B4-BE49-F238E27FC236}">
                  <a16:creationId xmlns:a16="http://schemas.microsoft.com/office/drawing/2014/main" id="{03D7CFEF-332A-4899-A78F-A55BEB821B07}"/>
                </a:ext>
              </a:extLst>
            </p:cNvPr>
            <p:cNvSpPr/>
            <p:nvPr/>
          </p:nvSpPr>
          <p:spPr>
            <a:xfrm>
              <a:off x="1788695" y="1724526"/>
              <a:ext cx="2213810" cy="248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30</a:t>
            </a:fld>
            <a:endParaRPr lang="zh-CN" altLang="en-US"/>
          </a:p>
        </p:txBody>
      </p:sp>
      <p:sp>
        <p:nvSpPr>
          <p:cNvPr id="5" name="文本框 4">
            <a:extLst>
              <a:ext uri="{FF2B5EF4-FFF2-40B4-BE49-F238E27FC236}">
                <a16:creationId xmlns:a16="http://schemas.microsoft.com/office/drawing/2014/main" id="{B6AF299B-211F-484E-9A63-E6B2B93F41AA}"/>
              </a:ext>
            </a:extLst>
          </p:cNvPr>
          <p:cNvSpPr txBox="1"/>
          <p:nvPr/>
        </p:nvSpPr>
        <p:spPr>
          <a:xfrm>
            <a:off x="1154624" y="110038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2690288"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Throughput</a:t>
            </a:r>
            <a:endParaRPr lang="zh-CN" altLang="en-US" sz="4000" b="1" dirty="0">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E9BF2F8B-B5B4-4BE8-9AB6-5DC4657F7F3B}"/>
              </a:ext>
            </a:extLst>
          </p:cNvPr>
          <p:cNvSpPr txBox="1"/>
          <p:nvPr/>
        </p:nvSpPr>
        <p:spPr>
          <a:xfrm>
            <a:off x="5270000" y="3409939"/>
            <a:ext cx="535724"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807</a:t>
            </a:r>
            <a:endParaRPr lang="zh-CN" altLang="en-US" b="1"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7C465AB1-4EAA-4631-8419-586AC22FD2C9}"/>
              </a:ext>
            </a:extLst>
          </p:cNvPr>
          <p:cNvSpPr txBox="1"/>
          <p:nvPr/>
        </p:nvSpPr>
        <p:spPr>
          <a:xfrm>
            <a:off x="5270000" y="3933159"/>
            <a:ext cx="535724"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650</a:t>
            </a:r>
            <a:endParaRPr lang="zh-CN" altLang="en-US" b="1" dirty="0">
              <a:latin typeface="Calibri" panose="020F050202020403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7A339DDC-29F6-48EC-ABAE-DF0A79A9B3D4}"/>
              </a:ext>
            </a:extLst>
          </p:cNvPr>
          <p:cNvSpPr txBox="1"/>
          <p:nvPr/>
        </p:nvSpPr>
        <p:spPr>
          <a:xfrm>
            <a:off x="1278575" y="1512461"/>
            <a:ext cx="3363678" cy="461665"/>
          </a:xfrm>
          <a:prstGeom prst="rect">
            <a:avLst/>
          </a:prstGeom>
          <a:noFill/>
        </p:spPr>
        <p:txBody>
          <a:bodyPr wrap="none" rtlCol="0">
            <a:spAutoFit/>
          </a:bodyPr>
          <a:lstStyle/>
          <a:p>
            <a:r>
              <a:rPr lang="en-US" altLang="zh-CN" sz="2400" b="1" dirty="0">
                <a:latin typeface="Calibri" panose="020F0502020204030204" pitchFamily="34" charset="0"/>
                <a:cs typeface="Calibri" panose="020F0502020204030204" pitchFamily="34" charset="0"/>
              </a:rPr>
              <a:t>Throughput - SDNKeeper</a:t>
            </a:r>
            <a:endParaRPr lang="zh-CN" altLang="en-US" sz="2400" b="1" dirty="0">
              <a:latin typeface="Calibri" panose="020F0502020204030204" pitchFamily="34" charset="0"/>
              <a:cs typeface="Calibri" panose="020F0502020204030204" pitchFamily="34" charset="0"/>
            </a:endParaRPr>
          </a:p>
        </p:txBody>
      </p:sp>
      <p:grpSp>
        <p:nvGrpSpPr>
          <p:cNvPr id="12" name="组合 11">
            <a:extLst>
              <a:ext uri="{FF2B5EF4-FFF2-40B4-BE49-F238E27FC236}">
                <a16:creationId xmlns:a16="http://schemas.microsoft.com/office/drawing/2014/main" id="{587CC893-06AC-4520-99DA-52352F8AF279}"/>
              </a:ext>
            </a:extLst>
          </p:cNvPr>
          <p:cNvGrpSpPr/>
          <p:nvPr/>
        </p:nvGrpSpPr>
        <p:grpSpPr>
          <a:xfrm>
            <a:off x="6210025" y="1785288"/>
            <a:ext cx="5329358" cy="4336928"/>
            <a:chOff x="6629632" y="1724526"/>
            <a:chExt cx="4283793" cy="3486067"/>
          </a:xfrm>
        </p:grpSpPr>
        <p:pic>
          <p:nvPicPr>
            <p:cNvPr id="13" name="图片 12">
              <a:extLst>
                <a:ext uri="{FF2B5EF4-FFF2-40B4-BE49-F238E27FC236}">
                  <a16:creationId xmlns:a16="http://schemas.microsoft.com/office/drawing/2014/main" id="{E37BF832-E476-4059-B45E-CFE9B8B3DD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632" y="1724526"/>
              <a:ext cx="4283793" cy="3486067"/>
            </a:xfrm>
            <a:prstGeom prst="rect">
              <a:avLst/>
            </a:prstGeom>
          </p:spPr>
        </p:pic>
        <p:sp>
          <p:nvSpPr>
            <p:cNvPr id="16" name="矩形 15">
              <a:extLst>
                <a:ext uri="{FF2B5EF4-FFF2-40B4-BE49-F238E27FC236}">
                  <a16:creationId xmlns:a16="http://schemas.microsoft.com/office/drawing/2014/main" id="{1F60757D-3F3B-4FAD-AF1B-CFF7CF52F7FB}"/>
                </a:ext>
              </a:extLst>
            </p:cNvPr>
            <p:cNvSpPr/>
            <p:nvPr/>
          </p:nvSpPr>
          <p:spPr>
            <a:xfrm>
              <a:off x="7547811" y="1724527"/>
              <a:ext cx="2719136" cy="240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CE84E2C4-3A60-468C-BA3E-1C96DA8FB53F}"/>
              </a:ext>
            </a:extLst>
          </p:cNvPr>
          <p:cNvSpPr txBox="1"/>
          <p:nvPr/>
        </p:nvSpPr>
        <p:spPr>
          <a:xfrm>
            <a:off x="6210025" y="1512460"/>
            <a:ext cx="5633850" cy="461665"/>
          </a:xfrm>
          <a:prstGeom prst="rect">
            <a:avLst/>
          </a:prstGeom>
          <a:noFill/>
        </p:spPr>
        <p:txBody>
          <a:bodyPr wrap="none" rtlCol="0">
            <a:spAutoFit/>
          </a:bodyPr>
          <a:lstStyle/>
          <a:p>
            <a:r>
              <a:rPr lang="en-US" altLang="zh-CN" sz="2400" b="1" dirty="0">
                <a:latin typeface="Calibri" panose="020F0502020204030204" pitchFamily="34" charset="0"/>
                <a:cs typeface="Calibri" panose="020F0502020204030204" pitchFamily="34" charset="0"/>
              </a:rPr>
              <a:t>Throughput – SDNKeeper VS OpenDaylight</a:t>
            </a:r>
            <a:endParaRPr lang="zh-CN" altLang="en-US" sz="2400" b="1" dirty="0">
              <a:latin typeface="Calibri" panose="020F0502020204030204" pitchFamily="34" charset="0"/>
              <a:cs typeface="Calibri" panose="020F0502020204030204" pitchFamily="34" charset="0"/>
            </a:endParaRPr>
          </a:p>
        </p:txBody>
      </p:sp>
      <p:sp>
        <p:nvSpPr>
          <p:cNvPr id="22" name="矩形 21">
            <a:extLst>
              <a:ext uri="{FF2B5EF4-FFF2-40B4-BE49-F238E27FC236}">
                <a16:creationId xmlns:a16="http://schemas.microsoft.com/office/drawing/2014/main" id="{45C668CC-E77A-4F54-98C7-D4C7066D18D4}"/>
              </a:ext>
            </a:extLst>
          </p:cNvPr>
          <p:cNvSpPr/>
          <p:nvPr/>
        </p:nvSpPr>
        <p:spPr>
          <a:xfrm>
            <a:off x="526862" y="6130709"/>
            <a:ext cx="5336238" cy="523220"/>
          </a:xfrm>
          <a:prstGeom prst="rect">
            <a:avLst/>
          </a:prstGeom>
        </p:spPr>
        <p:txBody>
          <a:bodyPr wrap="square">
            <a:spAutoFit/>
          </a:bodyPr>
          <a:lstStyle/>
          <a:p>
            <a:r>
              <a:rPr lang="en-US" altLang="zh-CN" sz="2800" b="1" dirty="0">
                <a:solidFill>
                  <a:schemeClr val="accent2"/>
                </a:solidFill>
                <a:latin typeface="Calibri" panose="020F0502020204030204" pitchFamily="34" charset="0"/>
                <a:cs typeface="Calibri" panose="020F0502020204030204" pitchFamily="34" charset="0"/>
              </a:rPr>
              <a:t>No significant effect in throughput</a:t>
            </a:r>
            <a:endParaRPr lang="zh-CN" altLang="en-US" sz="28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558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B6757193-DC9F-4D2D-8637-F6C5F642756E}"/>
              </a:ext>
            </a:extLst>
          </p:cNvPr>
          <p:cNvGrpSpPr/>
          <p:nvPr/>
        </p:nvGrpSpPr>
        <p:grpSpPr>
          <a:xfrm>
            <a:off x="6210025" y="1785288"/>
            <a:ext cx="5329358" cy="4336928"/>
            <a:chOff x="6629632" y="1724526"/>
            <a:chExt cx="4283793" cy="3486067"/>
          </a:xfrm>
        </p:grpSpPr>
        <p:pic>
          <p:nvPicPr>
            <p:cNvPr id="25" name="图片 24">
              <a:extLst>
                <a:ext uri="{FF2B5EF4-FFF2-40B4-BE49-F238E27FC236}">
                  <a16:creationId xmlns:a16="http://schemas.microsoft.com/office/drawing/2014/main" id="{6A4C2BE8-367A-46A5-A943-08F0C3A4B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632" y="1724526"/>
              <a:ext cx="4283793" cy="3486067"/>
            </a:xfrm>
            <a:prstGeom prst="rect">
              <a:avLst/>
            </a:prstGeom>
          </p:spPr>
        </p:pic>
        <p:sp>
          <p:nvSpPr>
            <p:cNvPr id="26" name="矩形 25">
              <a:extLst>
                <a:ext uri="{FF2B5EF4-FFF2-40B4-BE49-F238E27FC236}">
                  <a16:creationId xmlns:a16="http://schemas.microsoft.com/office/drawing/2014/main" id="{E01C3081-9B7D-4D70-9F88-D9D9C8ABDF82}"/>
                </a:ext>
              </a:extLst>
            </p:cNvPr>
            <p:cNvSpPr/>
            <p:nvPr/>
          </p:nvSpPr>
          <p:spPr>
            <a:xfrm>
              <a:off x="7547811" y="1724527"/>
              <a:ext cx="2719136" cy="240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id="{D9E06F7E-EE16-4CEB-B713-546D52F7D208}"/>
              </a:ext>
            </a:extLst>
          </p:cNvPr>
          <p:cNvGrpSpPr/>
          <p:nvPr/>
        </p:nvGrpSpPr>
        <p:grpSpPr>
          <a:xfrm>
            <a:off x="234101" y="1828344"/>
            <a:ext cx="5633850" cy="4293872"/>
            <a:chOff x="550194" y="1724526"/>
            <a:chExt cx="4572842" cy="3485219"/>
          </a:xfrm>
        </p:grpSpPr>
        <p:pic>
          <p:nvPicPr>
            <p:cNvPr id="21" name="图片 20">
              <a:extLst>
                <a:ext uri="{FF2B5EF4-FFF2-40B4-BE49-F238E27FC236}">
                  <a16:creationId xmlns:a16="http://schemas.microsoft.com/office/drawing/2014/main" id="{2FE254C3-012C-445B-9BE0-3882432B30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194" y="1724526"/>
              <a:ext cx="4572842" cy="3485219"/>
            </a:xfrm>
            <a:prstGeom prst="rect">
              <a:avLst/>
            </a:prstGeom>
          </p:spPr>
        </p:pic>
        <p:sp>
          <p:nvSpPr>
            <p:cNvPr id="22" name="矩形 21">
              <a:extLst>
                <a:ext uri="{FF2B5EF4-FFF2-40B4-BE49-F238E27FC236}">
                  <a16:creationId xmlns:a16="http://schemas.microsoft.com/office/drawing/2014/main" id="{934B3259-DF6A-4CD8-BA90-1DA354BC186F}"/>
                </a:ext>
              </a:extLst>
            </p:cNvPr>
            <p:cNvSpPr/>
            <p:nvPr/>
          </p:nvSpPr>
          <p:spPr>
            <a:xfrm>
              <a:off x="1788695" y="1724526"/>
              <a:ext cx="2213810" cy="248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a:extLst>
              <a:ext uri="{FF2B5EF4-FFF2-40B4-BE49-F238E27FC236}">
                <a16:creationId xmlns:a16="http://schemas.microsoft.com/office/drawing/2014/main" id="{03D7CFEF-332A-4899-A78F-A55BEB821B07}"/>
              </a:ext>
            </a:extLst>
          </p:cNvPr>
          <p:cNvSpPr/>
          <p:nvPr/>
        </p:nvSpPr>
        <p:spPr>
          <a:xfrm>
            <a:off x="1788695" y="1869373"/>
            <a:ext cx="2213810" cy="248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31</a:t>
            </a:fld>
            <a:endParaRPr lang="zh-CN" altLang="en-US"/>
          </a:p>
        </p:txBody>
      </p:sp>
      <p:sp>
        <p:nvSpPr>
          <p:cNvPr id="5" name="文本框 4">
            <a:extLst>
              <a:ext uri="{FF2B5EF4-FFF2-40B4-BE49-F238E27FC236}">
                <a16:creationId xmlns:a16="http://schemas.microsoft.com/office/drawing/2014/main" id="{B6AF299B-211F-484E-9A63-E6B2B93F41AA}"/>
              </a:ext>
            </a:extLst>
          </p:cNvPr>
          <p:cNvSpPr txBox="1"/>
          <p:nvPr/>
        </p:nvSpPr>
        <p:spPr>
          <a:xfrm>
            <a:off x="1154624" y="110038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2690288"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Throughput</a:t>
            </a:r>
            <a:endParaRPr lang="zh-CN" altLang="en-US" sz="4000" b="1" dirty="0">
              <a:latin typeface="Calibri" panose="020F0502020204030204" pitchFamily="34" charset="0"/>
              <a:cs typeface="Calibri" panose="020F0502020204030204" pitchFamily="34" charset="0"/>
            </a:endParaRPr>
          </a:p>
        </p:txBody>
      </p:sp>
      <p:sp>
        <p:nvSpPr>
          <p:cNvPr id="12" name="内容占位符 2">
            <a:extLst>
              <a:ext uri="{FF2B5EF4-FFF2-40B4-BE49-F238E27FC236}">
                <a16:creationId xmlns:a16="http://schemas.microsoft.com/office/drawing/2014/main" id="{457881E2-05A2-481F-AECD-B5724DBC72E8}"/>
              </a:ext>
            </a:extLst>
          </p:cNvPr>
          <p:cNvSpPr>
            <a:spLocks noGrp="1"/>
          </p:cNvSpPr>
          <p:nvPr>
            <p:ph idx="1"/>
          </p:nvPr>
        </p:nvSpPr>
        <p:spPr>
          <a:xfrm>
            <a:off x="7528206" y="4363311"/>
            <a:ext cx="4163423" cy="1041129"/>
          </a:xfrm>
        </p:spPr>
        <p:txBody>
          <a:bodyPr/>
          <a:lstStyle/>
          <a:p>
            <a:pPr marL="0" indent="0" algn="ctr">
              <a:buNone/>
            </a:pPr>
            <a:r>
              <a:rPr lang="en-US" altLang="zh-CN" b="1" dirty="0">
                <a:solidFill>
                  <a:srgbClr val="F4641E"/>
                </a:solidFill>
                <a:latin typeface="Calibri" panose="020F0502020204030204" pitchFamily="34" charset="0"/>
                <a:cs typeface="Calibri" panose="020F0502020204030204" pitchFamily="34" charset="0"/>
              </a:rPr>
              <a:t>5.09% degradation</a:t>
            </a:r>
          </a:p>
          <a:p>
            <a:pPr marL="0" indent="0" algn="ctr">
              <a:buNone/>
            </a:pPr>
            <a:r>
              <a:rPr lang="en-US" altLang="zh-CN" b="1" dirty="0">
                <a:solidFill>
                  <a:srgbClr val="F4641E"/>
                </a:solidFill>
                <a:latin typeface="Calibri" panose="020F0502020204030204" pitchFamily="34" charset="0"/>
                <a:cs typeface="Calibri" panose="020F0502020204030204" pitchFamily="34" charset="0"/>
              </a:rPr>
              <a:t>3.05% degradation overall</a:t>
            </a:r>
          </a:p>
        </p:txBody>
      </p:sp>
      <p:sp>
        <p:nvSpPr>
          <p:cNvPr id="18" name="文本框 17">
            <a:extLst>
              <a:ext uri="{FF2B5EF4-FFF2-40B4-BE49-F238E27FC236}">
                <a16:creationId xmlns:a16="http://schemas.microsoft.com/office/drawing/2014/main" id="{7A339DDC-29F6-48EC-ABAE-DF0A79A9B3D4}"/>
              </a:ext>
            </a:extLst>
          </p:cNvPr>
          <p:cNvSpPr txBox="1"/>
          <p:nvPr/>
        </p:nvSpPr>
        <p:spPr>
          <a:xfrm>
            <a:off x="1278575" y="1512461"/>
            <a:ext cx="3363678" cy="461665"/>
          </a:xfrm>
          <a:prstGeom prst="rect">
            <a:avLst/>
          </a:prstGeom>
          <a:noFill/>
        </p:spPr>
        <p:txBody>
          <a:bodyPr wrap="none" rtlCol="0">
            <a:spAutoFit/>
          </a:bodyPr>
          <a:lstStyle/>
          <a:p>
            <a:r>
              <a:rPr lang="en-US" altLang="zh-CN" sz="2400" b="1" dirty="0">
                <a:latin typeface="Calibri" panose="020F0502020204030204" pitchFamily="34" charset="0"/>
                <a:cs typeface="Calibri" panose="020F0502020204030204" pitchFamily="34" charset="0"/>
              </a:rPr>
              <a:t>Throughput - SDNKeeper</a:t>
            </a:r>
            <a:endParaRPr lang="zh-CN" altLang="en-US" sz="2400" b="1" dirty="0">
              <a:latin typeface="Calibri" panose="020F0502020204030204" pitchFamily="34" charset="0"/>
              <a:cs typeface="Calibri" panose="020F0502020204030204" pitchFamily="34" charset="0"/>
            </a:endParaRPr>
          </a:p>
        </p:txBody>
      </p:sp>
      <p:sp>
        <p:nvSpPr>
          <p:cNvPr id="19" name="文本框 18">
            <a:extLst>
              <a:ext uri="{FF2B5EF4-FFF2-40B4-BE49-F238E27FC236}">
                <a16:creationId xmlns:a16="http://schemas.microsoft.com/office/drawing/2014/main" id="{671613DC-427E-4B71-A97B-B763358FB098}"/>
              </a:ext>
            </a:extLst>
          </p:cNvPr>
          <p:cNvSpPr txBox="1"/>
          <p:nvPr/>
        </p:nvSpPr>
        <p:spPr>
          <a:xfrm>
            <a:off x="6210025" y="1512460"/>
            <a:ext cx="5633850" cy="461665"/>
          </a:xfrm>
          <a:prstGeom prst="rect">
            <a:avLst/>
          </a:prstGeom>
          <a:noFill/>
        </p:spPr>
        <p:txBody>
          <a:bodyPr wrap="none" rtlCol="0">
            <a:spAutoFit/>
          </a:bodyPr>
          <a:lstStyle/>
          <a:p>
            <a:r>
              <a:rPr lang="en-US" altLang="zh-CN" sz="2400" b="1" dirty="0">
                <a:latin typeface="Calibri" panose="020F0502020204030204" pitchFamily="34" charset="0"/>
                <a:cs typeface="Calibri" panose="020F0502020204030204" pitchFamily="34" charset="0"/>
              </a:rPr>
              <a:t>Throughput – SDNKeeper VS OpenDaylight</a:t>
            </a:r>
            <a:endParaRPr lang="zh-CN" altLang="en-US" sz="2400" b="1" dirty="0">
              <a:latin typeface="Calibri" panose="020F0502020204030204" pitchFamily="34" charset="0"/>
              <a:cs typeface="Calibri" panose="020F0502020204030204" pitchFamily="34" charset="0"/>
            </a:endParaRPr>
          </a:p>
        </p:txBody>
      </p:sp>
      <p:sp>
        <p:nvSpPr>
          <p:cNvPr id="27" name="文本框 26">
            <a:extLst>
              <a:ext uri="{FF2B5EF4-FFF2-40B4-BE49-F238E27FC236}">
                <a16:creationId xmlns:a16="http://schemas.microsoft.com/office/drawing/2014/main" id="{F44FC331-D010-409E-8510-864C13DCE4FD}"/>
              </a:ext>
            </a:extLst>
          </p:cNvPr>
          <p:cNvSpPr txBox="1"/>
          <p:nvPr/>
        </p:nvSpPr>
        <p:spPr>
          <a:xfrm>
            <a:off x="5270000" y="3409939"/>
            <a:ext cx="535724"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807</a:t>
            </a:r>
            <a:endParaRPr lang="zh-CN" altLang="en-US" b="1" dirty="0">
              <a:latin typeface="Calibri" panose="020F0502020204030204" pitchFamily="34" charset="0"/>
              <a:cs typeface="Calibri" panose="020F0502020204030204" pitchFamily="34" charset="0"/>
            </a:endParaRPr>
          </a:p>
        </p:txBody>
      </p:sp>
      <p:sp>
        <p:nvSpPr>
          <p:cNvPr id="28" name="文本框 27">
            <a:extLst>
              <a:ext uri="{FF2B5EF4-FFF2-40B4-BE49-F238E27FC236}">
                <a16:creationId xmlns:a16="http://schemas.microsoft.com/office/drawing/2014/main" id="{5A55E51D-4799-4960-9851-16D3FE6E5BE3}"/>
              </a:ext>
            </a:extLst>
          </p:cNvPr>
          <p:cNvSpPr txBox="1"/>
          <p:nvPr/>
        </p:nvSpPr>
        <p:spPr>
          <a:xfrm>
            <a:off x="5270000" y="3933159"/>
            <a:ext cx="535724"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650</a:t>
            </a:r>
            <a:endParaRPr lang="zh-CN" altLang="en-US" b="1" dirty="0">
              <a:latin typeface="Calibri" panose="020F0502020204030204" pitchFamily="34" charset="0"/>
              <a:cs typeface="Calibri" panose="020F0502020204030204" pitchFamily="34" charset="0"/>
            </a:endParaRPr>
          </a:p>
        </p:txBody>
      </p:sp>
      <p:sp>
        <p:nvSpPr>
          <p:cNvPr id="29" name="矩形 28">
            <a:extLst>
              <a:ext uri="{FF2B5EF4-FFF2-40B4-BE49-F238E27FC236}">
                <a16:creationId xmlns:a16="http://schemas.microsoft.com/office/drawing/2014/main" id="{12169A2B-FFFE-4456-8588-67C0842659A5}"/>
              </a:ext>
            </a:extLst>
          </p:cNvPr>
          <p:cNvSpPr/>
          <p:nvPr/>
        </p:nvSpPr>
        <p:spPr>
          <a:xfrm>
            <a:off x="526862" y="6130709"/>
            <a:ext cx="5336238" cy="523220"/>
          </a:xfrm>
          <a:prstGeom prst="rect">
            <a:avLst/>
          </a:prstGeom>
        </p:spPr>
        <p:txBody>
          <a:bodyPr wrap="square">
            <a:spAutoFit/>
          </a:bodyPr>
          <a:lstStyle/>
          <a:p>
            <a:r>
              <a:rPr lang="en-US" altLang="zh-CN" sz="2800" b="1" dirty="0">
                <a:solidFill>
                  <a:schemeClr val="accent2"/>
                </a:solidFill>
                <a:latin typeface="Calibri" panose="020F0502020204030204" pitchFamily="34" charset="0"/>
                <a:cs typeface="Calibri" panose="020F0502020204030204" pitchFamily="34" charset="0"/>
              </a:rPr>
              <a:t>No significant effect in throughput</a:t>
            </a:r>
            <a:endParaRPr lang="zh-CN" altLang="en-US" sz="28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886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32</a:t>
            </a:fld>
            <a:endParaRPr lang="zh-CN" altLang="en-US"/>
          </a:p>
        </p:txBody>
      </p:sp>
      <p:sp>
        <p:nvSpPr>
          <p:cNvPr id="5" name="文本框 4">
            <a:extLst>
              <a:ext uri="{FF2B5EF4-FFF2-40B4-BE49-F238E27FC236}">
                <a16:creationId xmlns:a16="http://schemas.microsoft.com/office/drawing/2014/main" id="{B6AF299B-211F-484E-9A63-E6B2B93F41AA}"/>
              </a:ext>
            </a:extLst>
          </p:cNvPr>
          <p:cNvSpPr txBox="1"/>
          <p:nvPr/>
        </p:nvSpPr>
        <p:spPr>
          <a:xfrm>
            <a:off x="1154624" y="110038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2712602"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Conclusions</a:t>
            </a:r>
            <a:endParaRPr lang="zh-CN" altLang="en-US" sz="4000" b="1" dirty="0">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61C6CFCA-ECA0-41E7-A48B-280DBA3B2C68}"/>
              </a:ext>
            </a:extLst>
          </p:cNvPr>
          <p:cNvSpPr txBox="1"/>
          <p:nvPr/>
        </p:nvSpPr>
        <p:spPr>
          <a:xfrm>
            <a:off x="6424399" y="5303509"/>
            <a:ext cx="3830408" cy="1235403"/>
          </a:xfrm>
          <a:prstGeom prst="rect">
            <a:avLst/>
          </a:prstGeom>
          <a:noFill/>
        </p:spPr>
        <p:txBody>
          <a:bodyPr wrap="none" rtlCol="0">
            <a:spAutoFit/>
          </a:bodyPr>
          <a:lstStyle/>
          <a:p>
            <a:pPr>
              <a:lnSpc>
                <a:spcPct val="150000"/>
              </a:lnSpc>
            </a:pPr>
            <a:r>
              <a:rPr lang="en-US" altLang="zh-CN" sz="2800" b="1" dirty="0">
                <a:latin typeface="Calibri" panose="020F0502020204030204" pitchFamily="34" charset="0"/>
                <a:cs typeface="Calibri" panose="020F0502020204030204" pitchFamily="34" charset="0"/>
              </a:rPr>
              <a:t>Thank you</a:t>
            </a:r>
          </a:p>
          <a:p>
            <a:pPr>
              <a:lnSpc>
                <a:spcPct val="150000"/>
              </a:lnSpc>
            </a:pPr>
            <a:r>
              <a:rPr lang="en-US" altLang="zh-CN" sz="2400" b="1" i="1" dirty="0">
                <a:solidFill>
                  <a:schemeClr val="accent2"/>
                </a:solidFill>
                <a:latin typeface="Calibri" panose="020F0502020204030204" pitchFamily="34" charset="0"/>
                <a:cs typeface="Calibri" panose="020F0502020204030204" pitchFamily="34" charset="0"/>
              </a:rPr>
              <a:t>lengxue_2015@outlook.com</a:t>
            </a:r>
            <a:endParaRPr lang="zh-CN" altLang="en-US" sz="2400" b="1" i="1" dirty="0">
              <a:solidFill>
                <a:schemeClr val="accent2"/>
              </a:solidFill>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C788A0F8-BF94-425A-8239-79414B953E81}"/>
              </a:ext>
            </a:extLst>
          </p:cNvPr>
          <p:cNvSpPr txBox="1"/>
          <p:nvPr/>
        </p:nvSpPr>
        <p:spPr>
          <a:xfrm>
            <a:off x="1019811" y="1808266"/>
            <a:ext cx="10923536" cy="298017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SDNKeeper: a lightweight access control system</a:t>
            </a:r>
          </a:p>
          <a:p>
            <a:pPr marL="714375" indent="-354013">
              <a:lnSpc>
                <a:spcPct val="150000"/>
              </a:lnSpc>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Defending against malicious requests</a:t>
            </a:r>
          </a:p>
          <a:p>
            <a:pPr marL="714375" indent="-354013">
              <a:lnSpc>
                <a:spcPct val="150000"/>
              </a:lnSpc>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Assisting in managing resources</a:t>
            </a:r>
          </a:p>
          <a:p>
            <a:pPr marL="714375" indent="-354013">
              <a:lnSpc>
                <a:spcPct val="150000"/>
              </a:lnSpc>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Real-time protection and policy hot-update</a:t>
            </a:r>
            <a:endParaRPr lang="en-US" altLang="zh-CN" sz="2000" dirty="0">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Reliable enforcement with good performance</a:t>
            </a:r>
          </a:p>
        </p:txBody>
      </p:sp>
    </p:spTree>
    <p:extLst>
      <p:ext uri="{BB962C8B-B14F-4D97-AF65-F5344CB8AC3E}">
        <p14:creationId xmlns:p14="http://schemas.microsoft.com/office/powerpoint/2010/main" val="46361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dissolve">
                                      <p:cBhvr>
                                        <p:cTn id="11" dur="500"/>
                                        <p:tgtEl>
                                          <p:spTgt spid="8">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dissolve">
                                      <p:cBhvr>
                                        <p:cTn id="14" dur="500"/>
                                        <p:tgtEl>
                                          <p:spTgt spid="8">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dissolv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checkerboard(across)">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33</a:t>
            </a:fld>
            <a:r>
              <a:rPr lang="zh-CN" altLang="en-US" dirty="0"/>
              <a:t> </a:t>
            </a:r>
          </a:p>
        </p:txBody>
      </p:sp>
      <p:sp>
        <p:nvSpPr>
          <p:cNvPr id="6" name="文本框 5">
            <a:extLst>
              <a:ext uri="{FF2B5EF4-FFF2-40B4-BE49-F238E27FC236}">
                <a16:creationId xmlns:a16="http://schemas.microsoft.com/office/drawing/2014/main" id="{48571A14-4F1B-4797-9216-5A01AC80E5BC}"/>
              </a:ext>
            </a:extLst>
          </p:cNvPr>
          <p:cNvSpPr txBox="1"/>
          <p:nvPr/>
        </p:nvSpPr>
        <p:spPr>
          <a:xfrm>
            <a:off x="4575936" y="2721114"/>
            <a:ext cx="3040128"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Back Up Page</a:t>
            </a:r>
            <a:endParaRPr lang="zh-CN" altLang="en-US"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6342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34</a:t>
            </a:fld>
            <a:endParaRPr lang="zh-CN" altLang="en-US"/>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3566041"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Policy Language</a:t>
            </a:r>
            <a:endParaRPr lang="zh-CN" altLang="en-US" sz="4000" b="1" dirty="0">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58B3ACE0-419C-44BC-84D0-04A4C3AC605A}"/>
              </a:ext>
            </a:extLst>
          </p:cNvPr>
          <p:cNvSpPr txBox="1"/>
          <p:nvPr/>
        </p:nvSpPr>
        <p:spPr>
          <a:xfrm>
            <a:off x="1154624" y="1572127"/>
            <a:ext cx="4110934" cy="461665"/>
          </a:xfrm>
          <a:prstGeom prst="rect">
            <a:avLst/>
          </a:prstGeom>
          <a:noFill/>
        </p:spPr>
        <p:txBody>
          <a:bodyPr wrap="none" rtlCol="0">
            <a:spAutoFit/>
          </a:bodyPr>
          <a:lstStyle/>
          <a:p>
            <a:r>
              <a:rPr lang="en-US" altLang="zh-CN" sz="2400" b="1" dirty="0">
                <a:solidFill>
                  <a:schemeClr val="accent1">
                    <a:lumMod val="75000"/>
                  </a:schemeClr>
                </a:solidFill>
                <a:latin typeface="Calibri" panose="020F0502020204030204" pitchFamily="34" charset="0"/>
                <a:cs typeface="Calibri" panose="020F0502020204030204" pitchFamily="34" charset="0"/>
              </a:rPr>
              <a:t>Attribute Based Access Control</a:t>
            </a:r>
            <a:endParaRPr lang="zh-CN" altLang="en-US" sz="2400" b="1" dirty="0">
              <a:solidFill>
                <a:schemeClr val="accent1">
                  <a:lumMod val="75000"/>
                </a:schemeClr>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D87630F7-EB96-4D47-94FA-40BA7AAD9743}"/>
              </a:ext>
            </a:extLst>
          </p:cNvPr>
          <p:cNvSpPr txBox="1"/>
          <p:nvPr/>
        </p:nvSpPr>
        <p:spPr>
          <a:xfrm>
            <a:off x="729203" y="2730114"/>
            <a:ext cx="1640834" cy="830997"/>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Subject</a:t>
            </a:r>
          </a:p>
          <a:p>
            <a:r>
              <a:rPr lang="en-US" altLang="zh-CN" sz="2400" dirty="0">
                <a:latin typeface="Calibri" panose="020F0502020204030204" pitchFamily="34" charset="0"/>
                <a:cs typeface="Calibri" panose="020F0502020204030204" pitchFamily="34" charset="0"/>
              </a:rPr>
              <a:t>(Requester)</a:t>
            </a:r>
            <a:endParaRPr lang="zh-CN" altLang="en-US" sz="2400" dirty="0">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30998CE9-563A-4C61-B1B5-8BB8992ABA73}"/>
              </a:ext>
            </a:extLst>
          </p:cNvPr>
          <p:cNvSpPr txBox="1"/>
          <p:nvPr/>
        </p:nvSpPr>
        <p:spPr>
          <a:xfrm>
            <a:off x="2328252" y="2712225"/>
            <a:ext cx="1516505" cy="830997"/>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Object</a:t>
            </a:r>
          </a:p>
          <a:p>
            <a:r>
              <a:rPr lang="en-US" altLang="zh-CN" sz="2400" dirty="0">
                <a:latin typeface="Calibri" panose="020F0502020204030204" pitchFamily="34" charset="0"/>
                <a:cs typeface="Calibri" panose="020F0502020204030204" pitchFamily="34" charset="0"/>
              </a:rPr>
              <a:t>(Resource)</a:t>
            </a:r>
            <a:endParaRPr lang="zh-CN" altLang="en-US" sz="2400"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4EA51D06-EC06-4DEB-8A43-3D99D40F7B54}"/>
              </a:ext>
            </a:extLst>
          </p:cNvPr>
          <p:cNvSpPr txBox="1"/>
          <p:nvPr/>
        </p:nvSpPr>
        <p:spPr>
          <a:xfrm>
            <a:off x="3848583" y="2712225"/>
            <a:ext cx="1789144" cy="830997"/>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Environment</a:t>
            </a:r>
          </a:p>
          <a:p>
            <a:r>
              <a:rPr lang="en-US" altLang="zh-CN" sz="2400" dirty="0">
                <a:latin typeface="Calibri" panose="020F0502020204030204" pitchFamily="34" charset="0"/>
                <a:cs typeface="Calibri" panose="020F0502020204030204" pitchFamily="34" charset="0"/>
              </a:rPr>
              <a:t>(Time)</a:t>
            </a:r>
            <a:endParaRPr lang="zh-CN" altLang="en-US" sz="2400"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16E8CA3E-B512-448F-A841-46313F0E1EC4}"/>
              </a:ext>
            </a:extLst>
          </p:cNvPr>
          <p:cNvSpPr txBox="1"/>
          <p:nvPr/>
        </p:nvSpPr>
        <p:spPr>
          <a:xfrm>
            <a:off x="1154624" y="3715608"/>
            <a:ext cx="3513462" cy="461665"/>
          </a:xfrm>
          <a:prstGeom prst="rect">
            <a:avLst/>
          </a:prstGeom>
          <a:noFill/>
        </p:spPr>
        <p:txBody>
          <a:bodyPr wrap="none" rtlCol="0">
            <a:spAutoFit/>
          </a:bodyPr>
          <a:lstStyle/>
          <a:p>
            <a:r>
              <a:rPr lang="en-US" altLang="zh-CN" sz="2400" b="1" dirty="0">
                <a:solidFill>
                  <a:schemeClr val="accent1">
                    <a:lumMod val="75000"/>
                  </a:schemeClr>
                </a:solidFill>
                <a:latin typeface="Calibri" panose="020F0502020204030204" pitchFamily="34" charset="0"/>
                <a:cs typeface="Calibri" panose="020F0502020204030204" pitchFamily="34" charset="0"/>
              </a:rPr>
              <a:t>Predefined Data Structure</a:t>
            </a:r>
            <a:endParaRPr lang="zh-CN" altLang="en-US" sz="2400" b="1" dirty="0">
              <a:solidFill>
                <a:schemeClr val="accent1">
                  <a:lumMod val="75000"/>
                </a:schemeClr>
              </a:solidFill>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02A08B7F-27C5-48C3-B196-9C8D0B893DDF}"/>
              </a:ext>
            </a:extLst>
          </p:cNvPr>
          <p:cNvPicPr>
            <a:picLocks noChangeAspect="1"/>
          </p:cNvPicPr>
          <p:nvPr/>
        </p:nvPicPr>
        <p:blipFill>
          <a:blip r:embed="rId3"/>
          <a:stretch>
            <a:fillRect/>
          </a:stretch>
        </p:blipFill>
        <p:spPr>
          <a:xfrm>
            <a:off x="6040433" y="2760405"/>
            <a:ext cx="5781392" cy="3555840"/>
          </a:xfrm>
          <a:prstGeom prst="rect">
            <a:avLst/>
          </a:prstGeom>
        </p:spPr>
      </p:pic>
      <p:cxnSp>
        <p:nvCxnSpPr>
          <p:cNvPr id="15" name="直接箭头连接符 14">
            <a:extLst>
              <a:ext uri="{FF2B5EF4-FFF2-40B4-BE49-F238E27FC236}">
                <a16:creationId xmlns:a16="http://schemas.microsoft.com/office/drawing/2014/main" id="{48D7A2CC-9897-4BDE-85B9-D63505648E2D}"/>
              </a:ext>
            </a:extLst>
          </p:cNvPr>
          <p:cNvCxnSpPr>
            <a:cxnSpLocks/>
            <a:endCxn id="9" idx="0"/>
          </p:cNvCxnSpPr>
          <p:nvPr/>
        </p:nvCxnSpPr>
        <p:spPr>
          <a:xfrm flipH="1">
            <a:off x="1549620" y="2454442"/>
            <a:ext cx="656172" cy="275672"/>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F6DD82A-0B4F-459D-936B-503B4B2AE989}"/>
              </a:ext>
            </a:extLst>
          </p:cNvPr>
          <p:cNvCxnSpPr>
            <a:cxnSpLocks/>
          </p:cNvCxnSpPr>
          <p:nvPr/>
        </p:nvCxnSpPr>
        <p:spPr>
          <a:xfrm>
            <a:off x="2534283" y="2480096"/>
            <a:ext cx="295813" cy="32116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06B7849-F52B-4321-9655-5C819B9F43B1}"/>
              </a:ext>
            </a:extLst>
          </p:cNvPr>
          <p:cNvCxnSpPr>
            <a:cxnSpLocks/>
          </p:cNvCxnSpPr>
          <p:nvPr/>
        </p:nvCxnSpPr>
        <p:spPr>
          <a:xfrm>
            <a:off x="2833922" y="2454442"/>
            <a:ext cx="1389881" cy="34681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D9915704-16D9-4B14-A3DE-A7BA9A4C91E0}"/>
              </a:ext>
            </a:extLst>
          </p:cNvPr>
          <p:cNvSpPr txBox="1"/>
          <p:nvPr/>
        </p:nvSpPr>
        <p:spPr>
          <a:xfrm>
            <a:off x="9822135" y="2249263"/>
            <a:ext cx="1869871" cy="461665"/>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REST Request</a:t>
            </a:r>
            <a:endParaRPr lang="zh-CN" altLang="en-US" sz="2400" dirty="0">
              <a:latin typeface="Calibri" panose="020F0502020204030204" pitchFamily="34" charset="0"/>
              <a:cs typeface="Calibri" panose="020F0502020204030204" pitchFamily="34" charset="0"/>
            </a:endParaRPr>
          </a:p>
        </p:txBody>
      </p:sp>
      <p:sp>
        <p:nvSpPr>
          <p:cNvPr id="27" name="矩形 26">
            <a:extLst>
              <a:ext uri="{FF2B5EF4-FFF2-40B4-BE49-F238E27FC236}">
                <a16:creationId xmlns:a16="http://schemas.microsoft.com/office/drawing/2014/main" id="{D3978EE7-CB11-4F94-ABF4-70A97B80D2E1}"/>
              </a:ext>
            </a:extLst>
          </p:cNvPr>
          <p:cNvSpPr/>
          <p:nvPr/>
        </p:nvSpPr>
        <p:spPr>
          <a:xfrm>
            <a:off x="1807756" y="2108507"/>
            <a:ext cx="7198895" cy="424732"/>
          </a:xfrm>
          <a:prstGeom prst="rect">
            <a:avLst/>
          </a:prstGeom>
        </p:spPr>
        <p:txBody>
          <a:bodyPr wrap="square">
            <a:spAutoFit/>
          </a:bodyPr>
          <a:lstStyle/>
          <a:p>
            <a:pPr lvl="0" defTabSz="685800">
              <a:lnSpc>
                <a:spcPct val="90000"/>
              </a:lnSpc>
              <a:spcBef>
                <a:spcPts val="750"/>
              </a:spcBef>
              <a:defRPr/>
            </a:pP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P(S,</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O,</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E)</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&lt;-</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Logic</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Expression(ATTR(S),</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ATTR(O),</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ATTR(E))</a:t>
            </a:r>
          </a:p>
        </p:txBody>
      </p:sp>
    </p:spTree>
    <p:extLst>
      <p:ext uri="{BB962C8B-B14F-4D97-AF65-F5344CB8AC3E}">
        <p14:creationId xmlns:p14="http://schemas.microsoft.com/office/powerpoint/2010/main" val="102774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trips(downLeft)">
                                      <p:cBhvr>
                                        <p:cTn id="15" dur="250"/>
                                        <p:tgtEl>
                                          <p:spTgt spid="15"/>
                                        </p:tgtEl>
                                      </p:cBhvr>
                                    </p:animEffect>
                                  </p:childTnLst>
                                </p:cTn>
                              </p:par>
                              <p:par>
                                <p:cTn id="16" presetID="18" presetClass="entr" presetSubtype="6"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strips(downRight)">
                                      <p:cBhvr>
                                        <p:cTn id="18" dur="250"/>
                                        <p:tgtEl>
                                          <p:spTgt spid="17"/>
                                        </p:tgtEl>
                                      </p:cBhvr>
                                    </p:animEffect>
                                  </p:childTnLst>
                                </p:cTn>
                              </p:par>
                              <p:par>
                                <p:cTn id="19" presetID="18" presetClass="entr" presetSubtype="6"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strips(downRight)">
                                      <p:cBhvr>
                                        <p:cTn id="21" dur="250"/>
                                        <p:tgtEl>
                                          <p:spTgt spid="20"/>
                                        </p:tgtEl>
                                      </p:cBhvr>
                                    </p:animEffect>
                                  </p:childTnLst>
                                </p:cTn>
                              </p:par>
                            </p:childTnLst>
                          </p:cTn>
                        </p:par>
                        <p:par>
                          <p:cTn id="22" fill="hold">
                            <p:stCondLst>
                              <p:cond delay="250"/>
                            </p:stCondLst>
                            <p:childTnLst>
                              <p:par>
                                <p:cTn id="23" presetID="1"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250"/>
                            </p:stCondLst>
                            <p:childTnLst>
                              <p:par>
                                <p:cTn id="26" presetID="1"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250"/>
                            </p:stCondLst>
                            <p:childTnLst>
                              <p:par>
                                <p:cTn id="29" presetID="1"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par>
                          <p:cTn id="35" fill="hold">
                            <p:stCondLst>
                              <p:cond delay="0"/>
                            </p:stCondLst>
                            <p:childTnLst>
                              <p:par>
                                <p:cTn id="36" presetID="9"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dissolve">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25"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35</a:t>
            </a:fld>
            <a:endParaRPr lang="zh-CN" altLang="en-US"/>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3566041"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Policy Language</a:t>
            </a:r>
            <a:endParaRPr lang="zh-CN" altLang="en-US" sz="4000" b="1" dirty="0">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58B3ACE0-419C-44BC-84D0-04A4C3AC605A}"/>
              </a:ext>
            </a:extLst>
          </p:cNvPr>
          <p:cNvSpPr txBox="1"/>
          <p:nvPr/>
        </p:nvSpPr>
        <p:spPr>
          <a:xfrm>
            <a:off x="1154624" y="1572127"/>
            <a:ext cx="4110934" cy="461665"/>
          </a:xfrm>
          <a:prstGeom prst="rect">
            <a:avLst/>
          </a:prstGeom>
          <a:noFill/>
        </p:spPr>
        <p:txBody>
          <a:bodyPr wrap="none" rtlCol="0">
            <a:spAutoFit/>
          </a:bodyPr>
          <a:lstStyle/>
          <a:p>
            <a:r>
              <a:rPr lang="en-US" altLang="zh-CN" sz="2400" b="1" dirty="0">
                <a:solidFill>
                  <a:schemeClr val="accent1">
                    <a:lumMod val="75000"/>
                  </a:schemeClr>
                </a:solidFill>
                <a:latin typeface="Calibri" panose="020F0502020204030204" pitchFamily="34" charset="0"/>
                <a:cs typeface="Calibri" panose="020F0502020204030204" pitchFamily="34" charset="0"/>
              </a:rPr>
              <a:t>Attribute Based Access Control</a:t>
            </a:r>
            <a:endParaRPr lang="zh-CN" altLang="en-US" sz="2400" b="1" dirty="0">
              <a:solidFill>
                <a:schemeClr val="accent1">
                  <a:lumMod val="75000"/>
                </a:schemeClr>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D87630F7-EB96-4D47-94FA-40BA7AAD9743}"/>
              </a:ext>
            </a:extLst>
          </p:cNvPr>
          <p:cNvSpPr txBox="1"/>
          <p:nvPr/>
        </p:nvSpPr>
        <p:spPr>
          <a:xfrm>
            <a:off x="729203" y="2730114"/>
            <a:ext cx="1640834" cy="830997"/>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Subject</a:t>
            </a:r>
          </a:p>
          <a:p>
            <a:r>
              <a:rPr lang="en-US" altLang="zh-CN" sz="2400" dirty="0">
                <a:latin typeface="Calibri" panose="020F0502020204030204" pitchFamily="34" charset="0"/>
                <a:cs typeface="Calibri" panose="020F0502020204030204" pitchFamily="34" charset="0"/>
              </a:rPr>
              <a:t>(Requester)</a:t>
            </a:r>
            <a:endParaRPr lang="zh-CN" altLang="en-US" sz="2400" dirty="0">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30998CE9-563A-4C61-B1B5-8BB8992ABA73}"/>
              </a:ext>
            </a:extLst>
          </p:cNvPr>
          <p:cNvSpPr txBox="1"/>
          <p:nvPr/>
        </p:nvSpPr>
        <p:spPr>
          <a:xfrm>
            <a:off x="2328252" y="2712225"/>
            <a:ext cx="1516505" cy="830997"/>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Object</a:t>
            </a:r>
          </a:p>
          <a:p>
            <a:r>
              <a:rPr lang="en-US" altLang="zh-CN" sz="2400" dirty="0">
                <a:latin typeface="Calibri" panose="020F0502020204030204" pitchFamily="34" charset="0"/>
                <a:cs typeface="Calibri" panose="020F0502020204030204" pitchFamily="34" charset="0"/>
              </a:rPr>
              <a:t>(Resource)</a:t>
            </a:r>
            <a:endParaRPr lang="zh-CN" altLang="en-US" sz="2400"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4EA51D06-EC06-4DEB-8A43-3D99D40F7B54}"/>
              </a:ext>
            </a:extLst>
          </p:cNvPr>
          <p:cNvSpPr txBox="1"/>
          <p:nvPr/>
        </p:nvSpPr>
        <p:spPr>
          <a:xfrm>
            <a:off x="3848583" y="2712225"/>
            <a:ext cx="1789144" cy="830997"/>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Environment</a:t>
            </a:r>
          </a:p>
          <a:p>
            <a:r>
              <a:rPr lang="en-US" altLang="zh-CN" sz="2400" dirty="0">
                <a:latin typeface="Calibri" panose="020F0502020204030204" pitchFamily="34" charset="0"/>
                <a:cs typeface="Calibri" panose="020F0502020204030204" pitchFamily="34" charset="0"/>
              </a:rPr>
              <a:t>(Time)</a:t>
            </a:r>
            <a:endParaRPr lang="zh-CN" altLang="en-US" sz="2400"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16E8CA3E-B512-448F-A841-46313F0E1EC4}"/>
              </a:ext>
            </a:extLst>
          </p:cNvPr>
          <p:cNvSpPr txBox="1"/>
          <p:nvPr/>
        </p:nvSpPr>
        <p:spPr>
          <a:xfrm>
            <a:off x="1154624" y="3715608"/>
            <a:ext cx="3513462" cy="461665"/>
          </a:xfrm>
          <a:prstGeom prst="rect">
            <a:avLst/>
          </a:prstGeom>
          <a:noFill/>
        </p:spPr>
        <p:txBody>
          <a:bodyPr wrap="none" rtlCol="0">
            <a:spAutoFit/>
          </a:bodyPr>
          <a:lstStyle/>
          <a:p>
            <a:r>
              <a:rPr lang="en-US" altLang="zh-CN" sz="2400" b="1" dirty="0">
                <a:solidFill>
                  <a:schemeClr val="accent1">
                    <a:lumMod val="75000"/>
                  </a:schemeClr>
                </a:solidFill>
                <a:latin typeface="Calibri" panose="020F0502020204030204" pitchFamily="34" charset="0"/>
                <a:cs typeface="Calibri" panose="020F0502020204030204" pitchFamily="34" charset="0"/>
              </a:rPr>
              <a:t>Predefined Data Structure</a:t>
            </a:r>
            <a:endParaRPr lang="zh-CN" altLang="en-US" sz="2400" b="1" dirty="0">
              <a:solidFill>
                <a:schemeClr val="accent1">
                  <a:lumMod val="75000"/>
                </a:schemeClr>
              </a:solidFill>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312EB0AB-3F34-4796-B855-68F270BF420E}"/>
              </a:ext>
            </a:extLst>
          </p:cNvPr>
          <p:cNvSpPr txBox="1"/>
          <p:nvPr/>
        </p:nvSpPr>
        <p:spPr>
          <a:xfrm>
            <a:off x="1440135" y="4069744"/>
            <a:ext cx="4368440" cy="1697068"/>
          </a:xfrm>
          <a:prstGeom prst="rect">
            <a:avLst/>
          </a:prstGeom>
          <a:noFill/>
        </p:spPr>
        <p:txBody>
          <a:bodyPr wrap="none" rtlCol="0">
            <a:spAutoFit/>
          </a:bodyPr>
          <a:lstStyle/>
          <a:p>
            <a:pPr>
              <a:lnSpc>
                <a:spcPct val="150000"/>
              </a:lnSpc>
            </a:pPr>
            <a:r>
              <a:rPr lang="en-US" altLang="zh-CN" sz="2400" i="1" dirty="0">
                <a:latin typeface="Calibri" panose="020F0502020204030204" pitchFamily="34" charset="0"/>
                <a:cs typeface="Calibri" panose="020F0502020204030204" pitchFamily="34" charset="0"/>
              </a:rPr>
              <a:t>subject.role       subject.user        </a:t>
            </a:r>
          </a:p>
          <a:p>
            <a:pPr>
              <a:lnSpc>
                <a:spcPct val="150000"/>
              </a:lnSpc>
            </a:pPr>
            <a:r>
              <a:rPr lang="en-US" altLang="zh-CN" sz="2400" i="1" dirty="0">
                <a:latin typeface="Calibri" panose="020F0502020204030204" pitchFamily="34" charset="0"/>
                <a:cs typeface="Calibri" panose="020F0502020204030204" pitchFamily="34" charset="0"/>
              </a:rPr>
              <a:t>action.uri          action.method       </a:t>
            </a:r>
          </a:p>
          <a:p>
            <a:pPr>
              <a:lnSpc>
                <a:spcPct val="150000"/>
              </a:lnSpc>
            </a:pPr>
            <a:r>
              <a:rPr lang="en-US" altLang="zh-CN" sz="2400" i="1" dirty="0">
                <a:latin typeface="Calibri" panose="020F0502020204030204" pitchFamily="34" charset="0"/>
                <a:cs typeface="Calibri" panose="020F0502020204030204" pitchFamily="34" charset="0"/>
              </a:rPr>
              <a:t>$.{object_name}.attribute  </a:t>
            </a:r>
            <a:endParaRPr lang="zh-CN" altLang="en-US" sz="2400" i="1"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02A08B7F-27C5-48C3-B196-9C8D0B893DDF}"/>
              </a:ext>
            </a:extLst>
          </p:cNvPr>
          <p:cNvPicPr>
            <a:picLocks noChangeAspect="1"/>
          </p:cNvPicPr>
          <p:nvPr/>
        </p:nvPicPr>
        <p:blipFill>
          <a:blip r:embed="rId3"/>
          <a:stretch>
            <a:fillRect/>
          </a:stretch>
        </p:blipFill>
        <p:spPr>
          <a:xfrm>
            <a:off x="6040433" y="2760405"/>
            <a:ext cx="5781392" cy="3555840"/>
          </a:xfrm>
          <a:prstGeom prst="rect">
            <a:avLst/>
          </a:prstGeom>
        </p:spPr>
      </p:pic>
      <p:cxnSp>
        <p:nvCxnSpPr>
          <p:cNvPr id="15" name="直接箭头连接符 14">
            <a:extLst>
              <a:ext uri="{FF2B5EF4-FFF2-40B4-BE49-F238E27FC236}">
                <a16:creationId xmlns:a16="http://schemas.microsoft.com/office/drawing/2014/main" id="{48D7A2CC-9897-4BDE-85B9-D63505648E2D}"/>
              </a:ext>
            </a:extLst>
          </p:cNvPr>
          <p:cNvCxnSpPr>
            <a:cxnSpLocks/>
            <a:endCxn id="9" idx="0"/>
          </p:cNvCxnSpPr>
          <p:nvPr/>
        </p:nvCxnSpPr>
        <p:spPr>
          <a:xfrm flipH="1">
            <a:off x="1549620" y="2454442"/>
            <a:ext cx="656172" cy="275672"/>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F6DD82A-0B4F-459D-936B-503B4B2AE989}"/>
              </a:ext>
            </a:extLst>
          </p:cNvPr>
          <p:cNvCxnSpPr>
            <a:cxnSpLocks/>
          </p:cNvCxnSpPr>
          <p:nvPr/>
        </p:nvCxnSpPr>
        <p:spPr>
          <a:xfrm>
            <a:off x="2534283" y="2480096"/>
            <a:ext cx="295813" cy="32116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06B7849-F52B-4321-9655-5C819B9F43B1}"/>
              </a:ext>
            </a:extLst>
          </p:cNvPr>
          <p:cNvCxnSpPr>
            <a:cxnSpLocks/>
          </p:cNvCxnSpPr>
          <p:nvPr/>
        </p:nvCxnSpPr>
        <p:spPr>
          <a:xfrm>
            <a:off x="2833922" y="2454442"/>
            <a:ext cx="1389881" cy="34681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D9915704-16D9-4B14-A3DE-A7BA9A4C91E0}"/>
              </a:ext>
            </a:extLst>
          </p:cNvPr>
          <p:cNvSpPr txBox="1"/>
          <p:nvPr/>
        </p:nvSpPr>
        <p:spPr>
          <a:xfrm>
            <a:off x="9822135" y="2249263"/>
            <a:ext cx="1869871" cy="461665"/>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REST Request</a:t>
            </a:r>
            <a:endParaRPr lang="zh-CN" altLang="en-US" sz="2400" dirty="0">
              <a:latin typeface="Calibri" panose="020F0502020204030204" pitchFamily="34" charset="0"/>
              <a:cs typeface="Calibri" panose="020F0502020204030204" pitchFamily="34" charset="0"/>
            </a:endParaRPr>
          </a:p>
        </p:txBody>
      </p:sp>
      <p:sp>
        <p:nvSpPr>
          <p:cNvPr id="26" name="文本框 25">
            <a:extLst>
              <a:ext uri="{FF2B5EF4-FFF2-40B4-BE49-F238E27FC236}">
                <a16:creationId xmlns:a16="http://schemas.microsoft.com/office/drawing/2014/main" id="{436FF9B6-4E76-4CCC-A24A-A79472470FFD}"/>
              </a:ext>
            </a:extLst>
          </p:cNvPr>
          <p:cNvSpPr txBox="1"/>
          <p:nvPr/>
        </p:nvSpPr>
        <p:spPr>
          <a:xfrm>
            <a:off x="1440135" y="5691782"/>
            <a:ext cx="3393750" cy="589072"/>
          </a:xfrm>
          <a:prstGeom prst="rect">
            <a:avLst/>
          </a:prstGeom>
          <a:noFill/>
        </p:spPr>
        <p:txBody>
          <a:bodyPr wrap="none" rtlCol="0">
            <a:spAutoFit/>
          </a:bodyPr>
          <a:lstStyle/>
          <a:p>
            <a:pPr>
              <a:lnSpc>
                <a:spcPct val="150000"/>
              </a:lnSpc>
            </a:pPr>
            <a:r>
              <a:rPr lang="en-US" altLang="zh-CN" sz="2400" i="1" dirty="0">
                <a:solidFill>
                  <a:schemeClr val="accent1">
                    <a:lumMod val="75000"/>
                  </a:schemeClr>
                </a:solidFill>
                <a:latin typeface="Calibri" panose="020F0502020204030204" pitchFamily="34" charset="0"/>
                <a:cs typeface="Calibri" panose="020F0502020204030204" pitchFamily="34" charset="0"/>
              </a:rPr>
              <a:t>$.network.network_type  </a:t>
            </a:r>
            <a:endParaRPr lang="zh-CN" altLang="en-US" sz="2400" i="1" dirty="0">
              <a:solidFill>
                <a:schemeClr val="accent1">
                  <a:lumMod val="75000"/>
                </a:schemeClr>
              </a:solidFill>
              <a:latin typeface="Calibri" panose="020F0502020204030204" pitchFamily="34" charset="0"/>
              <a:cs typeface="Calibri" panose="020F0502020204030204" pitchFamily="34" charset="0"/>
            </a:endParaRPr>
          </a:p>
        </p:txBody>
      </p:sp>
      <p:sp>
        <p:nvSpPr>
          <p:cNvPr id="27" name="矩形 26">
            <a:extLst>
              <a:ext uri="{FF2B5EF4-FFF2-40B4-BE49-F238E27FC236}">
                <a16:creationId xmlns:a16="http://schemas.microsoft.com/office/drawing/2014/main" id="{D3978EE7-CB11-4F94-ABF4-70A97B80D2E1}"/>
              </a:ext>
            </a:extLst>
          </p:cNvPr>
          <p:cNvSpPr/>
          <p:nvPr/>
        </p:nvSpPr>
        <p:spPr>
          <a:xfrm>
            <a:off x="1807756" y="2108507"/>
            <a:ext cx="7198895" cy="424732"/>
          </a:xfrm>
          <a:prstGeom prst="rect">
            <a:avLst/>
          </a:prstGeom>
        </p:spPr>
        <p:txBody>
          <a:bodyPr wrap="square">
            <a:spAutoFit/>
          </a:bodyPr>
          <a:lstStyle/>
          <a:p>
            <a:pPr lvl="0" defTabSz="685800">
              <a:lnSpc>
                <a:spcPct val="90000"/>
              </a:lnSpc>
              <a:spcBef>
                <a:spcPts val="750"/>
              </a:spcBef>
              <a:defRPr/>
            </a:pP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P(S,</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O,</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E)</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&lt;-</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Logic</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Expression(ATTR(S),</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ATTR(O),</a:t>
            </a:r>
            <a:r>
              <a:rPr lang="zh-CN" altLang="en-US" sz="2400" dirty="0">
                <a:solidFill>
                  <a:sysClr val="windowText" lastClr="000000"/>
                </a:solidFill>
                <a:latin typeface="Calibri" panose="020F0502020204030204" pitchFamily="34" charset="0"/>
                <a:ea typeface="DengXian" charset="-122"/>
                <a:cs typeface="Calibri" panose="020F0502020204030204" pitchFamily="34" charset="0"/>
              </a:rPr>
              <a:t> </a:t>
            </a:r>
            <a:r>
              <a:rPr lang="en-US" altLang="zh-CN" sz="2400" dirty="0">
                <a:solidFill>
                  <a:sysClr val="windowText" lastClr="000000"/>
                </a:solidFill>
                <a:latin typeface="Calibri" panose="020F0502020204030204" pitchFamily="34" charset="0"/>
                <a:ea typeface="DengXian" charset="-122"/>
                <a:cs typeface="Calibri" panose="020F0502020204030204" pitchFamily="34" charset="0"/>
              </a:rPr>
              <a:t>ATTR(E))</a:t>
            </a:r>
          </a:p>
        </p:txBody>
      </p:sp>
    </p:spTree>
    <p:extLst>
      <p:ext uri="{BB962C8B-B14F-4D97-AF65-F5344CB8AC3E}">
        <p14:creationId xmlns:p14="http://schemas.microsoft.com/office/powerpoint/2010/main" val="200062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36</a:t>
            </a:fld>
            <a:r>
              <a:rPr lang="zh-CN" altLang="en-US" dirty="0"/>
              <a:t> </a:t>
            </a:r>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1436355"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Policy</a:t>
            </a:r>
            <a:endParaRPr lang="zh-CN" altLang="en-US" sz="4000" b="1" dirty="0">
              <a:latin typeface="Calibri" panose="020F0502020204030204" pitchFamily="34" charset="0"/>
              <a:cs typeface="Calibri" panose="020F0502020204030204" pitchFamily="34" charset="0"/>
            </a:endParaRPr>
          </a:p>
        </p:txBody>
      </p:sp>
      <p:sp>
        <p:nvSpPr>
          <p:cNvPr id="30" name="文本框 29">
            <a:extLst>
              <a:ext uri="{FF2B5EF4-FFF2-40B4-BE49-F238E27FC236}">
                <a16:creationId xmlns:a16="http://schemas.microsoft.com/office/drawing/2014/main" id="{330CFB5D-92D5-4888-9E42-7CDBAE59E42A}"/>
              </a:ext>
            </a:extLst>
          </p:cNvPr>
          <p:cNvSpPr txBox="1"/>
          <p:nvPr/>
        </p:nvSpPr>
        <p:spPr>
          <a:xfrm>
            <a:off x="2518611" y="2981384"/>
            <a:ext cx="7876673" cy="1200329"/>
          </a:xfrm>
          <a:prstGeom prst="rect">
            <a:avLst/>
          </a:prstGeom>
          <a:noFill/>
        </p:spPr>
        <p:txBody>
          <a:bodyPr wrap="square" rtlCol="0">
            <a:spAutoFit/>
          </a:bodyPr>
          <a:lstStyle/>
          <a:p>
            <a:r>
              <a:rPr lang="en-US" altLang="zh-CN" sz="2400" b="1" dirty="0">
                <a:latin typeface="Calibri" panose="020F0502020204030204" pitchFamily="34" charset="0"/>
                <a:cs typeface="Calibri" panose="020F0502020204030204" pitchFamily="34" charset="0"/>
              </a:rPr>
              <a:t>Policy</a:t>
            </a:r>
            <a:r>
              <a:rPr lang="en-US" altLang="zh-CN" sz="2400" dirty="0">
                <a:latin typeface="Calibri" panose="020F0502020204030204" pitchFamily="34" charset="0"/>
                <a:cs typeface="Calibri" panose="020F0502020204030204" pitchFamily="34" charset="0"/>
              </a:rPr>
              <a:t>:  A set of assertion expressions</a:t>
            </a:r>
          </a:p>
          <a:p>
            <a:r>
              <a:rPr lang="en-US" altLang="zh-CN" sz="2400" b="1" dirty="0">
                <a:latin typeface="Calibri" panose="020F0502020204030204" pitchFamily="34" charset="0"/>
                <a:cs typeface="Calibri" panose="020F0502020204030204" pitchFamily="34" charset="0"/>
              </a:rPr>
              <a:t>Composition</a:t>
            </a:r>
            <a:r>
              <a:rPr lang="en-US" altLang="zh-CN" sz="2400" dirty="0">
                <a:latin typeface="Calibri" panose="020F0502020204030204" pitchFamily="34" charset="0"/>
                <a:cs typeface="Calibri" panose="020F0502020204030204" pitchFamily="34" charset="0"/>
              </a:rPr>
              <a:t>:  Iteration of </a:t>
            </a:r>
            <a:r>
              <a:rPr lang="en-US" altLang="zh-CN" sz="2400" i="1" dirty="0">
                <a:latin typeface="Calibri" panose="020F0502020204030204" pitchFamily="34" charset="0"/>
                <a:cs typeface="Calibri" panose="020F0502020204030204" pitchFamily="34" charset="0"/>
              </a:rPr>
              <a:t>if-statements</a:t>
            </a:r>
            <a:r>
              <a:rPr lang="en-US" altLang="zh-CN" sz="2400" dirty="0">
                <a:latin typeface="Calibri" panose="020F0502020204030204" pitchFamily="34" charset="0"/>
                <a:cs typeface="Calibri" panose="020F0502020204030204" pitchFamily="34" charset="0"/>
              </a:rPr>
              <a:t> and logical operators</a:t>
            </a:r>
          </a:p>
          <a:p>
            <a:r>
              <a:rPr lang="en-US" altLang="zh-CN" sz="2400" b="1" dirty="0">
                <a:latin typeface="Calibri" panose="020F0502020204030204" pitchFamily="34" charset="0"/>
                <a:cs typeface="Calibri" panose="020F0502020204030204" pitchFamily="34" charset="0"/>
              </a:rPr>
              <a:t>Return</a:t>
            </a:r>
            <a:r>
              <a:rPr lang="en-US" altLang="zh-CN" sz="2400" dirty="0">
                <a:latin typeface="Calibri" panose="020F0502020204030204" pitchFamily="34" charset="0"/>
                <a:cs typeface="Calibri" panose="020F0502020204030204" pitchFamily="34" charset="0"/>
              </a:rPr>
              <a:t>:  ACCEPT /</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REJECT</a:t>
            </a:r>
          </a:p>
        </p:txBody>
      </p:sp>
      <p:grpSp>
        <p:nvGrpSpPr>
          <p:cNvPr id="35" name="组合 34">
            <a:extLst>
              <a:ext uri="{FF2B5EF4-FFF2-40B4-BE49-F238E27FC236}">
                <a16:creationId xmlns:a16="http://schemas.microsoft.com/office/drawing/2014/main" id="{4C45BD05-C1BC-4A34-AE35-4C4916227B0E}"/>
              </a:ext>
            </a:extLst>
          </p:cNvPr>
          <p:cNvGrpSpPr/>
          <p:nvPr/>
        </p:nvGrpSpPr>
        <p:grpSpPr>
          <a:xfrm>
            <a:off x="1154624" y="1740568"/>
            <a:ext cx="5814786" cy="1071077"/>
            <a:chOff x="1154624" y="1740568"/>
            <a:chExt cx="5814786" cy="1071077"/>
          </a:xfrm>
        </p:grpSpPr>
        <p:pic>
          <p:nvPicPr>
            <p:cNvPr id="31" name="图片 30">
              <a:extLst>
                <a:ext uri="{FF2B5EF4-FFF2-40B4-BE49-F238E27FC236}">
                  <a16:creationId xmlns:a16="http://schemas.microsoft.com/office/drawing/2014/main" id="{B0F98A8A-5C27-4ABA-AECE-AA3EB1CD2036}"/>
                </a:ext>
              </a:extLst>
            </p:cNvPr>
            <p:cNvPicPr>
              <a:picLocks noChangeAspect="1"/>
            </p:cNvPicPr>
            <p:nvPr/>
          </p:nvPicPr>
          <p:blipFill>
            <a:blip r:embed="rId3"/>
            <a:stretch>
              <a:fillRect/>
            </a:stretch>
          </p:blipFill>
          <p:spPr>
            <a:xfrm>
              <a:off x="1283368" y="1740568"/>
              <a:ext cx="5686042" cy="1055298"/>
            </a:xfrm>
            <a:prstGeom prst="rect">
              <a:avLst/>
            </a:prstGeom>
          </p:spPr>
        </p:pic>
        <p:sp>
          <p:nvSpPr>
            <p:cNvPr id="33" name="矩形 32">
              <a:extLst>
                <a:ext uri="{FF2B5EF4-FFF2-40B4-BE49-F238E27FC236}">
                  <a16:creationId xmlns:a16="http://schemas.microsoft.com/office/drawing/2014/main" id="{34C10DB7-3493-4BF4-9699-4528F178E557}"/>
                </a:ext>
              </a:extLst>
            </p:cNvPr>
            <p:cNvSpPr/>
            <p:nvPr/>
          </p:nvSpPr>
          <p:spPr>
            <a:xfrm>
              <a:off x="1154624" y="1747564"/>
              <a:ext cx="5814786" cy="1064081"/>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CDD01DBC-A2C2-48E8-9F1F-B872BFA06BE6}"/>
              </a:ext>
            </a:extLst>
          </p:cNvPr>
          <p:cNvPicPr>
            <a:picLocks noChangeAspect="1"/>
          </p:cNvPicPr>
          <p:nvPr/>
        </p:nvPicPr>
        <p:blipFill>
          <a:blip r:embed="rId4"/>
          <a:stretch>
            <a:fillRect/>
          </a:stretch>
        </p:blipFill>
        <p:spPr>
          <a:xfrm>
            <a:off x="6616193" y="4447179"/>
            <a:ext cx="4953196" cy="1084473"/>
          </a:xfrm>
          <a:prstGeom prst="rect">
            <a:avLst/>
          </a:prstGeom>
        </p:spPr>
      </p:pic>
      <p:pic>
        <p:nvPicPr>
          <p:cNvPr id="3" name="图片 2">
            <a:extLst>
              <a:ext uri="{FF2B5EF4-FFF2-40B4-BE49-F238E27FC236}">
                <a16:creationId xmlns:a16="http://schemas.microsoft.com/office/drawing/2014/main" id="{AA42386D-4C26-4DC5-B3DA-C74DB7158A86}"/>
              </a:ext>
            </a:extLst>
          </p:cNvPr>
          <p:cNvPicPr>
            <a:picLocks noChangeAspect="1"/>
          </p:cNvPicPr>
          <p:nvPr/>
        </p:nvPicPr>
        <p:blipFill>
          <a:blip r:embed="rId5"/>
          <a:stretch>
            <a:fillRect/>
          </a:stretch>
        </p:blipFill>
        <p:spPr>
          <a:xfrm>
            <a:off x="957400" y="4447179"/>
            <a:ext cx="5054679" cy="1451137"/>
          </a:xfrm>
          <a:prstGeom prst="rect">
            <a:avLst/>
          </a:prstGeom>
        </p:spPr>
      </p:pic>
    </p:spTree>
    <p:extLst>
      <p:ext uri="{BB962C8B-B14F-4D97-AF65-F5344CB8AC3E}">
        <p14:creationId xmlns:p14="http://schemas.microsoft.com/office/powerpoint/2010/main" val="270322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4</a:t>
            </a:fld>
            <a:endParaRPr lang="zh-CN" altLang="en-US"/>
          </a:p>
        </p:txBody>
      </p:sp>
      <p:sp>
        <p:nvSpPr>
          <p:cNvPr id="5" name="文本框 4">
            <a:extLst>
              <a:ext uri="{FF2B5EF4-FFF2-40B4-BE49-F238E27FC236}">
                <a16:creationId xmlns:a16="http://schemas.microsoft.com/office/drawing/2014/main" id="{B6AF299B-211F-484E-9A63-E6B2B93F41AA}"/>
              </a:ext>
            </a:extLst>
          </p:cNvPr>
          <p:cNvSpPr txBox="1"/>
          <p:nvPr/>
        </p:nvSpPr>
        <p:spPr>
          <a:xfrm>
            <a:off x="1154624" y="110038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10120784"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Problem 1: Absence of Effective Access Control</a:t>
            </a:r>
            <a:endParaRPr lang="zh-CN" altLang="en-US" sz="4000" b="1"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B5FB8EE4-5E81-4B58-A484-5DA19CEA939C}"/>
              </a:ext>
            </a:extLst>
          </p:cNvPr>
          <p:cNvSpPr txBox="1"/>
          <p:nvPr/>
        </p:nvSpPr>
        <p:spPr>
          <a:xfrm>
            <a:off x="984144" y="1992932"/>
            <a:ext cx="7478538" cy="3149452"/>
          </a:xfrm>
          <a:prstGeom prst="rect">
            <a:avLst/>
          </a:prstGeom>
          <a:noFill/>
        </p:spPr>
        <p:txBody>
          <a:bodyPr wrap="square" rtlCol="0">
            <a:spAutoFit/>
          </a:bodyPr>
          <a:lstStyle/>
          <a:p>
            <a:pPr marL="285750" indent="-285750">
              <a:lnSpc>
                <a:spcPct val="25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Inaccurate requests from applications</a:t>
            </a:r>
          </a:p>
          <a:p>
            <a:pPr marL="285750" indent="-285750">
              <a:lnSpc>
                <a:spcPct val="25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Requests are tampered with in transit</a:t>
            </a:r>
          </a:p>
          <a:p>
            <a:pPr marL="285750" indent="-285750">
              <a:lnSpc>
                <a:spcPct val="25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Malicious requests sent through NBI directly</a:t>
            </a:r>
          </a:p>
        </p:txBody>
      </p:sp>
      <p:sp>
        <p:nvSpPr>
          <p:cNvPr id="2" name="矩形: 圆角 1">
            <a:extLst>
              <a:ext uri="{FF2B5EF4-FFF2-40B4-BE49-F238E27FC236}">
                <a16:creationId xmlns:a16="http://schemas.microsoft.com/office/drawing/2014/main" id="{390C91BC-63B3-40E5-BA42-1763EDD9A647}"/>
              </a:ext>
            </a:extLst>
          </p:cNvPr>
          <p:cNvSpPr/>
          <p:nvPr/>
        </p:nvSpPr>
        <p:spPr>
          <a:xfrm>
            <a:off x="7932821" y="3416967"/>
            <a:ext cx="3745832" cy="97054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800" b="1" dirty="0">
                <a:latin typeface="Calibri" panose="020F0502020204030204" pitchFamily="34" charset="0"/>
                <a:cs typeface="Calibri" panose="020F0502020204030204" pitchFamily="34" charset="0"/>
              </a:rPr>
              <a:t>SDN Controller</a:t>
            </a:r>
            <a:endParaRPr lang="zh-CN" altLang="en-US" sz="2800" b="1" dirty="0">
              <a:latin typeface="Calibri" panose="020F0502020204030204" pitchFamily="34" charset="0"/>
              <a:cs typeface="Calibri" panose="020F0502020204030204" pitchFamily="34" charset="0"/>
            </a:endParaRPr>
          </a:p>
        </p:txBody>
      </p:sp>
      <p:sp>
        <p:nvSpPr>
          <p:cNvPr id="8" name="椭圆 7">
            <a:extLst>
              <a:ext uri="{FF2B5EF4-FFF2-40B4-BE49-F238E27FC236}">
                <a16:creationId xmlns:a16="http://schemas.microsoft.com/office/drawing/2014/main" id="{61C13F4F-A820-4850-87E1-272C900A8C67}"/>
              </a:ext>
            </a:extLst>
          </p:cNvPr>
          <p:cNvSpPr/>
          <p:nvPr/>
        </p:nvSpPr>
        <p:spPr>
          <a:xfrm>
            <a:off x="9801762" y="2109537"/>
            <a:ext cx="1852782" cy="32084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Application</a:t>
            </a:r>
            <a:endParaRPr lang="zh-CN" altLang="en-US" b="1" dirty="0">
              <a:latin typeface="Calibri" panose="020F0502020204030204" pitchFamily="34" charset="0"/>
              <a:cs typeface="Calibri" panose="020F0502020204030204" pitchFamily="34" charset="0"/>
            </a:endParaRPr>
          </a:p>
        </p:txBody>
      </p:sp>
      <p:sp>
        <p:nvSpPr>
          <p:cNvPr id="3" name="箭头: 下 2">
            <a:extLst>
              <a:ext uri="{FF2B5EF4-FFF2-40B4-BE49-F238E27FC236}">
                <a16:creationId xmlns:a16="http://schemas.microsoft.com/office/drawing/2014/main" id="{F3188D0C-448D-4D3C-9E2F-8E1D44E33B03}"/>
              </a:ext>
            </a:extLst>
          </p:cNvPr>
          <p:cNvSpPr/>
          <p:nvPr/>
        </p:nvSpPr>
        <p:spPr>
          <a:xfrm>
            <a:off x="10654084" y="2468854"/>
            <a:ext cx="257928" cy="933701"/>
          </a:xfrm>
          <a:prstGeom prst="down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F0FF3EF1-4D17-4CDD-867A-17BC8948A4F2}"/>
              </a:ext>
            </a:extLst>
          </p:cNvPr>
          <p:cNvPicPr>
            <a:picLocks noChangeAspect="1"/>
          </p:cNvPicPr>
          <p:nvPr/>
        </p:nvPicPr>
        <p:blipFill rotWithShape="1">
          <a:blip r:embed="rId3"/>
          <a:srcRect t="1" b="4838"/>
          <a:stretch/>
        </p:blipFill>
        <p:spPr>
          <a:xfrm>
            <a:off x="10518984" y="1547562"/>
            <a:ext cx="523875" cy="561975"/>
          </a:xfrm>
          <a:prstGeom prst="rect">
            <a:avLst/>
          </a:prstGeom>
        </p:spPr>
      </p:pic>
    </p:spTree>
    <p:extLst>
      <p:ext uri="{BB962C8B-B14F-4D97-AF65-F5344CB8AC3E}">
        <p14:creationId xmlns:p14="http://schemas.microsoft.com/office/powerpoint/2010/main" val="301218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0"/>
                            </p:stCondLst>
                            <p:childTnLst>
                              <p:par>
                                <p:cTn id="24" presetID="1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p:tgtEl>
                                          <p:spTgt spid="3"/>
                                        </p:tgtEl>
                                        <p:attrNameLst>
                                          <p:attrName>ppt_y</p:attrName>
                                        </p:attrNameLst>
                                      </p:cBhvr>
                                      <p:tavLst>
                                        <p:tav tm="0">
                                          <p:val>
                                            <p:strVal val="#ppt_y-#ppt_h*1.125000"/>
                                          </p:val>
                                        </p:tav>
                                        <p:tav tm="100000">
                                          <p:val>
                                            <p:strVal val="#ppt_y"/>
                                          </p:val>
                                        </p:tav>
                                      </p:tavLst>
                                    </p:anim>
                                    <p:animEffect transition="in" filter="wipe(down)">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5</a:t>
            </a:fld>
            <a:endParaRPr lang="zh-CN" altLang="en-US"/>
          </a:p>
        </p:txBody>
      </p:sp>
      <p:sp>
        <p:nvSpPr>
          <p:cNvPr id="5" name="文本框 4">
            <a:extLst>
              <a:ext uri="{FF2B5EF4-FFF2-40B4-BE49-F238E27FC236}">
                <a16:creationId xmlns:a16="http://schemas.microsoft.com/office/drawing/2014/main" id="{B6AF299B-211F-484E-9A63-E6B2B93F41AA}"/>
              </a:ext>
            </a:extLst>
          </p:cNvPr>
          <p:cNvSpPr txBox="1"/>
          <p:nvPr/>
        </p:nvSpPr>
        <p:spPr>
          <a:xfrm>
            <a:off x="1154624" y="1100380"/>
            <a:ext cx="184731" cy="369332"/>
          </a:xfrm>
          <a:prstGeom prst="rect">
            <a:avLst/>
          </a:prstGeom>
          <a:noFill/>
        </p:spPr>
        <p:txBody>
          <a:bodyPr wrap="none" rtlCol="0">
            <a:spAutoFit/>
          </a:bodyPr>
          <a:lstStyle/>
          <a:p>
            <a:endParaRPr lang="zh-CN" altLang="en-US" dirty="0"/>
          </a:p>
        </p:txBody>
      </p:sp>
      <p:sp>
        <p:nvSpPr>
          <p:cNvPr id="2" name="矩形: 圆角 1">
            <a:extLst>
              <a:ext uri="{FF2B5EF4-FFF2-40B4-BE49-F238E27FC236}">
                <a16:creationId xmlns:a16="http://schemas.microsoft.com/office/drawing/2014/main" id="{390C91BC-63B3-40E5-BA42-1763EDD9A647}"/>
              </a:ext>
            </a:extLst>
          </p:cNvPr>
          <p:cNvSpPr/>
          <p:nvPr/>
        </p:nvSpPr>
        <p:spPr>
          <a:xfrm>
            <a:off x="7932821" y="3416967"/>
            <a:ext cx="3745832" cy="97054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800" b="1" dirty="0">
                <a:latin typeface="Calibri" panose="020F0502020204030204" pitchFamily="34" charset="0"/>
                <a:cs typeface="Calibri" panose="020F0502020204030204" pitchFamily="34" charset="0"/>
              </a:rPr>
              <a:t>SDN Controller</a:t>
            </a:r>
            <a:endParaRPr lang="zh-CN" altLang="en-US" sz="2800" b="1" dirty="0">
              <a:latin typeface="Calibri" panose="020F0502020204030204" pitchFamily="34" charset="0"/>
              <a:cs typeface="Calibri" panose="020F0502020204030204" pitchFamily="34" charset="0"/>
            </a:endParaRPr>
          </a:p>
        </p:txBody>
      </p:sp>
      <p:sp>
        <p:nvSpPr>
          <p:cNvPr id="8" name="椭圆 7">
            <a:extLst>
              <a:ext uri="{FF2B5EF4-FFF2-40B4-BE49-F238E27FC236}">
                <a16:creationId xmlns:a16="http://schemas.microsoft.com/office/drawing/2014/main" id="{61C13F4F-A820-4850-87E1-272C900A8C67}"/>
              </a:ext>
            </a:extLst>
          </p:cNvPr>
          <p:cNvSpPr/>
          <p:nvPr/>
        </p:nvSpPr>
        <p:spPr>
          <a:xfrm>
            <a:off x="9801762" y="2109537"/>
            <a:ext cx="1852782" cy="32084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Application</a:t>
            </a:r>
            <a:endParaRPr lang="zh-CN" altLang="en-US" b="1" dirty="0">
              <a:latin typeface="Calibri" panose="020F0502020204030204" pitchFamily="34" charset="0"/>
              <a:cs typeface="Calibri" panose="020F0502020204030204" pitchFamily="34" charset="0"/>
            </a:endParaRPr>
          </a:p>
        </p:txBody>
      </p:sp>
      <p:sp>
        <p:nvSpPr>
          <p:cNvPr id="3" name="箭头: 下 2">
            <a:extLst>
              <a:ext uri="{FF2B5EF4-FFF2-40B4-BE49-F238E27FC236}">
                <a16:creationId xmlns:a16="http://schemas.microsoft.com/office/drawing/2014/main" id="{F3188D0C-448D-4D3C-9E2F-8E1D44E33B03}"/>
              </a:ext>
            </a:extLst>
          </p:cNvPr>
          <p:cNvSpPr/>
          <p:nvPr/>
        </p:nvSpPr>
        <p:spPr>
          <a:xfrm>
            <a:off x="10654084" y="2468854"/>
            <a:ext cx="257928" cy="933701"/>
          </a:xfrm>
          <a:prstGeom prst="down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34EB5C4-627E-454E-96E8-D676D9C41BBF}"/>
              </a:ext>
            </a:extLst>
          </p:cNvPr>
          <p:cNvSpPr/>
          <p:nvPr/>
        </p:nvSpPr>
        <p:spPr>
          <a:xfrm>
            <a:off x="8522406" y="2691062"/>
            <a:ext cx="1852782" cy="32084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Application</a:t>
            </a:r>
            <a:endParaRPr lang="zh-CN" altLang="en-US" b="1" dirty="0">
              <a:latin typeface="Calibri" panose="020F0502020204030204" pitchFamily="34" charset="0"/>
              <a:cs typeface="Calibri" panose="020F0502020204030204" pitchFamily="34" charset="0"/>
            </a:endParaRPr>
          </a:p>
        </p:txBody>
      </p:sp>
      <p:pic>
        <p:nvPicPr>
          <p:cNvPr id="12" name="图片 11">
            <a:extLst>
              <a:ext uri="{FF2B5EF4-FFF2-40B4-BE49-F238E27FC236}">
                <a16:creationId xmlns:a16="http://schemas.microsoft.com/office/drawing/2014/main" id="{2BBD2B10-6199-4B64-845B-90372BCFB74F}"/>
              </a:ext>
            </a:extLst>
          </p:cNvPr>
          <p:cNvPicPr>
            <a:picLocks noChangeAspect="1"/>
          </p:cNvPicPr>
          <p:nvPr/>
        </p:nvPicPr>
        <p:blipFill rotWithShape="1">
          <a:blip r:embed="rId3"/>
          <a:srcRect t="1" b="4838"/>
          <a:stretch/>
        </p:blipFill>
        <p:spPr>
          <a:xfrm>
            <a:off x="9233038" y="2125390"/>
            <a:ext cx="523875" cy="561975"/>
          </a:xfrm>
          <a:prstGeom prst="rect">
            <a:avLst/>
          </a:prstGeom>
        </p:spPr>
      </p:pic>
      <p:sp>
        <p:nvSpPr>
          <p:cNvPr id="11" name="箭头: 下 10">
            <a:extLst>
              <a:ext uri="{FF2B5EF4-FFF2-40B4-BE49-F238E27FC236}">
                <a16:creationId xmlns:a16="http://schemas.microsoft.com/office/drawing/2014/main" id="{4D652F4A-DA73-4006-BFB2-141D6C849DEF}"/>
              </a:ext>
            </a:extLst>
          </p:cNvPr>
          <p:cNvSpPr/>
          <p:nvPr/>
        </p:nvSpPr>
        <p:spPr>
          <a:xfrm>
            <a:off x="9352983" y="3198769"/>
            <a:ext cx="257928" cy="203786"/>
          </a:xfrm>
          <a:prstGeom prst="down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圆角右 14">
            <a:extLst>
              <a:ext uri="{FF2B5EF4-FFF2-40B4-BE49-F238E27FC236}">
                <a16:creationId xmlns:a16="http://schemas.microsoft.com/office/drawing/2014/main" id="{30BFCC6A-2AC0-4EB2-B12E-7865F35C75CD}"/>
              </a:ext>
            </a:extLst>
          </p:cNvPr>
          <p:cNvSpPr/>
          <p:nvPr/>
        </p:nvSpPr>
        <p:spPr>
          <a:xfrm rot="5400000">
            <a:off x="8109961" y="2963104"/>
            <a:ext cx="427811" cy="493334"/>
          </a:xfrm>
          <a:prstGeom prst="bent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7" name="图片 16">
            <a:extLst>
              <a:ext uri="{FF2B5EF4-FFF2-40B4-BE49-F238E27FC236}">
                <a16:creationId xmlns:a16="http://schemas.microsoft.com/office/drawing/2014/main" id="{43AC00A7-D3E1-44CB-BAEF-447CCFD9ABBF}"/>
              </a:ext>
            </a:extLst>
          </p:cNvPr>
          <p:cNvPicPr>
            <a:picLocks noChangeAspect="1"/>
          </p:cNvPicPr>
          <p:nvPr/>
        </p:nvPicPr>
        <p:blipFill rotWithShape="1">
          <a:blip r:embed="rId3"/>
          <a:srcRect t="1" b="4838"/>
          <a:stretch/>
        </p:blipFill>
        <p:spPr>
          <a:xfrm>
            <a:off x="7690515" y="2781959"/>
            <a:ext cx="398808" cy="427812"/>
          </a:xfrm>
          <a:prstGeom prst="rect">
            <a:avLst/>
          </a:prstGeom>
        </p:spPr>
      </p:pic>
      <p:pic>
        <p:nvPicPr>
          <p:cNvPr id="16" name="图片 15">
            <a:extLst>
              <a:ext uri="{FF2B5EF4-FFF2-40B4-BE49-F238E27FC236}">
                <a16:creationId xmlns:a16="http://schemas.microsoft.com/office/drawing/2014/main" id="{CFA931BE-ABD3-4890-B83F-C972E27BDA9A}"/>
              </a:ext>
            </a:extLst>
          </p:cNvPr>
          <p:cNvPicPr>
            <a:picLocks noChangeAspect="1"/>
          </p:cNvPicPr>
          <p:nvPr/>
        </p:nvPicPr>
        <p:blipFill>
          <a:blip r:embed="rId4"/>
          <a:stretch>
            <a:fillRect/>
          </a:stretch>
        </p:blipFill>
        <p:spPr>
          <a:xfrm>
            <a:off x="7671730" y="2844494"/>
            <a:ext cx="402646" cy="427812"/>
          </a:xfrm>
          <a:prstGeom prst="rect">
            <a:avLst/>
          </a:prstGeom>
        </p:spPr>
      </p:pic>
      <p:grpSp>
        <p:nvGrpSpPr>
          <p:cNvPr id="22" name="组合 21">
            <a:extLst>
              <a:ext uri="{FF2B5EF4-FFF2-40B4-BE49-F238E27FC236}">
                <a16:creationId xmlns:a16="http://schemas.microsoft.com/office/drawing/2014/main" id="{273587B0-9BD3-4537-8ACE-D0D03521B9E9}"/>
              </a:ext>
            </a:extLst>
          </p:cNvPr>
          <p:cNvGrpSpPr/>
          <p:nvPr/>
        </p:nvGrpSpPr>
        <p:grpSpPr>
          <a:xfrm>
            <a:off x="9419579" y="3065892"/>
            <a:ext cx="141516" cy="140024"/>
            <a:chOff x="9507810" y="2873388"/>
            <a:chExt cx="141516" cy="140024"/>
          </a:xfrm>
        </p:grpSpPr>
        <p:sp>
          <p:nvSpPr>
            <p:cNvPr id="13" name="矩形 12">
              <a:extLst>
                <a:ext uri="{FF2B5EF4-FFF2-40B4-BE49-F238E27FC236}">
                  <a16:creationId xmlns:a16="http://schemas.microsoft.com/office/drawing/2014/main" id="{2764B50C-13D5-4470-9939-48AE1D1F6C9B}"/>
                </a:ext>
              </a:extLst>
            </p:cNvPr>
            <p:cNvSpPr/>
            <p:nvPr/>
          </p:nvSpPr>
          <p:spPr>
            <a:xfrm>
              <a:off x="9507810" y="2881938"/>
              <a:ext cx="141516" cy="1259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F17F68B8-52AD-4294-B9A0-826DF922F791}"/>
                </a:ext>
              </a:extLst>
            </p:cNvPr>
            <p:cNvCxnSpPr>
              <a:cxnSpLocks/>
            </p:cNvCxnSpPr>
            <p:nvPr/>
          </p:nvCxnSpPr>
          <p:spPr>
            <a:xfrm>
              <a:off x="9637328" y="2873388"/>
              <a:ext cx="0" cy="14002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0" name="图片 19">
            <a:extLst>
              <a:ext uri="{FF2B5EF4-FFF2-40B4-BE49-F238E27FC236}">
                <a16:creationId xmlns:a16="http://schemas.microsoft.com/office/drawing/2014/main" id="{F0FF3EF1-4D17-4CDD-867A-17BC8948A4F2}"/>
              </a:ext>
            </a:extLst>
          </p:cNvPr>
          <p:cNvPicPr>
            <a:picLocks noChangeAspect="1"/>
          </p:cNvPicPr>
          <p:nvPr/>
        </p:nvPicPr>
        <p:blipFill rotWithShape="1">
          <a:blip r:embed="rId3"/>
          <a:srcRect t="1" b="4838"/>
          <a:stretch/>
        </p:blipFill>
        <p:spPr>
          <a:xfrm>
            <a:off x="10518984" y="1547562"/>
            <a:ext cx="523875" cy="561975"/>
          </a:xfrm>
          <a:prstGeom prst="rect">
            <a:avLst/>
          </a:prstGeom>
        </p:spPr>
      </p:pic>
      <p:sp>
        <p:nvSpPr>
          <p:cNvPr id="21" name="文本框 20">
            <a:extLst>
              <a:ext uri="{FF2B5EF4-FFF2-40B4-BE49-F238E27FC236}">
                <a16:creationId xmlns:a16="http://schemas.microsoft.com/office/drawing/2014/main" id="{63CAD235-1829-4309-822E-EB4BFDCEB35C}"/>
              </a:ext>
            </a:extLst>
          </p:cNvPr>
          <p:cNvSpPr txBox="1"/>
          <p:nvPr/>
        </p:nvSpPr>
        <p:spPr>
          <a:xfrm>
            <a:off x="984144" y="1992932"/>
            <a:ext cx="7478538" cy="3149452"/>
          </a:xfrm>
          <a:prstGeom prst="rect">
            <a:avLst/>
          </a:prstGeom>
          <a:noFill/>
        </p:spPr>
        <p:txBody>
          <a:bodyPr wrap="square" rtlCol="0">
            <a:spAutoFit/>
          </a:bodyPr>
          <a:lstStyle/>
          <a:p>
            <a:pPr marL="285750" indent="-285750">
              <a:lnSpc>
                <a:spcPct val="25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Inaccurate requests from applications</a:t>
            </a:r>
          </a:p>
          <a:p>
            <a:pPr marL="285750" indent="-285750">
              <a:lnSpc>
                <a:spcPct val="25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Requests are tampered with in transit</a:t>
            </a:r>
          </a:p>
          <a:p>
            <a:pPr marL="285750" indent="-285750">
              <a:lnSpc>
                <a:spcPct val="25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Malicious requests sent through NBI directly</a:t>
            </a:r>
          </a:p>
        </p:txBody>
      </p:sp>
      <p:sp>
        <p:nvSpPr>
          <p:cNvPr id="23" name="文本框 22">
            <a:extLst>
              <a:ext uri="{FF2B5EF4-FFF2-40B4-BE49-F238E27FC236}">
                <a16:creationId xmlns:a16="http://schemas.microsoft.com/office/drawing/2014/main" id="{F6CE4D26-D2C6-405F-8330-20ECD90EF306}"/>
              </a:ext>
            </a:extLst>
          </p:cNvPr>
          <p:cNvSpPr txBox="1"/>
          <p:nvPr/>
        </p:nvSpPr>
        <p:spPr>
          <a:xfrm>
            <a:off x="1154624" y="577160"/>
            <a:ext cx="10120784"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Problem 1: Absence of Effective Access Control</a:t>
            </a:r>
            <a:endParaRPr lang="zh-CN" altLang="en-US"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240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2" presetClass="entr" presetSubtype="1"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500"/>
                                        <p:tgtEl>
                                          <p:spTgt spid="22"/>
                                        </p:tgtEl>
                                        <p:attrNameLst>
                                          <p:attrName>ppt_y</p:attrName>
                                        </p:attrNameLst>
                                      </p:cBhvr>
                                      <p:tavLst>
                                        <p:tav tm="0">
                                          <p:val>
                                            <p:strVal val="#ppt_y-#ppt_h*1.125000"/>
                                          </p:val>
                                        </p:tav>
                                        <p:tav tm="100000">
                                          <p:val>
                                            <p:strVal val="#ppt_y"/>
                                          </p:val>
                                        </p:tav>
                                      </p:tavLst>
                                    </p:anim>
                                    <p:animEffect transition="in" filter="wipe(down)">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250"/>
                                        <p:tgtEl>
                                          <p:spTgt spid="11"/>
                                        </p:tgtEl>
                                        <p:attrNameLst>
                                          <p:attrName>ppt_y</p:attrName>
                                        </p:attrNameLst>
                                      </p:cBhvr>
                                      <p:tavLst>
                                        <p:tav tm="0">
                                          <p:val>
                                            <p:strVal val="#ppt_y-#ppt_h*1.125000"/>
                                          </p:val>
                                        </p:tav>
                                        <p:tav tm="100000">
                                          <p:val>
                                            <p:strVal val="#ppt_y"/>
                                          </p:val>
                                        </p:tav>
                                      </p:tavLst>
                                    </p:anim>
                                    <p:animEffect transition="in" filter="wipe(down)">
                                      <p:cBhvr>
                                        <p:cTn id="21" dur="25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strips(downRight)">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6</a:t>
            </a:fld>
            <a:endParaRPr lang="zh-CN" altLang="en-US"/>
          </a:p>
        </p:txBody>
      </p:sp>
      <p:sp>
        <p:nvSpPr>
          <p:cNvPr id="5" name="文本框 4">
            <a:extLst>
              <a:ext uri="{FF2B5EF4-FFF2-40B4-BE49-F238E27FC236}">
                <a16:creationId xmlns:a16="http://schemas.microsoft.com/office/drawing/2014/main" id="{B6AF299B-211F-484E-9A63-E6B2B93F41AA}"/>
              </a:ext>
            </a:extLst>
          </p:cNvPr>
          <p:cNvSpPr txBox="1"/>
          <p:nvPr/>
        </p:nvSpPr>
        <p:spPr>
          <a:xfrm>
            <a:off x="1154624" y="110038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9608913"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Problem 2: Absence of Unified Management</a:t>
            </a:r>
            <a:endParaRPr lang="zh-CN" altLang="en-US" sz="4000" b="1" dirty="0">
              <a:latin typeface="Calibri" panose="020F0502020204030204" pitchFamily="34" charset="0"/>
              <a:cs typeface="Calibri" panose="020F0502020204030204" pitchFamily="34" charset="0"/>
            </a:endParaRPr>
          </a:p>
        </p:txBody>
      </p:sp>
      <p:sp>
        <p:nvSpPr>
          <p:cNvPr id="8" name="矩形: 圆角 7">
            <a:extLst>
              <a:ext uri="{FF2B5EF4-FFF2-40B4-BE49-F238E27FC236}">
                <a16:creationId xmlns:a16="http://schemas.microsoft.com/office/drawing/2014/main" id="{96C071EF-CAC0-488E-9882-2D23AEA86A9E}"/>
              </a:ext>
            </a:extLst>
          </p:cNvPr>
          <p:cNvSpPr/>
          <p:nvPr/>
        </p:nvSpPr>
        <p:spPr>
          <a:xfrm>
            <a:off x="7932821" y="3039980"/>
            <a:ext cx="3745832" cy="144378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800" b="1" dirty="0">
              <a:latin typeface="Calibri" panose="020F0502020204030204" pitchFamily="34" charset="0"/>
              <a:cs typeface="Calibri" panose="020F0502020204030204" pitchFamily="34" charset="0"/>
            </a:endParaRPr>
          </a:p>
        </p:txBody>
      </p:sp>
      <p:sp>
        <p:nvSpPr>
          <p:cNvPr id="9" name="椭圆 8">
            <a:extLst>
              <a:ext uri="{FF2B5EF4-FFF2-40B4-BE49-F238E27FC236}">
                <a16:creationId xmlns:a16="http://schemas.microsoft.com/office/drawing/2014/main" id="{0B7418B6-A1B3-4EA6-941C-A0A2495C75D6}"/>
              </a:ext>
            </a:extLst>
          </p:cNvPr>
          <p:cNvSpPr/>
          <p:nvPr/>
        </p:nvSpPr>
        <p:spPr>
          <a:xfrm>
            <a:off x="8263707" y="2254430"/>
            <a:ext cx="3084058" cy="382333"/>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Application</a:t>
            </a:r>
            <a:endParaRPr lang="zh-CN" altLang="en-US" b="1" dirty="0">
              <a:latin typeface="Calibri" panose="020F0502020204030204" pitchFamily="34" charset="0"/>
              <a:cs typeface="Calibri" panose="020F0502020204030204" pitchFamily="34" charset="0"/>
            </a:endParaRPr>
          </a:p>
        </p:txBody>
      </p:sp>
      <p:sp>
        <p:nvSpPr>
          <p:cNvPr id="2" name="矩形 1">
            <a:extLst>
              <a:ext uri="{FF2B5EF4-FFF2-40B4-BE49-F238E27FC236}">
                <a16:creationId xmlns:a16="http://schemas.microsoft.com/office/drawing/2014/main" id="{CB5C39D3-B927-493B-BB7E-4E98032BEC6A}"/>
              </a:ext>
            </a:extLst>
          </p:cNvPr>
          <p:cNvSpPr/>
          <p:nvPr/>
        </p:nvSpPr>
        <p:spPr>
          <a:xfrm>
            <a:off x="9805737" y="4068948"/>
            <a:ext cx="1764522" cy="400110"/>
          </a:xfrm>
          <a:prstGeom prst="rect">
            <a:avLst/>
          </a:prstGeom>
        </p:spPr>
        <p:txBody>
          <a:bodyPr wrap="none">
            <a:spAutoFit/>
          </a:bodyPr>
          <a:lstStyle/>
          <a:p>
            <a:pPr algn="ctr"/>
            <a:r>
              <a:rPr lang="en-US" altLang="zh-CN" sz="2000" b="1" dirty="0">
                <a:solidFill>
                  <a:schemeClr val="bg1"/>
                </a:solidFill>
                <a:latin typeface="Calibri" panose="020F0502020204030204" pitchFamily="34" charset="0"/>
                <a:cs typeface="Calibri" panose="020F0502020204030204" pitchFamily="34" charset="0"/>
              </a:rPr>
              <a:t>SDN Controller</a:t>
            </a:r>
            <a:endParaRPr lang="zh-CN" altLang="en-US" sz="2000" b="1" dirty="0">
              <a:solidFill>
                <a:schemeClr val="bg1"/>
              </a:solidFill>
              <a:latin typeface="Calibri" panose="020F0502020204030204" pitchFamily="34" charset="0"/>
              <a:cs typeface="Calibri" panose="020F0502020204030204" pitchFamily="34" charset="0"/>
            </a:endParaRPr>
          </a:p>
        </p:txBody>
      </p:sp>
      <p:sp>
        <p:nvSpPr>
          <p:cNvPr id="10" name="矩形: 圆角 9">
            <a:extLst>
              <a:ext uri="{FF2B5EF4-FFF2-40B4-BE49-F238E27FC236}">
                <a16:creationId xmlns:a16="http://schemas.microsoft.com/office/drawing/2014/main" id="{EC5089FC-0FF8-476C-8727-79D10B63B30C}"/>
              </a:ext>
            </a:extLst>
          </p:cNvPr>
          <p:cNvSpPr/>
          <p:nvPr/>
        </p:nvSpPr>
        <p:spPr>
          <a:xfrm>
            <a:off x="8205574" y="3218704"/>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12" name="矩形: 圆角 11">
            <a:extLst>
              <a:ext uri="{FF2B5EF4-FFF2-40B4-BE49-F238E27FC236}">
                <a16:creationId xmlns:a16="http://schemas.microsoft.com/office/drawing/2014/main" id="{5615144C-0AFD-4B1C-BFFE-BB693BE45E6D}"/>
              </a:ext>
            </a:extLst>
          </p:cNvPr>
          <p:cNvSpPr/>
          <p:nvPr/>
        </p:nvSpPr>
        <p:spPr>
          <a:xfrm>
            <a:off x="9406928" y="3218704"/>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13" name="矩形: 圆角 12">
            <a:extLst>
              <a:ext uri="{FF2B5EF4-FFF2-40B4-BE49-F238E27FC236}">
                <a16:creationId xmlns:a16="http://schemas.microsoft.com/office/drawing/2014/main" id="{E53EA936-ABC6-46AB-97D3-93BC4E2E7C8F}"/>
              </a:ext>
            </a:extLst>
          </p:cNvPr>
          <p:cNvSpPr/>
          <p:nvPr/>
        </p:nvSpPr>
        <p:spPr>
          <a:xfrm>
            <a:off x="10056186" y="3633173"/>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14" name="矩形: 圆角 13">
            <a:extLst>
              <a:ext uri="{FF2B5EF4-FFF2-40B4-BE49-F238E27FC236}">
                <a16:creationId xmlns:a16="http://schemas.microsoft.com/office/drawing/2014/main" id="{C91FDCD5-CE7B-46A9-9BDB-19D947050084}"/>
              </a:ext>
            </a:extLst>
          </p:cNvPr>
          <p:cNvSpPr/>
          <p:nvPr/>
        </p:nvSpPr>
        <p:spPr>
          <a:xfrm>
            <a:off x="10608282" y="3211395"/>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15" name="矩形: 圆角 14">
            <a:extLst>
              <a:ext uri="{FF2B5EF4-FFF2-40B4-BE49-F238E27FC236}">
                <a16:creationId xmlns:a16="http://schemas.microsoft.com/office/drawing/2014/main" id="{D7162512-7D89-432D-A023-5D653640E060}"/>
              </a:ext>
            </a:extLst>
          </p:cNvPr>
          <p:cNvSpPr/>
          <p:nvPr/>
        </p:nvSpPr>
        <p:spPr>
          <a:xfrm>
            <a:off x="8709995" y="3629538"/>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cxnSp>
        <p:nvCxnSpPr>
          <p:cNvPr id="16" name="直接箭头连接符 15">
            <a:extLst>
              <a:ext uri="{FF2B5EF4-FFF2-40B4-BE49-F238E27FC236}">
                <a16:creationId xmlns:a16="http://schemas.microsoft.com/office/drawing/2014/main" id="{9AFF87CA-5EB2-491F-92F5-CCA373C906B7}"/>
              </a:ext>
            </a:extLst>
          </p:cNvPr>
          <p:cNvCxnSpPr>
            <a:cxnSpLocks/>
          </p:cNvCxnSpPr>
          <p:nvPr/>
        </p:nvCxnSpPr>
        <p:spPr>
          <a:xfrm>
            <a:off x="9622385" y="2629453"/>
            <a:ext cx="1" cy="581941"/>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4EAFD1BE-2ABF-4D90-8BB0-F1F1EB39BB0D}"/>
              </a:ext>
            </a:extLst>
          </p:cNvPr>
          <p:cNvCxnSpPr>
            <a:cxnSpLocks/>
          </p:cNvCxnSpPr>
          <p:nvPr/>
        </p:nvCxnSpPr>
        <p:spPr>
          <a:xfrm>
            <a:off x="10006702" y="2629454"/>
            <a:ext cx="1" cy="581941"/>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C073FE1-602A-4F87-B354-785113F356A0}"/>
              </a:ext>
            </a:extLst>
          </p:cNvPr>
          <p:cNvCxnSpPr>
            <a:cxnSpLocks/>
          </p:cNvCxnSpPr>
          <p:nvPr/>
        </p:nvCxnSpPr>
        <p:spPr>
          <a:xfrm>
            <a:off x="10810390" y="2620722"/>
            <a:ext cx="1" cy="581941"/>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03E3857-C165-4875-8EE9-D6BAD9F512E2}"/>
              </a:ext>
            </a:extLst>
          </p:cNvPr>
          <p:cNvCxnSpPr>
            <a:cxnSpLocks/>
          </p:cNvCxnSpPr>
          <p:nvPr/>
        </p:nvCxnSpPr>
        <p:spPr>
          <a:xfrm>
            <a:off x="11131674" y="2547401"/>
            <a:ext cx="0" cy="655261"/>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B369AFB-1A11-49F3-A654-F49AB1DDA492}"/>
              </a:ext>
            </a:extLst>
          </p:cNvPr>
          <p:cNvCxnSpPr>
            <a:cxnSpLocks/>
          </p:cNvCxnSpPr>
          <p:nvPr/>
        </p:nvCxnSpPr>
        <p:spPr>
          <a:xfrm>
            <a:off x="8805111" y="2620721"/>
            <a:ext cx="1" cy="581941"/>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2AEEFD3-F42D-4EB1-AE8F-3EA69E361DB5}"/>
              </a:ext>
            </a:extLst>
          </p:cNvPr>
          <p:cNvCxnSpPr>
            <a:cxnSpLocks/>
          </p:cNvCxnSpPr>
          <p:nvPr/>
        </p:nvCxnSpPr>
        <p:spPr>
          <a:xfrm>
            <a:off x="8434383" y="2547401"/>
            <a:ext cx="0" cy="655260"/>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08A8448-CD14-47B8-BC0D-B90DCE7E7DA9}"/>
              </a:ext>
            </a:extLst>
          </p:cNvPr>
          <p:cNvCxnSpPr>
            <a:cxnSpLocks/>
          </p:cNvCxnSpPr>
          <p:nvPr/>
        </p:nvCxnSpPr>
        <p:spPr>
          <a:xfrm>
            <a:off x="9195348" y="2644380"/>
            <a:ext cx="4287" cy="985158"/>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BEB73E5-9834-4673-9C41-9865A4023CF9}"/>
              </a:ext>
            </a:extLst>
          </p:cNvPr>
          <p:cNvCxnSpPr>
            <a:cxnSpLocks/>
            <a:endCxn id="13" idx="0"/>
          </p:cNvCxnSpPr>
          <p:nvPr/>
        </p:nvCxnSpPr>
        <p:spPr>
          <a:xfrm>
            <a:off x="10454994" y="2620721"/>
            <a:ext cx="1" cy="1012452"/>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38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p:tgtEl>
                                          <p:spTgt spid="16"/>
                                        </p:tgtEl>
                                        <p:attrNameLst>
                                          <p:attrName>ppt_y</p:attrName>
                                        </p:attrNameLst>
                                      </p:cBhvr>
                                      <p:tavLst>
                                        <p:tav tm="0">
                                          <p:val>
                                            <p:strVal val="#ppt_y+#ppt_h*1.125000"/>
                                          </p:val>
                                        </p:tav>
                                        <p:tav tm="100000">
                                          <p:val>
                                            <p:strVal val="#ppt_y"/>
                                          </p:val>
                                        </p:tav>
                                      </p:tavLst>
                                    </p:anim>
                                    <p:animEffect transition="in" filter="wipe(up)">
                                      <p:cBhvr>
                                        <p:cTn id="26" dur="500"/>
                                        <p:tgtEl>
                                          <p:spTgt spid="16"/>
                                        </p:tgtEl>
                                      </p:cBhvr>
                                    </p:animEffect>
                                  </p:childTnLst>
                                </p:cTn>
                              </p:par>
                              <p:par>
                                <p:cTn id="27" presetID="12" presetClass="entr" presetSubtype="4"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p:tgtEl>
                                          <p:spTgt spid="18"/>
                                        </p:tgtEl>
                                        <p:attrNameLst>
                                          <p:attrName>ppt_y</p:attrName>
                                        </p:attrNameLst>
                                      </p:cBhvr>
                                      <p:tavLst>
                                        <p:tav tm="0">
                                          <p:val>
                                            <p:strVal val="#ppt_y+#ppt_h*1.125000"/>
                                          </p:val>
                                        </p:tav>
                                        <p:tav tm="100000">
                                          <p:val>
                                            <p:strVal val="#ppt_y"/>
                                          </p:val>
                                        </p:tav>
                                      </p:tavLst>
                                    </p:anim>
                                    <p:animEffect transition="in" filter="wipe(up)">
                                      <p:cBhvr>
                                        <p:cTn id="30" dur="500"/>
                                        <p:tgtEl>
                                          <p:spTgt spid="18"/>
                                        </p:tgtEl>
                                      </p:cBhvr>
                                    </p:animEffect>
                                  </p:childTnLst>
                                </p:cTn>
                              </p:par>
                              <p:par>
                                <p:cTn id="31" presetID="12" presetClass="entr" presetSubtype="4"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p:tgtEl>
                                          <p:spTgt spid="19"/>
                                        </p:tgtEl>
                                        <p:attrNameLst>
                                          <p:attrName>ppt_y</p:attrName>
                                        </p:attrNameLst>
                                      </p:cBhvr>
                                      <p:tavLst>
                                        <p:tav tm="0">
                                          <p:val>
                                            <p:strVal val="#ppt_y+#ppt_h*1.125000"/>
                                          </p:val>
                                        </p:tav>
                                        <p:tav tm="100000">
                                          <p:val>
                                            <p:strVal val="#ppt_y"/>
                                          </p:val>
                                        </p:tav>
                                      </p:tavLst>
                                    </p:anim>
                                    <p:animEffect transition="in" filter="wipe(up)">
                                      <p:cBhvr>
                                        <p:cTn id="34" dur="500"/>
                                        <p:tgtEl>
                                          <p:spTgt spid="19"/>
                                        </p:tgtEl>
                                      </p:cBhvr>
                                    </p:animEffect>
                                  </p:childTnLst>
                                </p:cTn>
                              </p:par>
                              <p:par>
                                <p:cTn id="35" presetID="12" presetClass="entr" presetSubtype="4"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p:tgtEl>
                                          <p:spTgt spid="20"/>
                                        </p:tgtEl>
                                        <p:attrNameLst>
                                          <p:attrName>ppt_y</p:attrName>
                                        </p:attrNameLst>
                                      </p:cBhvr>
                                      <p:tavLst>
                                        <p:tav tm="0">
                                          <p:val>
                                            <p:strVal val="#ppt_y+#ppt_h*1.125000"/>
                                          </p:val>
                                        </p:tav>
                                        <p:tav tm="100000">
                                          <p:val>
                                            <p:strVal val="#ppt_y"/>
                                          </p:val>
                                        </p:tav>
                                      </p:tavLst>
                                    </p:anim>
                                    <p:animEffect transition="in" filter="wipe(up)">
                                      <p:cBhvr>
                                        <p:cTn id="38" dur="500"/>
                                        <p:tgtEl>
                                          <p:spTgt spid="20"/>
                                        </p:tgtEl>
                                      </p:cBhvr>
                                    </p:animEffect>
                                  </p:childTnLst>
                                </p:cTn>
                              </p:par>
                              <p:par>
                                <p:cTn id="39" presetID="12" presetClass="entr" presetSubtype="4"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p:tgtEl>
                                          <p:spTgt spid="22"/>
                                        </p:tgtEl>
                                        <p:attrNameLst>
                                          <p:attrName>ppt_y</p:attrName>
                                        </p:attrNameLst>
                                      </p:cBhvr>
                                      <p:tavLst>
                                        <p:tav tm="0">
                                          <p:val>
                                            <p:strVal val="#ppt_y+#ppt_h*1.125000"/>
                                          </p:val>
                                        </p:tav>
                                        <p:tav tm="100000">
                                          <p:val>
                                            <p:strVal val="#ppt_y"/>
                                          </p:val>
                                        </p:tav>
                                      </p:tavLst>
                                    </p:anim>
                                    <p:animEffect transition="in" filter="wipe(up)">
                                      <p:cBhvr>
                                        <p:cTn id="42" dur="500"/>
                                        <p:tgtEl>
                                          <p:spTgt spid="22"/>
                                        </p:tgtEl>
                                      </p:cBhvr>
                                    </p:animEffect>
                                  </p:childTnLst>
                                </p:cTn>
                              </p:par>
                              <p:par>
                                <p:cTn id="43" presetID="12" presetClass="entr" presetSubtype="4"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p:tgtEl>
                                          <p:spTgt spid="23"/>
                                        </p:tgtEl>
                                        <p:attrNameLst>
                                          <p:attrName>ppt_y</p:attrName>
                                        </p:attrNameLst>
                                      </p:cBhvr>
                                      <p:tavLst>
                                        <p:tav tm="0">
                                          <p:val>
                                            <p:strVal val="#ppt_y+#ppt_h*1.125000"/>
                                          </p:val>
                                        </p:tav>
                                        <p:tav tm="100000">
                                          <p:val>
                                            <p:strVal val="#ppt_y"/>
                                          </p:val>
                                        </p:tav>
                                      </p:tavLst>
                                    </p:anim>
                                    <p:animEffect transition="in" filter="wipe(up)">
                                      <p:cBhvr>
                                        <p:cTn id="46" dur="500"/>
                                        <p:tgtEl>
                                          <p:spTgt spid="23"/>
                                        </p:tgtEl>
                                      </p:cBhvr>
                                    </p:animEffect>
                                  </p:childTnLst>
                                </p:cTn>
                              </p:par>
                              <p:par>
                                <p:cTn id="47" presetID="12" presetClass="entr" presetSubtype="4"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p:tgtEl>
                                          <p:spTgt spid="25"/>
                                        </p:tgtEl>
                                        <p:attrNameLst>
                                          <p:attrName>ppt_y</p:attrName>
                                        </p:attrNameLst>
                                      </p:cBhvr>
                                      <p:tavLst>
                                        <p:tav tm="0">
                                          <p:val>
                                            <p:strVal val="#ppt_y+#ppt_h*1.125000"/>
                                          </p:val>
                                        </p:tav>
                                        <p:tav tm="100000">
                                          <p:val>
                                            <p:strVal val="#ppt_y"/>
                                          </p:val>
                                        </p:tav>
                                      </p:tavLst>
                                    </p:anim>
                                    <p:animEffect transition="in" filter="wipe(up)">
                                      <p:cBhvr>
                                        <p:cTn id="50" dur="500"/>
                                        <p:tgtEl>
                                          <p:spTgt spid="25"/>
                                        </p:tgtEl>
                                      </p:cBhvr>
                                    </p:animEffect>
                                  </p:childTnLst>
                                </p:cTn>
                              </p:par>
                              <p:par>
                                <p:cTn id="51" presetID="12" presetClass="entr" presetSubtype="4"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p:tgtEl>
                                          <p:spTgt spid="27"/>
                                        </p:tgtEl>
                                        <p:attrNameLst>
                                          <p:attrName>ppt_y</p:attrName>
                                        </p:attrNameLst>
                                      </p:cBhvr>
                                      <p:tavLst>
                                        <p:tav tm="0">
                                          <p:val>
                                            <p:strVal val="#ppt_y+#ppt_h*1.125000"/>
                                          </p:val>
                                        </p:tav>
                                        <p:tav tm="100000">
                                          <p:val>
                                            <p:strVal val="#ppt_y"/>
                                          </p:val>
                                        </p:tav>
                                      </p:tavLst>
                                    </p:anim>
                                    <p:animEffect transition="in" filter="wipe(up)">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p:bldP spid="10" grpId="0" animBg="1"/>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7</a:t>
            </a:fld>
            <a:endParaRPr lang="zh-CN" altLang="en-US"/>
          </a:p>
        </p:txBody>
      </p:sp>
      <p:sp>
        <p:nvSpPr>
          <p:cNvPr id="5" name="文本框 4">
            <a:extLst>
              <a:ext uri="{FF2B5EF4-FFF2-40B4-BE49-F238E27FC236}">
                <a16:creationId xmlns:a16="http://schemas.microsoft.com/office/drawing/2014/main" id="{B6AF299B-211F-484E-9A63-E6B2B93F41AA}"/>
              </a:ext>
            </a:extLst>
          </p:cNvPr>
          <p:cNvSpPr txBox="1"/>
          <p:nvPr/>
        </p:nvSpPr>
        <p:spPr>
          <a:xfrm>
            <a:off x="1154624" y="110038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9608913"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Problem 2: Absence of Unified Management</a:t>
            </a:r>
            <a:endParaRPr lang="zh-CN" altLang="en-US" sz="4000" b="1"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B5FB8EE4-5E81-4B58-A484-5DA19CEA939C}"/>
              </a:ext>
            </a:extLst>
          </p:cNvPr>
          <p:cNvSpPr txBox="1"/>
          <p:nvPr/>
        </p:nvSpPr>
        <p:spPr>
          <a:xfrm>
            <a:off x="984143" y="2163259"/>
            <a:ext cx="6996117" cy="169520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Inflexible control of resources</a:t>
            </a:r>
            <a:r>
              <a:rPr lang="en-US" altLang="zh-CN" sz="2800" b="1" baseline="30000" dirty="0">
                <a:latin typeface="Calibri" panose="020F0502020204030204" pitchFamily="34" charset="0"/>
                <a:cs typeface="Calibri" panose="020F0502020204030204" pitchFamily="34" charset="0"/>
              </a:rPr>
              <a:t>1</a:t>
            </a:r>
          </a:p>
          <a:p>
            <a:pPr marL="285750" indent="-285750">
              <a:lnSpc>
                <a:spcPct val="200000"/>
              </a:lnSpc>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Error prone during network configuration</a:t>
            </a:r>
          </a:p>
        </p:txBody>
      </p:sp>
      <p:sp>
        <p:nvSpPr>
          <p:cNvPr id="8" name="矩形: 圆角 7">
            <a:extLst>
              <a:ext uri="{FF2B5EF4-FFF2-40B4-BE49-F238E27FC236}">
                <a16:creationId xmlns:a16="http://schemas.microsoft.com/office/drawing/2014/main" id="{96C071EF-CAC0-488E-9882-2D23AEA86A9E}"/>
              </a:ext>
            </a:extLst>
          </p:cNvPr>
          <p:cNvSpPr/>
          <p:nvPr/>
        </p:nvSpPr>
        <p:spPr>
          <a:xfrm>
            <a:off x="7932821" y="3039980"/>
            <a:ext cx="3745832" cy="144378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800" b="1" dirty="0">
              <a:latin typeface="Calibri" panose="020F0502020204030204" pitchFamily="34" charset="0"/>
              <a:cs typeface="Calibri" panose="020F0502020204030204" pitchFamily="34" charset="0"/>
            </a:endParaRPr>
          </a:p>
        </p:txBody>
      </p:sp>
      <p:sp>
        <p:nvSpPr>
          <p:cNvPr id="9" name="椭圆 8">
            <a:extLst>
              <a:ext uri="{FF2B5EF4-FFF2-40B4-BE49-F238E27FC236}">
                <a16:creationId xmlns:a16="http://schemas.microsoft.com/office/drawing/2014/main" id="{0B7418B6-A1B3-4EA6-941C-A0A2495C75D6}"/>
              </a:ext>
            </a:extLst>
          </p:cNvPr>
          <p:cNvSpPr/>
          <p:nvPr/>
        </p:nvSpPr>
        <p:spPr>
          <a:xfrm>
            <a:off x="8263707" y="2254430"/>
            <a:ext cx="3084058" cy="382333"/>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Application</a:t>
            </a:r>
            <a:endParaRPr lang="zh-CN" altLang="en-US" b="1" dirty="0">
              <a:latin typeface="Calibri" panose="020F0502020204030204" pitchFamily="34" charset="0"/>
              <a:cs typeface="Calibri" panose="020F0502020204030204" pitchFamily="34" charset="0"/>
            </a:endParaRPr>
          </a:p>
        </p:txBody>
      </p:sp>
      <p:sp>
        <p:nvSpPr>
          <p:cNvPr id="2" name="矩形 1">
            <a:extLst>
              <a:ext uri="{FF2B5EF4-FFF2-40B4-BE49-F238E27FC236}">
                <a16:creationId xmlns:a16="http://schemas.microsoft.com/office/drawing/2014/main" id="{CB5C39D3-B927-493B-BB7E-4E98032BEC6A}"/>
              </a:ext>
            </a:extLst>
          </p:cNvPr>
          <p:cNvSpPr/>
          <p:nvPr/>
        </p:nvSpPr>
        <p:spPr>
          <a:xfrm>
            <a:off x="9805737" y="4068948"/>
            <a:ext cx="1764522" cy="400110"/>
          </a:xfrm>
          <a:prstGeom prst="rect">
            <a:avLst/>
          </a:prstGeom>
        </p:spPr>
        <p:txBody>
          <a:bodyPr wrap="none">
            <a:spAutoFit/>
          </a:bodyPr>
          <a:lstStyle/>
          <a:p>
            <a:pPr algn="ctr"/>
            <a:r>
              <a:rPr lang="en-US" altLang="zh-CN" sz="2000" b="1" dirty="0">
                <a:solidFill>
                  <a:schemeClr val="bg1"/>
                </a:solidFill>
                <a:latin typeface="Calibri" panose="020F0502020204030204" pitchFamily="34" charset="0"/>
                <a:cs typeface="Calibri" panose="020F0502020204030204" pitchFamily="34" charset="0"/>
              </a:rPr>
              <a:t>SDN Controller</a:t>
            </a:r>
            <a:endParaRPr lang="zh-CN" altLang="en-US" sz="2000" b="1" dirty="0">
              <a:solidFill>
                <a:schemeClr val="bg1"/>
              </a:solidFill>
              <a:latin typeface="Calibri" panose="020F0502020204030204" pitchFamily="34" charset="0"/>
              <a:cs typeface="Calibri" panose="020F0502020204030204" pitchFamily="34" charset="0"/>
            </a:endParaRPr>
          </a:p>
        </p:txBody>
      </p:sp>
      <p:sp>
        <p:nvSpPr>
          <p:cNvPr id="10" name="矩形: 圆角 9">
            <a:extLst>
              <a:ext uri="{FF2B5EF4-FFF2-40B4-BE49-F238E27FC236}">
                <a16:creationId xmlns:a16="http://schemas.microsoft.com/office/drawing/2014/main" id="{EC5089FC-0FF8-476C-8727-79D10B63B30C}"/>
              </a:ext>
            </a:extLst>
          </p:cNvPr>
          <p:cNvSpPr/>
          <p:nvPr/>
        </p:nvSpPr>
        <p:spPr>
          <a:xfrm>
            <a:off x="8205574" y="3218704"/>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12" name="矩形: 圆角 11">
            <a:extLst>
              <a:ext uri="{FF2B5EF4-FFF2-40B4-BE49-F238E27FC236}">
                <a16:creationId xmlns:a16="http://schemas.microsoft.com/office/drawing/2014/main" id="{5615144C-0AFD-4B1C-BFFE-BB693BE45E6D}"/>
              </a:ext>
            </a:extLst>
          </p:cNvPr>
          <p:cNvSpPr/>
          <p:nvPr/>
        </p:nvSpPr>
        <p:spPr>
          <a:xfrm>
            <a:off x="9406928" y="3218704"/>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13" name="矩形: 圆角 12">
            <a:extLst>
              <a:ext uri="{FF2B5EF4-FFF2-40B4-BE49-F238E27FC236}">
                <a16:creationId xmlns:a16="http://schemas.microsoft.com/office/drawing/2014/main" id="{E53EA936-ABC6-46AB-97D3-93BC4E2E7C8F}"/>
              </a:ext>
            </a:extLst>
          </p:cNvPr>
          <p:cNvSpPr/>
          <p:nvPr/>
        </p:nvSpPr>
        <p:spPr>
          <a:xfrm>
            <a:off x="10056186" y="3633173"/>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14" name="矩形: 圆角 13">
            <a:extLst>
              <a:ext uri="{FF2B5EF4-FFF2-40B4-BE49-F238E27FC236}">
                <a16:creationId xmlns:a16="http://schemas.microsoft.com/office/drawing/2014/main" id="{C91FDCD5-CE7B-46A9-9BDB-19D947050084}"/>
              </a:ext>
            </a:extLst>
          </p:cNvPr>
          <p:cNvSpPr/>
          <p:nvPr/>
        </p:nvSpPr>
        <p:spPr>
          <a:xfrm>
            <a:off x="10608282" y="3211395"/>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15" name="矩形: 圆角 14">
            <a:extLst>
              <a:ext uri="{FF2B5EF4-FFF2-40B4-BE49-F238E27FC236}">
                <a16:creationId xmlns:a16="http://schemas.microsoft.com/office/drawing/2014/main" id="{D7162512-7D89-432D-A023-5D653640E060}"/>
              </a:ext>
            </a:extLst>
          </p:cNvPr>
          <p:cNvSpPr/>
          <p:nvPr/>
        </p:nvSpPr>
        <p:spPr>
          <a:xfrm>
            <a:off x="8709995" y="3629538"/>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cxnSp>
        <p:nvCxnSpPr>
          <p:cNvPr id="16" name="直接箭头连接符 15">
            <a:extLst>
              <a:ext uri="{FF2B5EF4-FFF2-40B4-BE49-F238E27FC236}">
                <a16:creationId xmlns:a16="http://schemas.microsoft.com/office/drawing/2014/main" id="{9AFF87CA-5EB2-491F-92F5-CCA373C906B7}"/>
              </a:ext>
            </a:extLst>
          </p:cNvPr>
          <p:cNvCxnSpPr>
            <a:cxnSpLocks/>
          </p:cNvCxnSpPr>
          <p:nvPr/>
        </p:nvCxnSpPr>
        <p:spPr>
          <a:xfrm>
            <a:off x="9622385" y="2629453"/>
            <a:ext cx="1" cy="581941"/>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4EAFD1BE-2ABF-4D90-8BB0-F1F1EB39BB0D}"/>
              </a:ext>
            </a:extLst>
          </p:cNvPr>
          <p:cNvCxnSpPr>
            <a:cxnSpLocks/>
          </p:cNvCxnSpPr>
          <p:nvPr/>
        </p:nvCxnSpPr>
        <p:spPr>
          <a:xfrm>
            <a:off x="10006702" y="2629454"/>
            <a:ext cx="1" cy="581941"/>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C073FE1-602A-4F87-B354-785113F356A0}"/>
              </a:ext>
            </a:extLst>
          </p:cNvPr>
          <p:cNvCxnSpPr>
            <a:cxnSpLocks/>
          </p:cNvCxnSpPr>
          <p:nvPr/>
        </p:nvCxnSpPr>
        <p:spPr>
          <a:xfrm>
            <a:off x="10810390" y="2620722"/>
            <a:ext cx="1" cy="581941"/>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03E3857-C165-4875-8EE9-D6BAD9F512E2}"/>
              </a:ext>
            </a:extLst>
          </p:cNvPr>
          <p:cNvCxnSpPr>
            <a:cxnSpLocks/>
          </p:cNvCxnSpPr>
          <p:nvPr/>
        </p:nvCxnSpPr>
        <p:spPr>
          <a:xfrm>
            <a:off x="11131674" y="2547401"/>
            <a:ext cx="0" cy="655261"/>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B369AFB-1A11-49F3-A654-F49AB1DDA492}"/>
              </a:ext>
            </a:extLst>
          </p:cNvPr>
          <p:cNvCxnSpPr>
            <a:cxnSpLocks/>
          </p:cNvCxnSpPr>
          <p:nvPr/>
        </p:nvCxnSpPr>
        <p:spPr>
          <a:xfrm>
            <a:off x="8805111" y="2620721"/>
            <a:ext cx="1" cy="581941"/>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2AEEFD3-F42D-4EB1-AE8F-3EA69E361DB5}"/>
              </a:ext>
            </a:extLst>
          </p:cNvPr>
          <p:cNvCxnSpPr>
            <a:cxnSpLocks/>
          </p:cNvCxnSpPr>
          <p:nvPr/>
        </p:nvCxnSpPr>
        <p:spPr>
          <a:xfrm>
            <a:off x="8434383" y="2547401"/>
            <a:ext cx="0" cy="655260"/>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08A8448-CD14-47B8-BC0D-B90DCE7E7DA9}"/>
              </a:ext>
            </a:extLst>
          </p:cNvPr>
          <p:cNvCxnSpPr>
            <a:cxnSpLocks/>
          </p:cNvCxnSpPr>
          <p:nvPr/>
        </p:nvCxnSpPr>
        <p:spPr>
          <a:xfrm>
            <a:off x="9195348" y="2644380"/>
            <a:ext cx="4287" cy="985158"/>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BEB73E5-9834-4673-9C41-9865A4023CF9}"/>
              </a:ext>
            </a:extLst>
          </p:cNvPr>
          <p:cNvCxnSpPr>
            <a:cxnSpLocks/>
            <a:endCxn id="13" idx="0"/>
          </p:cNvCxnSpPr>
          <p:nvPr/>
        </p:nvCxnSpPr>
        <p:spPr>
          <a:xfrm>
            <a:off x="10454994" y="2620721"/>
            <a:ext cx="1" cy="1012452"/>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CD4D6D86-B37B-42E5-85FB-6C1D603ED6EE}"/>
              </a:ext>
            </a:extLst>
          </p:cNvPr>
          <p:cNvSpPr/>
          <p:nvPr/>
        </p:nvSpPr>
        <p:spPr>
          <a:xfrm>
            <a:off x="232449" y="6352143"/>
            <a:ext cx="9115639" cy="369332"/>
          </a:xfrm>
          <a:prstGeom prst="rect">
            <a:avLst/>
          </a:prstGeom>
        </p:spPr>
        <p:txBody>
          <a:bodyPr wrap="square">
            <a:spAutoFit/>
          </a:bodyPr>
          <a:lstStyle/>
          <a:p>
            <a:r>
              <a:rPr lang="en-US" altLang="zh-CN" baseline="30000" dirty="0">
                <a:latin typeface="Calibri" panose="020F0502020204030204" pitchFamily="34" charset="0"/>
                <a:cs typeface="Calibri" panose="020F0502020204030204" pitchFamily="34" charset="0"/>
              </a:rPr>
              <a:t>1 </a:t>
            </a:r>
            <a:r>
              <a:rPr lang="en-US" altLang="zh-CN" dirty="0">
                <a:latin typeface="Calibri" panose="020F0502020204030204" pitchFamily="34" charset="0"/>
                <a:cs typeface="Calibri" panose="020F0502020204030204" pitchFamily="34" charset="0"/>
              </a:rPr>
              <a:t> Resource is anything that can be utilized to provide services in response to client requests.</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624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8</a:t>
            </a:fld>
            <a:endParaRPr lang="zh-CN" altLang="en-US"/>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3857851"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Current solutions</a:t>
            </a:r>
            <a:endParaRPr lang="zh-CN" altLang="en-US" sz="4000" b="1"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11E6C57C-C633-4344-94E9-5A23253F777B}"/>
              </a:ext>
            </a:extLst>
          </p:cNvPr>
          <p:cNvSpPr txBox="1"/>
          <p:nvPr/>
        </p:nvSpPr>
        <p:spPr>
          <a:xfrm>
            <a:off x="984143" y="1992932"/>
            <a:ext cx="10369657"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Access control on requests </a:t>
            </a:r>
            <a:r>
              <a:rPr lang="en-US" altLang="zh-CN" sz="2000" b="1" dirty="0">
                <a:latin typeface="Calibri" panose="020F0502020204030204" pitchFamily="34" charset="0"/>
                <a:cs typeface="Calibri" panose="020F0502020204030204" pitchFamily="34" charset="0"/>
              </a:rPr>
              <a:t>[JNSM’18], AAA Project in ODL</a:t>
            </a:r>
          </a:p>
        </p:txBody>
      </p:sp>
      <p:sp>
        <p:nvSpPr>
          <p:cNvPr id="8" name="文本框 7">
            <a:extLst>
              <a:ext uri="{FF2B5EF4-FFF2-40B4-BE49-F238E27FC236}">
                <a16:creationId xmlns:a16="http://schemas.microsoft.com/office/drawing/2014/main" id="{FFD60DD6-D130-46F4-BD8B-F76BFE7E0CD7}"/>
              </a:ext>
            </a:extLst>
          </p:cNvPr>
          <p:cNvSpPr txBox="1"/>
          <p:nvPr/>
        </p:nvSpPr>
        <p:spPr>
          <a:xfrm>
            <a:off x="984143" y="3621198"/>
            <a:ext cx="10369657"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solidFill>
                  <a:schemeClr val="bg1">
                    <a:lumMod val="75000"/>
                  </a:schemeClr>
                </a:solidFill>
                <a:latin typeface="Calibri" panose="020F0502020204030204" pitchFamily="34" charset="0"/>
                <a:cs typeface="Calibri" panose="020F0502020204030204" pitchFamily="34" charset="0"/>
              </a:rPr>
              <a:t>  Reconciliating inside the plugin</a:t>
            </a:r>
          </a:p>
        </p:txBody>
      </p:sp>
      <p:sp>
        <p:nvSpPr>
          <p:cNvPr id="9" name="文本框 8">
            <a:extLst>
              <a:ext uri="{FF2B5EF4-FFF2-40B4-BE49-F238E27FC236}">
                <a16:creationId xmlns:a16="http://schemas.microsoft.com/office/drawing/2014/main" id="{0ECABBF7-80CE-4489-A5D6-DA8296492AC1}"/>
              </a:ext>
            </a:extLst>
          </p:cNvPr>
          <p:cNvSpPr txBox="1"/>
          <p:nvPr/>
        </p:nvSpPr>
        <p:spPr>
          <a:xfrm>
            <a:off x="984144" y="5064979"/>
            <a:ext cx="10369657"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solidFill>
                  <a:schemeClr val="bg1">
                    <a:lumMod val="75000"/>
                  </a:schemeClr>
                </a:solidFill>
                <a:latin typeface="Calibri" panose="020F0502020204030204" pitchFamily="34" charset="0"/>
                <a:cs typeface="Calibri" panose="020F0502020204030204" pitchFamily="34" charset="0"/>
              </a:rPr>
              <a:t>  Redesigning API and controller architecture</a:t>
            </a:r>
          </a:p>
        </p:txBody>
      </p:sp>
      <p:sp>
        <p:nvSpPr>
          <p:cNvPr id="2" name="矩形 1">
            <a:extLst>
              <a:ext uri="{FF2B5EF4-FFF2-40B4-BE49-F238E27FC236}">
                <a16:creationId xmlns:a16="http://schemas.microsoft.com/office/drawing/2014/main" id="{DE5DF336-1DB1-4988-A317-14126D2F29EF}"/>
              </a:ext>
            </a:extLst>
          </p:cNvPr>
          <p:cNvSpPr/>
          <p:nvPr/>
        </p:nvSpPr>
        <p:spPr>
          <a:xfrm>
            <a:off x="1256459" y="2516152"/>
            <a:ext cx="5264839" cy="461665"/>
          </a:xfrm>
          <a:prstGeom prst="rect">
            <a:avLst/>
          </a:prstGeom>
        </p:spPr>
        <p:txBody>
          <a:bodyPr wrap="none">
            <a:spAutoFit/>
          </a:bodyPr>
          <a:lstStyle/>
          <a:p>
            <a:pPr marL="360362"/>
            <a:r>
              <a:rPr lang="en-US" altLang="zh-CN" sz="2400" dirty="0">
                <a:latin typeface="Calibri" panose="020F0502020204030204" pitchFamily="34" charset="0"/>
                <a:cs typeface="Calibri" panose="020F0502020204030204" pitchFamily="34" charset="0"/>
              </a:rPr>
              <a:t>Verify the legitimacy of user’s identity</a:t>
            </a:r>
          </a:p>
        </p:txBody>
      </p:sp>
      <p:sp>
        <p:nvSpPr>
          <p:cNvPr id="3" name="矩形 2">
            <a:extLst>
              <a:ext uri="{FF2B5EF4-FFF2-40B4-BE49-F238E27FC236}">
                <a16:creationId xmlns:a16="http://schemas.microsoft.com/office/drawing/2014/main" id="{4B08A459-43A8-4598-8AF1-BB0718610FE7}"/>
              </a:ext>
            </a:extLst>
          </p:cNvPr>
          <p:cNvSpPr/>
          <p:nvPr/>
        </p:nvSpPr>
        <p:spPr>
          <a:xfrm>
            <a:off x="984143" y="3039372"/>
            <a:ext cx="7676269" cy="461665"/>
          </a:xfrm>
          <a:prstGeom prst="rect">
            <a:avLst/>
          </a:prstGeom>
        </p:spPr>
        <p:txBody>
          <a:bodyPr wrap="none">
            <a:spAutoFit/>
          </a:bodyPr>
          <a:lstStyle/>
          <a:p>
            <a:pPr marL="360362"/>
            <a:r>
              <a:rPr lang="en-US" altLang="zh-CN" sz="2400" b="1" dirty="0">
                <a:solidFill>
                  <a:schemeClr val="accent2"/>
                </a:solidFill>
                <a:latin typeface="Calibri" panose="020F0502020204030204" pitchFamily="34" charset="0"/>
                <a:cs typeface="Calibri" panose="020F0502020204030204" pitchFamily="34" charset="0"/>
              </a:rPr>
              <a:t>Omit the legitimacy of user’s operation, Coarse-grained</a:t>
            </a:r>
          </a:p>
        </p:txBody>
      </p:sp>
      <p:sp>
        <p:nvSpPr>
          <p:cNvPr id="12" name="箭头: 直角上 11">
            <a:extLst>
              <a:ext uri="{FF2B5EF4-FFF2-40B4-BE49-F238E27FC236}">
                <a16:creationId xmlns:a16="http://schemas.microsoft.com/office/drawing/2014/main" id="{09739469-635C-41E4-9677-0755B925CFEA}"/>
              </a:ext>
            </a:extLst>
          </p:cNvPr>
          <p:cNvSpPr/>
          <p:nvPr/>
        </p:nvSpPr>
        <p:spPr>
          <a:xfrm rot="5400000">
            <a:off x="1304388" y="2524495"/>
            <a:ext cx="318092" cy="344906"/>
          </a:xfrm>
          <a:prstGeom prst="bentUp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453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A8DDFAB-0AD7-4252-A265-151E104E9FF5}"/>
              </a:ext>
            </a:extLst>
          </p:cNvPr>
          <p:cNvSpPr>
            <a:spLocks noGrp="1"/>
          </p:cNvSpPr>
          <p:nvPr>
            <p:ph type="sldNum" sz="quarter" idx="12"/>
          </p:nvPr>
        </p:nvSpPr>
        <p:spPr/>
        <p:txBody>
          <a:bodyPr/>
          <a:lstStyle/>
          <a:p>
            <a:fld id="{5A5A7AF8-B4EA-47B5-B8E4-A921F9F3AD03}" type="slidenum">
              <a:rPr lang="zh-CN" altLang="en-US" smtClean="0"/>
              <a:t>9</a:t>
            </a:fld>
            <a:endParaRPr lang="zh-CN" altLang="en-US"/>
          </a:p>
        </p:txBody>
      </p:sp>
      <p:sp>
        <p:nvSpPr>
          <p:cNvPr id="6" name="文本框 5">
            <a:extLst>
              <a:ext uri="{FF2B5EF4-FFF2-40B4-BE49-F238E27FC236}">
                <a16:creationId xmlns:a16="http://schemas.microsoft.com/office/drawing/2014/main" id="{48571A14-4F1B-4797-9216-5A01AC80E5BC}"/>
              </a:ext>
            </a:extLst>
          </p:cNvPr>
          <p:cNvSpPr txBox="1"/>
          <p:nvPr/>
        </p:nvSpPr>
        <p:spPr>
          <a:xfrm>
            <a:off x="1154624" y="577160"/>
            <a:ext cx="3857851" cy="707886"/>
          </a:xfrm>
          <a:prstGeom prst="rect">
            <a:avLst/>
          </a:prstGeom>
          <a:noFill/>
        </p:spPr>
        <p:txBody>
          <a:bodyPr wrap="none" rtlCol="0">
            <a:spAutoFit/>
          </a:bodyPr>
          <a:lstStyle/>
          <a:p>
            <a:r>
              <a:rPr lang="en-US" altLang="zh-CN" sz="4000" b="1" dirty="0">
                <a:latin typeface="Calibri" panose="020F0502020204030204" pitchFamily="34" charset="0"/>
                <a:cs typeface="Calibri" panose="020F0502020204030204" pitchFamily="34" charset="0"/>
              </a:rPr>
              <a:t>Current solutions</a:t>
            </a:r>
            <a:endParaRPr lang="zh-CN" altLang="en-US" sz="4000" b="1"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11E6C57C-C633-4344-94E9-5A23253F777B}"/>
              </a:ext>
            </a:extLst>
          </p:cNvPr>
          <p:cNvSpPr txBox="1"/>
          <p:nvPr/>
        </p:nvSpPr>
        <p:spPr>
          <a:xfrm>
            <a:off x="984143" y="1992932"/>
            <a:ext cx="9062224"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Access control on requests </a:t>
            </a:r>
            <a:r>
              <a:rPr lang="en-US" altLang="zh-CN" sz="2000" b="1" dirty="0">
                <a:latin typeface="Calibri" panose="020F0502020204030204" pitchFamily="34" charset="0"/>
                <a:cs typeface="Calibri" panose="020F0502020204030204" pitchFamily="34" charset="0"/>
              </a:rPr>
              <a:t>[JNSM’18], AAA Project in ODL</a:t>
            </a:r>
          </a:p>
        </p:txBody>
      </p:sp>
      <p:sp>
        <p:nvSpPr>
          <p:cNvPr id="8" name="文本框 7">
            <a:extLst>
              <a:ext uri="{FF2B5EF4-FFF2-40B4-BE49-F238E27FC236}">
                <a16:creationId xmlns:a16="http://schemas.microsoft.com/office/drawing/2014/main" id="{FFD60DD6-D130-46F4-BD8B-F76BFE7E0CD7}"/>
              </a:ext>
            </a:extLst>
          </p:cNvPr>
          <p:cNvSpPr txBox="1"/>
          <p:nvPr/>
        </p:nvSpPr>
        <p:spPr>
          <a:xfrm>
            <a:off x="984143" y="3621198"/>
            <a:ext cx="9324480"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latin typeface="Calibri" panose="020F0502020204030204" pitchFamily="34" charset="0"/>
                <a:cs typeface="Calibri" panose="020F0502020204030204" pitchFamily="34" charset="0"/>
              </a:rPr>
              <a:t>  Reconciliating inside the plugin </a:t>
            </a:r>
            <a:r>
              <a:rPr lang="en-US" altLang="zh-CN" sz="2000" b="1" dirty="0">
                <a:latin typeface="Calibri" panose="020F0502020204030204" pitchFamily="34" charset="0"/>
                <a:cs typeface="Calibri" panose="020F0502020204030204" pitchFamily="34" charset="0"/>
              </a:rPr>
              <a:t>(SDNShield[DSN’16]) </a:t>
            </a:r>
            <a:endParaRPr lang="en-US" altLang="zh-CN" sz="2800" b="1"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0ECABBF7-80CE-4489-A5D6-DA8296492AC1}"/>
              </a:ext>
            </a:extLst>
          </p:cNvPr>
          <p:cNvSpPr txBox="1"/>
          <p:nvPr/>
        </p:nvSpPr>
        <p:spPr>
          <a:xfrm>
            <a:off x="984144" y="5064979"/>
            <a:ext cx="7068993"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solidFill>
                  <a:schemeClr val="bg1">
                    <a:lumMod val="75000"/>
                  </a:schemeClr>
                </a:solidFill>
                <a:latin typeface="Calibri" panose="020F0502020204030204" pitchFamily="34" charset="0"/>
                <a:cs typeface="Calibri" panose="020F0502020204030204" pitchFamily="34" charset="0"/>
              </a:rPr>
              <a:t>  Redesigning API and controller architecture</a:t>
            </a:r>
          </a:p>
        </p:txBody>
      </p:sp>
      <p:sp>
        <p:nvSpPr>
          <p:cNvPr id="2" name="矩形 1">
            <a:extLst>
              <a:ext uri="{FF2B5EF4-FFF2-40B4-BE49-F238E27FC236}">
                <a16:creationId xmlns:a16="http://schemas.microsoft.com/office/drawing/2014/main" id="{DE5DF336-1DB1-4988-A317-14126D2F29EF}"/>
              </a:ext>
            </a:extLst>
          </p:cNvPr>
          <p:cNvSpPr/>
          <p:nvPr/>
        </p:nvSpPr>
        <p:spPr>
          <a:xfrm>
            <a:off x="1256459" y="2516152"/>
            <a:ext cx="5264839" cy="461665"/>
          </a:xfrm>
          <a:prstGeom prst="rect">
            <a:avLst/>
          </a:prstGeom>
        </p:spPr>
        <p:txBody>
          <a:bodyPr wrap="none">
            <a:spAutoFit/>
          </a:bodyPr>
          <a:lstStyle/>
          <a:p>
            <a:pPr marL="360362"/>
            <a:r>
              <a:rPr lang="en-US" altLang="zh-CN" sz="2400" dirty="0">
                <a:latin typeface="Calibri" panose="020F0502020204030204" pitchFamily="34" charset="0"/>
                <a:cs typeface="Calibri" panose="020F0502020204030204" pitchFamily="34" charset="0"/>
              </a:rPr>
              <a:t>Verify the legitimacy of user’s identity</a:t>
            </a:r>
          </a:p>
        </p:txBody>
      </p:sp>
      <p:sp>
        <p:nvSpPr>
          <p:cNvPr id="3" name="矩形 2">
            <a:extLst>
              <a:ext uri="{FF2B5EF4-FFF2-40B4-BE49-F238E27FC236}">
                <a16:creationId xmlns:a16="http://schemas.microsoft.com/office/drawing/2014/main" id="{4B08A459-43A8-4598-8AF1-BB0718610FE7}"/>
              </a:ext>
            </a:extLst>
          </p:cNvPr>
          <p:cNvSpPr/>
          <p:nvPr/>
        </p:nvSpPr>
        <p:spPr>
          <a:xfrm>
            <a:off x="984143" y="3039372"/>
            <a:ext cx="7676269" cy="461665"/>
          </a:xfrm>
          <a:prstGeom prst="rect">
            <a:avLst/>
          </a:prstGeom>
        </p:spPr>
        <p:txBody>
          <a:bodyPr wrap="none">
            <a:spAutoFit/>
          </a:bodyPr>
          <a:lstStyle/>
          <a:p>
            <a:pPr marL="360362"/>
            <a:r>
              <a:rPr lang="en-US" altLang="zh-CN" sz="2400" b="1" dirty="0">
                <a:solidFill>
                  <a:schemeClr val="accent2"/>
                </a:solidFill>
                <a:latin typeface="Calibri" panose="020F0502020204030204" pitchFamily="34" charset="0"/>
                <a:cs typeface="Calibri" panose="020F0502020204030204" pitchFamily="34" charset="0"/>
              </a:rPr>
              <a:t>Omit the legitimacy of user’s operation, Coarse-grained</a:t>
            </a:r>
          </a:p>
        </p:txBody>
      </p:sp>
      <p:sp>
        <p:nvSpPr>
          <p:cNvPr id="10" name="矩形 9">
            <a:extLst>
              <a:ext uri="{FF2B5EF4-FFF2-40B4-BE49-F238E27FC236}">
                <a16:creationId xmlns:a16="http://schemas.microsoft.com/office/drawing/2014/main" id="{76838487-75DB-4C8D-934D-E66370637C8B}"/>
              </a:ext>
            </a:extLst>
          </p:cNvPr>
          <p:cNvSpPr/>
          <p:nvPr/>
        </p:nvSpPr>
        <p:spPr>
          <a:xfrm>
            <a:off x="984142" y="4296892"/>
            <a:ext cx="4214359" cy="461665"/>
          </a:xfrm>
          <a:prstGeom prst="rect">
            <a:avLst/>
          </a:prstGeom>
        </p:spPr>
        <p:txBody>
          <a:bodyPr wrap="none">
            <a:spAutoFit/>
          </a:bodyPr>
          <a:lstStyle/>
          <a:p>
            <a:pPr marL="360362"/>
            <a:r>
              <a:rPr lang="en-US" altLang="zh-CN" sz="2400" b="1" dirty="0">
                <a:solidFill>
                  <a:schemeClr val="accent2"/>
                </a:solidFill>
                <a:latin typeface="Calibri" panose="020F0502020204030204" pitchFamily="34" charset="0"/>
                <a:cs typeface="Calibri" panose="020F0502020204030204" pitchFamily="34" charset="0"/>
              </a:rPr>
              <a:t>Code modification, Inflexible</a:t>
            </a:r>
          </a:p>
        </p:txBody>
      </p:sp>
      <p:sp>
        <p:nvSpPr>
          <p:cNvPr id="12" name="箭头: 直角上 11">
            <a:extLst>
              <a:ext uri="{FF2B5EF4-FFF2-40B4-BE49-F238E27FC236}">
                <a16:creationId xmlns:a16="http://schemas.microsoft.com/office/drawing/2014/main" id="{09739469-635C-41E4-9677-0755B925CFEA}"/>
              </a:ext>
            </a:extLst>
          </p:cNvPr>
          <p:cNvSpPr/>
          <p:nvPr/>
        </p:nvSpPr>
        <p:spPr>
          <a:xfrm rot="5400000">
            <a:off x="1304388" y="2524495"/>
            <a:ext cx="318092" cy="344906"/>
          </a:xfrm>
          <a:prstGeom prst="bentUp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33EE2299-EEA7-4502-AAB5-F23BA888DF96}"/>
              </a:ext>
            </a:extLst>
          </p:cNvPr>
          <p:cNvSpPr/>
          <p:nvPr/>
        </p:nvSpPr>
        <p:spPr>
          <a:xfrm>
            <a:off x="8173451" y="4363445"/>
            <a:ext cx="3745832" cy="144378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800" b="1" dirty="0">
              <a:latin typeface="Calibri" panose="020F0502020204030204" pitchFamily="34" charset="0"/>
              <a:cs typeface="Calibri" panose="020F0502020204030204" pitchFamily="34" charset="0"/>
            </a:endParaRPr>
          </a:p>
        </p:txBody>
      </p:sp>
      <p:sp>
        <p:nvSpPr>
          <p:cNvPr id="14" name="椭圆 13">
            <a:extLst>
              <a:ext uri="{FF2B5EF4-FFF2-40B4-BE49-F238E27FC236}">
                <a16:creationId xmlns:a16="http://schemas.microsoft.com/office/drawing/2014/main" id="{D0DC1641-2B48-46A8-9EB9-8C7A2873A654}"/>
              </a:ext>
            </a:extLst>
          </p:cNvPr>
          <p:cNvSpPr/>
          <p:nvPr/>
        </p:nvSpPr>
        <p:spPr>
          <a:xfrm>
            <a:off x="8504337" y="3577895"/>
            <a:ext cx="3084058" cy="382333"/>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Application</a:t>
            </a:r>
            <a:endParaRPr lang="zh-CN" altLang="en-US" b="1" dirty="0">
              <a:latin typeface="Calibri" panose="020F0502020204030204" pitchFamily="34" charset="0"/>
              <a:cs typeface="Calibri" panose="020F0502020204030204" pitchFamily="34" charset="0"/>
            </a:endParaRPr>
          </a:p>
        </p:txBody>
      </p:sp>
      <p:sp>
        <p:nvSpPr>
          <p:cNvPr id="15" name="矩形 14">
            <a:extLst>
              <a:ext uri="{FF2B5EF4-FFF2-40B4-BE49-F238E27FC236}">
                <a16:creationId xmlns:a16="http://schemas.microsoft.com/office/drawing/2014/main" id="{F3FD7D4F-126F-49F8-A72E-97BC220C27FA}"/>
              </a:ext>
            </a:extLst>
          </p:cNvPr>
          <p:cNvSpPr/>
          <p:nvPr/>
        </p:nvSpPr>
        <p:spPr>
          <a:xfrm>
            <a:off x="10046367" y="5392413"/>
            <a:ext cx="1764522" cy="400110"/>
          </a:xfrm>
          <a:prstGeom prst="rect">
            <a:avLst/>
          </a:prstGeom>
        </p:spPr>
        <p:txBody>
          <a:bodyPr wrap="none">
            <a:spAutoFit/>
          </a:bodyPr>
          <a:lstStyle/>
          <a:p>
            <a:pPr algn="ctr"/>
            <a:r>
              <a:rPr lang="en-US" altLang="zh-CN" sz="2000" b="1" dirty="0">
                <a:solidFill>
                  <a:schemeClr val="bg1"/>
                </a:solidFill>
                <a:latin typeface="Calibri" panose="020F0502020204030204" pitchFamily="34" charset="0"/>
                <a:cs typeface="Calibri" panose="020F0502020204030204" pitchFamily="34" charset="0"/>
              </a:rPr>
              <a:t>SDN Controller</a:t>
            </a:r>
            <a:endParaRPr lang="zh-CN" altLang="en-US" sz="2000" b="1" dirty="0">
              <a:solidFill>
                <a:schemeClr val="bg1"/>
              </a:solidFill>
              <a:latin typeface="Calibri" panose="020F0502020204030204" pitchFamily="34" charset="0"/>
              <a:cs typeface="Calibri" panose="020F0502020204030204" pitchFamily="34" charset="0"/>
            </a:endParaRPr>
          </a:p>
        </p:txBody>
      </p:sp>
      <p:sp>
        <p:nvSpPr>
          <p:cNvPr id="16" name="矩形: 圆角 15">
            <a:extLst>
              <a:ext uri="{FF2B5EF4-FFF2-40B4-BE49-F238E27FC236}">
                <a16:creationId xmlns:a16="http://schemas.microsoft.com/office/drawing/2014/main" id="{0CF6E568-75BD-4701-9845-CF98D8943886}"/>
              </a:ext>
            </a:extLst>
          </p:cNvPr>
          <p:cNvSpPr/>
          <p:nvPr/>
        </p:nvSpPr>
        <p:spPr>
          <a:xfrm>
            <a:off x="8446204" y="4542169"/>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17" name="矩形: 圆角 16">
            <a:extLst>
              <a:ext uri="{FF2B5EF4-FFF2-40B4-BE49-F238E27FC236}">
                <a16:creationId xmlns:a16="http://schemas.microsoft.com/office/drawing/2014/main" id="{79636375-FA85-4F2D-9452-183B4C5FEAEA}"/>
              </a:ext>
            </a:extLst>
          </p:cNvPr>
          <p:cNvSpPr/>
          <p:nvPr/>
        </p:nvSpPr>
        <p:spPr>
          <a:xfrm>
            <a:off x="9647558" y="4542169"/>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18" name="矩形: 圆角 17">
            <a:extLst>
              <a:ext uri="{FF2B5EF4-FFF2-40B4-BE49-F238E27FC236}">
                <a16:creationId xmlns:a16="http://schemas.microsoft.com/office/drawing/2014/main" id="{FBDA2CF6-0148-432C-9153-14C859AF36DB}"/>
              </a:ext>
            </a:extLst>
          </p:cNvPr>
          <p:cNvSpPr/>
          <p:nvPr/>
        </p:nvSpPr>
        <p:spPr>
          <a:xfrm>
            <a:off x="10296816" y="4956638"/>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19" name="矩形: 圆角 18">
            <a:extLst>
              <a:ext uri="{FF2B5EF4-FFF2-40B4-BE49-F238E27FC236}">
                <a16:creationId xmlns:a16="http://schemas.microsoft.com/office/drawing/2014/main" id="{8D1F376D-A484-4CD5-BAB4-761CBECE732B}"/>
              </a:ext>
            </a:extLst>
          </p:cNvPr>
          <p:cNvSpPr/>
          <p:nvPr/>
        </p:nvSpPr>
        <p:spPr>
          <a:xfrm>
            <a:off x="10848912" y="4534860"/>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sp>
        <p:nvSpPr>
          <p:cNvPr id="20" name="矩形: 圆角 19">
            <a:extLst>
              <a:ext uri="{FF2B5EF4-FFF2-40B4-BE49-F238E27FC236}">
                <a16:creationId xmlns:a16="http://schemas.microsoft.com/office/drawing/2014/main" id="{036A35A4-71FE-4B58-AFFC-8E1B15D42AC5}"/>
              </a:ext>
            </a:extLst>
          </p:cNvPr>
          <p:cNvSpPr/>
          <p:nvPr/>
        </p:nvSpPr>
        <p:spPr>
          <a:xfrm>
            <a:off x="8950625" y="4953003"/>
            <a:ext cx="797617" cy="300790"/>
          </a:xfrm>
          <a:prstGeom prst="roundRect">
            <a:avLst>
              <a:gd name="adj" fmla="val 7844"/>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latin typeface="Calibri" panose="020F0502020204030204" pitchFamily="34" charset="0"/>
                <a:cs typeface="Calibri" panose="020F0502020204030204" pitchFamily="34" charset="0"/>
              </a:rPr>
              <a:t>Plugin</a:t>
            </a:r>
            <a:endParaRPr lang="zh-CN" altLang="en-US" b="1" dirty="0">
              <a:latin typeface="Calibri" panose="020F0502020204030204" pitchFamily="34" charset="0"/>
              <a:cs typeface="Calibri" panose="020F0502020204030204" pitchFamily="34" charset="0"/>
            </a:endParaRPr>
          </a:p>
        </p:txBody>
      </p:sp>
      <p:cxnSp>
        <p:nvCxnSpPr>
          <p:cNvPr id="21" name="直接箭头连接符 20">
            <a:extLst>
              <a:ext uri="{FF2B5EF4-FFF2-40B4-BE49-F238E27FC236}">
                <a16:creationId xmlns:a16="http://schemas.microsoft.com/office/drawing/2014/main" id="{73E82375-02ED-4C72-B6F8-8825F3ACC6BA}"/>
              </a:ext>
            </a:extLst>
          </p:cNvPr>
          <p:cNvCxnSpPr>
            <a:cxnSpLocks/>
          </p:cNvCxnSpPr>
          <p:nvPr/>
        </p:nvCxnSpPr>
        <p:spPr>
          <a:xfrm>
            <a:off x="9863015" y="3952918"/>
            <a:ext cx="1" cy="581941"/>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5AE8B5B-86E3-4D06-B2EB-B4081C550A68}"/>
              </a:ext>
            </a:extLst>
          </p:cNvPr>
          <p:cNvCxnSpPr>
            <a:cxnSpLocks/>
          </p:cNvCxnSpPr>
          <p:nvPr/>
        </p:nvCxnSpPr>
        <p:spPr>
          <a:xfrm>
            <a:off x="10247332" y="3952919"/>
            <a:ext cx="1" cy="581941"/>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9E4A266-0F1E-42F4-9E71-6EEFFB9EEC69}"/>
              </a:ext>
            </a:extLst>
          </p:cNvPr>
          <p:cNvCxnSpPr>
            <a:cxnSpLocks/>
          </p:cNvCxnSpPr>
          <p:nvPr/>
        </p:nvCxnSpPr>
        <p:spPr>
          <a:xfrm>
            <a:off x="11051020" y="3944187"/>
            <a:ext cx="1" cy="581941"/>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CAD8A2E-757C-49DD-BC9E-AA2C9A84DE67}"/>
              </a:ext>
            </a:extLst>
          </p:cNvPr>
          <p:cNvCxnSpPr>
            <a:cxnSpLocks/>
          </p:cNvCxnSpPr>
          <p:nvPr/>
        </p:nvCxnSpPr>
        <p:spPr>
          <a:xfrm>
            <a:off x="11372304" y="3870866"/>
            <a:ext cx="0" cy="655261"/>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58E67A41-3EBC-408A-9944-432597B29C31}"/>
              </a:ext>
            </a:extLst>
          </p:cNvPr>
          <p:cNvCxnSpPr>
            <a:cxnSpLocks/>
          </p:cNvCxnSpPr>
          <p:nvPr/>
        </p:nvCxnSpPr>
        <p:spPr>
          <a:xfrm>
            <a:off x="9045741" y="3944186"/>
            <a:ext cx="1" cy="581941"/>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68624B3-3E8A-4386-A496-84143C30CF06}"/>
              </a:ext>
            </a:extLst>
          </p:cNvPr>
          <p:cNvCxnSpPr>
            <a:cxnSpLocks/>
          </p:cNvCxnSpPr>
          <p:nvPr/>
        </p:nvCxnSpPr>
        <p:spPr>
          <a:xfrm>
            <a:off x="8675013" y="3870866"/>
            <a:ext cx="0" cy="655260"/>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BDCF8B55-C833-4CD6-B2E7-70CA6ED70B65}"/>
              </a:ext>
            </a:extLst>
          </p:cNvPr>
          <p:cNvCxnSpPr>
            <a:cxnSpLocks/>
          </p:cNvCxnSpPr>
          <p:nvPr/>
        </p:nvCxnSpPr>
        <p:spPr>
          <a:xfrm>
            <a:off x="9435978" y="3967845"/>
            <a:ext cx="4287" cy="985158"/>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005D2BE-814C-4968-9715-EFF6091324E5}"/>
              </a:ext>
            </a:extLst>
          </p:cNvPr>
          <p:cNvCxnSpPr>
            <a:cxnSpLocks/>
            <a:endCxn id="18" idx="0"/>
          </p:cNvCxnSpPr>
          <p:nvPr/>
        </p:nvCxnSpPr>
        <p:spPr>
          <a:xfrm>
            <a:off x="10695624" y="3944186"/>
            <a:ext cx="1" cy="1012452"/>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A97E1152-20FE-4473-8AEA-65F8F6F5A457}"/>
              </a:ext>
            </a:extLst>
          </p:cNvPr>
          <p:cNvSpPr/>
          <p:nvPr/>
        </p:nvSpPr>
        <p:spPr>
          <a:xfrm>
            <a:off x="8446204" y="4758557"/>
            <a:ext cx="782481" cy="77093"/>
          </a:xfrm>
          <a:prstGeom prst="rect">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6CD6BA6F-DE5B-4177-B647-921E2F5CFC4E}"/>
              </a:ext>
            </a:extLst>
          </p:cNvPr>
          <p:cNvSpPr/>
          <p:nvPr/>
        </p:nvSpPr>
        <p:spPr>
          <a:xfrm>
            <a:off x="9653585" y="4765866"/>
            <a:ext cx="782481" cy="77093"/>
          </a:xfrm>
          <a:prstGeom prst="rect">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DB860932-7BD6-42FA-B2E8-FE3E829D447E}"/>
              </a:ext>
            </a:extLst>
          </p:cNvPr>
          <p:cNvSpPr/>
          <p:nvPr/>
        </p:nvSpPr>
        <p:spPr>
          <a:xfrm>
            <a:off x="10858065" y="4773506"/>
            <a:ext cx="782481" cy="77093"/>
          </a:xfrm>
          <a:prstGeom prst="rect">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D8281C28-0C73-45B8-96E2-9EF39DE9F840}"/>
              </a:ext>
            </a:extLst>
          </p:cNvPr>
          <p:cNvSpPr/>
          <p:nvPr/>
        </p:nvSpPr>
        <p:spPr>
          <a:xfrm>
            <a:off x="8956357" y="5168287"/>
            <a:ext cx="782481" cy="77093"/>
          </a:xfrm>
          <a:prstGeom prst="rect">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7602745-C279-4256-97F2-024A53BB383E}"/>
              </a:ext>
            </a:extLst>
          </p:cNvPr>
          <p:cNvSpPr/>
          <p:nvPr/>
        </p:nvSpPr>
        <p:spPr>
          <a:xfrm>
            <a:off x="10308625" y="5193273"/>
            <a:ext cx="782481" cy="77093"/>
          </a:xfrm>
          <a:prstGeom prst="rect">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541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p:tgtEl>
                                          <p:spTgt spid="5"/>
                                        </p:tgtEl>
                                        <p:attrNameLst>
                                          <p:attrName>ppt_x</p:attrName>
                                        </p:attrNameLst>
                                      </p:cBhvr>
                                      <p:tavLst>
                                        <p:tav tm="0">
                                          <p:val>
                                            <p:strVal val="#ppt_x-#ppt_w*1.125000"/>
                                          </p:val>
                                        </p:tav>
                                        <p:tav tm="100000">
                                          <p:val>
                                            <p:strVal val="#ppt_x"/>
                                          </p:val>
                                        </p:tav>
                                      </p:tavLst>
                                    </p:anim>
                                    <p:animEffect transition="in" filter="wipe(right)">
                                      <p:cBhvr>
                                        <p:cTn id="42" dur="500"/>
                                        <p:tgtEl>
                                          <p:spTgt spid="5"/>
                                        </p:tgtEl>
                                      </p:cBhvr>
                                    </p:animEffect>
                                  </p:childTnLst>
                                </p:cTn>
                              </p:par>
                              <p:par>
                                <p:cTn id="43" presetID="12" presetClass="entr" presetSubtype="8"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p:tgtEl>
                                          <p:spTgt spid="29"/>
                                        </p:tgtEl>
                                        <p:attrNameLst>
                                          <p:attrName>ppt_x</p:attrName>
                                        </p:attrNameLst>
                                      </p:cBhvr>
                                      <p:tavLst>
                                        <p:tav tm="0">
                                          <p:val>
                                            <p:strVal val="#ppt_x-#ppt_w*1.125000"/>
                                          </p:val>
                                        </p:tav>
                                        <p:tav tm="100000">
                                          <p:val>
                                            <p:strVal val="#ppt_x"/>
                                          </p:val>
                                        </p:tav>
                                      </p:tavLst>
                                    </p:anim>
                                    <p:animEffect transition="in" filter="wipe(right)">
                                      <p:cBhvr>
                                        <p:cTn id="46" dur="500"/>
                                        <p:tgtEl>
                                          <p:spTgt spid="29"/>
                                        </p:tgtEl>
                                      </p:cBhvr>
                                    </p:animEffect>
                                  </p:childTnLst>
                                </p:cTn>
                              </p:par>
                              <p:par>
                                <p:cTn id="47" presetID="12" presetClass="entr" presetSubtype="8"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p:tgtEl>
                                          <p:spTgt spid="30"/>
                                        </p:tgtEl>
                                        <p:attrNameLst>
                                          <p:attrName>ppt_x</p:attrName>
                                        </p:attrNameLst>
                                      </p:cBhvr>
                                      <p:tavLst>
                                        <p:tav tm="0">
                                          <p:val>
                                            <p:strVal val="#ppt_x-#ppt_w*1.125000"/>
                                          </p:val>
                                        </p:tav>
                                        <p:tav tm="100000">
                                          <p:val>
                                            <p:strVal val="#ppt_x"/>
                                          </p:val>
                                        </p:tav>
                                      </p:tavLst>
                                    </p:anim>
                                    <p:animEffect transition="in" filter="wipe(right)">
                                      <p:cBhvr>
                                        <p:cTn id="50" dur="500"/>
                                        <p:tgtEl>
                                          <p:spTgt spid="30"/>
                                        </p:tgtEl>
                                      </p:cBhvr>
                                    </p:animEffect>
                                  </p:childTnLst>
                                </p:cTn>
                              </p:par>
                              <p:par>
                                <p:cTn id="51" presetID="12" presetClass="entr" presetSubtype="8"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p:tgtEl>
                                          <p:spTgt spid="31"/>
                                        </p:tgtEl>
                                        <p:attrNameLst>
                                          <p:attrName>ppt_x</p:attrName>
                                        </p:attrNameLst>
                                      </p:cBhvr>
                                      <p:tavLst>
                                        <p:tav tm="0">
                                          <p:val>
                                            <p:strVal val="#ppt_x-#ppt_w*1.125000"/>
                                          </p:val>
                                        </p:tav>
                                        <p:tav tm="100000">
                                          <p:val>
                                            <p:strVal val="#ppt_x"/>
                                          </p:val>
                                        </p:tav>
                                      </p:tavLst>
                                    </p:anim>
                                    <p:animEffect transition="in" filter="wipe(right)">
                                      <p:cBhvr>
                                        <p:cTn id="54" dur="500"/>
                                        <p:tgtEl>
                                          <p:spTgt spid="31"/>
                                        </p:tgtEl>
                                      </p:cBhvr>
                                    </p:animEffect>
                                  </p:childTnLst>
                                </p:cTn>
                              </p:par>
                              <p:par>
                                <p:cTn id="55" presetID="12" presetClass="entr" presetSubtype="8"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p:tgtEl>
                                          <p:spTgt spid="32"/>
                                        </p:tgtEl>
                                        <p:attrNameLst>
                                          <p:attrName>ppt_x</p:attrName>
                                        </p:attrNameLst>
                                      </p:cBhvr>
                                      <p:tavLst>
                                        <p:tav tm="0">
                                          <p:val>
                                            <p:strVal val="#ppt_x-#ppt_w*1.125000"/>
                                          </p:val>
                                        </p:tav>
                                        <p:tav tm="100000">
                                          <p:val>
                                            <p:strVal val="#ppt_x"/>
                                          </p:val>
                                        </p:tav>
                                      </p:tavLst>
                                    </p:anim>
                                    <p:animEffect transition="in" filter="wipe(right)">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p:bldP spid="16" grpId="0" animBg="1"/>
      <p:bldP spid="17" grpId="0" animBg="1"/>
      <p:bldP spid="18" grpId="0" animBg="1"/>
      <p:bldP spid="19" grpId="0" animBg="1"/>
      <p:bldP spid="20" grpId="0" animBg="1"/>
      <p:bldP spid="5" grpId="0" animBg="1"/>
      <p:bldP spid="29" grpId="0" animBg="1"/>
      <p:bldP spid="30" grpId="0" animBg="1"/>
      <p:bldP spid="31" grpId="0" animBg="1"/>
      <p:bldP spid="3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17763</TotalTime>
  <Words>3319</Words>
  <Application>Microsoft Office PowerPoint</Application>
  <PresentationFormat>宽屏</PresentationFormat>
  <Paragraphs>677</Paragraphs>
  <Slides>36</Slides>
  <Notes>36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等线</vt:lpstr>
      <vt:lpstr>等线</vt:lpstr>
      <vt:lpstr>等线 Light</vt:lpstr>
      <vt:lpstr>Arial</vt:lpstr>
      <vt:lpstr>Arial Black</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Leng Xue</dc:creator>
  <cp:lastModifiedBy>xue leng</cp:lastModifiedBy>
  <cp:revision>491</cp:revision>
  <dcterms:created xsi:type="dcterms:W3CDTF">2018-05-04T15:14:06Z</dcterms:created>
  <dcterms:modified xsi:type="dcterms:W3CDTF">2018-06-01T14:49:42Z</dcterms:modified>
</cp:coreProperties>
</file>