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267" r:id="rId2"/>
    <p:sldId id="440" r:id="rId3"/>
    <p:sldId id="443" r:id="rId4"/>
    <p:sldId id="444" r:id="rId5"/>
    <p:sldId id="445" r:id="rId6"/>
    <p:sldId id="446" r:id="rId7"/>
    <p:sldId id="450" r:id="rId8"/>
    <p:sldId id="455" r:id="rId9"/>
    <p:sldId id="452" r:id="rId10"/>
    <p:sldId id="454" r:id="rId11"/>
    <p:sldId id="457" r:id="rId12"/>
    <p:sldId id="447" r:id="rId13"/>
    <p:sldId id="456" r:id="rId14"/>
    <p:sldId id="448" r:id="rId15"/>
    <p:sldId id="378" r:id="rId16"/>
    <p:sldId id="435" r:id="rId17"/>
    <p:sldId id="381" r:id="rId18"/>
    <p:sldId id="425" r:id="rId19"/>
    <p:sldId id="294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36" r:id="rId31"/>
    <p:sldId id="415" r:id="rId32"/>
    <p:sldId id="411" r:id="rId33"/>
    <p:sldId id="412" r:id="rId34"/>
    <p:sldId id="413" r:id="rId35"/>
    <p:sldId id="414" r:id="rId36"/>
    <p:sldId id="295" r:id="rId37"/>
    <p:sldId id="458" r:id="rId38"/>
    <p:sldId id="459" r:id="rId39"/>
    <p:sldId id="460" r:id="rId40"/>
    <p:sldId id="461" r:id="rId41"/>
    <p:sldId id="462" r:id="rId42"/>
    <p:sldId id="370" r:id="rId43"/>
    <p:sldId id="441" r:id="rId44"/>
    <p:sldId id="437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99FF"/>
    <a:srgbClr val="CCCC00"/>
    <a:srgbClr val="CCECFF"/>
    <a:srgbClr val="FFCCFF"/>
    <a:srgbClr val="CCCCFF"/>
    <a:srgbClr val="00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477" autoAdjust="0"/>
  </p:normalViewPr>
  <p:slideViewPr>
    <p:cSldViewPr>
      <p:cViewPr varScale="1">
        <p:scale>
          <a:sx n="67" d="100"/>
          <a:sy n="67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35FBC4-40C3-424F-8E9A-F3F71BBBE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0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AD303-16E2-4F0B-A609-7545E1E7B6B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4B2F0-D6C9-42BA-B061-6D1C0CDDB3F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3BAA0-6BAC-4EC1-AEAC-C9212882874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7DF81-6CD5-4C39-A976-B25EDAE8DFC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0658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52F56-4980-4A47-B837-B9AFE0F3265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E3939-AAF7-43BA-8D04-C81B804D7F4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FBC4-40C3-424F-8E9A-F3F71BBBE50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59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5FBC4-40C3-424F-8E9A-F3F71BBBE50D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59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132138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8A4760-C250-4F19-B09D-97ADDFDCF9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7DB0C-C862-49C5-AB80-339FA0624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27F3D-99B5-4AD2-836D-A2DA79BAF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2393-4499-4929-9713-03F479614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>
                <a:latin typeface="宋体" pitchFamily="2" charset="-122"/>
                <a:ea typeface="宋体" pitchFamily="2" charset="-122"/>
              </a:defRPr>
            </a:lvl2pPr>
            <a:lvl3pPr>
              <a:lnSpc>
                <a:spcPct val="150000"/>
              </a:lnSpc>
              <a:defRPr>
                <a:latin typeface="宋体" pitchFamily="2" charset="-122"/>
                <a:ea typeface="宋体" pitchFamily="2" charset="-122"/>
              </a:defRPr>
            </a:lvl3pPr>
            <a:lvl4pPr>
              <a:lnSpc>
                <a:spcPct val="150000"/>
              </a:lnSpc>
              <a:defRPr>
                <a:latin typeface="宋体" pitchFamily="2" charset="-122"/>
                <a:ea typeface="宋体" pitchFamily="2" charset="-122"/>
              </a:defRPr>
            </a:lvl4pPr>
            <a:lvl5pPr>
              <a:lnSpc>
                <a:spcPct val="150000"/>
              </a:lnSpc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5280-1082-47BE-8025-91046D87A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29B-3A08-48FE-B3F0-A80D54A0FC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0E8BC-197E-4199-9BE8-FCF9D0EBD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B539E-92DE-48F7-B4D8-E4F29BA1A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DCE8-6BFC-4451-BB90-9536D3FF0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00648-02E0-45D4-9309-64766DC1F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23065-BE99-4172-A401-7347525CA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D188F-508E-4959-9D31-D2B1768C1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F568F2ED-A7AD-42CC-8779-6B0E5D413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dirty="0">
          <a:solidFill>
            <a:srgbClr val="333399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SimSun" pitchFamily="2" charset="-122"/>
          <a:ea typeface="SimSun" pitchFamily="2" charset="-122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SimSun" pitchFamily="2" charset="-122"/>
          <a:ea typeface="SimSun" pitchFamily="2" charset="-122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SimSun" pitchFamily="2" charset="-122"/>
          <a:ea typeface="SimSun" pitchFamily="2" charset="-122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SimSun" pitchFamily="2" charset="-122"/>
          <a:ea typeface="SimSun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://www.sdwfvc.cn/jpkc/net/jiaoan_zhu/picture/chap1/image002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90600" y="2349500"/>
            <a:ext cx="7253288" cy="788988"/>
          </a:xfrm>
        </p:spPr>
        <p:txBody>
          <a:bodyPr/>
          <a:lstStyle/>
          <a:p>
            <a:pPr algn="ctr" eaLnBrk="1" hangingPunct="1"/>
            <a:r>
              <a:rPr smtClean="0"/>
              <a:t>计算机网络</a:t>
            </a:r>
            <a:endParaRPr sz="3600" smtClean="0">
              <a:ea typeface="楷体_GB231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211960" y="4221088"/>
            <a:ext cx="4464496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授课老师：罗熹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QQ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altLang="zh-CN" sz="2800" dirty="0" smtClean="0">
                <a:latin typeface="+mn-lt"/>
                <a:ea typeface="+mn-ea"/>
              </a:rPr>
              <a:t>9075111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7524750" y="6021388"/>
            <a:ext cx="10080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539750" y="5949950"/>
            <a:ext cx="10080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93038" cy="1462087"/>
          </a:xfrm>
        </p:spPr>
        <p:txBody>
          <a:bodyPr/>
          <a:lstStyle/>
          <a:p>
            <a:pPr algn="ctr" eaLnBrk="1" hangingPunct="1"/>
            <a:r>
              <a:rPr sz="4000" dirty="0" smtClean="0"/>
              <a:t>多级结构的因特网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409825" y="5054600"/>
            <a:ext cx="738188" cy="9191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3559175" y="5137150"/>
            <a:ext cx="985838" cy="752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5942013" y="5137150"/>
            <a:ext cx="493712" cy="752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599238" y="5137150"/>
            <a:ext cx="574675" cy="6683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230563" y="4386263"/>
            <a:ext cx="165100" cy="6683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2271713" y="4344988"/>
            <a:ext cx="685800" cy="5699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011863" y="3508375"/>
            <a:ext cx="752475" cy="7937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 flipV="1">
            <a:off x="5795963" y="4437063"/>
            <a:ext cx="863600" cy="6223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284788" y="4302125"/>
            <a:ext cx="258762" cy="7524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3708400" y="2698750"/>
            <a:ext cx="287338" cy="347663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43" name="Oval 15"/>
          <p:cNvSpPr>
            <a:spLocks noChangeArrowheads="1"/>
          </p:cNvSpPr>
          <p:nvPr/>
        </p:nvSpPr>
        <p:spPr bwMode="auto">
          <a:xfrm>
            <a:off x="3525838" y="2951163"/>
            <a:ext cx="1795462" cy="752475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44" name="Oval 16"/>
          <p:cNvSpPr>
            <a:spLocks noChangeArrowheads="1"/>
          </p:cNvSpPr>
          <p:nvPr/>
        </p:nvSpPr>
        <p:spPr bwMode="auto">
          <a:xfrm>
            <a:off x="3600450" y="3119438"/>
            <a:ext cx="1795463" cy="750887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4751388" y="2716213"/>
            <a:ext cx="450850" cy="7778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5970588" y="2698750"/>
            <a:ext cx="546100" cy="7683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5613400" y="3536950"/>
            <a:ext cx="344488" cy="682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321300" y="3286125"/>
            <a:ext cx="636588" cy="16668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5357813" y="3452813"/>
            <a:ext cx="576262" cy="2698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5434013" y="3536950"/>
            <a:ext cx="485775" cy="16668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2987675" y="3284538"/>
            <a:ext cx="636588" cy="16668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3025775" y="3467100"/>
            <a:ext cx="612775" cy="698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3014663" y="3494088"/>
            <a:ext cx="735012" cy="2095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4424363" y="4051300"/>
            <a:ext cx="149225" cy="4603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flipV="1">
            <a:off x="1670050" y="5137150"/>
            <a:ext cx="574675" cy="752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2943225" y="3494088"/>
            <a:ext cx="188913" cy="6556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757" name="Oval 29"/>
          <p:cNvSpPr>
            <a:spLocks noChangeArrowheads="1"/>
          </p:cNvSpPr>
          <p:nvPr/>
        </p:nvSpPr>
        <p:spPr bwMode="auto">
          <a:xfrm>
            <a:off x="2868613" y="3390900"/>
            <a:ext cx="185737" cy="1762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1758" name="Oval 30"/>
          <p:cNvSpPr>
            <a:spLocks noChangeArrowheads="1"/>
          </p:cNvSpPr>
          <p:nvPr/>
        </p:nvSpPr>
        <p:spPr bwMode="auto">
          <a:xfrm>
            <a:off x="3673475" y="3286125"/>
            <a:ext cx="1798638" cy="750888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1600"/>
          </a:p>
        </p:txBody>
      </p:sp>
      <p:sp>
        <p:nvSpPr>
          <p:cNvPr id="201759" name="Oval 31"/>
          <p:cNvSpPr>
            <a:spLocks noChangeArrowheads="1"/>
          </p:cNvSpPr>
          <p:nvPr/>
        </p:nvSpPr>
        <p:spPr bwMode="auto">
          <a:xfrm>
            <a:off x="5876925" y="3400425"/>
            <a:ext cx="187325" cy="177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608" name="Oval 32"/>
          <p:cNvSpPr>
            <a:spLocks noChangeArrowheads="1"/>
          </p:cNvSpPr>
          <p:nvPr/>
        </p:nvSpPr>
        <p:spPr bwMode="auto">
          <a:xfrm>
            <a:off x="3148013" y="2405063"/>
            <a:ext cx="1187450" cy="501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ea typeface="黑体" pitchFamily="49" charset="-122"/>
              </a:rPr>
              <a:t>大公司</a:t>
            </a:r>
          </a:p>
        </p:txBody>
      </p:sp>
      <p:sp>
        <p:nvSpPr>
          <p:cNvPr id="24609" name="Oval 33"/>
          <p:cNvSpPr>
            <a:spLocks noChangeArrowheads="1"/>
          </p:cNvSpPr>
          <p:nvPr/>
        </p:nvSpPr>
        <p:spPr bwMode="auto">
          <a:xfrm>
            <a:off x="5038725" y="4051300"/>
            <a:ext cx="1189038" cy="5222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地区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692275" y="3016250"/>
            <a:ext cx="1454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网络接入点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NAP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（对等点）</a:t>
            </a:r>
          </a:p>
        </p:txBody>
      </p:sp>
      <p:sp>
        <p:nvSpPr>
          <p:cNvPr id="24611" name="Oval 35"/>
          <p:cNvSpPr>
            <a:spLocks noChangeArrowheads="1"/>
          </p:cNvSpPr>
          <p:nvPr/>
        </p:nvSpPr>
        <p:spPr bwMode="auto">
          <a:xfrm>
            <a:off x="4819650" y="4872038"/>
            <a:ext cx="1020763" cy="50165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公司</a:t>
            </a:r>
          </a:p>
        </p:txBody>
      </p:sp>
      <p:grpSp>
        <p:nvGrpSpPr>
          <p:cNvPr id="24612" name="Group 36"/>
          <p:cNvGrpSpPr>
            <a:grpSpLocks/>
          </p:cNvGrpSpPr>
          <p:nvPr/>
        </p:nvGrpSpPr>
        <p:grpSpPr bwMode="auto">
          <a:xfrm>
            <a:off x="2555875" y="5613400"/>
            <a:ext cx="1081088" cy="623888"/>
            <a:chOff x="1655" y="3521"/>
            <a:chExt cx="681" cy="408"/>
          </a:xfrm>
        </p:grpSpPr>
        <p:grpSp>
          <p:nvGrpSpPr>
            <p:cNvPr id="24689" name="Group 37"/>
            <p:cNvGrpSpPr>
              <a:grpSpLocks/>
            </p:cNvGrpSpPr>
            <p:nvPr/>
          </p:nvGrpSpPr>
          <p:grpSpPr bwMode="auto">
            <a:xfrm>
              <a:off x="1655" y="3521"/>
              <a:ext cx="681" cy="408"/>
              <a:chOff x="2949" y="196"/>
              <a:chExt cx="941" cy="598"/>
            </a:xfrm>
          </p:grpSpPr>
          <p:sp>
            <p:nvSpPr>
              <p:cNvPr id="24691" name="Oval 3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2" name="Oval 3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3" name="Oval 4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4" name="Oval 4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5" name="Oval 4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6" name="Oval 4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7" name="Oval 4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8" name="Oval 4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99" name="Freeform 4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0" name="Freeform 4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1" name="Freeform 4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90" name="Text Box 49"/>
            <p:cNvSpPr txBox="1">
              <a:spLocks noChangeArrowheads="1"/>
            </p:cNvSpPr>
            <p:nvPr/>
          </p:nvSpPr>
          <p:spPr bwMode="auto">
            <a:xfrm>
              <a:off x="1694" y="3612"/>
              <a:ext cx="59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校园网</a:t>
              </a:r>
            </a:p>
          </p:txBody>
        </p:sp>
      </p:grpSp>
      <p:sp>
        <p:nvSpPr>
          <p:cNvPr id="24613" name="Text Box 50"/>
          <p:cNvSpPr txBox="1">
            <a:spLocks noChangeArrowheads="1"/>
          </p:cNvSpPr>
          <p:nvPr/>
        </p:nvSpPr>
        <p:spPr bwMode="auto">
          <a:xfrm>
            <a:off x="3954463" y="3309938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333399"/>
                </a:solidFill>
                <a:ea typeface="黑体" pitchFamily="49" charset="-122"/>
              </a:rPr>
              <a:t>主干服务</a:t>
            </a:r>
          </a:p>
          <a:p>
            <a:pPr algn="ctr"/>
            <a:r>
              <a:rPr kumimoji="1" lang="zh-CN" altLang="en-US" sz="2000" dirty="0">
                <a:solidFill>
                  <a:srgbClr val="333399"/>
                </a:solidFill>
                <a:ea typeface="黑体" pitchFamily="49" charset="-122"/>
              </a:rPr>
              <a:t>提供者</a:t>
            </a:r>
          </a:p>
        </p:txBody>
      </p:sp>
      <p:grpSp>
        <p:nvGrpSpPr>
          <p:cNvPr id="24614" name="Group 51"/>
          <p:cNvGrpSpPr>
            <a:grpSpLocks/>
          </p:cNvGrpSpPr>
          <p:nvPr/>
        </p:nvGrpSpPr>
        <p:grpSpPr bwMode="auto">
          <a:xfrm>
            <a:off x="3924300" y="5543550"/>
            <a:ext cx="1081088" cy="625475"/>
            <a:chOff x="1655" y="3521"/>
            <a:chExt cx="681" cy="408"/>
          </a:xfrm>
        </p:grpSpPr>
        <p:grpSp>
          <p:nvGrpSpPr>
            <p:cNvPr id="24676" name="Group 52"/>
            <p:cNvGrpSpPr>
              <a:grpSpLocks/>
            </p:cNvGrpSpPr>
            <p:nvPr/>
          </p:nvGrpSpPr>
          <p:grpSpPr bwMode="auto">
            <a:xfrm>
              <a:off x="1655" y="3521"/>
              <a:ext cx="681" cy="408"/>
              <a:chOff x="2949" y="196"/>
              <a:chExt cx="941" cy="598"/>
            </a:xfrm>
          </p:grpSpPr>
          <p:sp>
            <p:nvSpPr>
              <p:cNvPr id="24678" name="Oval 53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" name="Oval 5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" name="Oval 5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1" name="Oval 56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" name="Oval 57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3" name="Oval 58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4" name="Oval 59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5" name="Oval 60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6" name="Freeform 61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7" name="Freeform 62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8" name="Freeform 63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77" name="Text Box 64"/>
            <p:cNvSpPr txBox="1">
              <a:spLocks noChangeArrowheads="1"/>
            </p:cNvSpPr>
            <p:nvPr/>
          </p:nvSpPr>
          <p:spPr bwMode="auto">
            <a:xfrm>
              <a:off x="1694" y="3612"/>
              <a:ext cx="59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校园网</a:t>
              </a:r>
            </a:p>
          </p:txBody>
        </p:sp>
      </p:grpSp>
      <p:grpSp>
        <p:nvGrpSpPr>
          <p:cNvPr id="24615" name="Group 65"/>
          <p:cNvGrpSpPr>
            <a:grpSpLocks/>
          </p:cNvGrpSpPr>
          <p:nvPr/>
        </p:nvGrpSpPr>
        <p:grpSpPr bwMode="auto">
          <a:xfrm>
            <a:off x="5508625" y="5613400"/>
            <a:ext cx="1081088" cy="623888"/>
            <a:chOff x="1655" y="3521"/>
            <a:chExt cx="681" cy="408"/>
          </a:xfrm>
        </p:grpSpPr>
        <p:grpSp>
          <p:nvGrpSpPr>
            <p:cNvPr id="24663" name="Group 66"/>
            <p:cNvGrpSpPr>
              <a:grpSpLocks/>
            </p:cNvGrpSpPr>
            <p:nvPr/>
          </p:nvGrpSpPr>
          <p:grpSpPr bwMode="auto">
            <a:xfrm>
              <a:off x="1655" y="3521"/>
              <a:ext cx="681" cy="408"/>
              <a:chOff x="2949" y="196"/>
              <a:chExt cx="941" cy="598"/>
            </a:xfrm>
          </p:grpSpPr>
          <p:sp>
            <p:nvSpPr>
              <p:cNvPr id="24665" name="Oval 6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6" name="Oval 6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7" name="Oval 6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8" name="Oval 7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9" name="Oval 7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0" name="Oval 7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1" name="Oval 7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2" name="Oval 7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3" name="Freeform 7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4" name="Freeform 7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5" name="Freeform 7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64" name="Text Box 78"/>
            <p:cNvSpPr txBox="1">
              <a:spLocks noChangeArrowheads="1"/>
            </p:cNvSpPr>
            <p:nvPr/>
          </p:nvSpPr>
          <p:spPr bwMode="auto">
            <a:xfrm>
              <a:off x="1694" y="3612"/>
              <a:ext cx="59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校园网</a:t>
              </a:r>
            </a:p>
          </p:txBody>
        </p:sp>
      </p:grpSp>
      <p:grpSp>
        <p:nvGrpSpPr>
          <p:cNvPr id="24616" name="Group 79"/>
          <p:cNvGrpSpPr>
            <a:grpSpLocks/>
          </p:cNvGrpSpPr>
          <p:nvPr/>
        </p:nvGrpSpPr>
        <p:grpSpPr bwMode="auto">
          <a:xfrm>
            <a:off x="1187450" y="5543550"/>
            <a:ext cx="1081088" cy="625475"/>
            <a:chOff x="1655" y="3521"/>
            <a:chExt cx="681" cy="408"/>
          </a:xfrm>
        </p:grpSpPr>
        <p:grpSp>
          <p:nvGrpSpPr>
            <p:cNvPr id="24650" name="Group 80"/>
            <p:cNvGrpSpPr>
              <a:grpSpLocks/>
            </p:cNvGrpSpPr>
            <p:nvPr/>
          </p:nvGrpSpPr>
          <p:grpSpPr bwMode="auto">
            <a:xfrm>
              <a:off x="1655" y="3521"/>
              <a:ext cx="681" cy="408"/>
              <a:chOff x="2949" y="196"/>
              <a:chExt cx="941" cy="598"/>
            </a:xfrm>
          </p:grpSpPr>
          <p:sp>
            <p:nvSpPr>
              <p:cNvPr id="24652" name="Oval 81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3" name="Oval 8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4" name="Oval 8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5" name="Oval 84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6" name="Oval 85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7" name="Oval 86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8" name="Oval 87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9" name="Oval 88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60" name="Freeform 89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1" name="Freeform 90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2" name="Freeform 91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51" name="Text Box 92"/>
            <p:cNvSpPr txBox="1">
              <a:spLocks noChangeArrowheads="1"/>
            </p:cNvSpPr>
            <p:nvPr/>
          </p:nvSpPr>
          <p:spPr bwMode="auto">
            <a:xfrm>
              <a:off x="1694" y="3612"/>
              <a:ext cx="59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校园网</a:t>
              </a:r>
            </a:p>
          </p:txBody>
        </p:sp>
      </p:grpSp>
      <p:grpSp>
        <p:nvGrpSpPr>
          <p:cNvPr id="24617" name="Group 93"/>
          <p:cNvGrpSpPr>
            <a:grpSpLocks/>
          </p:cNvGrpSpPr>
          <p:nvPr/>
        </p:nvGrpSpPr>
        <p:grpSpPr bwMode="auto">
          <a:xfrm>
            <a:off x="6804025" y="5543550"/>
            <a:ext cx="1081088" cy="625475"/>
            <a:chOff x="1655" y="3521"/>
            <a:chExt cx="681" cy="408"/>
          </a:xfrm>
        </p:grpSpPr>
        <p:grpSp>
          <p:nvGrpSpPr>
            <p:cNvPr id="24637" name="Group 94"/>
            <p:cNvGrpSpPr>
              <a:grpSpLocks/>
            </p:cNvGrpSpPr>
            <p:nvPr/>
          </p:nvGrpSpPr>
          <p:grpSpPr bwMode="auto">
            <a:xfrm>
              <a:off x="1655" y="3521"/>
              <a:ext cx="681" cy="408"/>
              <a:chOff x="2949" y="196"/>
              <a:chExt cx="941" cy="598"/>
            </a:xfrm>
          </p:grpSpPr>
          <p:sp>
            <p:nvSpPr>
              <p:cNvPr id="24639" name="Oval 9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0" name="Oval 9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Oval 9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2" name="Oval 9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3" name="Oval 9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4" name="Oval 10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5" name="Oval 10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6" name="Oval 10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7" name="Freeform 10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8" name="Freeform 10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9" name="Freeform 10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38" name="Text Box 106"/>
            <p:cNvSpPr txBox="1">
              <a:spLocks noChangeArrowheads="1"/>
            </p:cNvSpPr>
            <p:nvPr/>
          </p:nvSpPr>
          <p:spPr bwMode="auto">
            <a:xfrm>
              <a:off x="1694" y="3612"/>
              <a:ext cx="59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校园网</a:t>
              </a:r>
            </a:p>
          </p:txBody>
        </p:sp>
      </p:grpSp>
      <p:sp>
        <p:nvSpPr>
          <p:cNvPr id="24618" name="Oval 107"/>
          <p:cNvSpPr>
            <a:spLocks noChangeArrowheads="1"/>
          </p:cNvSpPr>
          <p:nvPr/>
        </p:nvSpPr>
        <p:spPr bwMode="auto">
          <a:xfrm>
            <a:off x="6011863" y="4781550"/>
            <a:ext cx="1189037" cy="5207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本地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19" name="Oval 108"/>
          <p:cNvSpPr>
            <a:spLocks noChangeArrowheads="1"/>
          </p:cNvSpPr>
          <p:nvPr/>
        </p:nvSpPr>
        <p:spPr bwMode="auto">
          <a:xfrm>
            <a:off x="2484438" y="4017963"/>
            <a:ext cx="1189037" cy="5207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地区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20" name="Oval 109"/>
          <p:cNvSpPr>
            <a:spLocks noChangeArrowheads="1"/>
          </p:cNvSpPr>
          <p:nvPr/>
        </p:nvSpPr>
        <p:spPr bwMode="auto">
          <a:xfrm>
            <a:off x="6443663" y="4017963"/>
            <a:ext cx="1189037" cy="5207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地区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21" name="Oval 110"/>
          <p:cNvSpPr>
            <a:spLocks noChangeArrowheads="1"/>
          </p:cNvSpPr>
          <p:nvPr/>
        </p:nvSpPr>
        <p:spPr bwMode="auto">
          <a:xfrm>
            <a:off x="6084888" y="2422525"/>
            <a:ext cx="1189037" cy="5207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地区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22" name="Oval 111"/>
          <p:cNvSpPr>
            <a:spLocks noChangeArrowheads="1"/>
          </p:cNvSpPr>
          <p:nvPr/>
        </p:nvSpPr>
        <p:spPr bwMode="auto">
          <a:xfrm>
            <a:off x="3059113" y="4849813"/>
            <a:ext cx="1189037" cy="5222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本地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23" name="Oval 112"/>
          <p:cNvSpPr>
            <a:spLocks noChangeArrowheads="1"/>
          </p:cNvSpPr>
          <p:nvPr/>
        </p:nvSpPr>
        <p:spPr bwMode="auto">
          <a:xfrm>
            <a:off x="1692275" y="4781550"/>
            <a:ext cx="1189038" cy="5207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本地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</p:txBody>
      </p:sp>
      <p:sp>
        <p:nvSpPr>
          <p:cNvPr id="24624" name="Oval 113"/>
          <p:cNvSpPr>
            <a:spLocks noChangeArrowheads="1"/>
          </p:cNvSpPr>
          <p:nvPr/>
        </p:nvSpPr>
        <p:spPr bwMode="auto">
          <a:xfrm>
            <a:off x="3779838" y="4295775"/>
            <a:ext cx="1187450" cy="501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ea typeface="黑体" pitchFamily="49" charset="-122"/>
              </a:rPr>
              <a:t>大公司</a:t>
            </a:r>
          </a:p>
        </p:txBody>
      </p:sp>
      <p:sp>
        <p:nvSpPr>
          <p:cNvPr id="24625" name="Oval 114"/>
          <p:cNvSpPr>
            <a:spLocks noChangeArrowheads="1"/>
          </p:cNvSpPr>
          <p:nvPr/>
        </p:nvSpPr>
        <p:spPr bwMode="auto">
          <a:xfrm>
            <a:off x="4643438" y="2422525"/>
            <a:ext cx="1187450" cy="501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>
                <a:ea typeface="黑体" pitchFamily="49" charset="-122"/>
              </a:rPr>
              <a:t>大公司</a:t>
            </a:r>
          </a:p>
        </p:txBody>
      </p:sp>
      <p:sp>
        <p:nvSpPr>
          <p:cNvPr id="24626" name="Text Box 115"/>
          <p:cNvSpPr txBox="1">
            <a:spLocks noChangeArrowheads="1"/>
          </p:cNvSpPr>
          <p:nvPr/>
        </p:nvSpPr>
        <p:spPr bwMode="auto">
          <a:xfrm>
            <a:off x="6213475" y="3046413"/>
            <a:ext cx="1454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网络接入点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NAP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（对等点）</a:t>
            </a:r>
          </a:p>
        </p:txBody>
      </p:sp>
      <p:sp>
        <p:nvSpPr>
          <p:cNvPr id="24627" name="Rectangle 1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主机到主机的通信可能经过多种</a:t>
            </a:r>
            <a:r>
              <a:rPr lang="zh-CN" altLang="en-US" sz="1800" dirty="0" smtClean="0"/>
              <a:t> </a:t>
            </a:r>
            <a:r>
              <a:rPr lang="en-US" altLang="zh-CN" dirty="0" smtClean="0"/>
              <a:t>ISP</a:t>
            </a:r>
            <a:r>
              <a:rPr lang="zh-CN" altLang="en-US" dirty="0" smtClean="0"/>
              <a:t>。</a:t>
            </a:r>
          </a:p>
        </p:txBody>
      </p:sp>
      <p:pic>
        <p:nvPicPr>
          <p:cNvPr id="24628" name="Picture 1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5516563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29" name="Picture 11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888" y="5589588"/>
            <a:ext cx="5857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1847" name="Freeform 119"/>
          <p:cNvSpPr>
            <a:spLocks/>
          </p:cNvSpPr>
          <p:nvPr/>
        </p:nvSpPr>
        <p:spPr bwMode="auto">
          <a:xfrm>
            <a:off x="539750" y="5159375"/>
            <a:ext cx="1584325" cy="792163"/>
          </a:xfrm>
          <a:custGeom>
            <a:avLst/>
            <a:gdLst>
              <a:gd name="T0" fmla="*/ 0 w 998"/>
              <a:gd name="T1" fmla="*/ 2147483647 h 499"/>
              <a:gd name="T2" fmla="*/ 2147483647 w 998"/>
              <a:gd name="T3" fmla="*/ 2147483647 h 499"/>
              <a:gd name="T4" fmla="*/ 2147483647 w 998"/>
              <a:gd name="T5" fmla="*/ 0 h 499"/>
              <a:gd name="T6" fmla="*/ 0 60000 65536"/>
              <a:gd name="T7" fmla="*/ 0 60000 65536"/>
              <a:gd name="T8" fmla="*/ 0 60000 65536"/>
              <a:gd name="T9" fmla="*/ 0 w 998"/>
              <a:gd name="T10" fmla="*/ 0 h 499"/>
              <a:gd name="T11" fmla="*/ 998 w 998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8" h="499">
                <a:moveTo>
                  <a:pt x="0" y="499"/>
                </a:moveTo>
                <a:lnTo>
                  <a:pt x="657" y="361"/>
                </a:lnTo>
                <a:lnTo>
                  <a:pt x="998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48" name="Line 120"/>
          <p:cNvSpPr>
            <a:spLocks noChangeShapeType="1"/>
          </p:cNvSpPr>
          <p:nvPr/>
        </p:nvSpPr>
        <p:spPr bwMode="auto">
          <a:xfrm flipH="1" flipV="1">
            <a:off x="2987675" y="3500438"/>
            <a:ext cx="144463" cy="6492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49" name="Freeform 121"/>
          <p:cNvSpPr>
            <a:spLocks/>
          </p:cNvSpPr>
          <p:nvPr/>
        </p:nvSpPr>
        <p:spPr bwMode="auto">
          <a:xfrm>
            <a:off x="3059113" y="3294063"/>
            <a:ext cx="2833687" cy="206375"/>
          </a:xfrm>
          <a:custGeom>
            <a:avLst/>
            <a:gdLst>
              <a:gd name="T0" fmla="*/ 0 w 1785"/>
              <a:gd name="T1" fmla="*/ 2147483647 h 130"/>
              <a:gd name="T2" fmla="*/ 2147483647 w 1785"/>
              <a:gd name="T3" fmla="*/ 0 h 130"/>
              <a:gd name="T4" fmla="*/ 2147483647 w 1785"/>
              <a:gd name="T5" fmla="*/ 2147483647 h 130"/>
              <a:gd name="T6" fmla="*/ 0 60000 65536"/>
              <a:gd name="T7" fmla="*/ 0 60000 65536"/>
              <a:gd name="T8" fmla="*/ 0 60000 65536"/>
              <a:gd name="T9" fmla="*/ 0 w 1785"/>
              <a:gd name="T10" fmla="*/ 0 h 130"/>
              <a:gd name="T11" fmla="*/ 1785 w 1785"/>
              <a:gd name="T12" fmla="*/ 130 h 1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5" h="130">
                <a:moveTo>
                  <a:pt x="0" y="130"/>
                </a:moveTo>
                <a:lnTo>
                  <a:pt x="935" y="0"/>
                </a:lnTo>
                <a:lnTo>
                  <a:pt x="1785" y="9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50" name="Line 122"/>
          <p:cNvSpPr>
            <a:spLocks noChangeShapeType="1"/>
          </p:cNvSpPr>
          <p:nvPr/>
        </p:nvSpPr>
        <p:spPr bwMode="auto">
          <a:xfrm flipH="1">
            <a:off x="5651500" y="3500438"/>
            <a:ext cx="287338" cy="6492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51" name="Freeform 123"/>
          <p:cNvSpPr>
            <a:spLocks/>
          </p:cNvSpPr>
          <p:nvPr/>
        </p:nvSpPr>
        <p:spPr bwMode="auto">
          <a:xfrm>
            <a:off x="6659563" y="5084763"/>
            <a:ext cx="1873250" cy="936625"/>
          </a:xfrm>
          <a:custGeom>
            <a:avLst/>
            <a:gdLst>
              <a:gd name="T0" fmla="*/ 0 w 1180"/>
              <a:gd name="T1" fmla="*/ 0 h 590"/>
              <a:gd name="T2" fmla="*/ 2147483647 w 1180"/>
              <a:gd name="T3" fmla="*/ 2147483647 h 590"/>
              <a:gd name="T4" fmla="*/ 2147483647 w 1180"/>
              <a:gd name="T5" fmla="*/ 2147483647 h 590"/>
              <a:gd name="T6" fmla="*/ 0 60000 65536"/>
              <a:gd name="T7" fmla="*/ 0 60000 65536"/>
              <a:gd name="T8" fmla="*/ 0 60000 65536"/>
              <a:gd name="T9" fmla="*/ 0 w 1180"/>
              <a:gd name="T10" fmla="*/ 0 h 590"/>
              <a:gd name="T11" fmla="*/ 1180 w 1180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0" h="590">
                <a:moveTo>
                  <a:pt x="0" y="0"/>
                </a:moveTo>
                <a:lnTo>
                  <a:pt x="450" y="390"/>
                </a:lnTo>
                <a:lnTo>
                  <a:pt x="1180" y="59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52" name="Line 124"/>
          <p:cNvSpPr>
            <a:spLocks noChangeShapeType="1"/>
          </p:cNvSpPr>
          <p:nvPr/>
        </p:nvSpPr>
        <p:spPr bwMode="auto">
          <a:xfrm flipV="1">
            <a:off x="2268538" y="4365625"/>
            <a:ext cx="790575" cy="6477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1853" name="Line 125"/>
          <p:cNvSpPr>
            <a:spLocks noChangeShapeType="1"/>
          </p:cNvSpPr>
          <p:nvPr/>
        </p:nvSpPr>
        <p:spPr bwMode="auto">
          <a:xfrm>
            <a:off x="5795963" y="4437063"/>
            <a:ext cx="720725" cy="431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8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1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1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01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1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01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1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8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847" grpId="0" animBg="1"/>
      <p:bldP spid="201848" grpId="0" animBg="1"/>
      <p:bldP spid="201849" grpId="0" animBg="1"/>
      <p:bldP spid="201850" grpId="0" animBg="1"/>
      <p:bldP spid="201851" grpId="0" animBg="1"/>
      <p:bldP spid="201852" grpId="0" animBg="1"/>
      <p:bldP spid="2018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214313"/>
            <a:ext cx="8158162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今日的多级结构的因特网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00250"/>
            <a:ext cx="7772400" cy="3887788"/>
          </a:xfrm>
        </p:spPr>
        <p:txBody>
          <a:bodyPr/>
          <a:lstStyle/>
          <a:p>
            <a:pPr eaLnBrk="1" hangingPunct="1"/>
            <a:r>
              <a:rPr lang="zh-CN" altLang="en-US" smtClean="0"/>
              <a:t>大致上可将因特网分为以下五个接入级 </a:t>
            </a:r>
          </a:p>
          <a:p>
            <a:pPr lvl="1" eaLnBrk="1" hangingPunct="1"/>
            <a:r>
              <a:rPr lang="zh-CN" altLang="en-US" smtClean="0">
                <a:solidFill>
                  <a:srgbClr val="333399"/>
                </a:solidFill>
                <a:latin typeface="SimSun" pitchFamily="2" charset="-122"/>
                <a:ea typeface="黑体" pitchFamily="49" charset="-122"/>
              </a:rPr>
              <a:t>网络接入点</a:t>
            </a:r>
            <a:r>
              <a:rPr lang="zh-CN" altLang="en-US" sz="2000" smtClean="0">
                <a:latin typeface="SimSun" pitchFamily="2" charset="-122"/>
                <a:ea typeface="SimSun" pitchFamily="2" charset="-122"/>
              </a:rPr>
              <a:t> </a:t>
            </a:r>
            <a:r>
              <a:rPr lang="en-US" altLang="zh-CN" smtClean="0">
                <a:solidFill>
                  <a:srgbClr val="333399"/>
                </a:solidFill>
                <a:latin typeface="Arial" charset="0"/>
                <a:ea typeface="SimSun" pitchFamily="2" charset="-122"/>
              </a:rPr>
              <a:t>NAP</a:t>
            </a:r>
          </a:p>
          <a:p>
            <a:pPr lvl="1" eaLnBrk="1" hangingPunct="1"/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国家主干网（主干</a:t>
            </a:r>
            <a:r>
              <a:rPr lang="zh-CN" altLang="en-US" sz="1800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 </a:t>
            </a:r>
            <a:r>
              <a:rPr lang="en-US" altLang="zh-CN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）</a:t>
            </a:r>
          </a:p>
          <a:p>
            <a:pPr lvl="1" eaLnBrk="1" hangingPunct="1"/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地区</a:t>
            </a:r>
            <a:r>
              <a:rPr lang="zh-CN" altLang="en-US" sz="1600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 </a:t>
            </a:r>
            <a:r>
              <a:rPr lang="en-US" altLang="zh-CN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  <a:p>
            <a:pPr lvl="1" eaLnBrk="1" hangingPunct="1"/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本地</a:t>
            </a:r>
            <a:r>
              <a:rPr lang="zh-CN" altLang="en-US" sz="1800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 </a:t>
            </a:r>
            <a:r>
              <a:rPr lang="en-US" altLang="zh-CN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ISP</a:t>
            </a:r>
          </a:p>
          <a:p>
            <a:pPr lvl="1" eaLnBrk="1" hangingPunct="1"/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校园网、企业网或 </a:t>
            </a:r>
            <a:r>
              <a:rPr lang="en-US" altLang="zh-CN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PC </a:t>
            </a:r>
            <a:r>
              <a:rPr lang="zh-CN" altLang="en-US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机上网用户</a:t>
            </a:r>
          </a:p>
        </p:txBody>
      </p:sp>
      <p:sp>
        <p:nvSpPr>
          <p:cNvPr id="25604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451725" y="6092825"/>
            <a:ext cx="504825" cy="215900"/>
          </a:xfrm>
          <a:prstGeom prst="curvedUpArrow">
            <a:avLst>
              <a:gd name="adj1" fmla="val 46765"/>
              <a:gd name="adj2" fmla="val 935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网络的发展历程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996008"/>
            <a:ext cx="82296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第一代网络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/>
              <a:t>    以单处理机（主机）为中心的联机系统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第二代网络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/>
              <a:t>   多个单处理机互相连接起来，形成了多处理机为中心的网络，以远程大规模互联为主要特点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第三代网络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/>
              <a:t>   遵循网络体系结构标准建成的</a:t>
            </a:r>
            <a:r>
              <a:rPr lang="zh-CN" altLang="en-US" dirty="0" smtClean="0"/>
              <a:t>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83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4000" smtClean="0"/>
              <a:t>从主机为中心到以网络为中心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2997200"/>
            <a:ext cx="3771900" cy="2762250"/>
            <a:chOff x="204" y="1888"/>
            <a:chExt cx="2376" cy="1740"/>
          </a:xfrm>
        </p:grpSpPr>
        <p:sp>
          <p:nvSpPr>
            <p:cNvPr id="1050" name="Freeform 4"/>
            <p:cNvSpPr>
              <a:spLocks/>
            </p:cNvSpPr>
            <p:nvPr/>
          </p:nvSpPr>
          <p:spPr bwMode="auto">
            <a:xfrm rot="-2333506">
              <a:off x="1490" y="2271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5"/>
            <p:cNvSpPr>
              <a:spLocks/>
            </p:cNvSpPr>
            <p:nvPr/>
          </p:nvSpPr>
          <p:spPr bwMode="auto">
            <a:xfrm rot="2229264">
              <a:off x="717" y="2322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6"/>
            <p:cNvSpPr>
              <a:spLocks/>
            </p:cNvSpPr>
            <p:nvPr/>
          </p:nvSpPr>
          <p:spPr bwMode="auto">
            <a:xfrm rot="2387191">
              <a:off x="1380" y="3248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7"/>
            <p:cNvSpPr>
              <a:spLocks/>
            </p:cNvSpPr>
            <p:nvPr/>
          </p:nvSpPr>
          <p:spPr bwMode="auto">
            <a:xfrm rot="-2521975">
              <a:off x="717" y="3248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8"/>
            <p:cNvSpPr>
              <a:spLocks/>
            </p:cNvSpPr>
            <p:nvPr/>
          </p:nvSpPr>
          <p:spPr bwMode="auto">
            <a:xfrm>
              <a:off x="515" y="2943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9"/>
            <p:cNvSpPr>
              <a:spLocks/>
            </p:cNvSpPr>
            <p:nvPr/>
          </p:nvSpPr>
          <p:spPr bwMode="auto">
            <a:xfrm>
              <a:off x="1674" y="2749"/>
              <a:ext cx="737" cy="61"/>
            </a:xfrm>
            <a:custGeom>
              <a:avLst/>
              <a:gdLst>
                <a:gd name="T0" fmla="*/ 0 w 1450"/>
                <a:gd name="T1" fmla="*/ 0 h 45"/>
                <a:gd name="T2" fmla="*/ 4 w 1450"/>
                <a:gd name="T3" fmla="*/ 0 h 45"/>
                <a:gd name="T4" fmla="*/ 3 w 1450"/>
                <a:gd name="T5" fmla="*/ 503 h 45"/>
                <a:gd name="T6" fmla="*/ 7 w 1450"/>
                <a:gd name="T7" fmla="*/ 503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0"/>
                <a:gd name="T13" fmla="*/ 0 h 45"/>
                <a:gd name="T14" fmla="*/ 1450 w 1450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0" h="45">
                  <a:moveTo>
                    <a:pt x="0" y="0"/>
                  </a:moveTo>
                  <a:lnTo>
                    <a:pt x="743" y="0"/>
                  </a:lnTo>
                  <a:lnTo>
                    <a:pt x="663" y="44"/>
                  </a:lnTo>
                  <a:lnTo>
                    <a:pt x="1449" y="44"/>
                  </a:lnTo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056" name="Picture 1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7" y="2440"/>
              <a:ext cx="654" cy="67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57" name="Picture 1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2" y="1904"/>
              <a:ext cx="262" cy="27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58" name="Picture 1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" y="2739"/>
              <a:ext cx="262" cy="27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59" name="Picture 1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" y="3309"/>
              <a:ext cx="262" cy="27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60" name="Picture 1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7" y="3351"/>
              <a:ext cx="262" cy="27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61" name="Picture 15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18" y="2576"/>
              <a:ext cx="262" cy="27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62" name="Picture 16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32" y="1904"/>
              <a:ext cx="262" cy="27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sp>
          <p:nvSpPr>
            <p:cNvPr id="1063" name="Text Box 17"/>
            <p:cNvSpPr txBox="1">
              <a:spLocks noChangeArrowheads="1"/>
            </p:cNvSpPr>
            <p:nvPr/>
          </p:nvSpPr>
          <p:spPr bwMode="auto">
            <a:xfrm>
              <a:off x="1156" y="2160"/>
              <a:ext cx="50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主机</a:t>
              </a:r>
            </a:p>
          </p:txBody>
        </p:sp>
        <p:sp>
          <p:nvSpPr>
            <p:cNvPr id="1064" name="Text Box 18"/>
            <p:cNvSpPr txBox="1">
              <a:spLocks noChangeArrowheads="1"/>
            </p:cNvSpPr>
            <p:nvPr/>
          </p:nvSpPr>
          <p:spPr bwMode="auto">
            <a:xfrm>
              <a:off x="204" y="188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终端</a:t>
              </a:r>
            </a:p>
          </p:txBody>
        </p:sp>
      </p:grp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1335088" y="22050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以主机为中心</a:t>
            </a: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5295900" y="2205038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以分组交换网为中心</a:t>
            </a:r>
          </a:p>
        </p:txBody>
      </p:sp>
      <p:sp>
        <p:nvSpPr>
          <p:cNvPr id="191509" name="AutoShape 21"/>
          <p:cNvSpPr>
            <a:spLocks noChangeArrowheads="1"/>
          </p:cNvSpPr>
          <p:nvPr/>
        </p:nvSpPr>
        <p:spPr bwMode="auto">
          <a:xfrm>
            <a:off x="3779838" y="2349500"/>
            <a:ext cx="1296987" cy="215900"/>
          </a:xfrm>
          <a:prstGeom prst="rightArrow">
            <a:avLst>
              <a:gd name="adj1" fmla="val 50000"/>
              <a:gd name="adj2" fmla="val 1501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43463" y="2997200"/>
            <a:ext cx="3832225" cy="3024188"/>
            <a:chOff x="3051" y="1888"/>
            <a:chExt cx="2414" cy="1905"/>
          </a:xfrm>
        </p:grpSpPr>
        <p:sp>
          <p:nvSpPr>
            <p:cNvPr id="1033" name="Line 23"/>
            <p:cNvSpPr>
              <a:spLocks noChangeShapeType="1"/>
            </p:cNvSpPr>
            <p:nvPr/>
          </p:nvSpPr>
          <p:spPr bwMode="auto">
            <a:xfrm flipH="1" flipV="1">
              <a:off x="3216" y="2637"/>
              <a:ext cx="497" cy="12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24"/>
            <p:cNvSpPr>
              <a:spLocks noChangeShapeType="1"/>
            </p:cNvSpPr>
            <p:nvPr/>
          </p:nvSpPr>
          <p:spPr bwMode="auto">
            <a:xfrm flipH="1">
              <a:off x="4817" y="2759"/>
              <a:ext cx="49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Line 25"/>
            <p:cNvSpPr>
              <a:spLocks noChangeShapeType="1"/>
            </p:cNvSpPr>
            <p:nvPr/>
          </p:nvSpPr>
          <p:spPr bwMode="auto">
            <a:xfrm flipH="1">
              <a:off x="4637" y="2009"/>
              <a:ext cx="179" cy="52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26"/>
            <p:cNvSpPr>
              <a:spLocks noChangeShapeType="1"/>
            </p:cNvSpPr>
            <p:nvPr/>
          </p:nvSpPr>
          <p:spPr bwMode="auto">
            <a:xfrm flipH="1" flipV="1">
              <a:off x="4597" y="3126"/>
              <a:ext cx="276" cy="36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27"/>
            <p:cNvSpPr>
              <a:spLocks noChangeShapeType="1"/>
            </p:cNvSpPr>
            <p:nvPr/>
          </p:nvSpPr>
          <p:spPr bwMode="auto">
            <a:xfrm>
              <a:off x="3872" y="2057"/>
              <a:ext cx="181" cy="4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28"/>
            <p:cNvSpPr>
              <a:spLocks noChangeShapeType="1"/>
            </p:cNvSpPr>
            <p:nvPr/>
          </p:nvSpPr>
          <p:spPr bwMode="auto">
            <a:xfrm flipV="1">
              <a:off x="4155" y="3187"/>
              <a:ext cx="55" cy="366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29"/>
            <p:cNvSpPr>
              <a:spLocks noChangeShapeType="1"/>
            </p:cNvSpPr>
            <p:nvPr/>
          </p:nvSpPr>
          <p:spPr bwMode="auto">
            <a:xfrm flipV="1">
              <a:off x="3548" y="3126"/>
              <a:ext cx="386" cy="24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40" name="Picture 3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52" y="1904"/>
              <a:ext cx="31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1" name="Picture 3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13" y="1904"/>
              <a:ext cx="31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2" name="Picture 3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9" y="2515"/>
              <a:ext cx="31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3" name="Picture 3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17" y="3248"/>
              <a:ext cx="31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" name="Picture 3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89" y="3431"/>
              <a:ext cx="31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5" name="Text Box 35"/>
            <p:cNvSpPr txBox="1">
              <a:spLocks noChangeArrowheads="1"/>
            </p:cNvSpPr>
            <p:nvPr/>
          </p:nvSpPr>
          <p:spPr bwMode="auto">
            <a:xfrm>
              <a:off x="3243" y="188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主机</a:t>
              </a:r>
            </a:p>
          </p:txBody>
        </p:sp>
        <p:pic>
          <p:nvPicPr>
            <p:cNvPr id="1046" name="Picture 36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1" y="2393"/>
              <a:ext cx="31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47" name="Group 37"/>
            <p:cNvGrpSpPr>
              <a:grpSpLocks/>
            </p:cNvGrpSpPr>
            <p:nvPr/>
          </p:nvGrpSpPr>
          <p:grpSpPr bwMode="auto">
            <a:xfrm>
              <a:off x="3515" y="2394"/>
              <a:ext cx="1497" cy="855"/>
              <a:chOff x="3515" y="2394"/>
              <a:chExt cx="1497" cy="855"/>
            </a:xfrm>
          </p:grpSpPr>
          <p:graphicFrame>
            <p:nvGraphicFramePr>
              <p:cNvPr id="1026" name="Object 38"/>
              <p:cNvGraphicFramePr>
                <a:graphicFrameLocks noChangeAspect="1"/>
              </p:cNvGraphicFramePr>
              <p:nvPr/>
            </p:nvGraphicFramePr>
            <p:xfrm>
              <a:off x="3515" y="2394"/>
              <a:ext cx="1497" cy="8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5" name="VISIO" r:id="rId6" imgW="1689840" imgH="964440" progId="">
                      <p:embed/>
                    </p:oleObj>
                  </mc:Choice>
                  <mc:Fallback>
                    <p:oleObj name="VISIO" r:id="rId6" imgW="1689840" imgH="96444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2394"/>
                            <a:ext cx="1497" cy="8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25400" dir="54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9" name="Text Box 39"/>
              <p:cNvSpPr txBox="1">
                <a:spLocks noChangeArrowheads="1"/>
              </p:cNvSpPr>
              <p:nvPr/>
            </p:nvSpPr>
            <p:spPr bwMode="auto">
              <a:xfrm>
                <a:off x="3742" y="2643"/>
                <a:ext cx="10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>
                    <a:solidFill>
                      <a:srgbClr val="333399"/>
                    </a:solidFill>
                    <a:ea typeface="黑体" pitchFamily="49" charset="-122"/>
                  </a:rPr>
                  <a:t>分组交换网</a:t>
                </a:r>
              </a:p>
            </p:txBody>
          </p:sp>
        </p:grpSp>
        <p:pic>
          <p:nvPicPr>
            <p:cNvPr id="1048" name="Picture 4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34" y="3158"/>
              <a:ext cx="31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605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8" grpId="0"/>
      <p:bldP spid="1915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网络的主要功能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29544"/>
            <a:ext cx="8229600" cy="4495800"/>
          </a:xfrm>
        </p:spPr>
        <p:txBody>
          <a:bodyPr/>
          <a:lstStyle/>
          <a:p>
            <a:pPr marL="90488" indent="-90488"/>
            <a:r>
              <a:rPr lang="zh-CN" altLang="en-US" dirty="0"/>
              <a:t>数据传输</a:t>
            </a:r>
          </a:p>
          <a:p>
            <a:pPr marL="90488" indent="-90488"/>
            <a:r>
              <a:rPr lang="zh-CN" altLang="en-US" dirty="0"/>
              <a:t>资源共享</a:t>
            </a:r>
          </a:p>
          <a:p>
            <a:pPr marL="630238" lvl="1" indent="-90488"/>
            <a:r>
              <a:rPr lang="zh-CN" altLang="en-US" dirty="0"/>
              <a:t>硬件共享</a:t>
            </a:r>
          </a:p>
          <a:p>
            <a:pPr marL="630238" lvl="1" indent="-90488"/>
            <a:r>
              <a:rPr lang="zh-CN" altLang="en-US" dirty="0"/>
              <a:t>软件共享</a:t>
            </a:r>
          </a:p>
          <a:p>
            <a:pPr marL="630238" lvl="1" indent="-90488"/>
            <a:r>
              <a:rPr lang="zh-CN" altLang="en-US" dirty="0"/>
              <a:t>数据共享</a:t>
            </a:r>
          </a:p>
          <a:p>
            <a:pPr marL="90488" indent="-90488"/>
            <a:r>
              <a:rPr lang="zh-CN" altLang="en-US" dirty="0"/>
              <a:t>分布式数据库和分布式数据处理</a:t>
            </a:r>
          </a:p>
          <a:p>
            <a:pPr marL="90488" indent="-90488"/>
            <a:endParaRPr lang="zh-CN" altLang="en-US" dirty="0"/>
          </a:p>
          <a:p>
            <a:pPr marL="90488" indent="-90488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90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778625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什么是计算机网络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　 </a:t>
            </a:r>
            <a:r>
              <a:rPr lang="zh-CN" altLang="en-US" sz="2400" smtClean="0"/>
              <a:t>计算机网络是</a:t>
            </a:r>
            <a:r>
              <a:rPr lang="zh-CN" sz="2400" smtClean="0"/>
              <a:t>利用通信线路将具有独立功能的</a:t>
            </a:r>
            <a:r>
              <a:rPr lang="zh-CN" altLang="en-US" sz="2400" smtClean="0"/>
              <a:t>地理上分散的</a:t>
            </a:r>
            <a:r>
              <a:rPr lang="zh-CN" sz="2400" smtClean="0"/>
              <a:t>计算机连接起来而形成的计算机集合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</a:t>
            </a:r>
            <a:r>
              <a:rPr lang="zh-CN" sz="2400" smtClean="0"/>
              <a:t>计算机间可以借助通信线路传递信息，共享软件、硬件和数据等资源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     </a:t>
            </a:r>
            <a:r>
              <a:rPr lang="zh-CN" altLang="en-US" sz="2400" smtClean="0"/>
              <a:t>计算机互连必须遵循约定的</a:t>
            </a:r>
            <a:r>
              <a:rPr lang="zh-CN" altLang="en-US" sz="2400" b="1" smtClean="0">
                <a:solidFill>
                  <a:srgbClr val="C00000"/>
                </a:solidFill>
              </a:rPr>
              <a:t>通信（网络）协议</a:t>
            </a:r>
            <a:r>
              <a:rPr lang="zh-CN" altLang="en-US" sz="2400" smtClean="0"/>
              <a:t>，由网络设备、通信链路及网络软件实现。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6921500" cy="1462087"/>
          </a:xfrm>
        </p:spPr>
        <p:txBody>
          <a:bodyPr/>
          <a:lstStyle/>
          <a:p>
            <a:pPr algn="ctr"/>
            <a:r>
              <a:rPr sz="4000" smtClean="0"/>
              <a:t>什么是计算机网络</a:t>
            </a:r>
          </a:p>
        </p:txBody>
      </p:sp>
      <p:pic>
        <p:nvPicPr>
          <p:cNvPr id="8195" name="Picture 2" descr="http://www.sdwfvc.cn/jpkc/net/jiaoan_zhu/picture/chap1/image002.jp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071720" y="1844824"/>
            <a:ext cx="5820760" cy="483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584" y="2069802"/>
            <a:ext cx="70516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+mn-ea"/>
              </a:defRPr>
            </a:lvl9pPr>
          </a:lstStyle>
          <a:p>
            <a:pPr eaLnBrk="1" hangingPunct="1"/>
            <a:r>
              <a:rPr lang="zh-CN" altLang="en-US" sz="2800" dirty="0" smtClean="0"/>
              <a:t>通信子网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资源子网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1500" cy="14620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1.2 </a:t>
            </a:r>
            <a:r>
              <a:rPr sz="4000" dirty="0" smtClean="0"/>
              <a:t>计算机网络的</a:t>
            </a:r>
            <a:r>
              <a:rPr lang="zh-CN" altLang="en-US" sz="4000" dirty="0" smtClean="0"/>
              <a:t>组成</a:t>
            </a:r>
            <a:endParaRPr sz="40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57375"/>
            <a:ext cx="7772400" cy="4584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 smtClean="0"/>
              <a:t>计算机网络</a:t>
            </a:r>
            <a:r>
              <a:rPr lang="en-US" altLang="zh-CN" sz="2800" dirty="0" smtClean="0"/>
              <a:t>=</a:t>
            </a:r>
            <a:r>
              <a:rPr lang="zh-CN" altLang="en-US" sz="2800" dirty="0">
                <a:solidFill>
                  <a:srgbClr val="C00000"/>
                </a:solidFill>
              </a:rPr>
              <a:t>资源</a:t>
            </a:r>
            <a:r>
              <a:rPr lang="zh-CN" altLang="en-US" sz="2800" dirty="0" smtClean="0">
                <a:solidFill>
                  <a:srgbClr val="C00000"/>
                </a:solidFill>
              </a:rPr>
              <a:t>子网</a:t>
            </a:r>
            <a:r>
              <a:rPr lang="en-US" altLang="zh-CN" sz="2800" dirty="0" smtClean="0"/>
              <a:t>+</a:t>
            </a:r>
            <a:r>
              <a:rPr lang="zh-CN" altLang="en-US" sz="2800" dirty="0" smtClean="0">
                <a:solidFill>
                  <a:srgbClr val="C00000"/>
                </a:solidFill>
              </a:rPr>
              <a:t>通信子网</a:t>
            </a:r>
            <a:endParaRPr lang="en-US" altLang="zh-CN" sz="28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通信子网负责整个网络的纯粹通信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部分</a:t>
            </a:r>
            <a:endParaRPr lang="en-US" altLang="zh-CN" sz="2800" dirty="0" smtClean="0">
              <a:latin typeface="SimSun" pitchFamily="2" charset="-122"/>
              <a:ea typeface="SimSun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SimSun" pitchFamily="2" charset="-122"/>
                <a:ea typeface="SimSun" pitchFamily="2" charset="-122"/>
              </a:rPr>
              <a:t>组成：服务器，客户计算机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资源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子网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是各种网络资源的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集合</a:t>
            </a:r>
            <a:endParaRPr lang="en-US" altLang="zh-CN" sz="2800" dirty="0" smtClean="0">
              <a:latin typeface="SimSun" pitchFamily="2" charset="-122"/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SimSun" pitchFamily="2" charset="-122"/>
                <a:ea typeface="SimSun" pitchFamily="2" charset="-122"/>
              </a:rPr>
              <a:t>通信线路 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( </a:t>
            </a:r>
            <a:r>
              <a:rPr lang="zh-CN" altLang="en-US" dirty="0">
                <a:latin typeface="SimSun" pitchFamily="2" charset="-122"/>
                <a:ea typeface="SimSun" pitchFamily="2" charset="-122"/>
              </a:rPr>
              <a:t>或称通道 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SimSun" pitchFamily="2" charset="-122"/>
                <a:ea typeface="SimSun" pitchFamily="2" charset="-122"/>
              </a:rPr>
              <a:t>网络互连设备 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( </a:t>
            </a:r>
            <a:r>
              <a:rPr lang="zh-CN" altLang="en-US" dirty="0">
                <a:latin typeface="SimSun" pitchFamily="2" charset="-122"/>
                <a:ea typeface="SimSun" pitchFamily="2" charset="-122"/>
              </a:rPr>
              <a:t>路由器、交换机、网桥、中继器、网卡、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HUB</a:t>
            </a:r>
            <a:r>
              <a:rPr lang="zh-CN" altLang="en-US" dirty="0">
                <a:latin typeface="SimSun" pitchFamily="2" charset="-122"/>
                <a:ea typeface="SimSun" pitchFamily="2" charset="-122"/>
              </a:rPr>
              <a:t>等 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SimSun" pitchFamily="2" charset="-122"/>
                <a:ea typeface="SimSun" pitchFamily="2" charset="-122"/>
              </a:rPr>
              <a:t>相关软件（网络操作系统、网络协议等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）</a:t>
            </a:r>
            <a:endParaRPr lang="zh-CN" altLang="en-US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1.2 </a:t>
            </a:r>
            <a:r>
              <a:rPr sz="4000" dirty="0" smtClean="0"/>
              <a:t>计算机网络的组成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4648200" cy="45561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 smtClean="0"/>
              <a:t>计算机网络的硬件组成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服务器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客户机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网卡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通信介质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通信处理设备</a:t>
            </a:r>
          </a:p>
          <a:p>
            <a:pPr lvl="2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调制解调器</a:t>
            </a:r>
          </a:p>
          <a:p>
            <a:pPr lvl="2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中继器和集线器</a:t>
            </a:r>
          </a:p>
          <a:p>
            <a:pPr lvl="2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网桥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067175" y="4857750"/>
            <a:ext cx="350520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altLang="zh-CN" sz="2400" dirty="0">
                <a:latin typeface="Tahoma" pitchFamily="34" charset="0"/>
                <a:ea typeface="楷体_GB2312" charset="-122"/>
              </a:rPr>
              <a:t> </a:t>
            </a:r>
            <a:r>
              <a:rPr lang="zh-CN" altLang="en-US" sz="2400" dirty="0">
                <a:latin typeface="SimSun" pitchFamily="2" charset="-122"/>
              </a:rPr>
              <a:t>交换机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latin typeface="SimSun" pitchFamily="2" charset="-122"/>
              </a:rPr>
              <a:t> 路由器</a:t>
            </a:r>
          </a:p>
          <a:p>
            <a:pPr marL="1143000" lvl="2" indent="-2286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>
                <a:latin typeface="SimSun" pitchFamily="2" charset="-122"/>
              </a:rPr>
              <a:t> 网关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500313" y="2349500"/>
            <a:ext cx="55816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计算机网络中向其他计算机或网络设备提供服务的计算机：文件服务器、打印服务器、应用系统服务器和通信服务器等</a:t>
            </a:r>
          </a:p>
        </p:txBody>
      </p:sp>
      <p:sp>
        <p:nvSpPr>
          <p:cNvPr id="233478" name="Text Box 6"/>
          <p:cNvSpPr txBox="1">
            <a:spLocks noChangeArrowheads="1"/>
          </p:cNvSpPr>
          <p:nvPr/>
        </p:nvSpPr>
        <p:spPr bwMode="auto">
          <a:xfrm>
            <a:off x="2843213" y="3068638"/>
            <a:ext cx="4032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并行数据和串行信号的转换</a:t>
            </a:r>
            <a:r>
              <a:rPr lang="en-US" altLang="zh-CN" b="1">
                <a:solidFill>
                  <a:srgbClr val="333399"/>
                </a:solidFill>
                <a:ea typeface="楷体_GB2312" charset="-122"/>
              </a:rPr>
              <a:t>;</a:t>
            </a:r>
          </a:p>
          <a:p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数据帧的拆装</a:t>
            </a:r>
            <a:r>
              <a:rPr lang="en-US" altLang="zh-CN" b="1">
                <a:solidFill>
                  <a:srgbClr val="333399"/>
                </a:solidFill>
                <a:ea typeface="楷体_GB2312" charset="-122"/>
              </a:rPr>
              <a:t>;</a:t>
            </a:r>
          </a:p>
          <a:p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网络访问控制</a:t>
            </a:r>
            <a:r>
              <a:rPr lang="en-US" altLang="zh-CN" b="1">
                <a:solidFill>
                  <a:srgbClr val="333399"/>
                </a:solidFill>
                <a:ea typeface="楷体_GB2312" charset="-122"/>
              </a:rPr>
              <a:t>;</a:t>
            </a:r>
          </a:p>
          <a:p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数据缓冲</a:t>
            </a: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857500" y="4054475"/>
            <a:ext cx="3527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有线传输介质和无线传输介质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00313" y="3000375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ea typeface="楷体_GB2312" charset="-122"/>
              </a:rPr>
              <a:t>计算机网络中享受其他计算机提供服务的计算机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/>
      <p:bldP spid="233477" grpId="1"/>
      <p:bldP spid="233478" grpId="0"/>
      <p:bldP spid="233478" grpId="1"/>
      <p:bldP spid="233479" grpId="0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CN" smtClean="0"/>
              <a:t>2 </a:t>
            </a:r>
            <a:r>
              <a:rPr smtClean="0"/>
              <a:t>计算机网络的分类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772400" cy="47513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几种不同的分类方法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按网络的拓扑结构分类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按地理位置分类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按计算机和设备在网络中的地位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其他分类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总课时</a:t>
            </a:r>
            <a:r>
              <a:rPr lang="en-US" altLang="zh-CN" dirty="0" smtClean="0"/>
              <a:t>56</a:t>
            </a:r>
            <a:r>
              <a:rPr lang="zh-CN" altLang="en-US" dirty="0" smtClean="0"/>
              <a:t>，其中理论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，实验</a:t>
            </a:r>
            <a:r>
              <a:rPr lang="en-US" altLang="zh-CN" dirty="0" smtClean="0"/>
              <a:t>16</a:t>
            </a:r>
          </a:p>
          <a:p>
            <a:pPr lvl="1"/>
            <a:r>
              <a:rPr lang="zh-CN" altLang="en-US" dirty="0" smtClean="0"/>
              <a:t>实验安排：</a:t>
            </a:r>
            <a:r>
              <a:rPr lang="en-US" altLang="zh-CN" dirty="0" smtClean="0"/>
              <a:t>3,4,5,6,7,8,10,11</a:t>
            </a:r>
            <a:r>
              <a:rPr lang="zh-CN" altLang="en-US" dirty="0" smtClean="0"/>
              <a:t>周，网络协议分析实验室。</a:t>
            </a:r>
            <a:endParaRPr lang="en-US" altLang="zh-CN" dirty="0" smtClean="0"/>
          </a:p>
          <a:p>
            <a:r>
              <a:rPr lang="zh-CN" altLang="en-US" dirty="0" smtClean="0"/>
              <a:t>考试课</a:t>
            </a:r>
            <a:endParaRPr lang="en-US" altLang="zh-CN" dirty="0" smtClean="0"/>
          </a:p>
          <a:p>
            <a:r>
              <a:rPr lang="zh-CN" altLang="en-US" dirty="0" smtClean="0"/>
              <a:t>平时成绩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，考试成绩</a:t>
            </a:r>
            <a:r>
              <a:rPr lang="en-US" altLang="zh-CN" dirty="0" smtClean="0"/>
              <a:t>80%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9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2.1 </a:t>
            </a:r>
            <a:r>
              <a:rPr sz="4000" smtClean="0"/>
              <a:t>按网络的拓扑结构分类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所谓拓扑结构就是指网络中通信线路和站点（计算机或设备）的几何排列形式。网络的拓扑结构主要有</a:t>
            </a:r>
            <a:r>
              <a:rPr lang="zh-CN" altLang="en-US" smtClean="0">
                <a:solidFill>
                  <a:srgbClr val="C00000"/>
                </a:solidFill>
              </a:rPr>
              <a:t>总线型、环型、星型和网状结构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2.1.1 </a:t>
            </a:r>
            <a:r>
              <a:rPr sz="4000" smtClean="0"/>
              <a:t>总线拓扑结构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所有节点都连到一条主干电缆上</a:t>
            </a:r>
          </a:p>
          <a:p>
            <a:pPr eaLnBrk="1" hangingPunct="1"/>
            <a:r>
              <a:rPr lang="zh-CN" altLang="en-US" dirty="0" smtClean="0"/>
              <a:t>优点：安装简单方便，成本低，铺设电线最短</a:t>
            </a:r>
          </a:p>
          <a:p>
            <a:pPr eaLnBrk="1" hangingPunct="1"/>
            <a:r>
              <a:rPr lang="zh-CN" altLang="en-US" dirty="0" smtClean="0"/>
              <a:t>缺点：故障诊断困难，总线故障会引起整个网络瘫痪，增加新节点难，监控难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hap1_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92275" y="2649538"/>
            <a:ext cx="5459413" cy="3494087"/>
          </a:xfrm>
          <a:noFill/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2.1.1 </a:t>
            </a:r>
            <a:r>
              <a:rPr sz="4000" smtClean="0"/>
              <a:t>总线拓扑结构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2.1.2 </a:t>
            </a:r>
            <a:r>
              <a:rPr sz="4000" smtClean="0"/>
              <a:t>环型拓扑结构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各节点形成闭合的环，可实现任意两点间通信</a:t>
            </a:r>
          </a:p>
          <a:p>
            <a:pPr eaLnBrk="1" hangingPunct="1"/>
            <a:r>
              <a:rPr lang="zh-CN" altLang="en-US" sz="2800" smtClean="0"/>
              <a:t>优点：容易安装和监控 </a:t>
            </a:r>
          </a:p>
          <a:p>
            <a:pPr eaLnBrk="1" hangingPunct="1"/>
            <a:r>
              <a:rPr lang="zh-CN" altLang="en-US" sz="2800" smtClean="0"/>
              <a:t>缺点：容量有限，环中任意一处故障都会造成网络瘫痪，增加新节点难</a:t>
            </a:r>
          </a:p>
          <a:p>
            <a:pPr eaLnBrk="1" hangingPunct="1"/>
            <a:r>
              <a:rPr lang="zh-CN" altLang="en-US" sz="2800" smtClean="0"/>
              <a:t>一般采用令牌来控制数据的传输</a:t>
            </a:r>
          </a:p>
          <a:p>
            <a:pPr eaLnBrk="1" hangingPunct="1"/>
            <a:r>
              <a:rPr lang="zh-CN" altLang="en-US" sz="2800" smtClean="0"/>
              <a:t>单环和双环两种结构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chap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2214563"/>
            <a:ext cx="39862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2.1.2 </a:t>
            </a:r>
            <a:r>
              <a:rPr sz="4000" smtClean="0"/>
              <a:t>环型拓扑结构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2.1.3 </a:t>
            </a:r>
            <a:r>
              <a:rPr sz="4000" smtClean="0"/>
              <a:t>星型拓扑结构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各站点通过点到点的链路与中心站相连 </a:t>
            </a:r>
          </a:p>
          <a:p>
            <a:pPr eaLnBrk="1" hangingPunct="1"/>
            <a:r>
              <a:rPr lang="zh-CN" altLang="en-US" sz="2800" dirty="0" smtClean="0"/>
              <a:t>优点：结构简单、建网易，故障诊断易，增加新节点易，监控易 </a:t>
            </a:r>
          </a:p>
          <a:p>
            <a:pPr eaLnBrk="1" hangingPunct="1"/>
            <a:r>
              <a:rPr lang="zh-CN" altLang="en-US" sz="2800" dirty="0" smtClean="0"/>
              <a:t>缺点：太依赖中心节点，可靠性低 </a:t>
            </a:r>
          </a:p>
          <a:p>
            <a:pPr eaLnBrk="1" hangingPunct="1"/>
            <a:r>
              <a:rPr lang="zh-CN" altLang="en-US" sz="2800" dirty="0" smtClean="0"/>
              <a:t>常见的星型物理拓扑的网络有</a:t>
            </a:r>
            <a:r>
              <a:rPr lang="en-US" altLang="zh-CN" sz="2800" dirty="0" smtClean="0"/>
              <a:t>100BaseT</a:t>
            </a:r>
            <a:r>
              <a:rPr lang="zh-CN" altLang="en-US" sz="2800" dirty="0" smtClean="0"/>
              <a:t>以太网、令牌环网和</a:t>
            </a:r>
            <a:r>
              <a:rPr lang="en-US" altLang="zh-CN" sz="2800" dirty="0" smtClean="0"/>
              <a:t>ATM</a:t>
            </a:r>
            <a:r>
              <a:rPr lang="zh-CN" altLang="en-US" sz="2800" dirty="0" smtClean="0"/>
              <a:t>网等。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chap1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438400"/>
            <a:ext cx="55435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2.1.3 </a:t>
            </a:r>
            <a:r>
              <a:rPr sz="4000" smtClean="0"/>
              <a:t>星型拓扑结构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2.1.4 </a:t>
            </a:r>
            <a:r>
              <a:rPr sz="4000" smtClean="0"/>
              <a:t>树型拓扑结构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总线型和星型的综合 </a:t>
            </a:r>
          </a:p>
        </p:txBody>
      </p:sp>
      <p:pic>
        <p:nvPicPr>
          <p:cNvPr id="41988" name="Picture 4" descr="chap1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2690813"/>
            <a:ext cx="51847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2.1.4 </a:t>
            </a:r>
            <a:r>
              <a:rPr sz="4000" smtClean="0"/>
              <a:t>网状拓扑结构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以上各种拓扑结构为基础的综合应用 </a:t>
            </a:r>
          </a:p>
        </p:txBody>
      </p:sp>
      <p:pic>
        <p:nvPicPr>
          <p:cNvPr id="43012" name="Picture 4" descr="chap1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714625"/>
            <a:ext cx="5327650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2.2 </a:t>
            </a:r>
            <a:r>
              <a:rPr sz="4000" smtClean="0"/>
              <a:t>按地理位置分类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局域网 </a:t>
            </a:r>
            <a:r>
              <a:rPr lang="en-US" altLang="zh-CN" b="1" dirty="0" smtClean="0"/>
              <a:t>LAN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辐射的地理范围从几十米至数公里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城域网 </a:t>
            </a:r>
            <a:r>
              <a:rPr lang="en-US" altLang="zh-CN" b="1" dirty="0" smtClean="0"/>
              <a:t>MAN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辐射的地理范围从几十公里到数百公里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广域网 </a:t>
            </a:r>
            <a:r>
              <a:rPr lang="en-US" altLang="zh-CN" b="1" dirty="0" smtClean="0"/>
              <a:t>WAN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辐射的地理范围从数百公里至数千公里，甚至上万公里</a:t>
            </a:r>
            <a:endParaRPr lang="zh-CN" altLang="en-US" b="1" dirty="0" smtClean="0">
              <a:latin typeface="SimSun" pitchFamily="2" charset="-122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 计算机网络概述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229600" cy="4495800"/>
          </a:xfrm>
        </p:spPr>
        <p:txBody>
          <a:bodyPr/>
          <a:lstStyle/>
          <a:p>
            <a:r>
              <a:rPr lang="zh-CN" altLang="en-US"/>
              <a:t>网络的发展历程</a:t>
            </a:r>
          </a:p>
          <a:p>
            <a:r>
              <a:rPr lang="zh-CN" altLang="en-US"/>
              <a:t>网络的主要功能</a:t>
            </a:r>
          </a:p>
          <a:p>
            <a:r>
              <a:rPr lang="zh-CN" altLang="en-US"/>
              <a:t>网络的分类</a:t>
            </a:r>
          </a:p>
          <a:p>
            <a:r>
              <a:rPr lang="zh-CN" altLang="en-US"/>
              <a:t>计算机网络协议及网络模型</a:t>
            </a:r>
          </a:p>
        </p:txBody>
      </p:sp>
    </p:spTree>
    <p:extLst>
      <p:ext uri="{BB962C8B-B14F-4D97-AF65-F5344CB8AC3E}">
        <p14:creationId xmlns:p14="http://schemas.microsoft.com/office/powerpoint/2010/main" val="20967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6921500" cy="1462087"/>
          </a:xfrm>
        </p:spPr>
        <p:txBody>
          <a:bodyPr/>
          <a:lstStyle/>
          <a:p>
            <a:pPr algn="ctr"/>
            <a:r>
              <a:rPr sz="4000" smtClean="0"/>
              <a:t>三种网络类型的比较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50" y="2286000"/>
          <a:ext cx="7215238" cy="2571768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82417"/>
                <a:gridCol w="3266456"/>
                <a:gridCol w="1422723"/>
                <a:gridCol w="943642"/>
              </a:tblGrid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网络类型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范围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传输速度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成本</a:t>
                      </a:r>
                      <a:r>
                        <a:rPr lang="en-US" sz="2000" ker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局域网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km</a:t>
                      </a:r>
                      <a:r>
                        <a:rPr 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内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，同一栋建筑物内 </a:t>
                      </a:r>
                      <a:endParaRPr lang="en-US" sz="2000" b="1" kern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快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便宜</a:t>
                      </a:r>
                      <a:r>
                        <a:rPr lang="en-US" sz="2000" ker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城域网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~20km</a:t>
                      </a:r>
                      <a:r>
                        <a:rPr 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，</a:t>
                      </a: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同一城市内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中等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昂贵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广域网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20km</a:t>
                      </a:r>
                      <a:r>
                        <a:rPr 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以上</a:t>
                      </a:r>
                      <a:r>
                        <a:rPr lang="zh-CN" alt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，</a:t>
                      </a:r>
                      <a:r>
                        <a:rPr lang="en-US" sz="2000" kern="0" dirty="0" err="1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可跨越国家</a:t>
                      </a:r>
                      <a:r>
                        <a:rPr lang="en-US" sz="2000" kern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en-US" sz="2000" b="1" kern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慢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昂贵</a:t>
                      </a:r>
                      <a:r>
                        <a:rPr lang="en-US" sz="2000" kern="0" dirty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2000" b="1" kern="1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sz="4000" smtClean="0"/>
              <a:t>广域网、城域网、接入网以及局域网的关系 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7808913" y="4391025"/>
            <a:ext cx="0" cy="565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248275" y="4391025"/>
            <a:ext cx="0" cy="565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870325" y="4391025"/>
            <a:ext cx="0" cy="565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1408113" y="4391025"/>
            <a:ext cx="0" cy="5651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1604963" y="3486150"/>
            <a:ext cx="1181100" cy="5667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2854325" y="3486150"/>
            <a:ext cx="325438" cy="452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3575050" y="3486150"/>
            <a:ext cx="492125" cy="452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5248275" y="3486150"/>
            <a:ext cx="393700" cy="452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6234113" y="3486150"/>
            <a:ext cx="196850" cy="452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6529388" y="3486150"/>
            <a:ext cx="1082675" cy="452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3376613" y="2582863"/>
            <a:ext cx="985837" cy="56515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953000" y="2695575"/>
            <a:ext cx="887413" cy="452438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771900" y="3260725"/>
            <a:ext cx="1673225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096" name="Group 16"/>
          <p:cNvGrpSpPr>
            <a:grpSpLocks/>
          </p:cNvGrpSpPr>
          <p:nvPr/>
        </p:nvGrpSpPr>
        <p:grpSpPr bwMode="auto">
          <a:xfrm>
            <a:off x="2392363" y="2921000"/>
            <a:ext cx="1643062" cy="777875"/>
            <a:chOff x="1680" y="240"/>
            <a:chExt cx="2529" cy="1270"/>
          </a:xfrm>
        </p:grpSpPr>
        <p:sp>
          <p:nvSpPr>
            <p:cNvPr id="46222" name="Oval 1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3" name="Oval 1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4" name="Oval 1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5" name="Oval 2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6" name="Oval 2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7" name="Oval 2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8" name="Oval 2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9" name="Oval 2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30" name="Oval 2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7" name="Group 26"/>
          <p:cNvGrpSpPr>
            <a:grpSpLocks/>
          </p:cNvGrpSpPr>
          <p:nvPr/>
        </p:nvGrpSpPr>
        <p:grpSpPr bwMode="auto">
          <a:xfrm>
            <a:off x="5248275" y="2921000"/>
            <a:ext cx="1644650" cy="777875"/>
            <a:chOff x="1680" y="240"/>
            <a:chExt cx="2529" cy="1270"/>
          </a:xfrm>
        </p:grpSpPr>
        <p:sp>
          <p:nvSpPr>
            <p:cNvPr id="46213" name="Oval 2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4" name="Oval 2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5" name="Oval 2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6" name="Oval 3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7" name="Oval 3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8" name="Oval 3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9" name="Oval 3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0" name="Oval 3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21" name="Oval 3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98" name="Text Box 36"/>
          <p:cNvSpPr txBox="1">
            <a:spLocks noChangeArrowheads="1"/>
          </p:cNvSpPr>
          <p:nvPr/>
        </p:nvSpPr>
        <p:spPr bwMode="auto">
          <a:xfrm>
            <a:off x="2703513" y="302895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城域网</a:t>
            </a:r>
          </a:p>
        </p:txBody>
      </p:sp>
      <p:sp>
        <p:nvSpPr>
          <p:cNvPr id="46099" name="Text Box 37"/>
          <p:cNvSpPr txBox="1">
            <a:spLocks noChangeArrowheads="1"/>
          </p:cNvSpPr>
          <p:nvPr/>
        </p:nvSpPr>
        <p:spPr bwMode="auto">
          <a:xfrm>
            <a:off x="5608638" y="30432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城域网</a:t>
            </a:r>
          </a:p>
        </p:txBody>
      </p:sp>
      <p:grpSp>
        <p:nvGrpSpPr>
          <p:cNvPr id="46100" name="Group 38"/>
          <p:cNvGrpSpPr>
            <a:grpSpLocks/>
          </p:cNvGrpSpPr>
          <p:nvPr/>
        </p:nvGrpSpPr>
        <p:grpSpPr bwMode="auto">
          <a:xfrm>
            <a:off x="815975" y="3825875"/>
            <a:ext cx="1052513" cy="663575"/>
            <a:chOff x="1680" y="240"/>
            <a:chExt cx="2529" cy="1270"/>
          </a:xfrm>
        </p:grpSpPr>
        <p:sp>
          <p:nvSpPr>
            <p:cNvPr id="46204" name="Oval 3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5" name="Oval 4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6" name="Oval 4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7" name="Oval 4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8" name="Oval 4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9" name="Oval 4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0" name="Oval 4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1" name="Oval 4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2" name="Oval 4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1" name="Text Box 48"/>
          <p:cNvSpPr txBox="1">
            <a:spLocks noChangeArrowheads="1"/>
          </p:cNvSpPr>
          <p:nvPr/>
        </p:nvSpPr>
        <p:spPr bwMode="auto">
          <a:xfrm>
            <a:off x="823913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02" name="Group 49"/>
          <p:cNvGrpSpPr>
            <a:grpSpLocks/>
          </p:cNvGrpSpPr>
          <p:nvPr/>
        </p:nvGrpSpPr>
        <p:grpSpPr bwMode="auto">
          <a:xfrm>
            <a:off x="2195513" y="3825875"/>
            <a:ext cx="1052512" cy="663575"/>
            <a:chOff x="1680" y="240"/>
            <a:chExt cx="2529" cy="1270"/>
          </a:xfrm>
        </p:grpSpPr>
        <p:sp>
          <p:nvSpPr>
            <p:cNvPr id="46195" name="Oval 50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6" name="Oval 51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7" name="Oval 52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8" name="Oval 53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9" name="Oval 54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0" name="Oval 55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1" name="Oval 56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2" name="Oval 57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3" name="Oval 58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3" name="Text Box 59"/>
          <p:cNvSpPr txBox="1">
            <a:spLocks noChangeArrowheads="1"/>
          </p:cNvSpPr>
          <p:nvPr/>
        </p:nvSpPr>
        <p:spPr bwMode="auto">
          <a:xfrm>
            <a:off x="2203450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04" name="Group 60"/>
          <p:cNvGrpSpPr>
            <a:grpSpLocks/>
          </p:cNvGrpSpPr>
          <p:nvPr/>
        </p:nvGrpSpPr>
        <p:grpSpPr bwMode="auto">
          <a:xfrm>
            <a:off x="3408363" y="3825875"/>
            <a:ext cx="1052512" cy="663575"/>
            <a:chOff x="1680" y="240"/>
            <a:chExt cx="2529" cy="1270"/>
          </a:xfrm>
        </p:grpSpPr>
        <p:sp>
          <p:nvSpPr>
            <p:cNvPr id="46186" name="Oval 6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7" name="Oval 6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8" name="Oval 6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9" name="Oval 6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0" name="Oval 6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1" name="Oval 6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2" name="Oval 6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3" name="Oval 6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4" name="Oval 6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5" name="Text Box 70"/>
          <p:cNvSpPr txBox="1">
            <a:spLocks noChangeArrowheads="1"/>
          </p:cNvSpPr>
          <p:nvPr/>
        </p:nvSpPr>
        <p:spPr bwMode="auto">
          <a:xfrm>
            <a:off x="3416300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06" name="Group 71"/>
          <p:cNvGrpSpPr>
            <a:grpSpLocks/>
          </p:cNvGrpSpPr>
          <p:nvPr/>
        </p:nvGrpSpPr>
        <p:grpSpPr bwMode="auto">
          <a:xfrm>
            <a:off x="4749800" y="3825875"/>
            <a:ext cx="1052513" cy="663575"/>
            <a:chOff x="1680" y="240"/>
            <a:chExt cx="2529" cy="1270"/>
          </a:xfrm>
        </p:grpSpPr>
        <p:sp>
          <p:nvSpPr>
            <p:cNvPr id="46177" name="Oval 72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8" name="Oval 73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9" name="Oval 74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0" name="Oval 75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1" name="Oval 76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2" name="Oval 77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3" name="Oval 78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" name="Oval 79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5" name="Oval 80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7" name="Text Box 81"/>
          <p:cNvSpPr txBox="1">
            <a:spLocks noChangeArrowheads="1"/>
          </p:cNvSpPr>
          <p:nvPr/>
        </p:nvSpPr>
        <p:spPr bwMode="auto">
          <a:xfrm>
            <a:off x="4757738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08" name="Group 82"/>
          <p:cNvGrpSpPr>
            <a:grpSpLocks/>
          </p:cNvGrpSpPr>
          <p:nvPr/>
        </p:nvGrpSpPr>
        <p:grpSpPr bwMode="auto">
          <a:xfrm>
            <a:off x="5969000" y="3825875"/>
            <a:ext cx="1052513" cy="663575"/>
            <a:chOff x="1680" y="240"/>
            <a:chExt cx="2529" cy="1270"/>
          </a:xfrm>
        </p:grpSpPr>
        <p:sp>
          <p:nvSpPr>
            <p:cNvPr id="46168" name="Oval 83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9" name="Oval 84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0" name="Oval 85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1" name="Oval 86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Oval 87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3" name="Oval 88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4" name="Oval 89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5" name="Oval 90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6" name="Oval 91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9" name="Text Box 92"/>
          <p:cNvSpPr txBox="1">
            <a:spLocks noChangeArrowheads="1"/>
          </p:cNvSpPr>
          <p:nvPr/>
        </p:nvSpPr>
        <p:spPr bwMode="auto">
          <a:xfrm>
            <a:off x="5976938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10" name="Group 93"/>
          <p:cNvGrpSpPr>
            <a:grpSpLocks/>
          </p:cNvGrpSpPr>
          <p:nvPr/>
        </p:nvGrpSpPr>
        <p:grpSpPr bwMode="auto">
          <a:xfrm>
            <a:off x="7250113" y="3825875"/>
            <a:ext cx="1052512" cy="663575"/>
            <a:chOff x="1680" y="240"/>
            <a:chExt cx="2529" cy="1270"/>
          </a:xfrm>
        </p:grpSpPr>
        <p:sp>
          <p:nvSpPr>
            <p:cNvPr id="46159" name="Oval 94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0" name="Oval 95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1" name="Oval 96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2" name="Oval 97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3" name="Oval 98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4" name="Oval 99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5" name="Oval 100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6" name="Oval 101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7" name="Oval 102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11" name="Text Box 103"/>
          <p:cNvSpPr txBox="1">
            <a:spLocks noChangeArrowheads="1"/>
          </p:cNvSpPr>
          <p:nvPr/>
        </p:nvSpPr>
        <p:spPr bwMode="auto">
          <a:xfrm>
            <a:off x="7258050" y="39084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接入网</a:t>
            </a:r>
          </a:p>
        </p:txBody>
      </p:sp>
      <p:grpSp>
        <p:nvGrpSpPr>
          <p:cNvPr id="46112" name="Group 104"/>
          <p:cNvGrpSpPr>
            <a:grpSpLocks/>
          </p:cNvGrpSpPr>
          <p:nvPr/>
        </p:nvGrpSpPr>
        <p:grpSpPr bwMode="auto">
          <a:xfrm>
            <a:off x="323850" y="4956175"/>
            <a:ext cx="1674813" cy="642938"/>
            <a:chOff x="720" y="1296"/>
            <a:chExt cx="816" cy="273"/>
          </a:xfrm>
        </p:grpSpPr>
        <p:sp>
          <p:nvSpPr>
            <p:cNvPr id="46152" name="Line 105"/>
            <p:cNvSpPr>
              <a:spLocks noChangeShapeType="1"/>
            </p:cNvSpPr>
            <p:nvPr/>
          </p:nvSpPr>
          <p:spPr bwMode="auto">
            <a:xfrm rot="-5400000">
              <a:off x="100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3" name="Line 106"/>
            <p:cNvSpPr>
              <a:spLocks noChangeShapeType="1"/>
            </p:cNvSpPr>
            <p:nvPr/>
          </p:nvSpPr>
          <p:spPr bwMode="auto">
            <a:xfrm rot="-5400000">
              <a:off x="124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4" name="Line 107"/>
            <p:cNvSpPr>
              <a:spLocks noChangeShapeType="1"/>
            </p:cNvSpPr>
            <p:nvPr/>
          </p:nvSpPr>
          <p:spPr bwMode="auto">
            <a:xfrm rot="-5400000">
              <a:off x="76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6155" name="Picture 10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1398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56" name="Line 109"/>
            <p:cNvSpPr>
              <a:spLocks noChangeShapeType="1"/>
            </p:cNvSpPr>
            <p:nvPr/>
          </p:nvSpPr>
          <p:spPr bwMode="auto">
            <a:xfrm>
              <a:off x="720" y="1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6157" name="Picture 1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4" y="1392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58" name="Picture 11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392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113" name="Group 112"/>
          <p:cNvGrpSpPr>
            <a:grpSpLocks/>
          </p:cNvGrpSpPr>
          <p:nvPr/>
        </p:nvGrpSpPr>
        <p:grpSpPr bwMode="auto">
          <a:xfrm>
            <a:off x="2786063" y="4956175"/>
            <a:ext cx="1674812" cy="642938"/>
            <a:chOff x="720" y="1296"/>
            <a:chExt cx="816" cy="273"/>
          </a:xfrm>
        </p:grpSpPr>
        <p:sp>
          <p:nvSpPr>
            <p:cNvPr id="46145" name="Line 113"/>
            <p:cNvSpPr>
              <a:spLocks noChangeShapeType="1"/>
            </p:cNvSpPr>
            <p:nvPr/>
          </p:nvSpPr>
          <p:spPr bwMode="auto">
            <a:xfrm rot="-5400000">
              <a:off x="100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6" name="Line 114"/>
            <p:cNvSpPr>
              <a:spLocks noChangeShapeType="1"/>
            </p:cNvSpPr>
            <p:nvPr/>
          </p:nvSpPr>
          <p:spPr bwMode="auto">
            <a:xfrm rot="-5400000">
              <a:off x="124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7" name="Line 115"/>
            <p:cNvSpPr>
              <a:spLocks noChangeShapeType="1"/>
            </p:cNvSpPr>
            <p:nvPr/>
          </p:nvSpPr>
          <p:spPr bwMode="auto">
            <a:xfrm rot="-5400000">
              <a:off x="768" y="139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6148" name="Picture 1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" y="1398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49" name="Line 117"/>
            <p:cNvSpPr>
              <a:spLocks noChangeShapeType="1"/>
            </p:cNvSpPr>
            <p:nvPr/>
          </p:nvSpPr>
          <p:spPr bwMode="auto">
            <a:xfrm>
              <a:off x="720" y="1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6150" name="Picture 11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4" y="1392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51" name="Picture 11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392"/>
              <a:ext cx="18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114" name="Line 120"/>
          <p:cNvSpPr>
            <a:spLocks noChangeShapeType="1"/>
          </p:cNvSpPr>
          <p:nvPr/>
        </p:nvSpPr>
        <p:spPr bwMode="auto">
          <a:xfrm rot="-5400000">
            <a:off x="5317331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5" name="Line 121"/>
          <p:cNvSpPr>
            <a:spLocks noChangeShapeType="1"/>
          </p:cNvSpPr>
          <p:nvPr/>
        </p:nvSpPr>
        <p:spPr bwMode="auto">
          <a:xfrm rot="-5400000">
            <a:off x="5811044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16" name="Line 122"/>
          <p:cNvSpPr>
            <a:spLocks noChangeShapeType="1"/>
          </p:cNvSpPr>
          <p:nvPr/>
        </p:nvSpPr>
        <p:spPr bwMode="auto">
          <a:xfrm rot="-5400000">
            <a:off x="4825206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17" name="Picture 12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225" y="5197475"/>
            <a:ext cx="3825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18" name="Line 124"/>
          <p:cNvSpPr>
            <a:spLocks noChangeShapeType="1"/>
          </p:cNvSpPr>
          <p:nvPr/>
        </p:nvSpPr>
        <p:spPr bwMode="auto">
          <a:xfrm>
            <a:off x="4756150" y="4956175"/>
            <a:ext cx="167481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19" name="Picture 12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3050" y="5183188"/>
            <a:ext cx="3825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20" name="Picture 12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4063" y="5183188"/>
            <a:ext cx="381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1" name="Line 127"/>
          <p:cNvSpPr>
            <a:spLocks noChangeShapeType="1"/>
          </p:cNvSpPr>
          <p:nvPr/>
        </p:nvSpPr>
        <p:spPr bwMode="auto">
          <a:xfrm rot="-5400000">
            <a:off x="7781131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22" name="Line 128"/>
          <p:cNvSpPr>
            <a:spLocks noChangeShapeType="1"/>
          </p:cNvSpPr>
          <p:nvPr/>
        </p:nvSpPr>
        <p:spPr bwMode="auto">
          <a:xfrm rot="-5400000">
            <a:off x="8273256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23" name="Line 129"/>
          <p:cNvSpPr>
            <a:spLocks noChangeShapeType="1"/>
          </p:cNvSpPr>
          <p:nvPr/>
        </p:nvSpPr>
        <p:spPr bwMode="auto">
          <a:xfrm rot="-5400000">
            <a:off x="7287419" y="5182394"/>
            <a:ext cx="4524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24" name="Picture 1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3138" y="5197475"/>
            <a:ext cx="38258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5" name="Line 131"/>
          <p:cNvSpPr>
            <a:spLocks noChangeShapeType="1"/>
          </p:cNvSpPr>
          <p:nvPr/>
        </p:nvSpPr>
        <p:spPr bwMode="auto">
          <a:xfrm>
            <a:off x="7218363" y="4956175"/>
            <a:ext cx="1674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26" name="Picture 13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263" y="5183188"/>
            <a:ext cx="3825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27" name="Picture 13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8975" y="5183188"/>
            <a:ext cx="381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128" name="Group 134"/>
          <p:cNvGrpSpPr>
            <a:grpSpLocks/>
          </p:cNvGrpSpPr>
          <p:nvPr/>
        </p:nvGrpSpPr>
        <p:grpSpPr bwMode="auto">
          <a:xfrm>
            <a:off x="3278188" y="2130425"/>
            <a:ext cx="2825750" cy="777875"/>
            <a:chOff x="1680" y="240"/>
            <a:chExt cx="2529" cy="1270"/>
          </a:xfrm>
        </p:grpSpPr>
        <p:sp>
          <p:nvSpPr>
            <p:cNvPr id="46136" name="Oval 135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Oval 136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8" name="Oval 137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9" name="Oval 138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0" name="Oval 139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1" name="Oval 140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2" name="Oval 141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3" name="Oval 142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4" name="Oval 143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EDA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9" name="Text Box 144"/>
          <p:cNvSpPr txBox="1">
            <a:spLocks noChangeArrowheads="1"/>
          </p:cNvSpPr>
          <p:nvPr/>
        </p:nvSpPr>
        <p:spPr bwMode="auto">
          <a:xfrm>
            <a:off x="4140200" y="21986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333399"/>
                </a:solidFill>
                <a:ea typeface="黑体" pitchFamily="49" charset="-122"/>
              </a:rPr>
              <a:t>广域网</a:t>
            </a:r>
          </a:p>
        </p:txBody>
      </p:sp>
      <p:sp>
        <p:nvSpPr>
          <p:cNvPr id="46130" name="Text Box 145"/>
          <p:cNvSpPr txBox="1">
            <a:spLocks noChangeArrowheads="1"/>
          </p:cNvSpPr>
          <p:nvPr/>
        </p:nvSpPr>
        <p:spPr bwMode="auto">
          <a:xfrm>
            <a:off x="644525" y="5622925"/>
            <a:ext cx="9461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局域网</a:t>
            </a:r>
          </a:p>
        </p:txBody>
      </p:sp>
      <p:sp>
        <p:nvSpPr>
          <p:cNvPr id="46131" name="Text Box 146"/>
          <p:cNvSpPr txBox="1">
            <a:spLocks noChangeArrowheads="1"/>
          </p:cNvSpPr>
          <p:nvPr/>
        </p:nvSpPr>
        <p:spPr bwMode="auto">
          <a:xfrm>
            <a:off x="7473950" y="5622925"/>
            <a:ext cx="94456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局域网</a:t>
            </a:r>
          </a:p>
        </p:txBody>
      </p:sp>
      <p:sp>
        <p:nvSpPr>
          <p:cNvPr id="46132" name="Text Box 147"/>
          <p:cNvSpPr txBox="1">
            <a:spLocks noChangeArrowheads="1"/>
          </p:cNvSpPr>
          <p:nvPr/>
        </p:nvSpPr>
        <p:spPr bwMode="auto">
          <a:xfrm>
            <a:off x="3081338" y="5622925"/>
            <a:ext cx="9461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46133" name="Text Box 148"/>
          <p:cNvSpPr txBox="1">
            <a:spLocks noChangeArrowheads="1"/>
          </p:cNvSpPr>
          <p:nvPr/>
        </p:nvSpPr>
        <p:spPr bwMode="auto">
          <a:xfrm>
            <a:off x="5051425" y="5622925"/>
            <a:ext cx="94615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企业网</a:t>
            </a:r>
          </a:p>
        </p:txBody>
      </p:sp>
      <p:sp>
        <p:nvSpPr>
          <p:cNvPr id="46134" name="Text Box 149"/>
          <p:cNvSpPr txBox="1">
            <a:spLocks noChangeArrowheads="1"/>
          </p:cNvSpPr>
          <p:nvPr/>
        </p:nvSpPr>
        <p:spPr bwMode="auto">
          <a:xfrm>
            <a:off x="2097088" y="463391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333399"/>
                </a:solidFill>
                <a:ea typeface="黑体" pitchFamily="49" charset="-122"/>
              </a:rPr>
              <a:t>…</a:t>
            </a:r>
          </a:p>
        </p:txBody>
      </p:sp>
      <p:sp>
        <p:nvSpPr>
          <p:cNvPr id="46135" name="Text Box 150"/>
          <p:cNvSpPr txBox="1">
            <a:spLocks noChangeArrowheads="1"/>
          </p:cNvSpPr>
          <p:nvPr/>
        </p:nvSpPr>
        <p:spPr bwMode="auto">
          <a:xfrm>
            <a:off x="6586538" y="4633913"/>
            <a:ext cx="59055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333399"/>
                </a:solidFill>
                <a:ea typeface="黑体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2.3 </a:t>
            </a:r>
            <a:r>
              <a:rPr sz="4000" smtClean="0"/>
              <a:t>按在网络中的地位分类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122512"/>
            <a:ext cx="8131820" cy="41148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基于服务器的网络</a:t>
            </a:r>
          </a:p>
          <a:p>
            <a:pPr lvl="1" eaLnBrk="1" hangingPunct="1"/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客户机</a:t>
            </a:r>
            <a:r>
              <a:rPr lang="en-US" altLang="zh-CN" sz="2000" dirty="0" smtClean="0">
                <a:latin typeface="SimSun" pitchFamily="2" charset="-122"/>
                <a:ea typeface="SimSun" pitchFamily="2" charset="-122"/>
              </a:rPr>
              <a:t>/</a:t>
            </a:r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服务器（</a:t>
            </a:r>
            <a:r>
              <a:rPr lang="en-US" altLang="zh-CN" sz="2000" dirty="0" smtClean="0">
                <a:latin typeface="SimSun" pitchFamily="2" charset="-122"/>
                <a:ea typeface="SimSun" pitchFamily="2" charset="-122"/>
              </a:rPr>
              <a:t>C/S</a:t>
            </a:r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）模式。工作特点：文件从服务器被下载到工作站上，然后在工作站上进行处理。</a:t>
            </a:r>
          </a:p>
          <a:p>
            <a:pPr lvl="1" eaLnBrk="1" hangingPunct="1"/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浏览器</a:t>
            </a:r>
            <a:r>
              <a:rPr lang="en-US" altLang="zh-CN" sz="2000" dirty="0" smtClean="0">
                <a:latin typeface="SimSun" pitchFamily="2" charset="-122"/>
                <a:ea typeface="SimSun" pitchFamily="2" charset="-122"/>
              </a:rPr>
              <a:t>/</a:t>
            </a:r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服务器（</a:t>
            </a:r>
            <a:r>
              <a:rPr lang="en-US" altLang="zh-CN" sz="2000" dirty="0" smtClean="0">
                <a:latin typeface="SimSun" pitchFamily="2" charset="-122"/>
                <a:ea typeface="SimSun" pitchFamily="2" charset="-122"/>
              </a:rPr>
              <a:t>B/S</a:t>
            </a:r>
            <a:r>
              <a:rPr lang="zh-CN" altLang="en-US" sz="2000" dirty="0" smtClean="0">
                <a:latin typeface="SimSun" pitchFamily="2" charset="-122"/>
                <a:ea typeface="SimSun" pitchFamily="2" charset="-122"/>
              </a:rPr>
              <a:t>）模式。主要特点：与软硬件平台无关性，把应用逻辑和业务处理规则放在服务器一侧。</a:t>
            </a:r>
          </a:p>
          <a:p>
            <a:pPr eaLnBrk="1" hangingPunct="1"/>
            <a:r>
              <a:rPr lang="zh-CN" altLang="en-US" sz="2400" dirty="0" smtClean="0"/>
              <a:t>对等网络或称为对等式的网络（</a:t>
            </a:r>
            <a:r>
              <a:rPr lang="en-US" altLang="zh-CN" sz="2400" dirty="0" smtClean="0"/>
              <a:t>Peer to Peer</a:t>
            </a:r>
            <a:r>
              <a:rPr lang="zh-CN" altLang="en-US" sz="2400" dirty="0" smtClean="0"/>
              <a:t>）。特点：灵活方便，但较难实现集中管理和控制，安全性低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按传输介质分类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有线网：包括有线电话线网、电力线网、有线电视电缆网、同轴电缆网、双绞线网、光纤网；</a:t>
            </a:r>
          </a:p>
          <a:p>
            <a:pPr lvl="1" eaLnBrk="1" hangingPunct="1"/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无线网：包括无线电话网、语音广播网、无线电视网、微波通信网、卫星通信网。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按通信方式分类 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点对点传输网络：数据以点到点的方式在计算机或通信设备中传输。星型网、环形网采用这种传输方式。适用于大的网络。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广播式传输网络：数据在共用通信介质线路中传输。无线网和总线型网络属于这种类型。适用于地理范围小的网络或保密要求不高的网络。 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按网络的使用的目的分类 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共享资源网：使用者可共享网络中的各种资源，例如，文件、扫描仪、绘图仪、打印机以及各种服务。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数据处理网：用于处理数据的网络，研究机构的科学计算机网络、企业管理网。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数据传输网：用来收集、交换、传输数据的网络。例如，情报检索网络和信息浏览等。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从网络的交换功能分类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电路交换：建立电路连接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报文交换：不建立连接，每个报文单独发送</a:t>
            </a: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分组交换：将较长报文进行分组</a:t>
            </a:r>
            <a:endParaRPr lang="en-US" altLang="zh-CN" sz="2400" dirty="0" smtClean="0">
              <a:latin typeface="SimSun" pitchFamily="2" charset="-122"/>
              <a:ea typeface="SimSun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混合交换：多种交换模式同时使用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1979613" y="3722688"/>
            <a:ext cx="5184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284663" y="3482975"/>
            <a:ext cx="6921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报文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207250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分组交换的原理（一）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42988" y="1906588"/>
            <a:ext cx="7772400" cy="14509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在发送端，先把较长的报文</a:t>
            </a:r>
            <a:r>
              <a:rPr lang="zh-CN" altLang="en-US" sz="2800" smtClean="0">
                <a:solidFill>
                  <a:schemeClr val="hlink"/>
                </a:solidFill>
              </a:rPr>
              <a:t>划分成较短的、固定长度的数据段</a:t>
            </a:r>
            <a:r>
              <a:rPr lang="zh-CN" altLang="en-US" sz="2800" smtClean="0"/>
              <a:t>。 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1908175" y="3938588"/>
            <a:ext cx="5264150" cy="431800"/>
            <a:chOff x="1202" y="2206"/>
            <a:chExt cx="3316" cy="272"/>
          </a:xfrm>
        </p:grpSpPr>
        <p:grpSp>
          <p:nvGrpSpPr>
            <p:cNvPr id="15370" name="Group 7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15372" name="Rectangle 8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333399"/>
                  </a:solidFill>
                  <a:latin typeface="Arial" charset="0"/>
                  <a:ea typeface="黑体" pitchFamily="49" charset="-122"/>
                </a:endParaRPr>
              </a:p>
            </p:txBody>
          </p:sp>
          <p:sp>
            <p:nvSpPr>
              <p:cNvPr id="15373" name="Rectangle 9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15374" name="Rectangle 10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000">
                  <a:solidFill>
                    <a:srgbClr val="333399"/>
                  </a:solidFill>
                  <a:latin typeface="Arial" charset="0"/>
                  <a:ea typeface="黑体" pitchFamily="49" charset="-122"/>
                </a:endParaRPr>
              </a:p>
            </p:txBody>
          </p:sp>
          <p:sp>
            <p:nvSpPr>
              <p:cNvPr id="15375" name="Rectangle 11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charset="0"/>
                </a:rPr>
                <a:t>1101000110101010110101011100010011010010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25775" y="4370388"/>
            <a:ext cx="3028950" cy="1416050"/>
            <a:chOff x="1906" y="2478"/>
            <a:chExt cx="1908" cy="892"/>
          </a:xfrm>
        </p:grpSpPr>
        <p:sp>
          <p:nvSpPr>
            <p:cNvPr id="15368" name="Text Box 14"/>
            <p:cNvSpPr txBox="1">
              <a:spLocks noChangeArrowheads="1"/>
            </p:cNvSpPr>
            <p:nvPr/>
          </p:nvSpPr>
          <p:spPr bwMode="auto">
            <a:xfrm>
              <a:off x="1906" y="2774"/>
              <a:ext cx="190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假定这个报文较长</a:t>
              </a:r>
            </a:p>
            <a:p>
              <a:pPr algn="ctr"/>
              <a:r>
                <a:rPr lang="zh-CN" altLang="en-US" sz="28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不便于传输</a:t>
              </a:r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 flipV="1">
              <a:off x="2789" y="2478"/>
              <a:ext cx="91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01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79613" y="3278188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3708400" y="3278188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5437188" y="3278188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79613" y="2822575"/>
            <a:ext cx="5184775" cy="396875"/>
            <a:chOff x="1247" y="1737"/>
            <a:chExt cx="3266" cy="250"/>
          </a:xfrm>
        </p:grpSpPr>
        <p:sp>
          <p:nvSpPr>
            <p:cNvPr id="16405" name="Line 6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Text Box 7"/>
            <p:cNvSpPr txBox="1">
              <a:spLocks noChangeArrowheads="1"/>
            </p:cNvSpPr>
            <p:nvPr/>
          </p:nvSpPr>
          <p:spPr bwMode="auto">
            <a:xfrm>
              <a:off x="2699" y="1737"/>
              <a:ext cx="43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>
                  <a:solidFill>
                    <a:srgbClr val="333399"/>
                  </a:solidFill>
                  <a:ea typeface="黑体" pitchFamily="49" charset="-122"/>
                </a:rPr>
                <a:t>报文</a:t>
              </a:r>
            </a:p>
          </p:txBody>
        </p:sp>
      </p:grpSp>
      <p:sp>
        <p:nvSpPr>
          <p:cNvPr id="16390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50125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分组交换的原理（二）</a:t>
            </a:r>
          </a:p>
        </p:txBody>
      </p:sp>
      <p:sp>
        <p:nvSpPr>
          <p:cNvPr id="163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00113" y="1906588"/>
            <a:ext cx="7915275" cy="8794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每一个数据段前面添加上</a:t>
            </a:r>
            <a:r>
              <a:rPr lang="zh-CN" altLang="en-US" sz="2800" smtClean="0">
                <a:solidFill>
                  <a:schemeClr val="hlink"/>
                </a:solidFill>
              </a:rPr>
              <a:t>首部</a:t>
            </a:r>
            <a:r>
              <a:rPr lang="zh-CN" altLang="en-US" sz="2800" smtClean="0"/>
              <a:t>构成分组。</a:t>
            </a:r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1403350" y="3925888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3132138" y="4791075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4859338" y="5640388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04938" y="3363913"/>
            <a:ext cx="2303462" cy="488950"/>
            <a:chOff x="1973" y="2532"/>
            <a:chExt cx="1451" cy="308"/>
          </a:xfrm>
        </p:grpSpPr>
        <p:sp>
          <p:nvSpPr>
            <p:cNvPr id="16403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4229100"/>
            <a:ext cx="2303462" cy="488950"/>
            <a:chOff x="1973" y="2532"/>
            <a:chExt cx="1451" cy="308"/>
          </a:xfrm>
        </p:grpSpPr>
        <p:sp>
          <p:nvSpPr>
            <p:cNvPr id="16401" name="AutoShape 1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859338" y="5092700"/>
            <a:ext cx="2303462" cy="488950"/>
            <a:chOff x="1973" y="2532"/>
            <a:chExt cx="1451" cy="308"/>
          </a:xfrm>
        </p:grpSpPr>
        <p:sp>
          <p:nvSpPr>
            <p:cNvPr id="16399" name="AutoShape 2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Text Box 21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1042988" y="6124575"/>
            <a:ext cx="433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请注意：现在左边是</a:t>
            </a:r>
            <a:r>
              <a:rPr lang="zh-CN" altLang="en-US" sz="2800">
                <a:solidFill>
                  <a:schemeClr val="hlink"/>
                </a:solidFill>
                <a:latin typeface="Arial" charset="0"/>
                <a:ea typeface="黑体" pitchFamily="49" charset="-122"/>
              </a:rPr>
              <a:t>“</a:t>
            </a:r>
            <a:r>
              <a:rPr lang="zh-CN" altLang="en-US" sz="2800">
                <a:solidFill>
                  <a:schemeClr val="hlink"/>
                </a:solidFill>
                <a:latin typeface="Tahoma" pitchFamily="34" charset="0"/>
                <a:ea typeface="黑体" pitchFamily="49" charset="-122"/>
              </a:rPr>
              <a:t>前面</a:t>
            </a:r>
            <a:r>
              <a:rPr lang="zh-CN" altLang="en-US" sz="2800">
                <a:solidFill>
                  <a:schemeClr val="hlink"/>
                </a:solidFill>
                <a:latin typeface="Arial" charset="0"/>
                <a:ea typeface="黑体" pitchFamily="49" charset="-122"/>
              </a:rPr>
              <a:t>”</a:t>
            </a:r>
            <a:endParaRPr lang="zh-CN" altLang="en-US" sz="2800">
              <a:solidFill>
                <a:schemeClr val="hlink"/>
              </a:solidFill>
              <a:latin typeface="Tahom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/>
      <p:bldP spid="193539" grpId="0" animBg="1"/>
      <p:bldP spid="193540" grpId="0" animBg="1"/>
      <p:bldP spid="193546" grpId="0" animBg="1"/>
      <p:bldP spid="193547" grpId="0" animBg="1"/>
      <p:bldP spid="193548" grpId="0" animBg="1"/>
      <p:bldP spid="193558" grpId="0"/>
      <p:bldP spid="19355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064375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分组交换的原理（三）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113"/>
            <a:ext cx="7772400" cy="432117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800" smtClean="0"/>
              <a:t>分组交换网以“</a:t>
            </a:r>
            <a:r>
              <a:rPr lang="zh-CN" altLang="en-US" sz="2800" smtClean="0">
                <a:solidFill>
                  <a:schemeClr val="hlink"/>
                </a:solidFill>
              </a:rPr>
              <a:t>分组</a:t>
            </a:r>
            <a:r>
              <a:rPr lang="zh-CN" altLang="en-US" sz="2800" smtClean="0"/>
              <a:t>”作为数据传输单元。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smtClean="0">
                <a:solidFill>
                  <a:schemeClr val="hlink"/>
                </a:solidFill>
              </a:rPr>
              <a:t>依次</a:t>
            </a:r>
            <a:r>
              <a:rPr lang="zh-CN" altLang="en-US" sz="2800" smtClean="0"/>
              <a:t>把各分组发送到接收端（假定接收端在左边）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3933825"/>
            <a:ext cx="2305050" cy="993775"/>
            <a:chOff x="884" y="2078"/>
            <a:chExt cx="1452" cy="626"/>
          </a:xfrm>
        </p:grpSpPr>
        <p:sp>
          <p:nvSpPr>
            <p:cNvPr id="17425" name="Rectangle 5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17426" name="Rectangle 6"/>
            <p:cNvSpPr>
              <a:spLocks noChangeArrowheads="1"/>
            </p:cNvSpPr>
            <p:nvPr/>
          </p:nvSpPr>
          <p:spPr bwMode="auto">
            <a:xfrm>
              <a:off x="884" y="243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17427" name="Group 7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17428" name="AutoShape 8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9" name="Text Box 9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4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1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32138" y="4797425"/>
            <a:ext cx="2303462" cy="993775"/>
            <a:chOff x="1973" y="2623"/>
            <a:chExt cx="1451" cy="626"/>
          </a:xfrm>
        </p:grpSpPr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17422" name="Group 13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17423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2</a:t>
                </a: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03800" y="5589588"/>
            <a:ext cx="2309813" cy="981075"/>
            <a:chOff x="3061" y="3167"/>
            <a:chExt cx="1455" cy="618"/>
          </a:xfrm>
        </p:grpSpPr>
        <p:sp>
          <p:nvSpPr>
            <p:cNvPr id="17415" name="Rectangle 17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17416" name="Rectangle 18"/>
            <p:cNvSpPr>
              <a:spLocks noChangeArrowheads="1"/>
            </p:cNvSpPr>
            <p:nvPr/>
          </p:nvSpPr>
          <p:spPr bwMode="auto">
            <a:xfrm>
              <a:off x="3061" y="351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17417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17418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9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2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网络的发展历程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295400"/>
          </a:xfrm>
        </p:spPr>
        <p:txBody>
          <a:bodyPr/>
          <a:lstStyle/>
          <a:p>
            <a:r>
              <a:rPr lang="zh-CN" altLang="en-US"/>
              <a:t>单机阶段（</a:t>
            </a:r>
            <a:r>
              <a:rPr lang="en-US" altLang="zh-CN"/>
              <a:t>1946</a:t>
            </a:r>
            <a:r>
              <a:rPr lang="zh-CN" altLang="en-US"/>
              <a:t>年～</a:t>
            </a:r>
            <a:r>
              <a:rPr lang="en-US" altLang="zh-CN"/>
              <a:t>50</a:t>
            </a:r>
            <a:r>
              <a:rPr lang="zh-CN" altLang="en-US"/>
              <a:t>年代末）</a:t>
            </a:r>
          </a:p>
          <a:p>
            <a:r>
              <a:rPr lang="zh-CN" altLang="en-US"/>
              <a:t>分时多用户阶段（</a:t>
            </a:r>
            <a:r>
              <a:rPr lang="en-US" altLang="zh-CN"/>
              <a:t>50</a:t>
            </a:r>
            <a:r>
              <a:rPr lang="zh-CN" altLang="en-US"/>
              <a:t>年代～</a:t>
            </a:r>
            <a:r>
              <a:rPr lang="en-US" altLang="zh-CN"/>
              <a:t>60</a:t>
            </a:r>
            <a:r>
              <a:rPr lang="zh-CN" altLang="en-US"/>
              <a:t>年代末）</a:t>
            </a:r>
          </a:p>
        </p:txBody>
      </p:sp>
      <p:pic>
        <p:nvPicPr>
          <p:cNvPr id="18436" name="Picture 4" descr="fshdy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88" y="3356992"/>
            <a:ext cx="441960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07157" y="3514154"/>
            <a:ext cx="39624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各终端本身不拥有资源，全部资源在主机中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同一时间不能有两个或两个以上的用户同时在运行</a:t>
            </a:r>
          </a:p>
        </p:txBody>
      </p:sp>
    </p:spTree>
    <p:extLst>
      <p:ext uri="{BB962C8B-B14F-4D97-AF65-F5344CB8AC3E}">
        <p14:creationId xmlns:p14="http://schemas.microsoft.com/office/powerpoint/2010/main" val="31374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50125" cy="1462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 smtClean="0"/>
              <a:t>分组交换的原理（四）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850187" cy="1008062"/>
          </a:xfrm>
        </p:spPr>
        <p:txBody>
          <a:bodyPr/>
          <a:lstStyle/>
          <a:p>
            <a:pPr eaLnBrk="1" hangingPunct="1"/>
            <a:r>
              <a:rPr lang="zh-CN" altLang="en-US" smtClean="0"/>
              <a:t>接收端收到分组后剥去首部还原成报文。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695575" y="3068638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119313" y="3068638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20900" y="2506663"/>
            <a:ext cx="2303463" cy="488950"/>
            <a:chOff x="1973" y="2532"/>
            <a:chExt cx="1451" cy="308"/>
          </a:xfrm>
        </p:grpSpPr>
        <p:sp>
          <p:nvSpPr>
            <p:cNvPr id="40978" name="AutoShape 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Text Box 8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ea typeface="黑体" pitchFamily="49" charset="-122"/>
                </a:rPr>
                <a:t> </a:t>
              </a:r>
              <a:r>
                <a:rPr lang="en-US" altLang="zh-CN" sz="2000"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4424363" y="393382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3848100" y="3933825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48100" y="3371850"/>
            <a:ext cx="2303463" cy="488950"/>
            <a:chOff x="1973" y="2532"/>
            <a:chExt cx="1451" cy="308"/>
          </a:xfrm>
        </p:grpSpPr>
        <p:sp>
          <p:nvSpPr>
            <p:cNvPr id="40976" name="AutoShape 12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Text Box 13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ea typeface="黑体" pitchFamily="49" charset="-122"/>
                </a:rPr>
                <a:t> </a:t>
              </a:r>
              <a:r>
                <a:rPr lang="en-US" altLang="zh-CN" sz="2000">
                  <a:ea typeface="黑体" pitchFamily="49" charset="-122"/>
                </a:rPr>
                <a:t>2</a:t>
              </a:r>
            </a:p>
          </p:txBody>
        </p:sp>
      </p:grp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6157913" y="478472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5575300" y="4783138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75300" y="4235450"/>
            <a:ext cx="2303463" cy="488950"/>
            <a:chOff x="3061" y="2668"/>
            <a:chExt cx="1451" cy="308"/>
          </a:xfrm>
        </p:grpSpPr>
        <p:sp>
          <p:nvSpPr>
            <p:cNvPr id="40974" name="AutoShape 17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18"/>
            <p:cNvSpPr txBox="1">
              <a:spLocks noChangeArrowheads="1"/>
            </p:cNvSpPr>
            <p:nvPr/>
          </p:nvSpPr>
          <p:spPr bwMode="auto">
            <a:xfrm>
              <a:off x="3577" y="2668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ea typeface="黑体" pitchFamily="49" charset="-122"/>
                </a:rPr>
                <a:t> </a:t>
              </a:r>
              <a:r>
                <a:rPr lang="en-US" altLang="zh-CN" sz="2000"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250825" y="558958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itchFamily="34" charset="0"/>
                <a:ea typeface="黑体" pitchFamily="49" charset="-122"/>
              </a:rPr>
              <a:t>收到的数据</a:t>
            </a:r>
          </a:p>
        </p:txBody>
      </p:sp>
    </p:spTree>
    <p:extLst>
      <p:ext uri="{BB962C8B-B14F-4D97-AF65-F5344CB8AC3E}">
        <p14:creationId xmlns:p14="http://schemas.microsoft.com/office/powerpoint/2010/main" val="31512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 animBg="1"/>
      <p:bldP spid="131081" grpId="0" animBg="1"/>
      <p:bldP spid="131082" grpId="0" animBg="1"/>
      <p:bldP spid="131086" grpId="0" animBg="1"/>
      <p:bldP spid="131087" grpId="0" animBg="1"/>
      <p:bldP spid="1310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79613" y="350202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08400" y="350202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437188" y="350202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35812" cy="1462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 smtClean="0"/>
              <a:t>分组交换的原理（五）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42988" y="190658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最后，在接收端把收到的数据</a:t>
            </a:r>
            <a:r>
              <a:rPr lang="zh-CN" altLang="en-US" sz="2800" smtClean="0">
                <a:solidFill>
                  <a:schemeClr val="hlink"/>
                </a:solidFill>
              </a:rPr>
              <a:t>恢复成为原来的报文</a:t>
            </a:r>
            <a:r>
              <a:rPr lang="zh-CN" altLang="en-US" sz="2800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mtClean="0"/>
          </a:p>
          <a:p>
            <a:pPr eaLnBrk="1" hangingPunct="1"/>
            <a:r>
              <a:rPr lang="zh-CN" altLang="en-US" sz="2800" smtClean="0"/>
              <a:t>这里我们假定分组在传输过程中没有出现差错，在转发时也没有被丢弃。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8175" y="3046413"/>
            <a:ext cx="5264150" cy="887412"/>
            <a:chOff x="1202" y="1919"/>
            <a:chExt cx="3316" cy="55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7" y="1919"/>
              <a:ext cx="3266" cy="250"/>
              <a:chOff x="1247" y="1737"/>
              <a:chExt cx="3266" cy="250"/>
            </a:xfrm>
          </p:grpSpPr>
          <p:sp>
            <p:nvSpPr>
              <p:cNvPr id="42000" name="Line 9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Text Box 10"/>
              <p:cNvSpPr txBox="1">
                <a:spLocks noChangeArrowheads="1"/>
              </p:cNvSpPr>
              <p:nvPr/>
            </p:nvSpPr>
            <p:spPr bwMode="auto">
              <a:xfrm>
                <a:off x="2699" y="1737"/>
                <a:ext cx="436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imes New Roman" pitchFamily="18" charset="0"/>
                    <a:ea typeface="黑体" pitchFamily="49" charset="-122"/>
                  </a:rPr>
                  <a:t>报文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02" y="2206"/>
              <a:ext cx="3316" cy="272"/>
              <a:chOff x="1202" y="2206"/>
              <a:chExt cx="3316" cy="272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47" y="2206"/>
                <a:ext cx="3266" cy="272"/>
                <a:chOff x="1247" y="2931"/>
                <a:chExt cx="3266" cy="272"/>
              </a:xfrm>
            </p:grpSpPr>
            <p:sp>
              <p:nvSpPr>
                <p:cNvPr id="41996" name="Rectangle 13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ea typeface="黑体" pitchFamily="49" charset="-122"/>
                  </a:endParaRPr>
                </a:p>
              </p:txBody>
            </p:sp>
            <p:sp>
              <p:nvSpPr>
                <p:cNvPr id="41997" name="Rectangle 14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latin typeface="Tahoma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41998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000">
                    <a:ea typeface="黑体" pitchFamily="49" charset="-122"/>
                  </a:endParaRPr>
                </a:p>
              </p:txBody>
            </p:sp>
            <p:sp>
              <p:nvSpPr>
                <p:cNvPr id="41999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995" name="Text Box 17"/>
              <p:cNvSpPr txBox="1">
                <a:spLocks noChangeArrowheads="1"/>
              </p:cNvSpPr>
              <p:nvPr/>
            </p:nvSpPr>
            <p:spPr bwMode="auto">
              <a:xfrm>
                <a:off x="1202" y="2219"/>
                <a:ext cx="3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itchFamily="2" charset="-122"/>
                  </a:rPr>
                  <a:t>1101000110101010110101011100010011010010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1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78025"/>
            <a:ext cx="7772400" cy="4114800"/>
          </a:xfrm>
        </p:spPr>
        <p:txBody>
          <a:bodyPr/>
          <a:lstStyle/>
          <a:p>
            <a:r>
              <a:rPr lang="zh-CN" altLang="en-US" dirty="0"/>
              <a:t>按传输速率分类</a:t>
            </a:r>
          </a:p>
          <a:p>
            <a:pPr lvl="1"/>
            <a:r>
              <a:rPr lang="zh-CN" altLang="en-US" dirty="0"/>
              <a:t>低速网（</a:t>
            </a:r>
            <a:r>
              <a:rPr lang="en-US" altLang="zh-CN" dirty="0"/>
              <a:t>Kb/s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中速网（</a:t>
            </a:r>
            <a:r>
              <a:rPr lang="en-US" altLang="zh-CN" dirty="0"/>
              <a:t>Mb/s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高速网（</a:t>
            </a:r>
            <a:r>
              <a:rPr lang="en-US" altLang="zh-CN" dirty="0"/>
              <a:t>Gb/s</a:t>
            </a:r>
            <a:r>
              <a:rPr lang="zh-CN" altLang="en-US" dirty="0"/>
              <a:t>）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7802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从网络的使用者进行分类</a:t>
            </a:r>
          </a:p>
          <a:p>
            <a:pPr lvl="1" eaLnBrk="1" hangingPunct="1"/>
            <a:r>
              <a:rPr lang="zh-CN" altLang="en-US" smtClean="0">
                <a:latin typeface="楷体_GB2312" charset="-122"/>
                <a:ea typeface="SimSun" pitchFamily="2" charset="-122"/>
              </a:rPr>
              <a:t>公用网 </a:t>
            </a:r>
            <a:r>
              <a:rPr lang="en-US" altLang="zh-CN" smtClean="0">
                <a:latin typeface="楷体_GB2312" charset="-122"/>
                <a:ea typeface="SimSun" pitchFamily="2" charset="-122"/>
              </a:rPr>
              <a:t>(public network) </a:t>
            </a:r>
          </a:p>
          <a:p>
            <a:pPr lvl="1" eaLnBrk="1" hangingPunct="1"/>
            <a:r>
              <a:rPr lang="zh-CN" altLang="en-US" smtClean="0">
                <a:latin typeface="楷体_GB2312" charset="-122"/>
                <a:ea typeface="SimSun" pitchFamily="2" charset="-122"/>
              </a:rPr>
              <a:t>专用网 </a:t>
            </a:r>
            <a:r>
              <a:rPr lang="en-US" altLang="zh-CN" smtClean="0">
                <a:latin typeface="楷体_GB2312" charset="-122"/>
                <a:ea typeface="SimSun" pitchFamily="2" charset="-122"/>
              </a:rPr>
              <a:t>(private network)</a:t>
            </a:r>
            <a:r>
              <a:rPr lang="en-US" altLang="zh-CN" smtClean="0">
                <a:latin typeface="SimSun" pitchFamily="2" charset="-122"/>
                <a:ea typeface="SimSun" pitchFamily="2" charset="-122"/>
              </a:rPr>
              <a:t> 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2.4 </a:t>
            </a:r>
            <a:r>
              <a:rPr sz="4000" smtClean="0"/>
              <a:t>其他分类</a:t>
            </a:r>
          </a:p>
        </p:txBody>
      </p:sp>
    </p:spTree>
    <p:extLst>
      <p:ext uri="{BB962C8B-B14F-4D97-AF65-F5344CB8AC3E}">
        <p14:creationId xmlns:p14="http://schemas.microsoft.com/office/powerpoint/2010/main" val="33120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本讲小结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059812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    </a:t>
            </a:r>
            <a:r>
              <a:rPr lang="zh-CN" sz="2800" dirty="0" smtClean="0"/>
              <a:t>本</a:t>
            </a:r>
            <a:r>
              <a:rPr lang="zh-CN" altLang="en-US" sz="2800" dirty="0" smtClean="0"/>
              <a:t>讲</a:t>
            </a:r>
            <a:r>
              <a:rPr lang="zh-CN" sz="2800" dirty="0" smtClean="0"/>
              <a:t>对计算机网络的最基本的基础知识进行了简单介绍。通过本</a:t>
            </a:r>
            <a:r>
              <a:rPr lang="zh-CN" altLang="en-US" sz="2800" dirty="0" smtClean="0"/>
              <a:t>讲</a:t>
            </a:r>
            <a:r>
              <a:rPr lang="zh-CN" sz="2800" dirty="0" smtClean="0"/>
              <a:t>的学习：了解计算机网络的产生和发展过程，计算机网络的分类，组成计算机网络的硬件系统和软件系统等基本概念；深刻理解计算机网络定义，两级子网概念。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网络的发展历程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远程终端访问阶段</a:t>
            </a:r>
            <a:r>
              <a:rPr lang="en-US" altLang="zh-CN" dirty="0"/>
              <a:t>(50</a:t>
            </a:r>
            <a:r>
              <a:rPr lang="zh-CN" altLang="en-US" dirty="0"/>
              <a:t>年代末～</a:t>
            </a:r>
            <a:r>
              <a:rPr lang="en-US" altLang="zh-CN" dirty="0"/>
              <a:t>60</a:t>
            </a:r>
            <a:r>
              <a:rPr lang="zh-CN" altLang="en-US" dirty="0"/>
              <a:t>年代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19462" name="Picture 6" descr="ychzdfw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25209"/>
            <a:ext cx="3768824" cy="219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3" name="Picture 7" descr="ychzdf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19868"/>
            <a:ext cx="4594448" cy="20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网络的发展历程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16832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计算机网络阶段（自</a:t>
            </a:r>
            <a:r>
              <a:rPr lang="en-US" altLang="zh-CN" dirty="0"/>
              <a:t>60</a:t>
            </a:r>
            <a:r>
              <a:rPr lang="zh-CN" altLang="en-US" dirty="0"/>
              <a:t>年代末开始）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20484" name="Picture 4" descr="jsjwl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90671"/>
            <a:ext cx="3917032" cy="33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5867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>
                <a:solidFill>
                  <a:schemeClr val="bg2"/>
                </a:solidFill>
                <a:ea typeface="楷体_GB2312" pitchFamily="49" charset="-122"/>
              </a:rPr>
              <a:t>全球网络</a:t>
            </a:r>
            <a:r>
              <a:rPr lang="en-US" altLang="zh-CN" sz="3200">
                <a:solidFill>
                  <a:schemeClr val="bg2"/>
                </a:solidFill>
                <a:ea typeface="楷体_GB2312" pitchFamily="49" charset="-122"/>
              </a:rPr>
              <a:t>Internet</a:t>
            </a:r>
            <a:r>
              <a:rPr lang="zh-CN" altLang="en-US" sz="3200">
                <a:solidFill>
                  <a:schemeClr val="bg2"/>
                </a:solidFill>
                <a:ea typeface="楷体_GB2312" pitchFamily="49" charset="-122"/>
              </a:rPr>
              <a:t>阶段（</a:t>
            </a:r>
            <a:r>
              <a:rPr lang="en-US" altLang="zh-CN" sz="3200">
                <a:solidFill>
                  <a:schemeClr val="bg2"/>
                </a:solidFill>
                <a:ea typeface="楷体_GB2312" pitchFamily="49" charset="-122"/>
              </a:rPr>
              <a:t>90</a:t>
            </a:r>
            <a:r>
              <a:rPr lang="zh-CN" altLang="en-US" sz="3200">
                <a:solidFill>
                  <a:schemeClr val="bg2"/>
                </a:solidFill>
                <a:ea typeface="楷体_GB2312" pitchFamily="49" charset="-122"/>
              </a:rPr>
              <a:t>年代以来）</a:t>
            </a:r>
          </a:p>
        </p:txBody>
      </p:sp>
    </p:spTree>
    <p:extLst>
      <p:ext uri="{BB962C8B-B14F-4D97-AF65-F5344CB8AC3E}">
        <p14:creationId xmlns:p14="http://schemas.microsoft.com/office/powerpoint/2010/main" val="3878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50075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因特网的意义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78025"/>
            <a:ext cx="8059812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因特网是自印刷术以来人类通信方面最大的变革。</a:t>
            </a:r>
          </a:p>
          <a:p>
            <a:pPr eaLnBrk="1" hangingPunct="1"/>
            <a:r>
              <a:rPr lang="zh-CN" altLang="en-US" sz="2800" dirty="0" smtClean="0"/>
              <a:t>现在人们的生活、工作、学习和交往都已离不开因特网。 </a:t>
            </a:r>
          </a:p>
        </p:txBody>
      </p:sp>
    </p:spTree>
    <p:extLst>
      <p:ext uri="{BB962C8B-B14F-4D97-AF65-F5344CB8AC3E}">
        <p14:creationId xmlns:p14="http://schemas.microsoft.com/office/powerpoint/2010/main" val="20340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772400" cy="454660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1993</a:t>
            </a:r>
            <a:r>
              <a:rPr lang="zh-CN" altLang="en-US" sz="2400" dirty="0" smtClean="0"/>
              <a:t>年开始，由美国政府资助的 </a:t>
            </a:r>
            <a:r>
              <a:rPr lang="en-US" altLang="zh-CN" sz="2400" dirty="0" smtClean="0"/>
              <a:t>NSFNET</a:t>
            </a:r>
            <a:r>
              <a:rPr lang="zh-CN" altLang="en-US" sz="2400" dirty="0" smtClean="0"/>
              <a:t>逐渐被若干个商用的 </a:t>
            </a:r>
            <a:r>
              <a:rPr lang="en-US" altLang="zh-CN" sz="2400" dirty="0" smtClean="0"/>
              <a:t>ISP </a:t>
            </a:r>
            <a:r>
              <a:rPr lang="zh-CN" altLang="en-US" sz="2400" dirty="0" smtClean="0"/>
              <a:t>网络所代替。</a:t>
            </a:r>
            <a:r>
              <a:rPr lang="zh-CN" altLang="en-US" sz="2000" dirty="0" smtClean="0"/>
              <a:t> 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400" dirty="0" smtClean="0"/>
              <a:t>1994 </a:t>
            </a:r>
            <a:r>
              <a:rPr lang="zh-CN" altLang="en-US" sz="2400" dirty="0" smtClean="0"/>
              <a:t>年开始创建了 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个网络接入点 </a:t>
            </a:r>
            <a:r>
              <a:rPr lang="en-US" altLang="zh-CN" sz="2400" dirty="0" smtClean="0"/>
              <a:t>NAP (Network Access Point)</a:t>
            </a:r>
            <a:r>
              <a:rPr lang="zh-CN" altLang="en-US" sz="2400" dirty="0" smtClean="0"/>
              <a:t>，分别由 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个电信公司经营。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sz="2400" dirty="0" smtClean="0"/>
              <a:t>NAP </a:t>
            </a:r>
            <a:r>
              <a:rPr lang="zh-CN" altLang="en-US" sz="2400" dirty="0" smtClean="0"/>
              <a:t>就是用来交换因特网上流量的结点。在</a:t>
            </a:r>
            <a:r>
              <a:rPr lang="en-US" altLang="zh-CN" sz="2400" dirty="0" smtClean="0"/>
              <a:t>NAP </a:t>
            </a:r>
            <a:r>
              <a:rPr lang="zh-CN" altLang="en-US" sz="2400" dirty="0" smtClean="0"/>
              <a:t>中安装有性能很好的交换设施。到本世纪初，美国的 </a:t>
            </a:r>
            <a:r>
              <a:rPr lang="en-US" altLang="zh-CN" sz="2400" dirty="0" smtClean="0"/>
              <a:t>NAP </a:t>
            </a:r>
            <a:r>
              <a:rPr lang="zh-CN" altLang="en-US" sz="2400" dirty="0" smtClean="0"/>
              <a:t>的数量已达到十几个。</a:t>
            </a:r>
          </a:p>
          <a:p>
            <a:pPr eaLnBrk="1" hangingPunct="1">
              <a:spcBef>
                <a:spcPct val="15000"/>
              </a:spcBef>
            </a:pPr>
            <a:r>
              <a:rPr lang="zh-CN" altLang="en-US" sz="2400" dirty="0" smtClean="0"/>
              <a:t>从 </a:t>
            </a:r>
            <a:r>
              <a:rPr lang="en-US" altLang="zh-CN" sz="2400" dirty="0" smtClean="0"/>
              <a:t>1994 </a:t>
            </a:r>
            <a:r>
              <a:rPr lang="zh-CN" altLang="en-US" sz="2400" dirty="0" smtClean="0"/>
              <a:t>年到现在，因特网逐渐演变成多级结构网络。</a:t>
            </a:r>
            <a:r>
              <a:rPr lang="zh-CN" altLang="en-US" sz="2800" dirty="0" smtClean="0"/>
              <a:t>  </a:t>
            </a:r>
            <a:r>
              <a:rPr lang="zh-CN" altLang="en-US" sz="2000" dirty="0" smtClean="0"/>
              <a:t> </a:t>
            </a:r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三级结构的因特网</a:t>
            </a:r>
          </a:p>
        </p:txBody>
      </p:sp>
    </p:spTree>
    <p:extLst>
      <p:ext uri="{BB962C8B-B14F-4D97-AF65-F5344CB8AC3E}">
        <p14:creationId xmlns:p14="http://schemas.microsoft.com/office/powerpoint/2010/main" val="1967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H="1">
            <a:off x="900113" y="5157788"/>
            <a:ext cx="647700" cy="7921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7740650" y="5013325"/>
            <a:ext cx="719138" cy="10080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 flipV="1">
            <a:off x="2517775" y="4040188"/>
            <a:ext cx="331788" cy="10445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268538" y="4711700"/>
            <a:ext cx="1073150" cy="768350"/>
            <a:chOff x="2949" y="196"/>
            <a:chExt cx="941" cy="598"/>
          </a:xfrm>
        </p:grpSpPr>
        <p:sp>
          <p:nvSpPr>
            <p:cNvPr id="22638" name="Oval 6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Oval 7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" name="Oval 8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1" name="Oval 9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0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Oval 11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4" name="Oval 12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5" name="Oval 13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6" name="Freeform 14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Freeform 15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Freeform 16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4" name="Line 17"/>
          <p:cNvSpPr>
            <a:spLocks noChangeShapeType="1"/>
          </p:cNvSpPr>
          <p:nvPr/>
        </p:nvSpPr>
        <p:spPr bwMode="auto">
          <a:xfrm>
            <a:off x="4732338" y="4040188"/>
            <a:ext cx="514350" cy="993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35" name="Group 18"/>
          <p:cNvGrpSpPr>
            <a:grpSpLocks/>
          </p:cNvGrpSpPr>
          <p:nvPr/>
        </p:nvGrpSpPr>
        <p:grpSpPr bwMode="auto">
          <a:xfrm>
            <a:off x="4716463" y="4711700"/>
            <a:ext cx="1073150" cy="768350"/>
            <a:chOff x="2949" y="196"/>
            <a:chExt cx="941" cy="598"/>
          </a:xfrm>
        </p:grpSpPr>
        <p:sp>
          <p:nvSpPr>
            <p:cNvPr id="22627" name="Oval 19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Oval 20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Oval 21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22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Oval 23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Oval 24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Oval 25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26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Freeform 27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Freeform 28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" name="Freeform 29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6" name="Line 30"/>
          <p:cNvSpPr>
            <a:spLocks noChangeShapeType="1"/>
          </p:cNvSpPr>
          <p:nvPr/>
        </p:nvSpPr>
        <p:spPr bwMode="auto">
          <a:xfrm flipH="1">
            <a:off x="6445250" y="4040188"/>
            <a:ext cx="342900" cy="993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37" name="Group 31"/>
          <p:cNvGrpSpPr>
            <a:grpSpLocks/>
          </p:cNvGrpSpPr>
          <p:nvPr/>
        </p:nvGrpSpPr>
        <p:grpSpPr bwMode="auto">
          <a:xfrm>
            <a:off x="6011863" y="4711700"/>
            <a:ext cx="1073150" cy="768350"/>
            <a:chOff x="2949" y="196"/>
            <a:chExt cx="941" cy="598"/>
          </a:xfrm>
        </p:grpSpPr>
        <p:sp>
          <p:nvSpPr>
            <p:cNvPr id="22616" name="Oval 32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7" name="Oval 33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34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Oval 35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0" name="Oval 36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1" name="Oval 37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38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Oval 39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4" name="Freeform 40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Freeform 41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Freeform 42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8" name="Line 43"/>
          <p:cNvSpPr>
            <a:spLocks noChangeShapeType="1"/>
          </p:cNvSpPr>
          <p:nvPr/>
        </p:nvSpPr>
        <p:spPr bwMode="auto">
          <a:xfrm>
            <a:off x="6788150" y="4040188"/>
            <a:ext cx="941388" cy="993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39" name="Group 44"/>
          <p:cNvGrpSpPr>
            <a:grpSpLocks/>
          </p:cNvGrpSpPr>
          <p:nvPr/>
        </p:nvGrpSpPr>
        <p:grpSpPr bwMode="auto">
          <a:xfrm>
            <a:off x="7164388" y="4711700"/>
            <a:ext cx="1073150" cy="768350"/>
            <a:chOff x="2949" y="196"/>
            <a:chExt cx="941" cy="598"/>
          </a:xfrm>
        </p:grpSpPr>
        <p:sp>
          <p:nvSpPr>
            <p:cNvPr id="22605" name="Oval 45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Oval 46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7" name="Oval 47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8" name="Oval 48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9" name="Oval 49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Oval 50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1" name="Oval 51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2" name="Oval 52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Freeform 53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Freeform 54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Freeform 55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0" name="Rectangle 56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93037" cy="1462087"/>
          </a:xfrm>
        </p:spPr>
        <p:txBody>
          <a:bodyPr/>
          <a:lstStyle/>
          <a:p>
            <a:pPr algn="ctr" eaLnBrk="1" hangingPunct="1"/>
            <a:r>
              <a:rPr sz="4000" smtClean="0"/>
              <a:t>三级结构的因特网</a:t>
            </a:r>
          </a:p>
        </p:txBody>
      </p:sp>
      <p:sp>
        <p:nvSpPr>
          <p:cNvPr id="225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058025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主机到主机的通信可能要经过多种网络。</a:t>
            </a:r>
          </a:p>
        </p:txBody>
      </p:sp>
      <p:sp>
        <p:nvSpPr>
          <p:cNvPr id="22542" name="Line 58"/>
          <p:cNvSpPr>
            <a:spLocks noChangeShapeType="1"/>
          </p:cNvSpPr>
          <p:nvPr/>
        </p:nvSpPr>
        <p:spPr bwMode="auto">
          <a:xfrm flipV="1">
            <a:off x="1479550" y="4040188"/>
            <a:ext cx="855663" cy="9937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59"/>
          <p:cNvSpPr>
            <a:spLocks noChangeShapeType="1"/>
          </p:cNvSpPr>
          <p:nvPr/>
        </p:nvSpPr>
        <p:spPr bwMode="auto">
          <a:xfrm flipH="1">
            <a:off x="3836988" y="4040188"/>
            <a:ext cx="639762" cy="102711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60"/>
          <p:cNvSpPr>
            <a:spLocks noChangeShapeType="1"/>
          </p:cNvSpPr>
          <p:nvPr/>
        </p:nvSpPr>
        <p:spPr bwMode="auto">
          <a:xfrm flipH="1">
            <a:off x="2592388" y="2747963"/>
            <a:ext cx="1787525" cy="1192212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61"/>
          <p:cNvSpPr>
            <a:spLocks noChangeShapeType="1"/>
          </p:cNvSpPr>
          <p:nvPr/>
        </p:nvSpPr>
        <p:spPr bwMode="auto">
          <a:xfrm>
            <a:off x="4637088" y="2846388"/>
            <a:ext cx="0" cy="119380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46" name="Group 62"/>
          <p:cNvGrpSpPr>
            <a:grpSpLocks/>
          </p:cNvGrpSpPr>
          <p:nvPr/>
        </p:nvGrpSpPr>
        <p:grpSpPr bwMode="auto">
          <a:xfrm>
            <a:off x="3492500" y="4711700"/>
            <a:ext cx="1073150" cy="768350"/>
            <a:chOff x="2949" y="196"/>
            <a:chExt cx="941" cy="598"/>
          </a:xfrm>
        </p:grpSpPr>
        <p:sp>
          <p:nvSpPr>
            <p:cNvPr id="22594" name="Oval 63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Oval 64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Oval 65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7" name="Oval 66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Oval 67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Oval 68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0" name="Oval 69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1" name="Oval 70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Freeform 71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Freeform 72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Freeform 73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7" name="Line 74"/>
          <p:cNvSpPr>
            <a:spLocks noChangeShapeType="1"/>
          </p:cNvSpPr>
          <p:nvPr/>
        </p:nvSpPr>
        <p:spPr bwMode="auto">
          <a:xfrm>
            <a:off x="5064125" y="2846388"/>
            <a:ext cx="1552575" cy="1093787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55" name="Oval 75"/>
          <p:cNvSpPr>
            <a:spLocks noChangeArrowheads="1"/>
          </p:cNvSpPr>
          <p:nvPr/>
        </p:nvSpPr>
        <p:spPr bwMode="auto">
          <a:xfrm>
            <a:off x="3694113" y="2349500"/>
            <a:ext cx="1873250" cy="8953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1600"/>
          </a:p>
        </p:txBody>
      </p:sp>
      <p:sp>
        <p:nvSpPr>
          <p:cNvPr id="22549" name="Text Box 76"/>
          <p:cNvSpPr txBox="1">
            <a:spLocks noChangeArrowheads="1"/>
          </p:cNvSpPr>
          <p:nvPr/>
        </p:nvSpPr>
        <p:spPr bwMode="auto">
          <a:xfrm>
            <a:off x="3567113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22550" name="Text Box 77"/>
          <p:cNvSpPr txBox="1">
            <a:spLocks noChangeArrowheads="1"/>
          </p:cNvSpPr>
          <p:nvPr/>
        </p:nvSpPr>
        <p:spPr bwMode="auto">
          <a:xfrm>
            <a:off x="4818063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22551" name="Text Box 78"/>
          <p:cNvSpPr txBox="1">
            <a:spLocks noChangeArrowheads="1"/>
          </p:cNvSpPr>
          <p:nvPr/>
        </p:nvSpPr>
        <p:spPr bwMode="auto">
          <a:xfrm>
            <a:off x="6069013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22552" name="Text Box 79"/>
          <p:cNvSpPr txBox="1">
            <a:spLocks noChangeArrowheads="1"/>
          </p:cNvSpPr>
          <p:nvPr/>
        </p:nvSpPr>
        <p:spPr bwMode="auto">
          <a:xfrm>
            <a:off x="7308850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grpSp>
        <p:nvGrpSpPr>
          <p:cNvPr id="22553" name="Group 80"/>
          <p:cNvGrpSpPr>
            <a:grpSpLocks/>
          </p:cNvGrpSpPr>
          <p:nvPr/>
        </p:nvGrpSpPr>
        <p:grpSpPr bwMode="auto">
          <a:xfrm>
            <a:off x="1050925" y="4711700"/>
            <a:ext cx="1073150" cy="768350"/>
            <a:chOff x="2949" y="196"/>
            <a:chExt cx="941" cy="598"/>
          </a:xfrm>
        </p:grpSpPr>
        <p:sp>
          <p:nvSpPr>
            <p:cNvPr id="22583" name="Oval 81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Oval 82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Oval 83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Oval 84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Oval 85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Oval 86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Oval 87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Oval 88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Freeform 89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Freeform 90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Freeform 91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4" name="Text Box 92"/>
          <p:cNvSpPr txBox="1">
            <a:spLocks noChangeArrowheads="1"/>
          </p:cNvSpPr>
          <p:nvPr/>
        </p:nvSpPr>
        <p:spPr bwMode="auto">
          <a:xfrm>
            <a:off x="1068388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22555" name="Text Box 93"/>
          <p:cNvSpPr txBox="1">
            <a:spLocks noChangeArrowheads="1"/>
          </p:cNvSpPr>
          <p:nvPr/>
        </p:nvSpPr>
        <p:spPr bwMode="auto">
          <a:xfrm>
            <a:off x="2317750" y="489108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校园网</a:t>
            </a:r>
          </a:p>
        </p:txBody>
      </p:sp>
      <p:sp>
        <p:nvSpPr>
          <p:cNvPr id="22556" name="Text Box 94"/>
          <p:cNvSpPr txBox="1">
            <a:spLocks noChangeArrowheads="1"/>
          </p:cNvSpPr>
          <p:nvPr/>
        </p:nvSpPr>
        <p:spPr bwMode="auto">
          <a:xfrm>
            <a:off x="3748088" y="255111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国家主干网</a:t>
            </a:r>
          </a:p>
        </p:txBody>
      </p:sp>
      <p:grpSp>
        <p:nvGrpSpPr>
          <p:cNvPr id="22557" name="Group 95"/>
          <p:cNvGrpSpPr>
            <a:grpSpLocks/>
          </p:cNvGrpSpPr>
          <p:nvPr/>
        </p:nvGrpSpPr>
        <p:grpSpPr bwMode="auto">
          <a:xfrm>
            <a:off x="6210300" y="3641725"/>
            <a:ext cx="1116013" cy="596900"/>
            <a:chOff x="3912" y="2257"/>
            <a:chExt cx="703" cy="376"/>
          </a:xfrm>
        </p:grpSpPr>
        <p:sp>
          <p:nvSpPr>
            <p:cNvPr id="199776" name="Oval 96"/>
            <p:cNvSpPr>
              <a:spLocks noChangeArrowheads="1"/>
            </p:cNvSpPr>
            <p:nvPr/>
          </p:nvSpPr>
          <p:spPr bwMode="auto">
            <a:xfrm>
              <a:off x="3912" y="2257"/>
              <a:ext cx="688" cy="3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22582" name="Text Box 97"/>
            <p:cNvSpPr txBox="1">
              <a:spLocks noChangeArrowheads="1"/>
            </p:cNvSpPr>
            <p:nvPr/>
          </p:nvSpPr>
          <p:spPr bwMode="auto">
            <a:xfrm>
              <a:off x="3923" y="229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地区网</a:t>
              </a:r>
            </a:p>
          </p:txBody>
        </p:sp>
      </p:grpSp>
      <p:grpSp>
        <p:nvGrpSpPr>
          <p:cNvPr id="22558" name="Group 98"/>
          <p:cNvGrpSpPr>
            <a:grpSpLocks/>
          </p:cNvGrpSpPr>
          <p:nvPr/>
        </p:nvGrpSpPr>
        <p:grpSpPr bwMode="auto">
          <a:xfrm>
            <a:off x="4067175" y="3703638"/>
            <a:ext cx="1116013" cy="596900"/>
            <a:chOff x="3912" y="2257"/>
            <a:chExt cx="703" cy="376"/>
          </a:xfrm>
        </p:grpSpPr>
        <p:sp>
          <p:nvSpPr>
            <p:cNvPr id="199779" name="Oval 99"/>
            <p:cNvSpPr>
              <a:spLocks noChangeArrowheads="1"/>
            </p:cNvSpPr>
            <p:nvPr/>
          </p:nvSpPr>
          <p:spPr bwMode="auto">
            <a:xfrm>
              <a:off x="3912" y="2257"/>
              <a:ext cx="688" cy="3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22580" name="Text Box 100"/>
            <p:cNvSpPr txBox="1">
              <a:spLocks noChangeArrowheads="1"/>
            </p:cNvSpPr>
            <p:nvPr/>
          </p:nvSpPr>
          <p:spPr bwMode="auto">
            <a:xfrm>
              <a:off x="3923" y="229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地区网</a:t>
              </a:r>
            </a:p>
          </p:txBody>
        </p:sp>
      </p:grpSp>
      <p:grpSp>
        <p:nvGrpSpPr>
          <p:cNvPr id="22559" name="Group 101"/>
          <p:cNvGrpSpPr>
            <a:grpSpLocks/>
          </p:cNvGrpSpPr>
          <p:nvPr/>
        </p:nvGrpSpPr>
        <p:grpSpPr bwMode="auto">
          <a:xfrm>
            <a:off x="1835150" y="3703638"/>
            <a:ext cx="1116013" cy="596900"/>
            <a:chOff x="3912" y="2257"/>
            <a:chExt cx="703" cy="376"/>
          </a:xfrm>
        </p:grpSpPr>
        <p:sp>
          <p:nvSpPr>
            <p:cNvPr id="199782" name="Oval 102"/>
            <p:cNvSpPr>
              <a:spLocks noChangeArrowheads="1"/>
            </p:cNvSpPr>
            <p:nvPr/>
          </p:nvSpPr>
          <p:spPr bwMode="auto">
            <a:xfrm>
              <a:off x="3912" y="2257"/>
              <a:ext cx="688" cy="37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22578" name="Text Box 103"/>
            <p:cNvSpPr txBox="1">
              <a:spLocks noChangeArrowheads="1"/>
            </p:cNvSpPr>
            <p:nvPr/>
          </p:nvSpPr>
          <p:spPr bwMode="auto">
            <a:xfrm>
              <a:off x="3923" y="2296"/>
              <a:ext cx="6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rgbClr val="333399"/>
                  </a:solidFill>
                  <a:ea typeface="黑体" pitchFamily="49" charset="-122"/>
                </a:rPr>
                <a:t>地区网</a:t>
              </a:r>
            </a:p>
          </p:txBody>
        </p:sp>
      </p:grpSp>
      <p:grpSp>
        <p:nvGrpSpPr>
          <p:cNvPr id="22560" name="Group 104"/>
          <p:cNvGrpSpPr>
            <a:grpSpLocks/>
          </p:cNvGrpSpPr>
          <p:nvPr/>
        </p:nvGrpSpPr>
        <p:grpSpPr bwMode="auto">
          <a:xfrm>
            <a:off x="1619250" y="3176588"/>
            <a:ext cx="6048375" cy="1520825"/>
            <a:chOff x="1020" y="2251"/>
            <a:chExt cx="3810" cy="958"/>
          </a:xfrm>
        </p:grpSpPr>
        <p:pic>
          <p:nvPicPr>
            <p:cNvPr id="22568" name="Picture 10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296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69" name="Picture 1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3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0" name="Picture 10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5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1" name="Picture 10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6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2" name="Picture 10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4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3" name="Picture 1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20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4" name="Picture 11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99" y="2341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5" name="Picture 1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2" y="2976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576" name="Picture 11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70" y="2251"/>
              <a:ext cx="408" cy="23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</p:grpSp>
      <p:pic>
        <p:nvPicPr>
          <p:cNvPr id="22561" name="Picture 1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" y="5734050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62" name="Picture 11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2925" y="5734050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796" name="Line 116"/>
          <p:cNvSpPr>
            <a:spLocks noChangeShapeType="1"/>
          </p:cNvSpPr>
          <p:nvPr/>
        </p:nvSpPr>
        <p:spPr bwMode="auto">
          <a:xfrm flipV="1">
            <a:off x="900113" y="4581525"/>
            <a:ext cx="1008062" cy="136842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97" name="Line 117"/>
          <p:cNvSpPr>
            <a:spLocks noChangeShapeType="1"/>
          </p:cNvSpPr>
          <p:nvPr/>
        </p:nvSpPr>
        <p:spPr bwMode="auto">
          <a:xfrm flipV="1">
            <a:off x="1908175" y="3429000"/>
            <a:ext cx="1439863" cy="100806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98" name="Freeform 118"/>
          <p:cNvSpPr>
            <a:spLocks/>
          </p:cNvSpPr>
          <p:nvPr/>
        </p:nvSpPr>
        <p:spPr bwMode="auto">
          <a:xfrm>
            <a:off x="3348038" y="2959100"/>
            <a:ext cx="2519362" cy="471488"/>
          </a:xfrm>
          <a:custGeom>
            <a:avLst/>
            <a:gdLst>
              <a:gd name="T0" fmla="*/ 0 w 1587"/>
              <a:gd name="T1" fmla="*/ 2147483647 h 297"/>
              <a:gd name="T2" fmla="*/ 2147483647 w 1587"/>
              <a:gd name="T3" fmla="*/ 0 h 297"/>
              <a:gd name="T4" fmla="*/ 2147483647 w 1587"/>
              <a:gd name="T5" fmla="*/ 2147483647 h 297"/>
              <a:gd name="T6" fmla="*/ 0 60000 65536"/>
              <a:gd name="T7" fmla="*/ 0 60000 65536"/>
              <a:gd name="T8" fmla="*/ 0 60000 65536"/>
              <a:gd name="T9" fmla="*/ 0 w 1587"/>
              <a:gd name="T10" fmla="*/ 0 h 297"/>
              <a:gd name="T11" fmla="*/ 1587 w 1587"/>
              <a:gd name="T12" fmla="*/ 297 h 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297">
                <a:moveTo>
                  <a:pt x="0" y="297"/>
                </a:moveTo>
                <a:lnTo>
                  <a:pt x="816" y="0"/>
                </a:lnTo>
                <a:lnTo>
                  <a:pt x="1587" y="25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799" name="Line 119"/>
          <p:cNvSpPr>
            <a:spLocks noChangeShapeType="1"/>
          </p:cNvSpPr>
          <p:nvPr/>
        </p:nvSpPr>
        <p:spPr bwMode="auto">
          <a:xfrm>
            <a:off x="5867400" y="3284538"/>
            <a:ext cx="1584325" cy="12969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9800" name="Line 120"/>
          <p:cNvSpPr>
            <a:spLocks noChangeShapeType="1"/>
          </p:cNvSpPr>
          <p:nvPr/>
        </p:nvSpPr>
        <p:spPr bwMode="auto">
          <a:xfrm>
            <a:off x="7451725" y="4508500"/>
            <a:ext cx="1081088" cy="158432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9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7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99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7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9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7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9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96" grpId="0" animBg="1"/>
      <p:bldP spid="199797" grpId="0" animBg="1"/>
      <p:bldP spid="199798" grpId="0" animBg="1"/>
      <p:bldP spid="199799" grpId="0" animBg="1"/>
      <p:bldP spid="19980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3085</TotalTime>
  <Words>1610</Words>
  <Application>Microsoft Office PowerPoint</Application>
  <PresentationFormat>全屏显示(4:3)</PresentationFormat>
  <Paragraphs>298</Paragraphs>
  <Slides>44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Blends</vt:lpstr>
      <vt:lpstr>VISIO</vt:lpstr>
      <vt:lpstr>计算机网络</vt:lpstr>
      <vt:lpstr>课程介绍</vt:lpstr>
      <vt:lpstr>第一章 计算机网络概述</vt:lpstr>
      <vt:lpstr>1.1 网络的发展历程</vt:lpstr>
      <vt:lpstr>1.1 网络的发展历程</vt:lpstr>
      <vt:lpstr>1.1 网络的发展历程</vt:lpstr>
      <vt:lpstr>因特网的意义</vt:lpstr>
      <vt:lpstr>三级结构的因特网</vt:lpstr>
      <vt:lpstr>三级结构的因特网</vt:lpstr>
      <vt:lpstr>多级结构的因特网</vt:lpstr>
      <vt:lpstr>今日的多级结构的因特网</vt:lpstr>
      <vt:lpstr>1.1 网络的发展历程</vt:lpstr>
      <vt:lpstr>从主机为中心到以网络为中心</vt:lpstr>
      <vt:lpstr>1.2 网络的主要功能</vt:lpstr>
      <vt:lpstr>什么是计算机网络</vt:lpstr>
      <vt:lpstr>什么是计算机网络</vt:lpstr>
      <vt:lpstr>1.2 计算机网络的组成</vt:lpstr>
      <vt:lpstr>1.2 计算机网络的组成</vt:lpstr>
      <vt:lpstr>2 计算机网络的分类</vt:lpstr>
      <vt:lpstr>2.1 按网络的拓扑结构分类</vt:lpstr>
      <vt:lpstr>2.1.1 总线拓扑结构</vt:lpstr>
      <vt:lpstr>2.1.1 总线拓扑结构</vt:lpstr>
      <vt:lpstr>2.1.2 环型拓扑结构</vt:lpstr>
      <vt:lpstr>2.1.2 环型拓扑结构</vt:lpstr>
      <vt:lpstr>2.1.3 星型拓扑结构</vt:lpstr>
      <vt:lpstr>2.1.3 星型拓扑结构</vt:lpstr>
      <vt:lpstr>2.1.4 树型拓扑结构</vt:lpstr>
      <vt:lpstr>2.1.4 网状拓扑结构</vt:lpstr>
      <vt:lpstr>2.2 按地理位置分类</vt:lpstr>
      <vt:lpstr>三种网络类型的比较</vt:lpstr>
      <vt:lpstr>广域网、城域网、接入网以及局域网的关系 </vt:lpstr>
      <vt:lpstr>2.3 按在网络中的地位分类</vt:lpstr>
      <vt:lpstr>2.4 其他分类</vt:lpstr>
      <vt:lpstr>2.4 其他分类</vt:lpstr>
      <vt:lpstr>2.4 其他分类</vt:lpstr>
      <vt:lpstr>2.4 其他分类</vt:lpstr>
      <vt:lpstr>分组交换的原理（一）</vt:lpstr>
      <vt:lpstr>分组交换的原理（二）</vt:lpstr>
      <vt:lpstr>分组交换的原理（三）</vt:lpstr>
      <vt:lpstr>分组交换的原理（四）</vt:lpstr>
      <vt:lpstr>分组交换的原理（五）</vt:lpstr>
      <vt:lpstr>2.4 其他分类</vt:lpstr>
      <vt:lpstr>2.4 其他分类</vt:lpstr>
      <vt:lpstr>本讲小结</vt:lpstr>
    </vt:vector>
  </TitlesOfParts>
  <Company>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TongYu</dc:creator>
  <cp:lastModifiedBy>xixi</cp:lastModifiedBy>
  <cp:revision>259</cp:revision>
  <dcterms:created xsi:type="dcterms:W3CDTF">2004-03-02T12:35:10Z</dcterms:created>
  <dcterms:modified xsi:type="dcterms:W3CDTF">2015-03-11T15:50:33Z</dcterms:modified>
</cp:coreProperties>
</file>