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74"/>
  </p:notesMasterIdLst>
  <p:handoutMasterIdLst>
    <p:handoutMasterId r:id="rId75"/>
  </p:handoutMasterIdLst>
  <p:sldIdLst>
    <p:sldId id="335" r:id="rId2"/>
    <p:sldId id="306" r:id="rId3"/>
    <p:sldId id="308" r:id="rId4"/>
    <p:sldId id="336" r:id="rId5"/>
    <p:sldId id="256" r:id="rId6"/>
    <p:sldId id="338" r:id="rId7"/>
    <p:sldId id="337" r:id="rId8"/>
    <p:sldId id="340" r:id="rId9"/>
    <p:sldId id="261" r:id="rId10"/>
    <p:sldId id="262" r:id="rId11"/>
    <p:sldId id="263" r:id="rId12"/>
    <p:sldId id="264" r:id="rId13"/>
    <p:sldId id="342" r:id="rId14"/>
    <p:sldId id="341" r:id="rId15"/>
    <p:sldId id="343" r:id="rId16"/>
    <p:sldId id="344" r:id="rId17"/>
    <p:sldId id="322" r:id="rId18"/>
    <p:sldId id="323" r:id="rId19"/>
    <p:sldId id="324" r:id="rId20"/>
    <p:sldId id="318" r:id="rId21"/>
    <p:sldId id="320" r:id="rId22"/>
    <p:sldId id="361" r:id="rId23"/>
    <p:sldId id="346" r:id="rId24"/>
    <p:sldId id="345" r:id="rId25"/>
    <p:sldId id="347" r:id="rId26"/>
    <p:sldId id="380" r:id="rId27"/>
    <p:sldId id="381" r:id="rId28"/>
    <p:sldId id="363" r:id="rId29"/>
    <p:sldId id="312" r:id="rId30"/>
    <p:sldId id="391" r:id="rId31"/>
    <p:sldId id="392" r:id="rId32"/>
    <p:sldId id="333" r:id="rId33"/>
    <p:sldId id="364" r:id="rId34"/>
    <p:sldId id="371" r:id="rId35"/>
    <p:sldId id="372" r:id="rId36"/>
    <p:sldId id="394" r:id="rId37"/>
    <p:sldId id="375" r:id="rId38"/>
    <p:sldId id="376" r:id="rId39"/>
    <p:sldId id="377" r:id="rId40"/>
    <p:sldId id="378" r:id="rId41"/>
    <p:sldId id="384" r:id="rId42"/>
    <p:sldId id="382" r:id="rId43"/>
    <p:sldId id="393" r:id="rId44"/>
    <p:sldId id="268" r:id="rId45"/>
    <p:sldId id="385" r:id="rId46"/>
    <p:sldId id="386" r:id="rId47"/>
    <p:sldId id="387" r:id="rId48"/>
    <p:sldId id="389" r:id="rId49"/>
    <p:sldId id="388" r:id="rId50"/>
    <p:sldId id="390" r:id="rId51"/>
    <p:sldId id="269" r:id="rId52"/>
    <p:sldId id="270" r:id="rId53"/>
    <p:sldId id="271" r:id="rId54"/>
    <p:sldId id="272" r:id="rId55"/>
    <p:sldId id="273" r:id="rId56"/>
    <p:sldId id="274" r:id="rId57"/>
    <p:sldId id="275" r:id="rId58"/>
    <p:sldId id="276" r:id="rId59"/>
    <p:sldId id="277" r:id="rId60"/>
    <p:sldId id="278" r:id="rId61"/>
    <p:sldId id="279" r:id="rId62"/>
    <p:sldId id="280" r:id="rId63"/>
    <p:sldId id="281" r:id="rId64"/>
    <p:sldId id="282" r:id="rId65"/>
    <p:sldId id="283" r:id="rId66"/>
    <p:sldId id="284" r:id="rId67"/>
    <p:sldId id="285" r:id="rId68"/>
    <p:sldId id="286" r:id="rId69"/>
    <p:sldId id="287" r:id="rId70"/>
    <p:sldId id="288" r:id="rId71"/>
    <p:sldId id="359" r:id="rId72"/>
    <p:sldId id="360" r:id="rId7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24" autoAdjust="0"/>
    <p:restoredTop sz="97974" autoAdjust="0"/>
  </p:normalViewPr>
  <p:slideViewPr>
    <p:cSldViewPr>
      <p:cViewPr varScale="1">
        <p:scale>
          <a:sx n="53" d="100"/>
          <a:sy n="53" d="100"/>
        </p:scale>
        <p:origin x="-90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187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C56E1CE-6162-4C22-8E1B-866ECF99C6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3108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003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03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03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519A6EC-4637-4C8B-9D6C-BDB5E432BB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76081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082C22-B725-40C4-89B1-5118A852BE8E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08E92F-7F57-46CB-A9F2-9E1F97F31EED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1C41F9-62A5-4FEB-926F-0D851AF1CEF2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E037F3-8606-448C-AAC1-552E3B4F784A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E330A2-752F-4D77-8754-8160A33EF95D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580BFB-552D-4119-90A2-010F77B2B0A1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9D8DB8-E915-44AE-B9A9-EA78BD04803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C9EE05-661C-46F4-B565-BB42A77C1D5D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B9692B-4561-43DA-87BC-EBDF477DD580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F4902B-964E-403D-A5D2-1A9FE9CD0C9B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06F45C-A326-42CB-9FAE-40101E6BC6F3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D595D4-6885-4EB5-A347-94CEFD34BB2E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FD720C-46B9-4D56-B14D-82D2605E0CC9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8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93187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93188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2400">
                <a:latin typeface="Times New Roman" pitchFamily="18" charset="0"/>
              </a:endParaRPr>
            </a:p>
          </p:txBody>
        </p:sp>
        <p:grpSp>
          <p:nvGrpSpPr>
            <p:cNvPr id="93189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93190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93191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93192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93193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93194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93195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93196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93197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93198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93199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93200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3201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3202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02D0ECD-3F5E-4B82-8F68-B871DEC9C7F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320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9320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5B9F5B-1D66-469A-A73C-B6DE9C8F764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499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CECEDE6-5F08-4F68-8104-A711146B30E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2844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02D473E-4B4F-4232-BE11-613EDDA2953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7667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495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738AED9-35CD-4BCD-8FF1-0791B79F276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173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A596CE-8007-49BB-A6EA-498FFBB62C9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067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A5BA79-5F0F-4724-85E9-4FFFEF7529E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917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E00DC3-0456-4E9F-AAD4-D65DC6FC5D4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07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DA9B539-B442-45FF-BB02-D4CE4069927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53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3F432C7-C443-4A89-8103-E2FBB49A0C9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2386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FFDCB4-0103-4360-A13F-7950131429E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8650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6156640-7BCB-46BA-95E6-81621D3347B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913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0D3DF9-DAEA-4F9D-8B80-DB2A4623214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384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 altLang="zh-CN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6B12C5D7-F513-4FD0-9CD5-0582BED97AAA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92164" name="Group 4"/>
          <p:cNvGrpSpPr>
            <a:grpSpLocks/>
          </p:cNvGrpSpPr>
          <p:nvPr/>
        </p:nvGrpSpPr>
        <p:grpSpPr bwMode="auto">
          <a:xfrm>
            <a:off x="0" y="0"/>
            <a:ext cx="9906000" cy="685800"/>
            <a:chOff x="0" y="0"/>
            <a:chExt cx="5760" cy="344"/>
          </a:xfrm>
        </p:grpSpPr>
        <p:sp>
          <p:nvSpPr>
            <p:cNvPr id="9216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9216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9216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9216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9216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9217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9217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9217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9217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accent2"/>
                </a:solidFill>
              </a:endParaRPr>
            </a:p>
          </p:txBody>
        </p:sp>
      </p:grpSp>
      <p:sp>
        <p:nvSpPr>
          <p:cNvPr id="92174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17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217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  <a:ea typeface="楷体_GB231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  <a:ea typeface="楷体_GB231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  <a:ea typeface="楷体_GB231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  <a:ea typeface="楷体_GB231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  <a:ea typeface="楷体_GB231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  <a:ea typeface="楷体_GB231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  <a:ea typeface="楷体_GB231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  <a:ea typeface="楷体_GB231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6600"/>
              <a:t>计算机网络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4267200"/>
            <a:ext cx="6477000" cy="1752600"/>
          </a:xfrm>
        </p:spPr>
        <p:txBody>
          <a:bodyPr/>
          <a:lstStyle/>
          <a:p>
            <a:r>
              <a:rPr lang="zh-CN" altLang="en-US" dirty="0">
                <a:latin typeface="楷体_GB2312" charset="-122"/>
              </a:rPr>
              <a:t>授课老师</a:t>
            </a:r>
            <a:r>
              <a:rPr lang="zh-CN" altLang="en-US" dirty="0" smtClean="0">
                <a:latin typeface="楷体_GB2312" charset="-122"/>
              </a:rPr>
              <a:t>：罗  熹</a:t>
            </a:r>
            <a:endParaRPr lang="zh-CN" altLang="en-US" dirty="0">
              <a:latin typeface="楷体_GB2312" charset="-122"/>
            </a:endParaRPr>
          </a:p>
          <a:p>
            <a:endParaRPr lang="en-US" altLang="zh-CN" dirty="0">
              <a:latin typeface="Times New Roman" pitchFamily="18" charset="0"/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6443663" y="2862263"/>
            <a:ext cx="1871662" cy="647700"/>
          </a:xfrm>
          <a:prstGeom prst="rect">
            <a:avLst/>
          </a:prstGeom>
          <a:solidFill>
            <a:srgbClr val="FFFF99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18900000" algn="ctr" rotWithShape="0">
              <a:srgbClr val="333399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755650" y="2862263"/>
            <a:ext cx="1871663" cy="647700"/>
          </a:xfrm>
          <a:prstGeom prst="rect">
            <a:avLst/>
          </a:prstGeom>
          <a:solidFill>
            <a:srgbClr val="FFFF99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18900000" algn="ctr" rotWithShape="0">
              <a:srgbClr val="333399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001000" cy="914400"/>
          </a:xfrm>
        </p:spPr>
        <p:txBody>
          <a:bodyPr/>
          <a:lstStyle/>
          <a:p>
            <a:r>
              <a:rPr lang="en-US" altLang="zh-CN" sz="4000"/>
              <a:t>2.1.2 </a:t>
            </a:r>
            <a:r>
              <a:rPr lang="zh-CN" altLang="en-US" sz="4000"/>
              <a:t>体系结构及网络协议的概念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836613" y="2987675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文件传送模块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187450" y="2430463"/>
            <a:ext cx="1139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计算机</a:t>
            </a:r>
            <a:r>
              <a:rPr lang="zh-CN" altLang="en-US" sz="14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1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6877050" y="2430463"/>
            <a:ext cx="1139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计算机</a:t>
            </a:r>
            <a:r>
              <a:rPr lang="zh-CN" altLang="en-US" sz="14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2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6524625" y="2987675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文件传送模块</a:t>
            </a:r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2627313" y="3186113"/>
            <a:ext cx="3816350" cy="0"/>
          </a:xfrm>
          <a:prstGeom prst="line">
            <a:avLst/>
          </a:prstGeom>
          <a:noFill/>
          <a:ln w="28575">
            <a:solidFill>
              <a:srgbClr val="333399"/>
            </a:solidFill>
            <a:prstDash val="dash"/>
            <a:round/>
            <a:headEnd type="non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2827338" y="2141538"/>
            <a:ext cx="3486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只看这两个文件传送模块</a:t>
            </a:r>
          </a:p>
          <a:p>
            <a:pPr algn="ctr"/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好像文件及文件传送命令</a:t>
            </a:r>
          </a:p>
          <a:p>
            <a:pPr algn="ctr"/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是按照水平方向的虚线传送的</a:t>
            </a:r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250825" y="3581400"/>
            <a:ext cx="864235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2" name="AutoShape 12"/>
          <p:cNvSpPr>
            <a:spLocks noChangeArrowheads="1"/>
          </p:cNvSpPr>
          <p:nvPr/>
        </p:nvSpPr>
        <p:spPr bwMode="auto">
          <a:xfrm>
            <a:off x="1476375" y="3657600"/>
            <a:ext cx="431800" cy="503238"/>
          </a:xfrm>
          <a:prstGeom prst="downArrow">
            <a:avLst>
              <a:gd name="adj1" fmla="val 50000"/>
              <a:gd name="adj2" fmla="val 29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0253" name="AutoShape 13"/>
          <p:cNvSpPr>
            <a:spLocks noChangeArrowheads="1"/>
          </p:cNvSpPr>
          <p:nvPr/>
        </p:nvSpPr>
        <p:spPr bwMode="auto">
          <a:xfrm flipV="1">
            <a:off x="7164388" y="3657600"/>
            <a:ext cx="431800" cy="503238"/>
          </a:xfrm>
          <a:prstGeom prst="downArrow">
            <a:avLst>
              <a:gd name="adj1" fmla="val 50000"/>
              <a:gd name="adj2" fmla="val 29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446088" y="4251325"/>
            <a:ext cx="247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把文件交给下层模块</a:t>
            </a:r>
          </a:p>
          <a:p>
            <a:pPr algn="ctr"/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进行发送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6283325" y="4327525"/>
            <a:ext cx="2216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把收到的文件交给</a:t>
            </a:r>
          </a:p>
          <a:p>
            <a:pPr algn="ctr"/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上层模块</a:t>
            </a:r>
          </a:p>
        </p:txBody>
      </p:sp>
      <p:sp>
        <p:nvSpPr>
          <p:cNvPr id="10256" name="AutoShape 16"/>
          <p:cNvSpPr>
            <a:spLocks noChangeArrowheads="1"/>
          </p:cNvSpPr>
          <p:nvPr/>
        </p:nvSpPr>
        <p:spPr bwMode="auto">
          <a:xfrm>
            <a:off x="3779838" y="4086225"/>
            <a:ext cx="1512887" cy="431800"/>
          </a:xfrm>
          <a:prstGeom prst="rightArrow">
            <a:avLst>
              <a:gd name="adj1" fmla="val 50000"/>
              <a:gd name="adj2" fmla="val 875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7772400" cy="609600"/>
          </a:xfrm>
          <a:noFill/>
          <a:ln/>
        </p:spPr>
        <p:txBody>
          <a:bodyPr/>
          <a:lstStyle/>
          <a:p>
            <a:r>
              <a:rPr lang="zh-CN" altLang="en-US"/>
              <a:t>网络层次结构举例</a:t>
            </a:r>
          </a:p>
          <a:p>
            <a:pPr>
              <a:buFont typeface="Wingdings" pitchFamily="2" charset="2"/>
              <a:buNone/>
            </a:pPr>
            <a:endParaRPr lang="en-US" altLang="zh-CN"/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1352550" y="5349875"/>
            <a:ext cx="69532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2"/>
                </a:solidFill>
                <a:latin typeface="Tahoma" pitchFamily="34" charset="0"/>
                <a:ea typeface="楷体_GB2312" charset="-122"/>
              </a:rPr>
              <a:t>文件传送模块负责做与传输文件本身相关的工作</a:t>
            </a:r>
          </a:p>
          <a:p>
            <a:r>
              <a:rPr lang="zh-CN" altLang="en-US" sz="2400">
                <a:solidFill>
                  <a:schemeClr val="bg2"/>
                </a:solidFill>
                <a:latin typeface="Tahoma" pitchFamily="34" charset="0"/>
                <a:ea typeface="楷体_GB2312" charset="-122"/>
              </a:rPr>
              <a:t>例如：确定文件接收者，协调好一致的文件格式等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9" grpId="0" animBg="1"/>
      <p:bldP spid="10250" grpId="0"/>
      <p:bldP spid="10252" grpId="0" animBg="1"/>
      <p:bldP spid="10253" grpId="0" animBg="1"/>
      <p:bldP spid="10254" grpId="0"/>
      <p:bldP spid="10255" grpId="0"/>
      <p:bldP spid="10256" grpId="0" animBg="1"/>
      <p:bldP spid="102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6445250" y="3429000"/>
            <a:ext cx="1871663" cy="647700"/>
          </a:xfrm>
          <a:prstGeom prst="rect">
            <a:avLst/>
          </a:prstGeom>
          <a:solidFill>
            <a:srgbClr val="FFCC66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18900000" algn="ctr" rotWithShape="0">
              <a:srgbClr val="333399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755650" y="3429000"/>
            <a:ext cx="1871663" cy="647700"/>
          </a:xfrm>
          <a:prstGeom prst="rect">
            <a:avLst/>
          </a:prstGeom>
          <a:solidFill>
            <a:srgbClr val="FFCC66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18900000" algn="ctr" rotWithShape="0">
              <a:srgbClr val="333399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443663" y="2636838"/>
            <a:ext cx="1871662" cy="647700"/>
          </a:xfrm>
          <a:prstGeom prst="rect">
            <a:avLst/>
          </a:prstGeom>
          <a:solidFill>
            <a:srgbClr val="FFFF99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18900000" algn="ctr" rotWithShape="0">
              <a:srgbClr val="333399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755650" y="2636838"/>
            <a:ext cx="1871663" cy="647700"/>
          </a:xfrm>
          <a:prstGeom prst="rect">
            <a:avLst/>
          </a:prstGeom>
          <a:solidFill>
            <a:srgbClr val="FFFF99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18900000" algn="ctr" rotWithShape="0">
              <a:srgbClr val="333399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67613" cy="762000"/>
          </a:xfrm>
        </p:spPr>
        <p:txBody>
          <a:bodyPr/>
          <a:lstStyle/>
          <a:p>
            <a:pPr algn="ctr"/>
            <a:r>
              <a:rPr lang="en-US" altLang="zh-CN" sz="4000"/>
              <a:t>2.1.2 </a:t>
            </a:r>
            <a:r>
              <a:rPr lang="zh-CN" altLang="en-US" sz="4000"/>
              <a:t>体系结构及网络协议的概念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836613" y="2762250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文件传送模块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1187450" y="2205038"/>
            <a:ext cx="1139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计算机</a:t>
            </a:r>
            <a:r>
              <a:rPr lang="zh-CN" altLang="en-US" sz="14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1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6877050" y="2205038"/>
            <a:ext cx="1139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计算机</a:t>
            </a:r>
            <a:r>
              <a:rPr lang="zh-CN" altLang="en-US" sz="14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2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6524625" y="2762250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文件传送模块</a:t>
            </a:r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2627313" y="3752850"/>
            <a:ext cx="3816350" cy="0"/>
          </a:xfrm>
          <a:prstGeom prst="line">
            <a:avLst/>
          </a:prstGeom>
          <a:noFill/>
          <a:ln w="28575">
            <a:solidFill>
              <a:srgbClr val="333399"/>
            </a:solidFill>
            <a:prstDash val="dash"/>
            <a:round/>
            <a:headEnd type="non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3081338" y="2709863"/>
            <a:ext cx="2978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只看这两个通信服务模块</a:t>
            </a:r>
          </a:p>
          <a:p>
            <a:pPr algn="ctr"/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好像可直接把文件</a:t>
            </a:r>
            <a:endParaRPr lang="zh-CN" altLang="en-US" sz="2400">
              <a:solidFill>
                <a:srgbClr val="333399"/>
              </a:solidFill>
              <a:latin typeface="Tahoma" pitchFamily="34" charset="0"/>
              <a:ea typeface="黑体" pitchFamily="49" charset="-122"/>
            </a:endParaRPr>
          </a:p>
          <a:p>
            <a:pPr algn="ctr"/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可靠地传送到对方</a:t>
            </a:r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>
            <a:off x="250825" y="4149725"/>
            <a:ext cx="864235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8" name="AutoShape 14"/>
          <p:cNvSpPr>
            <a:spLocks noChangeArrowheads="1"/>
          </p:cNvSpPr>
          <p:nvPr/>
        </p:nvSpPr>
        <p:spPr bwMode="auto">
          <a:xfrm>
            <a:off x="1476375" y="3097213"/>
            <a:ext cx="431800" cy="503237"/>
          </a:xfrm>
          <a:prstGeom prst="downArrow">
            <a:avLst>
              <a:gd name="adj1" fmla="val 50000"/>
              <a:gd name="adj2" fmla="val 29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1279" name="AutoShape 15"/>
          <p:cNvSpPr>
            <a:spLocks noChangeArrowheads="1"/>
          </p:cNvSpPr>
          <p:nvPr/>
        </p:nvSpPr>
        <p:spPr bwMode="auto">
          <a:xfrm flipV="1">
            <a:off x="7164388" y="3097213"/>
            <a:ext cx="431800" cy="503237"/>
          </a:xfrm>
          <a:prstGeom prst="downArrow">
            <a:avLst>
              <a:gd name="adj1" fmla="val 50000"/>
              <a:gd name="adj2" fmla="val 29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446088" y="4508500"/>
            <a:ext cx="247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把文件交给下层模块</a:t>
            </a:r>
          </a:p>
          <a:p>
            <a:pPr algn="ctr"/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进行发送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6283325" y="4508500"/>
            <a:ext cx="2216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把收到的文件交给</a:t>
            </a:r>
          </a:p>
          <a:p>
            <a:pPr algn="ctr"/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上层模块</a:t>
            </a:r>
          </a:p>
        </p:txBody>
      </p:sp>
      <p:sp>
        <p:nvSpPr>
          <p:cNvPr id="11282" name="AutoShape 18"/>
          <p:cNvSpPr>
            <a:spLocks noChangeArrowheads="1"/>
          </p:cNvSpPr>
          <p:nvPr/>
        </p:nvSpPr>
        <p:spPr bwMode="auto">
          <a:xfrm>
            <a:off x="3779838" y="4724400"/>
            <a:ext cx="1512887" cy="431800"/>
          </a:xfrm>
          <a:prstGeom prst="rightArrow">
            <a:avLst>
              <a:gd name="adj1" fmla="val 50000"/>
              <a:gd name="adj2" fmla="val 875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827088" y="3536950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通信服务模块</a:t>
            </a:r>
          </a:p>
        </p:txBody>
      </p:sp>
      <p:sp>
        <p:nvSpPr>
          <p:cNvPr id="11284" name="Text Box 20"/>
          <p:cNvSpPr txBox="1">
            <a:spLocks noChangeArrowheads="1"/>
          </p:cNvSpPr>
          <p:nvPr/>
        </p:nvSpPr>
        <p:spPr bwMode="auto">
          <a:xfrm>
            <a:off x="6535738" y="3536950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通信服务模块</a:t>
            </a:r>
          </a:p>
        </p:txBody>
      </p:sp>
      <p:sp>
        <p:nvSpPr>
          <p:cNvPr id="11285" name="AutoShape 21"/>
          <p:cNvSpPr>
            <a:spLocks noChangeArrowheads="1"/>
          </p:cNvSpPr>
          <p:nvPr/>
        </p:nvSpPr>
        <p:spPr bwMode="auto">
          <a:xfrm>
            <a:off x="1476375" y="3933825"/>
            <a:ext cx="431800" cy="503238"/>
          </a:xfrm>
          <a:prstGeom prst="downArrow">
            <a:avLst>
              <a:gd name="adj1" fmla="val 50000"/>
              <a:gd name="adj2" fmla="val 29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1286" name="AutoShape 22"/>
          <p:cNvSpPr>
            <a:spLocks noChangeArrowheads="1"/>
          </p:cNvSpPr>
          <p:nvPr/>
        </p:nvSpPr>
        <p:spPr bwMode="auto">
          <a:xfrm flipV="1">
            <a:off x="7164388" y="3916363"/>
            <a:ext cx="431800" cy="503237"/>
          </a:xfrm>
          <a:prstGeom prst="downArrow">
            <a:avLst>
              <a:gd name="adj1" fmla="val 50000"/>
              <a:gd name="adj2" fmla="val 29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1287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7772400" cy="609600"/>
          </a:xfrm>
          <a:noFill/>
          <a:ln/>
        </p:spPr>
        <p:txBody>
          <a:bodyPr/>
          <a:lstStyle/>
          <a:p>
            <a:r>
              <a:rPr lang="zh-CN" altLang="en-US"/>
              <a:t>网络层次结构举例</a:t>
            </a:r>
          </a:p>
          <a:p>
            <a:pPr>
              <a:buFont typeface="Wingdings" pitchFamily="2" charset="2"/>
              <a:buNone/>
            </a:pPr>
            <a:endParaRPr lang="en-US" altLang="zh-CN"/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1568450" y="5502275"/>
            <a:ext cx="6584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2"/>
                </a:solidFill>
                <a:latin typeface="Tahoma" pitchFamily="34" charset="0"/>
                <a:ea typeface="楷体_GB2312" charset="-122"/>
              </a:rPr>
              <a:t>通信服务模块负责做与通信细节有关的工作</a:t>
            </a:r>
          </a:p>
          <a:p>
            <a:r>
              <a:rPr lang="zh-CN" altLang="en-US" sz="2400">
                <a:solidFill>
                  <a:schemeClr val="bg2"/>
                </a:solidFill>
                <a:latin typeface="Tahoma" pitchFamily="34" charset="0"/>
                <a:ea typeface="楷体_GB2312" charset="-122"/>
              </a:rPr>
              <a:t>例如：将文件分组，附加控制相关信息等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5" grpId="0" animBg="1"/>
      <p:bldP spid="11276" grpId="0"/>
      <p:bldP spid="11278" grpId="0" animBg="1"/>
      <p:bldP spid="11279" grpId="0" animBg="1"/>
      <p:bldP spid="11280" grpId="0"/>
      <p:bldP spid="11281" grpId="0"/>
      <p:bldP spid="11282" grpId="0" animBg="1"/>
      <p:bldP spid="11285" grpId="0" animBg="1"/>
      <p:bldP spid="11286" grpId="0" animBg="1"/>
      <p:bldP spid="1128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>
            <a:off x="2627313" y="4481513"/>
            <a:ext cx="381635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6445250" y="4194175"/>
            <a:ext cx="1871663" cy="6477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18900000" algn="ctr" rotWithShape="0">
              <a:srgbClr val="333399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755650" y="4194175"/>
            <a:ext cx="1871663" cy="6477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18900000" algn="ctr" rotWithShape="0">
              <a:srgbClr val="333399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6445250" y="3402013"/>
            <a:ext cx="1871663" cy="647700"/>
          </a:xfrm>
          <a:prstGeom prst="rect">
            <a:avLst/>
          </a:prstGeom>
          <a:solidFill>
            <a:srgbClr val="FFCC66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18900000" algn="ctr" rotWithShape="0">
              <a:srgbClr val="333399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755650" y="3402013"/>
            <a:ext cx="1871663" cy="647700"/>
          </a:xfrm>
          <a:prstGeom prst="rect">
            <a:avLst/>
          </a:prstGeom>
          <a:solidFill>
            <a:srgbClr val="FFCC66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18900000" algn="ctr" rotWithShape="0">
              <a:srgbClr val="333399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6443663" y="2609850"/>
            <a:ext cx="1871662" cy="647700"/>
          </a:xfrm>
          <a:prstGeom prst="rect">
            <a:avLst/>
          </a:prstGeom>
          <a:solidFill>
            <a:srgbClr val="FFFF99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18900000" algn="ctr" rotWithShape="0">
              <a:srgbClr val="333399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755650" y="2609850"/>
            <a:ext cx="1871663" cy="647700"/>
          </a:xfrm>
          <a:prstGeom prst="rect">
            <a:avLst/>
          </a:prstGeom>
          <a:solidFill>
            <a:srgbClr val="FFFF99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18900000" algn="ctr" rotWithShape="0">
              <a:srgbClr val="333399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000"/>
              <a:t>2.1.2 </a:t>
            </a:r>
            <a:r>
              <a:rPr lang="zh-CN" altLang="en-US" sz="4000"/>
              <a:t>体系结构及网络协议的概念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836613" y="2735263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文件传送模块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1187450" y="2178050"/>
            <a:ext cx="1139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计算机</a:t>
            </a:r>
            <a:r>
              <a:rPr lang="zh-CN" altLang="en-US" sz="14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1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6877050" y="2178050"/>
            <a:ext cx="1139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计算机</a:t>
            </a:r>
            <a:r>
              <a:rPr lang="zh-CN" altLang="en-US" sz="14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2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6524625" y="2735263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文件传送模块</a:t>
            </a:r>
          </a:p>
        </p:txBody>
      </p:sp>
      <p:sp>
        <p:nvSpPr>
          <p:cNvPr id="12302" name="AutoShape 14"/>
          <p:cNvSpPr>
            <a:spLocks noChangeArrowheads="1"/>
          </p:cNvSpPr>
          <p:nvPr/>
        </p:nvSpPr>
        <p:spPr bwMode="auto">
          <a:xfrm>
            <a:off x="1476375" y="3070225"/>
            <a:ext cx="431800" cy="503238"/>
          </a:xfrm>
          <a:prstGeom prst="downArrow">
            <a:avLst>
              <a:gd name="adj1" fmla="val 50000"/>
              <a:gd name="adj2" fmla="val 29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2303" name="AutoShape 15"/>
          <p:cNvSpPr>
            <a:spLocks noChangeArrowheads="1"/>
          </p:cNvSpPr>
          <p:nvPr/>
        </p:nvSpPr>
        <p:spPr bwMode="auto">
          <a:xfrm flipV="1">
            <a:off x="7164388" y="3070225"/>
            <a:ext cx="431800" cy="503238"/>
          </a:xfrm>
          <a:prstGeom prst="downArrow">
            <a:avLst>
              <a:gd name="adj1" fmla="val 50000"/>
              <a:gd name="adj2" fmla="val 29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827088" y="3509963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通信服务模块</a:t>
            </a: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6535738" y="3509963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通信服务模块</a:t>
            </a:r>
          </a:p>
        </p:txBody>
      </p:sp>
      <p:sp>
        <p:nvSpPr>
          <p:cNvPr id="12306" name="AutoShape 18"/>
          <p:cNvSpPr>
            <a:spLocks noChangeArrowheads="1"/>
          </p:cNvSpPr>
          <p:nvPr/>
        </p:nvSpPr>
        <p:spPr bwMode="auto">
          <a:xfrm>
            <a:off x="1476375" y="3906838"/>
            <a:ext cx="431800" cy="503237"/>
          </a:xfrm>
          <a:prstGeom prst="downArrow">
            <a:avLst>
              <a:gd name="adj1" fmla="val 50000"/>
              <a:gd name="adj2" fmla="val 29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2307" name="AutoShape 19"/>
          <p:cNvSpPr>
            <a:spLocks noChangeArrowheads="1"/>
          </p:cNvSpPr>
          <p:nvPr/>
        </p:nvSpPr>
        <p:spPr bwMode="auto">
          <a:xfrm flipV="1">
            <a:off x="7164388" y="3833813"/>
            <a:ext cx="431800" cy="503237"/>
          </a:xfrm>
          <a:prstGeom prst="downArrow">
            <a:avLst>
              <a:gd name="adj1" fmla="val 50000"/>
              <a:gd name="adj2" fmla="val 29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827088" y="430053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网络接入模块</a:t>
            </a: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6535738" y="430053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网络接入模块</a:t>
            </a:r>
          </a:p>
        </p:txBody>
      </p:sp>
      <p:graphicFrame>
        <p:nvGraphicFramePr>
          <p:cNvPr id="12310" name="Object 22"/>
          <p:cNvGraphicFramePr>
            <a:graphicFrameLocks noGrp="1" noChangeAspect="1"/>
          </p:cNvGraphicFramePr>
          <p:nvPr>
            <p:ph idx="1"/>
          </p:nvPr>
        </p:nvGraphicFramePr>
        <p:xfrm>
          <a:off x="3503613" y="3886200"/>
          <a:ext cx="1982787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2" name="VISIO" r:id="rId3" imgW="1689840" imgH="964440" progId="Visio.Drawing.6">
                  <p:embed/>
                </p:oleObj>
              </mc:Choice>
              <mc:Fallback>
                <p:oleObj name="VISIO" r:id="rId3" imgW="1689840" imgH="964440" progId="Visio.Drawing.6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3886200"/>
                        <a:ext cx="1982787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25400" dir="54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3924300" y="4265613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通信网络</a:t>
            </a:r>
          </a:p>
        </p:txBody>
      </p:sp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2627313" y="3833813"/>
            <a:ext cx="692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网络</a:t>
            </a:r>
          </a:p>
          <a:p>
            <a:pPr>
              <a:lnSpc>
                <a:spcPct val="90000"/>
              </a:lnSpc>
            </a:pPr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接口</a:t>
            </a:r>
          </a:p>
        </p:txBody>
      </p: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5724525" y="3833813"/>
            <a:ext cx="692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网络</a:t>
            </a:r>
          </a:p>
          <a:p>
            <a:pPr>
              <a:lnSpc>
                <a:spcPct val="90000"/>
              </a:lnSpc>
            </a:pPr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接口</a:t>
            </a:r>
          </a:p>
        </p:txBody>
      </p:sp>
      <p:sp>
        <p:nvSpPr>
          <p:cNvPr id="12314" name="AutoShape 26"/>
          <p:cNvSpPr>
            <a:spLocks noChangeArrowheads="1"/>
          </p:cNvSpPr>
          <p:nvPr/>
        </p:nvSpPr>
        <p:spPr bwMode="auto">
          <a:xfrm>
            <a:off x="2843213" y="4554538"/>
            <a:ext cx="1368425" cy="288925"/>
          </a:xfrm>
          <a:prstGeom prst="rightArrow">
            <a:avLst>
              <a:gd name="adj1" fmla="val 50000"/>
              <a:gd name="adj2" fmla="val 11840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5" name="AutoShape 27"/>
          <p:cNvSpPr>
            <a:spLocks noChangeArrowheads="1"/>
          </p:cNvSpPr>
          <p:nvPr/>
        </p:nvSpPr>
        <p:spPr bwMode="auto">
          <a:xfrm>
            <a:off x="5435600" y="4554538"/>
            <a:ext cx="1368425" cy="288925"/>
          </a:xfrm>
          <a:prstGeom prst="rightArrow">
            <a:avLst>
              <a:gd name="adj1" fmla="val 50000"/>
              <a:gd name="adj2" fmla="val 11840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1263650" y="5273675"/>
            <a:ext cx="6584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2"/>
                </a:solidFill>
                <a:latin typeface="Tahoma" pitchFamily="34" charset="0"/>
                <a:ea typeface="楷体_GB2312" charset="-122"/>
              </a:rPr>
              <a:t>网络接入模块负责做与网络接口细节有关的工作</a:t>
            </a:r>
          </a:p>
          <a:p>
            <a:r>
              <a:rPr lang="zh-CN" altLang="en-US" sz="2400">
                <a:solidFill>
                  <a:schemeClr val="bg2"/>
                </a:solidFill>
                <a:latin typeface="Tahoma" pitchFamily="34" charset="0"/>
                <a:ea typeface="楷体_GB2312" charset="-122"/>
              </a:rPr>
              <a:t>例如：规定传输的帧格式，帧的最大长度等</a:t>
            </a:r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457200" y="12954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3200">
                <a:solidFill>
                  <a:schemeClr val="bg2"/>
                </a:solidFill>
                <a:ea typeface="楷体_GB2312" charset="-122"/>
              </a:rPr>
              <a:t>网络层次结构举例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altLang="zh-CN" sz="3200">
              <a:solidFill>
                <a:schemeClr val="bg2"/>
              </a:solidFill>
              <a:ea typeface="楷体_GB231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2" grpId="0" animBg="1"/>
      <p:bldP spid="12303" grpId="0" animBg="1"/>
      <p:bldP spid="12306" grpId="0" animBg="1"/>
      <p:bldP spid="12307" grpId="0" animBg="1"/>
      <p:bldP spid="12314" grpId="0" animBg="1"/>
      <p:bldP spid="12315" grpId="0" animBg="1"/>
      <p:bldP spid="123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2.1.2 </a:t>
            </a:r>
            <a:r>
              <a:rPr lang="zh-CN" altLang="en-US" sz="4000"/>
              <a:t>体系结构及网络协议的概念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86800" cy="4495800"/>
          </a:xfrm>
        </p:spPr>
        <p:txBody>
          <a:bodyPr/>
          <a:lstStyle/>
          <a:p>
            <a:r>
              <a:rPr lang="zh-CN" altLang="en-US" dirty="0"/>
              <a:t>层次结构方法要解决的问题：</a:t>
            </a:r>
          </a:p>
          <a:p>
            <a:pPr lvl="1"/>
            <a:r>
              <a:rPr lang="zh-CN" altLang="en-US" dirty="0"/>
              <a:t>网络应该具有哪些层次？每一层的功能是什么？（</a:t>
            </a:r>
            <a:r>
              <a:rPr lang="zh-CN" altLang="en-US" b="1" dirty="0"/>
              <a:t>分层与功能</a:t>
            </a:r>
            <a:r>
              <a:rPr lang="zh-CN" altLang="en-US" dirty="0"/>
              <a:t>） </a:t>
            </a:r>
          </a:p>
          <a:p>
            <a:pPr lvl="1"/>
            <a:r>
              <a:rPr lang="zh-CN" altLang="en-US" dirty="0"/>
              <a:t>各层之间的关系是怎样的？它们如何进行交互？（</a:t>
            </a:r>
            <a:r>
              <a:rPr lang="zh-CN" altLang="en-US" b="1" dirty="0"/>
              <a:t>服务与接口</a:t>
            </a:r>
            <a:r>
              <a:rPr lang="zh-CN" altLang="en-US" dirty="0"/>
              <a:t>） </a:t>
            </a:r>
          </a:p>
          <a:p>
            <a:pPr lvl="1"/>
            <a:r>
              <a:rPr lang="zh-CN" altLang="en-US" dirty="0"/>
              <a:t>通信双方的数据传输要哪些规则？（</a:t>
            </a:r>
            <a:r>
              <a:rPr lang="zh-CN" altLang="en-US" b="1" dirty="0"/>
              <a:t>协议</a:t>
            </a:r>
            <a:r>
              <a:rPr lang="zh-CN" altLang="en-US" dirty="0"/>
              <a:t>）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2.1.2 </a:t>
            </a:r>
            <a:r>
              <a:rPr lang="zh-CN" altLang="en-US" sz="4000"/>
              <a:t>体系结构及网络协议的概念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网络协议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/>
              <a:t>   是指计算机网络中的一系列通信规则，即通信双方如何进行通信的一种约定。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网络通信协议的三个要素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语法（</a:t>
            </a:r>
            <a:r>
              <a:rPr lang="en-US" altLang="zh-CN" dirty="0"/>
              <a:t>syntax</a:t>
            </a:r>
            <a:r>
              <a:rPr lang="zh-CN" altLang="en-US" dirty="0"/>
              <a:t>）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/>
              <a:t>   </a:t>
            </a:r>
            <a:r>
              <a:rPr lang="zh-CN" altLang="en-US" dirty="0"/>
              <a:t>规定通信双方数据报文与控制信息的格式</a:t>
            </a:r>
            <a:r>
              <a:rPr lang="zh-CN" altLang="en-US" sz="2400" dirty="0"/>
              <a:t> 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语义（</a:t>
            </a:r>
            <a:r>
              <a:rPr lang="en-US" altLang="zh-CN" dirty="0"/>
              <a:t>semantics</a:t>
            </a:r>
            <a:r>
              <a:rPr lang="zh-CN" altLang="en-US" dirty="0"/>
              <a:t>）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/>
              <a:t>   </a:t>
            </a:r>
            <a:r>
              <a:rPr lang="zh-CN" altLang="en-US" dirty="0"/>
              <a:t>规定通信数据格式中每一个字段的内容</a:t>
            </a:r>
            <a:r>
              <a:rPr lang="zh-CN" altLang="en-US" sz="2400" dirty="0"/>
              <a:t> 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时序规则</a:t>
            </a:r>
            <a:r>
              <a:rPr lang="en-US" altLang="zh-CN" dirty="0"/>
              <a:t>/</a:t>
            </a:r>
            <a:r>
              <a:rPr lang="zh-CN" altLang="en-US" dirty="0"/>
              <a:t>同步（</a:t>
            </a:r>
            <a:r>
              <a:rPr lang="en-US" altLang="zh-CN" dirty="0"/>
              <a:t>timing</a:t>
            </a:r>
            <a:r>
              <a:rPr lang="zh-CN" altLang="en-US" dirty="0"/>
              <a:t>）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/>
              <a:t>   </a:t>
            </a:r>
            <a:r>
              <a:rPr lang="zh-CN" altLang="en-US" dirty="0"/>
              <a:t>指出通信双方信息交互的顺序，如：建立链接，数据传输，数据重传，拆链等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2.1.2 </a:t>
            </a:r>
            <a:r>
              <a:rPr lang="zh-CN" altLang="en-US" sz="4000"/>
              <a:t>体系结构及网络协议的概念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001000" cy="5105400"/>
          </a:xfrm>
        </p:spPr>
        <p:txBody>
          <a:bodyPr/>
          <a:lstStyle/>
          <a:p>
            <a:r>
              <a:rPr lang="zh-CN" altLang="en-US" dirty="0"/>
              <a:t>协议举例</a:t>
            </a:r>
          </a:p>
          <a:p>
            <a:pPr>
              <a:buFont typeface="Wingdings" pitchFamily="2" charset="2"/>
              <a:buNone/>
            </a:pPr>
            <a:r>
              <a:rPr lang="zh-CN" altLang="en-US" sz="2800" dirty="0"/>
              <a:t>   定义简单的文件传输协议</a:t>
            </a:r>
          </a:p>
          <a:p>
            <a:pPr lvl="1"/>
            <a:r>
              <a:rPr lang="zh-CN" altLang="en-US" dirty="0"/>
              <a:t>建立链接 请求</a:t>
            </a:r>
            <a:r>
              <a:rPr lang="en-US" altLang="zh-CN" dirty="0"/>
              <a:t>/</a:t>
            </a:r>
            <a:r>
              <a:rPr lang="zh-CN" altLang="en-US" dirty="0"/>
              <a:t>确认 格式</a:t>
            </a:r>
          </a:p>
          <a:p>
            <a:pPr lvl="1">
              <a:buFont typeface="Wingdings" pitchFamily="2" charset="2"/>
              <a:buNone/>
            </a:pPr>
            <a:endParaRPr lang="zh-CN" altLang="en-US" sz="2400" dirty="0"/>
          </a:p>
          <a:p>
            <a:pPr lvl="1"/>
            <a:r>
              <a:rPr lang="zh-CN" altLang="en-US" dirty="0"/>
              <a:t>发送文件请求</a:t>
            </a:r>
            <a:r>
              <a:rPr lang="en-US" altLang="zh-CN" dirty="0"/>
              <a:t>/</a:t>
            </a:r>
            <a:r>
              <a:rPr lang="zh-CN" altLang="en-US" dirty="0"/>
              <a:t>确认 格式</a:t>
            </a:r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发送数据包 格式</a:t>
            </a:r>
            <a:r>
              <a:rPr lang="zh-CN" altLang="en-US" sz="2400" dirty="0"/>
              <a:t>   </a:t>
            </a:r>
          </a:p>
          <a:p>
            <a:pPr lvl="1"/>
            <a:endParaRPr lang="zh-CN" altLang="en-US" sz="2400" dirty="0"/>
          </a:p>
          <a:p>
            <a:pPr lvl="1"/>
            <a:r>
              <a:rPr lang="zh-CN" altLang="en-US" dirty="0"/>
              <a:t>拆除链接 请求</a:t>
            </a:r>
            <a:r>
              <a:rPr lang="en-US" altLang="zh-CN" dirty="0"/>
              <a:t>/</a:t>
            </a:r>
            <a:r>
              <a:rPr lang="zh-CN" altLang="en-US" dirty="0"/>
              <a:t>确认 格式</a:t>
            </a:r>
          </a:p>
        </p:txBody>
      </p:sp>
      <p:graphicFrame>
        <p:nvGraphicFramePr>
          <p:cNvPr id="109572" name="Group 4"/>
          <p:cNvGraphicFramePr>
            <a:graphicFrameLocks noGrp="1"/>
          </p:cNvGraphicFramePr>
          <p:nvPr>
            <p:ph sz="half" idx="2"/>
          </p:nvPr>
        </p:nvGraphicFramePr>
        <p:xfrm>
          <a:off x="1066800" y="2743200"/>
          <a:ext cx="6629400" cy="473075"/>
        </p:xfrm>
        <a:graphic>
          <a:graphicData uri="http://schemas.openxmlformats.org/drawingml/2006/table">
            <a:tbl>
              <a:tblPr/>
              <a:tblGrid>
                <a:gridCol w="838200"/>
                <a:gridCol w="1981200"/>
                <a:gridCol w="2152650"/>
                <a:gridCol w="1657350"/>
              </a:tblGrid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Conn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发送主机方地址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接收方主机地址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状态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9584" name="Group 16"/>
          <p:cNvGraphicFramePr>
            <a:graphicFrameLocks noGrp="1"/>
          </p:cNvGraphicFramePr>
          <p:nvPr/>
        </p:nvGraphicFramePr>
        <p:xfrm>
          <a:off x="1066800" y="3733800"/>
          <a:ext cx="6705600" cy="457200"/>
        </p:xfrm>
        <a:graphic>
          <a:graphicData uri="http://schemas.openxmlformats.org/drawingml/2006/table">
            <a:tbl>
              <a:tblPr/>
              <a:tblGrid>
                <a:gridCol w="823913"/>
                <a:gridCol w="1462087"/>
                <a:gridCol w="1295400"/>
                <a:gridCol w="1295400"/>
                <a:gridCol w="838200"/>
                <a:gridCol w="9906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Send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发送文件名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文件大小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文件类型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……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状态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9600" name="Group 32"/>
          <p:cNvGraphicFramePr>
            <a:graphicFrameLocks noGrp="1"/>
          </p:cNvGraphicFramePr>
          <p:nvPr/>
        </p:nvGraphicFramePr>
        <p:xfrm>
          <a:off x="1066800" y="4708525"/>
          <a:ext cx="6629400" cy="473075"/>
        </p:xfrm>
        <a:graphic>
          <a:graphicData uri="http://schemas.openxmlformats.org/drawingml/2006/table">
            <a:tbl>
              <a:tblPr/>
              <a:tblGrid>
                <a:gridCol w="838200"/>
                <a:gridCol w="1600200"/>
                <a:gridCol w="1752600"/>
                <a:gridCol w="2438400"/>
              </a:tblGrid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Rec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数据包长度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数据包序号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数据包本身内容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9612" name="Group 44"/>
          <p:cNvGraphicFramePr>
            <a:graphicFrameLocks noGrp="1"/>
          </p:cNvGraphicFramePr>
          <p:nvPr/>
        </p:nvGraphicFramePr>
        <p:xfrm>
          <a:off x="1066800" y="5715000"/>
          <a:ext cx="6629400" cy="473075"/>
        </p:xfrm>
        <a:graphic>
          <a:graphicData uri="http://schemas.openxmlformats.org/drawingml/2006/table">
            <a:tbl>
              <a:tblPr/>
              <a:tblGrid>
                <a:gridCol w="838200"/>
                <a:gridCol w="1981200"/>
                <a:gridCol w="2152650"/>
                <a:gridCol w="1657350"/>
              </a:tblGrid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Disc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发送主机方地址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接收方主机地址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状态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9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9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9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9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2.1.2 </a:t>
            </a:r>
            <a:r>
              <a:rPr lang="zh-CN" altLang="en-US" sz="4000"/>
              <a:t>体系结构及网络协议的概念</a:t>
            </a:r>
          </a:p>
        </p:txBody>
      </p:sp>
      <p:graphicFrame>
        <p:nvGraphicFramePr>
          <p:cNvPr id="111619" name="Group 3"/>
          <p:cNvGraphicFramePr>
            <a:graphicFrameLocks noGrp="1"/>
          </p:cNvGraphicFramePr>
          <p:nvPr>
            <p:ph idx="1"/>
          </p:nvPr>
        </p:nvGraphicFramePr>
        <p:xfrm>
          <a:off x="457200" y="1905000"/>
          <a:ext cx="8382000" cy="4724401"/>
        </p:xfrm>
        <a:graphic>
          <a:graphicData uri="http://schemas.openxmlformats.org/drawingml/2006/table">
            <a:tbl>
              <a:tblPr/>
              <a:tblGrid>
                <a:gridCol w="1143000"/>
                <a:gridCol w="3962400"/>
                <a:gridCol w="32766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阶段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发送方（主机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A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）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接收方（主机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B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）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建立链接阶段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向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B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发送建链请求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同意建链请求，向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A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确认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数据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传输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阶段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收到建链确认后，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向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B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发送文件传输请求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同意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A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的文件传输请求，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向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A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确认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收到文件传输确认后，开始文件传输，向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B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发送第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个数据包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接收第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个数据包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继续发送。。。。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继续接收。。。。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发送最后一个数据包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接收最后一个数据包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拆除链接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阶段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文件发送完毕，向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B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发送拆链请求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同意拆链，向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A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确认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收到拆链确认后，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表示本次文件传输结束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结束本次通信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1660" name="Rectangle 44"/>
          <p:cNvSpPr>
            <a:spLocks noChangeArrowheads="1"/>
          </p:cNvSpPr>
          <p:nvPr/>
        </p:nvSpPr>
        <p:spPr bwMode="auto">
          <a:xfrm>
            <a:off x="457200" y="1219200"/>
            <a:ext cx="5943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3200">
                <a:solidFill>
                  <a:schemeClr val="bg2"/>
                </a:solidFill>
                <a:ea typeface="楷体_GB2312" charset="-122"/>
              </a:rPr>
              <a:t>双方数据通信过程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800975" cy="1066800"/>
          </a:xfrm>
        </p:spPr>
        <p:txBody>
          <a:bodyPr/>
          <a:lstStyle/>
          <a:p>
            <a:r>
              <a:rPr lang="en-US" altLang="zh-CN" sz="4000"/>
              <a:t>2.1.2 </a:t>
            </a:r>
            <a:r>
              <a:rPr lang="zh-CN" altLang="en-US" sz="4000"/>
              <a:t>体系结构及网络协议的概念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协议举例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  占据两个山顶的蓝军与驻扎在这山谷的白军作战。力量对比是：一个山顶上的蓝军打不过白军，但两个山顶的蓝军协同作战就可战胜白军。一个山顶上的蓝军拟于次日正午向白军发起攻击。于是派信使给另一山顶上的友军传送消息，但信使有可能被俘虏而丢失信件（即两支蓝军使用的是一种不可靠的通信方法）。试问能否设计一种协议，使得蓝军能实现协同作战因而一定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即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100 %)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取得胜利？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reeform 2"/>
          <p:cNvSpPr>
            <a:spLocks/>
          </p:cNvSpPr>
          <p:nvPr/>
        </p:nvSpPr>
        <p:spPr bwMode="auto">
          <a:xfrm>
            <a:off x="50800" y="4962525"/>
            <a:ext cx="8974138" cy="1889125"/>
          </a:xfrm>
          <a:custGeom>
            <a:avLst/>
            <a:gdLst>
              <a:gd name="T0" fmla="*/ 0 w 5653"/>
              <a:gd name="T1" fmla="*/ 1159 h 1190"/>
              <a:gd name="T2" fmla="*/ 928 w 5653"/>
              <a:gd name="T3" fmla="*/ 90 h 1190"/>
              <a:gd name="T4" fmla="*/ 1744 w 5653"/>
              <a:gd name="T5" fmla="*/ 618 h 1190"/>
              <a:gd name="T6" fmla="*/ 2800 w 5653"/>
              <a:gd name="T7" fmla="*/ 1098 h 1190"/>
              <a:gd name="T8" fmla="*/ 3379 w 5653"/>
              <a:gd name="T9" fmla="*/ 1127 h 1190"/>
              <a:gd name="T10" fmla="*/ 3808 w 5653"/>
              <a:gd name="T11" fmla="*/ 1098 h 1190"/>
              <a:gd name="T12" fmla="*/ 4240 w 5653"/>
              <a:gd name="T13" fmla="*/ 666 h 1190"/>
              <a:gd name="T14" fmla="*/ 4558 w 5653"/>
              <a:gd name="T15" fmla="*/ 201 h 1190"/>
              <a:gd name="T16" fmla="*/ 4958 w 5653"/>
              <a:gd name="T17" fmla="*/ 243 h 1190"/>
              <a:gd name="T18" fmla="*/ 5158 w 5653"/>
              <a:gd name="T19" fmla="*/ 727 h 1190"/>
              <a:gd name="T20" fmla="*/ 5316 w 5653"/>
              <a:gd name="T21" fmla="*/ 927 h 1190"/>
              <a:gd name="T22" fmla="*/ 5410 w 5653"/>
              <a:gd name="T23" fmla="*/ 1033 h 1190"/>
              <a:gd name="T24" fmla="*/ 5653 w 5653"/>
              <a:gd name="T25" fmla="*/ 1190 h 1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53" h="1190">
                <a:moveTo>
                  <a:pt x="0" y="1159"/>
                </a:moveTo>
                <a:cubicBezTo>
                  <a:pt x="153" y="981"/>
                  <a:pt x="637" y="180"/>
                  <a:pt x="928" y="90"/>
                </a:cubicBezTo>
                <a:cubicBezTo>
                  <a:pt x="1219" y="0"/>
                  <a:pt x="1432" y="450"/>
                  <a:pt x="1744" y="618"/>
                </a:cubicBezTo>
                <a:cubicBezTo>
                  <a:pt x="2056" y="786"/>
                  <a:pt x="2528" y="1013"/>
                  <a:pt x="2800" y="1098"/>
                </a:cubicBezTo>
                <a:cubicBezTo>
                  <a:pt x="3072" y="1183"/>
                  <a:pt x="3211" y="1127"/>
                  <a:pt x="3379" y="1127"/>
                </a:cubicBezTo>
                <a:cubicBezTo>
                  <a:pt x="3547" y="1127"/>
                  <a:pt x="3665" y="1175"/>
                  <a:pt x="3808" y="1098"/>
                </a:cubicBezTo>
                <a:cubicBezTo>
                  <a:pt x="3951" y="1021"/>
                  <a:pt x="4115" y="816"/>
                  <a:pt x="4240" y="666"/>
                </a:cubicBezTo>
                <a:cubicBezTo>
                  <a:pt x="4365" y="516"/>
                  <a:pt x="4438" y="272"/>
                  <a:pt x="4558" y="201"/>
                </a:cubicBezTo>
                <a:cubicBezTo>
                  <a:pt x="4678" y="130"/>
                  <a:pt x="4858" y="155"/>
                  <a:pt x="4958" y="243"/>
                </a:cubicBezTo>
                <a:cubicBezTo>
                  <a:pt x="5058" y="331"/>
                  <a:pt x="5098" y="613"/>
                  <a:pt x="5158" y="727"/>
                </a:cubicBezTo>
                <a:cubicBezTo>
                  <a:pt x="5218" y="841"/>
                  <a:pt x="5274" y="876"/>
                  <a:pt x="5316" y="927"/>
                </a:cubicBezTo>
                <a:cubicBezTo>
                  <a:pt x="5358" y="978"/>
                  <a:pt x="5354" y="989"/>
                  <a:pt x="5410" y="1033"/>
                </a:cubicBezTo>
                <a:cubicBezTo>
                  <a:pt x="5466" y="1077"/>
                  <a:pt x="5603" y="1157"/>
                  <a:pt x="5653" y="1190"/>
                </a:cubicBezTo>
              </a:path>
            </a:pathLst>
          </a:custGeom>
          <a:solidFill>
            <a:srgbClr val="66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3" name="Line 3"/>
          <p:cNvSpPr>
            <a:spLocks noChangeShapeType="1"/>
          </p:cNvSpPr>
          <p:nvPr/>
        </p:nvSpPr>
        <p:spPr bwMode="auto">
          <a:xfrm>
            <a:off x="1676400" y="4419600"/>
            <a:ext cx="0" cy="685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4" name="AutoShape 4"/>
          <p:cNvSpPr>
            <a:spLocks noChangeArrowheads="1"/>
          </p:cNvSpPr>
          <p:nvPr/>
        </p:nvSpPr>
        <p:spPr bwMode="auto">
          <a:xfrm rot="-252939">
            <a:off x="1676400" y="4419600"/>
            <a:ext cx="838200" cy="533400"/>
          </a:xfrm>
          <a:prstGeom prst="wave">
            <a:avLst>
              <a:gd name="adj1" fmla="val 12500"/>
              <a:gd name="adj2" fmla="val -1639"/>
            </a:avLst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5" name="Line 5"/>
          <p:cNvSpPr>
            <a:spLocks noChangeShapeType="1"/>
          </p:cNvSpPr>
          <p:nvPr/>
        </p:nvSpPr>
        <p:spPr bwMode="auto">
          <a:xfrm>
            <a:off x="7543800" y="4572000"/>
            <a:ext cx="0" cy="685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6" name="AutoShape 6"/>
          <p:cNvSpPr>
            <a:spLocks noChangeArrowheads="1"/>
          </p:cNvSpPr>
          <p:nvPr/>
        </p:nvSpPr>
        <p:spPr bwMode="auto">
          <a:xfrm rot="-252939">
            <a:off x="7543800" y="4572000"/>
            <a:ext cx="838200" cy="533400"/>
          </a:xfrm>
          <a:prstGeom prst="wave">
            <a:avLst>
              <a:gd name="adj1" fmla="val 12500"/>
              <a:gd name="adj2" fmla="val -1639"/>
            </a:avLst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7" name="AutoShape 7"/>
          <p:cNvSpPr>
            <a:spLocks noChangeArrowheads="1"/>
          </p:cNvSpPr>
          <p:nvPr/>
        </p:nvSpPr>
        <p:spPr bwMode="auto">
          <a:xfrm rot="-252939">
            <a:off x="4668838" y="5859463"/>
            <a:ext cx="1276350" cy="762000"/>
          </a:xfrm>
          <a:prstGeom prst="wave">
            <a:avLst>
              <a:gd name="adj1" fmla="val 12500"/>
              <a:gd name="adj2" fmla="val -1639"/>
            </a:avLst>
          </a:prstGeom>
          <a:solidFill>
            <a:schemeClr val="bg1"/>
          </a:solidFill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8" name="Line 8"/>
          <p:cNvSpPr>
            <a:spLocks noChangeShapeType="1"/>
          </p:cNvSpPr>
          <p:nvPr/>
        </p:nvSpPr>
        <p:spPr bwMode="auto">
          <a:xfrm>
            <a:off x="4703763" y="5867400"/>
            <a:ext cx="0" cy="8620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6809" name="Group 9"/>
          <p:cNvGrpSpPr>
            <a:grpSpLocks/>
          </p:cNvGrpSpPr>
          <p:nvPr/>
        </p:nvGrpSpPr>
        <p:grpSpPr bwMode="auto">
          <a:xfrm>
            <a:off x="250825" y="304800"/>
            <a:ext cx="3505200" cy="914400"/>
            <a:chOff x="912" y="192"/>
            <a:chExt cx="2208" cy="576"/>
          </a:xfrm>
        </p:grpSpPr>
        <p:sp>
          <p:nvSpPr>
            <p:cNvPr id="76810" name="AutoShape 10"/>
            <p:cNvSpPr>
              <a:spLocks noChangeArrowheads="1"/>
            </p:cNvSpPr>
            <p:nvPr/>
          </p:nvSpPr>
          <p:spPr bwMode="auto">
            <a:xfrm>
              <a:off x="912" y="192"/>
              <a:ext cx="2208" cy="576"/>
            </a:xfrm>
            <a:prstGeom prst="rightArrow">
              <a:avLst>
                <a:gd name="adj1" fmla="val 50000"/>
                <a:gd name="adj2" fmla="val 95833"/>
              </a:avLst>
            </a:prstGeom>
            <a:solidFill>
              <a:srgbClr val="00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1" name="Text Box 11"/>
            <p:cNvSpPr txBox="1">
              <a:spLocks noChangeArrowheads="1"/>
            </p:cNvSpPr>
            <p:nvPr/>
          </p:nvSpPr>
          <p:spPr bwMode="auto">
            <a:xfrm>
              <a:off x="912" y="336"/>
              <a:ext cx="20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黑体" pitchFamily="49" charset="-122"/>
                </a:rPr>
                <a:t>明日正午进攻，如何？</a:t>
              </a:r>
            </a:p>
          </p:txBody>
        </p:sp>
      </p:grpSp>
      <p:grpSp>
        <p:nvGrpSpPr>
          <p:cNvPr id="76812" name="Group 12"/>
          <p:cNvGrpSpPr>
            <a:grpSpLocks/>
          </p:cNvGrpSpPr>
          <p:nvPr/>
        </p:nvGrpSpPr>
        <p:grpSpPr bwMode="auto">
          <a:xfrm>
            <a:off x="5243513" y="1066800"/>
            <a:ext cx="3505200" cy="914400"/>
            <a:chOff x="3303" y="672"/>
            <a:chExt cx="2208" cy="576"/>
          </a:xfrm>
        </p:grpSpPr>
        <p:sp>
          <p:nvSpPr>
            <p:cNvPr id="76813" name="AutoShape 13"/>
            <p:cNvSpPr>
              <a:spLocks noChangeArrowheads="1"/>
            </p:cNvSpPr>
            <p:nvPr/>
          </p:nvSpPr>
          <p:spPr bwMode="auto">
            <a:xfrm rot="-10800000">
              <a:off x="3303" y="672"/>
              <a:ext cx="2208" cy="576"/>
            </a:xfrm>
            <a:prstGeom prst="rightArrow">
              <a:avLst>
                <a:gd name="adj1" fmla="val 50000"/>
                <a:gd name="adj2" fmla="val 95833"/>
              </a:avLst>
            </a:prstGeom>
            <a:solidFill>
              <a:srgbClr val="FFFF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4" name="Text Box 14"/>
            <p:cNvSpPr txBox="1">
              <a:spLocks noChangeArrowheads="1"/>
            </p:cNvSpPr>
            <p:nvPr/>
          </p:nvSpPr>
          <p:spPr bwMode="auto">
            <a:xfrm>
              <a:off x="3907" y="816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>
                  <a:solidFill>
                    <a:schemeClr val="tx2"/>
                  </a:solidFill>
                  <a:latin typeface="Times New Roman" pitchFamily="18" charset="0"/>
                  <a:ea typeface="黑体" pitchFamily="49" charset="-122"/>
                </a:rPr>
                <a:t>同意</a:t>
              </a:r>
            </a:p>
          </p:txBody>
        </p:sp>
      </p:grpSp>
      <p:grpSp>
        <p:nvGrpSpPr>
          <p:cNvPr id="76815" name="Group 15"/>
          <p:cNvGrpSpPr>
            <a:grpSpLocks/>
          </p:cNvGrpSpPr>
          <p:nvPr/>
        </p:nvGrpSpPr>
        <p:grpSpPr bwMode="auto">
          <a:xfrm>
            <a:off x="250825" y="1752600"/>
            <a:ext cx="3505200" cy="914400"/>
            <a:chOff x="912" y="192"/>
            <a:chExt cx="2208" cy="576"/>
          </a:xfrm>
        </p:grpSpPr>
        <p:sp>
          <p:nvSpPr>
            <p:cNvPr id="76816" name="AutoShape 16"/>
            <p:cNvSpPr>
              <a:spLocks noChangeArrowheads="1"/>
            </p:cNvSpPr>
            <p:nvPr/>
          </p:nvSpPr>
          <p:spPr bwMode="auto">
            <a:xfrm>
              <a:off x="912" y="192"/>
              <a:ext cx="2208" cy="576"/>
            </a:xfrm>
            <a:prstGeom prst="rightArrow">
              <a:avLst>
                <a:gd name="adj1" fmla="val 50000"/>
                <a:gd name="adj2" fmla="val 95833"/>
              </a:avLst>
            </a:prstGeom>
            <a:solidFill>
              <a:srgbClr val="00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7" name="Text Box 17"/>
            <p:cNvSpPr txBox="1">
              <a:spLocks noChangeArrowheads="1"/>
            </p:cNvSpPr>
            <p:nvPr/>
          </p:nvSpPr>
          <p:spPr bwMode="auto">
            <a:xfrm>
              <a:off x="912" y="336"/>
              <a:ext cx="10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黑体" pitchFamily="49" charset="-122"/>
                </a:rPr>
                <a:t>收到“同意”</a:t>
              </a:r>
            </a:p>
          </p:txBody>
        </p:sp>
      </p:grpSp>
      <p:grpSp>
        <p:nvGrpSpPr>
          <p:cNvPr id="76818" name="Group 18"/>
          <p:cNvGrpSpPr>
            <a:grpSpLocks/>
          </p:cNvGrpSpPr>
          <p:nvPr/>
        </p:nvGrpSpPr>
        <p:grpSpPr bwMode="auto">
          <a:xfrm>
            <a:off x="5243513" y="2438400"/>
            <a:ext cx="3505200" cy="914400"/>
            <a:chOff x="3303" y="1536"/>
            <a:chExt cx="2208" cy="576"/>
          </a:xfrm>
        </p:grpSpPr>
        <p:sp>
          <p:nvSpPr>
            <p:cNvPr id="76819" name="AutoShape 19"/>
            <p:cNvSpPr>
              <a:spLocks noChangeArrowheads="1"/>
            </p:cNvSpPr>
            <p:nvPr/>
          </p:nvSpPr>
          <p:spPr bwMode="auto">
            <a:xfrm rot="-10800000">
              <a:off x="3303" y="1536"/>
              <a:ext cx="2208" cy="576"/>
            </a:xfrm>
            <a:prstGeom prst="rightArrow">
              <a:avLst>
                <a:gd name="adj1" fmla="val 50000"/>
                <a:gd name="adj2" fmla="val 95833"/>
              </a:avLst>
            </a:prstGeom>
            <a:solidFill>
              <a:srgbClr val="FFFF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20" name="Text Box 20"/>
            <p:cNvSpPr txBox="1">
              <a:spLocks noChangeArrowheads="1"/>
            </p:cNvSpPr>
            <p:nvPr/>
          </p:nvSpPr>
          <p:spPr bwMode="auto">
            <a:xfrm>
              <a:off x="3495" y="1680"/>
              <a:ext cx="16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>
                  <a:solidFill>
                    <a:schemeClr val="tx2"/>
                  </a:solidFill>
                  <a:latin typeface="Times New Roman" pitchFamily="18" charset="0"/>
                  <a:ea typeface="黑体" pitchFamily="49" charset="-122"/>
                </a:rPr>
                <a:t>收到</a:t>
              </a:r>
              <a:r>
                <a:rPr kumimoji="1" lang="zh-CN" altLang="en-US" sz="2400">
                  <a:latin typeface="Times New Roman" pitchFamily="18" charset="0"/>
                  <a:ea typeface="黑体" pitchFamily="49" charset="-122"/>
                </a:rPr>
                <a:t>：</a:t>
              </a:r>
              <a:r>
                <a:rPr kumimoji="1" lang="zh-CN" altLang="en-US" sz="2400">
                  <a:solidFill>
                    <a:schemeClr val="tx2"/>
                  </a:solidFill>
                  <a:latin typeface="Times New Roman" pitchFamily="18" charset="0"/>
                  <a:ea typeface="黑体" pitchFamily="49" charset="-122"/>
                </a:rPr>
                <a:t>收到“同意”</a:t>
              </a:r>
              <a:endParaRPr kumimoji="1" lang="zh-CN" altLang="en-US" sz="2400">
                <a:latin typeface="Times New Roman" pitchFamily="18" charset="0"/>
                <a:ea typeface="黑体" pitchFamily="49" charset="-122"/>
              </a:endParaRPr>
            </a:p>
          </p:txBody>
        </p:sp>
      </p:grpSp>
      <p:sp>
        <p:nvSpPr>
          <p:cNvPr id="76821" name="Text Box 21"/>
          <p:cNvSpPr txBox="1">
            <a:spLocks noChangeArrowheads="1"/>
          </p:cNvSpPr>
          <p:nvPr/>
        </p:nvSpPr>
        <p:spPr bwMode="auto">
          <a:xfrm>
            <a:off x="971550" y="2878138"/>
            <a:ext cx="102235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6600" b="1">
                <a:solidFill>
                  <a:schemeClr val="bg2"/>
                </a:solidFill>
                <a:latin typeface="Times New Roman" pitchFamily="18" charset="0"/>
                <a:ea typeface="黑体" pitchFamily="49" charset="-122"/>
              </a:rPr>
              <a:t>…</a:t>
            </a:r>
          </a:p>
        </p:txBody>
      </p:sp>
      <p:sp>
        <p:nvSpPr>
          <p:cNvPr id="76822" name="Text Box 22"/>
          <p:cNvSpPr txBox="1">
            <a:spLocks noChangeArrowheads="1"/>
          </p:cNvSpPr>
          <p:nvPr/>
        </p:nvSpPr>
        <p:spPr bwMode="auto">
          <a:xfrm>
            <a:off x="7005638" y="3321050"/>
            <a:ext cx="102235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6600" b="1">
                <a:solidFill>
                  <a:schemeClr val="bg2"/>
                </a:solidFill>
                <a:latin typeface="Times New Roman" pitchFamily="18" charset="0"/>
                <a:ea typeface="黑体" pitchFamily="49" charset="-122"/>
              </a:rPr>
              <a:t>…</a:t>
            </a:r>
          </a:p>
        </p:txBody>
      </p:sp>
      <p:sp>
        <p:nvSpPr>
          <p:cNvPr id="76823" name="Text Box 23"/>
          <p:cNvSpPr txBox="1">
            <a:spLocks noChangeArrowheads="1"/>
          </p:cNvSpPr>
          <p:nvPr/>
        </p:nvSpPr>
        <p:spPr bwMode="auto">
          <a:xfrm>
            <a:off x="971550" y="2895600"/>
            <a:ext cx="102235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6600" b="1">
                <a:solidFill>
                  <a:schemeClr val="bg2"/>
                </a:solidFill>
                <a:latin typeface="Times New Roman" pitchFamily="18" charset="0"/>
                <a:ea typeface="黑体" pitchFamily="49" charset="-122"/>
              </a:rPr>
              <a:t>…</a:t>
            </a:r>
          </a:p>
        </p:txBody>
      </p:sp>
      <p:sp>
        <p:nvSpPr>
          <p:cNvPr id="76824" name="Text Box 24"/>
          <p:cNvSpPr txBox="1">
            <a:spLocks noChangeArrowheads="1"/>
          </p:cNvSpPr>
          <p:nvPr/>
        </p:nvSpPr>
        <p:spPr bwMode="auto">
          <a:xfrm>
            <a:off x="7005638" y="3338513"/>
            <a:ext cx="102235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6600" b="1">
                <a:solidFill>
                  <a:schemeClr val="bg2"/>
                </a:solidFill>
                <a:latin typeface="Times New Roman" pitchFamily="18" charset="0"/>
                <a:ea typeface="黑体" pitchFamily="49" charset="-122"/>
              </a:rPr>
              <a:t>…</a:t>
            </a:r>
          </a:p>
        </p:txBody>
      </p:sp>
      <p:sp>
        <p:nvSpPr>
          <p:cNvPr id="76825" name="Text Box 25"/>
          <p:cNvSpPr txBox="1">
            <a:spLocks noChangeArrowheads="1"/>
          </p:cNvSpPr>
          <p:nvPr/>
        </p:nvSpPr>
        <p:spPr bwMode="auto">
          <a:xfrm>
            <a:off x="971550" y="2913063"/>
            <a:ext cx="102235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6600" b="1">
                <a:solidFill>
                  <a:schemeClr val="bg2"/>
                </a:solidFill>
                <a:latin typeface="Times New Roman" pitchFamily="18" charset="0"/>
                <a:ea typeface="黑体" pitchFamily="49" charset="-122"/>
              </a:rPr>
              <a:t>…</a:t>
            </a:r>
          </a:p>
        </p:txBody>
      </p:sp>
      <p:sp>
        <p:nvSpPr>
          <p:cNvPr id="76826" name="Text Box 26"/>
          <p:cNvSpPr txBox="1">
            <a:spLocks noChangeArrowheads="1"/>
          </p:cNvSpPr>
          <p:nvPr/>
        </p:nvSpPr>
        <p:spPr bwMode="auto">
          <a:xfrm>
            <a:off x="7005638" y="3355975"/>
            <a:ext cx="102235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6600" b="1">
                <a:solidFill>
                  <a:schemeClr val="bg2"/>
                </a:solidFill>
                <a:latin typeface="Times New Roman" pitchFamily="18" charset="0"/>
                <a:ea typeface="黑体" pitchFamily="49" charset="-122"/>
              </a:rPr>
              <a:t>…</a:t>
            </a:r>
          </a:p>
        </p:txBody>
      </p:sp>
      <p:sp>
        <p:nvSpPr>
          <p:cNvPr id="76827" name="Text Box 27"/>
          <p:cNvSpPr txBox="1">
            <a:spLocks noChangeArrowheads="1"/>
          </p:cNvSpPr>
          <p:nvPr/>
        </p:nvSpPr>
        <p:spPr bwMode="auto">
          <a:xfrm>
            <a:off x="1547813" y="1773238"/>
            <a:ext cx="6280150" cy="823912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800">
                <a:effectLst>
                  <a:outerShdw blurRad="38100" dist="38100" dir="2700000" algn="tl">
                    <a:srgbClr val="FFFFFF"/>
                  </a:outerShdw>
                </a:effectLst>
                <a:latin typeface="Bookman Old Style" pitchFamily="18" charset="0"/>
                <a:ea typeface="黑体" pitchFamily="49" charset="-122"/>
              </a:rPr>
              <a:t>这样的协议无法实现！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11111E-6 L 0.58021 0.00046 " pathEditMode="relative" rAng="0" ptsTypes="AA">
                                      <p:cBhvr>
                                        <p:cTn id="9" dur="5000" fill="hold"/>
                                        <p:tgtEl>
                                          <p:spTgt spid="768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1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-0.55642 -0.005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68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30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22222E-6 L 0.58021 -0.00069 " pathEditMode="relative" rAng="0" ptsTypes="AA">
                                      <p:cBhvr>
                                        <p:cTn id="23" dur="5000" fill="hold"/>
                                        <p:tgtEl>
                                          <p:spTgt spid="768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1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-0.54861 0.0041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68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31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48148E-6 L 0.7474 0.0002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768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85185E-6 L -0.74722 0.0092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768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61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81481E-6 L 0.73941 -0.00231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768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62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85185E-6 L -0.74722 0.00671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768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61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11111E-6 L 0.7474 -0.00486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768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61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7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1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44444E-6 L -0.74722 0.00417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768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61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8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8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9" dur="1000"/>
                                        <p:tgtEl>
                                          <p:spTgt spid="76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91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2" dur="2000" fill="hold"/>
                                        <p:tgtEl>
                                          <p:spTgt spid="768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21" grpId="0"/>
      <p:bldP spid="76821" grpId="1"/>
      <p:bldP spid="76821" grpId="2"/>
      <p:bldP spid="76822" grpId="0"/>
      <p:bldP spid="76822" grpId="1"/>
      <p:bldP spid="76822" grpId="2"/>
      <p:bldP spid="76823" grpId="0"/>
      <p:bldP spid="76823" grpId="1"/>
      <p:bldP spid="76823" grpId="2"/>
      <p:bldP spid="76824" grpId="0"/>
      <p:bldP spid="76824" grpId="1"/>
      <p:bldP spid="76824" grpId="2"/>
      <p:bldP spid="76825" grpId="0"/>
      <p:bldP spid="76825" grpId="1"/>
      <p:bldP spid="76825" grpId="2"/>
      <p:bldP spid="76826" grpId="0"/>
      <p:bldP spid="76826" grpId="1"/>
      <p:bldP spid="76826" grpId="2"/>
      <p:bldP spid="76827" grpId="0" animBg="1"/>
      <p:bldP spid="7682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6388" cy="990600"/>
          </a:xfrm>
        </p:spPr>
        <p:txBody>
          <a:bodyPr/>
          <a:lstStyle/>
          <a:p>
            <a:r>
              <a:rPr lang="en-US" altLang="zh-CN" sz="4000"/>
              <a:t>2.1.2 </a:t>
            </a:r>
            <a:r>
              <a:rPr lang="zh-CN" altLang="en-US" sz="4000"/>
              <a:t>体系结构及网络协议的概念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772400" cy="4546600"/>
          </a:xfrm>
        </p:spPr>
        <p:txBody>
          <a:bodyPr/>
          <a:lstStyle/>
          <a:p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结论</a:t>
            </a:r>
          </a:p>
          <a:p>
            <a:pPr lvl="1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没有一种协议能够蓝军能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100%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获胜。</a:t>
            </a:r>
          </a:p>
          <a:p>
            <a:pPr>
              <a:buFont typeface="Wingdings" pitchFamily="2" charset="2"/>
              <a:buNone/>
            </a:pP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756525" cy="914400"/>
          </a:xfrm>
        </p:spPr>
        <p:txBody>
          <a:bodyPr/>
          <a:lstStyle/>
          <a:p>
            <a:r>
              <a:rPr lang="zh-CN" altLang="en-US"/>
              <a:t>第二章 计算机网络体系结构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042988" y="1978025"/>
            <a:ext cx="7772400" cy="4114800"/>
          </a:xfrm>
          <a:noFill/>
          <a:ln/>
        </p:spPr>
        <p:txBody>
          <a:bodyPr/>
          <a:lstStyle/>
          <a:p>
            <a:r>
              <a:rPr lang="zh-CN" altLang="en-US"/>
              <a:t>网络体系结构及协议</a:t>
            </a:r>
          </a:p>
          <a:p>
            <a:r>
              <a:rPr lang="zh-CN" altLang="en-US"/>
              <a:t> 开放系统互联参考模型</a:t>
            </a:r>
          </a:p>
          <a:p>
            <a:r>
              <a:rPr lang="en-US" altLang="zh-CN"/>
              <a:t>TCP/IP</a:t>
            </a:r>
            <a:r>
              <a:rPr lang="zh-CN" altLang="en-US"/>
              <a:t>参考模型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345363" cy="914400"/>
          </a:xfrm>
        </p:spPr>
        <p:txBody>
          <a:bodyPr/>
          <a:lstStyle/>
          <a:p>
            <a:r>
              <a:rPr lang="en-US" altLang="zh-CN"/>
              <a:t>2.1.3  </a:t>
            </a:r>
            <a:r>
              <a:rPr lang="zh-CN" altLang="en-US"/>
              <a:t>接口和服务 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5029200"/>
          </a:xfrm>
        </p:spPr>
        <p:txBody>
          <a:bodyPr/>
          <a:lstStyle/>
          <a:p>
            <a:r>
              <a:rPr lang="zh-CN" altLang="en-US"/>
              <a:t>接口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</a:t>
            </a:r>
            <a:r>
              <a:rPr lang="zh-CN" altLang="en-US" sz="2800"/>
              <a:t>是上下相邻层实体之间交换数据的地方，又被称为服务访问点：</a:t>
            </a:r>
            <a:r>
              <a:rPr lang="en-US" altLang="zh-CN" sz="2800"/>
              <a:t>SAP (service access point)</a:t>
            </a:r>
            <a:r>
              <a:rPr lang="zh-CN" altLang="en-US" sz="2800"/>
              <a:t>。它定义了下层实体可以向上层提供的操作和服务内容。</a:t>
            </a:r>
          </a:p>
          <a:p>
            <a:pPr lvl="1"/>
            <a:r>
              <a:rPr lang="zh-CN" altLang="en-US" b="1"/>
              <a:t>实体</a:t>
            </a:r>
            <a:r>
              <a:rPr lang="en-US" altLang="zh-CN"/>
              <a:t>(entity) </a:t>
            </a:r>
            <a:r>
              <a:rPr lang="zh-CN" altLang="en-US"/>
              <a:t>表示任何可发送或接收信息的硬件或软件进程。 </a:t>
            </a:r>
          </a:p>
          <a:p>
            <a:r>
              <a:rPr lang="zh-CN" altLang="en-US"/>
              <a:t>服务</a:t>
            </a:r>
          </a:p>
          <a:p>
            <a:pPr lvl="1"/>
            <a:r>
              <a:rPr lang="zh-CN" altLang="en-US"/>
              <a:t>协议是“水平”的</a:t>
            </a:r>
          </a:p>
          <a:p>
            <a:pPr lvl="1"/>
            <a:r>
              <a:rPr lang="zh-CN" altLang="en-US"/>
              <a:t>服务是“垂直”的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3470275"/>
            <a:ext cx="9144000" cy="25209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3732" name="Group 4"/>
          <p:cNvGrpSpPr>
            <a:grpSpLocks/>
          </p:cNvGrpSpPr>
          <p:nvPr/>
        </p:nvGrpSpPr>
        <p:grpSpPr bwMode="auto">
          <a:xfrm>
            <a:off x="3086100" y="2136775"/>
            <a:ext cx="2570163" cy="396875"/>
            <a:chOff x="1944" y="1592"/>
            <a:chExt cx="1619" cy="250"/>
          </a:xfrm>
        </p:grpSpPr>
        <p:sp>
          <p:nvSpPr>
            <p:cNvPr id="73733" name="Line 5"/>
            <p:cNvSpPr>
              <a:spLocks noChangeShapeType="1"/>
            </p:cNvSpPr>
            <p:nvPr/>
          </p:nvSpPr>
          <p:spPr bwMode="auto">
            <a:xfrm>
              <a:off x="1944" y="1710"/>
              <a:ext cx="1619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prstDash val="dash"/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34" name="Text Box 6"/>
            <p:cNvSpPr txBox="1">
              <a:spLocks noChangeArrowheads="1"/>
            </p:cNvSpPr>
            <p:nvPr/>
          </p:nvSpPr>
          <p:spPr bwMode="auto">
            <a:xfrm>
              <a:off x="2492" y="1592"/>
              <a:ext cx="48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prstDash val="dash"/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solidFill>
                    <a:srgbClr val="333399"/>
                  </a:solidFill>
                  <a:ea typeface="黑体" pitchFamily="49" charset="-122"/>
                </a:rPr>
                <a:t>协 议</a:t>
              </a:r>
            </a:p>
          </p:txBody>
        </p:sp>
      </p:grpSp>
      <p:grpSp>
        <p:nvGrpSpPr>
          <p:cNvPr id="73735" name="Group 7"/>
          <p:cNvGrpSpPr>
            <a:grpSpLocks/>
          </p:cNvGrpSpPr>
          <p:nvPr/>
        </p:nvGrpSpPr>
        <p:grpSpPr bwMode="auto">
          <a:xfrm>
            <a:off x="2257425" y="2665413"/>
            <a:ext cx="4144963" cy="1643062"/>
            <a:chOff x="1422" y="1925"/>
            <a:chExt cx="2611" cy="1035"/>
          </a:xfrm>
        </p:grpSpPr>
        <p:sp>
          <p:nvSpPr>
            <p:cNvPr id="73736" name="Text Box 8"/>
            <p:cNvSpPr txBox="1">
              <a:spLocks noChangeArrowheads="1"/>
            </p:cNvSpPr>
            <p:nvPr/>
          </p:nvSpPr>
          <p:spPr bwMode="auto">
            <a:xfrm>
              <a:off x="1474" y="2182"/>
              <a:ext cx="75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prstDash val="dash"/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solidFill>
                    <a:srgbClr val="333399"/>
                  </a:solidFill>
                  <a:ea typeface="黑体" pitchFamily="49" charset="-122"/>
                </a:rPr>
                <a:t>交换原语</a:t>
              </a:r>
            </a:p>
          </p:txBody>
        </p:sp>
        <p:sp>
          <p:nvSpPr>
            <p:cNvPr id="73737" name="AutoShape 9"/>
            <p:cNvSpPr>
              <a:spLocks noChangeArrowheads="1"/>
            </p:cNvSpPr>
            <p:nvPr/>
          </p:nvSpPr>
          <p:spPr bwMode="auto">
            <a:xfrm>
              <a:off x="1422" y="1925"/>
              <a:ext cx="102" cy="1035"/>
            </a:xfrm>
            <a:prstGeom prst="upDownArrow">
              <a:avLst>
                <a:gd name="adj1" fmla="val 50000"/>
                <a:gd name="adj2" fmla="val 202941"/>
              </a:avLst>
            </a:prstGeom>
            <a:solidFill>
              <a:schemeClr val="accent1"/>
            </a:solidFill>
            <a:ln w="28575">
              <a:solidFill>
                <a:srgbClr val="333399"/>
              </a:solidFill>
              <a:miter lim="800000"/>
              <a:headEnd type="none" w="med" len="lg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3738" name="AutoShape 10"/>
            <p:cNvSpPr>
              <a:spLocks noChangeArrowheads="1"/>
            </p:cNvSpPr>
            <p:nvPr/>
          </p:nvSpPr>
          <p:spPr bwMode="auto">
            <a:xfrm>
              <a:off x="3930" y="1925"/>
              <a:ext cx="103" cy="1035"/>
            </a:xfrm>
            <a:prstGeom prst="upDownArrow">
              <a:avLst>
                <a:gd name="adj1" fmla="val 50000"/>
                <a:gd name="adj2" fmla="val 200971"/>
              </a:avLst>
            </a:prstGeom>
            <a:solidFill>
              <a:schemeClr val="accent1"/>
            </a:solidFill>
            <a:ln w="28575">
              <a:solidFill>
                <a:srgbClr val="333399"/>
              </a:solidFill>
              <a:miter lim="800000"/>
              <a:headEnd type="none" w="med" len="lg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3739" name="Text Box 11"/>
            <p:cNvSpPr txBox="1">
              <a:spLocks noChangeArrowheads="1"/>
            </p:cNvSpPr>
            <p:nvPr/>
          </p:nvSpPr>
          <p:spPr bwMode="auto">
            <a:xfrm>
              <a:off x="3199" y="2182"/>
              <a:ext cx="7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prstDash val="dash"/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solidFill>
                    <a:srgbClr val="333399"/>
                  </a:solidFill>
                  <a:ea typeface="黑体" pitchFamily="49" charset="-122"/>
                </a:rPr>
                <a:t>交换原语</a:t>
              </a:r>
            </a:p>
          </p:txBody>
        </p:sp>
      </p:grpSp>
      <p:sp>
        <p:nvSpPr>
          <p:cNvPr id="73740" name="Rectangle 12"/>
          <p:cNvSpPr>
            <a:spLocks noChangeArrowheads="1"/>
          </p:cNvSpPr>
          <p:nvPr/>
        </p:nvSpPr>
        <p:spPr bwMode="auto">
          <a:xfrm>
            <a:off x="1611313" y="2057400"/>
            <a:ext cx="1449387" cy="603250"/>
          </a:xfrm>
          <a:prstGeom prst="rect">
            <a:avLst/>
          </a:prstGeom>
          <a:solidFill>
            <a:srgbClr val="FFCCFF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45791" dir="2021404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kumimoji="1" lang="zh-CN" altLang="zh-CN" sz="2000">
              <a:solidFill>
                <a:srgbClr val="333399"/>
              </a:solidFill>
              <a:ea typeface="黑体" pitchFamily="49" charset="-122"/>
            </a:endParaRPr>
          </a:p>
        </p:txBody>
      </p:sp>
      <p:sp>
        <p:nvSpPr>
          <p:cNvPr id="73741" name="Text Box 13"/>
          <p:cNvSpPr txBox="1">
            <a:spLocks noChangeArrowheads="1"/>
          </p:cNvSpPr>
          <p:nvPr/>
        </p:nvSpPr>
        <p:spPr bwMode="auto">
          <a:xfrm>
            <a:off x="1631950" y="2174875"/>
            <a:ext cx="1409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333399"/>
                </a:solidFill>
                <a:prstDash val="dash"/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服 务 用 户</a:t>
            </a:r>
          </a:p>
        </p:txBody>
      </p:sp>
      <p:grpSp>
        <p:nvGrpSpPr>
          <p:cNvPr id="73758" name="Group 30"/>
          <p:cNvGrpSpPr>
            <a:grpSpLocks/>
          </p:cNvGrpSpPr>
          <p:nvPr/>
        </p:nvGrpSpPr>
        <p:grpSpPr bwMode="auto">
          <a:xfrm>
            <a:off x="685800" y="3648075"/>
            <a:ext cx="2368550" cy="1550988"/>
            <a:chOff x="432" y="2544"/>
            <a:chExt cx="1492" cy="977"/>
          </a:xfrm>
        </p:grpSpPr>
        <p:sp>
          <p:nvSpPr>
            <p:cNvPr id="73743" name="Rectangle 15"/>
            <p:cNvSpPr>
              <a:spLocks noChangeArrowheads="1"/>
            </p:cNvSpPr>
            <p:nvPr/>
          </p:nvSpPr>
          <p:spPr bwMode="auto">
            <a:xfrm>
              <a:off x="1003" y="3075"/>
              <a:ext cx="917" cy="446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rgbClr val="333399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kumimoji="1" lang="zh-CN" altLang="zh-CN" sz="2000">
                <a:solidFill>
                  <a:srgbClr val="333399"/>
                </a:solidFill>
                <a:ea typeface="黑体" pitchFamily="49" charset="-122"/>
              </a:endParaRPr>
            </a:p>
          </p:txBody>
        </p:sp>
        <p:sp>
          <p:nvSpPr>
            <p:cNvPr id="73744" name="AutoShape 16"/>
            <p:cNvSpPr>
              <a:spLocks noChangeArrowheads="1"/>
            </p:cNvSpPr>
            <p:nvPr/>
          </p:nvSpPr>
          <p:spPr bwMode="auto">
            <a:xfrm>
              <a:off x="1056" y="2832"/>
              <a:ext cx="153" cy="319"/>
            </a:xfrm>
            <a:prstGeom prst="upArrow">
              <a:avLst>
                <a:gd name="adj1" fmla="val 44315"/>
                <a:gd name="adj2" fmla="val 98167"/>
              </a:avLst>
            </a:prstGeom>
            <a:solidFill>
              <a:srgbClr val="CCECFF"/>
            </a:solidFill>
            <a:ln w="28575">
              <a:solidFill>
                <a:srgbClr val="333399"/>
              </a:solidFill>
              <a:miter lim="800000"/>
              <a:headEnd type="none" w="med" len="lg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3745" name="Text Box 17"/>
            <p:cNvSpPr txBox="1">
              <a:spLocks noChangeArrowheads="1"/>
            </p:cNvSpPr>
            <p:nvPr/>
          </p:nvSpPr>
          <p:spPr bwMode="auto">
            <a:xfrm>
              <a:off x="432" y="2544"/>
              <a:ext cx="8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prstDash val="dash"/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solidFill>
                    <a:srgbClr val="333399"/>
                  </a:solidFill>
                  <a:ea typeface="黑体" pitchFamily="49" charset="-122"/>
                </a:rPr>
                <a:t>提 供 服 务</a:t>
              </a:r>
            </a:p>
          </p:txBody>
        </p:sp>
        <p:sp>
          <p:nvSpPr>
            <p:cNvPr id="73746" name="Text Box 18"/>
            <p:cNvSpPr txBox="1">
              <a:spLocks noChangeArrowheads="1"/>
            </p:cNvSpPr>
            <p:nvPr/>
          </p:nvSpPr>
          <p:spPr bwMode="auto">
            <a:xfrm>
              <a:off x="1008" y="3168"/>
              <a:ext cx="9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prstDash val="dash"/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solidFill>
                    <a:srgbClr val="333399"/>
                  </a:solidFill>
                  <a:ea typeface="黑体" pitchFamily="49" charset="-122"/>
                </a:rPr>
                <a:t>服务提供者</a:t>
              </a:r>
            </a:p>
          </p:txBody>
        </p:sp>
      </p:grpSp>
      <p:sp>
        <p:nvSpPr>
          <p:cNvPr id="73747" name="Line 19"/>
          <p:cNvSpPr>
            <a:spLocks noChangeShapeType="1"/>
          </p:cNvSpPr>
          <p:nvPr/>
        </p:nvSpPr>
        <p:spPr bwMode="auto">
          <a:xfrm>
            <a:off x="755650" y="3459163"/>
            <a:ext cx="7840663" cy="0"/>
          </a:xfrm>
          <a:prstGeom prst="line">
            <a:avLst/>
          </a:prstGeom>
          <a:noFill/>
          <a:ln w="28575">
            <a:solidFill>
              <a:srgbClr val="333399"/>
            </a:solidFill>
            <a:prstDash val="dash"/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48" name="Text Box 20"/>
          <p:cNvSpPr txBox="1">
            <a:spLocks noChangeArrowheads="1"/>
          </p:cNvSpPr>
          <p:nvPr/>
        </p:nvSpPr>
        <p:spPr bwMode="auto">
          <a:xfrm>
            <a:off x="7561263" y="4100513"/>
            <a:ext cx="973137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prstDash val="dash"/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第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n </a:t>
            </a:r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层</a:t>
            </a:r>
          </a:p>
        </p:txBody>
      </p:sp>
      <p:sp>
        <p:nvSpPr>
          <p:cNvPr id="73749" name="Text Box 21"/>
          <p:cNvSpPr txBox="1">
            <a:spLocks noChangeArrowheads="1"/>
          </p:cNvSpPr>
          <p:nvPr/>
        </p:nvSpPr>
        <p:spPr bwMode="auto">
          <a:xfrm>
            <a:off x="7380288" y="2387600"/>
            <a:ext cx="1401762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prstDash val="dash"/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第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n + 1 </a:t>
            </a:r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层</a:t>
            </a:r>
          </a:p>
        </p:txBody>
      </p:sp>
      <p:sp>
        <p:nvSpPr>
          <p:cNvPr id="73750" name="Rectangle 22"/>
          <p:cNvSpPr>
            <a:spLocks noChangeArrowheads="1"/>
          </p:cNvSpPr>
          <p:nvPr/>
        </p:nvSpPr>
        <p:spPr bwMode="auto">
          <a:xfrm>
            <a:off x="5607050" y="2057400"/>
            <a:ext cx="1449388" cy="603250"/>
          </a:xfrm>
          <a:prstGeom prst="rect">
            <a:avLst/>
          </a:prstGeom>
          <a:solidFill>
            <a:srgbClr val="FFCCFF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45791" dir="2021404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kumimoji="1" lang="zh-CN" altLang="zh-CN" sz="2000">
              <a:solidFill>
                <a:srgbClr val="333399"/>
              </a:solidFill>
              <a:ea typeface="黑体" pitchFamily="49" charset="-122"/>
            </a:endParaRPr>
          </a:p>
        </p:txBody>
      </p:sp>
      <p:sp>
        <p:nvSpPr>
          <p:cNvPr id="73751" name="Text Box 23"/>
          <p:cNvSpPr txBox="1">
            <a:spLocks noChangeArrowheads="1"/>
          </p:cNvSpPr>
          <p:nvPr/>
        </p:nvSpPr>
        <p:spPr bwMode="auto">
          <a:xfrm>
            <a:off x="5627688" y="2174875"/>
            <a:ext cx="1409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333399"/>
                </a:solidFill>
                <a:prstDash val="dash"/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服 务 用 户</a:t>
            </a:r>
          </a:p>
        </p:txBody>
      </p:sp>
      <p:sp>
        <p:nvSpPr>
          <p:cNvPr id="73760" name="Rectangle 32"/>
          <p:cNvSpPr>
            <a:spLocks noChangeArrowheads="1"/>
          </p:cNvSpPr>
          <p:nvPr/>
        </p:nvSpPr>
        <p:spPr bwMode="auto">
          <a:xfrm>
            <a:off x="5554663" y="4491038"/>
            <a:ext cx="1455737" cy="70802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kumimoji="1" lang="zh-CN" altLang="zh-CN" sz="2000">
              <a:solidFill>
                <a:srgbClr val="333399"/>
              </a:solidFill>
              <a:ea typeface="黑体" pitchFamily="49" charset="-122"/>
            </a:endParaRPr>
          </a:p>
        </p:txBody>
      </p:sp>
      <p:sp>
        <p:nvSpPr>
          <p:cNvPr id="73761" name="AutoShape 33"/>
          <p:cNvSpPr>
            <a:spLocks noChangeArrowheads="1"/>
          </p:cNvSpPr>
          <p:nvPr/>
        </p:nvSpPr>
        <p:spPr bwMode="auto">
          <a:xfrm>
            <a:off x="6629400" y="4105275"/>
            <a:ext cx="242888" cy="506413"/>
          </a:xfrm>
          <a:prstGeom prst="upArrow">
            <a:avLst>
              <a:gd name="adj1" fmla="val 44315"/>
              <a:gd name="adj2" fmla="val 98167"/>
            </a:avLst>
          </a:prstGeom>
          <a:solidFill>
            <a:srgbClr val="CCECFF"/>
          </a:solidFill>
          <a:ln w="28575">
            <a:solidFill>
              <a:srgbClr val="333399"/>
            </a:solidFill>
            <a:miter lim="800000"/>
            <a:headEnd type="none" w="med" len="lg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73762" name="Text Box 34"/>
          <p:cNvSpPr txBox="1">
            <a:spLocks noChangeArrowheads="1"/>
          </p:cNvSpPr>
          <p:nvPr/>
        </p:nvSpPr>
        <p:spPr bwMode="auto">
          <a:xfrm>
            <a:off x="6553200" y="3648075"/>
            <a:ext cx="1409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prstDash val="dash"/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提 供 服 务</a:t>
            </a:r>
          </a:p>
        </p:txBody>
      </p:sp>
      <p:sp>
        <p:nvSpPr>
          <p:cNvPr id="73763" name="Text Box 35"/>
          <p:cNvSpPr txBox="1">
            <a:spLocks noChangeArrowheads="1"/>
          </p:cNvSpPr>
          <p:nvPr/>
        </p:nvSpPr>
        <p:spPr bwMode="auto">
          <a:xfrm>
            <a:off x="5562600" y="4638675"/>
            <a:ext cx="145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prstDash val="dash"/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服务提供者</a:t>
            </a:r>
          </a:p>
        </p:txBody>
      </p:sp>
      <p:grpSp>
        <p:nvGrpSpPr>
          <p:cNvPr id="73752" name="Group 24"/>
          <p:cNvGrpSpPr>
            <a:grpSpLocks/>
          </p:cNvGrpSpPr>
          <p:nvPr/>
        </p:nvGrpSpPr>
        <p:grpSpPr bwMode="auto">
          <a:xfrm>
            <a:off x="2214563" y="4117975"/>
            <a:ext cx="4225925" cy="506413"/>
            <a:chOff x="1395" y="2840"/>
            <a:chExt cx="2662" cy="319"/>
          </a:xfrm>
        </p:grpSpPr>
        <p:sp>
          <p:nvSpPr>
            <p:cNvPr id="73753" name="Rectangle 25"/>
            <p:cNvSpPr>
              <a:spLocks noChangeArrowheads="1"/>
            </p:cNvSpPr>
            <p:nvPr/>
          </p:nvSpPr>
          <p:spPr bwMode="auto">
            <a:xfrm>
              <a:off x="1395" y="2975"/>
              <a:ext cx="151" cy="18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54" name="Text Box 26"/>
            <p:cNvSpPr txBox="1">
              <a:spLocks noChangeArrowheads="1"/>
            </p:cNvSpPr>
            <p:nvPr/>
          </p:nvSpPr>
          <p:spPr bwMode="auto">
            <a:xfrm>
              <a:off x="1536" y="2840"/>
              <a:ext cx="4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prstDash val="dash"/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ea typeface="黑体" pitchFamily="49" charset="-122"/>
                </a:rPr>
                <a:t>SAP</a:t>
              </a:r>
            </a:p>
          </p:txBody>
        </p:sp>
        <p:sp>
          <p:nvSpPr>
            <p:cNvPr id="73755" name="Text Box 27"/>
            <p:cNvSpPr txBox="1">
              <a:spLocks noChangeArrowheads="1"/>
            </p:cNvSpPr>
            <p:nvPr/>
          </p:nvSpPr>
          <p:spPr bwMode="auto">
            <a:xfrm>
              <a:off x="3486" y="2840"/>
              <a:ext cx="4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prstDash val="dash"/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ea typeface="黑体" pitchFamily="49" charset="-122"/>
                </a:rPr>
                <a:t>SAP</a:t>
              </a:r>
            </a:p>
          </p:txBody>
        </p:sp>
        <p:sp>
          <p:nvSpPr>
            <p:cNvPr id="73756" name="Rectangle 28"/>
            <p:cNvSpPr>
              <a:spLocks noChangeArrowheads="1"/>
            </p:cNvSpPr>
            <p:nvPr/>
          </p:nvSpPr>
          <p:spPr bwMode="auto">
            <a:xfrm>
              <a:off x="3905" y="2975"/>
              <a:ext cx="152" cy="18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3764" name="Group 36"/>
          <p:cNvGrpSpPr>
            <a:grpSpLocks/>
          </p:cNvGrpSpPr>
          <p:nvPr/>
        </p:nvGrpSpPr>
        <p:grpSpPr bwMode="auto">
          <a:xfrm>
            <a:off x="3048000" y="4638675"/>
            <a:ext cx="2570163" cy="396875"/>
            <a:chOff x="1944" y="1592"/>
            <a:chExt cx="1619" cy="250"/>
          </a:xfrm>
        </p:grpSpPr>
        <p:sp>
          <p:nvSpPr>
            <p:cNvPr id="73765" name="Line 37"/>
            <p:cNvSpPr>
              <a:spLocks noChangeShapeType="1"/>
            </p:cNvSpPr>
            <p:nvPr/>
          </p:nvSpPr>
          <p:spPr bwMode="auto">
            <a:xfrm>
              <a:off x="1944" y="1710"/>
              <a:ext cx="1619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prstDash val="dash"/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66" name="Text Box 38"/>
            <p:cNvSpPr txBox="1">
              <a:spLocks noChangeArrowheads="1"/>
            </p:cNvSpPr>
            <p:nvPr/>
          </p:nvSpPr>
          <p:spPr bwMode="auto">
            <a:xfrm>
              <a:off x="2492" y="1592"/>
              <a:ext cx="48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prstDash val="dash"/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solidFill>
                    <a:srgbClr val="333399"/>
                  </a:solidFill>
                  <a:ea typeface="黑体" pitchFamily="49" charset="-122"/>
                </a:rPr>
                <a:t>协 议</a:t>
              </a:r>
            </a:p>
          </p:txBody>
        </p:sp>
      </p:grpSp>
      <p:sp>
        <p:nvSpPr>
          <p:cNvPr id="73767" name="Rectangle 39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345363" cy="914400"/>
          </a:xfrm>
          <a:noFill/>
          <a:ln/>
        </p:spPr>
        <p:txBody>
          <a:bodyPr/>
          <a:lstStyle/>
          <a:p>
            <a:r>
              <a:rPr lang="en-US" altLang="zh-CN"/>
              <a:t>2.1.3  </a:t>
            </a:r>
            <a:r>
              <a:rPr lang="zh-CN" altLang="en-US"/>
              <a:t>接口和服务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2.1.3  </a:t>
            </a:r>
            <a:r>
              <a:rPr lang="zh-CN" altLang="en-US"/>
              <a:t>接口和服务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4953000"/>
          </a:xfrm>
        </p:spPr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数据单元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   上下层实体之间交换的数据传输单位</a:t>
            </a:r>
            <a:endParaRPr lang="zh-CN" altLang="en-US" b="1" dirty="0">
              <a:latin typeface="Times New Roman" pitchFamily="18" charset="0"/>
            </a:endParaRPr>
          </a:p>
          <a:p>
            <a:pPr lvl="1"/>
            <a:r>
              <a:rPr lang="zh-CN" altLang="en-US" dirty="0">
                <a:latin typeface="Times New Roman" pitchFamily="18" charset="0"/>
              </a:rPr>
              <a:t>协议数据单元</a:t>
            </a:r>
            <a:r>
              <a:rPr lang="en-US" altLang="zh-CN" dirty="0"/>
              <a:t>PDU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</a:t>
            </a:r>
            <a:r>
              <a:rPr lang="zh-CN" altLang="en-US" dirty="0">
                <a:latin typeface="Times New Roman" pitchFamily="18" charset="0"/>
              </a:rPr>
              <a:t>不同系统对等层实体间根据协议所交换的数据单位</a:t>
            </a:r>
          </a:p>
          <a:p>
            <a:pPr lvl="1"/>
            <a:r>
              <a:rPr lang="zh-CN" altLang="en-US" dirty="0">
                <a:latin typeface="Times New Roman" pitchFamily="18" charset="0"/>
              </a:rPr>
              <a:t>接口数据单元</a:t>
            </a:r>
            <a:r>
              <a:rPr lang="en-US" altLang="zh-CN" dirty="0"/>
              <a:t>IDU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</a:t>
            </a:r>
            <a:r>
              <a:rPr lang="zh-CN" altLang="en-US" dirty="0">
                <a:latin typeface="Times New Roman" pitchFamily="18" charset="0"/>
              </a:rPr>
              <a:t>同一系统的相邻两层实体所交换的数据单位</a:t>
            </a:r>
          </a:p>
          <a:p>
            <a:pPr lvl="1"/>
            <a:r>
              <a:rPr lang="zh-CN" altLang="en-US" dirty="0">
                <a:latin typeface="Times New Roman" pitchFamily="18" charset="0"/>
              </a:rPr>
              <a:t>服务数据单元</a:t>
            </a:r>
            <a:r>
              <a:rPr lang="en-US" altLang="zh-CN" dirty="0"/>
              <a:t>SDU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</a:t>
            </a:r>
            <a:r>
              <a:rPr lang="zh-CN" altLang="en-US" dirty="0">
                <a:latin typeface="Times New Roman" pitchFamily="18" charset="0"/>
              </a:rPr>
              <a:t>一个服务所要传送的逻辑数据单位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2.1.3  </a:t>
            </a:r>
            <a:r>
              <a:rPr lang="zh-CN" altLang="en-US"/>
              <a:t>接口和服务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在接口处上下层之间的关系</a:t>
            </a:r>
          </a:p>
        </p:txBody>
      </p:sp>
      <p:grpSp>
        <p:nvGrpSpPr>
          <p:cNvPr id="116778" name="Group 42"/>
          <p:cNvGrpSpPr>
            <a:grpSpLocks/>
          </p:cNvGrpSpPr>
          <p:nvPr/>
        </p:nvGrpSpPr>
        <p:grpSpPr bwMode="auto">
          <a:xfrm>
            <a:off x="152400" y="1676400"/>
            <a:ext cx="8839200" cy="5181600"/>
            <a:chOff x="384" y="1248"/>
            <a:chExt cx="5141" cy="2736"/>
          </a:xfrm>
        </p:grpSpPr>
        <p:sp>
          <p:nvSpPr>
            <p:cNvPr id="116741" name="AutoShape 5"/>
            <p:cNvSpPr>
              <a:spLocks noChangeAspect="1" noChangeArrowheads="1"/>
            </p:cNvSpPr>
            <p:nvPr/>
          </p:nvSpPr>
          <p:spPr bwMode="auto">
            <a:xfrm>
              <a:off x="486" y="1248"/>
              <a:ext cx="5039" cy="2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2" name="Rectangle 6"/>
            <p:cNvSpPr>
              <a:spLocks noChangeArrowheads="1"/>
            </p:cNvSpPr>
            <p:nvPr/>
          </p:nvSpPr>
          <p:spPr bwMode="auto">
            <a:xfrm>
              <a:off x="1253" y="1458"/>
              <a:ext cx="1533" cy="11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3" name="Rectangle 7"/>
            <p:cNvSpPr>
              <a:spLocks noChangeArrowheads="1"/>
            </p:cNvSpPr>
            <p:nvPr/>
          </p:nvSpPr>
          <p:spPr bwMode="auto">
            <a:xfrm>
              <a:off x="1253" y="2616"/>
              <a:ext cx="1533" cy="8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4" name="Text Box 8"/>
            <p:cNvSpPr txBox="1">
              <a:spLocks noChangeArrowheads="1"/>
            </p:cNvSpPr>
            <p:nvPr/>
          </p:nvSpPr>
          <p:spPr bwMode="auto">
            <a:xfrm>
              <a:off x="1581" y="1984"/>
              <a:ext cx="438" cy="3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Times New Roman" pitchFamily="18" charset="0"/>
                </a:rPr>
                <a:t>ICI</a:t>
              </a:r>
              <a:endParaRPr lang="en-US" altLang="zh-CN" sz="2000" dirty="0"/>
            </a:p>
          </p:txBody>
        </p:sp>
        <p:sp>
          <p:nvSpPr>
            <p:cNvPr id="116745" name="Text Box 9"/>
            <p:cNvSpPr txBox="1">
              <a:spLocks noChangeArrowheads="1"/>
            </p:cNvSpPr>
            <p:nvPr/>
          </p:nvSpPr>
          <p:spPr bwMode="auto">
            <a:xfrm>
              <a:off x="2019" y="1984"/>
              <a:ext cx="439" cy="3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Times New Roman" pitchFamily="18" charset="0"/>
                </a:rPr>
                <a:t>PDU</a:t>
              </a:r>
              <a:endParaRPr lang="en-US" altLang="zh-CN" sz="2000" dirty="0"/>
            </a:p>
          </p:txBody>
        </p:sp>
        <p:sp>
          <p:nvSpPr>
            <p:cNvPr id="116746" name="Text Box 10"/>
            <p:cNvSpPr txBox="1">
              <a:spLocks noChangeArrowheads="1"/>
            </p:cNvSpPr>
            <p:nvPr/>
          </p:nvSpPr>
          <p:spPr bwMode="auto">
            <a:xfrm>
              <a:off x="1852" y="1603"/>
              <a:ext cx="548" cy="3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tIns="72000" bIns="0"/>
            <a:lstStyle/>
            <a:p>
              <a:pPr algn="just"/>
              <a:r>
                <a:rPr lang="en-US" altLang="zh-CN" sz="2000" dirty="0">
                  <a:solidFill>
                    <a:srgbClr val="000000"/>
                  </a:solidFill>
                  <a:latin typeface="Times New Roman" pitchFamily="18" charset="0"/>
                </a:rPr>
                <a:t>IDU</a:t>
              </a:r>
              <a:endParaRPr lang="en-US" altLang="zh-CN" sz="2000" dirty="0"/>
            </a:p>
          </p:txBody>
        </p:sp>
        <p:sp>
          <p:nvSpPr>
            <p:cNvPr id="116747" name="Line 11"/>
            <p:cNvSpPr>
              <a:spLocks noChangeShapeType="1"/>
            </p:cNvSpPr>
            <p:nvPr/>
          </p:nvSpPr>
          <p:spPr bwMode="auto">
            <a:xfrm>
              <a:off x="2019" y="2300"/>
              <a:ext cx="0" cy="3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8" name="Text Box 12"/>
            <p:cNvSpPr txBox="1">
              <a:spLocks noChangeArrowheads="1"/>
            </p:cNvSpPr>
            <p:nvPr/>
          </p:nvSpPr>
          <p:spPr bwMode="auto">
            <a:xfrm>
              <a:off x="1362" y="2931"/>
              <a:ext cx="438" cy="3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Times New Roman" pitchFamily="18" charset="0"/>
                </a:rPr>
                <a:t>ICI</a:t>
              </a:r>
              <a:endParaRPr lang="en-US" altLang="zh-CN" sz="2000" dirty="0"/>
            </a:p>
          </p:txBody>
        </p:sp>
        <p:sp>
          <p:nvSpPr>
            <p:cNvPr id="116749" name="Text Box 13"/>
            <p:cNvSpPr txBox="1">
              <a:spLocks noChangeArrowheads="1"/>
            </p:cNvSpPr>
            <p:nvPr/>
          </p:nvSpPr>
          <p:spPr bwMode="auto">
            <a:xfrm>
              <a:off x="2239" y="2930"/>
              <a:ext cx="438" cy="3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/>
            <a:lstStyle/>
            <a:p>
              <a:pPr algn="ctr"/>
              <a:r>
                <a:rPr lang="en-US" altLang="zh-CN" sz="2000" dirty="0" smtClean="0">
                  <a:solidFill>
                    <a:srgbClr val="000000"/>
                  </a:solidFill>
                  <a:latin typeface="Times New Roman" pitchFamily="18" charset="0"/>
                </a:rPr>
                <a:t>SDU</a:t>
              </a:r>
              <a:endParaRPr lang="en-US" altLang="zh-CN" sz="2000" dirty="0"/>
            </a:p>
          </p:txBody>
        </p:sp>
        <p:sp>
          <p:nvSpPr>
            <p:cNvPr id="116750" name="Text Box 14"/>
            <p:cNvSpPr txBox="1">
              <a:spLocks noChangeArrowheads="1"/>
            </p:cNvSpPr>
            <p:nvPr/>
          </p:nvSpPr>
          <p:spPr bwMode="auto">
            <a:xfrm>
              <a:off x="3553" y="3141"/>
              <a:ext cx="438" cy="3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Times New Roman" pitchFamily="18" charset="0"/>
                </a:rPr>
                <a:t>P</a:t>
              </a:r>
              <a:r>
                <a:rPr lang="en-US" altLang="zh-CN" sz="2000" dirty="0" smtClean="0">
                  <a:solidFill>
                    <a:srgbClr val="000000"/>
                  </a:solidFill>
                  <a:latin typeface="Times New Roman" pitchFamily="18" charset="0"/>
                </a:rPr>
                <a:t>DU</a:t>
              </a:r>
              <a:endParaRPr lang="en-US" altLang="zh-CN" sz="2000" dirty="0"/>
            </a:p>
          </p:txBody>
        </p:sp>
        <p:sp>
          <p:nvSpPr>
            <p:cNvPr id="116751" name="Text Box 15"/>
            <p:cNvSpPr txBox="1">
              <a:spLocks noChangeArrowheads="1"/>
            </p:cNvSpPr>
            <p:nvPr/>
          </p:nvSpPr>
          <p:spPr bwMode="auto">
            <a:xfrm>
              <a:off x="3114" y="3141"/>
              <a:ext cx="439" cy="3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Times New Roman" pitchFamily="18" charset="0"/>
                </a:rPr>
                <a:t>head</a:t>
              </a:r>
              <a:endParaRPr lang="en-US" altLang="zh-CN" sz="2000" dirty="0"/>
            </a:p>
          </p:txBody>
        </p:sp>
        <p:sp>
          <p:nvSpPr>
            <p:cNvPr id="116752" name="Line 16"/>
            <p:cNvSpPr>
              <a:spLocks noChangeShapeType="1"/>
            </p:cNvSpPr>
            <p:nvPr/>
          </p:nvSpPr>
          <p:spPr bwMode="auto">
            <a:xfrm flipH="1">
              <a:off x="1581" y="2616"/>
              <a:ext cx="438" cy="3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53" name="Line 17"/>
            <p:cNvSpPr>
              <a:spLocks noChangeShapeType="1"/>
            </p:cNvSpPr>
            <p:nvPr/>
          </p:nvSpPr>
          <p:spPr bwMode="auto">
            <a:xfrm>
              <a:off x="2019" y="2616"/>
              <a:ext cx="439" cy="3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54" name="Text Box 18"/>
            <p:cNvSpPr txBox="1">
              <a:spLocks noChangeArrowheads="1"/>
            </p:cNvSpPr>
            <p:nvPr/>
          </p:nvSpPr>
          <p:spPr bwMode="auto">
            <a:xfrm>
              <a:off x="486" y="1774"/>
              <a:ext cx="657" cy="3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dirty="0">
                  <a:solidFill>
                    <a:srgbClr val="000000"/>
                  </a:solidFill>
                  <a:latin typeface="Times New Roman" pitchFamily="18" charset="0"/>
                </a:rPr>
                <a:t>N+1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itchFamily="18" charset="0"/>
                </a:rPr>
                <a:t>层</a:t>
              </a:r>
              <a:endParaRPr lang="zh-CN" altLang="en-US" sz="2000" dirty="0"/>
            </a:p>
          </p:txBody>
        </p:sp>
        <p:sp>
          <p:nvSpPr>
            <p:cNvPr id="116755" name="Text Box 19"/>
            <p:cNvSpPr txBox="1">
              <a:spLocks noChangeArrowheads="1"/>
            </p:cNvSpPr>
            <p:nvPr/>
          </p:nvSpPr>
          <p:spPr bwMode="auto">
            <a:xfrm>
              <a:off x="486" y="2931"/>
              <a:ext cx="657" cy="3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itchFamily="18" charset="0"/>
                </a:rPr>
                <a:t>层</a:t>
              </a:r>
            </a:p>
          </p:txBody>
        </p:sp>
        <p:sp>
          <p:nvSpPr>
            <p:cNvPr id="116756" name="Text Box 20"/>
            <p:cNvSpPr txBox="1">
              <a:spLocks noChangeArrowheads="1"/>
            </p:cNvSpPr>
            <p:nvPr/>
          </p:nvSpPr>
          <p:spPr bwMode="auto">
            <a:xfrm>
              <a:off x="384" y="2405"/>
              <a:ext cx="658" cy="3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tIns="72000" bIns="0"/>
            <a:lstStyle/>
            <a:p>
              <a:pPr algn="r"/>
              <a:r>
                <a:rPr lang="zh-CN" altLang="en-US" sz="2000" dirty="0">
                  <a:solidFill>
                    <a:srgbClr val="000000"/>
                  </a:solidFill>
                  <a:latin typeface="Times New Roman" pitchFamily="18" charset="0"/>
                </a:rPr>
                <a:t>接口</a:t>
              </a:r>
              <a:endParaRPr lang="zh-CN" altLang="en-US" sz="2000" dirty="0"/>
            </a:p>
          </p:txBody>
        </p:sp>
        <p:sp>
          <p:nvSpPr>
            <p:cNvPr id="116757" name="Line 21"/>
            <p:cNvSpPr>
              <a:spLocks noChangeShapeType="1"/>
            </p:cNvSpPr>
            <p:nvPr/>
          </p:nvSpPr>
          <p:spPr bwMode="auto">
            <a:xfrm>
              <a:off x="3114" y="2832"/>
              <a:ext cx="549" cy="3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58" name="Line 22"/>
            <p:cNvSpPr>
              <a:spLocks noChangeShapeType="1"/>
            </p:cNvSpPr>
            <p:nvPr/>
          </p:nvSpPr>
          <p:spPr bwMode="auto">
            <a:xfrm flipV="1">
              <a:off x="1581" y="1774"/>
              <a:ext cx="110" cy="2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59" name="Line 23"/>
            <p:cNvSpPr>
              <a:spLocks noChangeShapeType="1"/>
            </p:cNvSpPr>
            <p:nvPr/>
          </p:nvSpPr>
          <p:spPr bwMode="auto">
            <a:xfrm>
              <a:off x="1691" y="1774"/>
              <a:ext cx="1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60" name="Line 24"/>
            <p:cNvSpPr>
              <a:spLocks noChangeShapeType="1"/>
            </p:cNvSpPr>
            <p:nvPr/>
          </p:nvSpPr>
          <p:spPr bwMode="auto">
            <a:xfrm>
              <a:off x="2239" y="1774"/>
              <a:ext cx="1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61" name="Line 25"/>
            <p:cNvSpPr>
              <a:spLocks noChangeShapeType="1"/>
            </p:cNvSpPr>
            <p:nvPr/>
          </p:nvSpPr>
          <p:spPr bwMode="auto">
            <a:xfrm flipH="1" flipV="1">
              <a:off x="2348" y="1774"/>
              <a:ext cx="110" cy="2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64" name="Text Box 28"/>
            <p:cNvSpPr txBox="1">
              <a:spLocks noChangeArrowheads="1"/>
            </p:cNvSpPr>
            <p:nvPr/>
          </p:nvSpPr>
          <p:spPr bwMode="auto">
            <a:xfrm>
              <a:off x="3114" y="1344"/>
              <a:ext cx="1734" cy="12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 dirty="0">
                  <a:solidFill>
                    <a:srgbClr val="000000"/>
                  </a:solidFill>
                  <a:latin typeface="Times New Roman" pitchFamily="18" charset="0"/>
                </a:rPr>
                <a:t>SAP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itchFamily="18" charset="0"/>
                </a:rPr>
                <a:t>：服务访问点</a:t>
              </a:r>
            </a:p>
            <a:p>
              <a:pPr algn="just"/>
              <a:r>
                <a:rPr lang="en-US" altLang="zh-CN" sz="2400" dirty="0">
                  <a:solidFill>
                    <a:srgbClr val="000000"/>
                  </a:solidFill>
                  <a:latin typeface="Times New Roman" pitchFamily="18" charset="0"/>
                </a:rPr>
                <a:t>IDU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itchFamily="18" charset="0"/>
                </a:rPr>
                <a:t>：接口数据单元</a:t>
              </a:r>
            </a:p>
            <a:p>
              <a:pPr algn="just"/>
              <a:r>
                <a:rPr lang="en-US" altLang="zh-CN" sz="2400" dirty="0">
                  <a:solidFill>
                    <a:srgbClr val="000000"/>
                  </a:solidFill>
                  <a:latin typeface="Times New Roman" pitchFamily="18" charset="0"/>
                </a:rPr>
                <a:t>SDU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itchFamily="18" charset="0"/>
                </a:rPr>
                <a:t>：服务数据单元</a:t>
              </a:r>
            </a:p>
            <a:p>
              <a:pPr algn="just"/>
              <a:r>
                <a:rPr lang="en-US" altLang="zh-CN" sz="2400" dirty="0">
                  <a:solidFill>
                    <a:srgbClr val="000000"/>
                  </a:solidFill>
                  <a:latin typeface="Times New Roman" pitchFamily="18" charset="0"/>
                </a:rPr>
                <a:t>PDU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itchFamily="18" charset="0"/>
                </a:rPr>
                <a:t>：协议数据单元</a:t>
              </a:r>
            </a:p>
            <a:p>
              <a:pPr algn="just"/>
              <a:r>
                <a:rPr lang="en-US" altLang="zh-CN" sz="2400" dirty="0">
                  <a:solidFill>
                    <a:srgbClr val="000000"/>
                  </a:solidFill>
                  <a:latin typeface="Times New Roman" pitchFamily="18" charset="0"/>
                </a:rPr>
                <a:t>ICI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itchFamily="18" charset="0"/>
                </a:rPr>
                <a:t>：   接口控制信息</a:t>
              </a:r>
              <a:endParaRPr lang="zh-CN" altLang="en-US" sz="2400" dirty="0"/>
            </a:p>
          </p:txBody>
        </p:sp>
        <p:sp>
          <p:nvSpPr>
            <p:cNvPr id="116765" name="Text Box 29"/>
            <p:cNvSpPr txBox="1">
              <a:spLocks noChangeArrowheads="1"/>
            </p:cNvSpPr>
            <p:nvPr/>
          </p:nvSpPr>
          <p:spPr bwMode="auto">
            <a:xfrm>
              <a:off x="4100" y="2720"/>
              <a:ext cx="1218" cy="5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000" dirty="0">
                  <a:solidFill>
                    <a:srgbClr val="000000"/>
                  </a:solidFill>
                  <a:latin typeface="Times New Roman" pitchFamily="18" charset="0"/>
                </a:rPr>
                <a:t> N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itchFamily="18" charset="0"/>
                </a:rPr>
                <a:t>层实体之间用</a:t>
              </a:r>
            </a:p>
            <a:p>
              <a:pPr algn="just"/>
              <a:r>
                <a:rPr lang="zh-CN" altLang="en-US" sz="2000" dirty="0">
                  <a:solidFill>
                    <a:srgbClr val="000000"/>
                  </a:solidFill>
                  <a:latin typeface="Times New Roman" pitchFamily="18" charset="0"/>
                </a:rPr>
                <a:t>第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itchFamily="18" charset="0"/>
                </a:rPr>
                <a:t>层协议交换</a:t>
              </a:r>
            </a:p>
            <a:p>
              <a:pPr algn="just"/>
              <a:r>
                <a:rPr lang="zh-CN" altLang="en-US" sz="20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itchFamily="18" charset="0"/>
                </a:rPr>
                <a:t>N-PDU</a:t>
              </a:r>
              <a:endParaRPr lang="en-US" altLang="zh-CN" sz="2000" dirty="0"/>
            </a:p>
          </p:txBody>
        </p:sp>
        <p:sp>
          <p:nvSpPr>
            <p:cNvPr id="116766" name="Line 30"/>
            <p:cNvSpPr>
              <a:spLocks noChangeShapeType="1"/>
            </p:cNvSpPr>
            <p:nvPr/>
          </p:nvSpPr>
          <p:spPr bwMode="auto">
            <a:xfrm>
              <a:off x="2458" y="2091"/>
              <a:ext cx="1205" cy="8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67" name="Line 31"/>
            <p:cNvSpPr>
              <a:spLocks noChangeShapeType="1"/>
            </p:cNvSpPr>
            <p:nvPr/>
          </p:nvSpPr>
          <p:spPr bwMode="auto">
            <a:xfrm>
              <a:off x="3663" y="2931"/>
              <a:ext cx="4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68" name="Line 32"/>
            <p:cNvSpPr>
              <a:spLocks noChangeShapeType="1"/>
            </p:cNvSpPr>
            <p:nvPr/>
          </p:nvSpPr>
          <p:spPr bwMode="auto">
            <a:xfrm flipV="1">
              <a:off x="2021" y="2477"/>
              <a:ext cx="303" cy="1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69" name="Text Box 33"/>
            <p:cNvSpPr txBox="1">
              <a:spLocks noChangeArrowheads="1"/>
            </p:cNvSpPr>
            <p:nvPr/>
          </p:nvSpPr>
          <p:spPr bwMode="auto">
            <a:xfrm>
              <a:off x="2322" y="2350"/>
              <a:ext cx="378" cy="2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000" dirty="0">
                  <a:latin typeface="Times New Roman" pitchFamily="18" charset="0"/>
                </a:rPr>
                <a:t>SAP</a:t>
              </a:r>
              <a:endParaRPr lang="en-US" altLang="zh-CN" sz="2000" dirty="0"/>
            </a:p>
          </p:txBody>
        </p:sp>
        <p:sp>
          <p:nvSpPr>
            <p:cNvPr id="116772" name="Line 36"/>
            <p:cNvSpPr>
              <a:spLocks noChangeShapeType="1"/>
            </p:cNvSpPr>
            <p:nvPr/>
          </p:nvSpPr>
          <p:spPr bwMode="auto">
            <a:xfrm flipH="1">
              <a:off x="2902" y="3411"/>
              <a:ext cx="201" cy="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73" name="Line 37"/>
            <p:cNvSpPr>
              <a:spLocks noChangeShapeType="1"/>
            </p:cNvSpPr>
            <p:nvPr/>
          </p:nvSpPr>
          <p:spPr bwMode="auto">
            <a:xfrm flipH="1">
              <a:off x="2650" y="3607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74" name="Text Box 38"/>
            <p:cNvSpPr txBox="1">
              <a:spLocks noChangeArrowheads="1"/>
            </p:cNvSpPr>
            <p:nvPr/>
          </p:nvSpPr>
          <p:spPr bwMode="auto">
            <a:xfrm>
              <a:off x="2197" y="3518"/>
              <a:ext cx="50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2000" dirty="0">
                  <a:latin typeface="Times New Roman" pitchFamily="18" charset="0"/>
                </a:rPr>
                <a:t>PCI</a:t>
              </a:r>
            </a:p>
          </p:txBody>
        </p:sp>
        <p:sp>
          <p:nvSpPr>
            <p:cNvPr id="116776" name="Line 40"/>
            <p:cNvSpPr>
              <a:spLocks noChangeShapeType="1"/>
            </p:cNvSpPr>
            <p:nvPr/>
          </p:nvSpPr>
          <p:spPr bwMode="auto">
            <a:xfrm flipV="1">
              <a:off x="2700" y="2832"/>
              <a:ext cx="414" cy="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2.1.3  </a:t>
            </a:r>
            <a:r>
              <a:rPr lang="zh-CN" altLang="en-US"/>
              <a:t>接口和服务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7924800" cy="4495800"/>
          </a:xfrm>
        </p:spPr>
        <p:txBody>
          <a:bodyPr/>
          <a:lstStyle/>
          <a:p>
            <a:r>
              <a:rPr lang="zh-CN" altLang="en-US" dirty="0"/>
              <a:t>服务在形式上是由一组原语（</a:t>
            </a:r>
            <a:r>
              <a:rPr lang="en-US" altLang="zh-CN" dirty="0"/>
              <a:t>primitive</a:t>
            </a:r>
            <a:r>
              <a:rPr lang="zh-CN" altLang="en-US" dirty="0"/>
              <a:t>）或操作来描述的</a:t>
            </a:r>
          </a:p>
          <a:p>
            <a:pPr>
              <a:buFont typeface="Wingdings" pitchFamily="2" charset="2"/>
              <a:buNone/>
            </a:pPr>
            <a:endParaRPr lang="en-US" altLang="zh-CN" dirty="0"/>
          </a:p>
        </p:txBody>
      </p:sp>
      <p:graphicFrame>
        <p:nvGraphicFramePr>
          <p:cNvPr id="113725" name="Group 6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51856111"/>
              </p:ext>
            </p:extLst>
          </p:nvPr>
        </p:nvGraphicFramePr>
        <p:xfrm>
          <a:off x="381000" y="2514600"/>
          <a:ext cx="8382000" cy="2743200"/>
        </p:xfrm>
        <a:graphic>
          <a:graphicData uri="http://schemas.openxmlformats.org/drawingml/2006/table">
            <a:tbl>
              <a:tblPr/>
              <a:tblGrid>
                <a:gridCol w="2722563"/>
                <a:gridCol w="5659437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原语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(primitive)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含  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请求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(request)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一个实体希望得到完成某些操作的服务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指示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(indication)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通知一个实体有某个事件发生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响应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(response)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一个实体希望响应一个事件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证实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(confirm)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楷体_GB2312" charset="-122"/>
                        </a:rPr>
                        <a:t>返回对先前请求的响应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2.1.3  </a:t>
            </a:r>
            <a:r>
              <a:rPr lang="zh-CN" altLang="en-US"/>
              <a:t>接口和服务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9916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/>
              <a:t>服务原语举例</a:t>
            </a:r>
            <a:r>
              <a:rPr lang="en-US" altLang="zh-CN"/>
              <a:t>:</a:t>
            </a:r>
            <a:r>
              <a:rPr lang="zh-CN" altLang="en-US"/>
              <a:t>一个简单的面向连接服务的例子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/>
              <a:t>   它使用了下述</a:t>
            </a:r>
            <a:r>
              <a:rPr lang="en-US" altLang="zh-CN" sz="2800"/>
              <a:t>8</a:t>
            </a:r>
            <a:r>
              <a:rPr lang="zh-CN" altLang="en-US" sz="2800"/>
              <a:t>个服务原语：</a:t>
            </a:r>
          </a:p>
          <a:p>
            <a:pPr lvl="1">
              <a:lnSpc>
                <a:spcPct val="80000"/>
              </a:lnSpc>
            </a:pPr>
            <a:r>
              <a:rPr lang="zh-CN" altLang="en-US"/>
              <a:t>连接请求</a:t>
            </a:r>
            <a:r>
              <a:rPr lang="en-US" altLang="zh-CN"/>
              <a:t>:</a:t>
            </a:r>
            <a:r>
              <a:rPr lang="zh-CN" altLang="en-US"/>
              <a:t>服务用户请求建立一个连接</a:t>
            </a:r>
          </a:p>
          <a:p>
            <a:pPr lvl="1">
              <a:lnSpc>
                <a:spcPct val="80000"/>
              </a:lnSpc>
            </a:pPr>
            <a:r>
              <a:rPr lang="zh-CN" altLang="en-US"/>
              <a:t>连接指示</a:t>
            </a:r>
            <a:r>
              <a:rPr lang="en-US" altLang="zh-CN"/>
              <a:t>:</a:t>
            </a:r>
            <a:r>
              <a:rPr lang="zh-CN" altLang="en-US"/>
              <a:t>服务提供者向被呼叫方示意有人请求建立连接</a:t>
            </a:r>
          </a:p>
          <a:p>
            <a:pPr lvl="1">
              <a:lnSpc>
                <a:spcPct val="80000"/>
              </a:lnSpc>
            </a:pPr>
            <a:r>
              <a:rPr lang="zh-CN" altLang="en-US"/>
              <a:t>连接响应</a:t>
            </a:r>
            <a:r>
              <a:rPr lang="en-US" altLang="zh-CN"/>
              <a:t>:</a:t>
            </a:r>
            <a:r>
              <a:rPr lang="zh-CN" altLang="en-US"/>
              <a:t>被呼叫方用来表示接受建立连接的请求</a:t>
            </a:r>
          </a:p>
          <a:p>
            <a:pPr lvl="1">
              <a:lnSpc>
                <a:spcPct val="80000"/>
              </a:lnSpc>
            </a:pPr>
            <a:r>
              <a:rPr lang="zh-CN" altLang="en-US"/>
              <a:t>连接确认</a:t>
            </a:r>
            <a:r>
              <a:rPr lang="en-US" altLang="zh-CN"/>
              <a:t>:</a:t>
            </a:r>
            <a:r>
              <a:rPr lang="zh-CN" altLang="en-US"/>
              <a:t>服务提供者通知呼叫方建立连接的请求已被接受</a:t>
            </a:r>
          </a:p>
          <a:p>
            <a:pPr lvl="1">
              <a:lnSpc>
                <a:spcPct val="80000"/>
              </a:lnSpc>
            </a:pPr>
            <a:r>
              <a:rPr lang="zh-CN" altLang="en-US"/>
              <a:t>数据请求</a:t>
            </a:r>
            <a:r>
              <a:rPr lang="en-US" altLang="zh-CN"/>
              <a:t>:</a:t>
            </a:r>
            <a:r>
              <a:rPr lang="zh-CN" altLang="en-US"/>
              <a:t>请求服务提供者把数据传至对方</a:t>
            </a:r>
          </a:p>
          <a:p>
            <a:pPr lvl="1">
              <a:lnSpc>
                <a:spcPct val="80000"/>
              </a:lnSpc>
            </a:pPr>
            <a:r>
              <a:rPr lang="zh-CN" altLang="en-US"/>
              <a:t>数据指示</a:t>
            </a:r>
            <a:r>
              <a:rPr lang="en-US" altLang="zh-CN"/>
              <a:t>:</a:t>
            </a:r>
            <a:r>
              <a:rPr lang="zh-CN" altLang="en-US"/>
              <a:t>表示数据的到达</a:t>
            </a:r>
          </a:p>
          <a:p>
            <a:pPr lvl="1">
              <a:lnSpc>
                <a:spcPct val="80000"/>
              </a:lnSpc>
            </a:pPr>
            <a:r>
              <a:rPr lang="zh-CN" altLang="en-US"/>
              <a:t>断连请求</a:t>
            </a:r>
            <a:r>
              <a:rPr lang="en-US" altLang="zh-CN"/>
              <a:t>:</a:t>
            </a:r>
            <a:r>
              <a:rPr lang="zh-CN" altLang="en-US"/>
              <a:t>请求释放连接</a:t>
            </a:r>
          </a:p>
          <a:p>
            <a:pPr lvl="1">
              <a:lnSpc>
                <a:spcPct val="80000"/>
              </a:lnSpc>
            </a:pPr>
            <a:r>
              <a:rPr lang="zh-CN" altLang="en-US"/>
              <a:t>断连指示</a:t>
            </a:r>
            <a:r>
              <a:rPr lang="en-US" altLang="zh-CN"/>
              <a:t>:</a:t>
            </a:r>
            <a:r>
              <a:rPr lang="zh-CN" altLang="en-US"/>
              <a:t>将释放连接请求通知对等端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2.1.3  </a:t>
            </a:r>
            <a:r>
              <a:rPr lang="zh-CN" altLang="en-US"/>
              <a:t>接口和服务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服务原语举例</a:t>
            </a:r>
            <a:r>
              <a:rPr lang="en-US" altLang="zh-CN"/>
              <a:t>:</a:t>
            </a:r>
            <a:r>
              <a:rPr lang="zh-CN" altLang="en-US"/>
              <a:t>打电话邀请姑姑来喝茶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/>
              <a:t>1. </a:t>
            </a:r>
            <a:r>
              <a:rPr lang="zh-CN" altLang="en-US"/>
              <a:t>拨姑姑家的电话号码</a:t>
            </a:r>
            <a:r>
              <a:rPr lang="en-US" altLang="zh-CN"/>
              <a:t>——</a:t>
            </a:r>
            <a:r>
              <a:rPr lang="zh-CN" altLang="en-US"/>
              <a:t>连接请求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/>
              <a:t>2. </a:t>
            </a:r>
            <a:r>
              <a:rPr lang="zh-CN" altLang="en-US"/>
              <a:t>她家的电话铃响了</a:t>
            </a:r>
            <a:r>
              <a:rPr lang="en-US" altLang="zh-CN"/>
              <a:t>——</a:t>
            </a:r>
            <a:r>
              <a:rPr lang="zh-CN" altLang="en-US"/>
              <a:t>连接指示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/>
              <a:t>3. </a:t>
            </a:r>
            <a:r>
              <a:rPr lang="zh-CN" altLang="en-US"/>
              <a:t>她拿起电话</a:t>
            </a:r>
            <a:r>
              <a:rPr lang="en-US" altLang="zh-CN"/>
              <a:t>——</a:t>
            </a:r>
            <a:r>
              <a:rPr lang="zh-CN" altLang="en-US"/>
              <a:t>连接响应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/>
              <a:t>4. </a:t>
            </a:r>
            <a:r>
              <a:rPr lang="zh-CN" altLang="en-US"/>
              <a:t>你听到响铃停止</a:t>
            </a:r>
            <a:r>
              <a:rPr lang="en-US" altLang="zh-CN"/>
              <a:t>——</a:t>
            </a:r>
            <a:r>
              <a:rPr lang="zh-CN" altLang="en-US"/>
              <a:t>连接确认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/>
              <a:t>5. </a:t>
            </a:r>
            <a:r>
              <a:rPr lang="zh-CN" altLang="en-US"/>
              <a:t>你邀请她来喝茶</a:t>
            </a:r>
            <a:r>
              <a:rPr lang="en-US" altLang="zh-CN"/>
              <a:t>——</a:t>
            </a:r>
            <a:r>
              <a:rPr lang="zh-CN" altLang="en-US"/>
              <a:t>数据请求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/>
              <a:t>6. </a:t>
            </a:r>
            <a:r>
              <a:rPr lang="zh-CN" altLang="en-US"/>
              <a:t>她听到了你的邀请</a:t>
            </a:r>
            <a:r>
              <a:rPr lang="en-US" altLang="zh-CN"/>
              <a:t>——</a:t>
            </a:r>
            <a:r>
              <a:rPr lang="zh-CN" altLang="en-US"/>
              <a:t>数据指示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/>
              <a:t>7. </a:t>
            </a:r>
            <a:r>
              <a:rPr lang="zh-CN" altLang="en-US"/>
              <a:t>她说她很高兴来</a:t>
            </a:r>
            <a:r>
              <a:rPr lang="en-US" altLang="zh-CN"/>
              <a:t>——</a:t>
            </a:r>
            <a:r>
              <a:rPr lang="zh-CN" altLang="en-US"/>
              <a:t>数据请求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/>
              <a:t>8. </a:t>
            </a:r>
            <a:r>
              <a:rPr lang="zh-CN" altLang="en-US"/>
              <a:t>你听到她接受邀请</a:t>
            </a:r>
            <a:r>
              <a:rPr lang="en-US" altLang="zh-CN"/>
              <a:t>——</a:t>
            </a:r>
            <a:r>
              <a:rPr lang="zh-CN" altLang="en-US"/>
              <a:t>数据指示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/>
              <a:t>9. </a:t>
            </a:r>
            <a:r>
              <a:rPr lang="zh-CN" altLang="en-US"/>
              <a:t>你挂断电话</a:t>
            </a:r>
            <a:r>
              <a:rPr lang="en-US" altLang="zh-CN"/>
              <a:t>——</a:t>
            </a:r>
            <a:r>
              <a:rPr lang="zh-CN" altLang="en-US"/>
              <a:t>断连请求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/>
              <a:t>10. </a:t>
            </a:r>
            <a:r>
              <a:rPr lang="zh-CN" altLang="en-US"/>
              <a:t>她听到了，也挂断电话</a:t>
            </a:r>
            <a:r>
              <a:rPr lang="en-US" altLang="zh-CN"/>
              <a:t>——</a:t>
            </a:r>
            <a:r>
              <a:rPr lang="zh-CN" altLang="en-US"/>
              <a:t>断连指示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7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7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7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7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77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77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77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77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77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77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2.1.3  </a:t>
            </a:r>
            <a:r>
              <a:rPr lang="zh-CN" altLang="en-US"/>
              <a:t>接口和服务</a:t>
            </a:r>
          </a:p>
        </p:txBody>
      </p:sp>
      <p:grpSp>
        <p:nvGrpSpPr>
          <p:cNvPr id="178183" name="Group 7"/>
          <p:cNvGrpSpPr>
            <a:grpSpLocks/>
          </p:cNvGrpSpPr>
          <p:nvPr/>
        </p:nvGrpSpPr>
        <p:grpSpPr bwMode="auto">
          <a:xfrm>
            <a:off x="228600" y="1676400"/>
            <a:ext cx="8562975" cy="3557588"/>
            <a:chOff x="144" y="1056"/>
            <a:chExt cx="5394" cy="2241"/>
          </a:xfrm>
        </p:grpSpPr>
        <p:pic>
          <p:nvPicPr>
            <p:cNvPr id="17818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1056"/>
              <a:ext cx="5394" cy="2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8181" name="Text Box 5"/>
            <p:cNvSpPr txBox="1">
              <a:spLocks noChangeArrowheads="1"/>
            </p:cNvSpPr>
            <p:nvPr/>
          </p:nvSpPr>
          <p:spPr bwMode="auto">
            <a:xfrm>
              <a:off x="4896" y="1622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黑体" pitchFamily="49" charset="-122"/>
                </a:rPr>
                <a:t>你</a:t>
              </a:r>
            </a:p>
          </p:txBody>
        </p:sp>
        <p:sp>
          <p:nvSpPr>
            <p:cNvPr id="178182" name="Text Box 6"/>
            <p:cNvSpPr txBox="1">
              <a:spLocks noChangeArrowheads="1"/>
            </p:cNvSpPr>
            <p:nvPr/>
          </p:nvSpPr>
          <p:spPr bwMode="auto">
            <a:xfrm>
              <a:off x="4848" y="2928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黑体" pitchFamily="49" charset="-122"/>
                </a:rPr>
                <a:t>姑姑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2.1.4</a:t>
            </a:r>
            <a:r>
              <a:rPr lang="zh-CN" altLang="en-US">
                <a:latin typeface="SimSun" pitchFamily="2" charset="-122"/>
              </a:rPr>
              <a:t>网络通信协议的制定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r>
              <a:rPr lang="zh-CN" altLang="en-US">
                <a:latin typeface="SimSun" pitchFamily="2" charset="-122"/>
              </a:rPr>
              <a:t>制定网络通信协议和标准的主要组织</a:t>
            </a:r>
          </a:p>
          <a:p>
            <a:pPr lvl="1"/>
            <a:r>
              <a:rPr lang="en-US" altLang="zh-CN"/>
              <a:t>IEEE —</a:t>
            </a:r>
            <a:r>
              <a:rPr lang="zh-CN" altLang="en-US">
                <a:latin typeface="SimSun" pitchFamily="2" charset="-122"/>
              </a:rPr>
              <a:t>电气和电子工程师协会</a:t>
            </a:r>
            <a:r>
              <a:rPr lang="zh-CN" altLang="en-US"/>
              <a:t> </a:t>
            </a:r>
          </a:p>
          <a:p>
            <a:pPr lvl="1"/>
            <a:r>
              <a:rPr lang="en-US" altLang="zh-CN"/>
              <a:t>ISO—</a:t>
            </a:r>
            <a:r>
              <a:rPr lang="zh-CN" altLang="en-US">
                <a:latin typeface="SimSun" pitchFamily="2" charset="-122"/>
              </a:rPr>
              <a:t>国际标准化组织</a:t>
            </a:r>
          </a:p>
          <a:p>
            <a:pPr lvl="1"/>
            <a:r>
              <a:rPr lang="en-US" altLang="zh-CN"/>
              <a:t>ITU</a:t>
            </a:r>
            <a:r>
              <a:rPr lang="en-US" altLang="zh-CN">
                <a:latin typeface="Arial"/>
              </a:rPr>
              <a:t>—</a:t>
            </a:r>
            <a:r>
              <a:rPr lang="zh-CN" altLang="en-US">
                <a:latin typeface="SimSun" pitchFamily="2" charset="-122"/>
              </a:rPr>
              <a:t>国际电信联盟，前身是国际电报电话咨询委员会（</a:t>
            </a:r>
            <a:r>
              <a:rPr lang="en-US" altLang="zh-CN"/>
              <a:t>CCITT</a:t>
            </a:r>
            <a:r>
              <a:rPr lang="zh-CN" altLang="en-US">
                <a:latin typeface="SimSun" pitchFamily="2" charset="-122"/>
              </a:rPr>
              <a:t>）</a:t>
            </a:r>
          </a:p>
          <a:p>
            <a:pPr lvl="1"/>
            <a:r>
              <a:rPr lang="zh-CN" altLang="en-US">
                <a:latin typeface="Times New Roman" pitchFamily="18" charset="0"/>
              </a:rPr>
              <a:t>其他</a:t>
            </a:r>
            <a:r>
              <a:rPr lang="en-US" altLang="zh-CN">
                <a:latin typeface="Arial"/>
              </a:rPr>
              <a:t>—</a:t>
            </a:r>
            <a:r>
              <a:rPr lang="zh-CN" altLang="en-US">
                <a:latin typeface="SimSun" pitchFamily="2" charset="-122"/>
              </a:rPr>
              <a:t>国际电子技术委员会</a:t>
            </a:r>
            <a:r>
              <a:rPr lang="zh-CN" altLang="en-US">
                <a:latin typeface="Times New Roman" pitchFamily="18" charset="0"/>
              </a:rPr>
              <a:t> </a:t>
            </a:r>
            <a:r>
              <a:rPr lang="en-US" altLang="zh-CN"/>
              <a:t>IEC</a:t>
            </a:r>
            <a:r>
              <a:rPr lang="zh-CN" altLang="en-US">
                <a:latin typeface="SimSun" pitchFamily="2" charset="-122"/>
              </a:rPr>
              <a:t>、电子工业协会</a:t>
            </a:r>
            <a:r>
              <a:rPr lang="en-US" altLang="zh-CN"/>
              <a:t>EIA</a:t>
            </a:r>
            <a:r>
              <a:rPr lang="zh-CN" altLang="en-US">
                <a:latin typeface="SimSun" pitchFamily="2" charset="-122"/>
              </a:rPr>
              <a:t>、国际商用机器公司</a:t>
            </a:r>
            <a:r>
              <a:rPr lang="en-US" altLang="zh-CN"/>
              <a:t>IBM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67613" cy="762000"/>
          </a:xfrm>
        </p:spPr>
        <p:txBody>
          <a:bodyPr/>
          <a:lstStyle/>
          <a:p>
            <a:r>
              <a:rPr lang="en-US" altLang="zh-CN"/>
              <a:t>2.2 </a:t>
            </a:r>
            <a:r>
              <a:rPr lang="zh-CN" altLang="en-US">
                <a:latin typeface="楷体_GB2312" charset="-122"/>
              </a:rPr>
              <a:t>开放系统互联参考模型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5257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/>
              <a:t>1983</a:t>
            </a:r>
            <a:r>
              <a:rPr lang="zh-CN" altLang="en-US"/>
              <a:t>年国际标准化组织</a:t>
            </a:r>
            <a:r>
              <a:rPr lang="en-US" altLang="zh-CN"/>
              <a:t>ISO</a:t>
            </a:r>
            <a:r>
              <a:rPr lang="zh-CN" altLang="en-US"/>
              <a:t>提出了开放系统互联参考模型</a:t>
            </a:r>
            <a:r>
              <a:rPr lang="en-US" altLang="zh-CN"/>
              <a:t>OSI/RM(open system interconnection reference model)</a:t>
            </a:r>
          </a:p>
          <a:p>
            <a:endParaRPr lang="en-US" altLang="zh-CN"/>
          </a:p>
          <a:p>
            <a:r>
              <a:rPr lang="zh-CN" altLang="en-US"/>
              <a:t>所谓“开放”：只要遵循 </a:t>
            </a:r>
            <a:r>
              <a:rPr lang="en-US" altLang="zh-CN"/>
              <a:t>OSI </a:t>
            </a:r>
            <a:r>
              <a:rPr lang="zh-CN" altLang="en-US"/>
              <a:t>标准，一个系统就可以和位于世界上任何地方的、也遵循这同一标准的其他任何系统进行通信</a:t>
            </a:r>
          </a:p>
          <a:p>
            <a:pPr>
              <a:buFont typeface="Wingdings" pitchFamily="2" charset="2"/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5486400"/>
          </a:xfrm>
        </p:spPr>
        <p:txBody>
          <a:bodyPr/>
          <a:lstStyle/>
          <a:p>
            <a:r>
              <a:rPr lang="zh-CN" altLang="en-US" dirty="0"/>
              <a:t>计算机网络信息传输的基本要求</a:t>
            </a:r>
          </a:p>
          <a:p>
            <a:pPr>
              <a:buFont typeface="Wingdings" pitchFamily="2" charset="2"/>
              <a:buNone/>
            </a:pPr>
            <a:r>
              <a:rPr lang="zh-CN" altLang="en-US" dirty="0"/>
              <a:t>   </a:t>
            </a:r>
            <a:r>
              <a:rPr lang="zh-CN" altLang="en-US" sz="2800" dirty="0"/>
              <a:t>实时、准确、安全、能被正确识别</a:t>
            </a:r>
          </a:p>
          <a:p>
            <a:r>
              <a:rPr lang="zh-CN" altLang="en-US" dirty="0"/>
              <a:t>计算机网络通信的焦点问题</a:t>
            </a:r>
          </a:p>
          <a:p>
            <a:pPr lvl="1"/>
            <a:r>
              <a:rPr lang="zh-CN" altLang="en-US" dirty="0"/>
              <a:t>寻址</a:t>
            </a:r>
          </a:p>
          <a:p>
            <a:pPr lvl="1"/>
            <a:r>
              <a:rPr lang="zh-CN" altLang="en-US" dirty="0"/>
              <a:t>差错控制</a:t>
            </a:r>
          </a:p>
          <a:p>
            <a:pPr lvl="1"/>
            <a:r>
              <a:rPr lang="zh-CN" altLang="en-US" dirty="0"/>
              <a:t>流量控制</a:t>
            </a:r>
          </a:p>
          <a:p>
            <a:pPr lvl="1"/>
            <a:r>
              <a:rPr lang="zh-CN" altLang="en-US" dirty="0"/>
              <a:t>分段及装配</a:t>
            </a:r>
          </a:p>
          <a:p>
            <a:pPr lvl="1"/>
            <a:r>
              <a:rPr lang="zh-CN" altLang="en-US" dirty="0"/>
              <a:t>路由选择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网络体系结构及协议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4191000" y="2971800"/>
            <a:ext cx="34290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zh-CN" altLang="en-US" sz="2800" dirty="0">
                <a:solidFill>
                  <a:schemeClr val="bg2"/>
                </a:solidFill>
                <a:ea typeface="楷体_GB2312" charset="-122"/>
              </a:rPr>
              <a:t>编码转换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zh-CN" altLang="en-US" sz="2800" dirty="0">
                <a:solidFill>
                  <a:schemeClr val="bg2"/>
                </a:solidFill>
                <a:ea typeface="楷体_GB2312" charset="-122"/>
              </a:rPr>
              <a:t>信息表达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zh-CN" altLang="en-US" sz="2800" dirty="0">
                <a:solidFill>
                  <a:schemeClr val="bg2"/>
                </a:solidFill>
                <a:ea typeface="楷体_GB2312" charset="-122"/>
              </a:rPr>
              <a:t>同步问题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zh-CN" altLang="en-US" sz="2800" dirty="0">
                <a:solidFill>
                  <a:schemeClr val="bg2"/>
                </a:solidFill>
                <a:ea typeface="楷体_GB2312" charset="-122"/>
              </a:rPr>
              <a:t>数据安全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1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1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383462" cy="1462087"/>
          </a:xfrm>
        </p:spPr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>
                <a:latin typeface="楷体_GB2312" charset="-122"/>
              </a:rPr>
              <a:t>开放系统互联参考模型</a:t>
            </a:r>
            <a:endParaRPr lang="zh-CN" altLang="en-US" dirty="0" smtClean="0"/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304800" y="1676400"/>
            <a:ext cx="8610600" cy="4495800"/>
          </a:xfrm>
        </p:spPr>
        <p:txBody>
          <a:bodyPr/>
          <a:lstStyle/>
          <a:p>
            <a:r>
              <a:rPr lang="en-US" altLang="zh-CN" dirty="0" smtClean="0"/>
              <a:t>ISO/OSI</a:t>
            </a:r>
            <a:r>
              <a:rPr lang="zh-CN" altLang="en-US" dirty="0" smtClean="0"/>
              <a:t>的引入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SimSun" pitchFamily="2" charset="-122"/>
                <a:ea typeface="SimSun" pitchFamily="2" charset="-122"/>
              </a:rPr>
              <a:t>为了解决不同类型网络技术的兼容性和互操作性。</a:t>
            </a:r>
            <a:endParaRPr lang="en-US" altLang="zh-CN" dirty="0" smtClean="0">
              <a:latin typeface="SimSun" pitchFamily="2" charset="-122"/>
              <a:ea typeface="SimSun" pitchFamily="2" charset="-122"/>
            </a:endParaRPr>
          </a:p>
          <a:p>
            <a:pPr lvl="1"/>
            <a:endParaRPr lang="zh-CN" altLang="en-US" dirty="0" smtClean="0">
              <a:latin typeface="SimSun" pitchFamily="2" charset="-122"/>
              <a:ea typeface="SimSun" pitchFamily="2" charset="-122"/>
            </a:endParaRPr>
          </a:p>
          <a:p>
            <a:r>
              <a:rPr lang="en-US" altLang="zh-CN" dirty="0" smtClean="0"/>
              <a:t>ISO/OSI </a:t>
            </a:r>
            <a:r>
              <a:rPr lang="zh-CN" altLang="en-US" dirty="0" smtClean="0"/>
              <a:t>解决什么问题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SimSun" pitchFamily="2" charset="-122"/>
                <a:ea typeface="SimSun" pitchFamily="2" charset="-122"/>
              </a:rPr>
              <a:t>信息在网络中的传输过程：如何从一个应用程序到达另一计算机的另一个应用程序。</a:t>
            </a:r>
            <a:r>
              <a:rPr lang="en-US" dirty="0" smtClean="0">
                <a:latin typeface="SimSun" pitchFamily="2" charset="-122"/>
                <a:ea typeface="SimSun" pitchFamily="2" charset="-122"/>
              </a:rPr>
              <a:t> </a:t>
            </a:r>
            <a:endParaRPr lang="zh-CN" altLang="en-US" dirty="0" smtClean="0">
              <a:latin typeface="SimSun" pitchFamily="2" charset="-122"/>
              <a:ea typeface="SimSun" pitchFamily="2" charset="-122"/>
            </a:endParaRPr>
          </a:p>
          <a:p>
            <a:pPr lvl="1"/>
            <a:r>
              <a:rPr lang="en-US" altLang="zh-CN" dirty="0" smtClean="0">
                <a:latin typeface="SimSun" pitchFamily="2" charset="-122"/>
                <a:ea typeface="SimSun" pitchFamily="2" charset="-122"/>
              </a:rPr>
              <a:t>OSI </a:t>
            </a:r>
            <a:r>
              <a:rPr lang="zh-CN" altLang="en-US" dirty="0" smtClean="0">
                <a:latin typeface="SimSun" pitchFamily="2" charset="-122"/>
                <a:ea typeface="SimSun" pitchFamily="2" charset="-122"/>
              </a:rPr>
              <a:t>参考模型是网络设计的蓝图，并非指一个现实的网络。</a:t>
            </a:r>
            <a:endParaRPr lang="en-US" altLang="zh-CN" dirty="0" smtClean="0">
              <a:latin typeface="SimSun" pitchFamily="2" charset="-122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906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383462" cy="1462087"/>
          </a:xfrm>
        </p:spPr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>
                <a:latin typeface="楷体_GB2312" charset="-122"/>
              </a:rPr>
              <a:t>开放系统互联参考模型</a:t>
            </a:r>
            <a:endParaRPr lang="zh-CN" altLang="en-US" dirty="0" smtClean="0"/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990600" y="1773238"/>
            <a:ext cx="8153400" cy="4703762"/>
          </a:xfrm>
        </p:spPr>
        <p:txBody>
          <a:bodyPr/>
          <a:lstStyle/>
          <a:p>
            <a:r>
              <a:rPr lang="en-US" altLang="zh-CN" sz="2800" smtClean="0"/>
              <a:t>OSI </a:t>
            </a:r>
            <a:r>
              <a:rPr lang="zh-CN" altLang="en-US" sz="2800" smtClean="0"/>
              <a:t>参考模型基本思想</a:t>
            </a:r>
            <a:endParaRPr lang="en-US" altLang="zh-CN" sz="2800" smtClean="0"/>
          </a:p>
          <a:p>
            <a:pPr lvl="1"/>
            <a:r>
              <a:rPr lang="zh-CN" altLang="en-US" smtClean="0">
                <a:latin typeface="SimSun" pitchFamily="2" charset="-122"/>
                <a:ea typeface="SimSun" pitchFamily="2" charset="-122"/>
              </a:rPr>
              <a:t>各节点有相同的层次</a:t>
            </a:r>
            <a:endParaRPr lang="zh-CN" altLang="en-US" sz="1600" smtClean="0">
              <a:latin typeface="SimSun" pitchFamily="2" charset="-122"/>
              <a:ea typeface="SimSun" pitchFamily="2" charset="-122"/>
            </a:endParaRPr>
          </a:p>
          <a:p>
            <a:pPr lvl="1"/>
            <a:r>
              <a:rPr lang="zh-CN" altLang="en-US" smtClean="0">
                <a:latin typeface="SimSun" pitchFamily="2" charset="-122"/>
                <a:ea typeface="SimSun" pitchFamily="2" charset="-122"/>
              </a:rPr>
              <a:t>虚通信：不同节点的同等层具有相同的功能，按照协议实现通信</a:t>
            </a:r>
            <a:endParaRPr lang="en-US" altLang="zh-CN" smtClean="0">
              <a:latin typeface="SimSun" pitchFamily="2" charset="-122"/>
              <a:ea typeface="SimSun" pitchFamily="2" charset="-122"/>
            </a:endParaRPr>
          </a:p>
          <a:p>
            <a:pPr lvl="1"/>
            <a:r>
              <a:rPr lang="zh-CN" altLang="en-US" smtClean="0">
                <a:latin typeface="SimSun" pitchFamily="2" charset="-122"/>
                <a:ea typeface="SimSun" pitchFamily="2" charset="-122"/>
              </a:rPr>
              <a:t>同一节点的相邻层之间通过接口通信。 </a:t>
            </a:r>
            <a:endParaRPr lang="zh-CN" altLang="en-US" sz="1600" smtClean="0">
              <a:latin typeface="SimSun" pitchFamily="2" charset="-122"/>
              <a:ea typeface="SimSun" pitchFamily="2" charset="-122"/>
            </a:endParaRPr>
          </a:p>
          <a:p>
            <a:pPr lvl="1"/>
            <a:r>
              <a:rPr lang="zh-CN" altLang="en-US" smtClean="0">
                <a:latin typeface="SimSun" pitchFamily="2" charset="-122"/>
                <a:ea typeface="SimSun" pitchFamily="2" charset="-122"/>
              </a:rPr>
              <a:t>下层为上层服务。</a:t>
            </a:r>
            <a:r>
              <a:rPr lang="en-US" smtClean="0">
                <a:latin typeface="SimSun" pitchFamily="2" charset="-122"/>
                <a:ea typeface="SimSun" pitchFamily="2" charset="-122"/>
              </a:rPr>
              <a:t> </a:t>
            </a:r>
            <a:endParaRPr lang="zh-CN" altLang="en-US" sz="1600" smtClean="0">
              <a:latin typeface="SimSun" pitchFamily="2" charset="-122"/>
              <a:ea typeface="SimSun" pitchFamily="2" charset="-122"/>
            </a:endParaRPr>
          </a:p>
          <a:p>
            <a:pPr lvl="1"/>
            <a:endParaRPr lang="zh-CN" altLang="en-US" sz="1600" smtClean="0">
              <a:latin typeface="SimSun" pitchFamily="2" charset="-122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784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b"/>
          <a:lstStyle/>
          <a:p>
            <a:r>
              <a:rPr lang="en-US" altLang="zh-CN"/>
              <a:t>2.2.1  OSI/RM</a:t>
            </a:r>
            <a:r>
              <a:rPr lang="zh-CN" altLang="en-US"/>
              <a:t>结构</a:t>
            </a:r>
          </a:p>
        </p:txBody>
      </p:sp>
      <p:graphicFrame>
        <p:nvGraphicFramePr>
          <p:cNvPr id="87047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76200" y="1600200"/>
          <a:ext cx="906780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3" r:id="rId3" imgW="5028571" imgH="2476190" progId="MSPhotoEd.3">
                  <p:embed/>
                </p:oleObj>
              </mc:Choice>
              <mc:Fallback>
                <p:oleObj r:id="rId3" imgW="5028571" imgH="2476190" progId="MSPhotoEd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6000" contrast="1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600200"/>
                        <a:ext cx="9067800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 OSI/RM</a:t>
            </a:r>
            <a:r>
              <a:rPr lang="zh-CN" altLang="en-US"/>
              <a:t>各层基本功能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物理层（</a:t>
            </a:r>
            <a:r>
              <a:rPr lang="en-US" altLang="zh-CN" dirty="0"/>
              <a:t>physical layer</a:t>
            </a:r>
            <a:r>
              <a:rPr lang="zh-CN" altLang="en-US" dirty="0"/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物理层功能</a:t>
            </a:r>
            <a:br>
              <a:rPr lang="zh-CN" altLang="en-US" dirty="0"/>
            </a:br>
            <a:r>
              <a:rPr lang="zh-CN" altLang="en-US" dirty="0"/>
              <a:t>通过规定物理设备和物理媒体之间的接口技术，实现物理设备之间的比特流透明传输</a:t>
            </a:r>
            <a:endParaRPr lang="zh-CN" altLang="en-US" b="1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物理层服务</a:t>
            </a:r>
            <a:br>
              <a:rPr lang="zh-CN" altLang="en-US" dirty="0"/>
            </a:br>
            <a:r>
              <a:rPr lang="zh-CN" altLang="en-US" dirty="0"/>
              <a:t>建立、维持和释放物理连接，并涉及数据传输模式、采用何种信号、信号编码等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设计物理层主要涉及领域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/>
              <a:t>   机械、电气、物理传输介质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Times New Roman" pitchFamily="18" charset="0"/>
              </a:rPr>
              <a:t>物理层的基本协议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/>
              <a:t>   </a:t>
            </a:r>
            <a:r>
              <a:rPr lang="en-US" altLang="zh-CN" dirty="0"/>
              <a:t>EIA</a:t>
            </a:r>
            <a:r>
              <a:rPr lang="zh-CN" altLang="en-US" dirty="0"/>
              <a:t>的</a:t>
            </a:r>
            <a:r>
              <a:rPr lang="en-US" altLang="zh-CN" dirty="0"/>
              <a:t>RS-232C</a:t>
            </a:r>
            <a:r>
              <a:rPr lang="zh-CN" altLang="en-US" dirty="0"/>
              <a:t>、</a:t>
            </a:r>
            <a:r>
              <a:rPr lang="en-US" altLang="zh-CN" dirty="0"/>
              <a:t>RS-499</a:t>
            </a:r>
            <a:r>
              <a:rPr lang="zh-CN" altLang="en-US" dirty="0"/>
              <a:t>和</a:t>
            </a:r>
            <a:r>
              <a:rPr lang="en-US" altLang="zh-CN" dirty="0"/>
              <a:t>CCITT</a:t>
            </a:r>
            <a:r>
              <a:rPr lang="zh-CN" altLang="en-US" dirty="0"/>
              <a:t>的</a:t>
            </a:r>
            <a:r>
              <a:rPr lang="en-US" altLang="zh-CN" dirty="0"/>
              <a:t>X.21</a:t>
            </a:r>
            <a:r>
              <a:rPr lang="zh-CN" altLang="en-US" dirty="0"/>
              <a:t>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 OSI/RM</a:t>
            </a:r>
            <a:r>
              <a:rPr lang="zh-CN" altLang="en-US"/>
              <a:t>各层基本功能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4953000"/>
          </a:xfrm>
          <a:noFill/>
          <a:ln/>
        </p:spPr>
        <p:txBody>
          <a:bodyPr/>
          <a:lstStyle/>
          <a:p>
            <a:r>
              <a:rPr lang="zh-CN" altLang="en-US" dirty="0"/>
              <a:t>数据链路层（</a:t>
            </a:r>
            <a:r>
              <a:rPr lang="en-US" altLang="zh-CN" dirty="0"/>
              <a:t>data link layer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基于物理层的问题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/>
              <a:t>   </a:t>
            </a:r>
            <a:r>
              <a:rPr lang="en-US" altLang="zh-CN" dirty="0"/>
              <a:t>1. </a:t>
            </a:r>
            <a:r>
              <a:rPr lang="zh-CN" altLang="en-US" dirty="0"/>
              <a:t>物理连接是有差错和不可靠的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/>
              <a:t>   </a:t>
            </a:r>
            <a:r>
              <a:rPr lang="en-US" altLang="zh-CN" dirty="0"/>
              <a:t>2. </a:t>
            </a:r>
            <a:r>
              <a:rPr lang="zh-CN" altLang="en-US" dirty="0"/>
              <a:t>物理设备之间可能存在传输速度不匹配的问题</a:t>
            </a:r>
            <a:endParaRPr lang="zh-CN" altLang="en-US" b="1" dirty="0"/>
          </a:p>
          <a:p>
            <a:pPr lvl="1"/>
            <a:r>
              <a:rPr lang="zh-CN" altLang="en-US" dirty="0"/>
              <a:t>数据链路层功能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/>
              <a:t>   </a:t>
            </a:r>
            <a:r>
              <a:rPr lang="en-US" altLang="zh-CN" dirty="0" smtClean="0"/>
              <a:t>1. </a:t>
            </a:r>
            <a:r>
              <a:rPr lang="zh-CN" altLang="en-US" dirty="0" smtClean="0"/>
              <a:t>提供数据链路</a:t>
            </a:r>
            <a:endParaRPr lang="en-US" altLang="zh-CN" dirty="0" smtClean="0"/>
          </a:p>
          <a:p>
            <a:pPr lvl="1">
              <a:buFont typeface="Wingdings" pitchFamily="2" charset="2"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2. </a:t>
            </a:r>
            <a:r>
              <a:rPr lang="zh-CN" altLang="en-US" dirty="0" smtClean="0"/>
              <a:t>提供流量控制</a:t>
            </a:r>
            <a:endParaRPr lang="en-US" altLang="zh-CN" dirty="0" smtClean="0"/>
          </a:p>
          <a:p>
            <a:pPr lvl="1">
              <a:buFont typeface="Wingdings" pitchFamily="2" charset="2"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3. </a:t>
            </a:r>
            <a:r>
              <a:rPr lang="zh-CN" altLang="en-US" dirty="0" smtClean="0"/>
              <a:t>提供差错控制</a:t>
            </a:r>
            <a:endParaRPr lang="zh-CN" altLang="en-US" dirty="0"/>
          </a:p>
          <a:p>
            <a:pPr lvl="2">
              <a:buFont typeface="Wingdings" pitchFamily="2" charset="2"/>
              <a:buNone/>
            </a:pP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r>
              <a:rPr lang="en-US" altLang="zh-CN" dirty="0"/>
              <a:t>2.2.2  OSI/RM</a:t>
            </a:r>
            <a:r>
              <a:rPr lang="zh-CN" altLang="en-US" dirty="0"/>
              <a:t>各层基本功</a:t>
            </a:r>
            <a:r>
              <a:rPr lang="zh-CN" altLang="en-US" dirty="0" smtClean="0"/>
              <a:t>能 </a:t>
            </a:r>
            <a:endParaRPr lang="zh-CN" altLang="en-US" dirty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54864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数据链路层（</a:t>
            </a:r>
            <a:r>
              <a:rPr lang="en-US" altLang="zh-CN" dirty="0"/>
              <a:t>data link layer</a:t>
            </a:r>
            <a:r>
              <a:rPr lang="zh-CN" altLang="en-US" dirty="0"/>
              <a:t>）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数据链路层服务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/>
              <a:t>   </a:t>
            </a:r>
            <a:r>
              <a:rPr lang="en-US" altLang="zh-CN" dirty="0"/>
              <a:t>1</a:t>
            </a:r>
            <a:r>
              <a:rPr lang="en-US" altLang="zh-CN" dirty="0" smtClean="0"/>
              <a:t>. </a:t>
            </a:r>
            <a:r>
              <a:rPr lang="zh-CN" altLang="en-US" dirty="0" smtClean="0"/>
              <a:t>标识</a:t>
            </a:r>
            <a:r>
              <a:rPr lang="zh-CN" altLang="en-US" dirty="0"/>
              <a:t>和维护数据链路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/>
              <a:t>   </a:t>
            </a:r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传输</a:t>
            </a:r>
            <a:r>
              <a:rPr lang="zh-CN" altLang="en-US" dirty="0"/>
              <a:t>数据链路层数据单元，定义数据</a:t>
            </a:r>
            <a:r>
              <a:rPr lang="zh-CN" altLang="en-US" dirty="0" smtClean="0"/>
              <a:t>帧格式</a:t>
            </a:r>
            <a:endParaRPr lang="en-US" altLang="zh-CN" dirty="0"/>
          </a:p>
          <a:p>
            <a:pPr lvl="1">
              <a:buFont typeface="Wingdings" pitchFamily="2" charset="2"/>
              <a:buNone/>
            </a:pPr>
            <a:r>
              <a:rPr lang="en-US" altLang="zh-CN" dirty="0" smtClean="0"/>
              <a:t>   3</a:t>
            </a:r>
            <a:r>
              <a:rPr lang="en-US" altLang="zh-CN" dirty="0"/>
              <a:t>. </a:t>
            </a:r>
            <a:r>
              <a:rPr lang="zh-CN" altLang="en-US" dirty="0"/>
              <a:t>提供流量控制，解决速度不匹配的问题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/>
              <a:t>   </a:t>
            </a:r>
            <a:r>
              <a:rPr lang="en-US" altLang="zh-CN" dirty="0"/>
              <a:t>4. </a:t>
            </a:r>
            <a:r>
              <a:rPr lang="zh-CN" altLang="en-US" dirty="0"/>
              <a:t>提供差错处理，将不可靠的物理连接为可靠的数据链路</a:t>
            </a:r>
            <a:r>
              <a:rPr lang="zh-CN" altLang="en-US" sz="2400" dirty="0"/>
              <a:t>   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数据链路层协议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/>
              <a:t>   </a:t>
            </a:r>
            <a:r>
              <a:rPr lang="en-US" altLang="zh-CN" dirty="0"/>
              <a:t>1. 802.3</a:t>
            </a:r>
            <a:r>
              <a:rPr lang="zh-CN" altLang="en-US" dirty="0"/>
              <a:t>、</a:t>
            </a:r>
            <a:r>
              <a:rPr lang="en-US" altLang="zh-CN" dirty="0"/>
              <a:t>802.4</a:t>
            </a:r>
            <a:r>
              <a:rPr lang="zh-CN" altLang="en-US" dirty="0"/>
              <a:t>、</a:t>
            </a:r>
            <a:r>
              <a:rPr lang="en-US" altLang="zh-CN" dirty="0"/>
              <a:t>802.5</a:t>
            </a:r>
            <a:br>
              <a:rPr lang="en-US" altLang="zh-CN" dirty="0"/>
            </a:br>
            <a:r>
              <a:rPr lang="en-US" altLang="zh-CN" dirty="0"/>
              <a:t>2. </a:t>
            </a:r>
            <a:r>
              <a:rPr lang="zh-CN" altLang="en-US" dirty="0"/>
              <a:t>二进制</a:t>
            </a:r>
            <a:r>
              <a:rPr lang="zh-CN" altLang="en-US" dirty="0" smtClean="0"/>
              <a:t>同步控制协议（</a:t>
            </a:r>
            <a:r>
              <a:rPr lang="en-US" altLang="zh-CN" dirty="0"/>
              <a:t>BSC</a:t>
            </a:r>
            <a:r>
              <a:rPr lang="zh-CN" altLang="en-US" dirty="0"/>
              <a:t>）</a:t>
            </a:r>
            <a:br>
              <a:rPr lang="zh-CN" altLang="en-US" dirty="0"/>
            </a:br>
            <a:r>
              <a:rPr lang="en-US" altLang="zh-CN" dirty="0"/>
              <a:t>3. </a:t>
            </a:r>
            <a:r>
              <a:rPr lang="zh-CN" altLang="en-US" dirty="0" smtClean="0"/>
              <a:t>高级数据链路控制</a:t>
            </a:r>
            <a:r>
              <a:rPr lang="zh-CN" altLang="en-US" dirty="0"/>
              <a:t>协议</a:t>
            </a:r>
            <a:r>
              <a:rPr lang="zh-CN" altLang="en-US" dirty="0" smtClean="0"/>
              <a:t>（</a:t>
            </a:r>
            <a:r>
              <a:rPr lang="en-US" altLang="zh-CN" dirty="0"/>
              <a:t>HDLC</a:t>
            </a:r>
            <a:r>
              <a:rPr lang="zh-CN" altLang="en-US" dirty="0"/>
              <a:t>） 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dirty="0"/>
              <a:t>   </a:t>
            </a:r>
            <a:r>
              <a:rPr lang="en-US" altLang="zh-CN" dirty="0"/>
              <a:t>4. </a:t>
            </a:r>
            <a:r>
              <a:rPr lang="zh-CN" altLang="en-US" dirty="0" smtClean="0"/>
              <a:t>多链路</a:t>
            </a:r>
            <a:r>
              <a:rPr lang="zh-CN" altLang="en-US" dirty="0"/>
              <a:t>协议</a:t>
            </a:r>
            <a:r>
              <a:rPr lang="zh-CN" altLang="en-US" dirty="0" smtClean="0"/>
              <a:t>（</a:t>
            </a:r>
            <a:r>
              <a:rPr lang="en-US" altLang="zh-CN" dirty="0"/>
              <a:t>MLP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 OSI/RM</a:t>
            </a:r>
            <a:r>
              <a:rPr lang="zh-CN" altLang="en-US"/>
              <a:t>各层基本功能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34400" cy="5562600"/>
          </a:xfrm>
        </p:spPr>
        <p:txBody>
          <a:bodyPr/>
          <a:lstStyle/>
          <a:p>
            <a:r>
              <a:rPr lang="zh-CN" altLang="en-US" dirty="0"/>
              <a:t>网络层（</a:t>
            </a:r>
            <a:r>
              <a:rPr lang="en-US" altLang="zh-CN" dirty="0"/>
              <a:t>network layer</a:t>
            </a:r>
            <a:r>
              <a:rPr lang="zh-CN" altLang="en-US" dirty="0"/>
              <a:t>）</a:t>
            </a:r>
          </a:p>
          <a:p>
            <a:pPr lvl="1">
              <a:lnSpc>
                <a:spcPct val="70000"/>
              </a:lnSpc>
            </a:pPr>
            <a:r>
              <a:rPr lang="zh-CN" altLang="en-US" dirty="0"/>
              <a:t>基于数据链路层的问题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dirty="0"/>
              <a:t>   </a:t>
            </a:r>
            <a:r>
              <a:rPr lang="en-US" altLang="zh-CN" dirty="0"/>
              <a:t>1. </a:t>
            </a:r>
            <a:r>
              <a:rPr lang="zh-CN" altLang="en-US" dirty="0"/>
              <a:t>数据链路层仅支持相邻节点的数据链路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dirty="0"/>
              <a:t>   </a:t>
            </a:r>
            <a:r>
              <a:rPr lang="en-US" altLang="zh-CN" dirty="0"/>
              <a:t>2. </a:t>
            </a:r>
            <a:r>
              <a:rPr lang="zh-CN" altLang="en-US" dirty="0"/>
              <a:t>数据链路层无法提供拥塞控制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网络层功能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dirty="0"/>
              <a:t>   </a:t>
            </a:r>
            <a:r>
              <a:rPr lang="en-US" altLang="zh-CN" dirty="0"/>
              <a:t>1. </a:t>
            </a:r>
            <a:r>
              <a:rPr lang="zh-CN" altLang="en-US" dirty="0"/>
              <a:t>路由选择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dirty="0"/>
              <a:t>   </a:t>
            </a:r>
            <a:r>
              <a:rPr lang="en-US" altLang="zh-CN" dirty="0"/>
              <a:t>2. </a:t>
            </a:r>
            <a:r>
              <a:rPr lang="zh-CN" altLang="en-US" dirty="0"/>
              <a:t>拥塞控制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dirty="0"/>
              <a:t>   </a:t>
            </a:r>
            <a:r>
              <a:rPr lang="en-US" altLang="zh-CN" dirty="0"/>
              <a:t>3. </a:t>
            </a:r>
            <a:r>
              <a:rPr lang="zh-CN" altLang="en-US" dirty="0"/>
              <a:t>实现异种网络的互联</a:t>
            </a:r>
          </a:p>
          <a:p>
            <a:pPr lvl="1">
              <a:lnSpc>
                <a:spcPct val="70000"/>
              </a:lnSpc>
            </a:pPr>
            <a:r>
              <a:rPr lang="zh-CN" altLang="en-US" dirty="0"/>
              <a:t>网络层服务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dirty="0"/>
              <a:t>   </a:t>
            </a:r>
            <a:r>
              <a:rPr lang="en-US" altLang="zh-CN" dirty="0"/>
              <a:t>1. </a:t>
            </a:r>
            <a:r>
              <a:rPr lang="zh-CN" altLang="en-US" dirty="0"/>
              <a:t>提供编址和路由技术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dirty="0"/>
              <a:t>   </a:t>
            </a:r>
            <a:r>
              <a:rPr lang="en-US" altLang="zh-CN" dirty="0"/>
              <a:t>2. </a:t>
            </a:r>
            <a:r>
              <a:rPr lang="zh-CN" altLang="en-US" dirty="0"/>
              <a:t>提供拥塞控制算法，进行拥塞控制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dirty="0"/>
              <a:t>   </a:t>
            </a:r>
            <a:r>
              <a:rPr lang="en-US" altLang="zh-CN" dirty="0"/>
              <a:t>3. </a:t>
            </a:r>
            <a:r>
              <a:rPr lang="zh-CN" altLang="en-US" dirty="0"/>
              <a:t>提供数据分组和分组的排序及重新组装功能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网络层协议</a:t>
            </a:r>
            <a:r>
              <a:rPr lang="zh-CN" altLang="en-US" dirty="0" smtClean="0"/>
              <a:t>：</a:t>
            </a:r>
            <a:r>
              <a:rPr lang="en-US" altLang="zh-CN" dirty="0" smtClean="0"/>
              <a:t>X.25</a:t>
            </a:r>
            <a:r>
              <a:rPr lang="zh-CN" altLang="en-US" dirty="0"/>
              <a:t>协议</a:t>
            </a:r>
            <a:r>
              <a:rPr lang="en-US" altLang="zh-CN" dirty="0"/>
              <a:t>——</a:t>
            </a:r>
            <a:r>
              <a:rPr lang="zh-CN" altLang="en-US" dirty="0"/>
              <a:t>分组交换网</a:t>
            </a:r>
          </a:p>
        </p:txBody>
      </p:sp>
    </p:spTree>
    <p:extLst>
      <p:ext uri="{BB962C8B-B14F-4D97-AF65-F5344CB8AC3E}">
        <p14:creationId xmlns:p14="http://schemas.microsoft.com/office/powerpoint/2010/main" val="338696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2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2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2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2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2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2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2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2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2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2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 OSI/RM</a:t>
            </a:r>
            <a:r>
              <a:rPr lang="zh-CN" altLang="en-US"/>
              <a:t>各层基本功能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95400"/>
            <a:ext cx="8839200" cy="5486400"/>
          </a:xfrm>
          <a:noFill/>
          <a:ln/>
        </p:spPr>
        <p:txBody>
          <a:bodyPr/>
          <a:lstStyle/>
          <a:p>
            <a:r>
              <a:rPr lang="zh-CN" altLang="en-US" dirty="0"/>
              <a:t>传输层（</a:t>
            </a:r>
            <a:r>
              <a:rPr lang="en-US" altLang="zh-CN" dirty="0"/>
              <a:t>transport layer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基于网络层的问题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/>
              <a:t>   由于网络的性能不同，用户的要求不同，网络的性能和用户的要求之间存在差异 </a:t>
            </a:r>
          </a:p>
          <a:p>
            <a:pPr lvl="1"/>
            <a:r>
              <a:rPr lang="zh-CN" altLang="en-US" dirty="0"/>
              <a:t>传输层</a:t>
            </a:r>
            <a:r>
              <a:rPr lang="zh-CN" altLang="en-US" dirty="0" smtClean="0"/>
              <a:t>功能和服务</a:t>
            </a:r>
            <a:endParaRPr lang="zh-CN" altLang="en-US" dirty="0"/>
          </a:p>
          <a:p>
            <a:pPr lvl="1">
              <a:buFont typeface="Wingdings" pitchFamily="2" charset="2"/>
              <a:buNone/>
            </a:pPr>
            <a:r>
              <a:rPr lang="zh-CN" altLang="en-US" dirty="0"/>
              <a:t>   </a:t>
            </a:r>
            <a:r>
              <a:rPr lang="en-US" altLang="zh-CN" dirty="0"/>
              <a:t>1. </a:t>
            </a:r>
            <a:r>
              <a:rPr lang="zh-CN" altLang="en-US" dirty="0"/>
              <a:t>屏蔽网络传输细节，实现</a:t>
            </a:r>
            <a:r>
              <a:rPr lang="zh-CN" altLang="en-US" b="1" dirty="0">
                <a:solidFill>
                  <a:srgbClr val="FF0000"/>
                </a:solidFill>
              </a:rPr>
              <a:t>端到端的数据报文</a:t>
            </a:r>
            <a:r>
              <a:rPr lang="zh-CN" altLang="en-US" dirty="0" smtClean="0"/>
              <a:t>传输</a:t>
            </a:r>
            <a:endParaRPr lang="zh-CN" altLang="en-US" dirty="0"/>
          </a:p>
          <a:p>
            <a:pPr lvl="1">
              <a:buFont typeface="Wingdings" pitchFamily="2" charset="2"/>
              <a:buNone/>
            </a:pPr>
            <a:r>
              <a:rPr lang="zh-CN" altLang="en-US" dirty="0"/>
              <a:t>   </a:t>
            </a:r>
            <a:r>
              <a:rPr lang="en-US" altLang="zh-CN" dirty="0"/>
              <a:t>2. </a:t>
            </a:r>
            <a:r>
              <a:rPr lang="zh-CN" altLang="en-US" dirty="0"/>
              <a:t>面向用户</a:t>
            </a:r>
            <a:r>
              <a:rPr lang="en-US" altLang="zh-CN" dirty="0"/>
              <a:t>,</a:t>
            </a:r>
            <a:r>
              <a:rPr lang="zh-CN" altLang="en-US" dirty="0"/>
              <a:t>使其获得相对稳定的数据传输服务</a:t>
            </a:r>
            <a:r>
              <a:rPr lang="en-US" altLang="zh-CN" dirty="0"/>
              <a:t>(</a:t>
            </a:r>
            <a:r>
              <a:rPr lang="zh-CN" altLang="en-US" dirty="0"/>
              <a:t>差错控制、流量控制、连接控制等</a:t>
            </a:r>
            <a:r>
              <a:rPr lang="en-US" altLang="zh-CN" dirty="0"/>
              <a:t>)  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lvl="1"/>
            <a:r>
              <a:rPr lang="zh-CN" altLang="en-US" dirty="0"/>
              <a:t>传输层协议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ISO8072</a:t>
            </a:r>
            <a:r>
              <a:rPr lang="zh-CN" altLang="en-US" dirty="0"/>
              <a:t>、</a:t>
            </a:r>
            <a:r>
              <a:rPr lang="en-US" altLang="zh-CN" dirty="0" smtClean="0"/>
              <a:t>ISO8073</a:t>
            </a:r>
            <a:endParaRPr lang="en-US" altLang="zh-CN" dirty="0"/>
          </a:p>
          <a:p>
            <a:pPr>
              <a:buFont typeface="Wingdings" pitchFamily="2" charset="2"/>
              <a:buNone/>
            </a:pPr>
            <a:endParaRPr lang="en-US" altLang="zh-CN" sz="36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 OSI/RM</a:t>
            </a:r>
            <a:r>
              <a:rPr lang="zh-CN" altLang="en-US"/>
              <a:t>各层基本功能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486400"/>
          </a:xfrm>
        </p:spPr>
        <p:txBody>
          <a:bodyPr/>
          <a:lstStyle/>
          <a:p>
            <a:r>
              <a:rPr lang="zh-CN" altLang="en-US" dirty="0"/>
              <a:t>会话层（</a:t>
            </a:r>
            <a:r>
              <a:rPr lang="en-US" altLang="zh-CN" dirty="0"/>
              <a:t>session layer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会话层功能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/>
              <a:t>   组织和同步不同主机上各进程间的通信，并对其进行控制和管理 </a:t>
            </a:r>
          </a:p>
          <a:p>
            <a:pPr lvl="1"/>
            <a:r>
              <a:rPr lang="zh-CN" altLang="en-US" dirty="0"/>
              <a:t>会话层服务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/>
              <a:t>   </a:t>
            </a:r>
            <a:r>
              <a:rPr lang="en-US" altLang="zh-CN" dirty="0"/>
              <a:t>1. </a:t>
            </a:r>
            <a:r>
              <a:rPr lang="zh-CN" altLang="en-US" dirty="0"/>
              <a:t>令牌管理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/>
              <a:t>   </a:t>
            </a:r>
            <a:r>
              <a:rPr lang="en-US" altLang="zh-CN" dirty="0"/>
              <a:t>2. </a:t>
            </a:r>
            <a:r>
              <a:rPr lang="zh-CN" altLang="en-US" dirty="0"/>
              <a:t>分段和拼接技术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/>
              <a:t>   </a:t>
            </a:r>
            <a:r>
              <a:rPr lang="en-US" altLang="zh-CN" dirty="0"/>
              <a:t>3. </a:t>
            </a:r>
            <a:r>
              <a:rPr lang="zh-CN" altLang="en-US" dirty="0"/>
              <a:t>同步技术</a:t>
            </a:r>
          </a:p>
          <a:p>
            <a:pPr lvl="1"/>
            <a:r>
              <a:rPr lang="zh-CN" altLang="en-US" dirty="0"/>
              <a:t>会话层协议：</a:t>
            </a:r>
            <a:r>
              <a:rPr lang="en-US" altLang="zh-CN" dirty="0"/>
              <a:t>ISO/IEC8826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 OSI/RM</a:t>
            </a:r>
            <a:r>
              <a:rPr lang="zh-CN" altLang="en-US"/>
              <a:t>各层基本功能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686800" cy="38100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表示层（</a:t>
            </a:r>
            <a:r>
              <a:rPr lang="en-US" altLang="zh-CN" dirty="0"/>
              <a:t>presentation layer</a:t>
            </a:r>
            <a:r>
              <a:rPr lang="zh-CN" altLang="en-US" dirty="0"/>
              <a:t>）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表示层功能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/>
              <a:t>   屏蔽不同计算机在信息表示方面的差异 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表示层服务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/>
              <a:t>   </a:t>
            </a:r>
            <a:r>
              <a:rPr lang="en-US" altLang="zh-CN" dirty="0"/>
              <a:t>1. </a:t>
            </a:r>
            <a:r>
              <a:rPr lang="zh-CN" altLang="en-US" dirty="0"/>
              <a:t>协商传输语法</a:t>
            </a:r>
            <a:r>
              <a:rPr lang="en-US" altLang="zh-CN" dirty="0"/>
              <a:t>,</a:t>
            </a:r>
            <a:r>
              <a:rPr lang="zh-CN" altLang="en-US" dirty="0"/>
              <a:t>实现抽象语法和传输语法的转换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/>
              <a:t>   </a:t>
            </a:r>
            <a:r>
              <a:rPr lang="en-US" altLang="zh-CN" dirty="0"/>
              <a:t>2. </a:t>
            </a:r>
            <a:r>
              <a:rPr lang="zh-CN" altLang="en-US" dirty="0"/>
              <a:t>数据压缩</a:t>
            </a:r>
            <a:r>
              <a:rPr lang="en-US" altLang="zh-CN" dirty="0"/>
              <a:t>/</a:t>
            </a:r>
            <a:r>
              <a:rPr lang="zh-CN" altLang="en-US" dirty="0"/>
              <a:t>解压缩、加密</a:t>
            </a:r>
            <a:r>
              <a:rPr lang="en-US" altLang="zh-CN" dirty="0"/>
              <a:t>/</a:t>
            </a:r>
            <a:r>
              <a:rPr lang="zh-CN" altLang="en-US" dirty="0"/>
              <a:t>解密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表示层服务举例 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表示层协议</a:t>
            </a:r>
            <a:r>
              <a:rPr lang="en-US" altLang="zh-CN" dirty="0"/>
              <a:t>:ISO/IEC8882</a:t>
            </a:r>
            <a:r>
              <a:rPr lang="zh-CN" altLang="en-US" dirty="0"/>
              <a:t>、</a:t>
            </a:r>
            <a:r>
              <a:rPr lang="en-US" altLang="zh-CN" dirty="0"/>
              <a:t>8883</a:t>
            </a:r>
          </a:p>
        </p:txBody>
      </p:sp>
      <p:pic>
        <p:nvPicPr>
          <p:cNvPr id="171012" name="Picture 4" descr="bs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078412"/>
            <a:ext cx="6400800" cy="177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1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1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网络体系结构及协议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计算机网络体系结构</a:t>
            </a:r>
            <a:r>
              <a:rPr lang="en-US" altLang="zh-CN" dirty="0"/>
              <a:t>(architecture)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   </a:t>
            </a:r>
            <a:r>
              <a:rPr lang="zh-CN" altLang="en-US" sz="2800" dirty="0"/>
              <a:t>是对计算机网络及其部件所完成功能的较精确定义，从功能角度描述网络的结构，</a:t>
            </a:r>
            <a:r>
              <a:rPr lang="zh-CN" altLang="en-US" sz="2800" b="1" dirty="0"/>
              <a:t>是层次和协议的集合</a:t>
            </a:r>
            <a:r>
              <a:rPr lang="zh-CN" altLang="en-US" sz="2800" dirty="0"/>
              <a:t>。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制定计算机网络体系结构</a:t>
            </a:r>
            <a:r>
              <a:rPr lang="en-US" altLang="zh-CN" dirty="0"/>
              <a:t>/</a:t>
            </a:r>
            <a:r>
              <a:rPr lang="zh-CN" altLang="en-US" dirty="0"/>
              <a:t>互连标准的目的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能支持异种计算机之间的通信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能支持多种通信媒体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能支持多种业务处理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能支持高级人机接口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具有良好的可扩充能力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/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 OSI/RM</a:t>
            </a:r>
            <a:r>
              <a:rPr lang="zh-CN" altLang="en-US"/>
              <a:t>各层基本功能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686800" cy="5105400"/>
          </a:xfrm>
          <a:noFill/>
          <a:ln/>
        </p:spPr>
        <p:txBody>
          <a:bodyPr/>
          <a:lstStyle/>
          <a:p>
            <a:r>
              <a:rPr lang="zh-CN" altLang="en-US" dirty="0"/>
              <a:t>应用层（</a:t>
            </a:r>
            <a:r>
              <a:rPr lang="en-US" altLang="zh-CN" dirty="0"/>
              <a:t>application layer</a:t>
            </a:r>
            <a:r>
              <a:rPr lang="zh-CN" altLang="en-US" dirty="0"/>
              <a:t>）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应用层功能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/>
              <a:t>   直接面向用户</a:t>
            </a:r>
            <a:r>
              <a:rPr lang="en-US" altLang="zh-CN" dirty="0"/>
              <a:t>,</a:t>
            </a:r>
            <a:r>
              <a:rPr lang="zh-CN" altLang="en-US" dirty="0"/>
              <a:t>为用户提供使用网络服务的接口 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应用层协议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chemeClr val="tx1"/>
                </a:solidFill>
              </a:rPr>
              <a:t>   </a:t>
            </a:r>
            <a:r>
              <a:rPr lang="en-US" altLang="zh-CN" dirty="0"/>
              <a:t>FTAM</a:t>
            </a:r>
            <a:r>
              <a:rPr lang="zh-CN" altLang="en-US" dirty="0"/>
              <a:t>（</a:t>
            </a:r>
            <a:r>
              <a:rPr lang="en-US" altLang="zh-CN" dirty="0"/>
              <a:t>File Transfer Access and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dirty="0"/>
              <a:t>                     Management Protocol </a:t>
            </a:r>
            <a:r>
              <a:rPr lang="zh-CN" altLang="en-US" dirty="0"/>
              <a:t>）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/>
              <a:t>   </a:t>
            </a:r>
            <a:r>
              <a:rPr lang="en-US" altLang="zh-CN" dirty="0"/>
              <a:t>MHS</a:t>
            </a:r>
            <a:r>
              <a:rPr lang="zh-CN" altLang="en-US" dirty="0"/>
              <a:t>（</a:t>
            </a:r>
            <a:r>
              <a:rPr lang="en-US" altLang="zh-CN" dirty="0"/>
              <a:t>Message Handling Systems </a:t>
            </a:r>
            <a:r>
              <a:rPr lang="zh-CN" altLang="en-US" dirty="0"/>
              <a:t>）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/>
              <a:t>   </a:t>
            </a:r>
            <a:r>
              <a:rPr lang="en-US" altLang="zh-CN" dirty="0"/>
              <a:t>EDI</a:t>
            </a:r>
            <a:r>
              <a:rPr lang="zh-CN" altLang="en-US" dirty="0"/>
              <a:t>（</a:t>
            </a:r>
            <a:r>
              <a:rPr lang="en-US" altLang="zh-CN" dirty="0"/>
              <a:t>Electronic Data Interchange </a:t>
            </a:r>
            <a:r>
              <a:rPr lang="zh-CN" altLang="en-US" dirty="0"/>
              <a:t>）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FC2602"/>
                </a:solidFill>
              </a:rPr>
              <a:t>       </a:t>
            </a:r>
            <a:r>
              <a:rPr lang="en-US" altLang="zh-CN" sz="2800" dirty="0"/>
              <a:t>VTP</a:t>
            </a:r>
            <a:r>
              <a:rPr lang="zh-CN" altLang="en-US" sz="2800" dirty="0"/>
              <a:t>（</a:t>
            </a:r>
            <a:r>
              <a:rPr lang="en-US" altLang="zh-CN" sz="2800" dirty="0"/>
              <a:t>Virtual Terminal Protocol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3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3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3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3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 OSI/RM</a:t>
            </a:r>
            <a:r>
              <a:rPr lang="zh-CN" altLang="en-US"/>
              <a:t>各层基本功能</a:t>
            </a:r>
          </a:p>
        </p:txBody>
      </p:sp>
      <p:graphicFrame>
        <p:nvGraphicFramePr>
          <p:cNvPr id="18227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990600" y="1905000"/>
          <a:ext cx="6858000" cy="479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04" name="Visio" r:id="rId3" imgW="3651480" imgH="2551320" progId="Visio.Drawing.6">
                  <p:embed/>
                </p:oleObj>
              </mc:Choice>
              <mc:Fallback>
                <p:oleObj name="Visio" r:id="rId3" imgW="3651480" imgH="255132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05000"/>
                        <a:ext cx="6858000" cy="479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79" name="Rectangle 7"/>
          <p:cNvSpPr>
            <a:spLocks noChangeArrowheads="1"/>
          </p:cNvSpPr>
          <p:nvPr/>
        </p:nvSpPr>
        <p:spPr bwMode="auto">
          <a:xfrm>
            <a:off x="457200" y="1295400"/>
            <a:ext cx="8686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3200" dirty="0">
                <a:solidFill>
                  <a:schemeClr val="bg2"/>
                </a:solidFill>
                <a:ea typeface="楷体_GB2312" charset="-122"/>
              </a:rPr>
              <a:t>七层之间的关系</a:t>
            </a:r>
            <a:endParaRPr lang="zh-CN" altLang="en-US" sz="2800" dirty="0">
              <a:solidFill>
                <a:schemeClr val="bg2"/>
              </a:solidFill>
              <a:ea typeface="楷体_GB231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</a:t>
            </a:r>
            <a:r>
              <a:rPr lang="zh-CN" altLang="en-US"/>
              <a:t>开放系统互联参考模型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495800"/>
          </a:xfrm>
        </p:spPr>
        <p:txBody>
          <a:bodyPr/>
          <a:lstStyle/>
          <a:p>
            <a:r>
              <a:rPr lang="en-US" altLang="zh-CN" sz="2800" dirty="0"/>
              <a:t>OSI</a:t>
            </a:r>
            <a:r>
              <a:rPr lang="zh-CN" altLang="en-US" sz="2800" dirty="0"/>
              <a:t>模型的缺点</a:t>
            </a:r>
          </a:p>
          <a:p>
            <a:pPr lvl="1"/>
            <a:r>
              <a:rPr lang="zh-CN" altLang="en-US" sz="2400" dirty="0">
                <a:latin typeface="+mn-ea"/>
              </a:rPr>
              <a:t>糟糕的提出时机</a:t>
            </a:r>
          </a:p>
          <a:p>
            <a:pPr lvl="1"/>
            <a:r>
              <a:rPr lang="zh-CN" altLang="en-US" sz="2400" dirty="0">
                <a:latin typeface="+mn-ea"/>
              </a:rPr>
              <a:t>糟糕的技术</a:t>
            </a:r>
          </a:p>
          <a:p>
            <a:pPr lvl="1"/>
            <a:r>
              <a:rPr lang="zh-CN" altLang="en-US" sz="2400" dirty="0">
                <a:latin typeface="+mn-ea"/>
              </a:rPr>
              <a:t>糟糕的实现</a:t>
            </a:r>
          </a:p>
          <a:p>
            <a:pPr lvl="1"/>
            <a:r>
              <a:rPr lang="zh-CN" altLang="en-US" sz="2400" dirty="0">
                <a:latin typeface="+mn-ea"/>
              </a:rPr>
              <a:t>糟糕的</a:t>
            </a:r>
            <a:r>
              <a:rPr lang="zh-CN" altLang="en-US" sz="2400" dirty="0" smtClean="0">
                <a:latin typeface="+mn-ea"/>
              </a:rPr>
              <a:t>策略</a:t>
            </a:r>
            <a:endParaRPr lang="en-US" altLang="zh-CN" sz="2400" dirty="0" smtClean="0">
              <a:latin typeface="+mn-ea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 smtClean="0">
                <a:latin typeface="+mn-ea"/>
              </a:rPr>
              <a:t>在市场化方面 </a:t>
            </a:r>
            <a:r>
              <a:rPr lang="en-US" altLang="zh-CN" sz="2400" dirty="0" smtClean="0">
                <a:latin typeface="+mn-ea"/>
              </a:rPr>
              <a:t>OSI </a:t>
            </a:r>
            <a:r>
              <a:rPr lang="zh-CN" altLang="en-US" sz="2400" dirty="0">
                <a:latin typeface="+mn-ea"/>
              </a:rPr>
              <a:t>彻底</a:t>
            </a:r>
            <a:r>
              <a:rPr lang="zh-CN" altLang="en-US" sz="2400" dirty="0" smtClean="0">
                <a:latin typeface="+mn-ea"/>
              </a:rPr>
              <a:t>失败了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dirty="0" smtClean="0">
                <a:solidFill>
                  <a:srgbClr val="333399"/>
                </a:solidFill>
                <a:latin typeface="+mn-ea"/>
              </a:rPr>
              <a:t>OSI</a:t>
            </a:r>
            <a:r>
              <a:rPr lang="zh-CN" altLang="en-US" sz="2400" dirty="0" smtClean="0">
                <a:solidFill>
                  <a:srgbClr val="333399"/>
                </a:solidFill>
                <a:latin typeface="+mn-ea"/>
              </a:rPr>
              <a:t>的专家们在完成 </a:t>
            </a:r>
            <a:r>
              <a:rPr lang="en-US" altLang="zh-CN" sz="2400" dirty="0" smtClean="0">
                <a:solidFill>
                  <a:srgbClr val="333399"/>
                </a:solidFill>
                <a:latin typeface="+mn-ea"/>
              </a:rPr>
              <a:t>OSI </a:t>
            </a:r>
            <a:r>
              <a:rPr lang="zh-CN" altLang="en-US" sz="2400" dirty="0" smtClean="0">
                <a:solidFill>
                  <a:srgbClr val="333399"/>
                </a:solidFill>
                <a:latin typeface="+mn-ea"/>
              </a:rPr>
              <a:t>标准时没有商业驱动力；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dirty="0" smtClean="0">
                <a:solidFill>
                  <a:srgbClr val="333399"/>
                </a:solidFill>
                <a:latin typeface="+mn-ea"/>
              </a:rPr>
              <a:t>OSI</a:t>
            </a:r>
            <a:r>
              <a:rPr lang="zh-CN" altLang="en-US" sz="2400" dirty="0" smtClean="0">
                <a:solidFill>
                  <a:srgbClr val="333399"/>
                </a:solidFill>
                <a:latin typeface="+mn-ea"/>
              </a:rPr>
              <a:t>的协议实现起来过分复杂，且运行效率很低；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dirty="0" smtClean="0">
                <a:solidFill>
                  <a:srgbClr val="333399"/>
                </a:solidFill>
                <a:latin typeface="+mn-ea"/>
              </a:rPr>
              <a:t>OSI</a:t>
            </a:r>
            <a:r>
              <a:rPr lang="zh-CN" altLang="en-US" sz="2400" dirty="0" smtClean="0">
                <a:solidFill>
                  <a:srgbClr val="333399"/>
                </a:solidFill>
                <a:latin typeface="+mn-ea"/>
              </a:rPr>
              <a:t>标准的制定周期太长，因而使得按 </a:t>
            </a:r>
            <a:r>
              <a:rPr lang="en-US" altLang="zh-CN" sz="2400" dirty="0" smtClean="0">
                <a:solidFill>
                  <a:srgbClr val="333399"/>
                </a:solidFill>
                <a:latin typeface="+mn-ea"/>
              </a:rPr>
              <a:t>OSI </a:t>
            </a:r>
            <a:r>
              <a:rPr lang="zh-CN" altLang="en-US" sz="2400" dirty="0" smtClean="0">
                <a:solidFill>
                  <a:srgbClr val="333399"/>
                </a:solidFill>
                <a:latin typeface="+mn-ea"/>
              </a:rPr>
              <a:t>标准生产的设备无法及时进入市场；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dirty="0" smtClean="0">
                <a:solidFill>
                  <a:srgbClr val="333399"/>
                </a:solidFill>
                <a:latin typeface="+mn-ea"/>
              </a:rPr>
              <a:t>OSI</a:t>
            </a:r>
            <a:r>
              <a:rPr lang="zh-CN" altLang="en-US" sz="2400" dirty="0" smtClean="0">
                <a:solidFill>
                  <a:srgbClr val="333399"/>
                </a:solidFill>
                <a:latin typeface="+mn-ea"/>
              </a:rPr>
              <a:t>的层次划分并也不太合理，有些功能在多个层次中重复出现。</a:t>
            </a:r>
            <a:r>
              <a:rPr lang="zh-CN" altLang="en-US" sz="2400" dirty="0" smtClean="0">
                <a:latin typeface="+mn-ea"/>
              </a:rPr>
              <a:t>  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9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9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9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9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9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9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9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9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165975" cy="1462087"/>
          </a:xfrm>
        </p:spPr>
        <p:txBody>
          <a:bodyPr/>
          <a:lstStyle/>
          <a:p>
            <a:pPr algn="ctr" eaLnBrk="1" hangingPunct="1"/>
            <a:r>
              <a:rPr lang="zh-CN" altLang="en-US" sz="4000" dirty="0" smtClean="0"/>
              <a:t>两种国际标准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78025"/>
            <a:ext cx="8586788" cy="41148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法律上的国际标准 </a:t>
            </a:r>
            <a:r>
              <a:rPr lang="en-US" altLang="zh-CN" dirty="0" smtClean="0"/>
              <a:t>OSI </a:t>
            </a:r>
            <a:r>
              <a:rPr lang="zh-CN" altLang="en-US" dirty="0" smtClean="0"/>
              <a:t>并</a:t>
            </a:r>
            <a:r>
              <a:rPr lang="zh-CN" altLang="en-US" dirty="0"/>
              <a:t>未</a:t>
            </a:r>
            <a:r>
              <a:rPr lang="zh-CN" altLang="en-US" dirty="0" smtClean="0"/>
              <a:t>得到</a:t>
            </a:r>
            <a:r>
              <a:rPr lang="zh-CN" altLang="en-US" dirty="0" smtClean="0"/>
              <a:t>市场的认可。</a:t>
            </a:r>
          </a:p>
          <a:p>
            <a:pPr eaLnBrk="1" hangingPunct="1"/>
            <a:r>
              <a:rPr lang="zh-CN" altLang="en-US" dirty="0" smtClean="0"/>
              <a:t>非</a:t>
            </a:r>
            <a:r>
              <a:rPr lang="zh-CN" altLang="en-US" dirty="0" smtClean="0"/>
              <a:t>国际标准 </a:t>
            </a:r>
            <a:r>
              <a:rPr lang="en-US" altLang="zh-CN" dirty="0" smtClean="0"/>
              <a:t>TCP/IP </a:t>
            </a:r>
            <a:r>
              <a:rPr lang="zh-CN" altLang="en-US" dirty="0" smtClean="0"/>
              <a:t>现在获得了最广泛的应用。</a:t>
            </a:r>
          </a:p>
          <a:p>
            <a:pPr lvl="1" eaLnBrk="1" hangingPunct="1"/>
            <a:r>
              <a:rPr lang="en-US" altLang="zh-CN" dirty="0" smtClean="0">
                <a:solidFill>
                  <a:srgbClr val="333399"/>
                </a:solidFill>
                <a:latin typeface="楷体_GB2312" charset="-122"/>
                <a:ea typeface="SimSun" pitchFamily="2" charset="-122"/>
              </a:rPr>
              <a:t>TCP/IP </a:t>
            </a:r>
            <a:r>
              <a:rPr lang="zh-CN" altLang="en-US" dirty="0" smtClean="0">
                <a:solidFill>
                  <a:srgbClr val="333399"/>
                </a:solidFill>
                <a:latin typeface="楷体_GB2312" charset="-122"/>
                <a:ea typeface="SimSun" pitchFamily="2" charset="-122"/>
              </a:rPr>
              <a:t>常被称为</a:t>
            </a:r>
            <a:r>
              <a:rPr lang="zh-CN" altLang="en-US" dirty="0" smtClean="0">
                <a:solidFill>
                  <a:schemeClr val="hlink"/>
                </a:solidFill>
                <a:latin typeface="楷体_GB2312" charset="-122"/>
                <a:ea typeface="SimSun" pitchFamily="2" charset="-122"/>
              </a:rPr>
              <a:t>事实上的国际标准</a:t>
            </a:r>
            <a:r>
              <a:rPr lang="zh-CN" altLang="en-US" dirty="0" smtClean="0">
                <a:solidFill>
                  <a:srgbClr val="333399"/>
                </a:solidFill>
                <a:latin typeface="楷体_GB2312" charset="-122"/>
                <a:ea typeface="SimSun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0760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12763" y="76200"/>
            <a:ext cx="7793037" cy="1462088"/>
          </a:xfrm>
        </p:spPr>
        <p:txBody>
          <a:bodyPr/>
          <a:lstStyle/>
          <a:p>
            <a:r>
              <a:rPr lang="en-US" altLang="zh-CN"/>
              <a:t>2.3  TCP/IP</a:t>
            </a:r>
            <a:r>
              <a:rPr lang="zh-CN" altLang="en-US"/>
              <a:t>参考模型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772400" cy="5486400"/>
          </a:xfrm>
        </p:spPr>
        <p:txBody>
          <a:bodyPr/>
          <a:lstStyle/>
          <a:p>
            <a:r>
              <a:rPr lang="en-US" altLang="zh-CN"/>
              <a:t>TCP/IP</a:t>
            </a:r>
            <a:r>
              <a:rPr lang="zh-CN" altLang="en-US"/>
              <a:t>的发展历史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1969</a:t>
            </a:r>
            <a:r>
              <a:rPr lang="zh-CN" altLang="en-US"/>
              <a:t>年在</a:t>
            </a:r>
            <a:r>
              <a:rPr lang="en-US" altLang="zh-CN"/>
              <a:t>ARPANET</a:t>
            </a:r>
            <a:r>
              <a:rPr lang="zh-CN" altLang="en-US"/>
              <a:t>上起源</a:t>
            </a:r>
            <a:r>
              <a:rPr lang="en-US" altLang="zh-CN"/>
              <a:t>(</a:t>
            </a:r>
            <a:r>
              <a:rPr lang="zh-CN" altLang="en-US"/>
              <a:t>最初使用</a:t>
            </a:r>
            <a:r>
              <a:rPr lang="en-US" altLang="zh-CN"/>
              <a:t>NCP)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1973</a:t>
            </a:r>
            <a:r>
              <a:rPr lang="zh-CN" altLang="en-US"/>
              <a:t>年引入</a:t>
            </a:r>
            <a:r>
              <a:rPr lang="en-US" altLang="zh-CN"/>
              <a:t>TCP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1981</a:t>
            </a:r>
            <a:r>
              <a:rPr lang="zh-CN" altLang="en-US"/>
              <a:t>年引入</a:t>
            </a:r>
            <a:r>
              <a:rPr lang="en-US" altLang="zh-CN"/>
              <a:t>IP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1982</a:t>
            </a:r>
            <a:r>
              <a:rPr lang="zh-CN" altLang="en-US"/>
              <a:t>年</a:t>
            </a:r>
            <a:r>
              <a:rPr lang="en-US" altLang="zh-CN"/>
              <a:t>TCP</a:t>
            </a:r>
            <a:r>
              <a:rPr lang="zh-CN" altLang="en-US"/>
              <a:t>和</a:t>
            </a:r>
            <a:r>
              <a:rPr lang="en-US" altLang="zh-CN"/>
              <a:t>IP</a:t>
            </a:r>
            <a:r>
              <a:rPr lang="zh-CN" altLang="en-US"/>
              <a:t>被标准化成</a:t>
            </a:r>
            <a:r>
              <a:rPr lang="en-US" altLang="zh-CN"/>
              <a:t>TCP/IP</a:t>
            </a:r>
            <a:r>
              <a:rPr lang="zh-CN" altLang="en-US"/>
              <a:t>协议族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1983</a:t>
            </a:r>
            <a:r>
              <a:rPr lang="zh-CN" altLang="en-US"/>
              <a:t>年正式取代</a:t>
            </a:r>
            <a:r>
              <a:rPr lang="en-US" altLang="zh-CN"/>
              <a:t>NCP</a:t>
            </a:r>
          </a:p>
          <a:p>
            <a:r>
              <a:rPr lang="en-US" altLang="zh-CN"/>
              <a:t>TCP/IP</a:t>
            </a:r>
            <a:r>
              <a:rPr lang="zh-CN" altLang="en-US"/>
              <a:t>采取</a:t>
            </a:r>
            <a:r>
              <a:rPr lang="en-US" altLang="zh-CN"/>
              <a:t>4</a:t>
            </a:r>
            <a:r>
              <a:rPr lang="zh-CN" altLang="en-US"/>
              <a:t>层的体系结构</a:t>
            </a:r>
          </a:p>
          <a:p>
            <a:pPr lvl="1">
              <a:lnSpc>
                <a:spcPct val="80000"/>
              </a:lnSpc>
            </a:pPr>
            <a:r>
              <a:rPr lang="zh-CN" altLang="en-US"/>
              <a:t>应用层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传输层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网际层</a:t>
            </a:r>
          </a:p>
          <a:p>
            <a:pPr lvl="1">
              <a:lnSpc>
                <a:spcPct val="80000"/>
              </a:lnSpc>
            </a:pPr>
            <a:r>
              <a:rPr lang="zh-CN" altLang="en-US"/>
              <a:t>网络接口层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2.3.3 TCP/IP</a:t>
            </a:r>
            <a:r>
              <a:rPr lang="zh-CN" altLang="en-US"/>
              <a:t>各层功能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7848600" cy="4495800"/>
          </a:xfrm>
        </p:spPr>
        <p:txBody>
          <a:bodyPr/>
          <a:lstStyle/>
          <a:p>
            <a:r>
              <a:rPr lang="zh-CN" altLang="en-US"/>
              <a:t>网络接口层</a:t>
            </a:r>
          </a:p>
          <a:p>
            <a:pPr lvl="1"/>
            <a:r>
              <a:rPr lang="en-US" altLang="zh-CN"/>
              <a:t>TCP/IP</a:t>
            </a:r>
            <a:r>
              <a:rPr lang="zh-CN" altLang="en-US"/>
              <a:t>标准并没有定义具体的网络接口协议</a:t>
            </a:r>
          </a:p>
          <a:p>
            <a:pPr lvl="1"/>
            <a:r>
              <a:rPr lang="zh-CN" altLang="en-US"/>
              <a:t>一般各物理网络可以使用自己的数据链路层协议和物理层协议</a:t>
            </a:r>
          </a:p>
          <a:p>
            <a:pPr lvl="1"/>
            <a:r>
              <a:rPr lang="zh-CN" altLang="en-US"/>
              <a:t>使用串行线路连接主机与网络，或连接网络与网络时，需运行专门的串行线路网际协议（</a:t>
            </a:r>
            <a:r>
              <a:rPr lang="en-US" altLang="zh-CN"/>
              <a:t>SLIP</a:t>
            </a:r>
            <a:r>
              <a:rPr lang="zh-CN" altLang="en-US"/>
              <a:t>）或点到点（</a:t>
            </a:r>
            <a:r>
              <a:rPr lang="en-US" altLang="zh-CN"/>
              <a:t>PPP</a:t>
            </a:r>
            <a:r>
              <a:rPr lang="zh-CN" altLang="en-US"/>
              <a:t>）协议</a:t>
            </a:r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2.3.3 TCP/IP</a:t>
            </a:r>
            <a:r>
              <a:rPr lang="zh-CN" altLang="en-US"/>
              <a:t>各层功能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486400"/>
          </a:xfrm>
        </p:spPr>
        <p:txBody>
          <a:bodyPr/>
          <a:lstStyle/>
          <a:p>
            <a:pPr marL="182563" indent="-182563">
              <a:lnSpc>
                <a:spcPct val="80000"/>
              </a:lnSpc>
            </a:pPr>
            <a:r>
              <a:rPr lang="zh-CN" altLang="en-US" dirty="0"/>
              <a:t>网际层</a:t>
            </a:r>
          </a:p>
          <a:p>
            <a:pPr marL="627063" lvl="1" indent="-265113">
              <a:lnSpc>
                <a:spcPct val="80000"/>
              </a:lnSpc>
            </a:pPr>
            <a:r>
              <a:rPr lang="zh-CN" altLang="en-US" dirty="0"/>
              <a:t>主要功能</a:t>
            </a:r>
          </a:p>
          <a:p>
            <a:pPr marL="627063" lvl="1" indent="-265113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/>
              <a:t>1. </a:t>
            </a:r>
            <a:r>
              <a:rPr lang="zh-CN" altLang="en-US" dirty="0"/>
              <a:t>消息寻址</a:t>
            </a:r>
          </a:p>
          <a:p>
            <a:pPr marL="627063" lvl="1" indent="-265113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/>
              <a:t>2. </a:t>
            </a:r>
            <a:r>
              <a:rPr lang="zh-CN" altLang="en-US" dirty="0"/>
              <a:t>把逻辑地址和名称转换成物理地址</a:t>
            </a:r>
            <a:r>
              <a:rPr lang="zh-CN" altLang="en-US" sz="2000" dirty="0"/>
              <a:t>  </a:t>
            </a:r>
          </a:p>
          <a:p>
            <a:pPr marL="627063" lvl="1" indent="-265113">
              <a:lnSpc>
                <a:spcPct val="80000"/>
              </a:lnSpc>
            </a:pPr>
            <a:r>
              <a:rPr lang="zh-CN" altLang="en-US" dirty="0"/>
              <a:t>主要协议</a:t>
            </a:r>
          </a:p>
          <a:p>
            <a:pPr marL="182563" indent="-182563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/>
              <a:t>    </a:t>
            </a:r>
            <a:r>
              <a:rPr lang="en-US" altLang="zh-CN" sz="2800" dirty="0"/>
              <a:t>1. </a:t>
            </a:r>
            <a:r>
              <a:rPr lang="zh-CN" altLang="en-US" sz="2800" dirty="0"/>
              <a:t>互联网协议</a:t>
            </a:r>
            <a:r>
              <a:rPr lang="en-US" altLang="zh-CN" sz="2800" dirty="0"/>
              <a:t>IP—</a:t>
            </a:r>
            <a:r>
              <a:rPr lang="zh-CN" altLang="en-US" sz="2800" dirty="0"/>
              <a:t>寻址</a:t>
            </a:r>
          </a:p>
          <a:p>
            <a:pPr marL="182563" indent="-182563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/>
              <a:t>    </a:t>
            </a:r>
            <a:r>
              <a:rPr lang="en-US" altLang="zh-CN" sz="2800" dirty="0"/>
              <a:t>2. </a:t>
            </a:r>
            <a:r>
              <a:rPr lang="zh-CN" altLang="en-US" sz="2800" dirty="0"/>
              <a:t>互联网控制报文协议</a:t>
            </a:r>
            <a:r>
              <a:rPr lang="en-US" altLang="zh-CN" sz="2800" dirty="0"/>
              <a:t>ICMP—</a:t>
            </a:r>
            <a:r>
              <a:rPr lang="zh-CN" altLang="en-US" sz="2800" dirty="0"/>
              <a:t>传送信息、错误报告</a:t>
            </a:r>
          </a:p>
          <a:p>
            <a:pPr marL="182563" indent="-182563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/>
              <a:t>    </a:t>
            </a:r>
            <a:r>
              <a:rPr lang="en-US" altLang="zh-CN" sz="2800" dirty="0"/>
              <a:t>3. Internet</a:t>
            </a:r>
            <a:r>
              <a:rPr lang="zh-CN" altLang="en-US" sz="2800" dirty="0"/>
              <a:t>组管理协议</a:t>
            </a:r>
            <a:r>
              <a:rPr lang="en-US" altLang="zh-CN" sz="2800" dirty="0"/>
              <a:t>IGMP —</a:t>
            </a:r>
            <a:r>
              <a:rPr lang="zh-CN" altLang="en-US" sz="2800" dirty="0"/>
              <a:t>多播传输</a:t>
            </a:r>
          </a:p>
          <a:p>
            <a:pPr marL="182563" indent="-182563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/>
              <a:t>    </a:t>
            </a:r>
            <a:r>
              <a:rPr lang="en-US" altLang="zh-CN" sz="2800" dirty="0"/>
              <a:t>4. </a:t>
            </a:r>
            <a:r>
              <a:rPr lang="zh-CN" altLang="en-US" sz="2800" dirty="0"/>
              <a:t>地址转换协议</a:t>
            </a:r>
            <a:r>
              <a:rPr lang="en-US" altLang="zh-CN" sz="2800" dirty="0"/>
              <a:t>ARP—</a:t>
            </a:r>
            <a:r>
              <a:rPr lang="zh-CN" altLang="en-US" sz="2800" dirty="0"/>
              <a:t>把逻辑地址和名称转换成物理地址  </a:t>
            </a:r>
          </a:p>
          <a:p>
            <a:pPr marL="182563" indent="-182563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/>
              <a:t>    </a:t>
            </a:r>
            <a:r>
              <a:rPr lang="en-US" altLang="zh-CN" sz="2800" dirty="0"/>
              <a:t>5. </a:t>
            </a:r>
            <a:r>
              <a:rPr lang="zh-CN" altLang="en-US" sz="2800" dirty="0"/>
              <a:t>反向地址转换协议</a:t>
            </a:r>
            <a:r>
              <a:rPr lang="en-US" altLang="zh-CN" sz="2800" dirty="0"/>
              <a:t>RARP—</a:t>
            </a:r>
            <a:r>
              <a:rPr lang="zh-CN" altLang="en-US" sz="2800" dirty="0"/>
              <a:t>把物理地址转换成逻辑地址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2.3.3 TCP/IP</a:t>
            </a:r>
            <a:r>
              <a:rPr lang="zh-CN" altLang="en-US"/>
              <a:t>各层功能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传输层</a:t>
            </a:r>
          </a:p>
          <a:p>
            <a:pPr>
              <a:buFont typeface="Wingdings" pitchFamily="2" charset="2"/>
              <a:buNone/>
            </a:pPr>
            <a:r>
              <a:rPr lang="zh-CN" altLang="en-US" sz="2800" dirty="0">
                <a:latin typeface="Times New Roman" pitchFamily="18" charset="0"/>
              </a:rPr>
              <a:t>   提供从一个应用程序到另一个应用程序的通信，常称为</a:t>
            </a:r>
            <a:r>
              <a:rPr lang="zh-CN" altLang="en-US" sz="2800" b="1" dirty="0">
                <a:latin typeface="Times New Roman" pitchFamily="18" charset="0"/>
              </a:rPr>
              <a:t>端对端</a:t>
            </a:r>
            <a:r>
              <a:rPr lang="zh-CN" altLang="en-US" sz="2800" dirty="0">
                <a:latin typeface="Times New Roman" pitchFamily="18" charset="0"/>
              </a:rPr>
              <a:t>的通信</a:t>
            </a:r>
            <a:r>
              <a:rPr lang="zh-CN" altLang="en-US" sz="3600" dirty="0">
                <a:latin typeface="Times New Roman" pitchFamily="18" charset="0"/>
              </a:rPr>
              <a:t> </a:t>
            </a:r>
          </a:p>
          <a:p>
            <a:r>
              <a:rPr lang="zh-CN" altLang="en-US" dirty="0">
                <a:latin typeface="Times New Roman" pitchFamily="18" charset="0"/>
              </a:rPr>
              <a:t>主要协议</a:t>
            </a:r>
          </a:p>
          <a:p>
            <a:pPr lvl="1"/>
            <a:r>
              <a:rPr lang="zh-CN" altLang="en-US" dirty="0">
                <a:latin typeface="Times New Roman" pitchFamily="18" charset="0"/>
              </a:rPr>
              <a:t> 传输控制协议（</a:t>
            </a:r>
            <a:r>
              <a:rPr lang="en-US" altLang="zh-CN" dirty="0">
                <a:latin typeface="Times New Roman" pitchFamily="18" charset="0"/>
              </a:rPr>
              <a:t>TCP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en-US" altLang="zh-CN" dirty="0">
                <a:latin typeface="Arial"/>
              </a:rPr>
              <a:t>—</a:t>
            </a:r>
            <a:r>
              <a:rPr lang="zh-CN" altLang="en-US" dirty="0">
                <a:latin typeface="Times New Roman" pitchFamily="18" charset="0"/>
              </a:rPr>
              <a:t>面向连接的通信</a:t>
            </a:r>
          </a:p>
          <a:p>
            <a:pPr lvl="1"/>
            <a:r>
              <a:rPr lang="zh-CN" altLang="en-US" dirty="0">
                <a:latin typeface="Times New Roman" pitchFamily="18" charset="0"/>
              </a:rPr>
              <a:t> 用户数据报协议（</a:t>
            </a:r>
            <a:r>
              <a:rPr lang="en-US" altLang="zh-CN" dirty="0">
                <a:latin typeface="Times New Roman" pitchFamily="18" charset="0"/>
              </a:rPr>
              <a:t>UDP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en-US" altLang="zh-CN" dirty="0">
                <a:latin typeface="Arial"/>
              </a:rPr>
              <a:t>—</a:t>
            </a:r>
            <a:r>
              <a:rPr lang="zh-CN" altLang="en-US" dirty="0">
                <a:latin typeface="Times New Roman" pitchFamily="18" charset="0"/>
              </a:rPr>
              <a:t>无连接的通信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2.3.3 TCP/IP</a:t>
            </a:r>
            <a:r>
              <a:rPr lang="zh-CN" altLang="en-US"/>
              <a:t>各层功能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334000"/>
          </a:xfrm>
        </p:spPr>
        <p:txBody>
          <a:bodyPr/>
          <a:lstStyle/>
          <a:p>
            <a:r>
              <a:rPr lang="zh-CN" altLang="en-US" dirty="0"/>
              <a:t>面向连接的服务</a:t>
            </a:r>
          </a:p>
          <a:p>
            <a:pPr lvl="1"/>
            <a:r>
              <a:rPr lang="zh-CN" altLang="en-US" dirty="0"/>
              <a:t>是电话系统服务模式的抽象</a:t>
            </a:r>
          </a:p>
          <a:p>
            <a:pPr lvl="1"/>
            <a:r>
              <a:rPr lang="zh-CN" altLang="en-US" dirty="0"/>
              <a:t>有建立连接、使用连接、释放连接的过程（连接可以是物理的也可以是逻辑的）</a:t>
            </a:r>
          </a:p>
          <a:p>
            <a:r>
              <a:rPr lang="zh-CN" altLang="en-US" dirty="0"/>
              <a:t>无连接的服务</a:t>
            </a:r>
          </a:p>
          <a:p>
            <a:pPr lvl="1"/>
            <a:r>
              <a:rPr lang="zh-CN" altLang="en-US" dirty="0"/>
              <a:t>是邮政系统服务模式的抽象，无需建立和释放连接</a:t>
            </a:r>
          </a:p>
          <a:p>
            <a:pPr lvl="1"/>
            <a:r>
              <a:rPr lang="zh-CN" altLang="en-US" dirty="0"/>
              <a:t>服务内容不一定按顺序到达，是一种不可靠的服务。常被描述为“尽最大努力交付”（</a:t>
            </a:r>
            <a:r>
              <a:rPr lang="en-US" altLang="zh-CN" dirty="0"/>
              <a:t>best effort delivery</a:t>
            </a:r>
            <a:r>
              <a:rPr lang="zh-CN" altLang="en-US" dirty="0"/>
              <a:t>）或“尽力而为”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2.3.3 TCP/IP</a:t>
            </a:r>
            <a:r>
              <a:rPr lang="zh-CN" altLang="en-US"/>
              <a:t>各层功能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应用层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   </a:t>
            </a:r>
            <a:r>
              <a:rPr lang="zh-CN" altLang="en-US" sz="2800" dirty="0">
                <a:latin typeface="Times New Roman" pitchFamily="18" charset="0"/>
              </a:rPr>
              <a:t>集合了</a:t>
            </a:r>
            <a:r>
              <a:rPr lang="en-US" altLang="zh-CN" sz="2800" dirty="0">
                <a:latin typeface="Times New Roman" pitchFamily="18" charset="0"/>
              </a:rPr>
              <a:t>OSI</a:t>
            </a:r>
            <a:r>
              <a:rPr lang="zh-CN" altLang="en-US" sz="2800" dirty="0">
                <a:latin typeface="Times New Roman" pitchFamily="18" charset="0"/>
              </a:rPr>
              <a:t>参考模型的会话层、表示层和</a:t>
            </a:r>
            <a:r>
              <a:rPr lang="zh-CN" altLang="en-US" sz="2800" dirty="0" smtClean="0">
                <a:latin typeface="Times New Roman" pitchFamily="18" charset="0"/>
              </a:rPr>
              <a:t>应用层三层</a:t>
            </a:r>
            <a:r>
              <a:rPr lang="zh-CN" altLang="en-US" sz="2800" dirty="0">
                <a:latin typeface="Times New Roman" pitchFamily="18" charset="0"/>
              </a:rPr>
              <a:t>的功能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itchFamily="18" charset="0"/>
              </a:rPr>
              <a:t>常用协议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文件传输协议（</a:t>
            </a:r>
            <a:r>
              <a:rPr lang="en-US" altLang="zh-CN" dirty="0"/>
              <a:t>FTP</a:t>
            </a:r>
            <a:r>
              <a:rPr lang="zh-CN" altLang="en-US" dirty="0"/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远程登录协议（</a:t>
            </a:r>
            <a:r>
              <a:rPr lang="en-US" altLang="zh-CN" dirty="0"/>
              <a:t>Telnet</a:t>
            </a:r>
            <a:r>
              <a:rPr lang="zh-CN" altLang="en-US" dirty="0"/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域名服务（</a:t>
            </a:r>
            <a:r>
              <a:rPr lang="en-US" altLang="zh-CN" dirty="0"/>
              <a:t>DNS</a:t>
            </a:r>
            <a:r>
              <a:rPr lang="zh-CN" altLang="en-US" dirty="0"/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简单邮件传输协议（</a:t>
            </a:r>
            <a:r>
              <a:rPr lang="en-US" altLang="zh-CN" dirty="0"/>
              <a:t>SMTP</a:t>
            </a:r>
            <a:r>
              <a:rPr lang="zh-CN" altLang="en-US" dirty="0"/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超文本传输协议（</a:t>
            </a:r>
            <a:r>
              <a:rPr lang="en-US" altLang="zh-CN" dirty="0"/>
              <a:t>HTTP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10600" cy="5257800"/>
          </a:xfrm>
        </p:spPr>
        <p:txBody>
          <a:bodyPr/>
          <a:lstStyle/>
          <a:p>
            <a:r>
              <a:rPr lang="zh-CN" altLang="en-US" dirty="0"/>
              <a:t>为什么采用分层结构</a:t>
            </a:r>
          </a:p>
          <a:p>
            <a:pPr lvl="1"/>
            <a:r>
              <a:rPr lang="zh-CN" altLang="en-US" dirty="0"/>
              <a:t>降低网络设计的复杂性</a:t>
            </a:r>
          </a:p>
          <a:p>
            <a:pPr lvl="2"/>
            <a:r>
              <a:rPr lang="zh-CN" altLang="en-US" dirty="0"/>
              <a:t>层与层相互独立</a:t>
            </a:r>
          </a:p>
          <a:p>
            <a:pPr lvl="2"/>
            <a:r>
              <a:rPr lang="zh-CN" altLang="en-US" dirty="0"/>
              <a:t>在结构上进行分割</a:t>
            </a:r>
          </a:p>
          <a:p>
            <a:pPr lvl="2"/>
            <a:r>
              <a:rPr lang="zh-CN" altLang="en-US" dirty="0"/>
              <a:t>易于实现和维护</a:t>
            </a:r>
          </a:p>
          <a:p>
            <a:pPr lvl="1"/>
            <a:r>
              <a:rPr lang="zh-CN" altLang="en-US" dirty="0"/>
              <a:t>屏蔽网络通信的具体细节</a:t>
            </a:r>
          </a:p>
          <a:p>
            <a:pPr lvl="2"/>
            <a:r>
              <a:rPr lang="zh-CN" altLang="en-US" dirty="0"/>
              <a:t>使用户仅仅面向应用服务</a:t>
            </a:r>
          </a:p>
          <a:p>
            <a:pPr lvl="2"/>
            <a:r>
              <a:rPr lang="zh-CN" altLang="en-US" dirty="0"/>
              <a:t>灵活性好</a:t>
            </a:r>
          </a:p>
          <a:p>
            <a:pPr lvl="1"/>
            <a:r>
              <a:rPr lang="zh-CN" altLang="en-US" dirty="0"/>
              <a:t>能促进标准化工作</a:t>
            </a:r>
          </a:p>
          <a:p>
            <a:endParaRPr lang="en-US" altLang="zh-CN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2.1.2 </a:t>
            </a:r>
            <a:r>
              <a:rPr lang="zh-CN" altLang="en-US" sz="4000"/>
              <a:t>体系结构及网络协议的概念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2.3.4  TCP/IP</a:t>
            </a:r>
            <a:r>
              <a:rPr lang="zh-CN" altLang="en-US"/>
              <a:t>与</a:t>
            </a:r>
            <a:r>
              <a:rPr lang="en-US" altLang="zh-CN"/>
              <a:t>OSI</a:t>
            </a:r>
            <a:r>
              <a:rPr lang="zh-CN" altLang="en-US"/>
              <a:t>的比较</a:t>
            </a:r>
          </a:p>
        </p:txBody>
      </p:sp>
      <p:sp>
        <p:nvSpPr>
          <p:cNvPr id="189443" name="AutoShape 3"/>
          <p:cNvSpPr>
            <a:spLocks noChangeArrowheads="1"/>
          </p:cNvSpPr>
          <p:nvPr/>
        </p:nvSpPr>
        <p:spPr bwMode="auto">
          <a:xfrm>
            <a:off x="231775" y="2417763"/>
            <a:ext cx="2062163" cy="4106862"/>
          </a:xfrm>
          <a:prstGeom prst="cube">
            <a:avLst>
              <a:gd name="adj" fmla="val 9144"/>
            </a:avLst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44" name="Freeform 4"/>
          <p:cNvSpPr>
            <a:spLocks/>
          </p:cNvSpPr>
          <p:nvPr/>
        </p:nvSpPr>
        <p:spPr bwMode="auto">
          <a:xfrm>
            <a:off x="233363" y="2863850"/>
            <a:ext cx="2047875" cy="301625"/>
          </a:xfrm>
          <a:custGeom>
            <a:avLst/>
            <a:gdLst>
              <a:gd name="T0" fmla="*/ 2049 w 2049"/>
              <a:gd name="T1" fmla="*/ 0 h 182"/>
              <a:gd name="T2" fmla="*/ 1870 w 2049"/>
              <a:gd name="T3" fmla="*/ 179 h 182"/>
              <a:gd name="T4" fmla="*/ 0 w 2049"/>
              <a:gd name="T5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49" h="182">
                <a:moveTo>
                  <a:pt x="2049" y="0"/>
                </a:moveTo>
                <a:lnTo>
                  <a:pt x="1870" y="179"/>
                </a:lnTo>
                <a:lnTo>
                  <a:pt x="0" y="18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45" name="Freeform 5"/>
          <p:cNvSpPr>
            <a:spLocks/>
          </p:cNvSpPr>
          <p:nvPr/>
        </p:nvSpPr>
        <p:spPr bwMode="auto">
          <a:xfrm>
            <a:off x="231775" y="3421063"/>
            <a:ext cx="2047875" cy="303212"/>
          </a:xfrm>
          <a:custGeom>
            <a:avLst/>
            <a:gdLst>
              <a:gd name="T0" fmla="*/ 2049 w 2049"/>
              <a:gd name="T1" fmla="*/ 0 h 182"/>
              <a:gd name="T2" fmla="*/ 1870 w 2049"/>
              <a:gd name="T3" fmla="*/ 179 h 182"/>
              <a:gd name="T4" fmla="*/ 0 w 2049"/>
              <a:gd name="T5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49" h="182">
                <a:moveTo>
                  <a:pt x="2049" y="0"/>
                </a:moveTo>
                <a:lnTo>
                  <a:pt x="1870" y="179"/>
                </a:lnTo>
                <a:lnTo>
                  <a:pt x="0" y="18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46" name="Freeform 6"/>
          <p:cNvSpPr>
            <a:spLocks/>
          </p:cNvSpPr>
          <p:nvPr/>
        </p:nvSpPr>
        <p:spPr bwMode="auto">
          <a:xfrm>
            <a:off x="231775" y="3978275"/>
            <a:ext cx="2046288" cy="303213"/>
          </a:xfrm>
          <a:custGeom>
            <a:avLst/>
            <a:gdLst>
              <a:gd name="T0" fmla="*/ 2049 w 2049"/>
              <a:gd name="T1" fmla="*/ 0 h 182"/>
              <a:gd name="T2" fmla="*/ 1870 w 2049"/>
              <a:gd name="T3" fmla="*/ 179 h 182"/>
              <a:gd name="T4" fmla="*/ 0 w 2049"/>
              <a:gd name="T5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49" h="182">
                <a:moveTo>
                  <a:pt x="2049" y="0"/>
                </a:moveTo>
                <a:lnTo>
                  <a:pt x="1870" y="179"/>
                </a:lnTo>
                <a:lnTo>
                  <a:pt x="0" y="18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47" name="Freeform 7"/>
          <p:cNvSpPr>
            <a:spLocks/>
          </p:cNvSpPr>
          <p:nvPr/>
        </p:nvSpPr>
        <p:spPr bwMode="auto">
          <a:xfrm>
            <a:off x="231775" y="4535488"/>
            <a:ext cx="2046288" cy="306387"/>
          </a:xfrm>
          <a:custGeom>
            <a:avLst/>
            <a:gdLst>
              <a:gd name="T0" fmla="*/ 2049 w 2049"/>
              <a:gd name="T1" fmla="*/ 0 h 185"/>
              <a:gd name="T2" fmla="*/ 1873 w 2049"/>
              <a:gd name="T3" fmla="*/ 185 h 185"/>
              <a:gd name="T4" fmla="*/ 0 w 2049"/>
              <a:gd name="T5" fmla="*/ 182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49" h="185">
                <a:moveTo>
                  <a:pt x="2049" y="0"/>
                </a:moveTo>
                <a:lnTo>
                  <a:pt x="1873" y="185"/>
                </a:lnTo>
                <a:lnTo>
                  <a:pt x="0" y="18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48" name="Freeform 8"/>
          <p:cNvSpPr>
            <a:spLocks/>
          </p:cNvSpPr>
          <p:nvPr/>
        </p:nvSpPr>
        <p:spPr bwMode="auto">
          <a:xfrm>
            <a:off x="230188" y="5094288"/>
            <a:ext cx="2047875" cy="309562"/>
          </a:xfrm>
          <a:custGeom>
            <a:avLst/>
            <a:gdLst>
              <a:gd name="T0" fmla="*/ 2049 w 2049"/>
              <a:gd name="T1" fmla="*/ 0 h 187"/>
              <a:gd name="T2" fmla="*/ 1863 w 2049"/>
              <a:gd name="T3" fmla="*/ 187 h 187"/>
              <a:gd name="T4" fmla="*/ 0 w 2049"/>
              <a:gd name="T5" fmla="*/ 182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49" h="187">
                <a:moveTo>
                  <a:pt x="2049" y="0"/>
                </a:moveTo>
                <a:lnTo>
                  <a:pt x="1863" y="187"/>
                </a:lnTo>
                <a:lnTo>
                  <a:pt x="0" y="18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49" name="Freeform 9"/>
          <p:cNvSpPr>
            <a:spLocks/>
          </p:cNvSpPr>
          <p:nvPr/>
        </p:nvSpPr>
        <p:spPr bwMode="auto">
          <a:xfrm>
            <a:off x="228600" y="5651500"/>
            <a:ext cx="2047875" cy="303213"/>
          </a:xfrm>
          <a:custGeom>
            <a:avLst/>
            <a:gdLst>
              <a:gd name="T0" fmla="*/ 2049 w 2049"/>
              <a:gd name="T1" fmla="*/ 0 h 182"/>
              <a:gd name="T2" fmla="*/ 1870 w 2049"/>
              <a:gd name="T3" fmla="*/ 179 h 182"/>
              <a:gd name="T4" fmla="*/ 0 w 2049"/>
              <a:gd name="T5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49" h="182">
                <a:moveTo>
                  <a:pt x="2049" y="0"/>
                </a:moveTo>
                <a:lnTo>
                  <a:pt x="1870" y="179"/>
                </a:lnTo>
                <a:lnTo>
                  <a:pt x="0" y="18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50" name="Text Box 10"/>
          <p:cNvSpPr txBox="1">
            <a:spLocks noChangeArrowheads="1"/>
          </p:cNvSpPr>
          <p:nvPr/>
        </p:nvSpPr>
        <p:spPr bwMode="auto">
          <a:xfrm>
            <a:off x="865188" y="2693988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应用层</a:t>
            </a:r>
          </a:p>
        </p:txBody>
      </p:sp>
      <p:sp>
        <p:nvSpPr>
          <p:cNvPr id="189451" name="Text Box 11"/>
          <p:cNvSpPr txBox="1">
            <a:spLocks noChangeArrowheads="1"/>
          </p:cNvSpPr>
          <p:nvPr/>
        </p:nvSpPr>
        <p:spPr bwMode="auto">
          <a:xfrm>
            <a:off x="831850" y="4340225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传输层</a:t>
            </a:r>
          </a:p>
        </p:txBody>
      </p:sp>
      <p:sp>
        <p:nvSpPr>
          <p:cNvPr id="189452" name="Text Box 12"/>
          <p:cNvSpPr txBox="1">
            <a:spLocks noChangeArrowheads="1"/>
          </p:cNvSpPr>
          <p:nvPr/>
        </p:nvSpPr>
        <p:spPr bwMode="auto">
          <a:xfrm>
            <a:off x="844550" y="4897438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网络层</a:t>
            </a:r>
          </a:p>
        </p:txBody>
      </p:sp>
      <p:sp>
        <p:nvSpPr>
          <p:cNvPr id="189453" name="Text Box 13"/>
          <p:cNvSpPr txBox="1">
            <a:spLocks noChangeArrowheads="1"/>
          </p:cNvSpPr>
          <p:nvPr/>
        </p:nvSpPr>
        <p:spPr bwMode="auto">
          <a:xfrm>
            <a:off x="844550" y="3221038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表示层</a:t>
            </a:r>
          </a:p>
        </p:txBody>
      </p:sp>
      <p:sp>
        <p:nvSpPr>
          <p:cNvPr id="189454" name="Text Box 14"/>
          <p:cNvSpPr txBox="1">
            <a:spLocks noChangeArrowheads="1"/>
          </p:cNvSpPr>
          <p:nvPr/>
        </p:nvSpPr>
        <p:spPr bwMode="auto">
          <a:xfrm>
            <a:off x="844550" y="3779838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会话层</a:t>
            </a:r>
          </a:p>
        </p:txBody>
      </p:sp>
      <p:sp>
        <p:nvSpPr>
          <p:cNvPr id="189455" name="Text Box 15"/>
          <p:cNvSpPr txBox="1">
            <a:spLocks noChangeArrowheads="1"/>
          </p:cNvSpPr>
          <p:nvPr/>
        </p:nvSpPr>
        <p:spPr bwMode="auto">
          <a:xfrm>
            <a:off x="684213" y="5426075"/>
            <a:ext cx="145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数据链路层</a:t>
            </a:r>
          </a:p>
        </p:txBody>
      </p:sp>
      <p:sp>
        <p:nvSpPr>
          <p:cNvPr id="189456" name="Text Box 16"/>
          <p:cNvSpPr txBox="1">
            <a:spLocks noChangeArrowheads="1"/>
          </p:cNvSpPr>
          <p:nvPr/>
        </p:nvSpPr>
        <p:spPr bwMode="auto">
          <a:xfrm>
            <a:off x="844550" y="5951538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物理层</a:t>
            </a:r>
          </a:p>
        </p:txBody>
      </p:sp>
      <p:sp>
        <p:nvSpPr>
          <p:cNvPr id="189457" name="Text Box 17"/>
          <p:cNvSpPr txBox="1">
            <a:spLocks noChangeArrowheads="1"/>
          </p:cNvSpPr>
          <p:nvPr/>
        </p:nvSpPr>
        <p:spPr bwMode="auto">
          <a:xfrm>
            <a:off x="327025" y="2474913"/>
            <a:ext cx="31115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kumimoji="1" lang="en-US" altLang="zh-CN" sz="20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7</a:t>
            </a:r>
          </a:p>
          <a:p>
            <a:pPr>
              <a:lnSpc>
                <a:spcPct val="180000"/>
              </a:lnSpc>
            </a:pPr>
            <a:r>
              <a:rPr kumimoji="1" lang="en-US" altLang="zh-CN" sz="20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6</a:t>
            </a:r>
          </a:p>
          <a:p>
            <a:pPr>
              <a:lnSpc>
                <a:spcPct val="180000"/>
              </a:lnSpc>
            </a:pPr>
            <a:r>
              <a:rPr kumimoji="1" lang="en-US" altLang="zh-CN" sz="20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5</a:t>
            </a:r>
          </a:p>
          <a:p>
            <a:pPr>
              <a:lnSpc>
                <a:spcPct val="180000"/>
              </a:lnSpc>
            </a:pPr>
            <a:r>
              <a:rPr kumimoji="1" lang="en-US" altLang="zh-CN" sz="20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4</a:t>
            </a:r>
          </a:p>
          <a:p>
            <a:pPr>
              <a:lnSpc>
                <a:spcPct val="180000"/>
              </a:lnSpc>
            </a:pPr>
            <a:r>
              <a:rPr kumimoji="1" lang="en-US" altLang="zh-CN" sz="20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3</a:t>
            </a:r>
          </a:p>
          <a:p>
            <a:pPr>
              <a:lnSpc>
                <a:spcPct val="180000"/>
              </a:lnSpc>
            </a:pPr>
            <a:r>
              <a:rPr kumimoji="1" lang="en-US" altLang="zh-CN" sz="20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2</a:t>
            </a:r>
          </a:p>
          <a:p>
            <a:pPr>
              <a:lnSpc>
                <a:spcPct val="180000"/>
              </a:lnSpc>
            </a:pPr>
            <a:r>
              <a:rPr kumimoji="1" lang="en-US" altLang="zh-CN" sz="20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189458" name="Text Box 18"/>
          <p:cNvSpPr txBox="1">
            <a:spLocks noChangeArrowheads="1"/>
          </p:cNvSpPr>
          <p:nvPr/>
        </p:nvSpPr>
        <p:spPr bwMode="auto">
          <a:xfrm>
            <a:off x="325438" y="1962150"/>
            <a:ext cx="1960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OSI </a:t>
            </a:r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的体系结构</a:t>
            </a:r>
          </a:p>
        </p:txBody>
      </p:sp>
      <p:sp>
        <p:nvSpPr>
          <p:cNvPr id="189459" name="AutoShape 19"/>
          <p:cNvSpPr>
            <a:spLocks noChangeArrowheads="1"/>
          </p:cNvSpPr>
          <p:nvPr/>
        </p:nvSpPr>
        <p:spPr bwMode="auto">
          <a:xfrm>
            <a:off x="2679700" y="2343150"/>
            <a:ext cx="2678113" cy="4171950"/>
          </a:xfrm>
          <a:prstGeom prst="cube">
            <a:avLst>
              <a:gd name="adj" fmla="val 9144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60" name="Freeform 20"/>
          <p:cNvSpPr>
            <a:spLocks/>
          </p:cNvSpPr>
          <p:nvPr/>
        </p:nvSpPr>
        <p:spPr bwMode="auto">
          <a:xfrm>
            <a:off x="2676525" y="3962400"/>
            <a:ext cx="2682875" cy="323850"/>
          </a:xfrm>
          <a:custGeom>
            <a:avLst/>
            <a:gdLst>
              <a:gd name="T0" fmla="*/ 1684 w 1684"/>
              <a:gd name="T1" fmla="*/ 0 h 176"/>
              <a:gd name="T2" fmla="*/ 1528 w 1684"/>
              <a:gd name="T3" fmla="*/ 172 h 176"/>
              <a:gd name="T4" fmla="*/ 0 w 1684"/>
              <a:gd name="T5" fmla="*/ 17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84" h="176">
                <a:moveTo>
                  <a:pt x="1684" y="0"/>
                </a:moveTo>
                <a:lnTo>
                  <a:pt x="1528" y="172"/>
                </a:lnTo>
                <a:lnTo>
                  <a:pt x="0" y="17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61" name="Freeform 21"/>
          <p:cNvSpPr>
            <a:spLocks/>
          </p:cNvSpPr>
          <p:nvPr/>
        </p:nvSpPr>
        <p:spPr bwMode="auto">
          <a:xfrm>
            <a:off x="2678113" y="4516438"/>
            <a:ext cx="2674937" cy="342900"/>
          </a:xfrm>
          <a:custGeom>
            <a:avLst/>
            <a:gdLst>
              <a:gd name="T0" fmla="*/ 1679 w 1679"/>
              <a:gd name="T1" fmla="*/ 0 h 186"/>
              <a:gd name="T2" fmla="*/ 1525 w 1679"/>
              <a:gd name="T3" fmla="*/ 186 h 186"/>
              <a:gd name="T4" fmla="*/ 0 w 1679"/>
              <a:gd name="T5" fmla="*/ 183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79" h="186">
                <a:moveTo>
                  <a:pt x="1679" y="0"/>
                </a:moveTo>
                <a:lnTo>
                  <a:pt x="1525" y="186"/>
                </a:lnTo>
                <a:lnTo>
                  <a:pt x="0" y="183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62" name="Freeform 22"/>
          <p:cNvSpPr>
            <a:spLocks/>
          </p:cNvSpPr>
          <p:nvPr/>
        </p:nvSpPr>
        <p:spPr bwMode="auto">
          <a:xfrm>
            <a:off x="2676525" y="5106988"/>
            <a:ext cx="2657475" cy="298450"/>
          </a:xfrm>
          <a:custGeom>
            <a:avLst/>
            <a:gdLst>
              <a:gd name="T0" fmla="*/ 1668 w 1668"/>
              <a:gd name="T1" fmla="*/ 0 h 162"/>
              <a:gd name="T2" fmla="*/ 1527 w 1668"/>
              <a:gd name="T3" fmla="*/ 160 h 162"/>
              <a:gd name="T4" fmla="*/ 0 w 1668"/>
              <a:gd name="T5" fmla="*/ 16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68" h="162">
                <a:moveTo>
                  <a:pt x="1668" y="0"/>
                </a:moveTo>
                <a:lnTo>
                  <a:pt x="1527" y="160"/>
                </a:lnTo>
                <a:lnTo>
                  <a:pt x="0" y="16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63" name="Text Box 23"/>
          <p:cNvSpPr txBox="1">
            <a:spLocks noChangeArrowheads="1"/>
          </p:cNvSpPr>
          <p:nvPr/>
        </p:nvSpPr>
        <p:spPr bwMode="auto">
          <a:xfrm>
            <a:off x="3419475" y="2727325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应用层</a:t>
            </a:r>
          </a:p>
        </p:txBody>
      </p:sp>
      <p:sp>
        <p:nvSpPr>
          <p:cNvPr id="189464" name="Text Box 24"/>
          <p:cNvSpPr txBox="1">
            <a:spLocks noChangeArrowheads="1"/>
          </p:cNvSpPr>
          <p:nvPr/>
        </p:nvSpPr>
        <p:spPr bwMode="auto">
          <a:xfrm>
            <a:off x="3132138" y="5678488"/>
            <a:ext cx="145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网络接口层</a:t>
            </a:r>
          </a:p>
        </p:txBody>
      </p:sp>
      <p:sp>
        <p:nvSpPr>
          <p:cNvPr id="189465" name="Text Box 25"/>
          <p:cNvSpPr txBox="1">
            <a:spLocks noChangeArrowheads="1"/>
          </p:cNvSpPr>
          <p:nvPr/>
        </p:nvSpPr>
        <p:spPr bwMode="auto">
          <a:xfrm>
            <a:off x="3203575" y="4941888"/>
            <a:ext cx="1255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网际层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IP</a:t>
            </a:r>
          </a:p>
        </p:txBody>
      </p:sp>
      <p:sp>
        <p:nvSpPr>
          <p:cNvPr id="189466" name="Text Box 26"/>
          <p:cNvSpPr txBox="1">
            <a:spLocks noChangeArrowheads="1"/>
          </p:cNvSpPr>
          <p:nvPr/>
        </p:nvSpPr>
        <p:spPr bwMode="auto">
          <a:xfrm>
            <a:off x="2671763" y="3194050"/>
            <a:ext cx="24288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 (</a:t>
            </a:r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各种应用层协议，</a:t>
            </a:r>
          </a:p>
          <a:p>
            <a:pPr algn="ctr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如：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TELNET, FTP, </a:t>
            </a:r>
          </a:p>
          <a:p>
            <a:pPr algn="ctr"/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SMTP </a:t>
            </a:r>
            <a:r>
              <a:rPr kumimoji="1" lang="zh-CN" altLang="zh-CN" sz="2000">
                <a:solidFill>
                  <a:srgbClr val="333399"/>
                </a:solidFill>
                <a:ea typeface="黑体" pitchFamily="49" charset="-122"/>
              </a:rPr>
              <a:t>等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)</a:t>
            </a:r>
          </a:p>
        </p:txBody>
      </p:sp>
      <p:sp>
        <p:nvSpPr>
          <p:cNvPr id="189467" name="Text Box 27"/>
          <p:cNvSpPr txBox="1">
            <a:spLocks noChangeArrowheads="1"/>
          </p:cNvSpPr>
          <p:nvPr/>
        </p:nvSpPr>
        <p:spPr bwMode="auto">
          <a:xfrm>
            <a:off x="2654300" y="4365625"/>
            <a:ext cx="2493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传输层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(TCP</a:t>
            </a:r>
            <a:r>
              <a:rPr kumimoji="1" lang="en-US" altLang="zh-CN" sz="12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或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UDP)</a:t>
            </a:r>
          </a:p>
        </p:txBody>
      </p:sp>
      <p:sp>
        <p:nvSpPr>
          <p:cNvPr id="189468" name="Text Box 28"/>
          <p:cNvSpPr txBox="1">
            <a:spLocks noChangeArrowheads="1"/>
          </p:cNvSpPr>
          <p:nvPr/>
        </p:nvSpPr>
        <p:spPr bwMode="auto">
          <a:xfrm>
            <a:off x="2913063" y="1962150"/>
            <a:ext cx="234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TCP/IP </a:t>
            </a:r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的体系结构</a:t>
            </a:r>
          </a:p>
        </p:txBody>
      </p:sp>
      <p:sp>
        <p:nvSpPr>
          <p:cNvPr id="189469" name="AutoShape 29"/>
          <p:cNvSpPr>
            <a:spLocks noChangeArrowheads="1"/>
          </p:cNvSpPr>
          <p:nvPr/>
        </p:nvSpPr>
        <p:spPr bwMode="auto">
          <a:xfrm>
            <a:off x="5724525" y="4508500"/>
            <a:ext cx="3276600" cy="865188"/>
          </a:xfrm>
          <a:prstGeom prst="cube">
            <a:avLst>
              <a:gd name="adj" fmla="val 36981"/>
            </a:avLst>
          </a:prstGeom>
          <a:solidFill>
            <a:srgbClr val="FFC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70" name="AutoShape 30"/>
          <p:cNvSpPr>
            <a:spLocks noChangeArrowheads="1"/>
          </p:cNvSpPr>
          <p:nvPr/>
        </p:nvSpPr>
        <p:spPr bwMode="auto">
          <a:xfrm>
            <a:off x="6286500" y="3687763"/>
            <a:ext cx="2317750" cy="1109662"/>
          </a:xfrm>
          <a:prstGeom prst="cube">
            <a:avLst>
              <a:gd name="adj" fmla="val 36981"/>
            </a:avLst>
          </a:prstGeom>
          <a:solidFill>
            <a:srgbClr val="FFC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71" name="Text Box 31"/>
          <p:cNvSpPr txBox="1">
            <a:spLocks noChangeArrowheads="1"/>
          </p:cNvSpPr>
          <p:nvPr/>
        </p:nvSpPr>
        <p:spPr bwMode="auto">
          <a:xfrm>
            <a:off x="5997575" y="4868863"/>
            <a:ext cx="247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无连接分组交付服务</a:t>
            </a:r>
          </a:p>
        </p:txBody>
      </p:sp>
      <p:sp>
        <p:nvSpPr>
          <p:cNvPr id="189472" name="Text Box 32"/>
          <p:cNvSpPr txBox="1">
            <a:spLocks noChangeArrowheads="1"/>
          </p:cNvSpPr>
          <p:nvPr/>
        </p:nvSpPr>
        <p:spPr bwMode="auto">
          <a:xfrm>
            <a:off x="6296025" y="4095750"/>
            <a:ext cx="19478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运输服务 </a:t>
            </a:r>
          </a:p>
          <a:p>
            <a:pPr algn="ctr"/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(</a:t>
            </a:r>
            <a:r>
              <a:rPr kumimoji="1" lang="zh-CN" altLang="en-US">
                <a:solidFill>
                  <a:srgbClr val="333399"/>
                </a:solidFill>
                <a:latin typeface="Tahoma" pitchFamily="34" charset="0"/>
              </a:rPr>
              <a:t>可靠或不可靠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)</a:t>
            </a:r>
          </a:p>
        </p:txBody>
      </p:sp>
      <p:grpSp>
        <p:nvGrpSpPr>
          <p:cNvPr id="189473" name="Group 33"/>
          <p:cNvGrpSpPr>
            <a:grpSpLocks/>
          </p:cNvGrpSpPr>
          <p:nvPr/>
        </p:nvGrpSpPr>
        <p:grpSpPr bwMode="auto">
          <a:xfrm>
            <a:off x="6572250" y="2359025"/>
            <a:ext cx="1733550" cy="1646238"/>
            <a:chOff x="4037" y="1486"/>
            <a:chExt cx="1092" cy="1219"/>
          </a:xfrm>
        </p:grpSpPr>
        <p:sp>
          <p:nvSpPr>
            <p:cNvPr id="189474" name="AutoShape 34"/>
            <p:cNvSpPr>
              <a:spLocks noChangeArrowheads="1"/>
            </p:cNvSpPr>
            <p:nvPr/>
          </p:nvSpPr>
          <p:spPr bwMode="auto">
            <a:xfrm>
              <a:off x="4037" y="1486"/>
              <a:ext cx="1092" cy="1219"/>
            </a:xfrm>
            <a:prstGeom prst="cube">
              <a:avLst>
                <a:gd name="adj" fmla="val 16102"/>
              </a:avLst>
            </a:prstGeom>
            <a:solidFill>
              <a:srgbClr val="FF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475" name="Text Box 35"/>
            <p:cNvSpPr txBox="1">
              <a:spLocks noChangeArrowheads="1"/>
            </p:cNvSpPr>
            <p:nvPr/>
          </p:nvSpPr>
          <p:spPr bwMode="auto">
            <a:xfrm>
              <a:off x="4120" y="1934"/>
              <a:ext cx="756" cy="519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  <a:latin typeface="Times New Roman" pitchFamily="18" charset="0"/>
                  <a:ea typeface="黑体" pitchFamily="49" charset="-122"/>
                </a:rPr>
                <a:t>各种</a:t>
              </a:r>
            </a:p>
            <a:p>
              <a:pPr algn="ctr"/>
              <a:r>
                <a:rPr kumimoji="1" lang="zh-CN" altLang="en-US" sz="2000">
                  <a:solidFill>
                    <a:srgbClr val="333399"/>
                  </a:solidFill>
                  <a:latin typeface="Times New Roman" pitchFamily="18" charset="0"/>
                  <a:ea typeface="黑体" pitchFamily="49" charset="-122"/>
                </a:rPr>
                <a:t>应用服务</a:t>
              </a:r>
            </a:p>
          </p:txBody>
        </p:sp>
      </p:grpSp>
      <p:sp>
        <p:nvSpPr>
          <p:cNvPr id="189476" name="Text Box 36"/>
          <p:cNvSpPr txBox="1">
            <a:spLocks noChangeArrowheads="1"/>
          </p:cNvSpPr>
          <p:nvPr/>
        </p:nvSpPr>
        <p:spPr bwMode="auto">
          <a:xfrm>
            <a:off x="6113463" y="1962150"/>
            <a:ext cx="28305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TCP/IP</a:t>
            </a:r>
            <a:r>
              <a:rPr kumimoji="1" lang="en-US" altLang="zh-CN" sz="14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的三个服务层次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2.3.4  TCP/IP</a:t>
            </a:r>
            <a:r>
              <a:rPr lang="zh-CN" altLang="en-US"/>
              <a:t>与</a:t>
            </a:r>
            <a:r>
              <a:rPr lang="en-US" altLang="zh-CN"/>
              <a:t>OSI</a:t>
            </a:r>
            <a:r>
              <a:rPr lang="zh-CN" altLang="en-US"/>
              <a:t>的比较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22575" y="2255838"/>
            <a:ext cx="5713413" cy="3459162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/>
              <a:t>应用层</a:t>
            </a:r>
            <a:r>
              <a:rPr lang="en-US" altLang="zh-CN"/>
              <a:t>(application layer) </a:t>
            </a:r>
          </a:p>
          <a:p>
            <a:pPr>
              <a:lnSpc>
                <a:spcPct val="105000"/>
              </a:lnSpc>
            </a:pPr>
            <a:r>
              <a:rPr lang="zh-CN" altLang="en-US"/>
              <a:t>传输层</a:t>
            </a:r>
            <a:r>
              <a:rPr lang="en-US" altLang="zh-CN"/>
              <a:t>(transport layer) </a:t>
            </a:r>
          </a:p>
          <a:p>
            <a:pPr>
              <a:lnSpc>
                <a:spcPct val="105000"/>
              </a:lnSpc>
            </a:pPr>
            <a:r>
              <a:rPr lang="zh-CN" altLang="en-US"/>
              <a:t>网络层</a:t>
            </a:r>
            <a:r>
              <a:rPr lang="en-US" altLang="zh-CN"/>
              <a:t>(network layer) </a:t>
            </a:r>
          </a:p>
          <a:p>
            <a:pPr>
              <a:lnSpc>
                <a:spcPct val="105000"/>
              </a:lnSpc>
            </a:pPr>
            <a:r>
              <a:rPr lang="zh-CN" altLang="en-US"/>
              <a:t>数据链路层</a:t>
            </a:r>
            <a:r>
              <a:rPr lang="en-US" altLang="zh-CN"/>
              <a:t>(data link layer) </a:t>
            </a:r>
          </a:p>
          <a:p>
            <a:pPr>
              <a:lnSpc>
                <a:spcPct val="105000"/>
              </a:lnSpc>
            </a:pPr>
            <a:r>
              <a:rPr lang="zh-CN" altLang="en-US"/>
              <a:t>物理层</a:t>
            </a:r>
            <a:r>
              <a:rPr lang="en-US" altLang="zh-CN"/>
              <a:t>(physical layer) 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319213" y="4318000"/>
            <a:ext cx="1200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600">
                <a:latin typeface="Times New Roman" pitchFamily="18" charset="0"/>
              </a:rPr>
              <a:t>数据链路层</a:t>
            </a:r>
          </a:p>
        </p:txBody>
      </p:sp>
      <p:grpSp>
        <p:nvGrpSpPr>
          <p:cNvPr id="17413" name="Group 5"/>
          <p:cNvGrpSpPr>
            <a:grpSpLocks/>
          </p:cNvGrpSpPr>
          <p:nvPr/>
        </p:nvGrpSpPr>
        <p:grpSpPr bwMode="auto">
          <a:xfrm>
            <a:off x="1068388" y="2205038"/>
            <a:ext cx="1919287" cy="3240087"/>
            <a:chOff x="673" y="1389"/>
            <a:chExt cx="1535" cy="2041"/>
          </a:xfrm>
        </p:grpSpPr>
        <p:sp>
          <p:nvSpPr>
            <p:cNvPr id="17414" name="AutoShape 6"/>
            <p:cNvSpPr>
              <a:spLocks noChangeArrowheads="1"/>
            </p:cNvSpPr>
            <p:nvPr/>
          </p:nvSpPr>
          <p:spPr bwMode="auto">
            <a:xfrm>
              <a:off x="673" y="1389"/>
              <a:ext cx="1535" cy="2041"/>
            </a:xfrm>
            <a:prstGeom prst="cube">
              <a:avLst>
                <a:gd name="adj" fmla="val 925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5" name="Freeform 7"/>
            <p:cNvSpPr>
              <a:spLocks/>
            </p:cNvSpPr>
            <p:nvPr/>
          </p:nvSpPr>
          <p:spPr bwMode="auto">
            <a:xfrm>
              <a:off x="673" y="2920"/>
              <a:ext cx="1535" cy="134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6" name="Freeform 8"/>
            <p:cNvSpPr>
              <a:spLocks/>
            </p:cNvSpPr>
            <p:nvPr/>
          </p:nvSpPr>
          <p:spPr bwMode="auto">
            <a:xfrm>
              <a:off x="673" y="2530"/>
              <a:ext cx="1535" cy="134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7" name="Freeform 9"/>
            <p:cNvSpPr>
              <a:spLocks/>
            </p:cNvSpPr>
            <p:nvPr/>
          </p:nvSpPr>
          <p:spPr bwMode="auto">
            <a:xfrm>
              <a:off x="673" y="2147"/>
              <a:ext cx="1535" cy="135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8" name="Freeform 10"/>
            <p:cNvSpPr>
              <a:spLocks/>
            </p:cNvSpPr>
            <p:nvPr/>
          </p:nvSpPr>
          <p:spPr bwMode="auto">
            <a:xfrm>
              <a:off x="673" y="1765"/>
              <a:ext cx="1535" cy="134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752475" y="2492375"/>
            <a:ext cx="1646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5        </a:t>
            </a:r>
            <a:r>
              <a:rPr kumimoji="1" lang="zh-CN" altLang="en-US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应用层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752475" y="3103563"/>
            <a:ext cx="1646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4        </a:t>
            </a:r>
            <a:r>
              <a:rPr kumimoji="1" lang="zh-CN" altLang="en-US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传输层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752475" y="3716338"/>
            <a:ext cx="1646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3        </a:t>
            </a:r>
            <a:r>
              <a:rPr kumimoji="1" lang="zh-CN" altLang="en-US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网络层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752475" y="4329113"/>
            <a:ext cx="1874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2    </a:t>
            </a:r>
            <a:r>
              <a:rPr kumimoji="1" lang="zh-CN" altLang="en-US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数据链路层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752475" y="4941888"/>
            <a:ext cx="1646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1        </a:t>
            </a:r>
            <a:r>
              <a:rPr kumimoji="1" lang="zh-CN" altLang="en-US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物理层</a:t>
            </a: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304800" y="1325563"/>
            <a:ext cx="7543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Pct val="70000"/>
              <a:buFont typeface="Wingdings" pitchFamily="2" charset="2"/>
              <a:buChar char="n"/>
            </a:pPr>
            <a:r>
              <a:rPr lang="en-US" altLang="zh-CN" sz="3200">
                <a:solidFill>
                  <a:schemeClr val="bg2"/>
                </a:solidFill>
                <a:ea typeface="楷体_GB2312" charset="-122"/>
              </a:rPr>
              <a:t> </a:t>
            </a:r>
            <a:r>
              <a:rPr lang="zh-CN" altLang="en-US" sz="3200">
                <a:solidFill>
                  <a:schemeClr val="bg2"/>
                </a:solidFill>
                <a:ea typeface="楷体_GB2312" charset="-122"/>
              </a:rPr>
              <a:t>五层协议的体系结构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17419" grpId="0"/>
      <p:bldP spid="17420" grpId="0"/>
      <p:bldP spid="17421" grpId="0"/>
      <p:bldP spid="17422" grpId="0"/>
      <p:bldP spid="1742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计算机</a:t>
            </a:r>
            <a:r>
              <a:rPr lang="zh-CN" altLang="en-US" sz="2400"/>
              <a:t> </a:t>
            </a:r>
            <a:r>
              <a:rPr lang="en-US" altLang="zh-CN"/>
              <a:t>1</a:t>
            </a:r>
            <a:r>
              <a:rPr lang="en-US" altLang="zh-CN" sz="2400"/>
              <a:t> </a:t>
            </a:r>
            <a:r>
              <a:rPr lang="zh-CN" altLang="en-US"/>
              <a:t>向计算机</a:t>
            </a:r>
            <a:r>
              <a:rPr lang="zh-CN" altLang="en-US" sz="2400"/>
              <a:t> </a:t>
            </a:r>
            <a:r>
              <a:rPr lang="en-US" altLang="zh-CN"/>
              <a:t>2</a:t>
            </a:r>
            <a:r>
              <a:rPr lang="en-US" altLang="zh-CN" sz="2400"/>
              <a:t> </a:t>
            </a:r>
            <a:r>
              <a:rPr lang="zh-CN" altLang="en-US"/>
              <a:t>发送数据 </a:t>
            </a:r>
          </a:p>
        </p:txBody>
      </p:sp>
      <p:sp>
        <p:nvSpPr>
          <p:cNvPr id="18435" name="AutoShape 3"/>
          <p:cNvSpPr>
            <a:spLocks noChangeArrowheads="1"/>
          </p:cNvSpPr>
          <p:nvPr/>
        </p:nvSpPr>
        <p:spPr bwMode="auto">
          <a:xfrm rot="-5400000">
            <a:off x="4374356" y="1532732"/>
            <a:ext cx="417513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533400" y="2847975"/>
            <a:ext cx="83820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781050" y="302736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781050" y="365442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781050" y="42116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781050" y="47704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781050" y="533717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8442" name="Freeform 10"/>
          <p:cNvSpPr>
            <a:spLocks/>
          </p:cNvSpPr>
          <p:nvPr/>
        </p:nvSpPr>
        <p:spPr bwMode="auto">
          <a:xfrm>
            <a:off x="533400" y="3449638"/>
            <a:ext cx="847725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3" name="Freeform 11"/>
          <p:cNvSpPr>
            <a:spLocks/>
          </p:cNvSpPr>
          <p:nvPr/>
        </p:nvSpPr>
        <p:spPr bwMode="auto">
          <a:xfrm>
            <a:off x="542925" y="4024313"/>
            <a:ext cx="847725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4" name="Freeform 12"/>
          <p:cNvSpPr>
            <a:spLocks/>
          </p:cNvSpPr>
          <p:nvPr/>
        </p:nvSpPr>
        <p:spPr bwMode="auto">
          <a:xfrm>
            <a:off x="520700" y="4600575"/>
            <a:ext cx="869950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5" name="Freeform 13"/>
          <p:cNvSpPr>
            <a:spLocks/>
          </p:cNvSpPr>
          <p:nvPr/>
        </p:nvSpPr>
        <p:spPr bwMode="auto">
          <a:xfrm>
            <a:off x="520700" y="5192713"/>
            <a:ext cx="860425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6" name="AutoShape 14"/>
          <p:cNvSpPr>
            <a:spLocks noChangeArrowheads="1"/>
          </p:cNvSpPr>
          <p:nvPr/>
        </p:nvSpPr>
        <p:spPr bwMode="auto">
          <a:xfrm>
            <a:off x="7886700" y="2814638"/>
            <a:ext cx="83820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7924800" y="29924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7924800" y="36195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7924800" y="41767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7924800" y="47371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7924800" y="530225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8452" name="Freeform 20"/>
          <p:cNvSpPr>
            <a:spLocks/>
          </p:cNvSpPr>
          <p:nvPr/>
        </p:nvSpPr>
        <p:spPr bwMode="auto">
          <a:xfrm>
            <a:off x="7886700" y="3414713"/>
            <a:ext cx="847725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3" name="Freeform 21"/>
          <p:cNvSpPr>
            <a:spLocks/>
          </p:cNvSpPr>
          <p:nvPr/>
        </p:nvSpPr>
        <p:spPr bwMode="auto">
          <a:xfrm>
            <a:off x="7896225" y="3989388"/>
            <a:ext cx="847725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4" name="Freeform 22"/>
          <p:cNvSpPr>
            <a:spLocks/>
          </p:cNvSpPr>
          <p:nvPr/>
        </p:nvSpPr>
        <p:spPr bwMode="auto">
          <a:xfrm>
            <a:off x="7874000" y="4565650"/>
            <a:ext cx="869950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5" name="Freeform 23"/>
          <p:cNvSpPr>
            <a:spLocks/>
          </p:cNvSpPr>
          <p:nvPr/>
        </p:nvSpPr>
        <p:spPr bwMode="auto">
          <a:xfrm>
            <a:off x="7874000" y="5157788"/>
            <a:ext cx="860425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395288" y="1973263"/>
            <a:ext cx="1122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计算机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1</a:t>
            </a:r>
          </a:p>
        </p:txBody>
      </p:sp>
      <p:sp>
        <p:nvSpPr>
          <p:cNvPr id="18457" name="AutoShape 25"/>
          <p:cNvSpPr>
            <a:spLocks noChangeArrowheads="1"/>
          </p:cNvSpPr>
          <p:nvPr/>
        </p:nvSpPr>
        <p:spPr bwMode="auto">
          <a:xfrm>
            <a:off x="8034338" y="2317750"/>
            <a:ext cx="68580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8027988" y="2422525"/>
            <a:ext cx="615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8459" name="AutoShape 27"/>
          <p:cNvSpPr>
            <a:spLocks noChangeArrowheads="1"/>
          </p:cNvSpPr>
          <p:nvPr/>
        </p:nvSpPr>
        <p:spPr bwMode="auto">
          <a:xfrm>
            <a:off x="538163" y="2360613"/>
            <a:ext cx="68580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558800" y="2481263"/>
            <a:ext cx="615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8461" name="AutoShape 29"/>
          <p:cNvSpPr>
            <a:spLocks noChangeArrowheads="1"/>
          </p:cNvSpPr>
          <p:nvPr/>
        </p:nvSpPr>
        <p:spPr bwMode="auto">
          <a:xfrm flipV="1">
            <a:off x="654050" y="2835275"/>
            <a:ext cx="196850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8462" name="Text Box 30"/>
          <p:cNvSpPr txBox="1">
            <a:spLocks noChangeArrowheads="1"/>
          </p:cNvSpPr>
          <p:nvPr/>
        </p:nvSpPr>
        <p:spPr bwMode="auto">
          <a:xfrm>
            <a:off x="7770813" y="1973263"/>
            <a:ext cx="1122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计算机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2</a:t>
            </a:r>
          </a:p>
        </p:txBody>
      </p:sp>
      <p:sp>
        <p:nvSpPr>
          <p:cNvPr id="18463" name="Text Box 31"/>
          <p:cNvSpPr txBox="1">
            <a:spLocks noChangeArrowheads="1"/>
          </p:cNvSpPr>
          <p:nvPr/>
        </p:nvSpPr>
        <p:spPr bwMode="auto">
          <a:xfrm>
            <a:off x="1619250" y="2349500"/>
            <a:ext cx="414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应用进程数据先传送到应用层</a:t>
            </a:r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1619250" y="2919413"/>
            <a:ext cx="4848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加上应用层首部，成为应用层</a:t>
            </a:r>
            <a:r>
              <a:rPr kumimoji="1" lang="zh-CN" altLang="en-US" sz="16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400">
                <a:solidFill>
                  <a:srgbClr val="333399"/>
                </a:solidFill>
                <a:ea typeface="黑体" pitchFamily="49" charset="-122"/>
              </a:rPr>
              <a:t>PDU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1" grpId="0" animBg="1"/>
      <p:bldP spid="18463" grpId="0"/>
      <p:bldP spid="1846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计算机</a:t>
            </a:r>
            <a:r>
              <a:rPr lang="zh-CN" altLang="en-US" sz="2400"/>
              <a:t> </a:t>
            </a:r>
            <a:r>
              <a:rPr lang="en-US" altLang="zh-CN"/>
              <a:t>1</a:t>
            </a:r>
            <a:r>
              <a:rPr lang="en-US" altLang="zh-CN" sz="2400"/>
              <a:t> </a:t>
            </a:r>
            <a:r>
              <a:rPr lang="zh-CN" altLang="en-US"/>
              <a:t>向计算机</a:t>
            </a:r>
            <a:r>
              <a:rPr lang="zh-CN" altLang="en-US" sz="2400"/>
              <a:t> </a:t>
            </a:r>
            <a:r>
              <a:rPr lang="en-US" altLang="zh-CN"/>
              <a:t>2</a:t>
            </a:r>
            <a:r>
              <a:rPr lang="en-US" altLang="zh-CN" sz="2400"/>
              <a:t> </a:t>
            </a:r>
            <a:r>
              <a:rPr lang="zh-CN" altLang="en-US"/>
              <a:t>发送数据 </a:t>
            </a:r>
          </a:p>
        </p:txBody>
      </p:sp>
      <p:sp>
        <p:nvSpPr>
          <p:cNvPr id="19459" name="AutoShape 3"/>
          <p:cNvSpPr>
            <a:spLocks noChangeArrowheads="1"/>
          </p:cNvSpPr>
          <p:nvPr/>
        </p:nvSpPr>
        <p:spPr bwMode="auto">
          <a:xfrm rot="-5400000">
            <a:off x="4374356" y="1532732"/>
            <a:ext cx="417513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0" name="AutoShape 4"/>
          <p:cNvSpPr>
            <a:spLocks noChangeArrowheads="1"/>
          </p:cNvSpPr>
          <p:nvPr/>
        </p:nvSpPr>
        <p:spPr bwMode="auto">
          <a:xfrm>
            <a:off x="533400" y="2847975"/>
            <a:ext cx="83820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781050" y="302736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781050" y="365442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781050" y="42116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81050" y="47704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781050" y="533717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9466" name="Freeform 10"/>
          <p:cNvSpPr>
            <a:spLocks/>
          </p:cNvSpPr>
          <p:nvPr/>
        </p:nvSpPr>
        <p:spPr bwMode="auto">
          <a:xfrm>
            <a:off x="533400" y="3449638"/>
            <a:ext cx="847725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7" name="Freeform 11"/>
          <p:cNvSpPr>
            <a:spLocks/>
          </p:cNvSpPr>
          <p:nvPr/>
        </p:nvSpPr>
        <p:spPr bwMode="auto">
          <a:xfrm>
            <a:off x="542925" y="4024313"/>
            <a:ext cx="847725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8" name="Freeform 12"/>
          <p:cNvSpPr>
            <a:spLocks/>
          </p:cNvSpPr>
          <p:nvPr/>
        </p:nvSpPr>
        <p:spPr bwMode="auto">
          <a:xfrm>
            <a:off x="520700" y="4600575"/>
            <a:ext cx="869950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9" name="Freeform 13"/>
          <p:cNvSpPr>
            <a:spLocks/>
          </p:cNvSpPr>
          <p:nvPr/>
        </p:nvSpPr>
        <p:spPr bwMode="auto">
          <a:xfrm>
            <a:off x="520700" y="5192713"/>
            <a:ext cx="860425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0" name="AutoShape 14"/>
          <p:cNvSpPr>
            <a:spLocks noChangeArrowheads="1"/>
          </p:cNvSpPr>
          <p:nvPr/>
        </p:nvSpPr>
        <p:spPr bwMode="auto">
          <a:xfrm>
            <a:off x="7886700" y="2814638"/>
            <a:ext cx="83820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7924800" y="29924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7924800" y="36195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7924800" y="41767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7924800" y="47371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9475" name="Text Box 19"/>
          <p:cNvSpPr txBox="1">
            <a:spLocks noChangeArrowheads="1"/>
          </p:cNvSpPr>
          <p:nvPr/>
        </p:nvSpPr>
        <p:spPr bwMode="auto">
          <a:xfrm>
            <a:off x="7924800" y="530225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9476" name="Freeform 20"/>
          <p:cNvSpPr>
            <a:spLocks/>
          </p:cNvSpPr>
          <p:nvPr/>
        </p:nvSpPr>
        <p:spPr bwMode="auto">
          <a:xfrm>
            <a:off x="7886700" y="3414713"/>
            <a:ext cx="847725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7" name="Freeform 21"/>
          <p:cNvSpPr>
            <a:spLocks/>
          </p:cNvSpPr>
          <p:nvPr/>
        </p:nvSpPr>
        <p:spPr bwMode="auto">
          <a:xfrm>
            <a:off x="7896225" y="3989388"/>
            <a:ext cx="847725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8" name="Freeform 22"/>
          <p:cNvSpPr>
            <a:spLocks/>
          </p:cNvSpPr>
          <p:nvPr/>
        </p:nvSpPr>
        <p:spPr bwMode="auto">
          <a:xfrm>
            <a:off x="7874000" y="4565650"/>
            <a:ext cx="869950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9" name="Freeform 23"/>
          <p:cNvSpPr>
            <a:spLocks/>
          </p:cNvSpPr>
          <p:nvPr/>
        </p:nvSpPr>
        <p:spPr bwMode="auto">
          <a:xfrm>
            <a:off x="7874000" y="5157788"/>
            <a:ext cx="860425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0" name="Text Box 24"/>
          <p:cNvSpPr txBox="1">
            <a:spLocks noChangeArrowheads="1"/>
          </p:cNvSpPr>
          <p:nvPr/>
        </p:nvSpPr>
        <p:spPr bwMode="auto">
          <a:xfrm>
            <a:off x="395288" y="1973263"/>
            <a:ext cx="1122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计算机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1</a:t>
            </a:r>
          </a:p>
        </p:txBody>
      </p:sp>
      <p:sp>
        <p:nvSpPr>
          <p:cNvPr id="19481" name="AutoShape 25"/>
          <p:cNvSpPr>
            <a:spLocks noChangeArrowheads="1"/>
          </p:cNvSpPr>
          <p:nvPr/>
        </p:nvSpPr>
        <p:spPr bwMode="auto">
          <a:xfrm>
            <a:off x="8034338" y="2317750"/>
            <a:ext cx="68580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2" name="Text Box 26"/>
          <p:cNvSpPr txBox="1">
            <a:spLocks noChangeArrowheads="1"/>
          </p:cNvSpPr>
          <p:nvPr/>
        </p:nvSpPr>
        <p:spPr bwMode="auto">
          <a:xfrm>
            <a:off x="8027988" y="2422525"/>
            <a:ext cx="615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9483" name="AutoShape 27"/>
          <p:cNvSpPr>
            <a:spLocks noChangeArrowheads="1"/>
          </p:cNvSpPr>
          <p:nvPr/>
        </p:nvSpPr>
        <p:spPr bwMode="auto">
          <a:xfrm>
            <a:off x="538163" y="2360613"/>
            <a:ext cx="68580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558800" y="2481263"/>
            <a:ext cx="615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9485" name="AutoShape 29"/>
          <p:cNvSpPr>
            <a:spLocks noChangeArrowheads="1"/>
          </p:cNvSpPr>
          <p:nvPr/>
        </p:nvSpPr>
        <p:spPr bwMode="auto">
          <a:xfrm flipV="1">
            <a:off x="654050" y="3354388"/>
            <a:ext cx="196850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9486" name="Text Box 30"/>
          <p:cNvSpPr txBox="1">
            <a:spLocks noChangeArrowheads="1"/>
          </p:cNvSpPr>
          <p:nvPr/>
        </p:nvSpPr>
        <p:spPr bwMode="auto">
          <a:xfrm>
            <a:off x="7770813" y="1973263"/>
            <a:ext cx="1122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计算机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2</a:t>
            </a:r>
          </a:p>
        </p:txBody>
      </p:sp>
      <p:sp>
        <p:nvSpPr>
          <p:cNvPr id="19487" name="Text Box 31"/>
          <p:cNvSpPr txBox="1">
            <a:spLocks noChangeArrowheads="1"/>
          </p:cNvSpPr>
          <p:nvPr/>
        </p:nvSpPr>
        <p:spPr bwMode="auto">
          <a:xfrm>
            <a:off x="1619250" y="3068638"/>
            <a:ext cx="4044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应用层 </a:t>
            </a:r>
            <a:r>
              <a:rPr kumimoji="1" lang="en-US" altLang="zh-CN" sz="2400">
                <a:solidFill>
                  <a:srgbClr val="333399"/>
                </a:solidFill>
                <a:ea typeface="黑体" pitchFamily="49" charset="-122"/>
              </a:rPr>
              <a:t>PDU </a:t>
            </a:r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再传送到运输层</a:t>
            </a:r>
          </a:p>
        </p:txBody>
      </p:sp>
      <p:sp>
        <p:nvSpPr>
          <p:cNvPr id="19488" name="Text Box 32"/>
          <p:cNvSpPr txBox="1">
            <a:spLocks noChangeArrowheads="1"/>
          </p:cNvSpPr>
          <p:nvPr/>
        </p:nvSpPr>
        <p:spPr bwMode="auto">
          <a:xfrm>
            <a:off x="1619250" y="3600450"/>
            <a:ext cx="48013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zh-CN" altLang="en-US" sz="2400" dirty="0" smtClean="0">
                <a:solidFill>
                  <a:srgbClr val="333399"/>
                </a:solidFill>
                <a:ea typeface="黑体" pitchFamily="49" charset="-122"/>
              </a:rPr>
              <a:t>加上传输</a:t>
            </a:r>
            <a:r>
              <a:rPr kumimoji="1" lang="zh-CN" altLang="en-US" sz="2400" dirty="0">
                <a:solidFill>
                  <a:srgbClr val="333399"/>
                </a:solidFill>
                <a:ea typeface="黑体" pitchFamily="49" charset="-122"/>
              </a:rPr>
              <a:t>层首部，</a:t>
            </a:r>
            <a:r>
              <a:rPr kumimoji="1" lang="zh-CN" altLang="en-US" sz="2400" dirty="0" smtClean="0">
                <a:solidFill>
                  <a:srgbClr val="333399"/>
                </a:solidFill>
                <a:ea typeface="黑体" pitchFamily="49" charset="-122"/>
              </a:rPr>
              <a:t>成为传输</a:t>
            </a:r>
            <a:r>
              <a:rPr kumimoji="1" lang="zh-CN" altLang="en-US" sz="2400" dirty="0">
                <a:solidFill>
                  <a:srgbClr val="333399"/>
                </a:solidFill>
                <a:ea typeface="黑体" pitchFamily="49" charset="-122"/>
              </a:rPr>
              <a:t>层报文</a:t>
            </a:r>
            <a:endParaRPr kumimoji="1" lang="zh-CN" altLang="en-US" sz="3600" dirty="0">
              <a:solidFill>
                <a:srgbClr val="333399"/>
              </a:solidFill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5" grpId="0" animBg="1"/>
      <p:bldP spid="1948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计算机</a:t>
            </a:r>
            <a:r>
              <a:rPr lang="zh-CN" altLang="en-US" sz="2400"/>
              <a:t> </a:t>
            </a:r>
            <a:r>
              <a:rPr lang="en-US" altLang="zh-CN"/>
              <a:t>1</a:t>
            </a:r>
            <a:r>
              <a:rPr lang="en-US" altLang="zh-CN" sz="2400"/>
              <a:t> </a:t>
            </a:r>
            <a:r>
              <a:rPr lang="zh-CN" altLang="en-US"/>
              <a:t>向计算机</a:t>
            </a:r>
            <a:r>
              <a:rPr lang="zh-CN" altLang="en-US" sz="2400"/>
              <a:t> </a:t>
            </a:r>
            <a:r>
              <a:rPr lang="en-US" altLang="zh-CN"/>
              <a:t>2</a:t>
            </a:r>
            <a:r>
              <a:rPr lang="en-US" altLang="zh-CN" sz="2400"/>
              <a:t> </a:t>
            </a:r>
            <a:r>
              <a:rPr lang="zh-CN" altLang="en-US"/>
              <a:t>发送数据 </a:t>
            </a:r>
          </a:p>
        </p:txBody>
      </p:sp>
      <p:sp>
        <p:nvSpPr>
          <p:cNvPr id="20483" name="AutoShape 3"/>
          <p:cNvSpPr>
            <a:spLocks noChangeArrowheads="1"/>
          </p:cNvSpPr>
          <p:nvPr/>
        </p:nvSpPr>
        <p:spPr bwMode="auto">
          <a:xfrm rot="-5400000">
            <a:off x="4374356" y="1532732"/>
            <a:ext cx="417513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4" name="AutoShape 4"/>
          <p:cNvSpPr>
            <a:spLocks noChangeArrowheads="1"/>
          </p:cNvSpPr>
          <p:nvPr/>
        </p:nvSpPr>
        <p:spPr bwMode="auto">
          <a:xfrm>
            <a:off x="533400" y="2847975"/>
            <a:ext cx="83820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781050" y="302736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781050" y="365442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781050" y="42116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781050" y="47704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781050" y="533717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20490" name="Freeform 10"/>
          <p:cNvSpPr>
            <a:spLocks/>
          </p:cNvSpPr>
          <p:nvPr/>
        </p:nvSpPr>
        <p:spPr bwMode="auto">
          <a:xfrm>
            <a:off x="533400" y="3449638"/>
            <a:ext cx="847725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1" name="Freeform 11"/>
          <p:cNvSpPr>
            <a:spLocks/>
          </p:cNvSpPr>
          <p:nvPr/>
        </p:nvSpPr>
        <p:spPr bwMode="auto">
          <a:xfrm>
            <a:off x="542925" y="4024313"/>
            <a:ext cx="847725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2" name="Freeform 12"/>
          <p:cNvSpPr>
            <a:spLocks/>
          </p:cNvSpPr>
          <p:nvPr/>
        </p:nvSpPr>
        <p:spPr bwMode="auto">
          <a:xfrm>
            <a:off x="520700" y="4600575"/>
            <a:ext cx="869950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3" name="Freeform 13"/>
          <p:cNvSpPr>
            <a:spLocks/>
          </p:cNvSpPr>
          <p:nvPr/>
        </p:nvSpPr>
        <p:spPr bwMode="auto">
          <a:xfrm>
            <a:off x="520700" y="5192713"/>
            <a:ext cx="860425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4" name="AutoShape 14"/>
          <p:cNvSpPr>
            <a:spLocks noChangeArrowheads="1"/>
          </p:cNvSpPr>
          <p:nvPr/>
        </p:nvSpPr>
        <p:spPr bwMode="auto">
          <a:xfrm>
            <a:off x="7886700" y="2814638"/>
            <a:ext cx="83820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7924800" y="29924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7924800" y="36195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7924800" y="41767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7924800" y="47371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7924800" y="530225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20500" name="Freeform 20"/>
          <p:cNvSpPr>
            <a:spLocks/>
          </p:cNvSpPr>
          <p:nvPr/>
        </p:nvSpPr>
        <p:spPr bwMode="auto">
          <a:xfrm>
            <a:off x="7886700" y="3414713"/>
            <a:ext cx="847725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1" name="Freeform 21"/>
          <p:cNvSpPr>
            <a:spLocks/>
          </p:cNvSpPr>
          <p:nvPr/>
        </p:nvSpPr>
        <p:spPr bwMode="auto">
          <a:xfrm>
            <a:off x="7896225" y="3989388"/>
            <a:ext cx="847725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2" name="Freeform 22"/>
          <p:cNvSpPr>
            <a:spLocks/>
          </p:cNvSpPr>
          <p:nvPr/>
        </p:nvSpPr>
        <p:spPr bwMode="auto">
          <a:xfrm>
            <a:off x="7874000" y="4565650"/>
            <a:ext cx="869950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3" name="Freeform 23"/>
          <p:cNvSpPr>
            <a:spLocks/>
          </p:cNvSpPr>
          <p:nvPr/>
        </p:nvSpPr>
        <p:spPr bwMode="auto">
          <a:xfrm>
            <a:off x="7874000" y="5157788"/>
            <a:ext cx="860425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395288" y="1973263"/>
            <a:ext cx="1122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计算机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1</a:t>
            </a:r>
          </a:p>
        </p:txBody>
      </p:sp>
      <p:sp>
        <p:nvSpPr>
          <p:cNvPr id="20505" name="AutoShape 25"/>
          <p:cNvSpPr>
            <a:spLocks noChangeArrowheads="1"/>
          </p:cNvSpPr>
          <p:nvPr/>
        </p:nvSpPr>
        <p:spPr bwMode="auto">
          <a:xfrm>
            <a:off x="8034338" y="2317750"/>
            <a:ext cx="68580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6" name="Text Box 26"/>
          <p:cNvSpPr txBox="1">
            <a:spLocks noChangeArrowheads="1"/>
          </p:cNvSpPr>
          <p:nvPr/>
        </p:nvSpPr>
        <p:spPr bwMode="auto">
          <a:xfrm>
            <a:off x="8027988" y="2422525"/>
            <a:ext cx="615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20507" name="AutoShape 27"/>
          <p:cNvSpPr>
            <a:spLocks noChangeArrowheads="1"/>
          </p:cNvSpPr>
          <p:nvPr/>
        </p:nvSpPr>
        <p:spPr bwMode="auto">
          <a:xfrm>
            <a:off x="538163" y="2360613"/>
            <a:ext cx="68580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8" name="Text Box 28"/>
          <p:cNvSpPr txBox="1">
            <a:spLocks noChangeArrowheads="1"/>
          </p:cNvSpPr>
          <p:nvPr/>
        </p:nvSpPr>
        <p:spPr bwMode="auto">
          <a:xfrm>
            <a:off x="558800" y="2481263"/>
            <a:ext cx="615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20509" name="AutoShape 29"/>
          <p:cNvSpPr>
            <a:spLocks noChangeArrowheads="1"/>
          </p:cNvSpPr>
          <p:nvPr/>
        </p:nvSpPr>
        <p:spPr bwMode="auto">
          <a:xfrm flipV="1">
            <a:off x="654050" y="3930650"/>
            <a:ext cx="196850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7770813" y="1973263"/>
            <a:ext cx="1122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计算机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2</a:t>
            </a:r>
          </a:p>
        </p:txBody>
      </p:sp>
      <p:sp>
        <p:nvSpPr>
          <p:cNvPr id="20511" name="Text Box 31"/>
          <p:cNvSpPr txBox="1">
            <a:spLocks noChangeArrowheads="1"/>
          </p:cNvSpPr>
          <p:nvPr/>
        </p:nvSpPr>
        <p:spPr bwMode="auto">
          <a:xfrm>
            <a:off x="1547813" y="3625850"/>
            <a:ext cx="38779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zh-CN" altLang="en-US" sz="2400" dirty="0">
                <a:solidFill>
                  <a:srgbClr val="333399"/>
                </a:solidFill>
                <a:ea typeface="黑体" pitchFamily="49" charset="-122"/>
              </a:rPr>
              <a:t>传</a:t>
            </a:r>
            <a:r>
              <a:rPr kumimoji="1" lang="zh-CN" altLang="en-US" sz="2400" dirty="0" smtClean="0">
                <a:solidFill>
                  <a:srgbClr val="333399"/>
                </a:solidFill>
                <a:ea typeface="黑体" pitchFamily="49" charset="-122"/>
              </a:rPr>
              <a:t>输</a:t>
            </a:r>
            <a:r>
              <a:rPr kumimoji="1" lang="zh-CN" altLang="en-US" sz="2400" dirty="0">
                <a:solidFill>
                  <a:srgbClr val="333399"/>
                </a:solidFill>
                <a:ea typeface="黑体" pitchFamily="49" charset="-122"/>
              </a:rPr>
              <a:t>层报文再传送到网络层</a:t>
            </a:r>
          </a:p>
        </p:txBody>
      </p:sp>
      <p:sp>
        <p:nvSpPr>
          <p:cNvPr id="20512" name="Text Box 32"/>
          <p:cNvSpPr txBox="1">
            <a:spLocks noChangeArrowheads="1"/>
          </p:cNvSpPr>
          <p:nvPr/>
        </p:nvSpPr>
        <p:spPr bwMode="auto">
          <a:xfrm>
            <a:off x="1547813" y="4221163"/>
            <a:ext cx="6126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加上网络层首部，成为 </a:t>
            </a:r>
            <a:r>
              <a:rPr kumimoji="1" lang="en-US" altLang="zh-CN" sz="2400">
                <a:solidFill>
                  <a:srgbClr val="333399"/>
                </a:solidFill>
                <a:ea typeface="黑体" pitchFamily="49" charset="-122"/>
              </a:rPr>
              <a:t>IP </a:t>
            </a:r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数据报（或分组）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9" grpId="0" animBg="1"/>
      <p:bldP spid="2051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计算机</a:t>
            </a:r>
            <a:r>
              <a:rPr lang="zh-CN" altLang="en-US" sz="2400"/>
              <a:t> </a:t>
            </a:r>
            <a:r>
              <a:rPr lang="en-US" altLang="zh-CN"/>
              <a:t>1</a:t>
            </a:r>
            <a:r>
              <a:rPr lang="en-US" altLang="zh-CN" sz="2400"/>
              <a:t> </a:t>
            </a:r>
            <a:r>
              <a:rPr lang="zh-CN" altLang="en-US"/>
              <a:t>向计算机</a:t>
            </a:r>
            <a:r>
              <a:rPr lang="zh-CN" altLang="en-US" sz="2400"/>
              <a:t> </a:t>
            </a:r>
            <a:r>
              <a:rPr lang="en-US" altLang="zh-CN"/>
              <a:t>2</a:t>
            </a:r>
            <a:r>
              <a:rPr lang="en-US" altLang="zh-CN" sz="2400"/>
              <a:t> </a:t>
            </a:r>
            <a:r>
              <a:rPr lang="zh-CN" altLang="en-US"/>
              <a:t>发送数据 </a:t>
            </a:r>
          </a:p>
        </p:txBody>
      </p:sp>
      <p:sp>
        <p:nvSpPr>
          <p:cNvPr id="21507" name="AutoShape 3"/>
          <p:cNvSpPr>
            <a:spLocks noChangeArrowheads="1"/>
          </p:cNvSpPr>
          <p:nvPr/>
        </p:nvSpPr>
        <p:spPr bwMode="auto">
          <a:xfrm rot="-5400000">
            <a:off x="4374356" y="1532732"/>
            <a:ext cx="417513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8" name="AutoShape 4"/>
          <p:cNvSpPr>
            <a:spLocks noChangeArrowheads="1"/>
          </p:cNvSpPr>
          <p:nvPr/>
        </p:nvSpPr>
        <p:spPr bwMode="auto">
          <a:xfrm>
            <a:off x="533400" y="2847975"/>
            <a:ext cx="83820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781050" y="302736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781050" y="365442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781050" y="42116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781050" y="47704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781050" y="533717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21514" name="Freeform 10"/>
          <p:cNvSpPr>
            <a:spLocks/>
          </p:cNvSpPr>
          <p:nvPr/>
        </p:nvSpPr>
        <p:spPr bwMode="auto">
          <a:xfrm>
            <a:off x="533400" y="3449638"/>
            <a:ext cx="847725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5" name="Freeform 11"/>
          <p:cNvSpPr>
            <a:spLocks/>
          </p:cNvSpPr>
          <p:nvPr/>
        </p:nvSpPr>
        <p:spPr bwMode="auto">
          <a:xfrm>
            <a:off x="542925" y="4024313"/>
            <a:ext cx="847725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6" name="Freeform 12"/>
          <p:cNvSpPr>
            <a:spLocks/>
          </p:cNvSpPr>
          <p:nvPr/>
        </p:nvSpPr>
        <p:spPr bwMode="auto">
          <a:xfrm>
            <a:off x="520700" y="4600575"/>
            <a:ext cx="869950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7" name="Freeform 13"/>
          <p:cNvSpPr>
            <a:spLocks/>
          </p:cNvSpPr>
          <p:nvPr/>
        </p:nvSpPr>
        <p:spPr bwMode="auto">
          <a:xfrm>
            <a:off x="520700" y="5192713"/>
            <a:ext cx="860425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8" name="AutoShape 14"/>
          <p:cNvSpPr>
            <a:spLocks noChangeArrowheads="1"/>
          </p:cNvSpPr>
          <p:nvPr/>
        </p:nvSpPr>
        <p:spPr bwMode="auto">
          <a:xfrm>
            <a:off x="7886700" y="2814638"/>
            <a:ext cx="83820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7924800" y="29924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7924800" y="36195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7924800" y="41767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7924800" y="47371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7924800" y="530225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21524" name="Freeform 20"/>
          <p:cNvSpPr>
            <a:spLocks/>
          </p:cNvSpPr>
          <p:nvPr/>
        </p:nvSpPr>
        <p:spPr bwMode="auto">
          <a:xfrm>
            <a:off x="7886700" y="3414713"/>
            <a:ext cx="847725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5" name="Freeform 21"/>
          <p:cNvSpPr>
            <a:spLocks/>
          </p:cNvSpPr>
          <p:nvPr/>
        </p:nvSpPr>
        <p:spPr bwMode="auto">
          <a:xfrm>
            <a:off x="7896225" y="3989388"/>
            <a:ext cx="847725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6" name="Freeform 22"/>
          <p:cNvSpPr>
            <a:spLocks/>
          </p:cNvSpPr>
          <p:nvPr/>
        </p:nvSpPr>
        <p:spPr bwMode="auto">
          <a:xfrm>
            <a:off x="7874000" y="4565650"/>
            <a:ext cx="869950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7" name="Freeform 23"/>
          <p:cNvSpPr>
            <a:spLocks/>
          </p:cNvSpPr>
          <p:nvPr/>
        </p:nvSpPr>
        <p:spPr bwMode="auto">
          <a:xfrm>
            <a:off x="7874000" y="5157788"/>
            <a:ext cx="860425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395288" y="1973263"/>
            <a:ext cx="1122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计算机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1</a:t>
            </a:r>
          </a:p>
        </p:txBody>
      </p:sp>
      <p:sp>
        <p:nvSpPr>
          <p:cNvPr id="21529" name="AutoShape 25"/>
          <p:cNvSpPr>
            <a:spLocks noChangeArrowheads="1"/>
          </p:cNvSpPr>
          <p:nvPr/>
        </p:nvSpPr>
        <p:spPr bwMode="auto">
          <a:xfrm>
            <a:off x="8034338" y="2317750"/>
            <a:ext cx="68580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30" name="Text Box 26"/>
          <p:cNvSpPr txBox="1">
            <a:spLocks noChangeArrowheads="1"/>
          </p:cNvSpPr>
          <p:nvPr/>
        </p:nvSpPr>
        <p:spPr bwMode="auto">
          <a:xfrm>
            <a:off x="8027988" y="2422525"/>
            <a:ext cx="615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21531" name="AutoShape 27"/>
          <p:cNvSpPr>
            <a:spLocks noChangeArrowheads="1"/>
          </p:cNvSpPr>
          <p:nvPr/>
        </p:nvSpPr>
        <p:spPr bwMode="auto">
          <a:xfrm>
            <a:off x="538163" y="2360613"/>
            <a:ext cx="68580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32" name="Text Box 28"/>
          <p:cNvSpPr txBox="1">
            <a:spLocks noChangeArrowheads="1"/>
          </p:cNvSpPr>
          <p:nvPr/>
        </p:nvSpPr>
        <p:spPr bwMode="auto">
          <a:xfrm>
            <a:off x="558800" y="2481263"/>
            <a:ext cx="615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21533" name="AutoShape 29"/>
          <p:cNvSpPr>
            <a:spLocks noChangeArrowheads="1"/>
          </p:cNvSpPr>
          <p:nvPr/>
        </p:nvSpPr>
        <p:spPr bwMode="auto">
          <a:xfrm flipV="1">
            <a:off x="654050" y="4506913"/>
            <a:ext cx="196850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1534" name="Text Box 30"/>
          <p:cNvSpPr txBox="1">
            <a:spLocks noChangeArrowheads="1"/>
          </p:cNvSpPr>
          <p:nvPr/>
        </p:nvSpPr>
        <p:spPr bwMode="auto">
          <a:xfrm>
            <a:off x="7770813" y="1973263"/>
            <a:ext cx="1122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计算机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2</a:t>
            </a:r>
          </a:p>
        </p:txBody>
      </p:sp>
      <p:sp>
        <p:nvSpPr>
          <p:cNvPr id="21535" name="Text Box 31"/>
          <p:cNvSpPr txBox="1">
            <a:spLocks noChangeArrowheads="1"/>
          </p:cNvSpPr>
          <p:nvPr/>
        </p:nvSpPr>
        <p:spPr bwMode="auto">
          <a:xfrm>
            <a:off x="1619250" y="4195763"/>
            <a:ext cx="4213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400">
                <a:solidFill>
                  <a:srgbClr val="333399"/>
                </a:solidFill>
                <a:ea typeface="黑体" pitchFamily="49" charset="-122"/>
              </a:rPr>
              <a:t>IP </a:t>
            </a:r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数据报再传送到数据链路层</a:t>
            </a:r>
          </a:p>
        </p:txBody>
      </p:sp>
      <p:sp>
        <p:nvSpPr>
          <p:cNvPr id="21536" name="Text Box 32"/>
          <p:cNvSpPr txBox="1">
            <a:spLocks noChangeArrowheads="1"/>
          </p:cNvSpPr>
          <p:nvPr/>
        </p:nvSpPr>
        <p:spPr bwMode="auto">
          <a:xfrm>
            <a:off x="1619250" y="4752975"/>
            <a:ext cx="597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加上链路层首部和尾部，成为数据链路层帧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33" grpId="0" animBg="1"/>
      <p:bldP spid="2153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计算机</a:t>
            </a:r>
            <a:r>
              <a:rPr lang="zh-CN" altLang="en-US" sz="2400"/>
              <a:t> </a:t>
            </a:r>
            <a:r>
              <a:rPr lang="en-US" altLang="zh-CN"/>
              <a:t>1</a:t>
            </a:r>
            <a:r>
              <a:rPr lang="en-US" altLang="zh-CN" sz="2400"/>
              <a:t> </a:t>
            </a:r>
            <a:r>
              <a:rPr lang="zh-CN" altLang="en-US"/>
              <a:t>向计算机</a:t>
            </a:r>
            <a:r>
              <a:rPr lang="zh-CN" altLang="en-US" sz="2400"/>
              <a:t> </a:t>
            </a:r>
            <a:r>
              <a:rPr lang="en-US" altLang="zh-CN"/>
              <a:t>2</a:t>
            </a:r>
            <a:r>
              <a:rPr lang="en-US" altLang="zh-CN" sz="2400"/>
              <a:t> </a:t>
            </a:r>
            <a:r>
              <a:rPr lang="zh-CN" altLang="en-US"/>
              <a:t>发送数据 </a:t>
            </a:r>
          </a:p>
        </p:txBody>
      </p:sp>
      <p:sp>
        <p:nvSpPr>
          <p:cNvPr id="22531" name="AutoShape 3"/>
          <p:cNvSpPr>
            <a:spLocks noChangeArrowheads="1"/>
          </p:cNvSpPr>
          <p:nvPr/>
        </p:nvSpPr>
        <p:spPr bwMode="auto">
          <a:xfrm rot="-5400000">
            <a:off x="4374356" y="1532732"/>
            <a:ext cx="417513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2" name="AutoShape 4"/>
          <p:cNvSpPr>
            <a:spLocks noChangeArrowheads="1"/>
          </p:cNvSpPr>
          <p:nvPr/>
        </p:nvSpPr>
        <p:spPr bwMode="auto">
          <a:xfrm>
            <a:off x="533400" y="2847975"/>
            <a:ext cx="83820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781050" y="302736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781050" y="365442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781050" y="42116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781050" y="47704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781050" y="533717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22538" name="Freeform 10"/>
          <p:cNvSpPr>
            <a:spLocks/>
          </p:cNvSpPr>
          <p:nvPr/>
        </p:nvSpPr>
        <p:spPr bwMode="auto">
          <a:xfrm>
            <a:off x="533400" y="3449638"/>
            <a:ext cx="847725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9" name="Freeform 11"/>
          <p:cNvSpPr>
            <a:spLocks/>
          </p:cNvSpPr>
          <p:nvPr/>
        </p:nvSpPr>
        <p:spPr bwMode="auto">
          <a:xfrm>
            <a:off x="542925" y="4024313"/>
            <a:ext cx="847725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0" name="Freeform 12"/>
          <p:cNvSpPr>
            <a:spLocks/>
          </p:cNvSpPr>
          <p:nvPr/>
        </p:nvSpPr>
        <p:spPr bwMode="auto">
          <a:xfrm>
            <a:off x="520700" y="4600575"/>
            <a:ext cx="869950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1" name="Freeform 13"/>
          <p:cNvSpPr>
            <a:spLocks/>
          </p:cNvSpPr>
          <p:nvPr/>
        </p:nvSpPr>
        <p:spPr bwMode="auto">
          <a:xfrm>
            <a:off x="520700" y="5192713"/>
            <a:ext cx="860425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2" name="AutoShape 14"/>
          <p:cNvSpPr>
            <a:spLocks noChangeArrowheads="1"/>
          </p:cNvSpPr>
          <p:nvPr/>
        </p:nvSpPr>
        <p:spPr bwMode="auto">
          <a:xfrm>
            <a:off x="7886700" y="2814638"/>
            <a:ext cx="83820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7924800" y="29924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7924800" y="36195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7924800" y="41767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22546" name="Text Box 18"/>
          <p:cNvSpPr txBox="1">
            <a:spLocks noChangeArrowheads="1"/>
          </p:cNvSpPr>
          <p:nvPr/>
        </p:nvSpPr>
        <p:spPr bwMode="auto">
          <a:xfrm>
            <a:off x="7924800" y="47371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7924800" y="530225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22548" name="Freeform 20"/>
          <p:cNvSpPr>
            <a:spLocks/>
          </p:cNvSpPr>
          <p:nvPr/>
        </p:nvSpPr>
        <p:spPr bwMode="auto">
          <a:xfrm>
            <a:off x="7886700" y="3414713"/>
            <a:ext cx="847725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9" name="Freeform 21"/>
          <p:cNvSpPr>
            <a:spLocks/>
          </p:cNvSpPr>
          <p:nvPr/>
        </p:nvSpPr>
        <p:spPr bwMode="auto">
          <a:xfrm>
            <a:off x="7896225" y="3989388"/>
            <a:ext cx="847725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50" name="Freeform 22"/>
          <p:cNvSpPr>
            <a:spLocks/>
          </p:cNvSpPr>
          <p:nvPr/>
        </p:nvSpPr>
        <p:spPr bwMode="auto">
          <a:xfrm>
            <a:off x="7874000" y="4565650"/>
            <a:ext cx="869950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51" name="Freeform 23"/>
          <p:cNvSpPr>
            <a:spLocks/>
          </p:cNvSpPr>
          <p:nvPr/>
        </p:nvSpPr>
        <p:spPr bwMode="auto">
          <a:xfrm>
            <a:off x="7874000" y="5157788"/>
            <a:ext cx="860425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395288" y="1973263"/>
            <a:ext cx="1122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计算机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1</a:t>
            </a:r>
          </a:p>
        </p:txBody>
      </p:sp>
      <p:sp>
        <p:nvSpPr>
          <p:cNvPr id="22553" name="AutoShape 25"/>
          <p:cNvSpPr>
            <a:spLocks noChangeArrowheads="1"/>
          </p:cNvSpPr>
          <p:nvPr/>
        </p:nvSpPr>
        <p:spPr bwMode="auto">
          <a:xfrm>
            <a:off x="8034338" y="2317750"/>
            <a:ext cx="68580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54" name="Text Box 26"/>
          <p:cNvSpPr txBox="1">
            <a:spLocks noChangeArrowheads="1"/>
          </p:cNvSpPr>
          <p:nvPr/>
        </p:nvSpPr>
        <p:spPr bwMode="auto">
          <a:xfrm>
            <a:off x="8027988" y="2422525"/>
            <a:ext cx="615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22555" name="AutoShape 27"/>
          <p:cNvSpPr>
            <a:spLocks noChangeArrowheads="1"/>
          </p:cNvSpPr>
          <p:nvPr/>
        </p:nvSpPr>
        <p:spPr bwMode="auto">
          <a:xfrm>
            <a:off x="538163" y="2360613"/>
            <a:ext cx="68580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56" name="Text Box 28"/>
          <p:cNvSpPr txBox="1">
            <a:spLocks noChangeArrowheads="1"/>
          </p:cNvSpPr>
          <p:nvPr/>
        </p:nvSpPr>
        <p:spPr bwMode="auto">
          <a:xfrm>
            <a:off x="558800" y="2481263"/>
            <a:ext cx="615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22557" name="AutoShape 29"/>
          <p:cNvSpPr>
            <a:spLocks noChangeArrowheads="1"/>
          </p:cNvSpPr>
          <p:nvPr/>
        </p:nvSpPr>
        <p:spPr bwMode="auto">
          <a:xfrm flipV="1">
            <a:off x="654050" y="5083175"/>
            <a:ext cx="196850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2558" name="Text Box 30"/>
          <p:cNvSpPr txBox="1">
            <a:spLocks noChangeArrowheads="1"/>
          </p:cNvSpPr>
          <p:nvPr/>
        </p:nvSpPr>
        <p:spPr bwMode="auto">
          <a:xfrm>
            <a:off x="7770813" y="1973263"/>
            <a:ext cx="1122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计算机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2</a:t>
            </a:r>
          </a:p>
        </p:txBody>
      </p:sp>
      <p:sp>
        <p:nvSpPr>
          <p:cNvPr id="22559" name="Text Box 31"/>
          <p:cNvSpPr txBox="1">
            <a:spLocks noChangeArrowheads="1"/>
          </p:cNvSpPr>
          <p:nvPr/>
        </p:nvSpPr>
        <p:spPr bwMode="auto">
          <a:xfrm>
            <a:off x="1619250" y="4700588"/>
            <a:ext cx="414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数据链路层帧再传送到物理层</a:t>
            </a:r>
          </a:p>
        </p:txBody>
      </p:sp>
      <p:sp>
        <p:nvSpPr>
          <p:cNvPr id="22560" name="Text Box 32"/>
          <p:cNvSpPr txBox="1">
            <a:spLocks noChangeArrowheads="1"/>
          </p:cNvSpPr>
          <p:nvPr/>
        </p:nvSpPr>
        <p:spPr bwMode="auto">
          <a:xfrm>
            <a:off x="1619250" y="5276850"/>
            <a:ext cx="567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最下面的物理层把比特流传送到物理媒体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7" grpId="0" animBg="1"/>
      <p:bldP spid="2256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计算机</a:t>
            </a:r>
            <a:r>
              <a:rPr lang="zh-CN" altLang="en-US" sz="2400"/>
              <a:t> </a:t>
            </a:r>
            <a:r>
              <a:rPr lang="en-US" altLang="zh-CN"/>
              <a:t>1</a:t>
            </a:r>
            <a:r>
              <a:rPr lang="en-US" altLang="zh-CN" sz="2400"/>
              <a:t> </a:t>
            </a:r>
            <a:r>
              <a:rPr lang="zh-CN" altLang="en-US"/>
              <a:t>向计算机</a:t>
            </a:r>
            <a:r>
              <a:rPr lang="zh-CN" altLang="en-US" sz="2400"/>
              <a:t> </a:t>
            </a:r>
            <a:r>
              <a:rPr lang="en-US" altLang="zh-CN"/>
              <a:t>2</a:t>
            </a:r>
            <a:r>
              <a:rPr lang="en-US" altLang="zh-CN" sz="2400"/>
              <a:t> </a:t>
            </a:r>
            <a:r>
              <a:rPr lang="zh-CN" altLang="en-US"/>
              <a:t>发送数据 </a:t>
            </a:r>
          </a:p>
        </p:txBody>
      </p:sp>
      <p:sp>
        <p:nvSpPr>
          <p:cNvPr id="23556" name="AutoShape 4"/>
          <p:cNvSpPr>
            <a:spLocks noChangeArrowheads="1"/>
          </p:cNvSpPr>
          <p:nvPr/>
        </p:nvSpPr>
        <p:spPr bwMode="auto">
          <a:xfrm rot="-5400000">
            <a:off x="4370339" y="1580357"/>
            <a:ext cx="417513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>
            <a:off x="533400" y="2847975"/>
            <a:ext cx="83820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781050" y="302736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781050" y="365442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781050" y="42116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781050" y="47704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781050" y="533717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23563" name="Freeform 11"/>
          <p:cNvSpPr>
            <a:spLocks/>
          </p:cNvSpPr>
          <p:nvPr/>
        </p:nvSpPr>
        <p:spPr bwMode="auto">
          <a:xfrm>
            <a:off x="533400" y="3449638"/>
            <a:ext cx="847725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4" name="Freeform 12"/>
          <p:cNvSpPr>
            <a:spLocks/>
          </p:cNvSpPr>
          <p:nvPr/>
        </p:nvSpPr>
        <p:spPr bwMode="auto">
          <a:xfrm>
            <a:off x="542925" y="4024313"/>
            <a:ext cx="847725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5" name="Freeform 13"/>
          <p:cNvSpPr>
            <a:spLocks/>
          </p:cNvSpPr>
          <p:nvPr/>
        </p:nvSpPr>
        <p:spPr bwMode="auto">
          <a:xfrm>
            <a:off x="520700" y="4600575"/>
            <a:ext cx="869950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6" name="Freeform 14"/>
          <p:cNvSpPr>
            <a:spLocks/>
          </p:cNvSpPr>
          <p:nvPr/>
        </p:nvSpPr>
        <p:spPr bwMode="auto">
          <a:xfrm>
            <a:off x="520700" y="5192713"/>
            <a:ext cx="860425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7" name="AutoShape 15"/>
          <p:cNvSpPr>
            <a:spLocks noChangeArrowheads="1"/>
          </p:cNvSpPr>
          <p:nvPr/>
        </p:nvSpPr>
        <p:spPr bwMode="auto">
          <a:xfrm>
            <a:off x="7886700" y="2814638"/>
            <a:ext cx="83820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7924800" y="29924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7924800" y="36195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7924800" y="41767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7924800" y="47371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7924800" y="530225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23573" name="Freeform 21"/>
          <p:cNvSpPr>
            <a:spLocks/>
          </p:cNvSpPr>
          <p:nvPr/>
        </p:nvSpPr>
        <p:spPr bwMode="auto">
          <a:xfrm>
            <a:off x="7886700" y="3414713"/>
            <a:ext cx="847725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4" name="Freeform 22"/>
          <p:cNvSpPr>
            <a:spLocks/>
          </p:cNvSpPr>
          <p:nvPr/>
        </p:nvSpPr>
        <p:spPr bwMode="auto">
          <a:xfrm>
            <a:off x="7896225" y="3989388"/>
            <a:ext cx="847725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5" name="Freeform 23"/>
          <p:cNvSpPr>
            <a:spLocks/>
          </p:cNvSpPr>
          <p:nvPr/>
        </p:nvSpPr>
        <p:spPr bwMode="auto">
          <a:xfrm>
            <a:off x="7874000" y="4565650"/>
            <a:ext cx="869950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6" name="Freeform 24"/>
          <p:cNvSpPr>
            <a:spLocks/>
          </p:cNvSpPr>
          <p:nvPr/>
        </p:nvSpPr>
        <p:spPr bwMode="auto">
          <a:xfrm>
            <a:off x="7874000" y="5157788"/>
            <a:ext cx="860425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7" name="AutoShape 25"/>
          <p:cNvSpPr>
            <a:spLocks noChangeArrowheads="1"/>
          </p:cNvSpPr>
          <p:nvPr/>
        </p:nvSpPr>
        <p:spPr bwMode="auto">
          <a:xfrm flipV="1">
            <a:off x="696913" y="5730875"/>
            <a:ext cx="395287" cy="4191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8" name="Text Box 26"/>
          <p:cNvSpPr txBox="1">
            <a:spLocks noChangeArrowheads="1"/>
          </p:cNvSpPr>
          <p:nvPr/>
        </p:nvSpPr>
        <p:spPr bwMode="auto">
          <a:xfrm>
            <a:off x="3851275" y="5827713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zh-CN" altLang="en-US" sz="20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物理传输媒体</a:t>
            </a:r>
          </a:p>
        </p:txBody>
      </p:sp>
      <p:sp>
        <p:nvSpPr>
          <p:cNvPr id="23579" name="AutoShape 27"/>
          <p:cNvSpPr>
            <a:spLocks noChangeArrowheads="1"/>
          </p:cNvSpPr>
          <p:nvPr/>
        </p:nvSpPr>
        <p:spPr bwMode="auto">
          <a:xfrm rot="5400000">
            <a:off x="3310731" y="5831682"/>
            <a:ext cx="179387" cy="393700"/>
          </a:xfrm>
          <a:prstGeom prst="upArrow">
            <a:avLst>
              <a:gd name="adj1" fmla="val 50000"/>
              <a:gd name="adj2" fmla="val 54867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3580" name="AutoShape 28"/>
          <p:cNvSpPr>
            <a:spLocks noChangeArrowheads="1"/>
          </p:cNvSpPr>
          <p:nvPr/>
        </p:nvSpPr>
        <p:spPr bwMode="auto">
          <a:xfrm rot="5400000">
            <a:off x="6047581" y="5831682"/>
            <a:ext cx="179387" cy="393700"/>
          </a:xfrm>
          <a:prstGeom prst="upArrow">
            <a:avLst>
              <a:gd name="adj1" fmla="val 50000"/>
              <a:gd name="adj2" fmla="val 54867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3581" name="Text Box 29"/>
          <p:cNvSpPr txBox="1">
            <a:spLocks noChangeArrowheads="1"/>
          </p:cNvSpPr>
          <p:nvPr/>
        </p:nvSpPr>
        <p:spPr bwMode="auto">
          <a:xfrm>
            <a:off x="395288" y="1973263"/>
            <a:ext cx="1122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计算机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1</a:t>
            </a:r>
          </a:p>
        </p:txBody>
      </p:sp>
      <p:sp>
        <p:nvSpPr>
          <p:cNvPr id="23582" name="AutoShape 30"/>
          <p:cNvSpPr>
            <a:spLocks noChangeArrowheads="1"/>
          </p:cNvSpPr>
          <p:nvPr/>
        </p:nvSpPr>
        <p:spPr bwMode="auto">
          <a:xfrm>
            <a:off x="8034338" y="2317750"/>
            <a:ext cx="68580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83" name="Text Box 31"/>
          <p:cNvSpPr txBox="1">
            <a:spLocks noChangeArrowheads="1"/>
          </p:cNvSpPr>
          <p:nvPr/>
        </p:nvSpPr>
        <p:spPr bwMode="auto">
          <a:xfrm>
            <a:off x="8027988" y="2422525"/>
            <a:ext cx="615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23584" name="AutoShape 32"/>
          <p:cNvSpPr>
            <a:spLocks noChangeArrowheads="1"/>
          </p:cNvSpPr>
          <p:nvPr/>
        </p:nvSpPr>
        <p:spPr bwMode="auto">
          <a:xfrm>
            <a:off x="538163" y="2360613"/>
            <a:ext cx="68580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85" name="Text Box 33"/>
          <p:cNvSpPr txBox="1">
            <a:spLocks noChangeArrowheads="1"/>
          </p:cNvSpPr>
          <p:nvPr/>
        </p:nvSpPr>
        <p:spPr bwMode="auto">
          <a:xfrm>
            <a:off x="558800" y="2481263"/>
            <a:ext cx="615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grpSp>
        <p:nvGrpSpPr>
          <p:cNvPr id="23586" name="Group 34"/>
          <p:cNvGrpSpPr>
            <a:grpSpLocks/>
          </p:cNvGrpSpPr>
          <p:nvPr/>
        </p:nvGrpSpPr>
        <p:grpSpPr bwMode="auto">
          <a:xfrm>
            <a:off x="1619250" y="5959475"/>
            <a:ext cx="1066800" cy="139700"/>
            <a:chOff x="1344" y="912"/>
            <a:chExt cx="672" cy="96"/>
          </a:xfrm>
        </p:grpSpPr>
        <p:sp>
          <p:nvSpPr>
            <p:cNvPr id="23587" name="Line 35"/>
            <p:cNvSpPr>
              <a:spLocks noChangeShapeType="1"/>
            </p:cNvSpPr>
            <p:nvPr/>
          </p:nvSpPr>
          <p:spPr bwMode="auto">
            <a:xfrm>
              <a:off x="1344" y="96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8" name="Freeform 36"/>
            <p:cNvSpPr>
              <a:spLocks/>
            </p:cNvSpPr>
            <p:nvPr/>
          </p:nvSpPr>
          <p:spPr bwMode="auto">
            <a:xfrm>
              <a:off x="1392" y="912"/>
              <a:ext cx="576" cy="96"/>
            </a:xfrm>
            <a:custGeom>
              <a:avLst/>
              <a:gdLst>
                <a:gd name="T0" fmla="*/ 0 w 576"/>
                <a:gd name="T1" fmla="*/ 96 h 192"/>
                <a:gd name="T2" fmla="*/ 0 w 576"/>
                <a:gd name="T3" fmla="*/ 0 h 192"/>
                <a:gd name="T4" fmla="*/ 192 w 576"/>
                <a:gd name="T5" fmla="*/ 0 h 192"/>
                <a:gd name="T6" fmla="*/ 192 w 576"/>
                <a:gd name="T7" fmla="*/ 192 h 192"/>
                <a:gd name="T8" fmla="*/ 288 w 576"/>
                <a:gd name="T9" fmla="*/ 192 h 192"/>
                <a:gd name="T10" fmla="*/ 288 w 576"/>
                <a:gd name="T11" fmla="*/ 0 h 192"/>
                <a:gd name="T12" fmla="*/ 336 w 576"/>
                <a:gd name="T13" fmla="*/ 0 h 192"/>
                <a:gd name="T14" fmla="*/ 336 w 576"/>
                <a:gd name="T15" fmla="*/ 192 h 192"/>
                <a:gd name="T16" fmla="*/ 480 w 576"/>
                <a:gd name="T17" fmla="*/ 192 h 192"/>
                <a:gd name="T18" fmla="*/ 480 w 576"/>
                <a:gd name="T19" fmla="*/ 0 h 192"/>
                <a:gd name="T20" fmla="*/ 576 w 576"/>
                <a:gd name="T21" fmla="*/ 0 h 192"/>
                <a:gd name="T22" fmla="*/ 576 w 576"/>
                <a:gd name="T23" fmla="*/ 96 h 192"/>
                <a:gd name="T24" fmla="*/ 0 w 576"/>
                <a:gd name="T25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589" name="Group 37"/>
          <p:cNvGrpSpPr>
            <a:grpSpLocks/>
          </p:cNvGrpSpPr>
          <p:nvPr/>
        </p:nvGrpSpPr>
        <p:grpSpPr bwMode="auto">
          <a:xfrm>
            <a:off x="6600825" y="5957888"/>
            <a:ext cx="1066800" cy="142875"/>
            <a:chOff x="4158" y="3753"/>
            <a:chExt cx="672" cy="90"/>
          </a:xfrm>
        </p:grpSpPr>
        <p:sp>
          <p:nvSpPr>
            <p:cNvPr id="23590" name="Line 38"/>
            <p:cNvSpPr>
              <a:spLocks noChangeShapeType="1"/>
            </p:cNvSpPr>
            <p:nvPr/>
          </p:nvSpPr>
          <p:spPr bwMode="auto">
            <a:xfrm>
              <a:off x="4158" y="3798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1" name="Freeform 39"/>
            <p:cNvSpPr>
              <a:spLocks/>
            </p:cNvSpPr>
            <p:nvPr/>
          </p:nvSpPr>
          <p:spPr bwMode="auto">
            <a:xfrm>
              <a:off x="4209" y="3753"/>
              <a:ext cx="576" cy="90"/>
            </a:xfrm>
            <a:custGeom>
              <a:avLst/>
              <a:gdLst>
                <a:gd name="T0" fmla="*/ 0 w 576"/>
                <a:gd name="T1" fmla="*/ 51 h 99"/>
                <a:gd name="T2" fmla="*/ 0 w 576"/>
                <a:gd name="T3" fmla="*/ 3 h 99"/>
                <a:gd name="T4" fmla="*/ 135 w 576"/>
                <a:gd name="T5" fmla="*/ 3 h 99"/>
                <a:gd name="T6" fmla="*/ 138 w 576"/>
                <a:gd name="T7" fmla="*/ 99 h 99"/>
                <a:gd name="T8" fmla="*/ 264 w 576"/>
                <a:gd name="T9" fmla="*/ 98 h 99"/>
                <a:gd name="T10" fmla="*/ 264 w 576"/>
                <a:gd name="T11" fmla="*/ 0 h 99"/>
                <a:gd name="T12" fmla="*/ 426 w 576"/>
                <a:gd name="T13" fmla="*/ 0 h 99"/>
                <a:gd name="T14" fmla="*/ 426 w 576"/>
                <a:gd name="T15" fmla="*/ 99 h 99"/>
                <a:gd name="T16" fmla="*/ 480 w 576"/>
                <a:gd name="T17" fmla="*/ 99 h 99"/>
                <a:gd name="T18" fmla="*/ 480 w 576"/>
                <a:gd name="T19" fmla="*/ 3 h 99"/>
                <a:gd name="T20" fmla="*/ 576 w 576"/>
                <a:gd name="T21" fmla="*/ 3 h 99"/>
                <a:gd name="T22" fmla="*/ 576 w 576"/>
                <a:gd name="T23" fmla="*/ 51 h 99"/>
                <a:gd name="T24" fmla="*/ 0 w 576"/>
                <a:gd name="T25" fmla="*/ 5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6" h="99">
                  <a:moveTo>
                    <a:pt x="0" y="51"/>
                  </a:moveTo>
                  <a:lnTo>
                    <a:pt x="0" y="3"/>
                  </a:lnTo>
                  <a:lnTo>
                    <a:pt x="135" y="3"/>
                  </a:lnTo>
                  <a:lnTo>
                    <a:pt x="138" y="99"/>
                  </a:lnTo>
                  <a:lnTo>
                    <a:pt x="264" y="98"/>
                  </a:lnTo>
                  <a:lnTo>
                    <a:pt x="264" y="0"/>
                  </a:lnTo>
                  <a:lnTo>
                    <a:pt x="426" y="0"/>
                  </a:lnTo>
                  <a:lnTo>
                    <a:pt x="426" y="99"/>
                  </a:lnTo>
                  <a:lnTo>
                    <a:pt x="480" y="99"/>
                  </a:lnTo>
                  <a:lnTo>
                    <a:pt x="480" y="3"/>
                  </a:lnTo>
                  <a:lnTo>
                    <a:pt x="576" y="3"/>
                  </a:lnTo>
                  <a:lnTo>
                    <a:pt x="576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chemeClr val="tx2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592" name="Text Box 40"/>
          <p:cNvSpPr txBox="1">
            <a:spLocks noChangeArrowheads="1"/>
          </p:cNvSpPr>
          <p:nvPr/>
        </p:nvSpPr>
        <p:spPr bwMode="auto">
          <a:xfrm>
            <a:off x="1908175" y="4797425"/>
            <a:ext cx="5365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algn="ctr" eaLnBrk="0" hangingPunct="0"/>
            <a:r>
              <a:rPr kumimoji="1" lang="zh-CN" altLang="en-US" sz="24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电信号（或光信号）在物理媒体中传播</a:t>
            </a:r>
          </a:p>
          <a:p>
            <a:pPr algn="ctr" eaLnBrk="0" hangingPunct="0"/>
            <a:r>
              <a:rPr kumimoji="1" lang="zh-CN" altLang="en-US" sz="24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从发送端物理层传送到接收端物理层</a:t>
            </a:r>
          </a:p>
        </p:txBody>
      </p:sp>
      <p:sp>
        <p:nvSpPr>
          <p:cNvPr id="23593" name="Text Box 41"/>
          <p:cNvSpPr txBox="1">
            <a:spLocks noChangeArrowheads="1"/>
          </p:cNvSpPr>
          <p:nvPr/>
        </p:nvSpPr>
        <p:spPr bwMode="auto">
          <a:xfrm>
            <a:off x="7770813" y="1973263"/>
            <a:ext cx="1122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计算机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2</a:t>
            </a:r>
          </a:p>
        </p:txBody>
      </p:sp>
      <p:sp>
        <p:nvSpPr>
          <p:cNvPr id="23594" name="AutoShape 42"/>
          <p:cNvSpPr>
            <a:spLocks noChangeArrowheads="1"/>
          </p:cNvSpPr>
          <p:nvPr/>
        </p:nvSpPr>
        <p:spPr bwMode="auto">
          <a:xfrm rot="5400000" flipH="1">
            <a:off x="8071644" y="5679281"/>
            <a:ext cx="431800" cy="395288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7" grpId="0" animBg="1"/>
      <p:bldP spid="23579" grpId="0" animBg="1"/>
      <p:bldP spid="23580" grpId="0" animBg="1"/>
      <p:bldP spid="2359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计算机</a:t>
            </a:r>
            <a:r>
              <a:rPr lang="zh-CN" altLang="en-US" sz="2400"/>
              <a:t> </a:t>
            </a:r>
            <a:r>
              <a:rPr lang="en-US" altLang="zh-CN"/>
              <a:t>1</a:t>
            </a:r>
            <a:r>
              <a:rPr lang="en-US" altLang="zh-CN" sz="2400"/>
              <a:t> </a:t>
            </a:r>
            <a:r>
              <a:rPr lang="zh-CN" altLang="en-US"/>
              <a:t>向计算机</a:t>
            </a:r>
            <a:r>
              <a:rPr lang="zh-CN" altLang="en-US" sz="2400"/>
              <a:t> </a:t>
            </a:r>
            <a:r>
              <a:rPr lang="en-US" altLang="zh-CN"/>
              <a:t>2</a:t>
            </a:r>
            <a:r>
              <a:rPr lang="en-US" altLang="zh-CN" sz="2400"/>
              <a:t> </a:t>
            </a:r>
            <a:r>
              <a:rPr lang="zh-CN" altLang="en-US"/>
              <a:t>发送数据 </a:t>
            </a:r>
          </a:p>
        </p:txBody>
      </p:sp>
      <p:sp>
        <p:nvSpPr>
          <p:cNvPr id="24579" name="AutoShape 3"/>
          <p:cNvSpPr>
            <a:spLocks noChangeArrowheads="1"/>
          </p:cNvSpPr>
          <p:nvPr/>
        </p:nvSpPr>
        <p:spPr bwMode="auto">
          <a:xfrm rot="-5400000">
            <a:off x="4374356" y="1532732"/>
            <a:ext cx="417513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533400" y="2847975"/>
            <a:ext cx="83820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781050" y="302736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781050" y="365442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781050" y="42116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781050" y="47704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781050" y="533717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24586" name="Freeform 10"/>
          <p:cNvSpPr>
            <a:spLocks/>
          </p:cNvSpPr>
          <p:nvPr/>
        </p:nvSpPr>
        <p:spPr bwMode="auto">
          <a:xfrm>
            <a:off x="533400" y="3449638"/>
            <a:ext cx="847725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7" name="Freeform 11"/>
          <p:cNvSpPr>
            <a:spLocks/>
          </p:cNvSpPr>
          <p:nvPr/>
        </p:nvSpPr>
        <p:spPr bwMode="auto">
          <a:xfrm>
            <a:off x="542925" y="4024313"/>
            <a:ext cx="847725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8" name="Freeform 12"/>
          <p:cNvSpPr>
            <a:spLocks/>
          </p:cNvSpPr>
          <p:nvPr/>
        </p:nvSpPr>
        <p:spPr bwMode="auto">
          <a:xfrm>
            <a:off x="520700" y="4600575"/>
            <a:ext cx="869950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9" name="Freeform 13"/>
          <p:cNvSpPr>
            <a:spLocks/>
          </p:cNvSpPr>
          <p:nvPr/>
        </p:nvSpPr>
        <p:spPr bwMode="auto">
          <a:xfrm>
            <a:off x="520700" y="5192713"/>
            <a:ext cx="860425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0" name="AutoShape 14"/>
          <p:cNvSpPr>
            <a:spLocks noChangeArrowheads="1"/>
          </p:cNvSpPr>
          <p:nvPr/>
        </p:nvSpPr>
        <p:spPr bwMode="auto">
          <a:xfrm>
            <a:off x="7886700" y="2814638"/>
            <a:ext cx="83820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7924800" y="29924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7924800" y="36195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7924800" y="41767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7924800" y="47371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7924800" y="530225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24596" name="Freeform 20"/>
          <p:cNvSpPr>
            <a:spLocks/>
          </p:cNvSpPr>
          <p:nvPr/>
        </p:nvSpPr>
        <p:spPr bwMode="auto">
          <a:xfrm>
            <a:off x="7886700" y="3414713"/>
            <a:ext cx="847725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7" name="Freeform 21"/>
          <p:cNvSpPr>
            <a:spLocks/>
          </p:cNvSpPr>
          <p:nvPr/>
        </p:nvSpPr>
        <p:spPr bwMode="auto">
          <a:xfrm>
            <a:off x="7896225" y="3989388"/>
            <a:ext cx="847725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8" name="Freeform 22"/>
          <p:cNvSpPr>
            <a:spLocks/>
          </p:cNvSpPr>
          <p:nvPr/>
        </p:nvSpPr>
        <p:spPr bwMode="auto">
          <a:xfrm>
            <a:off x="7874000" y="4565650"/>
            <a:ext cx="869950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9" name="Freeform 23"/>
          <p:cNvSpPr>
            <a:spLocks/>
          </p:cNvSpPr>
          <p:nvPr/>
        </p:nvSpPr>
        <p:spPr bwMode="auto">
          <a:xfrm>
            <a:off x="7874000" y="5157788"/>
            <a:ext cx="860425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395288" y="1973263"/>
            <a:ext cx="1122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计算机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1</a:t>
            </a:r>
          </a:p>
        </p:txBody>
      </p:sp>
      <p:sp>
        <p:nvSpPr>
          <p:cNvPr id="24601" name="AutoShape 25"/>
          <p:cNvSpPr>
            <a:spLocks noChangeArrowheads="1"/>
          </p:cNvSpPr>
          <p:nvPr/>
        </p:nvSpPr>
        <p:spPr bwMode="auto">
          <a:xfrm>
            <a:off x="8034338" y="2317750"/>
            <a:ext cx="68580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8027988" y="2422525"/>
            <a:ext cx="615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24603" name="AutoShape 27"/>
          <p:cNvSpPr>
            <a:spLocks noChangeArrowheads="1"/>
          </p:cNvSpPr>
          <p:nvPr/>
        </p:nvSpPr>
        <p:spPr bwMode="auto">
          <a:xfrm>
            <a:off x="538163" y="2360613"/>
            <a:ext cx="68580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4" name="Text Box 28"/>
          <p:cNvSpPr txBox="1">
            <a:spLocks noChangeArrowheads="1"/>
          </p:cNvSpPr>
          <p:nvPr/>
        </p:nvSpPr>
        <p:spPr bwMode="auto">
          <a:xfrm>
            <a:off x="558800" y="2481263"/>
            <a:ext cx="615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24605" name="Text Box 29"/>
          <p:cNvSpPr txBox="1">
            <a:spLocks noChangeArrowheads="1"/>
          </p:cNvSpPr>
          <p:nvPr/>
        </p:nvSpPr>
        <p:spPr bwMode="auto">
          <a:xfrm>
            <a:off x="7770813" y="1973263"/>
            <a:ext cx="1122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计算机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2</a:t>
            </a:r>
          </a:p>
        </p:txBody>
      </p:sp>
      <p:sp>
        <p:nvSpPr>
          <p:cNvPr id="24606" name="Text Box 30"/>
          <p:cNvSpPr txBox="1">
            <a:spLocks noChangeArrowheads="1"/>
          </p:cNvSpPr>
          <p:nvPr/>
        </p:nvSpPr>
        <p:spPr bwMode="auto">
          <a:xfrm>
            <a:off x="2214563" y="5276850"/>
            <a:ext cx="567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物理层接收到比特流，上交给数据链路层</a:t>
            </a:r>
          </a:p>
        </p:txBody>
      </p:sp>
      <p:sp>
        <p:nvSpPr>
          <p:cNvPr id="24607" name="AutoShape 31"/>
          <p:cNvSpPr>
            <a:spLocks noChangeArrowheads="1"/>
          </p:cNvSpPr>
          <p:nvPr/>
        </p:nvSpPr>
        <p:spPr bwMode="auto">
          <a:xfrm rot="10800000" flipV="1">
            <a:off x="8305800" y="5078413"/>
            <a:ext cx="196850" cy="396875"/>
          </a:xfrm>
          <a:prstGeom prst="upArrow">
            <a:avLst>
              <a:gd name="adj1" fmla="val 50000"/>
              <a:gd name="adj2" fmla="val 50403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0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计算机</a:t>
            </a:r>
            <a:r>
              <a:rPr lang="zh-CN" altLang="en-US" sz="2400"/>
              <a:t> </a:t>
            </a:r>
            <a:r>
              <a:rPr lang="en-US" altLang="zh-CN"/>
              <a:t>1</a:t>
            </a:r>
            <a:r>
              <a:rPr lang="en-US" altLang="zh-CN" sz="2400"/>
              <a:t> </a:t>
            </a:r>
            <a:r>
              <a:rPr lang="zh-CN" altLang="en-US"/>
              <a:t>向计算机</a:t>
            </a:r>
            <a:r>
              <a:rPr lang="zh-CN" altLang="en-US" sz="2400"/>
              <a:t> </a:t>
            </a:r>
            <a:r>
              <a:rPr lang="en-US" altLang="zh-CN"/>
              <a:t>2</a:t>
            </a:r>
            <a:r>
              <a:rPr lang="en-US" altLang="zh-CN" sz="2400"/>
              <a:t> </a:t>
            </a:r>
            <a:r>
              <a:rPr lang="zh-CN" altLang="en-US"/>
              <a:t>发送数据 </a:t>
            </a:r>
          </a:p>
        </p:txBody>
      </p:sp>
      <p:sp>
        <p:nvSpPr>
          <p:cNvPr id="25603" name="AutoShape 3"/>
          <p:cNvSpPr>
            <a:spLocks noChangeArrowheads="1"/>
          </p:cNvSpPr>
          <p:nvPr/>
        </p:nvSpPr>
        <p:spPr bwMode="auto">
          <a:xfrm rot="-5400000">
            <a:off x="4374356" y="1532732"/>
            <a:ext cx="417513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533400" y="2847975"/>
            <a:ext cx="83820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781050" y="302736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781050" y="365442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781050" y="42116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781050" y="47704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781050" y="533717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25610" name="Freeform 10"/>
          <p:cNvSpPr>
            <a:spLocks/>
          </p:cNvSpPr>
          <p:nvPr/>
        </p:nvSpPr>
        <p:spPr bwMode="auto">
          <a:xfrm>
            <a:off x="533400" y="3449638"/>
            <a:ext cx="847725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1" name="Freeform 11"/>
          <p:cNvSpPr>
            <a:spLocks/>
          </p:cNvSpPr>
          <p:nvPr/>
        </p:nvSpPr>
        <p:spPr bwMode="auto">
          <a:xfrm>
            <a:off x="542925" y="4024313"/>
            <a:ext cx="847725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2" name="Freeform 12"/>
          <p:cNvSpPr>
            <a:spLocks/>
          </p:cNvSpPr>
          <p:nvPr/>
        </p:nvSpPr>
        <p:spPr bwMode="auto">
          <a:xfrm>
            <a:off x="520700" y="4600575"/>
            <a:ext cx="869950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3" name="Freeform 13"/>
          <p:cNvSpPr>
            <a:spLocks/>
          </p:cNvSpPr>
          <p:nvPr/>
        </p:nvSpPr>
        <p:spPr bwMode="auto">
          <a:xfrm>
            <a:off x="520700" y="5192713"/>
            <a:ext cx="860425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4" name="AutoShape 14"/>
          <p:cNvSpPr>
            <a:spLocks noChangeArrowheads="1"/>
          </p:cNvSpPr>
          <p:nvPr/>
        </p:nvSpPr>
        <p:spPr bwMode="auto">
          <a:xfrm>
            <a:off x="7886700" y="2814638"/>
            <a:ext cx="83820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7924800" y="29924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7924800" y="36195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7924800" y="41767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25618" name="Text Box 18"/>
          <p:cNvSpPr txBox="1">
            <a:spLocks noChangeArrowheads="1"/>
          </p:cNvSpPr>
          <p:nvPr/>
        </p:nvSpPr>
        <p:spPr bwMode="auto">
          <a:xfrm>
            <a:off x="7924800" y="47371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7924800" y="530225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25620" name="Freeform 20"/>
          <p:cNvSpPr>
            <a:spLocks/>
          </p:cNvSpPr>
          <p:nvPr/>
        </p:nvSpPr>
        <p:spPr bwMode="auto">
          <a:xfrm>
            <a:off x="7886700" y="3414713"/>
            <a:ext cx="847725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1" name="Freeform 21"/>
          <p:cNvSpPr>
            <a:spLocks/>
          </p:cNvSpPr>
          <p:nvPr/>
        </p:nvSpPr>
        <p:spPr bwMode="auto">
          <a:xfrm>
            <a:off x="7896225" y="3989388"/>
            <a:ext cx="847725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2" name="Freeform 22"/>
          <p:cNvSpPr>
            <a:spLocks/>
          </p:cNvSpPr>
          <p:nvPr/>
        </p:nvSpPr>
        <p:spPr bwMode="auto">
          <a:xfrm>
            <a:off x="7874000" y="4565650"/>
            <a:ext cx="869950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3" name="Freeform 23"/>
          <p:cNvSpPr>
            <a:spLocks/>
          </p:cNvSpPr>
          <p:nvPr/>
        </p:nvSpPr>
        <p:spPr bwMode="auto">
          <a:xfrm>
            <a:off x="7874000" y="5157788"/>
            <a:ext cx="860425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395288" y="1973263"/>
            <a:ext cx="1122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计算机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1</a:t>
            </a:r>
          </a:p>
        </p:txBody>
      </p:sp>
      <p:sp>
        <p:nvSpPr>
          <p:cNvPr id="25625" name="AutoShape 25"/>
          <p:cNvSpPr>
            <a:spLocks noChangeArrowheads="1"/>
          </p:cNvSpPr>
          <p:nvPr/>
        </p:nvSpPr>
        <p:spPr bwMode="auto">
          <a:xfrm>
            <a:off x="8034338" y="2317750"/>
            <a:ext cx="68580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8027988" y="2422525"/>
            <a:ext cx="615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25627" name="AutoShape 27"/>
          <p:cNvSpPr>
            <a:spLocks noChangeArrowheads="1"/>
          </p:cNvSpPr>
          <p:nvPr/>
        </p:nvSpPr>
        <p:spPr bwMode="auto">
          <a:xfrm>
            <a:off x="538163" y="2360613"/>
            <a:ext cx="68580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8" name="Text Box 28"/>
          <p:cNvSpPr txBox="1">
            <a:spLocks noChangeArrowheads="1"/>
          </p:cNvSpPr>
          <p:nvPr/>
        </p:nvSpPr>
        <p:spPr bwMode="auto">
          <a:xfrm>
            <a:off x="558800" y="2481263"/>
            <a:ext cx="615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25629" name="Text Box 29"/>
          <p:cNvSpPr txBox="1">
            <a:spLocks noChangeArrowheads="1"/>
          </p:cNvSpPr>
          <p:nvPr/>
        </p:nvSpPr>
        <p:spPr bwMode="auto">
          <a:xfrm>
            <a:off x="7770813" y="1973263"/>
            <a:ext cx="1122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计算机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2</a:t>
            </a:r>
          </a:p>
        </p:txBody>
      </p:sp>
      <p:sp>
        <p:nvSpPr>
          <p:cNvPr id="25630" name="Text Box 30"/>
          <p:cNvSpPr txBox="1">
            <a:spLocks noChangeArrowheads="1"/>
          </p:cNvSpPr>
          <p:nvPr/>
        </p:nvSpPr>
        <p:spPr bwMode="auto">
          <a:xfrm>
            <a:off x="3355975" y="4581525"/>
            <a:ext cx="4451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algn="ctr" eaLnBrk="0" hangingPunct="0"/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数据链路层剥去帧首部和帧尾部</a:t>
            </a:r>
          </a:p>
          <a:p>
            <a:pPr algn="ctr" eaLnBrk="0" hangingPunct="0"/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取出数据部分，上交给网络层</a:t>
            </a:r>
          </a:p>
        </p:txBody>
      </p:sp>
      <p:sp>
        <p:nvSpPr>
          <p:cNvPr id="25631" name="AutoShape 31"/>
          <p:cNvSpPr>
            <a:spLocks noChangeArrowheads="1"/>
          </p:cNvSpPr>
          <p:nvPr/>
        </p:nvSpPr>
        <p:spPr bwMode="auto">
          <a:xfrm rot="10800000" flipV="1">
            <a:off x="8305800" y="4437063"/>
            <a:ext cx="196850" cy="396875"/>
          </a:xfrm>
          <a:prstGeom prst="upArrow">
            <a:avLst>
              <a:gd name="adj1" fmla="val 50000"/>
              <a:gd name="adj2" fmla="val 50403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2.1.2 </a:t>
            </a:r>
            <a:r>
              <a:rPr lang="zh-CN" altLang="en-US" sz="4000"/>
              <a:t>体系结构及网络协议的概念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r>
              <a:rPr lang="zh-CN" altLang="en-US" dirty="0"/>
              <a:t>层次结构的含义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N</a:t>
            </a:r>
            <a:r>
              <a:rPr lang="zh-CN" altLang="en-US" dirty="0"/>
              <a:t>层实体只能使用</a:t>
            </a:r>
            <a:r>
              <a:rPr lang="en-US" altLang="zh-CN" dirty="0"/>
              <a:t>(N</a:t>
            </a:r>
            <a:r>
              <a:rPr lang="zh-CN" altLang="en-US" dirty="0"/>
              <a:t>－</a:t>
            </a:r>
            <a:r>
              <a:rPr lang="en-US" altLang="zh-CN" dirty="0"/>
              <a:t>1)</a:t>
            </a:r>
            <a:r>
              <a:rPr lang="zh-CN" altLang="en-US" dirty="0"/>
              <a:t>层提供的服务来实现自身功能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N</a:t>
            </a:r>
            <a:r>
              <a:rPr lang="zh-CN" altLang="en-US" dirty="0"/>
              <a:t>层向</a:t>
            </a:r>
            <a:r>
              <a:rPr lang="en-US" altLang="zh-CN" dirty="0"/>
              <a:t>(N</a:t>
            </a:r>
            <a:r>
              <a:rPr lang="zh-CN" altLang="en-US" dirty="0"/>
              <a:t>＋</a:t>
            </a:r>
            <a:r>
              <a:rPr lang="en-US" altLang="zh-CN" dirty="0"/>
              <a:t>1)</a:t>
            </a:r>
            <a:r>
              <a:rPr lang="zh-CN" altLang="en-US" dirty="0"/>
              <a:t>层提供服务，此服务不仅包括</a:t>
            </a:r>
            <a:r>
              <a:rPr lang="en-US" altLang="zh-CN" dirty="0"/>
              <a:t>N</a:t>
            </a:r>
            <a:r>
              <a:rPr lang="zh-CN" altLang="en-US" dirty="0"/>
              <a:t>层本身所实现的功能，还包括由下层服务提供的功能总和</a:t>
            </a:r>
          </a:p>
          <a:p>
            <a:pPr lvl="1"/>
            <a:r>
              <a:rPr lang="zh-CN" altLang="en-US" dirty="0"/>
              <a:t>最低层只提供服务，是提供服务的基础；最高层只是用户，是使用服务的最高层；中间各层既是下一层的用户，又是上一层的服务提供者</a:t>
            </a:r>
          </a:p>
          <a:p>
            <a:pPr lvl="1"/>
            <a:r>
              <a:rPr lang="zh-CN" altLang="en-US" dirty="0"/>
              <a:t>仅在相邻层间有接口，且下层所提供服务的具体实现细节对上层完全屏蔽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计算机</a:t>
            </a:r>
            <a:r>
              <a:rPr lang="zh-CN" altLang="en-US" sz="2400"/>
              <a:t> </a:t>
            </a:r>
            <a:r>
              <a:rPr lang="en-US" altLang="zh-CN"/>
              <a:t>1</a:t>
            </a:r>
            <a:r>
              <a:rPr lang="en-US" altLang="zh-CN" sz="2400"/>
              <a:t> </a:t>
            </a:r>
            <a:r>
              <a:rPr lang="zh-CN" altLang="en-US"/>
              <a:t>向计算机</a:t>
            </a:r>
            <a:r>
              <a:rPr lang="zh-CN" altLang="en-US" sz="2400"/>
              <a:t> </a:t>
            </a:r>
            <a:r>
              <a:rPr lang="en-US" altLang="zh-CN"/>
              <a:t>2</a:t>
            </a:r>
            <a:r>
              <a:rPr lang="en-US" altLang="zh-CN" sz="2400"/>
              <a:t> </a:t>
            </a:r>
            <a:r>
              <a:rPr lang="zh-CN" altLang="en-US"/>
              <a:t>发送数据 </a:t>
            </a:r>
          </a:p>
        </p:txBody>
      </p:sp>
      <p:sp>
        <p:nvSpPr>
          <p:cNvPr id="26627" name="AutoShape 3"/>
          <p:cNvSpPr>
            <a:spLocks noChangeArrowheads="1"/>
          </p:cNvSpPr>
          <p:nvPr/>
        </p:nvSpPr>
        <p:spPr bwMode="auto">
          <a:xfrm rot="-5400000">
            <a:off x="4374356" y="1532732"/>
            <a:ext cx="417513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8" name="AutoShape 4"/>
          <p:cNvSpPr>
            <a:spLocks noChangeArrowheads="1"/>
          </p:cNvSpPr>
          <p:nvPr/>
        </p:nvSpPr>
        <p:spPr bwMode="auto">
          <a:xfrm>
            <a:off x="533400" y="2847975"/>
            <a:ext cx="83820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781050" y="302736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781050" y="365442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781050" y="42116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781050" y="47704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781050" y="533717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26634" name="Freeform 10"/>
          <p:cNvSpPr>
            <a:spLocks/>
          </p:cNvSpPr>
          <p:nvPr/>
        </p:nvSpPr>
        <p:spPr bwMode="auto">
          <a:xfrm>
            <a:off x="533400" y="3449638"/>
            <a:ext cx="847725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5" name="Freeform 11"/>
          <p:cNvSpPr>
            <a:spLocks/>
          </p:cNvSpPr>
          <p:nvPr/>
        </p:nvSpPr>
        <p:spPr bwMode="auto">
          <a:xfrm>
            <a:off x="542925" y="4024313"/>
            <a:ext cx="847725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6" name="Freeform 12"/>
          <p:cNvSpPr>
            <a:spLocks/>
          </p:cNvSpPr>
          <p:nvPr/>
        </p:nvSpPr>
        <p:spPr bwMode="auto">
          <a:xfrm>
            <a:off x="520700" y="4600575"/>
            <a:ext cx="869950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7" name="Freeform 13"/>
          <p:cNvSpPr>
            <a:spLocks/>
          </p:cNvSpPr>
          <p:nvPr/>
        </p:nvSpPr>
        <p:spPr bwMode="auto">
          <a:xfrm>
            <a:off x="520700" y="5192713"/>
            <a:ext cx="860425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8" name="AutoShape 14"/>
          <p:cNvSpPr>
            <a:spLocks noChangeArrowheads="1"/>
          </p:cNvSpPr>
          <p:nvPr/>
        </p:nvSpPr>
        <p:spPr bwMode="auto">
          <a:xfrm>
            <a:off x="7886700" y="2814638"/>
            <a:ext cx="83820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7924800" y="29924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7924800" y="36195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7924800" y="41767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7924800" y="47371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7924800" y="530225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26644" name="Freeform 20"/>
          <p:cNvSpPr>
            <a:spLocks/>
          </p:cNvSpPr>
          <p:nvPr/>
        </p:nvSpPr>
        <p:spPr bwMode="auto">
          <a:xfrm>
            <a:off x="7886700" y="3414713"/>
            <a:ext cx="847725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5" name="Freeform 21"/>
          <p:cNvSpPr>
            <a:spLocks/>
          </p:cNvSpPr>
          <p:nvPr/>
        </p:nvSpPr>
        <p:spPr bwMode="auto">
          <a:xfrm>
            <a:off x="7896225" y="3989388"/>
            <a:ext cx="847725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6" name="Freeform 22"/>
          <p:cNvSpPr>
            <a:spLocks/>
          </p:cNvSpPr>
          <p:nvPr/>
        </p:nvSpPr>
        <p:spPr bwMode="auto">
          <a:xfrm>
            <a:off x="7874000" y="4565650"/>
            <a:ext cx="869950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7" name="Freeform 23"/>
          <p:cNvSpPr>
            <a:spLocks/>
          </p:cNvSpPr>
          <p:nvPr/>
        </p:nvSpPr>
        <p:spPr bwMode="auto">
          <a:xfrm>
            <a:off x="7874000" y="5157788"/>
            <a:ext cx="860425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395288" y="1973263"/>
            <a:ext cx="1122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计算机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1</a:t>
            </a:r>
          </a:p>
        </p:txBody>
      </p:sp>
      <p:sp>
        <p:nvSpPr>
          <p:cNvPr id="26649" name="AutoShape 25"/>
          <p:cNvSpPr>
            <a:spLocks noChangeArrowheads="1"/>
          </p:cNvSpPr>
          <p:nvPr/>
        </p:nvSpPr>
        <p:spPr bwMode="auto">
          <a:xfrm>
            <a:off x="8034338" y="2317750"/>
            <a:ext cx="68580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0" name="Text Box 26"/>
          <p:cNvSpPr txBox="1">
            <a:spLocks noChangeArrowheads="1"/>
          </p:cNvSpPr>
          <p:nvPr/>
        </p:nvSpPr>
        <p:spPr bwMode="auto">
          <a:xfrm>
            <a:off x="8027988" y="2422525"/>
            <a:ext cx="615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26651" name="AutoShape 27"/>
          <p:cNvSpPr>
            <a:spLocks noChangeArrowheads="1"/>
          </p:cNvSpPr>
          <p:nvPr/>
        </p:nvSpPr>
        <p:spPr bwMode="auto">
          <a:xfrm>
            <a:off x="538163" y="2360613"/>
            <a:ext cx="68580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2" name="Text Box 28"/>
          <p:cNvSpPr txBox="1">
            <a:spLocks noChangeArrowheads="1"/>
          </p:cNvSpPr>
          <p:nvPr/>
        </p:nvSpPr>
        <p:spPr bwMode="auto">
          <a:xfrm>
            <a:off x="558800" y="2481263"/>
            <a:ext cx="615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26653" name="Text Box 29"/>
          <p:cNvSpPr txBox="1">
            <a:spLocks noChangeArrowheads="1"/>
          </p:cNvSpPr>
          <p:nvPr/>
        </p:nvSpPr>
        <p:spPr bwMode="auto">
          <a:xfrm>
            <a:off x="7770813" y="1973263"/>
            <a:ext cx="1122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计算机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2</a:t>
            </a:r>
          </a:p>
        </p:txBody>
      </p:sp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3420606" y="4005263"/>
            <a:ext cx="44935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algn="ctr" eaLnBrk="0" hangingPunct="0"/>
            <a:r>
              <a:rPr kumimoji="1" lang="zh-CN" altLang="en-US" sz="2400" dirty="0">
                <a:solidFill>
                  <a:srgbClr val="333399"/>
                </a:solidFill>
                <a:ea typeface="黑体" pitchFamily="49" charset="-122"/>
              </a:rPr>
              <a:t>网络层剥去首部，取出数据部分</a:t>
            </a:r>
          </a:p>
          <a:p>
            <a:pPr algn="ctr" eaLnBrk="0" hangingPunct="0"/>
            <a:r>
              <a:rPr kumimoji="1" lang="zh-CN" altLang="en-US" sz="2400" dirty="0">
                <a:solidFill>
                  <a:srgbClr val="333399"/>
                </a:solidFill>
                <a:ea typeface="黑体" pitchFamily="49" charset="-122"/>
              </a:rPr>
              <a:t>上</a:t>
            </a:r>
            <a:r>
              <a:rPr kumimoji="1" lang="zh-CN" altLang="en-US" sz="2400" dirty="0" smtClean="0">
                <a:solidFill>
                  <a:srgbClr val="333399"/>
                </a:solidFill>
                <a:ea typeface="黑体" pitchFamily="49" charset="-122"/>
              </a:rPr>
              <a:t>交给传输</a:t>
            </a:r>
            <a:r>
              <a:rPr kumimoji="1" lang="zh-CN" altLang="en-US" sz="2400" dirty="0">
                <a:solidFill>
                  <a:srgbClr val="333399"/>
                </a:solidFill>
                <a:ea typeface="黑体" pitchFamily="49" charset="-122"/>
              </a:rPr>
              <a:t>层</a:t>
            </a:r>
          </a:p>
        </p:txBody>
      </p:sp>
      <p:sp>
        <p:nvSpPr>
          <p:cNvPr id="26655" name="AutoShape 31"/>
          <p:cNvSpPr>
            <a:spLocks noChangeArrowheads="1"/>
          </p:cNvSpPr>
          <p:nvPr/>
        </p:nvSpPr>
        <p:spPr bwMode="auto">
          <a:xfrm rot="10800000" flipV="1">
            <a:off x="8305800" y="3824288"/>
            <a:ext cx="196850" cy="396875"/>
          </a:xfrm>
          <a:prstGeom prst="upArrow">
            <a:avLst>
              <a:gd name="adj1" fmla="val 50000"/>
              <a:gd name="adj2" fmla="val 50403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计算机</a:t>
            </a:r>
            <a:r>
              <a:rPr lang="zh-CN" altLang="en-US" sz="2400"/>
              <a:t> </a:t>
            </a:r>
            <a:r>
              <a:rPr lang="en-US" altLang="zh-CN"/>
              <a:t>1</a:t>
            </a:r>
            <a:r>
              <a:rPr lang="en-US" altLang="zh-CN" sz="2400"/>
              <a:t> </a:t>
            </a:r>
            <a:r>
              <a:rPr lang="zh-CN" altLang="en-US"/>
              <a:t>向计算机</a:t>
            </a:r>
            <a:r>
              <a:rPr lang="zh-CN" altLang="en-US" sz="2400"/>
              <a:t> </a:t>
            </a:r>
            <a:r>
              <a:rPr lang="en-US" altLang="zh-CN"/>
              <a:t>2</a:t>
            </a:r>
            <a:r>
              <a:rPr lang="en-US" altLang="zh-CN" sz="2400"/>
              <a:t> </a:t>
            </a:r>
            <a:r>
              <a:rPr lang="zh-CN" altLang="en-US"/>
              <a:t>发送数据 </a:t>
            </a:r>
          </a:p>
        </p:txBody>
      </p:sp>
      <p:sp>
        <p:nvSpPr>
          <p:cNvPr id="27651" name="AutoShape 3"/>
          <p:cNvSpPr>
            <a:spLocks noChangeArrowheads="1"/>
          </p:cNvSpPr>
          <p:nvPr/>
        </p:nvSpPr>
        <p:spPr bwMode="auto">
          <a:xfrm rot="-5400000">
            <a:off x="4374356" y="1532732"/>
            <a:ext cx="417513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2" name="AutoShape 4"/>
          <p:cNvSpPr>
            <a:spLocks noChangeArrowheads="1"/>
          </p:cNvSpPr>
          <p:nvPr/>
        </p:nvSpPr>
        <p:spPr bwMode="auto">
          <a:xfrm>
            <a:off x="533400" y="2847975"/>
            <a:ext cx="83820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781050" y="302736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781050" y="365442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781050" y="42116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781050" y="47704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781050" y="533717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27658" name="Freeform 10"/>
          <p:cNvSpPr>
            <a:spLocks/>
          </p:cNvSpPr>
          <p:nvPr/>
        </p:nvSpPr>
        <p:spPr bwMode="auto">
          <a:xfrm>
            <a:off x="533400" y="3449638"/>
            <a:ext cx="847725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9" name="Freeform 11"/>
          <p:cNvSpPr>
            <a:spLocks/>
          </p:cNvSpPr>
          <p:nvPr/>
        </p:nvSpPr>
        <p:spPr bwMode="auto">
          <a:xfrm>
            <a:off x="542925" y="4024313"/>
            <a:ext cx="847725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0" name="Freeform 12"/>
          <p:cNvSpPr>
            <a:spLocks/>
          </p:cNvSpPr>
          <p:nvPr/>
        </p:nvSpPr>
        <p:spPr bwMode="auto">
          <a:xfrm>
            <a:off x="520700" y="4600575"/>
            <a:ext cx="869950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1" name="Freeform 13"/>
          <p:cNvSpPr>
            <a:spLocks/>
          </p:cNvSpPr>
          <p:nvPr/>
        </p:nvSpPr>
        <p:spPr bwMode="auto">
          <a:xfrm>
            <a:off x="520700" y="5192713"/>
            <a:ext cx="860425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2" name="AutoShape 14"/>
          <p:cNvSpPr>
            <a:spLocks noChangeArrowheads="1"/>
          </p:cNvSpPr>
          <p:nvPr/>
        </p:nvSpPr>
        <p:spPr bwMode="auto">
          <a:xfrm>
            <a:off x="7886700" y="2814638"/>
            <a:ext cx="83820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7924800" y="29924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7924800" y="36195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7924800" y="41767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7924800" y="47371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7924800" y="530225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27668" name="Freeform 20"/>
          <p:cNvSpPr>
            <a:spLocks/>
          </p:cNvSpPr>
          <p:nvPr/>
        </p:nvSpPr>
        <p:spPr bwMode="auto">
          <a:xfrm>
            <a:off x="7886700" y="3414713"/>
            <a:ext cx="847725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9" name="Freeform 21"/>
          <p:cNvSpPr>
            <a:spLocks/>
          </p:cNvSpPr>
          <p:nvPr/>
        </p:nvSpPr>
        <p:spPr bwMode="auto">
          <a:xfrm>
            <a:off x="7896225" y="3989388"/>
            <a:ext cx="847725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0" name="Freeform 22"/>
          <p:cNvSpPr>
            <a:spLocks/>
          </p:cNvSpPr>
          <p:nvPr/>
        </p:nvSpPr>
        <p:spPr bwMode="auto">
          <a:xfrm>
            <a:off x="7874000" y="4565650"/>
            <a:ext cx="869950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1" name="Freeform 23"/>
          <p:cNvSpPr>
            <a:spLocks/>
          </p:cNvSpPr>
          <p:nvPr/>
        </p:nvSpPr>
        <p:spPr bwMode="auto">
          <a:xfrm>
            <a:off x="7874000" y="5157788"/>
            <a:ext cx="860425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395288" y="1973263"/>
            <a:ext cx="1122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计算机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1</a:t>
            </a:r>
          </a:p>
        </p:txBody>
      </p:sp>
      <p:sp>
        <p:nvSpPr>
          <p:cNvPr id="27673" name="AutoShape 25"/>
          <p:cNvSpPr>
            <a:spLocks noChangeArrowheads="1"/>
          </p:cNvSpPr>
          <p:nvPr/>
        </p:nvSpPr>
        <p:spPr bwMode="auto">
          <a:xfrm>
            <a:off x="8034338" y="2317750"/>
            <a:ext cx="68580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4" name="Text Box 26"/>
          <p:cNvSpPr txBox="1">
            <a:spLocks noChangeArrowheads="1"/>
          </p:cNvSpPr>
          <p:nvPr/>
        </p:nvSpPr>
        <p:spPr bwMode="auto">
          <a:xfrm>
            <a:off x="8027988" y="2422525"/>
            <a:ext cx="615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27675" name="AutoShape 27"/>
          <p:cNvSpPr>
            <a:spLocks noChangeArrowheads="1"/>
          </p:cNvSpPr>
          <p:nvPr/>
        </p:nvSpPr>
        <p:spPr bwMode="auto">
          <a:xfrm>
            <a:off x="538163" y="2360613"/>
            <a:ext cx="68580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6" name="Text Box 28"/>
          <p:cNvSpPr txBox="1">
            <a:spLocks noChangeArrowheads="1"/>
          </p:cNvSpPr>
          <p:nvPr/>
        </p:nvSpPr>
        <p:spPr bwMode="auto">
          <a:xfrm>
            <a:off x="558800" y="2481263"/>
            <a:ext cx="615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27677" name="Text Box 29"/>
          <p:cNvSpPr txBox="1">
            <a:spLocks noChangeArrowheads="1"/>
          </p:cNvSpPr>
          <p:nvPr/>
        </p:nvSpPr>
        <p:spPr bwMode="auto">
          <a:xfrm>
            <a:off x="7770813" y="1973263"/>
            <a:ext cx="1122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计算机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2</a:t>
            </a:r>
          </a:p>
        </p:txBody>
      </p:sp>
      <p:sp>
        <p:nvSpPr>
          <p:cNvPr id="27678" name="Text Box 30"/>
          <p:cNvSpPr txBox="1">
            <a:spLocks noChangeArrowheads="1"/>
          </p:cNvSpPr>
          <p:nvPr/>
        </p:nvSpPr>
        <p:spPr bwMode="auto">
          <a:xfrm>
            <a:off x="3420605" y="3357563"/>
            <a:ext cx="449353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algn="ctr" eaLnBrk="0" hangingPunct="0"/>
            <a:r>
              <a:rPr kumimoji="1" lang="zh-CN" altLang="en-US" sz="2400" dirty="0">
                <a:solidFill>
                  <a:srgbClr val="333399"/>
                </a:solidFill>
                <a:ea typeface="黑体" pitchFamily="49" charset="-122"/>
              </a:rPr>
              <a:t>传</a:t>
            </a:r>
            <a:r>
              <a:rPr kumimoji="1" lang="zh-CN" altLang="en-US" sz="2400" dirty="0" smtClean="0">
                <a:solidFill>
                  <a:srgbClr val="333399"/>
                </a:solidFill>
                <a:ea typeface="黑体" pitchFamily="49" charset="-122"/>
              </a:rPr>
              <a:t>输</a:t>
            </a:r>
            <a:r>
              <a:rPr kumimoji="1" lang="zh-CN" altLang="en-US" sz="2400" dirty="0">
                <a:solidFill>
                  <a:srgbClr val="333399"/>
                </a:solidFill>
                <a:ea typeface="黑体" pitchFamily="49" charset="-122"/>
              </a:rPr>
              <a:t>层剥去首部，取出数据部分</a:t>
            </a:r>
          </a:p>
          <a:p>
            <a:pPr algn="ctr" eaLnBrk="0" hangingPunct="0"/>
            <a:r>
              <a:rPr kumimoji="1" lang="zh-CN" altLang="en-US" sz="2400" dirty="0">
                <a:solidFill>
                  <a:srgbClr val="333399"/>
                </a:solidFill>
                <a:ea typeface="黑体" pitchFamily="49" charset="-122"/>
              </a:rPr>
              <a:t>上交给应用层</a:t>
            </a:r>
          </a:p>
        </p:txBody>
      </p:sp>
      <p:sp>
        <p:nvSpPr>
          <p:cNvPr id="27679" name="AutoShape 31"/>
          <p:cNvSpPr>
            <a:spLocks noChangeArrowheads="1"/>
          </p:cNvSpPr>
          <p:nvPr/>
        </p:nvSpPr>
        <p:spPr bwMode="auto">
          <a:xfrm rot="10800000" flipV="1">
            <a:off x="8305800" y="3248025"/>
            <a:ext cx="196850" cy="396875"/>
          </a:xfrm>
          <a:prstGeom prst="upArrow">
            <a:avLst>
              <a:gd name="adj1" fmla="val 50000"/>
              <a:gd name="adj2" fmla="val 50403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7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7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计算机</a:t>
            </a:r>
            <a:r>
              <a:rPr lang="zh-CN" altLang="en-US" sz="2400"/>
              <a:t> </a:t>
            </a:r>
            <a:r>
              <a:rPr lang="en-US" altLang="zh-CN"/>
              <a:t>1</a:t>
            </a:r>
            <a:r>
              <a:rPr lang="en-US" altLang="zh-CN" sz="2400"/>
              <a:t> </a:t>
            </a:r>
            <a:r>
              <a:rPr lang="zh-CN" altLang="en-US"/>
              <a:t>向计算机</a:t>
            </a:r>
            <a:r>
              <a:rPr lang="zh-CN" altLang="en-US" sz="2400"/>
              <a:t> </a:t>
            </a:r>
            <a:r>
              <a:rPr lang="en-US" altLang="zh-CN"/>
              <a:t>2</a:t>
            </a:r>
            <a:r>
              <a:rPr lang="en-US" altLang="zh-CN" sz="2400"/>
              <a:t> </a:t>
            </a:r>
            <a:r>
              <a:rPr lang="zh-CN" altLang="en-US"/>
              <a:t>发送数据 </a:t>
            </a:r>
          </a:p>
        </p:txBody>
      </p:sp>
      <p:sp>
        <p:nvSpPr>
          <p:cNvPr id="28675" name="AutoShape 3"/>
          <p:cNvSpPr>
            <a:spLocks noChangeArrowheads="1"/>
          </p:cNvSpPr>
          <p:nvPr/>
        </p:nvSpPr>
        <p:spPr bwMode="auto">
          <a:xfrm rot="-5400000">
            <a:off x="4374356" y="1532732"/>
            <a:ext cx="417513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6" name="AutoShape 4"/>
          <p:cNvSpPr>
            <a:spLocks noChangeArrowheads="1"/>
          </p:cNvSpPr>
          <p:nvPr/>
        </p:nvSpPr>
        <p:spPr bwMode="auto">
          <a:xfrm>
            <a:off x="533400" y="2847975"/>
            <a:ext cx="83820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781050" y="302736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781050" y="365442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781050" y="42116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781050" y="47704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781050" y="533717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28682" name="Freeform 10"/>
          <p:cNvSpPr>
            <a:spLocks/>
          </p:cNvSpPr>
          <p:nvPr/>
        </p:nvSpPr>
        <p:spPr bwMode="auto">
          <a:xfrm>
            <a:off x="533400" y="3449638"/>
            <a:ext cx="847725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3" name="Freeform 11"/>
          <p:cNvSpPr>
            <a:spLocks/>
          </p:cNvSpPr>
          <p:nvPr/>
        </p:nvSpPr>
        <p:spPr bwMode="auto">
          <a:xfrm>
            <a:off x="542925" y="4024313"/>
            <a:ext cx="847725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4" name="Freeform 12"/>
          <p:cNvSpPr>
            <a:spLocks/>
          </p:cNvSpPr>
          <p:nvPr/>
        </p:nvSpPr>
        <p:spPr bwMode="auto">
          <a:xfrm>
            <a:off x="520700" y="4600575"/>
            <a:ext cx="869950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5" name="Freeform 13"/>
          <p:cNvSpPr>
            <a:spLocks/>
          </p:cNvSpPr>
          <p:nvPr/>
        </p:nvSpPr>
        <p:spPr bwMode="auto">
          <a:xfrm>
            <a:off x="520700" y="5192713"/>
            <a:ext cx="860425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6" name="AutoShape 14"/>
          <p:cNvSpPr>
            <a:spLocks noChangeArrowheads="1"/>
          </p:cNvSpPr>
          <p:nvPr/>
        </p:nvSpPr>
        <p:spPr bwMode="auto">
          <a:xfrm>
            <a:off x="7886700" y="2814638"/>
            <a:ext cx="83820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7924800" y="29924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7924800" y="36195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7924800" y="41767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7924800" y="47371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7924800" y="530225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28692" name="Freeform 20"/>
          <p:cNvSpPr>
            <a:spLocks/>
          </p:cNvSpPr>
          <p:nvPr/>
        </p:nvSpPr>
        <p:spPr bwMode="auto">
          <a:xfrm>
            <a:off x="7886700" y="3414713"/>
            <a:ext cx="847725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3" name="Freeform 21"/>
          <p:cNvSpPr>
            <a:spLocks/>
          </p:cNvSpPr>
          <p:nvPr/>
        </p:nvSpPr>
        <p:spPr bwMode="auto">
          <a:xfrm>
            <a:off x="7896225" y="3989388"/>
            <a:ext cx="847725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4" name="Freeform 22"/>
          <p:cNvSpPr>
            <a:spLocks/>
          </p:cNvSpPr>
          <p:nvPr/>
        </p:nvSpPr>
        <p:spPr bwMode="auto">
          <a:xfrm>
            <a:off x="7874000" y="4565650"/>
            <a:ext cx="869950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5" name="Freeform 23"/>
          <p:cNvSpPr>
            <a:spLocks/>
          </p:cNvSpPr>
          <p:nvPr/>
        </p:nvSpPr>
        <p:spPr bwMode="auto">
          <a:xfrm>
            <a:off x="7874000" y="5157788"/>
            <a:ext cx="860425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395288" y="1973263"/>
            <a:ext cx="1122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计算机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1</a:t>
            </a:r>
          </a:p>
        </p:txBody>
      </p:sp>
      <p:sp>
        <p:nvSpPr>
          <p:cNvPr id="28697" name="AutoShape 25"/>
          <p:cNvSpPr>
            <a:spLocks noChangeArrowheads="1"/>
          </p:cNvSpPr>
          <p:nvPr/>
        </p:nvSpPr>
        <p:spPr bwMode="auto">
          <a:xfrm>
            <a:off x="8034338" y="2317750"/>
            <a:ext cx="68580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8027988" y="2422525"/>
            <a:ext cx="615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28699" name="AutoShape 27"/>
          <p:cNvSpPr>
            <a:spLocks noChangeArrowheads="1"/>
          </p:cNvSpPr>
          <p:nvPr/>
        </p:nvSpPr>
        <p:spPr bwMode="auto">
          <a:xfrm>
            <a:off x="538163" y="2360613"/>
            <a:ext cx="68580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558800" y="2481263"/>
            <a:ext cx="615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7770813" y="1973263"/>
            <a:ext cx="1122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计算机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2</a:t>
            </a:r>
          </a:p>
        </p:txBody>
      </p:sp>
      <p:sp>
        <p:nvSpPr>
          <p:cNvPr id="28702" name="Text Box 30"/>
          <p:cNvSpPr txBox="1">
            <a:spLocks noChangeArrowheads="1"/>
          </p:cNvSpPr>
          <p:nvPr/>
        </p:nvSpPr>
        <p:spPr bwMode="auto">
          <a:xfrm>
            <a:off x="2843213" y="2852738"/>
            <a:ext cx="5060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algn="ctr" eaLnBrk="0" hangingPunct="0"/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应用层剥去首部，取出应用程序数据</a:t>
            </a:r>
          </a:p>
          <a:p>
            <a:pPr algn="ctr" eaLnBrk="0" hangingPunct="0"/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上交给应用进程</a:t>
            </a:r>
          </a:p>
        </p:txBody>
      </p:sp>
      <p:sp>
        <p:nvSpPr>
          <p:cNvPr id="28703" name="AutoShape 31"/>
          <p:cNvSpPr>
            <a:spLocks noChangeArrowheads="1"/>
          </p:cNvSpPr>
          <p:nvPr/>
        </p:nvSpPr>
        <p:spPr bwMode="auto">
          <a:xfrm rot="10800000" flipV="1">
            <a:off x="8305800" y="2744788"/>
            <a:ext cx="196850" cy="396875"/>
          </a:xfrm>
          <a:prstGeom prst="upArrow">
            <a:avLst>
              <a:gd name="adj1" fmla="val 50000"/>
              <a:gd name="adj2" fmla="val 50403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0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计算机</a:t>
            </a:r>
            <a:r>
              <a:rPr lang="zh-CN" altLang="en-US" sz="2400"/>
              <a:t> </a:t>
            </a:r>
            <a:r>
              <a:rPr lang="en-US" altLang="zh-CN"/>
              <a:t>1</a:t>
            </a:r>
            <a:r>
              <a:rPr lang="en-US" altLang="zh-CN" sz="2400"/>
              <a:t> </a:t>
            </a:r>
            <a:r>
              <a:rPr lang="zh-CN" altLang="en-US"/>
              <a:t>向计算机</a:t>
            </a:r>
            <a:r>
              <a:rPr lang="zh-CN" altLang="en-US" sz="1600"/>
              <a:t> </a:t>
            </a:r>
            <a:r>
              <a:rPr lang="en-US" altLang="zh-CN"/>
              <a:t>2</a:t>
            </a:r>
            <a:r>
              <a:rPr lang="en-US" altLang="zh-CN" sz="2400"/>
              <a:t> </a:t>
            </a:r>
            <a:r>
              <a:rPr lang="zh-CN" altLang="en-US"/>
              <a:t>发送数据 </a:t>
            </a:r>
          </a:p>
        </p:txBody>
      </p:sp>
      <p:sp>
        <p:nvSpPr>
          <p:cNvPr id="29699" name="AutoShape 3"/>
          <p:cNvSpPr>
            <a:spLocks noChangeArrowheads="1"/>
          </p:cNvSpPr>
          <p:nvPr/>
        </p:nvSpPr>
        <p:spPr bwMode="auto">
          <a:xfrm rot="-5400000">
            <a:off x="4374356" y="1532732"/>
            <a:ext cx="417513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0" name="AutoShape 4"/>
          <p:cNvSpPr>
            <a:spLocks noChangeArrowheads="1"/>
          </p:cNvSpPr>
          <p:nvPr/>
        </p:nvSpPr>
        <p:spPr bwMode="auto">
          <a:xfrm>
            <a:off x="533400" y="2847975"/>
            <a:ext cx="83820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781050" y="302736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781050" y="365442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781050" y="42116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781050" y="47704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781050" y="533717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29706" name="Freeform 10"/>
          <p:cNvSpPr>
            <a:spLocks/>
          </p:cNvSpPr>
          <p:nvPr/>
        </p:nvSpPr>
        <p:spPr bwMode="auto">
          <a:xfrm>
            <a:off x="533400" y="3449638"/>
            <a:ext cx="847725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7" name="Freeform 11"/>
          <p:cNvSpPr>
            <a:spLocks/>
          </p:cNvSpPr>
          <p:nvPr/>
        </p:nvSpPr>
        <p:spPr bwMode="auto">
          <a:xfrm>
            <a:off x="542925" y="4024313"/>
            <a:ext cx="847725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8" name="Freeform 12"/>
          <p:cNvSpPr>
            <a:spLocks/>
          </p:cNvSpPr>
          <p:nvPr/>
        </p:nvSpPr>
        <p:spPr bwMode="auto">
          <a:xfrm>
            <a:off x="520700" y="4600575"/>
            <a:ext cx="869950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9" name="Freeform 13"/>
          <p:cNvSpPr>
            <a:spLocks/>
          </p:cNvSpPr>
          <p:nvPr/>
        </p:nvSpPr>
        <p:spPr bwMode="auto">
          <a:xfrm>
            <a:off x="520700" y="5192713"/>
            <a:ext cx="860425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0" name="AutoShape 14"/>
          <p:cNvSpPr>
            <a:spLocks noChangeArrowheads="1"/>
          </p:cNvSpPr>
          <p:nvPr/>
        </p:nvSpPr>
        <p:spPr bwMode="auto">
          <a:xfrm>
            <a:off x="7886700" y="2814638"/>
            <a:ext cx="83820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7924800" y="29924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7924800" y="36195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7924800" y="41767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7924800" y="47371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7924800" y="530225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29716" name="Freeform 20"/>
          <p:cNvSpPr>
            <a:spLocks/>
          </p:cNvSpPr>
          <p:nvPr/>
        </p:nvSpPr>
        <p:spPr bwMode="auto">
          <a:xfrm>
            <a:off x="7886700" y="3414713"/>
            <a:ext cx="847725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7" name="Freeform 21"/>
          <p:cNvSpPr>
            <a:spLocks/>
          </p:cNvSpPr>
          <p:nvPr/>
        </p:nvSpPr>
        <p:spPr bwMode="auto">
          <a:xfrm>
            <a:off x="7896225" y="3989388"/>
            <a:ext cx="847725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8" name="Freeform 22"/>
          <p:cNvSpPr>
            <a:spLocks/>
          </p:cNvSpPr>
          <p:nvPr/>
        </p:nvSpPr>
        <p:spPr bwMode="auto">
          <a:xfrm>
            <a:off x="7874000" y="4565650"/>
            <a:ext cx="869950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9" name="Freeform 23"/>
          <p:cNvSpPr>
            <a:spLocks/>
          </p:cNvSpPr>
          <p:nvPr/>
        </p:nvSpPr>
        <p:spPr bwMode="auto">
          <a:xfrm>
            <a:off x="7874000" y="5157788"/>
            <a:ext cx="860425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20" name="Text Box 24"/>
          <p:cNvSpPr txBox="1">
            <a:spLocks noChangeArrowheads="1"/>
          </p:cNvSpPr>
          <p:nvPr/>
        </p:nvSpPr>
        <p:spPr bwMode="auto">
          <a:xfrm>
            <a:off x="395288" y="1973263"/>
            <a:ext cx="1122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计算机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1</a:t>
            </a:r>
          </a:p>
        </p:txBody>
      </p:sp>
      <p:sp>
        <p:nvSpPr>
          <p:cNvPr id="29721" name="AutoShape 25"/>
          <p:cNvSpPr>
            <a:spLocks noChangeArrowheads="1"/>
          </p:cNvSpPr>
          <p:nvPr/>
        </p:nvSpPr>
        <p:spPr bwMode="auto">
          <a:xfrm>
            <a:off x="8034338" y="2317750"/>
            <a:ext cx="68580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8027988" y="2422525"/>
            <a:ext cx="615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29723" name="AutoShape 27"/>
          <p:cNvSpPr>
            <a:spLocks noChangeArrowheads="1"/>
          </p:cNvSpPr>
          <p:nvPr/>
        </p:nvSpPr>
        <p:spPr bwMode="auto">
          <a:xfrm>
            <a:off x="538163" y="2360613"/>
            <a:ext cx="68580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558800" y="2481263"/>
            <a:ext cx="615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7770813" y="1973263"/>
            <a:ext cx="1122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计算机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2</a:t>
            </a:r>
          </a:p>
        </p:txBody>
      </p:sp>
      <p:sp>
        <p:nvSpPr>
          <p:cNvPr id="29726" name="AutoShape 30"/>
          <p:cNvSpPr>
            <a:spLocks noChangeArrowheads="1"/>
          </p:cNvSpPr>
          <p:nvPr/>
        </p:nvSpPr>
        <p:spPr bwMode="auto">
          <a:xfrm>
            <a:off x="4067175" y="1989138"/>
            <a:ext cx="2952750" cy="935037"/>
          </a:xfrm>
          <a:prstGeom prst="wedgeRoundRectCallout">
            <a:avLst>
              <a:gd name="adj1" fmla="val 87310"/>
              <a:gd name="adj2" fmla="val 18931"/>
              <a:gd name="adj3" fmla="val 16667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zh-CN">
              <a:latin typeface="Tahoma" pitchFamily="34" charset="0"/>
            </a:endParaRPr>
          </a:p>
        </p:txBody>
      </p:sp>
      <p:sp>
        <p:nvSpPr>
          <p:cNvPr id="29727" name="Text Box 31"/>
          <p:cNvSpPr txBox="1">
            <a:spLocks noChangeArrowheads="1"/>
          </p:cNvSpPr>
          <p:nvPr/>
        </p:nvSpPr>
        <p:spPr bwMode="auto">
          <a:xfrm>
            <a:off x="4140200" y="2060575"/>
            <a:ext cx="29432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algn="ctr" eaLnBrk="0" hangingPunct="0"/>
            <a:r>
              <a:rPr kumimoji="1" lang="zh-CN" altLang="en-US" sz="24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我收到了</a:t>
            </a:r>
            <a:r>
              <a:rPr kumimoji="1" lang="zh-CN" altLang="en-US" sz="14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400">
                <a:solidFill>
                  <a:srgbClr val="333399"/>
                </a:solidFill>
                <a:ea typeface="黑体" pitchFamily="49" charset="-122"/>
              </a:rPr>
              <a:t>AP</a:t>
            </a:r>
            <a:r>
              <a:rPr kumimoji="1" lang="en-US" altLang="zh-CN" sz="2400" baseline="-25000">
                <a:solidFill>
                  <a:srgbClr val="333399"/>
                </a:solidFill>
                <a:ea typeface="黑体" pitchFamily="49" charset="-122"/>
              </a:rPr>
              <a:t>1</a:t>
            </a:r>
            <a:r>
              <a:rPr kumimoji="1" lang="en-US" altLang="zh-CN" sz="16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zh-CN" altLang="en-US" sz="24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发来的</a:t>
            </a:r>
          </a:p>
          <a:p>
            <a:pPr algn="ctr" eaLnBrk="0" hangingPunct="0"/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应用程序数据！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计算机</a:t>
            </a:r>
            <a:r>
              <a:rPr lang="zh-CN" altLang="en-US" sz="2400"/>
              <a:t> </a:t>
            </a:r>
            <a:r>
              <a:rPr lang="en-US" altLang="zh-CN"/>
              <a:t>1</a:t>
            </a:r>
            <a:r>
              <a:rPr lang="en-US" altLang="zh-CN" sz="2400"/>
              <a:t> </a:t>
            </a:r>
            <a:r>
              <a:rPr lang="zh-CN" altLang="en-US"/>
              <a:t>向计算机</a:t>
            </a:r>
            <a:r>
              <a:rPr lang="zh-CN" altLang="en-US" sz="2400"/>
              <a:t> </a:t>
            </a:r>
            <a:r>
              <a:rPr lang="en-US" altLang="zh-CN"/>
              <a:t>2</a:t>
            </a:r>
            <a:r>
              <a:rPr lang="en-US" altLang="zh-CN" sz="2400"/>
              <a:t> </a:t>
            </a:r>
            <a:r>
              <a:rPr lang="zh-CN" altLang="en-US"/>
              <a:t>发送数据 </a:t>
            </a:r>
          </a:p>
        </p:txBody>
      </p:sp>
      <p:sp>
        <p:nvSpPr>
          <p:cNvPr id="30723" name="AutoShape 3"/>
          <p:cNvSpPr>
            <a:spLocks noChangeArrowheads="1"/>
          </p:cNvSpPr>
          <p:nvPr/>
        </p:nvSpPr>
        <p:spPr bwMode="auto">
          <a:xfrm rot="-5400000">
            <a:off x="4374356" y="1532732"/>
            <a:ext cx="417513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4" name="AutoShape 4"/>
          <p:cNvSpPr>
            <a:spLocks noChangeArrowheads="1"/>
          </p:cNvSpPr>
          <p:nvPr/>
        </p:nvSpPr>
        <p:spPr bwMode="auto">
          <a:xfrm>
            <a:off x="533400" y="2847975"/>
            <a:ext cx="83820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781050" y="302736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781050" y="365442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781050" y="42116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781050" y="47704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781050" y="533717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30730" name="Freeform 10"/>
          <p:cNvSpPr>
            <a:spLocks/>
          </p:cNvSpPr>
          <p:nvPr/>
        </p:nvSpPr>
        <p:spPr bwMode="auto">
          <a:xfrm>
            <a:off x="533400" y="3449638"/>
            <a:ext cx="847725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1" name="Freeform 11"/>
          <p:cNvSpPr>
            <a:spLocks/>
          </p:cNvSpPr>
          <p:nvPr/>
        </p:nvSpPr>
        <p:spPr bwMode="auto">
          <a:xfrm>
            <a:off x="542925" y="4024313"/>
            <a:ext cx="847725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2" name="Freeform 12"/>
          <p:cNvSpPr>
            <a:spLocks/>
          </p:cNvSpPr>
          <p:nvPr/>
        </p:nvSpPr>
        <p:spPr bwMode="auto">
          <a:xfrm>
            <a:off x="520700" y="4600575"/>
            <a:ext cx="869950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3" name="Freeform 13"/>
          <p:cNvSpPr>
            <a:spLocks/>
          </p:cNvSpPr>
          <p:nvPr/>
        </p:nvSpPr>
        <p:spPr bwMode="auto">
          <a:xfrm>
            <a:off x="520700" y="5192713"/>
            <a:ext cx="860425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4" name="AutoShape 14"/>
          <p:cNvSpPr>
            <a:spLocks noChangeArrowheads="1"/>
          </p:cNvSpPr>
          <p:nvPr/>
        </p:nvSpPr>
        <p:spPr bwMode="auto">
          <a:xfrm>
            <a:off x="7886700" y="2814638"/>
            <a:ext cx="83820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7924800" y="29924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7924800" y="36195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7924800" y="41767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7924800" y="47371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30739" name="Text Box 19"/>
          <p:cNvSpPr txBox="1">
            <a:spLocks noChangeArrowheads="1"/>
          </p:cNvSpPr>
          <p:nvPr/>
        </p:nvSpPr>
        <p:spPr bwMode="auto">
          <a:xfrm>
            <a:off x="7924800" y="530225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30740" name="Freeform 20"/>
          <p:cNvSpPr>
            <a:spLocks/>
          </p:cNvSpPr>
          <p:nvPr/>
        </p:nvSpPr>
        <p:spPr bwMode="auto">
          <a:xfrm>
            <a:off x="7886700" y="3414713"/>
            <a:ext cx="847725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1" name="Freeform 21"/>
          <p:cNvSpPr>
            <a:spLocks/>
          </p:cNvSpPr>
          <p:nvPr/>
        </p:nvSpPr>
        <p:spPr bwMode="auto">
          <a:xfrm>
            <a:off x="7896225" y="3989388"/>
            <a:ext cx="847725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2" name="Freeform 22"/>
          <p:cNvSpPr>
            <a:spLocks/>
          </p:cNvSpPr>
          <p:nvPr/>
        </p:nvSpPr>
        <p:spPr bwMode="auto">
          <a:xfrm>
            <a:off x="7874000" y="4565650"/>
            <a:ext cx="869950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3" name="Freeform 23"/>
          <p:cNvSpPr>
            <a:spLocks/>
          </p:cNvSpPr>
          <p:nvPr/>
        </p:nvSpPr>
        <p:spPr bwMode="auto">
          <a:xfrm>
            <a:off x="7874000" y="5157788"/>
            <a:ext cx="860425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4" name="Text Box 24"/>
          <p:cNvSpPr txBox="1">
            <a:spLocks noChangeArrowheads="1"/>
          </p:cNvSpPr>
          <p:nvPr/>
        </p:nvSpPr>
        <p:spPr bwMode="auto">
          <a:xfrm>
            <a:off x="395288" y="1973263"/>
            <a:ext cx="1122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计算机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1</a:t>
            </a:r>
          </a:p>
        </p:txBody>
      </p:sp>
      <p:sp>
        <p:nvSpPr>
          <p:cNvPr id="30745" name="AutoShape 25"/>
          <p:cNvSpPr>
            <a:spLocks noChangeArrowheads="1"/>
          </p:cNvSpPr>
          <p:nvPr/>
        </p:nvSpPr>
        <p:spPr bwMode="auto">
          <a:xfrm>
            <a:off x="8034338" y="2317750"/>
            <a:ext cx="68580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8027988" y="2422525"/>
            <a:ext cx="615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30747" name="AutoShape 27"/>
          <p:cNvSpPr>
            <a:spLocks noChangeArrowheads="1"/>
          </p:cNvSpPr>
          <p:nvPr/>
        </p:nvSpPr>
        <p:spPr bwMode="auto">
          <a:xfrm>
            <a:off x="538163" y="2360613"/>
            <a:ext cx="68580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8" name="Text Box 28"/>
          <p:cNvSpPr txBox="1">
            <a:spLocks noChangeArrowheads="1"/>
          </p:cNvSpPr>
          <p:nvPr/>
        </p:nvSpPr>
        <p:spPr bwMode="auto">
          <a:xfrm>
            <a:off x="558800" y="2481263"/>
            <a:ext cx="615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30749" name="Text Box 29"/>
          <p:cNvSpPr txBox="1">
            <a:spLocks noChangeArrowheads="1"/>
          </p:cNvSpPr>
          <p:nvPr/>
        </p:nvSpPr>
        <p:spPr bwMode="auto">
          <a:xfrm>
            <a:off x="7770813" y="1973263"/>
            <a:ext cx="1122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计算机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2</a:t>
            </a:r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4067175" y="2493963"/>
            <a:ext cx="2592388" cy="3587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应 用 程 序 数 据</a:t>
            </a:r>
          </a:p>
        </p:txBody>
      </p:sp>
      <p:grpSp>
        <p:nvGrpSpPr>
          <p:cNvPr id="30751" name="Group 31"/>
          <p:cNvGrpSpPr>
            <a:grpSpLocks/>
          </p:cNvGrpSpPr>
          <p:nvPr/>
        </p:nvGrpSpPr>
        <p:grpSpPr bwMode="auto">
          <a:xfrm>
            <a:off x="2627313" y="2420938"/>
            <a:ext cx="1454150" cy="1008062"/>
            <a:chOff x="1655" y="1525"/>
            <a:chExt cx="916" cy="635"/>
          </a:xfrm>
        </p:grpSpPr>
        <p:sp>
          <p:nvSpPr>
            <p:cNvPr id="30752" name="Text Box 32"/>
            <p:cNvSpPr txBox="1">
              <a:spLocks noChangeArrowheads="1"/>
            </p:cNvSpPr>
            <p:nvPr/>
          </p:nvSpPr>
          <p:spPr bwMode="auto">
            <a:xfrm>
              <a:off x="1655" y="1525"/>
              <a:ext cx="9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9pPr>
            </a:lstStyle>
            <a:p>
              <a:pPr eaLnBrk="0" hangingPunct="0"/>
              <a:r>
                <a:rPr kumimoji="1" lang="zh-CN" altLang="en-US" sz="2000">
                  <a:solidFill>
                    <a:srgbClr val="333399"/>
                  </a:solidFill>
                  <a:latin typeface="Arial Rounded MT Bold" pitchFamily="34" charset="0"/>
                  <a:ea typeface="黑体" pitchFamily="49" charset="-122"/>
                </a:rPr>
                <a:t>应用层首部</a:t>
              </a:r>
              <a:endParaRPr kumimoji="1" lang="zh-CN" altLang="en-US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30753" name="Line 33"/>
            <p:cNvSpPr>
              <a:spLocks noChangeShapeType="1"/>
            </p:cNvSpPr>
            <p:nvPr/>
          </p:nvSpPr>
          <p:spPr bwMode="auto">
            <a:xfrm>
              <a:off x="2109" y="1752"/>
              <a:ext cx="272" cy="223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4" name="Rectangle 34"/>
            <p:cNvSpPr>
              <a:spLocks noChangeArrowheads="1"/>
            </p:cNvSpPr>
            <p:nvPr/>
          </p:nvSpPr>
          <p:spPr bwMode="auto">
            <a:xfrm>
              <a:off x="2245" y="1934"/>
              <a:ext cx="318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5</a:t>
              </a:r>
            </a:p>
          </p:txBody>
        </p:sp>
      </p:grpSp>
      <p:sp>
        <p:nvSpPr>
          <p:cNvPr id="30755" name="Rectangle 35"/>
          <p:cNvSpPr>
            <a:spLocks noChangeArrowheads="1"/>
          </p:cNvSpPr>
          <p:nvPr/>
        </p:nvSpPr>
        <p:spPr bwMode="auto">
          <a:xfrm>
            <a:off x="1979613" y="5373688"/>
            <a:ext cx="5184775" cy="3587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333399"/>
                </a:solidFill>
                <a:ea typeface="黑体" pitchFamily="49" charset="-122"/>
              </a:rPr>
              <a:t>10100110100101  </a:t>
            </a:r>
            <a:r>
              <a:rPr lang="zh-CN" altLang="en-US" sz="2000">
                <a:solidFill>
                  <a:srgbClr val="333399"/>
                </a:solidFill>
                <a:ea typeface="黑体" pitchFamily="49" charset="-122"/>
              </a:rPr>
              <a:t>比  特  流  </a:t>
            </a:r>
            <a:r>
              <a:rPr lang="en-US" altLang="zh-CN" sz="2000">
                <a:solidFill>
                  <a:srgbClr val="333399"/>
                </a:solidFill>
                <a:ea typeface="黑体" pitchFamily="49" charset="-122"/>
              </a:rPr>
              <a:t>110101110101</a:t>
            </a:r>
          </a:p>
        </p:txBody>
      </p:sp>
      <p:sp>
        <p:nvSpPr>
          <p:cNvPr id="30756" name="Text Box 36"/>
          <p:cNvSpPr txBox="1">
            <a:spLocks noChangeArrowheads="1"/>
          </p:cNvSpPr>
          <p:nvPr/>
        </p:nvSpPr>
        <p:spPr bwMode="auto">
          <a:xfrm>
            <a:off x="1763713" y="1849438"/>
            <a:ext cx="567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注意观察加入或剥去首部（尾部）的层次</a:t>
            </a:r>
          </a:p>
        </p:txBody>
      </p:sp>
      <p:sp>
        <p:nvSpPr>
          <p:cNvPr id="30757" name="Rectangle 37"/>
          <p:cNvSpPr>
            <a:spLocks noChangeArrowheads="1"/>
          </p:cNvSpPr>
          <p:nvPr/>
        </p:nvSpPr>
        <p:spPr bwMode="auto">
          <a:xfrm>
            <a:off x="4067175" y="3070225"/>
            <a:ext cx="2592388" cy="3587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应 用 程 序 数 据</a:t>
            </a:r>
          </a:p>
        </p:txBody>
      </p:sp>
      <p:grpSp>
        <p:nvGrpSpPr>
          <p:cNvPr id="30758" name="Group 38"/>
          <p:cNvGrpSpPr>
            <a:grpSpLocks/>
          </p:cNvGrpSpPr>
          <p:nvPr/>
        </p:nvGrpSpPr>
        <p:grpSpPr bwMode="auto">
          <a:xfrm>
            <a:off x="3563938" y="3646488"/>
            <a:ext cx="3095625" cy="358775"/>
            <a:chOff x="2245" y="2297"/>
            <a:chExt cx="1950" cy="226"/>
          </a:xfrm>
        </p:grpSpPr>
        <p:sp>
          <p:nvSpPr>
            <p:cNvPr id="30759" name="Rectangle 39"/>
            <p:cNvSpPr>
              <a:spLocks noChangeArrowheads="1"/>
            </p:cNvSpPr>
            <p:nvPr/>
          </p:nvSpPr>
          <p:spPr bwMode="auto">
            <a:xfrm>
              <a:off x="2245" y="2297"/>
              <a:ext cx="318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5</a:t>
              </a:r>
            </a:p>
          </p:txBody>
        </p:sp>
        <p:sp>
          <p:nvSpPr>
            <p:cNvPr id="30760" name="Rectangle 40"/>
            <p:cNvSpPr>
              <a:spLocks noChangeArrowheads="1"/>
            </p:cNvSpPr>
            <p:nvPr/>
          </p:nvSpPr>
          <p:spPr bwMode="auto">
            <a:xfrm>
              <a:off x="2562" y="2297"/>
              <a:ext cx="1633" cy="22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应 用 程 序 数 据</a:t>
              </a:r>
            </a:p>
          </p:txBody>
        </p:sp>
      </p:grpSp>
      <p:grpSp>
        <p:nvGrpSpPr>
          <p:cNvPr id="30761" name="Group 41"/>
          <p:cNvGrpSpPr>
            <a:grpSpLocks/>
          </p:cNvGrpSpPr>
          <p:nvPr/>
        </p:nvGrpSpPr>
        <p:grpSpPr bwMode="auto">
          <a:xfrm>
            <a:off x="3059113" y="4222750"/>
            <a:ext cx="3600450" cy="358775"/>
            <a:chOff x="1927" y="2660"/>
            <a:chExt cx="2268" cy="226"/>
          </a:xfrm>
        </p:grpSpPr>
        <p:sp>
          <p:nvSpPr>
            <p:cNvPr id="30762" name="Rectangle 42"/>
            <p:cNvSpPr>
              <a:spLocks noChangeArrowheads="1"/>
            </p:cNvSpPr>
            <p:nvPr/>
          </p:nvSpPr>
          <p:spPr bwMode="auto">
            <a:xfrm>
              <a:off x="1927" y="2660"/>
              <a:ext cx="318" cy="22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4</a:t>
              </a:r>
            </a:p>
          </p:txBody>
        </p:sp>
        <p:sp>
          <p:nvSpPr>
            <p:cNvPr id="30763" name="Rectangle 43"/>
            <p:cNvSpPr>
              <a:spLocks noChangeArrowheads="1"/>
            </p:cNvSpPr>
            <p:nvPr/>
          </p:nvSpPr>
          <p:spPr bwMode="auto">
            <a:xfrm>
              <a:off x="2245" y="2660"/>
              <a:ext cx="318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5</a:t>
              </a:r>
            </a:p>
          </p:txBody>
        </p:sp>
        <p:sp>
          <p:nvSpPr>
            <p:cNvPr id="30764" name="Rectangle 44"/>
            <p:cNvSpPr>
              <a:spLocks noChangeArrowheads="1"/>
            </p:cNvSpPr>
            <p:nvPr/>
          </p:nvSpPr>
          <p:spPr bwMode="auto">
            <a:xfrm>
              <a:off x="2562" y="2660"/>
              <a:ext cx="1633" cy="22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应 用 程 序 数 据</a:t>
              </a:r>
            </a:p>
          </p:txBody>
        </p:sp>
      </p:grpSp>
      <p:grpSp>
        <p:nvGrpSpPr>
          <p:cNvPr id="30765" name="Group 45"/>
          <p:cNvGrpSpPr>
            <a:grpSpLocks/>
          </p:cNvGrpSpPr>
          <p:nvPr/>
        </p:nvGrpSpPr>
        <p:grpSpPr bwMode="auto">
          <a:xfrm>
            <a:off x="2555875" y="4799013"/>
            <a:ext cx="4103688" cy="358775"/>
            <a:chOff x="1610" y="3023"/>
            <a:chExt cx="2585" cy="226"/>
          </a:xfrm>
        </p:grpSpPr>
        <p:sp>
          <p:nvSpPr>
            <p:cNvPr id="30766" name="Rectangle 46"/>
            <p:cNvSpPr>
              <a:spLocks noChangeArrowheads="1"/>
            </p:cNvSpPr>
            <p:nvPr/>
          </p:nvSpPr>
          <p:spPr bwMode="auto">
            <a:xfrm>
              <a:off x="1610" y="3023"/>
              <a:ext cx="318" cy="22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3</a:t>
              </a:r>
            </a:p>
          </p:txBody>
        </p:sp>
        <p:sp>
          <p:nvSpPr>
            <p:cNvPr id="30767" name="Rectangle 47"/>
            <p:cNvSpPr>
              <a:spLocks noChangeArrowheads="1"/>
            </p:cNvSpPr>
            <p:nvPr/>
          </p:nvSpPr>
          <p:spPr bwMode="auto">
            <a:xfrm>
              <a:off x="1928" y="3023"/>
              <a:ext cx="318" cy="22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4</a:t>
              </a:r>
            </a:p>
          </p:txBody>
        </p:sp>
        <p:sp>
          <p:nvSpPr>
            <p:cNvPr id="30768" name="Rectangle 48"/>
            <p:cNvSpPr>
              <a:spLocks noChangeArrowheads="1"/>
            </p:cNvSpPr>
            <p:nvPr/>
          </p:nvSpPr>
          <p:spPr bwMode="auto">
            <a:xfrm>
              <a:off x="2246" y="3023"/>
              <a:ext cx="318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5</a:t>
              </a:r>
            </a:p>
          </p:txBody>
        </p:sp>
        <p:sp>
          <p:nvSpPr>
            <p:cNvPr id="30769" name="Rectangle 49"/>
            <p:cNvSpPr>
              <a:spLocks noChangeArrowheads="1"/>
            </p:cNvSpPr>
            <p:nvPr/>
          </p:nvSpPr>
          <p:spPr bwMode="auto">
            <a:xfrm>
              <a:off x="2562" y="3023"/>
              <a:ext cx="1633" cy="22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应 用 程 序 数 据</a:t>
              </a:r>
            </a:p>
          </p:txBody>
        </p:sp>
      </p:grpSp>
      <p:grpSp>
        <p:nvGrpSpPr>
          <p:cNvPr id="30770" name="Group 50"/>
          <p:cNvGrpSpPr>
            <a:grpSpLocks/>
          </p:cNvGrpSpPr>
          <p:nvPr/>
        </p:nvGrpSpPr>
        <p:grpSpPr bwMode="auto">
          <a:xfrm>
            <a:off x="654050" y="2781300"/>
            <a:ext cx="4781550" cy="415925"/>
            <a:chOff x="412" y="1752"/>
            <a:chExt cx="3012" cy="262"/>
          </a:xfrm>
        </p:grpSpPr>
        <p:sp>
          <p:nvSpPr>
            <p:cNvPr id="30771" name="AutoShape 51"/>
            <p:cNvSpPr>
              <a:spLocks noChangeArrowheads="1"/>
            </p:cNvSpPr>
            <p:nvPr/>
          </p:nvSpPr>
          <p:spPr bwMode="auto">
            <a:xfrm flipV="1">
              <a:off x="412" y="1786"/>
              <a:ext cx="124" cy="228"/>
            </a:xfrm>
            <a:prstGeom prst="upArrow">
              <a:avLst>
                <a:gd name="adj1" fmla="val 50000"/>
                <a:gd name="adj2" fmla="val 45968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0772" name="AutoShape 52"/>
            <p:cNvSpPr>
              <a:spLocks noChangeArrowheads="1"/>
            </p:cNvSpPr>
            <p:nvPr/>
          </p:nvSpPr>
          <p:spPr bwMode="auto">
            <a:xfrm flipV="1">
              <a:off x="3300" y="1752"/>
              <a:ext cx="124" cy="228"/>
            </a:xfrm>
            <a:prstGeom prst="upArrow">
              <a:avLst>
                <a:gd name="adj1" fmla="val 50000"/>
                <a:gd name="adj2" fmla="val 45968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30773" name="Group 53"/>
          <p:cNvGrpSpPr>
            <a:grpSpLocks/>
          </p:cNvGrpSpPr>
          <p:nvPr/>
        </p:nvGrpSpPr>
        <p:grpSpPr bwMode="auto">
          <a:xfrm>
            <a:off x="650875" y="3357563"/>
            <a:ext cx="4497388" cy="396875"/>
            <a:chOff x="410" y="2115"/>
            <a:chExt cx="2833" cy="250"/>
          </a:xfrm>
        </p:grpSpPr>
        <p:sp>
          <p:nvSpPr>
            <p:cNvPr id="30774" name="AutoShape 54"/>
            <p:cNvSpPr>
              <a:spLocks noChangeArrowheads="1"/>
            </p:cNvSpPr>
            <p:nvPr/>
          </p:nvSpPr>
          <p:spPr bwMode="auto">
            <a:xfrm rot="10800000">
              <a:off x="410" y="2116"/>
              <a:ext cx="125" cy="249"/>
            </a:xfrm>
            <a:prstGeom prst="upArrow">
              <a:avLst>
                <a:gd name="adj1" fmla="val 50000"/>
                <a:gd name="adj2" fmla="val 49800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0775" name="AutoShape 55"/>
            <p:cNvSpPr>
              <a:spLocks noChangeArrowheads="1"/>
            </p:cNvSpPr>
            <p:nvPr/>
          </p:nvSpPr>
          <p:spPr bwMode="auto">
            <a:xfrm rot="10800000">
              <a:off x="3118" y="2115"/>
              <a:ext cx="125" cy="249"/>
            </a:xfrm>
            <a:prstGeom prst="upArrow">
              <a:avLst>
                <a:gd name="adj1" fmla="val 50000"/>
                <a:gd name="adj2" fmla="val 49800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30776" name="Group 56"/>
          <p:cNvGrpSpPr>
            <a:grpSpLocks/>
          </p:cNvGrpSpPr>
          <p:nvPr/>
        </p:nvGrpSpPr>
        <p:grpSpPr bwMode="auto">
          <a:xfrm>
            <a:off x="650875" y="3917950"/>
            <a:ext cx="4137025" cy="409575"/>
            <a:chOff x="410" y="2468"/>
            <a:chExt cx="2606" cy="258"/>
          </a:xfrm>
        </p:grpSpPr>
        <p:sp>
          <p:nvSpPr>
            <p:cNvPr id="30777" name="AutoShape 57"/>
            <p:cNvSpPr>
              <a:spLocks noChangeArrowheads="1"/>
            </p:cNvSpPr>
            <p:nvPr/>
          </p:nvSpPr>
          <p:spPr bwMode="auto">
            <a:xfrm rot="10800000">
              <a:off x="410" y="2468"/>
              <a:ext cx="125" cy="248"/>
            </a:xfrm>
            <a:prstGeom prst="upArrow">
              <a:avLst>
                <a:gd name="adj1" fmla="val 50000"/>
                <a:gd name="adj2" fmla="val 49600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0778" name="AutoShape 58"/>
            <p:cNvSpPr>
              <a:spLocks noChangeArrowheads="1"/>
            </p:cNvSpPr>
            <p:nvPr/>
          </p:nvSpPr>
          <p:spPr bwMode="auto">
            <a:xfrm rot="10800000">
              <a:off x="2891" y="2478"/>
              <a:ext cx="125" cy="248"/>
            </a:xfrm>
            <a:prstGeom prst="upArrow">
              <a:avLst>
                <a:gd name="adj1" fmla="val 50000"/>
                <a:gd name="adj2" fmla="val 49600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30779" name="Group 59"/>
          <p:cNvGrpSpPr>
            <a:grpSpLocks/>
          </p:cNvGrpSpPr>
          <p:nvPr/>
        </p:nvGrpSpPr>
        <p:grpSpPr bwMode="auto">
          <a:xfrm>
            <a:off x="649288" y="4508500"/>
            <a:ext cx="3832225" cy="444500"/>
            <a:chOff x="409" y="2840"/>
            <a:chExt cx="2414" cy="280"/>
          </a:xfrm>
        </p:grpSpPr>
        <p:sp>
          <p:nvSpPr>
            <p:cNvPr id="30780" name="AutoShape 60"/>
            <p:cNvSpPr>
              <a:spLocks noChangeArrowheads="1"/>
            </p:cNvSpPr>
            <p:nvPr/>
          </p:nvSpPr>
          <p:spPr bwMode="auto">
            <a:xfrm rot="10800000">
              <a:off x="409" y="2870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0781" name="AutoShape 61"/>
            <p:cNvSpPr>
              <a:spLocks noChangeArrowheads="1"/>
            </p:cNvSpPr>
            <p:nvPr/>
          </p:nvSpPr>
          <p:spPr bwMode="auto">
            <a:xfrm rot="10800000">
              <a:off x="2699" y="2840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30782" name="Group 62"/>
          <p:cNvGrpSpPr>
            <a:grpSpLocks/>
          </p:cNvGrpSpPr>
          <p:nvPr/>
        </p:nvGrpSpPr>
        <p:grpSpPr bwMode="auto">
          <a:xfrm>
            <a:off x="649288" y="5084763"/>
            <a:ext cx="3635375" cy="460375"/>
            <a:chOff x="409" y="3203"/>
            <a:chExt cx="2290" cy="290"/>
          </a:xfrm>
        </p:grpSpPr>
        <p:sp>
          <p:nvSpPr>
            <p:cNvPr id="30783" name="AutoShape 63"/>
            <p:cNvSpPr>
              <a:spLocks noChangeArrowheads="1"/>
            </p:cNvSpPr>
            <p:nvPr/>
          </p:nvSpPr>
          <p:spPr bwMode="auto">
            <a:xfrm rot="10800000">
              <a:off x="409" y="3243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0784" name="AutoShape 64"/>
            <p:cNvSpPr>
              <a:spLocks noChangeArrowheads="1"/>
            </p:cNvSpPr>
            <p:nvPr/>
          </p:nvSpPr>
          <p:spPr bwMode="auto">
            <a:xfrm rot="10800000">
              <a:off x="2575" y="3203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30785" name="Group 65"/>
          <p:cNvGrpSpPr>
            <a:grpSpLocks/>
          </p:cNvGrpSpPr>
          <p:nvPr/>
        </p:nvGrpSpPr>
        <p:grpSpPr bwMode="auto">
          <a:xfrm>
            <a:off x="2051050" y="2930525"/>
            <a:ext cx="1512888" cy="1074738"/>
            <a:chOff x="1292" y="1846"/>
            <a:chExt cx="953" cy="677"/>
          </a:xfrm>
        </p:grpSpPr>
        <p:sp>
          <p:nvSpPr>
            <p:cNvPr id="30786" name="Rectangle 66"/>
            <p:cNvSpPr>
              <a:spLocks noChangeArrowheads="1"/>
            </p:cNvSpPr>
            <p:nvPr/>
          </p:nvSpPr>
          <p:spPr bwMode="auto">
            <a:xfrm>
              <a:off x="1927" y="2297"/>
              <a:ext cx="318" cy="22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4</a:t>
              </a:r>
            </a:p>
          </p:txBody>
        </p:sp>
        <p:sp>
          <p:nvSpPr>
            <p:cNvPr id="30787" name="Text Box 67"/>
            <p:cNvSpPr txBox="1">
              <a:spLocks noChangeArrowheads="1"/>
            </p:cNvSpPr>
            <p:nvPr/>
          </p:nvSpPr>
          <p:spPr bwMode="auto">
            <a:xfrm>
              <a:off x="1292" y="1846"/>
              <a:ext cx="9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9pPr>
            </a:lstStyle>
            <a:p>
              <a:pPr eaLnBrk="0" hangingPunct="0"/>
              <a:r>
                <a:rPr kumimoji="1" lang="zh-CN" altLang="en-US" sz="2000" dirty="0">
                  <a:solidFill>
                    <a:srgbClr val="333399"/>
                  </a:solidFill>
                  <a:latin typeface="Arial Rounded MT Bold" pitchFamily="34" charset="0"/>
                  <a:ea typeface="黑体" pitchFamily="49" charset="-122"/>
                </a:rPr>
                <a:t>传</a:t>
              </a:r>
              <a:r>
                <a:rPr kumimoji="1" lang="zh-CN" altLang="en-US" sz="2000" dirty="0" smtClean="0">
                  <a:solidFill>
                    <a:srgbClr val="333399"/>
                  </a:solidFill>
                  <a:latin typeface="Arial Rounded MT Bold" pitchFamily="34" charset="0"/>
                  <a:ea typeface="黑体" pitchFamily="49" charset="-122"/>
                </a:rPr>
                <a:t>输</a:t>
              </a:r>
              <a:r>
                <a:rPr kumimoji="1" lang="zh-CN" altLang="en-US" sz="2000" dirty="0">
                  <a:solidFill>
                    <a:srgbClr val="333399"/>
                  </a:solidFill>
                  <a:latin typeface="Arial Rounded MT Bold" pitchFamily="34" charset="0"/>
                  <a:ea typeface="黑体" pitchFamily="49" charset="-122"/>
                </a:rPr>
                <a:t>层首部</a:t>
              </a:r>
              <a:endParaRPr kumimoji="1" lang="zh-CN" altLang="en-US" sz="2000" dirty="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30788" name="Line 68"/>
            <p:cNvSpPr>
              <a:spLocks noChangeShapeType="1"/>
            </p:cNvSpPr>
            <p:nvPr/>
          </p:nvSpPr>
          <p:spPr bwMode="auto">
            <a:xfrm>
              <a:off x="1791" y="2069"/>
              <a:ext cx="227" cy="227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89" name="Group 69"/>
          <p:cNvGrpSpPr>
            <a:grpSpLocks/>
          </p:cNvGrpSpPr>
          <p:nvPr/>
        </p:nvGrpSpPr>
        <p:grpSpPr bwMode="auto">
          <a:xfrm>
            <a:off x="1533525" y="3429000"/>
            <a:ext cx="1525588" cy="1152525"/>
            <a:chOff x="966" y="2160"/>
            <a:chExt cx="961" cy="726"/>
          </a:xfrm>
        </p:grpSpPr>
        <p:sp>
          <p:nvSpPr>
            <p:cNvPr id="30790" name="Rectangle 70"/>
            <p:cNvSpPr>
              <a:spLocks noChangeArrowheads="1"/>
            </p:cNvSpPr>
            <p:nvPr/>
          </p:nvSpPr>
          <p:spPr bwMode="auto">
            <a:xfrm>
              <a:off x="1609" y="2660"/>
              <a:ext cx="318" cy="22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3</a:t>
              </a:r>
            </a:p>
          </p:txBody>
        </p:sp>
        <p:sp>
          <p:nvSpPr>
            <p:cNvPr id="30791" name="Text Box 71"/>
            <p:cNvSpPr txBox="1">
              <a:spLocks noChangeArrowheads="1"/>
            </p:cNvSpPr>
            <p:nvPr/>
          </p:nvSpPr>
          <p:spPr bwMode="auto">
            <a:xfrm>
              <a:off x="966" y="2160"/>
              <a:ext cx="9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9pPr>
            </a:lstStyle>
            <a:p>
              <a:pPr eaLnBrk="0" hangingPunct="0"/>
              <a:r>
                <a:rPr kumimoji="1" lang="zh-CN" altLang="en-US" sz="2000">
                  <a:solidFill>
                    <a:srgbClr val="333399"/>
                  </a:solidFill>
                  <a:latin typeface="Arial Rounded MT Bold" pitchFamily="34" charset="0"/>
                  <a:ea typeface="黑体" pitchFamily="49" charset="-122"/>
                </a:rPr>
                <a:t>网络层首部</a:t>
              </a:r>
              <a:endParaRPr kumimoji="1" lang="zh-CN" altLang="en-US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30792" name="Line 72"/>
            <p:cNvSpPr>
              <a:spLocks noChangeShapeType="1"/>
            </p:cNvSpPr>
            <p:nvPr/>
          </p:nvSpPr>
          <p:spPr bwMode="auto">
            <a:xfrm>
              <a:off x="1474" y="2387"/>
              <a:ext cx="227" cy="272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93" name="Group 73"/>
          <p:cNvGrpSpPr>
            <a:grpSpLocks/>
          </p:cNvGrpSpPr>
          <p:nvPr/>
        </p:nvGrpSpPr>
        <p:grpSpPr bwMode="auto">
          <a:xfrm>
            <a:off x="1393825" y="3860800"/>
            <a:ext cx="1162050" cy="1295400"/>
            <a:chOff x="878" y="2432"/>
            <a:chExt cx="732" cy="816"/>
          </a:xfrm>
        </p:grpSpPr>
        <p:sp>
          <p:nvSpPr>
            <p:cNvPr id="30794" name="Rectangle 74"/>
            <p:cNvSpPr>
              <a:spLocks noChangeArrowheads="1"/>
            </p:cNvSpPr>
            <p:nvPr/>
          </p:nvSpPr>
          <p:spPr bwMode="auto">
            <a:xfrm>
              <a:off x="1247" y="3022"/>
              <a:ext cx="363" cy="226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2</a:t>
              </a:r>
            </a:p>
          </p:txBody>
        </p:sp>
        <p:sp>
          <p:nvSpPr>
            <p:cNvPr id="30795" name="Text Box 75"/>
            <p:cNvSpPr txBox="1">
              <a:spLocks noChangeArrowheads="1"/>
            </p:cNvSpPr>
            <p:nvPr/>
          </p:nvSpPr>
          <p:spPr bwMode="auto">
            <a:xfrm>
              <a:off x="878" y="2432"/>
              <a:ext cx="59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kumimoji="1" lang="zh-CN" altLang="en-US" sz="2000">
                  <a:solidFill>
                    <a:srgbClr val="333399"/>
                  </a:solidFill>
                  <a:latin typeface="Arial Rounded MT Bold" pitchFamily="34" charset="0"/>
                  <a:ea typeface="黑体" pitchFamily="49" charset="-122"/>
                </a:rPr>
                <a:t>链路层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kumimoji="1" lang="zh-CN" altLang="en-US" sz="2000">
                  <a:solidFill>
                    <a:srgbClr val="333399"/>
                  </a:solidFill>
                  <a:latin typeface="Arial Rounded MT Bold" pitchFamily="34" charset="0"/>
                  <a:ea typeface="黑体" pitchFamily="49" charset="-122"/>
                </a:rPr>
                <a:t>首部</a:t>
              </a:r>
              <a:endParaRPr kumimoji="1" lang="zh-CN" altLang="en-US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30796" name="Line 76"/>
            <p:cNvSpPr>
              <a:spLocks noChangeShapeType="1"/>
            </p:cNvSpPr>
            <p:nvPr/>
          </p:nvSpPr>
          <p:spPr bwMode="auto">
            <a:xfrm>
              <a:off x="1284" y="2799"/>
              <a:ext cx="145" cy="223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97" name="Group 77"/>
          <p:cNvGrpSpPr>
            <a:grpSpLocks/>
          </p:cNvGrpSpPr>
          <p:nvPr/>
        </p:nvGrpSpPr>
        <p:grpSpPr bwMode="auto">
          <a:xfrm>
            <a:off x="6659563" y="3867150"/>
            <a:ext cx="1008062" cy="1290638"/>
            <a:chOff x="4195" y="2436"/>
            <a:chExt cx="635" cy="813"/>
          </a:xfrm>
        </p:grpSpPr>
        <p:sp>
          <p:nvSpPr>
            <p:cNvPr id="30798" name="Rectangle 78"/>
            <p:cNvSpPr>
              <a:spLocks noChangeArrowheads="1"/>
            </p:cNvSpPr>
            <p:nvPr/>
          </p:nvSpPr>
          <p:spPr bwMode="auto">
            <a:xfrm>
              <a:off x="4195" y="3023"/>
              <a:ext cx="318" cy="226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333399"/>
                  </a:solidFill>
                </a:rPr>
                <a:t>T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2</a:t>
              </a:r>
            </a:p>
          </p:txBody>
        </p:sp>
        <p:sp>
          <p:nvSpPr>
            <p:cNvPr id="30799" name="Line 79"/>
            <p:cNvSpPr>
              <a:spLocks noChangeShapeType="1"/>
            </p:cNvSpPr>
            <p:nvPr/>
          </p:nvSpPr>
          <p:spPr bwMode="auto">
            <a:xfrm flipH="1">
              <a:off x="4377" y="2840"/>
              <a:ext cx="136" cy="182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00" name="Text Box 80"/>
            <p:cNvSpPr txBox="1">
              <a:spLocks noChangeArrowheads="1"/>
            </p:cNvSpPr>
            <p:nvPr/>
          </p:nvSpPr>
          <p:spPr bwMode="auto">
            <a:xfrm>
              <a:off x="4234" y="2436"/>
              <a:ext cx="59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kumimoji="1" lang="zh-CN" altLang="en-US" sz="2000">
                  <a:solidFill>
                    <a:srgbClr val="333399"/>
                  </a:solidFill>
                  <a:latin typeface="Arial Rounded MT Bold" pitchFamily="34" charset="0"/>
                  <a:ea typeface="黑体" pitchFamily="49" charset="-122"/>
                </a:rPr>
                <a:t>链路层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kumimoji="1" lang="zh-CN" altLang="en-US" sz="2000">
                  <a:solidFill>
                    <a:srgbClr val="333399"/>
                  </a:solidFill>
                  <a:latin typeface="Arial Rounded MT Bold" pitchFamily="34" charset="0"/>
                  <a:ea typeface="黑体" pitchFamily="49" charset="-122"/>
                </a:rPr>
                <a:t>尾部</a:t>
              </a:r>
              <a:endParaRPr kumimoji="1" lang="zh-CN" altLang="en-US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3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1000"/>
                                        <p:tgtEl>
                                          <p:spTgt spid="3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9" presetID="9" presetClass="emph" presetSubtype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077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3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0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1000"/>
                                        <p:tgtEl>
                                          <p:spTgt spid="30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34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307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3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3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1000"/>
                                        <p:tgtEl>
                                          <p:spTgt spid="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49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307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3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3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6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1000"/>
                                        <p:tgtEl>
                                          <p:spTgt spid="3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6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6" dur="1000"/>
                                        <p:tgtEl>
                                          <p:spTgt spid="30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30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72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3" dur="indefinite"/>
                                        <p:tgtEl>
                                          <p:spTgt spid="307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4" dur="indefinite"/>
                                        <p:tgtEl>
                                          <p:spTgt spid="3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0" grpId="0" animBg="1" autoUpdateAnimBg="0"/>
      <p:bldP spid="30755" grpId="0" animBg="1"/>
      <p:bldP spid="3075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计算机</a:t>
            </a:r>
            <a:r>
              <a:rPr lang="zh-CN" altLang="en-US" sz="2400"/>
              <a:t> </a:t>
            </a:r>
            <a:r>
              <a:rPr lang="en-US" altLang="zh-CN"/>
              <a:t>1</a:t>
            </a:r>
            <a:r>
              <a:rPr lang="en-US" altLang="zh-CN" sz="2400"/>
              <a:t> </a:t>
            </a:r>
            <a:r>
              <a:rPr lang="zh-CN" altLang="en-US"/>
              <a:t>向计算机</a:t>
            </a:r>
            <a:r>
              <a:rPr lang="zh-CN" altLang="en-US" sz="2400"/>
              <a:t> </a:t>
            </a:r>
            <a:r>
              <a:rPr lang="en-US" altLang="zh-CN"/>
              <a:t>2</a:t>
            </a:r>
            <a:r>
              <a:rPr lang="en-US" altLang="zh-CN" sz="2400"/>
              <a:t> </a:t>
            </a:r>
            <a:r>
              <a:rPr lang="zh-CN" altLang="en-US"/>
              <a:t>发送数据 </a:t>
            </a:r>
          </a:p>
        </p:txBody>
      </p:sp>
      <p:sp>
        <p:nvSpPr>
          <p:cNvPr id="31747" name="AutoShape 3"/>
          <p:cNvSpPr>
            <a:spLocks noChangeArrowheads="1"/>
          </p:cNvSpPr>
          <p:nvPr/>
        </p:nvSpPr>
        <p:spPr bwMode="auto">
          <a:xfrm rot="-5400000">
            <a:off x="4374356" y="1532732"/>
            <a:ext cx="417513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8" name="AutoShape 4"/>
          <p:cNvSpPr>
            <a:spLocks noChangeArrowheads="1"/>
          </p:cNvSpPr>
          <p:nvPr/>
        </p:nvSpPr>
        <p:spPr bwMode="auto">
          <a:xfrm>
            <a:off x="533400" y="2847975"/>
            <a:ext cx="83820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781050" y="302736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781050" y="365442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781050" y="42116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781050" y="47704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781050" y="533717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31754" name="Freeform 10"/>
          <p:cNvSpPr>
            <a:spLocks/>
          </p:cNvSpPr>
          <p:nvPr/>
        </p:nvSpPr>
        <p:spPr bwMode="auto">
          <a:xfrm>
            <a:off x="533400" y="3449638"/>
            <a:ext cx="847725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5" name="Freeform 11"/>
          <p:cNvSpPr>
            <a:spLocks/>
          </p:cNvSpPr>
          <p:nvPr/>
        </p:nvSpPr>
        <p:spPr bwMode="auto">
          <a:xfrm>
            <a:off x="542925" y="4024313"/>
            <a:ext cx="847725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6" name="Freeform 12"/>
          <p:cNvSpPr>
            <a:spLocks/>
          </p:cNvSpPr>
          <p:nvPr/>
        </p:nvSpPr>
        <p:spPr bwMode="auto">
          <a:xfrm>
            <a:off x="520700" y="4600575"/>
            <a:ext cx="869950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7" name="Freeform 13"/>
          <p:cNvSpPr>
            <a:spLocks/>
          </p:cNvSpPr>
          <p:nvPr/>
        </p:nvSpPr>
        <p:spPr bwMode="auto">
          <a:xfrm>
            <a:off x="520700" y="5192713"/>
            <a:ext cx="860425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8" name="AutoShape 14"/>
          <p:cNvSpPr>
            <a:spLocks noChangeArrowheads="1"/>
          </p:cNvSpPr>
          <p:nvPr/>
        </p:nvSpPr>
        <p:spPr bwMode="auto">
          <a:xfrm>
            <a:off x="7886700" y="2814638"/>
            <a:ext cx="83820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7924800" y="29924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7924800" y="36195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7924800" y="41767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7924800" y="47371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7924800" y="530225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31764" name="Freeform 20"/>
          <p:cNvSpPr>
            <a:spLocks/>
          </p:cNvSpPr>
          <p:nvPr/>
        </p:nvSpPr>
        <p:spPr bwMode="auto">
          <a:xfrm>
            <a:off x="7886700" y="3414713"/>
            <a:ext cx="847725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5" name="Freeform 21"/>
          <p:cNvSpPr>
            <a:spLocks/>
          </p:cNvSpPr>
          <p:nvPr/>
        </p:nvSpPr>
        <p:spPr bwMode="auto">
          <a:xfrm>
            <a:off x="7896225" y="3989388"/>
            <a:ext cx="847725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6" name="Freeform 22"/>
          <p:cNvSpPr>
            <a:spLocks/>
          </p:cNvSpPr>
          <p:nvPr/>
        </p:nvSpPr>
        <p:spPr bwMode="auto">
          <a:xfrm>
            <a:off x="7874000" y="4565650"/>
            <a:ext cx="869950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7" name="Freeform 23"/>
          <p:cNvSpPr>
            <a:spLocks/>
          </p:cNvSpPr>
          <p:nvPr/>
        </p:nvSpPr>
        <p:spPr bwMode="auto">
          <a:xfrm>
            <a:off x="7874000" y="5157788"/>
            <a:ext cx="860425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395288" y="1973263"/>
            <a:ext cx="1122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计算机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1</a:t>
            </a:r>
          </a:p>
        </p:txBody>
      </p:sp>
      <p:sp>
        <p:nvSpPr>
          <p:cNvPr id="31769" name="AutoShape 25"/>
          <p:cNvSpPr>
            <a:spLocks noChangeArrowheads="1"/>
          </p:cNvSpPr>
          <p:nvPr/>
        </p:nvSpPr>
        <p:spPr bwMode="auto">
          <a:xfrm>
            <a:off x="8034338" y="2317750"/>
            <a:ext cx="68580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8027988" y="2422525"/>
            <a:ext cx="615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31771" name="AutoShape 27"/>
          <p:cNvSpPr>
            <a:spLocks noChangeArrowheads="1"/>
          </p:cNvSpPr>
          <p:nvPr/>
        </p:nvSpPr>
        <p:spPr bwMode="auto">
          <a:xfrm>
            <a:off x="538163" y="2360613"/>
            <a:ext cx="68580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72" name="Text Box 28"/>
          <p:cNvSpPr txBox="1">
            <a:spLocks noChangeArrowheads="1"/>
          </p:cNvSpPr>
          <p:nvPr/>
        </p:nvSpPr>
        <p:spPr bwMode="auto">
          <a:xfrm>
            <a:off x="558800" y="2481263"/>
            <a:ext cx="615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7770813" y="1973263"/>
            <a:ext cx="1122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计算机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2</a:t>
            </a:r>
          </a:p>
        </p:txBody>
      </p:sp>
      <p:sp>
        <p:nvSpPr>
          <p:cNvPr id="31774" name="Rectangle 30"/>
          <p:cNvSpPr>
            <a:spLocks noChangeArrowheads="1"/>
          </p:cNvSpPr>
          <p:nvPr/>
        </p:nvSpPr>
        <p:spPr bwMode="auto">
          <a:xfrm>
            <a:off x="1979613" y="5373688"/>
            <a:ext cx="5184775" cy="3587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333399"/>
                </a:solidFill>
                <a:ea typeface="黑体" pitchFamily="49" charset="-122"/>
              </a:rPr>
              <a:t>10100110100101  </a:t>
            </a:r>
            <a:r>
              <a:rPr lang="zh-CN" altLang="en-US" sz="2000">
                <a:solidFill>
                  <a:srgbClr val="333399"/>
                </a:solidFill>
                <a:ea typeface="黑体" pitchFamily="49" charset="-122"/>
              </a:rPr>
              <a:t>比  特  流  </a:t>
            </a:r>
            <a:r>
              <a:rPr lang="en-US" altLang="zh-CN" sz="2000">
                <a:solidFill>
                  <a:srgbClr val="333399"/>
                </a:solidFill>
                <a:ea typeface="黑体" pitchFamily="49" charset="-122"/>
              </a:rPr>
              <a:t>110101110101</a:t>
            </a:r>
          </a:p>
        </p:txBody>
      </p:sp>
      <p:sp>
        <p:nvSpPr>
          <p:cNvPr id="31775" name="Text Box 31"/>
          <p:cNvSpPr txBox="1">
            <a:spLocks noChangeArrowheads="1"/>
          </p:cNvSpPr>
          <p:nvPr/>
        </p:nvSpPr>
        <p:spPr bwMode="auto">
          <a:xfrm>
            <a:off x="2392363" y="3902075"/>
            <a:ext cx="44846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algn="ctr" eaLnBrk="0" hangingPunct="0"/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计算机 </a:t>
            </a:r>
            <a:r>
              <a:rPr kumimoji="1" lang="en-US" altLang="zh-CN" sz="2400">
                <a:solidFill>
                  <a:srgbClr val="333399"/>
                </a:solidFill>
                <a:ea typeface="黑体" pitchFamily="49" charset="-122"/>
              </a:rPr>
              <a:t>2 </a:t>
            </a:r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的物理层收到比特流后</a:t>
            </a:r>
          </a:p>
          <a:p>
            <a:pPr algn="ctr" eaLnBrk="0" hangingPunct="0"/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交给数据链路层</a:t>
            </a:r>
          </a:p>
        </p:txBody>
      </p:sp>
      <p:grpSp>
        <p:nvGrpSpPr>
          <p:cNvPr id="31776" name="Group 32"/>
          <p:cNvGrpSpPr>
            <a:grpSpLocks/>
          </p:cNvGrpSpPr>
          <p:nvPr/>
        </p:nvGrpSpPr>
        <p:grpSpPr bwMode="auto">
          <a:xfrm>
            <a:off x="1979613" y="4799013"/>
            <a:ext cx="5184775" cy="358775"/>
            <a:chOff x="1247" y="3023"/>
            <a:chExt cx="3266" cy="226"/>
          </a:xfrm>
        </p:grpSpPr>
        <p:sp>
          <p:nvSpPr>
            <p:cNvPr id="31777" name="Rectangle 33"/>
            <p:cNvSpPr>
              <a:spLocks noChangeArrowheads="1"/>
            </p:cNvSpPr>
            <p:nvPr/>
          </p:nvSpPr>
          <p:spPr bwMode="auto">
            <a:xfrm>
              <a:off x="1247" y="3023"/>
              <a:ext cx="363" cy="226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2</a:t>
              </a:r>
            </a:p>
          </p:txBody>
        </p:sp>
        <p:sp>
          <p:nvSpPr>
            <p:cNvPr id="31778" name="Rectangle 34"/>
            <p:cNvSpPr>
              <a:spLocks noChangeArrowheads="1"/>
            </p:cNvSpPr>
            <p:nvPr/>
          </p:nvSpPr>
          <p:spPr bwMode="auto">
            <a:xfrm>
              <a:off x="4195" y="3023"/>
              <a:ext cx="318" cy="226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333399"/>
                  </a:solidFill>
                </a:rPr>
                <a:t>T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2</a:t>
              </a:r>
            </a:p>
          </p:txBody>
        </p:sp>
        <p:grpSp>
          <p:nvGrpSpPr>
            <p:cNvPr id="31779" name="Group 35"/>
            <p:cNvGrpSpPr>
              <a:grpSpLocks/>
            </p:cNvGrpSpPr>
            <p:nvPr/>
          </p:nvGrpSpPr>
          <p:grpSpPr bwMode="auto">
            <a:xfrm>
              <a:off x="1610" y="3023"/>
              <a:ext cx="2585" cy="226"/>
              <a:chOff x="1610" y="3023"/>
              <a:chExt cx="2585" cy="226"/>
            </a:xfrm>
          </p:grpSpPr>
          <p:sp>
            <p:nvSpPr>
              <p:cNvPr id="31780" name="Rectangle 36"/>
              <p:cNvSpPr>
                <a:spLocks noChangeArrowheads="1"/>
              </p:cNvSpPr>
              <p:nvPr/>
            </p:nvSpPr>
            <p:spPr bwMode="auto">
              <a:xfrm>
                <a:off x="1610" y="3023"/>
                <a:ext cx="318" cy="22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rgbClr val="333399"/>
                    </a:solidFill>
                  </a:rPr>
                  <a:t>H</a:t>
                </a:r>
                <a:r>
                  <a:rPr lang="en-US" altLang="zh-CN" b="1" baseline="-25000">
                    <a:solidFill>
                      <a:srgbClr val="333399"/>
                    </a:solidFill>
                  </a:rPr>
                  <a:t>3</a:t>
                </a:r>
              </a:p>
            </p:txBody>
          </p:sp>
          <p:sp>
            <p:nvSpPr>
              <p:cNvPr id="31781" name="Rectangle 37"/>
              <p:cNvSpPr>
                <a:spLocks noChangeArrowheads="1"/>
              </p:cNvSpPr>
              <p:nvPr/>
            </p:nvSpPr>
            <p:spPr bwMode="auto">
              <a:xfrm>
                <a:off x="1928" y="3023"/>
                <a:ext cx="318" cy="22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rgbClr val="333399"/>
                    </a:solidFill>
                  </a:rPr>
                  <a:t>H</a:t>
                </a:r>
                <a:r>
                  <a:rPr lang="en-US" altLang="zh-CN" b="1" baseline="-25000">
                    <a:solidFill>
                      <a:srgbClr val="333399"/>
                    </a:solidFill>
                  </a:rPr>
                  <a:t>4</a:t>
                </a:r>
              </a:p>
            </p:txBody>
          </p:sp>
          <p:sp>
            <p:nvSpPr>
              <p:cNvPr id="31782" name="Rectangle 38"/>
              <p:cNvSpPr>
                <a:spLocks noChangeArrowheads="1"/>
              </p:cNvSpPr>
              <p:nvPr/>
            </p:nvSpPr>
            <p:spPr bwMode="auto">
              <a:xfrm>
                <a:off x="2246" y="3023"/>
                <a:ext cx="318" cy="226"/>
              </a:xfrm>
              <a:prstGeom prst="rect">
                <a:avLst/>
              </a:prstGeom>
              <a:solidFill>
                <a:srgbClr val="FF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rgbClr val="333399"/>
                    </a:solidFill>
                  </a:rPr>
                  <a:t>H</a:t>
                </a:r>
                <a:r>
                  <a:rPr lang="en-US" altLang="zh-CN" b="1" baseline="-25000">
                    <a:solidFill>
                      <a:srgbClr val="333399"/>
                    </a:solidFill>
                  </a:rPr>
                  <a:t>5</a:t>
                </a:r>
              </a:p>
            </p:txBody>
          </p:sp>
          <p:sp>
            <p:nvSpPr>
              <p:cNvPr id="31783" name="Rectangle 39"/>
              <p:cNvSpPr>
                <a:spLocks noChangeArrowheads="1"/>
              </p:cNvSpPr>
              <p:nvPr/>
            </p:nvSpPr>
            <p:spPr bwMode="auto">
              <a:xfrm>
                <a:off x="2562" y="3023"/>
                <a:ext cx="1633" cy="226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000">
                    <a:solidFill>
                      <a:srgbClr val="333399"/>
                    </a:solidFill>
                    <a:latin typeface="Tahoma" pitchFamily="34" charset="0"/>
                    <a:ea typeface="黑体" pitchFamily="49" charset="-122"/>
                  </a:rPr>
                  <a:t>应 用 程 序 数 据</a:t>
                </a:r>
              </a:p>
            </p:txBody>
          </p:sp>
        </p:grpSp>
      </p:grpSp>
      <p:grpSp>
        <p:nvGrpSpPr>
          <p:cNvPr id="31784" name="Group 40"/>
          <p:cNvGrpSpPr>
            <a:grpSpLocks/>
          </p:cNvGrpSpPr>
          <p:nvPr/>
        </p:nvGrpSpPr>
        <p:grpSpPr bwMode="auto">
          <a:xfrm>
            <a:off x="4087813" y="5013325"/>
            <a:ext cx="4352925" cy="396875"/>
            <a:chOff x="2575" y="3158"/>
            <a:chExt cx="2742" cy="250"/>
          </a:xfrm>
        </p:grpSpPr>
        <p:sp>
          <p:nvSpPr>
            <p:cNvPr id="31785" name="AutoShape 41"/>
            <p:cNvSpPr>
              <a:spLocks noChangeArrowheads="1"/>
            </p:cNvSpPr>
            <p:nvPr/>
          </p:nvSpPr>
          <p:spPr bwMode="auto">
            <a:xfrm rot="10800000" flipV="1">
              <a:off x="5193" y="3158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1786" name="AutoShape 42"/>
            <p:cNvSpPr>
              <a:spLocks noChangeArrowheads="1"/>
            </p:cNvSpPr>
            <p:nvPr/>
          </p:nvSpPr>
          <p:spPr bwMode="auto">
            <a:xfrm rot="10800000" flipV="1">
              <a:off x="2575" y="3158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74" grpId="0" animBg="1"/>
      <p:bldP spid="31774" grpI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2"/>
          <p:cNvGrpSpPr>
            <a:grpSpLocks/>
          </p:cNvGrpSpPr>
          <p:nvPr/>
        </p:nvGrpSpPr>
        <p:grpSpPr bwMode="auto">
          <a:xfrm>
            <a:off x="2555875" y="4222750"/>
            <a:ext cx="4103688" cy="358775"/>
            <a:chOff x="1610" y="3023"/>
            <a:chExt cx="2585" cy="226"/>
          </a:xfrm>
        </p:grpSpPr>
        <p:sp>
          <p:nvSpPr>
            <p:cNvPr id="32771" name="Rectangle 3"/>
            <p:cNvSpPr>
              <a:spLocks noChangeArrowheads="1"/>
            </p:cNvSpPr>
            <p:nvPr/>
          </p:nvSpPr>
          <p:spPr bwMode="auto">
            <a:xfrm>
              <a:off x="1610" y="3023"/>
              <a:ext cx="318" cy="22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3</a:t>
              </a:r>
            </a:p>
          </p:txBody>
        </p:sp>
        <p:sp>
          <p:nvSpPr>
            <p:cNvPr id="32772" name="Rectangle 4"/>
            <p:cNvSpPr>
              <a:spLocks noChangeArrowheads="1"/>
            </p:cNvSpPr>
            <p:nvPr/>
          </p:nvSpPr>
          <p:spPr bwMode="auto">
            <a:xfrm>
              <a:off x="1928" y="3023"/>
              <a:ext cx="318" cy="22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4</a:t>
              </a:r>
            </a:p>
          </p:txBody>
        </p:sp>
        <p:sp>
          <p:nvSpPr>
            <p:cNvPr id="32773" name="Rectangle 5"/>
            <p:cNvSpPr>
              <a:spLocks noChangeArrowheads="1"/>
            </p:cNvSpPr>
            <p:nvPr/>
          </p:nvSpPr>
          <p:spPr bwMode="auto">
            <a:xfrm>
              <a:off x="2246" y="3023"/>
              <a:ext cx="318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5</a:t>
              </a:r>
            </a:p>
          </p:txBody>
        </p:sp>
        <p:sp>
          <p:nvSpPr>
            <p:cNvPr id="32774" name="Rectangle 6"/>
            <p:cNvSpPr>
              <a:spLocks noChangeArrowheads="1"/>
            </p:cNvSpPr>
            <p:nvPr/>
          </p:nvSpPr>
          <p:spPr bwMode="auto">
            <a:xfrm>
              <a:off x="2562" y="3023"/>
              <a:ext cx="1633" cy="22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应 用 程 序 数 据</a:t>
              </a:r>
            </a:p>
          </p:txBody>
        </p:sp>
      </p:grpSp>
      <p:sp>
        <p:nvSpPr>
          <p:cNvPr id="327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计算机</a:t>
            </a:r>
            <a:r>
              <a:rPr lang="zh-CN" altLang="en-US" sz="2400"/>
              <a:t> </a:t>
            </a:r>
            <a:r>
              <a:rPr lang="en-US" altLang="zh-CN"/>
              <a:t>1</a:t>
            </a:r>
            <a:r>
              <a:rPr lang="en-US" altLang="zh-CN" sz="2400"/>
              <a:t> </a:t>
            </a:r>
            <a:r>
              <a:rPr lang="zh-CN" altLang="en-US"/>
              <a:t>向计算机</a:t>
            </a:r>
            <a:r>
              <a:rPr lang="zh-CN" altLang="en-US" sz="2400"/>
              <a:t> </a:t>
            </a:r>
            <a:r>
              <a:rPr lang="en-US" altLang="zh-CN"/>
              <a:t>2</a:t>
            </a:r>
            <a:r>
              <a:rPr lang="en-US" altLang="zh-CN" sz="2400"/>
              <a:t> </a:t>
            </a:r>
            <a:r>
              <a:rPr lang="zh-CN" altLang="en-US"/>
              <a:t>发送数据 </a:t>
            </a:r>
          </a:p>
        </p:txBody>
      </p:sp>
      <p:sp>
        <p:nvSpPr>
          <p:cNvPr id="32776" name="AutoShape 8"/>
          <p:cNvSpPr>
            <a:spLocks noChangeArrowheads="1"/>
          </p:cNvSpPr>
          <p:nvPr/>
        </p:nvSpPr>
        <p:spPr bwMode="auto">
          <a:xfrm rot="-5400000">
            <a:off x="4374356" y="1532732"/>
            <a:ext cx="417513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7" name="AutoShape 9"/>
          <p:cNvSpPr>
            <a:spLocks noChangeArrowheads="1"/>
          </p:cNvSpPr>
          <p:nvPr/>
        </p:nvSpPr>
        <p:spPr bwMode="auto">
          <a:xfrm>
            <a:off x="533400" y="2847975"/>
            <a:ext cx="83820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781050" y="302736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781050" y="365442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781050" y="42116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781050" y="47704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781050" y="533717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32783" name="Freeform 15"/>
          <p:cNvSpPr>
            <a:spLocks/>
          </p:cNvSpPr>
          <p:nvPr/>
        </p:nvSpPr>
        <p:spPr bwMode="auto">
          <a:xfrm>
            <a:off x="533400" y="3449638"/>
            <a:ext cx="847725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4" name="Freeform 16"/>
          <p:cNvSpPr>
            <a:spLocks/>
          </p:cNvSpPr>
          <p:nvPr/>
        </p:nvSpPr>
        <p:spPr bwMode="auto">
          <a:xfrm>
            <a:off x="542925" y="4024313"/>
            <a:ext cx="847725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5" name="Freeform 17"/>
          <p:cNvSpPr>
            <a:spLocks/>
          </p:cNvSpPr>
          <p:nvPr/>
        </p:nvSpPr>
        <p:spPr bwMode="auto">
          <a:xfrm>
            <a:off x="520700" y="4600575"/>
            <a:ext cx="869950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6" name="Freeform 18"/>
          <p:cNvSpPr>
            <a:spLocks/>
          </p:cNvSpPr>
          <p:nvPr/>
        </p:nvSpPr>
        <p:spPr bwMode="auto">
          <a:xfrm>
            <a:off x="520700" y="5192713"/>
            <a:ext cx="860425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7" name="AutoShape 19"/>
          <p:cNvSpPr>
            <a:spLocks noChangeArrowheads="1"/>
          </p:cNvSpPr>
          <p:nvPr/>
        </p:nvSpPr>
        <p:spPr bwMode="auto">
          <a:xfrm>
            <a:off x="7886700" y="2814638"/>
            <a:ext cx="83820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8" name="Text Box 20"/>
          <p:cNvSpPr txBox="1">
            <a:spLocks noChangeArrowheads="1"/>
          </p:cNvSpPr>
          <p:nvPr/>
        </p:nvSpPr>
        <p:spPr bwMode="auto">
          <a:xfrm>
            <a:off x="7924800" y="29924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32789" name="Text Box 21"/>
          <p:cNvSpPr txBox="1">
            <a:spLocks noChangeArrowheads="1"/>
          </p:cNvSpPr>
          <p:nvPr/>
        </p:nvSpPr>
        <p:spPr bwMode="auto">
          <a:xfrm>
            <a:off x="7924800" y="36195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32790" name="Text Box 22"/>
          <p:cNvSpPr txBox="1">
            <a:spLocks noChangeArrowheads="1"/>
          </p:cNvSpPr>
          <p:nvPr/>
        </p:nvSpPr>
        <p:spPr bwMode="auto">
          <a:xfrm>
            <a:off x="7924800" y="41767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32791" name="Text Box 23"/>
          <p:cNvSpPr txBox="1">
            <a:spLocks noChangeArrowheads="1"/>
          </p:cNvSpPr>
          <p:nvPr/>
        </p:nvSpPr>
        <p:spPr bwMode="auto">
          <a:xfrm>
            <a:off x="7924800" y="47371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32792" name="Text Box 24"/>
          <p:cNvSpPr txBox="1">
            <a:spLocks noChangeArrowheads="1"/>
          </p:cNvSpPr>
          <p:nvPr/>
        </p:nvSpPr>
        <p:spPr bwMode="auto">
          <a:xfrm>
            <a:off x="7924800" y="530225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32793" name="Freeform 25"/>
          <p:cNvSpPr>
            <a:spLocks/>
          </p:cNvSpPr>
          <p:nvPr/>
        </p:nvSpPr>
        <p:spPr bwMode="auto">
          <a:xfrm>
            <a:off x="7886700" y="3414713"/>
            <a:ext cx="847725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4" name="Freeform 26"/>
          <p:cNvSpPr>
            <a:spLocks/>
          </p:cNvSpPr>
          <p:nvPr/>
        </p:nvSpPr>
        <p:spPr bwMode="auto">
          <a:xfrm>
            <a:off x="7896225" y="3989388"/>
            <a:ext cx="847725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5" name="Freeform 27"/>
          <p:cNvSpPr>
            <a:spLocks/>
          </p:cNvSpPr>
          <p:nvPr/>
        </p:nvSpPr>
        <p:spPr bwMode="auto">
          <a:xfrm>
            <a:off x="7874000" y="4565650"/>
            <a:ext cx="869950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6" name="Freeform 28"/>
          <p:cNvSpPr>
            <a:spLocks/>
          </p:cNvSpPr>
          <p:nvPr/>
        </p:nvSpPr>
        <p:spPr bwMode="auto">
          <a:xfrm>
            <a:off x="7874000" y="5157788"/>
            <a:ext cx="860425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395288" y="1973263"/>
            <a:ext cx="1122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计算机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1</a:t>
            </a:r>
          </a:p>
        </p:txBody>
      </p:sp>
      <p:sp>
        <p:nvSpPr>
          <p:cNvPr id="32798" name="AutoShape 30"/>
          <p:cNvSpPr>
            <a:spLocks noChangeArrowheads="1"/>
          </p:cNvSpPr>
          <p:nvPr/>
        </p:nvSpPr>
        <p:spPr bwMode="auto">
          <a:xfrm>
            <a:off x="8034338" y="2317750"/>
            <a:ext cx="68580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8027988" y="2422525"/>
            <a:ext cx="615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32800" name="AutoShape 32"/>
          <p:cNvSpPr>
            <a:spLocks noChangeArrowheads="1"/>
          </p:cNvSpPr>
          <p:nvPr/>
        </p:nvSpPr>
        <p:spPr bwMode="auto">
          <a:xfrm>
            <a:off x="538163" y="2360613"/>
            <a:ext cx="68580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01" name="Text Box 33"/>
          <p:cNvSpPr txBox="1">
            <a:spLocks noChangeArrowheads="1"/>
          </p:cNvSpPr>
          <p:nvPr/>
        </p:nvSpPr>
        <p:spPr bwMode="auto">
          <a:xfrm>
            <a:off x="558800" y="2481263"/>
            <a:ext cx="615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32802" name="Text Box 34"/>
          <p:cNvSpPr txBox="1">
            <a:spLocks noChangeArrowheads="1"/>
          </p:cNvSpPr>
          <p:nvPr/>
        </p:nvSpPr>
        <p:spPr bwMode="auto">
          <a:xfrm>
            <a:off x="7770813" y="1973263"/>
            <a:ext cx="1122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计算机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2</a:t>
            </a:r>
          </a:p>
        </p:txBody>
      </p:sp>
      <p:sp>
        <p:nvSpPr>
          <p:cNvPr id="32803" name="Text Box 35"/>
          <p:cNvSpPr txBox="1">
            <a:spLocks noChangeArrowheads="1"/>
          </p:cNvSpPr>
          <p:nvPr/>
        </p:nvSpPr>
        <p:spPr bwMode="auto">
          <a:xfrm>
            <a:off x="2263775" y="3254375"/>
            <a:ext cx="4756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algn="ctr" eaLnBrk="0" hangingPunct="0"/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数据链路层剥去帧首部和帧尾部后</a:t>
            </a:r>
          </a:p>
          <a:p>
            <a:pPr algn="ctr" eaLnBrk="0" hangingPunct="0"/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把帧的数据部分交给网络层</a:t>
            </a:r>
          </a:p>
        </p:txBody>
      </p:sp>
      <p:sp>
        <p:nvSpPr>
          <p:cNvPr id="32804" name="Rectangle 36"/>
          <p:cNvSpPr>
            <a:spLocks noChangeArrowheads="1"/>
          </p:cNvSpPr>
          <p:nvPr/>
        </p:nvSpPr>
        <p:spPr bwMode="auto">
          <a:xfrm>
            <a:off x="1979613" y="4797425"/>
            <a:ext cx="576262" cy="358775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333399"/>
                </a:solidFill>
              </a:rPr>
              <a:t>H</a:t>
            </a:r>
            <a:r>
              <a:rPr lang="en-US" altLang="zh-CN" b="1" baseline="-25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32805" name="Rectangle 37"/>
          <p:cNvSpPr>
            <a:spLocks noChangeArrowheads="1"/>
          </p:cNvSpPr>
          <p:nvPr/>
        </p:nvSpPr>
        <p:spPr bwMode="auto">
          <a:xfrm>
            <a:off x="6659563" y="4799013"/>
            <a:ext cx="504825" cy="358775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333399"/>
                </a:solidFill>
              </a:rPr>
              <a:t>T</a:t>
            </a:r>
            <a:r>
              <a:rPr lang="en-US" altLang="zh-CN" b="1" baseline="-25000">
                <a:solidFill>
                  <a:srgbClr val="333399"/>
                </a:solidFill>
              </a:rPr>
              <a:t>2</a:t>
            </a:r>
          </a:p>
        </p:txBody>
      </p:sp>
      <p:grpSp>
        <p:nvGrpSpPr>
          <p:cNvPr id="32806" name="Group 38"/>
          <p:cNvGrpSpPr>
            <a:grpSpLocks/>
          </p:cNvGrpSpPr>
          <p:nvPr/>
        </p:nvGrpSpPr>
        <p:grpSpPr bwMode="auto">
          <a:xfrm>
            <a:off x="2555875" y="4799013"/>
            <a:ext cx="4103688" cy="358775"/>
            <a:chOff x="1610" y="3023"/>
            <a:chExt cx="2585" cy="226"/>
          </a:xfrm>
        </p:grpSpPr>
        <p:sp>
          <p:nvSpPr>
            <p:cNvPr id="32807" name="Rectangle 39"/>
            <p:cNvSpPr>
              <a:spLocks noChangeArrowheads="1"/>
            </p:cNvSpPr>
            <p:nvPr/>
          </p:nvSpPr>
          <p:spPr bwMode="auto">
            <a:xfrm>
              <a:off x="1610" y="3023"/>
              <a:ext cx="318" cy="22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3</a:t>
              </a:r>
            </a:p>
          </p:txBody>
        </p:sp>
        <p:sp>
          <p:nvSpPr>
            <p:cNvPr id="32808" name="Rectangle 40"/>
            <p:cNvSpPr>
              <a:spLocks noChangeArrowheads="1"/>
            </p:cNvSpPr>
            <p:nvPr/>
          </p:nvSpPr>
          <p:spPr bwMode="auto">
            <a:xfrm>
              <a:off x="1928" y="3023"/>
              <a:ext cx="318" cy="22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4</a:t>
              </a:r>
            </a:p>
          </p:txBody>
        </p:sp>
        <p:sp>
          <p:nvSpPr>
            <p:cNvPr id="32809" name="Rectangle 41"/>
            <p:cNvSpPr>
              <a:spLocks noChangeArrowheads="1"/>
            </p:cNvSpPr>
            <p:nvPr/>
          </p:nvSpPr>
          <p:spPr bwMode="auto">
            <a:xfrm>
              <a:off x="2246" y="3023"/>
              <a:ext cx="318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5</a:t>
              </a:r>
            </a:p>
          </p:txBody>
        </p:sp>
        <p:sp>
          <p:nvSpPr>
            <p:cNvPr id="32810" name="Rectangle 42"/>
            <p:cNvSpPr>
              <a:spLocks noChangeArrowheads="1"/>
            </p:cNvSpPr>
            <p:nvPr/>
          </p:nvSpPr>
          <p:spPr bwMode="auto">
            <a:xfrm>
              <a:off x="2562" y="3023"/>
              <a:ext cx="1633" cy="22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应 用 程 序 数 据</a:t>
              </a:r>
            </a:p>
          </p:txBody>
        </p:sp>
      </p:grpSp>
      <p:grpSp>
        <p:nvGrpSpPr>
          <p:cNvPr id="32811" name="Group 43"/>
          <p:cNvGrpSpPr>
            <a:grpSpLocks/>
          </p:cNvGrpSpPr>
          <p:nvPr/>
        </p:nvGrpSpPr>
        <p:grpSpPr bwMode="auto">
          <a:xfrm>
            <a:off x="4211638" y="4471988"/>
            <a:ext cx="4229100" cy="396875"/>
            <a:chOff x="2653" y="2817"/>
            <a:chExt cx="2664" cy="250"/>
          </a:xfrm>
        </p:grpSpPr>
        <p:sp>
          <p:nvSpPr>
            <p:cNvPr id="32812" name="AutoShape 44"/>
            <p:cNvSpPr>
              <a:spLocks noChangeArrowheads="1"/>
            </p:cNvSpPr>
            <p:nvPr/>
          </p:nvSpPr>
          <p:spPr bwMode="auto">
            <a:xfrm rot="10800000" flipV="1">
              <a:off x="5193" y="2817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2813" name="AutoShape 45"/>
            <p:cNvSpPr>
              <a:spLocks noChangeArrowheads="1"/>
            </p:cNvSpPr>
            <p:nvPr/>
          </p:nvSpPr>
          <p:spPr bwMode="auto">
            <a:xfrm rot="10800000" flipV="1">
              <a:off x="2653" y="2817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6" dur="1000"/>
                                        <p:tgtEl>
                                          <p:spTgt spid="32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10" dur="1000"/>
                                        <p:tgtEl>
                                          <p:spTgt spid="328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3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4" grpId="0" animBg="1"/>
      <p:bldP spid="3280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3059113" y="3575050"/>
            <a:ext cx="3598862" cy="358775"/>
            <a:chOff x="1928" y="2660"/>
            <a:chExt cx="2267" cy="226"/>
          </a:xfrm>
        </p:grpSpPr>
        <p:sp>
          <p:nvSpPr>
            <p:cNvPr id="33795" name="Rectangle 3"/>
            <p:cNvSpPr>
              <a:spLocks noChangeArrowheads="1"/>
            </p:cNvSpPr>
            <p:nvPr/>
          </p:nvSpPr>
          <p:spPr bwMode="auto">
            <a:xfrm>
              <a:off x="1928" y="2660"/>
              <a:ext cx="318" cy="22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4</a:t>
              </a:r>
            </a:p>
          </p:txBody>
        </p:sp>
        <p:sp>
          <p:nvSpPr>
            <p:cNvPr id="33796" name="Rectangle 4"/>
            <p:cNvSpPr>
              <a:spLocks noChangeArrowheads="1"/>
            </p:cNvSpPr>
            <p:nvPr/>
          </p:nvSpPr>
          <p:spPr bwMode="auto">
            <a:xfrm>
              <a:off x="2246" y="2660"/>
              <a:ext cx="318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5</a:t>
              </a:r>
            </a:p>
          </p:txBody>
        </p:sp>
        <p:sp>
          <p:nvSpPr>
            <p:cNvPr id="33797" name="Rectangle 5"/>
            <p:cNvSpPr>
              <a:spLocks noChangeArrowheads="1"/>
            </p:cNvSpPr>
            <p:nvPr/>
          </p:nvSpPr>
          <p:spPr bwMode="auto">
            <a:xfrm>
              <a:off x="2562" y="2660"/>
              <a:ext cx="1633" cy="22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应 用 程 序 数 据</a:t>
              </a:r>
            </a:p>
          </p:txBody>
        </p:sp>
      </p:grp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2555875" y="4222750"/>
            <a:ext cx="504825" cy="3587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333399"/>
                </a:solidFill>
              </a:rPr>
              <a:t>H</a:t>
            </a:r>
            <a:r>
              <a:rPr lang="en-US" altLang="zh-CN" b="1" baseline="-25000">
                <a:solidFill>
                  <a:srgbClr val="333399"/>
                </a:solidFill>
              </a:rPr>
              <a:t>3</a:t>
            </a:r>
          </a:p>
        </p:txBody>
      </p:sp>
      <p:grpSp>
        <p:nvGrpSpPr>
          <p:cNvPr id="33799" name="Group 7"/>
          <p:cNvGrpSpPr>
            <a:grpSpLocks/>
          </p:cNvGrpSpPr>
          <p:nvPr/>
        </p:nvGrpSpPr>
        <p:grpSpPr bwMode="auto">
          <a:xfrm>
            <a:off x="3060700" y="4222750"/>
            <a:ext cx="3598863" cy="358775"/>
            <a:chOff x="1928" y="2660"/>
            <a:chExt cx="2267" cy="226"/>
          </a:xfrm>
        </p:grpSpPr>
        <p:sp>
          <p:nvSpPr>
            <p:cNvPr id="33800" name="Rectangle 8"/>
            <p:cNvSpPr>
              <a:spLocks noChangeArrowheads="1"/>
            </p:cNvSpPr>
            <p:nvPr/>
          </p:nvSpPr>
          <p:spPr bwMode="auto">
            <a:xfrm>
              <a:off x="1928" y="2660"/>
              <a:ext cx="318" cy="22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4</a:t>
              </a:r>
            </a:p>
          </p:txBody>
        </p:sp>
        <p:sp>
          <p:nvSpPr>
            <p:cNvPr id="33801" name="Rectangle 9"/>
            <p:cNvSpPr>
              <a:spLocks noChangeArrowheads="1"/>
            </p:cNvSpPr>
            <p:nvPr/>
          </p:nvSpPr>
          <p:spPr bwMode="auto">
            <a:xfrm>
              <a:off x="2246" y="2660"/>
              <a:ext cx="318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5</a:t>
              </a:r>
            </a:p>
          </p:txBody>
        </p:sp>
        <p:sp>
          <p:nvSpPr>
            <p:cNvPr id="33802" name="Rectangle 10"/>
            <p:cNvSpPr>
              <a:spLocks noChangeArrowheads="1"/>
            </p:cNvSpPr>
            <p:nvPr/>
          </p:nvSpPr>
          <p:spPr bwMode="auto">
            <a:xfrm>
              <a:off x="2562" y="2660"/>
              <a:ext cx="1633" cy="22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应 用 程 序 数 据</a:t>
              </a:r>
            </a:p>
          </p:txBody>
        </p:sp>
      </p:grpSp>
      <p:sp>
        <p:nvSpPr>
          <p:cNvPr id="3380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计算机</a:t>
            </a:r>
            <a:r>
              <a:rPr lang="zh-CN" altLang="en-US" sz="2400"/>
              <a:t> </a:t>
            </a:r>
            <a:r>
              <a:rPr lang="en-US" altLang="zh-CN"/>
              <a:t>1</a:t>
            </a:r>
            <a:r>
              <a:rPr lang="en-US" altLang="zh-CN" sz="2400"/>
              <a:t> </a:t>
            </a:r>
            <a:r>
              <a:rPr lang="zh-CN" altLang="en-US"/>
              <a:t>向计算机</a:t>
            </a:r>
            <a:r>
              <a:rPr lang="zh-CN" altLang="en-US" sz="2400"/>
              <a:t> </a:t>
            </a:r>
            <a:r>
              <a:rPr lang="en-US" altLang="zh-CN"/>
              <a:t>2</a:t>
            </a:r>
            <a:r>
              <a:rPr lang="en-US" altLang="zh-CN" sz="2400"/>
              <a:t> </a:t>
            </a:r>
            <a:r>
              <a:rPr lang="zh-CN" altLang="en-US"/>
              <a:t>发送数据 </a:t>
            </a:r>
          </a:p>
        </p:txBody>
      </p:sp>
      <p:sp>
        <p:nvSpPr>
          <p:cNvPr id="33804" name="AutoShape 12"/>
          <p:cNvSpPr>
            <a:spLocks noChangeArrowheads="1"/>
          </p:cNvSpPr>
          <p:nvPr/>
        </p:nvSpPr>
        <p:spPr bwMode="auto">
          <a:xfrm rot="-5400000">
            <a:off x="4374356" y="1532732"/>
            <a:ext cx="417513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5" name="AutoShape 13"/>
          <p:cNvSpPr>
            <a:spLocks noChangeArrowheads="1"/>
          </p:cNvSpPr>
          <p:nvPr/>
        </p:nvSpPr>
        <p:spPr bwMode="auto">
          <a:xfrm>
            <a:off x="533400" y="2847975"/>
            <a:ext cx="83820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781050" y="302736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781050" y="365442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781050" y="42116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781050" y="47704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781050" y="533717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33811" name="Freeform 19"/>
          <p:cNvSpPr>
            <a:spLocks/>
          </p:cNvSpPr>
          <p:nvPr/>
        </p:nvSpPr>
        <p:spPr bwMode="auto">
          <a:xfrm>
            <a:off x="533400" y="3449638"/>
            <a:ext cx="847725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2" name="Freeform 20"/>
          <p:cNvSpPr>
            <a:spLocks/>
          </p:cNvSpPr>
          <p:nvPr/>
        </p:nvSpPr>
        <p:spPr bwMode="auto">
          <a:xfrm>
            <a:off x="542925" y="4024313"/>
            <a:ext cx="847725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3" name="Freeform 21"/>
          <p:cNvSpPr>
            <a:spLocks/>
          </p:cNvSpPr>
          <p:nvPr/>
        </p:nvSpPr>
        <p:spPr bwMode="auto">
          <a:xfrm>
            <a:off x="520700" y="4600575"/>
            <a:ext cx="869950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4" name="Freeform 22"/>
          <p:cNvSpPr>
            <a:spLocks/>
          </p:cNvSpPr>
          <p:nvPr/>
        </p:nvSpPr>
        <p:spPr bwMode="auto">
          <a:xfrm>
            <a:off x="520700" y="5192713"/>
            <a:ext cx="860425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5" name="AutoShape 23"/>
          <p:cNvSpPr>
            <a:spLocks noChangeArrowheads="1"/>
          </p:cNvSpPr>
          <p:nvPr/>
        </p:nvSpPr>
        <p:spPr bwMode="auto">
          <a:xfrm>
            <a:off x="7886700" y="2814638"/>
            <a:ext cx="83820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7924800" y="29924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7924800" y="36195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33818" name="Text Box 26"/>
          <p:cNvSpPr txBox="1">
            <a:spLocks noChangeArrowheads="1"/>
          </p:cNvSpPr>
          <p:nvPr/>
        </p:nvSpPr>
        <p:spPr bwMode="auto">
          <a:xfrm>
            <a:off x="7924800" y="41767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7924800" y="47371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33820" name="Text Box 28"/>
          <p:cNvSpPr txBox="1">
            <a:spLocks noChangeArrowheads="1"/>
          </p:cNvSpPr>
          <p:nvPr/>
        </p:nvSpPr>
        <p:spPr bwMode="auto">
          <a:xfrm>
            <a:off x="7924800" y="530225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33821" name="Freeform 29"/>
          <p:cNvSpPr>
            <a:spLocks/>
          </p:cNvSpPr>
          <p:nvPr/>
        </p:nvSpPr>
        <p:spPr bwMode="auto">
          <a:xfrm>
            <a:off x="7886700" y="3414713"/>
            <a:ext cx="847725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2" name="Freeform 30"/>
          <p:cNvSpPr>
            <a:spLocks/>
          </p:cNvSpPr>
          <p:nvPr/>
        </p:nvSpPr>
        <p:spPr bwMode="auto">
          <a:xfrm>
            <a:off x="7896225" y="3989388"/>
            <a:ext cx="847725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3" name="Freeform 31"/>
          <p:cNvSpPr>
            <a:spLocks/>
          </p:cNvSpPr>
          <p:nvPr/>
        </p:nvSpPr>
        <p:spPr bwMode="auto">
          <a:xfrm>
            <a:off x="7874000" y="4565650"/>
            <a:ext cx="869950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4" name="Freeform 32"/>
          <p:cNvSpPr>
            <a:spLocks/>
          </p:cNvSpPr>
          <p:nvPr/>
        </p:nvSpPr>
        <p:spPr bwMode="auto">
          <a:xfrm>
            <a:off x="7874000" y="5157788"/>
            <a:ext cx="860425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395288" y="1973263"/>
            <a:ext cx="1122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计算机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1</a:t>
            </a:r>
          </a:p>
        </p:txBody>
      </p:sp>
      <p:sp>
        <p:nvSpPr>
          <p:cNvPr id="33826" name="AutoShape 34"/>
          <p:cNvSpPr>
            <a:spLocks noChangeArrowheads="1"/>
          </p:cNvSpPr>
          <p:nvPr/>
        </p:nvSpPr>
        <p:spPr bwMode="auto">
          <a:xfrm>
            <a:off x="8034338" y="2317750"/>
            <a:ext cx="68580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7" name="Text Box 35"/>
          <p:cNvSpPr txBox="1">
            <a:spLocks noChangeArrowheads="1"/>
          </p:cNvSpPr>
          <p:nvPr/>
        </p:nvSpPr>
        <p:spPr bwMode="auto">
          <a:xfrm>
            <a:off x="8027988" y="2422525"/>
            <a:ext cx="615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33828" name="AutoShape 36"/>
          <p:cNvSpPr>
            <a:spLocks noChangeArrowheads="1"/>
          </p:cNvSpPr>
          <p:nvPr/>
        </p:nvSpPr>
        <p:spPr bwMode="auto">
          <a:xfrm>
            <a:off x="538163" y="2360613"/>
            <a:ext cx="68580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9" name="Text Box 37"/>
          <p:cNvSpPr txBox="1">
            <a:spLocks noChangeArrowheads="1"/>
          </p:cNvSpPr>
          <p:nvPr/>
        </p:nvSpPr>
        <p:spPr bwMode="auto">
          <a:xfrm>
            <a:off x="558800" y="2481263"/>
            <a:ext cx="615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33830" name="Text Box 38"/>
          <p:cNvSpPr txBox="1">
            <a:spLocks noChangeArrowheads="1"/>
          </p:cNvSpPr>
          <p:nvPr/>
        </p:nvSpPr>
        <p:spPr bwMode="auto">
          <a:xfrm>
            <a:off x="7770813" y="1973263"/>
            <a:ext cx="1122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计算机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2</a:t>
            </a:r>
          </a:p>
        </p:txBody>
      </p:sp>
      <p:sp>
        <p:nvSpPr>
          <p:cNvPr id="33831" name="Text Box 39"/>
          <p:cNvSpPr txBox="1">
            <a:spLocks noChangeArrowheads="1"/>
          </p:cNvSpPr>
          <p:nvPr/>
        </p:nvSpPr>
        <p:spPr bwMode="auto">
          <a:xfrm>
            <a:off x="2566432" y="2678113"/>
            <a:ext cx="418576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algn="ctr" eaLnBrk="0" hangingPunct="0"/>
            <a:r>
              <a:rPr kumimoji="1" lang="zh-CN" altLang="en-US" sz="2400" dirty="0">
                <a:solidFill>
                  <a:srgbClr val="333399"/>
                </a:solidFill>
                <a:ea typeface="黑体" pitchFamily="49" charset="-122"/>
              </a:rPr>
              <a:t>网络层剥去分组首部后</a:t>
            </a:r>
          </a:p>
          <a:p>
            <a:pPr algn="ctr" eaLnBrk="0" hangingPunct="0"/>
            <a:r>
              <a:rPr kumimoji="1" lang="zh-CN" altLang="en-US" sz="2400" dirty="0">
                <a:solidFill>
                  <a:srgbClr val="333399"/>
                </a:solidFill>
                <a:ea typeface="黑体" pitchFamily="49" charset="-122"/>
              </a:rPr>
              <a:t>把分组的数据部分</a:t>
            </a:r>
            <a:r>
              <a:rPr kumimoji="1" lang="zh-CN" altLang="en-US" sz="2400" dirty="0" smtClean="0">
                <a:solidFill>
                  <a:srgbClr val="333399"/>
                </a:solidFill>
                <a:ea typeface="黑体" pitchFamily="49" charset="-122"/>
              </a:rPr>
              <a:t>交给传输</a:t>
            </a:r>
            <a:r>
              <a:rPr kumimoji="1" lang="zh-CN" altLang="en-US" sz="2400" dirty="0">
                <a:solidFill>
                  <a:srgbClr val="333399"/>
                </a:solidFill>
                <a:ea typeface="黑体" pitchFamily="49" charset="-122"/>
              </a:rPr>
              <a:t>层</a:t>
            </a:r>
          </a:p>
        </p:txBody>
      </p:sp>
      <p:grpSp>
        <p:nvGrpSpPr>
          <p:cNvPr id="33832" name="Group 40"/>
          <p:cNvGrpSpPr>
            <a:grpSpLocks/>
          </p:cNvGrpSpPr>
          <p:nvPr/>
        </p:nvGrpSpPr>
        <p:grpSpPr bwMode="auto">
          <a:xfrm>
            <a:off x="4591050" y="3895725"/>
            <a:ext cx="3849688" cy="396875"/>
            <a:chOff x="2892" y="2454"/>
            <a:chExt cx="2425" cy="250"/>
          </a:xfrm>
        </p:grpSpPr>
        <p:sp>
          <p:nvSpPr>
            <p:cNvPr id="33833" name="AutoShape 41"/>
            <p:cNvSpPr>
              <a:spLocks noChangeArrowheads="1"/>
            </p:cNvSpPr>
            <p:nvPr/>
          </p:nvSpPr>
          <p:spPr bwMode="auto">
            <a:xfrm rot="10800000" flipV="1">
              <a:off x="5193" y="2454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3834" name="AutoShape 42"/>
            <p:cNvSpPr>
              <a:spLocks noChangeArrowheads="1"/>
            </p:cNvSpPr>
            <p:nvPr/>
          </p:nvSpPr>
          <p:spPr bwMode="auto">
            <a:xfrm rot="10800000" flipV="1">
              <a:off x="2892" y="2454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6" dur="10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3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2"/>
          <p:cNvGrpSpPr>
            <a:grpSpLocks/>
          </p:cNvGrpSpPr>
          <p:nvPr/>
        </p:nvGrpSpPr>
        <p:grpSpPr bwMode="auto">
          <a:xfrm>
            <a:off x="3563938" y="2997200"/>
            <a:ext cx="3094037" cy="358775"/>
            <a:chOff x="2245" y="2252"/>
            <a:chExt cx="1949" cy="226"/>
          </a:xfrm>
        </p:grpSpPr>
        <p:sp>
          <p:nvSpPr>
            <p:cNvPr id="34819" name="Rectangle 3"/>
            <p:cNvSpPr>
              <a:spLocks noChangeArrowheads="1"/>
            </p:cNvSpPr>
            <p:nvPr/>
          </p:nvSpPr>
          <p:spPr bwMode="auto">
            <a:xfrm>
              <a:off x="2245" y="2252"/>
              <a:ext cx="318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5</a:t>
              </a:r>
            </a:p>
          </p:txBody>
        </p:sp>
        <p:sp>
          <p:nvSpPr>
            <p:cNvPr id="34820" name="Rectangle 4"/>
            <p:cNvSpPr>
              <a:spLocks noChangeArrowheads="1"/>
            </p:cNvSpPr>
            <p:nvPr/>
          </p:nvSpPr>
          <p:spPr bwMode="auto">
            <a:xfrm>
              <a:off x="2561" y="2252"/>
              <a:ext cx="1633" cy="22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应 用 程 序 数 据</a:t>
              </a:r>
            </a:p>
          </p:txBody>
        </p:sp>
      </p:grp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3059113" y="3575050"/>
            <a:ext cx="504825" cy="35877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333399"/>
                </a:solidFill>
              </a:rPr>
              <a:t>H</a:t>
            </a:r>
            <a:r>
              <a:rPr lang="en-US" altLang="zh-CN" b="1" baseline="-25000">
                <a:solidFill>
                  <a:srgbClr val="333399"/>
                </a:solidFill>
              </a:rPr>
              <a:t>4</a:t>
            </a:r>
          </a:p>
        </p:txBody>
      </p:sp>
      <p:grpSp>
        <p:nvGrpSpPr>
          <p:cNvPr id="34822" name="Group 6"/>
          <p:cNvGrpSpPr>
            <a:grpSpLocks/>
          </p:cNvGrpSpPr>
          <p:nvPr/>
        </p:nvGrpSpPr>
        <p:grpSpPr bwMode="auto">
          <a:xfrm>
            <a:off x="3563938" y="3575050"/>
            <a:ext cx="3094037" cy="358775"/>
            <a:chOff x="2245" y="2252"/>
            <a:chExt cx="1949" cy="226"/>
          </a:xfrm>
        </p:grpSpPr>
        <p:sp>
          <p:nvSpPr>
            <p:cNvPr id="34823" name="Rectangle 7"/>
            <p:cNvSpPr>
              <a:spLocks noChangeArrowheads="1"/>
            </p:cNvSpPr>
            <p:nvPr/>
          </p:nvSpPr>
          <p:spPr bwMode="auto">
            <a:xfrm>
              <a:off x="2245" y="2252"/>
              <a:ext cx="318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5</a:t>
              </a:r>
            </a:p>
          </p:txBody>
        </p:sp>
        <p:sp>
          <p:nvSpPr>
            <p:cNvPr id="34824" name="Rectangle 8"/>
            <p:cNvSpPr>
              <a:spLocks noChangeArrowheads="1"/>
            </p:cNvSpPr>
            <p:nvPr/>
          </p:nvSpPr>
          <p:spPr bwMode="auto">
            <a:xfrm>
              <a:off x="2561" y="2252"/>
              <a:ext cx="1633" cy="22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应 用 程 序 数 据</a:t>
              </a:r>
            </a:p>
          </p:txBody>
        </p:sp>
      </p:grp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计算机</a:t>
            </a:r>
            <a:r>
              <a:rPr lang="zh-CN" altLang="en-US" sz="2400"/>
              <a:t> </a:t>
            </a:r>
            <a:r>
              <a:rPr lang="en-US" altLang="zh-CN"/>
              <a:t>1</a:t>
            </a:r>
            <a:r>
              <a:rPr lang="en-US" altLang="zh-CN" sz="2400"/>
              <a:t> </a:t>
            </a:r>
            <a:r>
              <a:rPr lang="zh-CN" altLang="en-US"/>
              <a:t>向计算机</a:t>
            </a:r>
            <a:r>
              <a:rPr lang="zh-CN" altLang="en-US" sz="2400"/>
              <a:t> </a:t>
            </a:r>
            <a:r>
              <a:rPr lang="en-US" altLang="zh-CN"/>
              <a:t>2</a:t>
            </a:r>
            <a:r>
              <a:rPr lang="en-US" altLang="zh-CN" sz="2400"/>
              <a:t> </a:t>
            </a:r>
            <a:r>
              <a:rPr lang="zh-CN" altLang="en-US"/>
              <a:t>发送数据 </a:t>
            </a:r>
          </a:p>
        </p:txBody>
      </p:sp>
      <p:sp>
        <p:nvSpPr>
          <p:cNvPr id="34826" name="AutoShape 10"/>
          <p:cNvSpPr>
            <a:spLocks noChangeArrowheads="1"/>
          </p:cNvSpPr>
          <p:nvPr/>
        </p:nvSpPr>
        <p:spPr bwMode="auto">
          <a:xfrm rot="-5400000">
            <a:off x="4374356" y="1532732"/>
            <a:ext cx="417513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7" name="AutoShape 11"/>
          <p:cNvSpPr>
            <a:spLocks noChangeArrowheads="1"/>
          </p:cNvSpPr>
          <p:nvPr/>
        </p:nvSpPr>
        <p:spPr bwMode="auto">
          <a:xfrm>
            <a:off x="533400" y="2847975"/>
            <a:ext cx="83820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781050" y="302736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781050" y="365442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781050" y="42116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781050" y="47704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781050" y="533717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34833" name="Freeform 17"/>
          <p:cNvSpPr>
            <a:spLocks/>
          </p:cNvSpPr>
          <p:nvPr/>
        </p:nvSpPr>
        <p:spPr bwMode="auto">
          <a:xfrm>
            <a:off x="533400" y="3449638"/>
            <a:ext cx="847725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4" name="Freeform 18"/>
          <p:cNvSpPr>
            <a:spLocks/>
          </p:cNvSpPr>
          <p:nvPr/>
        </p:nvSpPr>
        <p:spPr bwMode="auto">
          <a:xfrm>
            <a:off x="542925" y="4024313"/>
            <a:ext cx="847725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5" name="Freeform 19"/>
          <p:cNvSpPr>
            <a:spLocks/>
          </p:cNvSpPr>
          <p:nvPr/>
        </p:nvSpPr>
        <p:spPr bwMode="auto">
          <a:xfrm>
            <a:off x="520700" y="4600575"/>
            <a:ext cx="869950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6" name="Freeform 20"/>
          <p:cNvSpPr>
            <a:spLocks/>
          </p:cNvSpPr>
          <p:nvPr/>
        </p:nvSpPr>
        <p:spPr bwMode="auto">
          <a:xfrm>
            <a:off x="520700" y="5192713"/>
            <a:ext cx="860425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7" name="AutoShape 21"/>
          <p:cNvSpPr>
            <a:spLocks noChangeArrowheads="1"/>
          </p:cNvSpPr>
          <p:nvPr/>
        </p:nvSpPr>
        <p:spPr bwMode="auto">
          <a:xfrm>
            <a:off x="7886700" y="2814638"/>
            <a:ext cx="83820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7924800" y="29924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34839" name="Text Box 23"/>
          <p:cNvSpPr txBox="1">
            <a:spLocks noChangeArrowheads="1"/>
          </p:cNvSpPr>
          <p:nvPr/>
        </p:nvSpPr>
        <p:spPr bwMode="auto">
          <a:xfrm>
            <a:off x="7924800" y="36195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34840" name="Text Box 24"/>
          <p:cNvSpPr txBox="1">
            <a:spLocks noChangeArrowheads="1"/>
          </p:cNvSpPr>
          <p:nvPr/>
        </p:nvSpPr>
        <p:spPr bwMode="auto">
          <a:xfrm>
            <a:off x="7924800" y="41767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34841" name="Text Box 25"/>
          <p:cNvSpPr txBox="1">
            <a:spLocks noChangeArrowheads="1"/>
          </p:cNvSpPr>
          <p:nvPr/>
        </p:nvSpPr>
        <p:spPr bwMode="auto">
          <a:xfrm>
            <a:off x="7924800" y="47371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7924800" y="530225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34843" name="Freeform 27"/>
          <p:cNvSpPr>
            <a:spLocks/>
          </p:cNvSpPr>
          <p:nvPr/>
        </p:nvSpPr>
        <p:spPr bwMode="auto">
          <a:xfrm>
            <a:off x="7886700" y="3414713"/>
            <a:ext cx="847725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4" name="Freeform 28"/>
          <p:cNvSpPr>
            <a:spLocks/>
          </p:cNvSpPr>
          <p:nvPr/>
        </p:nvSpPr>
        <p:spPr bwMode="auto">
          <a:xfrm>
            <a:off x="7896225" y="3989388"/>
            <a:ext cx="847725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5" name="Freeform 29"/>
          <p:cNvSpPr>
            <a:spLocks/>
          </p:cNvSpPr>
          <p:nvPr/>
        </p:nvSpPr>
        <p:spPr bwMode="auto">
          <a:xfrm>
            <a:off x="7874000" y="4565650"/>
            <a:ext cx="869950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6" name="Freeform 30"/>
          <p:cNvSpPr>
            <a:spLocks/>
          </p:cNvSpPr>
          <p:nvPr/>
        </p:nvSpPr>
        <p:spPr bwMode="auto">
          <a:xfrm>
            <a:off x="7874000" y="5157788"/>
            <a:ext cx="860425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7" name="Text Box 31"/>
          <p:cNvSpPr txBox="1">
            <a:spLocks noChangeArrowheads="1"/>
          </p:cNvSpPr>
          <p:nvPr/>
        </p:nvSpPr>
        <p:spPr bwMode="auto">
          <a:xfrm>
            <a:off x="395288" y="1973263"/>
            <a:ext cx="1122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计算机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1</a:t>
            </a:r>
          </a:p>
        </p:txBody>
      </p:sp>
      <p:sp>
        <p:nvSpPr>
          <p:cNvPr id="34848" name="AutoShape 32"/>
          <p:cNvSpPr>
            <a:spLocks noChangeArrowheads="1"/>
          </p:cNvSpPr>
          <p:nvPr/>
        </p:nvSpPr>
        <p:spPr bwMode="auto">
          <a:xfrm>
            <a:off x="8034338" y="2317750"/>
            <a:ext cx="68580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9" name="Text Box 33"/>
          <p:cNvSpPr txBox="1">
            <a:spLocks noChangeArrowheads="1"/>
          </p:cNvSpPr>
          <p:nvPr/>
        </p:nvSpPr>
        <p:spPr bwMode="auto">
          <a:xfrm>
            <a:off x="8027988" y="2422525"/>
            <a:ext cx="615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34850" name="AutoShape 34"/>
          <p:cNvSpPr>
            <a:spLocks noChangeArrowheads="1"/>
          </p:cNvSpPr>
          <p:nvPr/>
        </p:nvSpPr>
        <p:spPr bwMode="auto">
          <a:xfrm>
            <a:off x="538163" y="2360613"/>
            <a:ext cx="68580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51" name="Text Box 35"/>
          <p:cNvSpPr txBox="1">
            <a:spLocks noChangeArrowheads="1"/>
          </p:cNvSpPr>
          <p:nvPr/>
        </p:nvSpPr>
        <p:spPr bwMode="auto">
          <a:xfrm>
            <a:off x="558800" y="2481263"/>
            <a:ext cx="615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34852" name="Text Box 36"/>
          <p:cNvSpPr txBox="1">
            <a:spLocks noChangeArrowheads="1"/>
          </p:cNvSpPr>
          <p:nvPr/>
        </p:nvSpPr>
        <p:spPr bwMode="auto">
          <a:xfrm>
            <a:off x="7770813" y="1973263"/>
            <a:ext cx="1122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计算机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2</a:t>
            </a:r>
          </a:p>
        </p:txBody>
      </p:sp>
      <p:sp>
        <p:nvSpPr>
          <p:cNvPr id="34853" name="Text Box 37"/>
          <p:cNvSpPr txBox="1">
            <a:spLocks noChangeArrowheads="1"/>
          </p:cNvSpPr>
          <p:nvPr/>
        </p:nvSpPr>
        <p:spPr bwMode="auto">
          <a:xfrm>
            <a:off x="2853770" y="2101850"/>
            <a:ext cx="418576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algn="ctr" eaLnBrk="0" hangingPunct="0"/>
            <a:r>
              <a:rPr kumimoji="1" lang="zh-CN" altLang="en-US" sz="2400" dirty="0">
                <a:solidFill>
                  <a:srgbClr val="333399"/>
                </a:solidFill>
                <a:ea typeface="黑体" pitchFamily="49" charset="-122"/>
              </a:rPr>
              <a:t>传</a:t>
            </a:r>
            <a:r>
              <a:rPr kumimoji="1" lang="zh-CN" altLang="en-US" sz="2400" dirty="0" smtClean="0">
                <a:solidFill>
                  <a:srgbClr val="333399"/>
                </a:solidFill>
                <a:ea typeface="黑体" pitchFamily="49" charset="-122"/>
              </a:rPr>
              <a:t>输</a:t>
            </a:r>
            <a:r>
              <a:rPr kumimoji="1" lang="zh-CN" altLang="en-US" sz="2400" dirty="0">
                <a:solidFill>
                  <a:srgbClr val="333399"/>
                </a:solidFill>
                <a:ea typeface="黑体" pitchFamily="49" charset="-122"/>
              </a:rPr>
              <a:t>层剥去报文首部后</a:t>
            </a:r>
          </a:p>
          <a:p>
            <a:pPr algn="ctr" eaLnBrk="0" hangingPunct="0"/>
            <a:r>
              <a:rPr kumimoji="1" lang="zh-CN" altLang="en-US" sz="2400" dirty="0">
                <a:solidFill>
                  <a:srgbClr val="333399"/>
                </a:solidFill>
                <a:ea typeface="黑体" pitchFamily="49" charset="-122"/>
              </a:rPr>
              <a:t>把报文的数据部分交给应用层</a:t>
            </a:r>
          </a:p>
        </p:txBody>
      </p:sp>
      <p:grpSp>
        <p:nvGrpSpPr>
          <p:cNvPr id="34854" name="Group 38"/>
          <p:cNvGrpSpPr>
            <a:grpSpLocks/>
          </p:cNvGrpSpPr>
          <p:nvPr/>
        </p:nvGrpSpPr>
        <p:grpSpPr bwMode="auto">
          <a:xfrm>
            <a:off x="4951413" y="3248025"/>
            <a:ext cx="3489325" cy="396875"/>
            <a:chOff x="3119" y="2046"/>
            <a:chExt cx="2198" cy="250"/>
          </a:xfrm>
        </p:grpSpPr>
        <p:sp>
          <p:nvSpPr>
            <p:cNvPr id="34855" name="AutoShape 39"/>
            <p:cNvSpPr>
              <a:spLocks noChangeArrowheads="1"/>
            </p:cNvSpPr>
            <p:nvPr/>
          </p:nvSpPr>
          <p:spPr bwMode="auto">
            <a:xfrm rot="10800000" flipV="1">
              <a:off x="5193" y="2046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4856" name="AutoShape 40"/>
            <p:cNvSpPr>
              <a:spLocks noChangeArrowheads="1"/>
            </p:cNvSpPr>
            <p:nvPr/>
          </p:nvSpPr>
          <p:spPr bwMode="auto">
            <a:xfrm rot="10800000" flipV="1">
              <a:off x="3119" y="2046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6" dur="10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3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4067175" y="2422525"/>
            <a:ext cx="2592388" cy="3587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应 用 程 序 数 据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563938" y="2997200"/>
            <a:ext cx="504825" cy="35877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333399"/>
                </a:solidFill>
              </a:rPr>
              <a:t>H</a:t>
            </a:r>
            <a:r>
              <a:rPr lang="en-US" altLang="zh-CN" b="1" baseline="-25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4065588" y="2997200"/>
            <a:ext cx="2592387" cy="3587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应 用 程 序 数 据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计算机</a:t>
            </a:r>
            <a:r>
              <a:rPr lang="zh-CN" altLang="en-US" sz="2400"/>
              <a:t> </a:t>
            </a:r>
            <a:r>
              <a:rPr lang="en-US" altLang="zh-CN"/>
              <a:t>1</a:t>
            </a:r>
            <a:r>
              <a:rPr lang="en-US" altLang="zh-CN" sz="2400"/>
              <a:t> </a:t>
            </a:r>
            <a:r>
              <a:rPr lang="zh-CN" altLang="en-US"/>
              <a:t>向计算机</a:t>
            </a:r>
            <a:r>
              <a:rPr lang="zh-CN" altLang="en-US" sz="2400"/>
              <a:t> </a:t>
            </a:r>
            <a:r>
              <a:rPr lang="en-US" altLang="zh-CN"/>
              <a:t>2</a:t>
            </a:r>
            <a:r>
              <a:rPr lang="en-US" altLang="zh-CN" sz="2400"/>
              <a:t> </a:t>
            </a:r>
            <a:r>
              <a:rPr lang="zh-CN" altLang="en-US"/>
              <a:t>发送数据 </a:t>
            </a:r>
          </a:p>
        </p:txBody>
      </p:sp>
      <p:sp>
        <p:nvSpPr>
          <p:cNvPr id="35846" name="AutoShape 6"/>
          <p:cNvSpPr>
            <a:spLocks noChangeArrowheads="1"/>
          </p:cNvSpPr>
          <p:nvPr/>
        </p:nvSpPr>
        <p:spPr bwMode="auto">
          <a:xfrm rot="-5400000">
            <a:off x="4374356" y="1532732"/>
            <a:ext cx="417513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7" name="AutoShape 7"/>
          <p:cNvSpPr>
            <a:spLocks noChangeArrowheads="1"/>
          </p:cNvSpPr>
          <p:nvPr/>
        </p:nvSpPr>
        <p:spPr bwMode="auto">
          <a:xfrm>
            <a:off x="533400" y="2847975"/>
            <a:ext cx="83820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781050" y="302736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781050" y="365442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781050" y="42116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781050" y="47704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781050" y="533717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35853" name="Freeform 13"/>
          <p:cNvSpPr>
            <a:spLocks/>
          </p:cNvSpPr>
          <p:nvPr/>
        </p:nvSpPr>
        <p:spPr bwMode="auto">
          <a:xfrm>
            <a:off x="533400" y="3449638"/>
            <a:ext cx="847725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4" name="Freeform 14"/>
          <p:cNvSpPr>
            <a:spLocks/>
          </p:cNvSpPr>
          <p:nvPr/>
        </p:nvSpPr>
        <p:spPr bwMode="auto">
          <a:xfrm>
            <a:off x="542925" y="4024313"/>
            <a:ext cx="847725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5" name="Freeform 15"/>
          <p:cNvSpPr>
            <a:spLocks/>
          </p:cNvSpPr>
          <p:nvPr/>
        </p:nvSpPr>
        <p:spPr bwMode="auto">
          <a:xfrm>
            <a:off x="520700" y="4600575"/>
            <a:ext cx="869950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6" name="Freeform 16"/>
          <p:cNvSpPr>
            <a:spLocks/>
          </p:cNvSpPr>
          <p:nvPr/>
        </p:nvSpPr>
        <p:spPr bwMode="auto">
          <a:xfrm>
            <a:off x="520700" y="5192713"/>
            <a:ext cx="860425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7" name="AutoShape 17"/>
          <p:cNvSpPr>
            <a:spLocks noChangeArrowheads="1"/>
          </p:cNvSpPr>
          <p:nvPr/>
        </p:nvSpPr>
        <p:spPr bwMode="auto">
          <a:xfrm>
            <a:off x="7886700" y="2814638"/>
            <a:ext cx="83820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7924800" y="29924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7924800" y="36195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35860" name="Text Box 20"/>
          <p:cNvSpPr txBox="1">
            <a:spLocks noChangeArrowheads="1"/>
          </p:cNvSpPr>
          <p:nvPr/>
        </p:nvSpPr>
        <p:spPr bwMode="auto">
          <a:xfrm>
            <a:off x="7924800" y="41767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7924800" y="47371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7924800" y="530225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35863" name="Freeform 23"/>
          <p:cNvSpPr>
            <a:spLocks/>
          </p:cNvSpPr>
          <p:nvPr/>
        </p:nvSpPr>
        <p:spPr bwMode="auto">
          <a:xfrm>
            <a:off x="7886700" y="3414713"/>
            <a:ext cx="847725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4" name="Freeform 24"/>
          <p:cNvSpPr>
            <a:spLocks/>
          </p:cNvSpPr>
          <p:nvPr/>
        </p:nvSpPr>
        <p:spPr bwMode="auto">
          <a:xfrm>
            <a:off x="7896225" y="3989388"/>
            <a:ext cx="847725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5" name="Freeform 25"/>
          <p:cNvSpPr>
            <a:spLocks/>
          </p:cNvSpPr>
          <p:nvPr/>
        </p:nvSpPr>
        <p:spPr bwMode="auto">
          <a:xfrm>
            <a:off x="7874000" y="4565650"/>
            <a:ext cx="869950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6" name="Freeform 26"/>
          <p:cNvSpPr>
            <a:spLocks/>
          </p:cNvSpPr>
          <p:nvPr/>
        </p:nvSpPr>
        <p:spPr bwMode="auto">
          <a:xfrm>
            <a:off x="7874000" y="5157788"/>
            <a:ext cx="860425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7" name="Text Box 27"/>
          <p:cNvSpPr txBox="1">
            <a:spLocks noChangeArrowheads="1"/>
          </p:cNvSpPr>
          <p:nvPr/>
        </p:nvSpPr>
        <p:spPr bwMode="auto">
          <a:xfrm>
            <a:off x="395288" y="1973263"/>
            <a:ext cx="1122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计算机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1</a:t>
            </a:r>
          </a:p>
        </p:txBody>
      </p:sp>
      <p:sp>
        <p:nvSpPr>
          <p:cNvPr id="35868" name="AutoShape 28"/>
          <p:cNvSpPr>
            <a:spLocks noChangeArrowheads="1"/>
          </p:cNvSpPr>
          <p:nvPr/>
        </p:nvSpPr>
        <p:spPr bwMode="auto">
          <a:xfrm>
            <a:off x="8034338" y="2317750"/>
            <a:ext cx="68580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9" name="Text Box 29"/>
          <p:cNvSpPr txBox="1">
            <a:spLocks noChangeArrowheads="1"/>
          </p:cNvSpPr>
          <p:nvPr/>
        </p:nvSpPr>
        <p:spPr bwMode="auto">
          <a:xfrm>
            <a:off x="8027988" y="2422525"/>
            <a:ext cx="615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35870" name="AutoShape 30"/>
          <p:cNvSpPr>
            <a:spLocks noChangeArrowheads="1"/>
          </p:cNvSpPr>
          <p:nvPr/>
        </p:nvSpPr>
        <p:spPr bwMode="auto">
          <a:xfrm>
            <a:off x="538163" y="2360613"/>
            <a:ext cx="68580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1" name="Text Box 31"/>
          <p:cNvSpPr txBox="1">
            <a:spLocks noChangeArrowheads="1"/>
          </p:cNvSpPr>
          <p:nvPr/>
        </p:nvSpPr>
        <p:spPr bwMode="auto">
          <a:xfrm>
            <a:off x="558800" y="2481263"/>
            <a:ext cx="615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35872" name="Text Box 32"/>
          <p:cNvSpPr txBox="1">
            <a:spLocks noChangeArrowheads="1"/>
          </p:cNvSpPr>
          <p:nvPr/>
        </p:nvSpPr>
        <p:spPr bwMode="auto">
          <a:xfrm>
            <a:off x="7770813" y="1973263"/>
            <a:ext cx="1122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计算机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2</a:t>
            </a:r>
          </a:p>
        </p:txBody>
      </p:sp>
      <p:sp>
        <p:nvSpPr>
          <p:cNvPr id="35873" name="Text Box 33"/>
          <p:cNvSpPr txBox="1">
            <a:spLocks noChangeArrowheads="1"/>
          </p:cNvSpPr>
          <p:nvPr/>
        </p:nvSpPr>
        <p:spPr bwMode="auto">
          <a:xfrm>
            <a:off x="2987675" y="3573463"/>
            <a:ext cx="4349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algn="ctr" eaLnBrk="0" hangingPunct="0"/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应用层剥去应用层 </a:t>
            </a:r>
            <a:r>
              <a:rPr kumimoji="1" lang="en-US" altLang="zh-CN" sz="2400">
                <a:solidFill>
                  <a:srgbClr val="333399"/>
                </a:solidFill>
                <a:ea typeface="黑体" pitchFamily="49" charset="-122"/>
              </a:rPr>
              <a:t>PDU </a:t>
            </a:r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首部后</a:t>
            </a:r>
          </a:p>
          <a:p>
            <a:pPr algn="ctr" eaLnBrk="0" hangingPunct="0"/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把应用程序数据交给应用进程</a:t>
            </a:r>
          </a:p>
        </p:txBody>
      </p:sp>
      <p:grpSp>
        <p:nvGrpSpPr>
          <p:cNvPr id="35874" name="Group 34"/>
          <p:cNvGrpSpPr>
            <a:grpSpLocks/>
          </p:cNvGrpSpPr>
          <p:nvPr/>
        </p:nvGrpSpPr>
        <p:grpSpPr bwMode="auto">
          <a:xfrm>
            <a:off x="5238750" y="2708275"/>
            <a:ext cx="3201988" cy="396875"/>
            <a:chOff x="3300" y="1706"/>
            <a:chExt cx="2017" cy="250"/>
          </a:xfrm>
        </p:grpSpPr>
        <p:sp>
          <p:nvSpPr>
            <p:cNvPr id="35875" name="AutoShape 35"/>
            <p:cNvSpPr>
              <a:spLocks noChangeArrowheads="1"/>
            </p:cNvSpPr>
            <p:nvPr/>
          </p:nvSpPr>
          <p:spPr bwMode="auto">
            <a:xfrm rot="10800000" flipV="1">
              <a:off x="5193" y="1706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5876" name="AutoShape 36"/>
            <p:cNvSpPr>
              <a:spLocks noChangeArrowheads="1"/>
            </p:cNvSpPr>
            <p:nvPr/>
          </p:nvSpPr>
          <p:spPr bwMode="auto">
            <a:xfrm rot="10800000" flipV="1">
              <a:off x="3300" y="1706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6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35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nimBg="1"/>
      <p:bldP spid="35843" grpId="0" animBg="1"/>
      <p:bldP spid="358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2.1.2 </a:t>
            </a:r>
            <a:r>
              <a:rPr lang="zh-CN" altLang="en-US" sz="4000"/>
              <a:t>体系结构及网络协议的概念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  <a:noFill/>
          <a:ln/>
        </p:spPr>
        <p:txBody>
          <a:bodyPr/>
          <a:lstStyle/>
          <a:p>
            <a:r>
              <a:rPr lang="zh-CN" altLang="en-US" dirty="0"/>
              <a:t>网络体系结构层次划分原则</a:t>
            </a:r>
          </a:p>
          <a:p>
            <a:pPr lvl="1"/>
            <a:r>
              <a:rPr lang="zh-CN" altLang="en-US" dirty="0"/>
              <a:t>结构清晰，功能明确</a:t>
            </a:r>
          </a:p>
          <a:p>
            <a:pPr lvl="1"/>
            <a:r>
              <a:rPr lang="zh-CN" altLang="en-US" dirty="0"/>
              <a:t>各层具有相对的独立性，层间交互的信息最少</a:t>
            </a:r>
          </a:p>
          <a:p>
            <a:pPr lvl="1"/>
            <a:r>
              <a:rPr lang="zh-CN" altLang="en-US" dirty="0"/>
              <a:t>各层只能引用其下层提供的服务（单向调用）</a:t>
            </a:r>
          </a:p>
          <a:p>
            <a:pPr lvl="1"/>
            <a:r>
              <a:rPr lang="zh-CN" altLang="en-US" dirty="0"/>
              <a:t>在使用下层服务的基础上，各层可以完成特定的通信功能（增值服务）</a:t>
            </a:r>
          </a:p>
          <a:p>
            <a:r>
              <a:rPr lang="zh-CN" altLang="en-US" dirty="0"/>
              <a:t>基于分层原则的网络体系结构的特点 </a:t>
            </a:r>
          </a:p>
          <a:p>
            <a:pPr lvl="1"/>
            <a:r>
              <a:rPr lang="zh-CN" altLang="en-US" dirty="0"/>
              <a:t>互连的系统必须具有相同的层次结构</a:t>
            </a:r>
          </a:p>
          <a:p>
            <a:pPr lvl="1"/>
            <a:r>
              <a:rPr lang="zh-CN" altLang="en-US" dirty="0"/>
              <a:t>只有相同层次的对等实体间才能进行有意义的通信，并且只能借助于其下层的服务来实现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34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4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34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34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计算机</a:t>
            </a:r>
            <a:r>
              <a:rPr lang="zh-CN" altLang="en-US" sz="2400"/>
              <a:t> </a:t>
            </a:r>
            <a:r>
              <a:rPr lang="en-US" altLang="zh-CN"/>
              <a:t>1</a:t>
            </a:r>
            <a:r>
              <a:rPr lang="en-US" altLang="zh-CN" sz="2400"/>
              <a:t> </a:t>
            </a:r>
            <a:r>
              <a:rPr lang="zh-CN" altLang="en-US"/>
              <a:t>向计算机</a:t>
            </a:r>
            <a:r>
              <a:rPr lang="zh-CN" altLang="en-US" sz="1600"/>
              <a:t> </a:t>
            </a:r>
            <a:r>
              <a:rPr lang="en-US" altLang="zh-CN"/>
              <a:t>2</a:t>
            </a:r>
            <a:r>
              <a:rPr lang="en-US" altLang="zh-CN" sz="2400"/>
              <a:t> </a:t>
            </a:r>
            <a:r>
              <a:rPr lang="zh-CN" altLang="en-US"/>
              <a:t>发送数据 </a:t>
            </a:r>
          </a:p>
        </p:txBody>
      </p:sp>
      <p:sp>
        <p:nvSpPr>
          <p:cNvPr id="36867" name="AutoShape 3"/>
          <p:cNvSpPr>
            <a:spLocks noChangeArrowheads="1"/>
          </p:cNvSpPr>
          <p:nvPr/>
        </p:nvSpPr>
        <p:spPr bwMode="auto">
          <a:xfrm rot="-5400000">
            <a:off x="4374356" y="1532732"/>
            <a:ext cx="417513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>
            <a:off x="533400" y="2847975"/>
            <a:ext cx="83820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781050" y="302736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781050" y="365442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781050" y="42116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781050" y="47704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781050" y="533717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36874" name="Freeform 10"/>
          <p:cNvSpPr>
            <a:spLocks/>
          </p:cNvSpPr>
          <p:nvPr/>
        </p:nvSpPr>
        <p:spPr bwMode="auto">
          <a:xfrm>
            <a:off x="533400" y="3449638"/>
            <a:ext cx="847725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5" name="Freeform 11"/>
          <p:cNvSpPr>
            <a:spLocks/>
          </p:cNvSpPr>
          <p:nvPr/>
        </p:nvSpPr>
        <p:spPr bwMode="auto">
          <a:xfrm>
            <a:off x="542925" y="4024313"/>
            <a:ext cx="847725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6" name="Freeform 12"/>
          <p:cNvSpPr>
            <a:spLocks/>
          </p:cNvSpPr>
          <p:nvPr/>
        </p:nvSpPr>
        <p:spPr bwMode="auto">
          <a:xfrm>
            <a:off x="520700" y="4600575"/>
            <a:ext cx="869950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7" name="Freeform 13"/>
          <p:cNvSpPr>
            <a:spLocks/>
          </p:cNvSpPr>
          <p:nvPr/>
        </p:nvSpPr>
        <p:spPr bwMode="auto">
          <a:xfrm>
            <a:off x="520700" y="5192713"/>
            <a:ext cx="860425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8" name="AutoShape 14"/>
          <p:cNvSpPr>
            <a:spLocks noChangeArrowheads="1"/>
          </p:cNvSpPr>
          <p:nvPr/>
        </p:nvSpPr>
        <p:spPr bwMode="auto">
          <a:xfrm>
            <a:off x="7886700" y="2814638"/>
            <a:ext cx="83820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7924800" y="29924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7924800" y="36195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7924800" y="41767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7924800" y="47371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7924800" y="530225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36884" name="Freeform 20"/>
          <p:cNvSpPr>
            <a:spLocks/>
          </p:cNvSpPr>
          <p:nvPr/>
        </p:nvSpPr>
        <p:spPr bwMode="auto">
          <a:xfrm>
            <a:off x="7886700" y="3414713"/>
            <a:ext cx="847725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5" name="Freeform 21"/>
          <p:cNvSpPr>
            <a:spLocks/>
          </p:cNvSpPr>
          <p:nvPr/>
        </p:nvSpPr>
        <p:spPr bwMode="auto">
          <a:xfrm>
            <a:off x="7896225" y="3989388"/>
            <a:ext cx="847725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6" name="Freeform 22"/>
          <p:cNvSpPr>
            <a:spLocks/>
          </p:cNvSpPr>
          <p:nvPr/>
        </p:nvSpPr>
        <p:spPr bwMode="auto">
          <a:xfrm>
            <a:off x="7874000" y="4565650"/>
            <a:ext cx="869950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7" name="Freeform 23"/>
          <p:cNvSpPr>
            <a:spLocks/>
          </p:cNvSpPr>
          <p:nvPr/>
        </p:nvSpPr>
        <p:spPr bwMode="auto">
          <a:xfrm>
            <a:off x="7874000" y="5157788"/>
            <a:ext cx="860425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395288" y="1973263"/>
            <a:ext cx="1122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计算机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1</a:t>
            </a:r>
          </a:p>
        </p:txBody>
      </p:sp>
      <p:sp>
        <p:nvSpPr>
          <p:cNvPr id="36889" name="AutoShape 25"/>
          <p:cNvSpPr>
            <a:spLocks noChangeArrowheads="1"/>
          </p:cNvSpPr>
          <p:nvPr/>
        </p:nvSpPr>
        <p:spPr bwMode="auto">
          <a:xfrm>
            <a:off x="8034338" y="2317750"/>
            <a:ext cx="68580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8027988" y="2422525"/>
            <a:ext cx="615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36891" name="AutoShape 27"/>
          <p:cNvSpPr>
            <a:spLocks noChangeArrowheads="1"/>
          </p:cNvSpPr>
          <p:nvPr/>
        </p:nvSpPr>
        <p:spPr bwMode="auto">
          <a:xfrm>
            <a:off x="538163" y="2360613"/>
            <a:ext cx="68580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2" name="Text Box 28"/>
          <p:cNvSpPr txBox="1">
            <a:spLocks noChangeArrowheads="1"/>
          </p:cNvSpPr>
          <p:nvPr/>
        </p:nvSpPr>
        <p:spPr bwMode="auto">
          <a:xfrm>
            <a:off x="558800" y="2481263"/>
            <a:ext cx="615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36893" name="Text Box 29"/>
          <p:cNvSpPr txBox="1">
            <a:spLocks noChangeArrowheads="1"/>
          </p:cNvSpPr>
          <p:nvPr/>
        </p:nvSpPr>
        <p:spPr bwMode="auto">
          <a:xfrm>
            <a:off x="7770813" y="1973263"/>
            <a:ext cx="1122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0" hangingPunct="0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计算机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2</a:t>
            </a:r>
          </a:p>
        </p:txBody>
      </p:sp>
      <p:sp>
        <p:nvSpPr>
          <p:cNvPr id="36894" name="AutoShape 30"/>
          <p:cNvSpPr>
            <a:spLocks noChangeArrowheads="1"/>
          </p:cNvSpPr>
          <p:nvPr/>
        </p:nvSpPr>
        <p:spPr bwMode="auto">
          <a:xfrm>
            <a:off x="4067175" y="1989138"/>
            <a:ext cx="2952750" cy="935037"/>
          </a:xfrm>
          <a:prstGeom prst="wedgeRoundRectCallout">
            <a:avLst>
              <a:gd name="adj1" fmla="val 87310"/>
              <a:gd name="adj2" fmla="val 18931"/>
              <a:gd name="adj3" fmla="val 16667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zh-CN">
              <a:latin typeface="Tahoma" pitchFamily="34" charset="0"/>
            </a:endParaRPr>
          </a:p>
        </p:txBody>
      </p:sp>
      <p:sp>
        <p:nvSpPr>
          <p:cNvPr id="36895" name="Text Box 31"/>
          <p:cNvSpPr txBox="1">
            <a:spLocks noChangeArrowheads="1"/>
          </p:cNvSpPr>
          <p:nvPr/>
        </p:nvSpPr>
        <p:spPr bwMode="auto">
          <a:xfrm>
            <a:off x="4140200" y="2060575"/>
            <a:ext cx="29432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algn="ctr" eaLnBrk="0" hangingPunct="0"/>
            <a:r>
              <a:rPr kumimoji="1" lang="zh-CN" altLang="en-US" sz="24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我收到了</a:t>
            </a:r>
            <a:r>
              <a:rPr kumimoji="1" lang="zh-CN" altLang="en-US" sz="14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400">
                <a:solidFill>
                  <a:srgbClr val="333399"/>
                </a:solidFill>
                <a:ea typeface="黑体" pitchFamily="49" charset="-122"/>
              </a:rPr>
              <a:t>AP</a:t>
            </a:r>
            <a:r>
              <a:rPr kumimoji="1" lang="en-US" altLang="zh-CN" sz="2400" baseline="-25000">
                <a:solidFill>
                  <a:srgbClr val="333399"/>
                </a:solidFill>
                <a:ea typeface="黑体" pitchFamily="49" charset="-122"/>
              </a:rPr>
              <a:t>1</a:t>
            </a:r>
            <a:r>
              <a:rPr kumimoji="1" lang="en-US" altLang="zh-CN" sz="16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zh-CN" altLang="en-US" sz="24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发来的</a:t>
            </a:r>
          </a:p>
          <a:p>
            <a:pPr algn="ctr" eaLnBrk="0" hangingPunct="0"/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应用程序数据！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2.3.4  TCP/IP</a:t>
            </a:r>
            <a:r>
              <a:rPr lang="zh-CN" altLang="en-US"/>
              <a:t>与</a:t>
            </a:r>
            <a:r>
              <a:rPr lang="en-US" altLang="zh-CN"/>
              <a:t>OSI</a:t>
            </a:r>
            <a:r>
              <a:rPr lang="zh-CN" altLang="en-US"/>
              <a:t>的比较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zh-CN"/>
              <a:t>OSI</a:t>
            </a:r>
            <a:r>
              <a:rPr lang="zh-CN" altLang="en-US"/>
              <a:t>参考模型与</a:t>
            </a:r>
            <a:r>
              <a:rPr lang="en-US" altLang="zh-CN"/>
              <a:t>TCP/IP</a:t>
            </a:r>
            <a:r>
              <a:rPr lang="zh-CN" altLang="en-US"/>
              <a:t>参考模型的比较</a:t>
            </a:r>
          </a:p>
          <a:p>
            <a:pPr marL="866775" lvl="1" indent="-409575">
              <a:lnSpc>
                <a:spcPct val="90000"/>
              </a:lnSpc>
            </a:pPr>
            <a:r>
              <a:rPr lang="zh-CN" altLang="en-US"/>
              <a:t>相同点</a:t>
            </a:r>
          </a:p>
          <a:p>
            <a:pPr marL="866775" lvl="1" indent="-409575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/>
              <a:t>1. </a:t>
            </a:r>
            <a:r>
              <a:rPr lang="zh-CN" altLang="en-US"/>
              <a:t>均以协议栈的概念为基础</a:t>
            </a:r>
            <a:r>
              <a:rPr lang="en-US" altLang="zh-CN"/>
              <a:t>,</a:t>
            </a:r>
            <a:r>
              <a:rPr lang="zh-CN" altLang="en-US"/>
              <a:t>协议之间彼此独立</a:t>
            </a:r>
          </a:p>
          <a:p>
            <a:pPr marL="866775" lvl="1" indent="-409575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/>
              <a:t>2. </a:t>
            </a:r>
            <a:r>
              <a:rPr lang="zh-CN" altLang="en-US"/>
              <a:t>模型中各个层的功能基本相似</a:t>
            </a:r>
          </a:p>
          <a:p>
            <a:pPr marL="866775" lvl="1" indent="-409575">
              <a:lnSpc>
                <a:spcPct val="90000"/>
              </a:lnSpc>
            </a:pPr>
            <a:r>
              <a:rPr lang="zh-CN" altLang="en-US"/>
              <a:t>不同点</a:t>
            </a:r>
          </a:p>
          <a:p>
            <a:pPr marL="866775" lvl="1" indent="-409575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/>
              <a:t>1. OSI</a:t>
            </a:r>
            <a:r>
              <a:rPr lang="zh-CN" altLang="en-US"/>
              <a:t>模型区分了服务</a:t>
            </a:r>
            <a:r>
              <a:rPr lang="en-US" altLang="zh-CN"/>
              <a:t>,</a:t>
            </a:r>
            <a:r>
              <a:rPr lang="zh-CN" altLang="en-US"/>
              <a:t>接口和协议的概念</a:t>
            </a:r>
            <a:r>
              <a:rPr lang="en-US" altLang="zh-CN"/>
              <a:t>;</a:t>
            </a:r>
          </a:p>
          <a:p>
            <a:pPr marL="866775" lvl="1" indent="-409575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/>
              <a:t>    TCP/IP</a:t>
            </a:r>
            <a:r>
              <a:rPr lang="zh-CN" altLang="en-US"/>
              <a:t>模型没有明确的区分</a:t>
            </a:r>
          </a:p>
          <a:p>
            <a:pPr marL="866775" lvl="1" indent="-409575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/>
              <a:t>2. OSI</a:t>
            </a:r>
            <a:r>
              <a:rPr lang="zh-CN" altLang="en-US"/>
              <a:t>模型有</a:t>
            </a:r>
            <a:r>
              <a:rPr lang="en-US" altLang="zh-CN"/>
              <a:t>7</a:t>
            </a:r>
            <a:r>
              <a:rPr lang="zh-CN" altLang="en-US"/>
              <a:t>层</a:t>
            </a:r>
            <a:r>
              <a:rPr lang="en-US" altLang="zh-CN"/>
              <a:t>; TCP/IP</a:t>
            </a:r>
            <a:r>
              <a:rPr lang="zh-CN" altLang="en-US"/>
              <a:t>模型则仅有</a:t>
            </a:r>
            <a:r>
              <a:rPr lang="en-US" altLang="zh-CN"/>
              <a:t>4</a:t>
            </a:r>
            <a:r>
              <a:rPr lang="zh-CN" altLang="en-US"/>
              <a:t>层</a:t>
            </a:r>
          </a:p>
          <a:p>
            <a:pPr marL="866775" lvl="1" indent="-409575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/>
              <a:t>3. OSI</a:t>
            </a:r>
            <a:r>
              <a:rPr lang="zh-CN" altLang="en-US"/>
              <a:t>区分了物理层与数据链路层；</a:t>
            </a:r>
            <a:r>
              <a:rPr lang="en-US" altLang="zh-CN"/>
              <a:t>TCP/IP</a:t>
            </a:r>
            <a:r>
              <a:rPr lang="zh-CN" altLang="en-US"/>
              <a:t>甚至没有分别提及这两层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2.3.4  TCP/IP</a:t>
            </a:r>
            <a:r>
              <a:rPr lang="zh-CN" altLang="en-US"/>
              <a:t>与</a:t>
            </a:r>
            <a:r>
              <a:rPr lang="en-US" altLang="zh-CN"/>
              <a:t>OSI</a:t>
            </a:r>
            <a:r>
              <a:rPr lang="zh-CN" altLang="en-US"/>
              <a:t>的比较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7244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altLang="zh-CN"/>
              <a:t>    </a:t>
            </a:r>
            <a:r>
              <a:rPr lang="en-US" altLang="zh-CN" sz="2800"/>
              <a:t>4. OSI</a:t>
            </a:r>
            <a:r>
              <a:rPr lang="zh-CN" altLang="en-US" sz="2800"/>
              <a:t>模型出现在协议发明之前</a:t>
            </a:r>
            <a:r>
              <a:rPr lang="en-US" altLang="zh-CN" sz="2800"/>
              <a:t>,</a:t>
            </a:r>
            <a:r>
              <a:rPr lang="zh-CN" altLang="en-US" sz="2800"/>
              <a:t>因此模型与协议</a:t>
            </a:r>
          </a:p>
          <a:p>
            <a:pPr marL="609600" indent="-609600">
              <a:buFont typeface="Wingdings" pitchFamily="2" charset="2"/>
              <a:buNone/>
            </a:pPr>
            <a:r>
              <a:rPr lang="zh-CN" altLang="en-US" sz="2800"/>
              <a:t>    间存在不符合要求的服务规范。但是由于它不偏</a:t>
            </a:r>
          </a:p>
          <a:p>
            <a:pPr marL="609600" indent="-609600">
              <a:buFont typeface="Wingdings" pitchFamily="2" charset="2"/>
              <a:buNone/>
            </a:pPr>
            <a:r>
              <a:rPr lang="zh-CN" altLang="en-US" sz="2800"/>
              <a:t>    向任何一种协议</a:t>
            </a:r>
            <a:r>
              <a:rPr lang="en-US" altLang="zh-CN" sz="2800"/>
              <a:t>,</a:t>
            </a:r>
            <a:r>
              <a:rPr lang="zh-CN" altLang="en-US" sz="2800"/>
              <a:t>通用性更好</a:t>
            </a:r>
            <a:r>
              <a:rPr lang="en-US" altLang="zh-CN" sz="2800"/>
              <a:t>;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en-US" altLang="zh-CN"/>
              <a:t>    TCP/IP</a:t>
            </a:r>
            <a:r>
              <a:rPr lang="zh-CN" altLang="en-US"/>
              <a:t>模型则相反</a:t>
            </a:r>
            <a:r>
              <a:rPr lang="en-US" altLang="zh-CN"/>
              <a:t>,</a:t>
            </a:r>
            <a:r>
              <a:rPr lang="zh-CN" altLang="en-US"/>
              <a:t>先出现协议</a:t>
            </a:r>
            <a:r>
              <a:rPr lang="en-US" altLang="zh-CN"/>
              <a:t>,</a:t>
            </a:r>
            <a:r>
              <a:rPr lang="zh-CN" altLang="en-US"/>
              <a:t>模型与协议匹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zh-CN" altLang="en-US"/>
              <a:t>配良好但不适用于其他协议栈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en-US" altLang="zh-CN"/>
              <a:t>5. OSI</a:t>
            </a:r>
            <a:r>
              <a:rPr lang="zh-CN" altLang="en-US"/>
              <a:t>模型在网络层支持无连接和面向连接的通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zh-CN" altLang="en-US"/>
              <a:t>信</a:t>
            </a:r>
            <a:r>
              <a:rPr lang="en-US" altLang="zh-CN"/>
              <a:t>,</a:t>
            </a:r>
            <a:r>
              <a:rPr lang="zh-CN" altLang="en-US"/>
              <a:t>但在传输层仅有面向连接的通信</a:t>
            </a:r>
            <a:r>
              <a:rPr lang="en-US" altLang="zh-CN"/>
              <a:t>;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en-US" altLang="zh-CN"/>
              <a:t>    TCP/IP</a:t>
            </a:r>
            <a:r>
              <a:rPr lang="zh-CN" altLang="en-US"/>
              <a:t>模型在网络层仅有无连接的通信</a:t>
            </a:r>
            <a:r>
              <a:rPr lang="en-US" altLang="zh-CN"/>
              <a:t>,</a:t>
            </a:r>
            <a:r>
              <a:rPr lang="zh-CN" altLang="en-US"/>
              <a:t>而在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zh-CN" altLang="en-US"/>
              <a:t>传输层支持两种模式的通信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2.1.2 </a:t>
            </a:r>
            <a:r>
              <a:rPr lang="zh-CN" altLang="en-US" sz="4000"/>
              <a:t>体系结构及网络协议的概念</a:t>
            </a:r>
          </a:p>
        </p:txBody>
      </p:sp>
      <p:pic>
        <p:nvPicPr>
          <p:cNvPr id="1065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33525"/>
            <a:ext cx="8001000" cy="432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67613" cy="762000"/>
          </a:xfrm>
        </p:spPr>
        <p:txBody>
          <a:bodyPr/>
          <a:lstStyle/>
          <a:p>
            <a:pPr algn="ctr"/>
            <a:r>
              <a:rPr lang="en-US" altLang="zh-CN" sz="4000"/>
              <a:t>2.1.2 </a:t>
            </a:r>
            <a:r>
              <a:rPr lang="zh-CN" altLang="en-US" sz="4000"/>
              <a:t>体系结构及网络协议的概念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01000" cy="4721225"/>
          </a:xfrm>
        </p:spPr>
        <p:txBody>
          <a:bodyPr/>
          <a:lstStyle/>
          <a:p>
            <a:r>
              <a:rPr lang="zh-CN" altLang="en-US"/>
              <a:t>网络层次结构举例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计算机</a:t>
            </a:r>
            <a:r>
              <a:rPr lang="zh-CN" altLang="en-US" sz="2000"/>
              <a:t> </a:t>
            </a:r>
            <a:r>
              <a:rPr lang="en-US" altLang="zh-CN"/>
              <a:t>1</a:t>
            </a:r>
            <a:r>
              <a:rPr lang="en-US" altLang="zh-CN" sz="2000"/>
              <a:t> </a:t>
            </a:r>
            <a:r>
              <a:rPr lang="zh-CN" altLang="en-US"/>
              <a:t>向计算机</a:t>
            </a:r>
            <a:r>
              <a:rPr lang="zh-CN" altLang="en-US" sz="2000"/>
              <a:t> </a:t>
            </a:r>
            <a:r>
              <a:rPr lang="en-US" altLang="zh-CN"/>
              <a:t>2</a:t>
            </a:r>
            <a:r>
              <a:rPr lang="en-US" altLang="zh-CN" sz="2000"/>
              <a:t> </a:t>
            </a:r>
            <a:r>
              <a:rPr lang="zh-CN" altLang="en-US"/>
              <a:t>通过网络发送文件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</a:t>
            </a:r>
            <a:r>
              <a:rPr lang="zh-CN" altLang="en-US" sz="2800"/>
              <a:t>为了简化整个工作过程，借鉴分层思想，将其划分成三个子模块：</a:t>
            </a:r>
          </a:p>
          <a:p>
            <a:pPr lvl="1"/>
            <a:r>
              <a:rPr lang="zh-CN" altLang="en-US"/>
              <a:t>文件发送模块</a:t>
            </a:r>
          </a:p>
          <a:p>
            <a:pPr lvl="1"/>
            <a:r>
              <a:rPr lang="zh-CN" altLang="en-US"/>
              <a:t>通信服务模块</a:t>
            </a:r>
          </a:p>
          <a:p>
            <a:pPr lvl="1"/>
            <a:r>
              <a:rPr lang="zh-CN" altLang="en-US"/>
              <a:t>网络接入模块</a:t>
            </a:r>
          </a:p>
          <a:p>
            <a:pPr lvl="1">
              <a:buFont typeface="Wingdings" pitchFamily="2" charset="2"/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1453</TotalTime>
  <Words>4065</Words>
  <Application>Microsoft Office PowerPoint</Application>
  <PresentationFormat>全屏显示(4:3)</PresentationFormat>
  <Paragraphs>913</Paragraphs>
  <Slides>72</Slides>
  <Notes>13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72</vt:i4>
      </vt:variant>
    </vt:vector>
  </HeadingPairs>
  <TitlesOfParts>
    <vt:vector size="76" baseType="lpstr">
      <vt:lpstr>Pixel</vt:lpstr>
      <vt:lpstr>VISIO</vt:lpstr>
      <vt:lpstr>MSPhotoEd.3</vt:lpstr>
      <vt:lpstr>Visio</vt:lpstr>
      <vt:lpstr>计算机网络</vt:lpstr>
      <vt:lpstr>第二章 计算机网络体系结构</vt:lpstr>
      <vt:lpstr>2.1 网络体系结构及协议</vt:lpstr>
      <vt:lpstr>2.1 网络体系结构及协议</vt:lpstr>
      <vt:lpstr>2.1.2 体系结构及网络协议的概念</vt:lpstr>
      <vt:lpstr>2.1.2 体系结构及网络协议的概念</vt:lpstr>
      <vt:lpstr>2.1.2 体系结构及网络协议的概念</vt:lpstr>
      <vt:lpstr>2.1.2 体系结构及网络协议的概念</vt:lpstr>
      <vt:lpstr>2.1.2 体系结构及网络协议的概念</vt:lpstr>
      <vt:lpstr>2.1.2 体系结构及网络协议的概念</vt:lpstr>
      <vt:lpstr>2.1.2 体系结构及网络协议的概念</vt:lpstr>
      <vt:lpstr>2.1.2 体系结构及网络协议的概念</vt:lpstr>
      <vt:lpstr>2.1.2 体系结构及网络协议的概念</vt:lpstr>
      <vt:lpstr>2.1.2 体系结构及网络协议的概念</vt:lpstr>
      <vt:lpstr>2.1.2 体系结构及网络协议的概念</vt:lpstr>
      <vt:lpstr>2.1.2 体系结构及网络协议的概念</vt:lpstr>
      <vt:lpstr>2.1.2 体系结构及网络协议的概念</vt:lpstr>
      <vt:lpstr>PowerPoint 演示文稿</vt:lpstr>
      <vt:lpstr>2.1.2 体系结构及网络协议的概念</vt:lpstr>
      <vt:lpstr>2.1.3  接口和服务 </vt:lpstr>
      <vt:lpstr>2.1.3  接口和服务 </vt:lpstr>
      <vt:lpstr>2.1.3  接口和服务</vt:lpstr>
      <vt:lpstr>2.1.3  接口和服务</vt:lpstr>
      <vt:lpstr>2.1.3  接口和服务</vt:lpstr>
      <vt:lpstr>2.1.3  接口和服务</vt:lpstr>
      <vt:lpstr>2.1.3  接口和服务</vt:lpstr>
      <vt:lpstr>2.1.3  接口和服务</vt:lpstr>
      <vt:lpstr>2.1.4网络通信协议的制定</vt:lpstr>
      <vt:lpstr>2.2 开放系统互联参考模型</vt:lpstr>
      <vt:lpstr>2.2 开放系统互联参考模型</vt:lpstr>
      <vt:lpstr>2.2 开放系统互联参考模型</vt:lpstr>
      <vt:lpstr>2.2.1  OSI/RM结构</vt:lpstr>
      <vt:lpstr>2.2.2  OSI/RM各层基本功能</vt:lpstr>
      <vt:lpstr>2.2.2  OSI/RM各层基本功能</vt:lpstr>
      <vt:lpstr>2.2.2  OSI/RM各层基本功能 </vt:lpstr>
      <vt:lpstr>2.2.2  OSI/RM各层基本功能</vt:lpstr>
      <vt:lpstr>2.2.2  OSI/RM各层基本功能</vt:lpstr>
      <vt:lpstr>2.2.2  OSI/RM各层基本功能</vt:lpstr>
      <vt:lpstr>2.2.2  OSI/RM各层基本功能</vt:lpstr>
      <vt:lpstr>2.2.2  OSI/RM各层基本功能</vt:lpstr>
      <vt:lpstr>2.2.2  OSI/RM各层基本功能</vt:lpstr>
      <vt:lpstr>2.2 开放系统互联参考模型</vt:lpstr>
      <vt:lpstr>两种国际标准</vt:lpstr>
      <vt:lpstr>2.3  TCP/IP参考模型 </vt:lpstr>
      <vt:lpstr>2.3.3 TCP/IP各层功能</vt:lpstr>
      <vt:lpstr>2.3.3 TCP/IP各层功能</vt:lpstr>
      <vt:lpstr>2.3.3 TCP/IP各层功能</vt:lpstr>
      <vt:lpstr>2.3.3 TCP/IP各层功能</vt:lpstr>
      <vt:lpstr>2.3.3 TCP/IP各层功能</vt:lpstr>
      <vt:lpstr>2.3.4  TCP/IP与OSI的比较</vt:lpstr>
      <vt:lpstr>2.3.4  TCP/IP与OSI的比较</vt:lpstr>
      <vt:lpstr>计算机 1 向计算机 2 发送数据 </vt:lpstr>
      <vt:lpstr>计算机 1 向计算机 2 发送数据 </vt:lpstr>
      <vt:lpstr>计算机 1 向计算机 2 发送数据 </vt:lpstr>
      <vt:lpstr>计算机 1 向计算机 2 发送数据 </vt:lpstr>
      <vt:lpstr>计算机 1 向计算机 2 发送数据 </vt:lpstr>
      <vt:lpstr>计算机 1 向计算机 2 发送数据 </vt:lpstr>
      <vt:lpstr>计算机 1 向计算机 2 发送数据 </vt:lpstr>
      <vt:lpstr>计算机 1 向计算机 2 发送数据 </vt:lpstr>
      <vt:lpstr>计算机 1 向计算机 2 发送数据 </vt:lpstr>
      <vt:lpstr>计算机 1 向计算机 2 发送数据 </vt:lpstr>
      <vt:lpstr>计算机 1 向计算机 2 发送数据 </vt:lpstr>
      <vt:lpstr>计算机 1 向计算机 2 发送数据 </vt:lpstr>
      <vt:lpstr>计算机 1 向计算机 2 发送数据 </vt:lpstr>
      <vt:lpstr>计算机 1 向计算机 2 发送数据 </vt:lpstr>
      <vt:lpstr>计算机 1 向计算机 2 发送数据 </vt:lpstr>
      <vt:lpstr>计算机 1 向计算机 2 发送数据 </vt:lpstr>
      <vt:lpstr>计算机 1 向计算机 2 发送数据 </vt:lpstr>
      <vt:lpstr>计算机 1 向计算机 2 发送数据 </vt:lpstr>
      <vt:lpstr>计算机 1 向计算机 2 发送数据 </vt:lpstr>
      <vt:lpstr>2.3.4  TCP/IP与OSI的比较</vt:lpstr>
      <vt:lpstr>2.3.4  TCP/IP与OSI的比较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xixi</dc:creator>
  <cp:lastModifiedBy>xixi</cp:lastModifiedBy>
  <cp:revision>275</cp:revision>
  <cp:lastPrinted>1601-01-01T00:00:00Z</cp:lastPrinted>
  <dcterms:created xsi:type="dcterms:W3CDTF">1601-01-01T00:00:00Z</dcterms:created>
  <dcterms:modified xsi:type="dcterms:W3CDTF">2015-03-17T15:36:54Z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