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414" r:id="rId3"/>
    <p:sldId id="416" r:id="rId5"/>
    <p:sldId id="455" r:id="rId6"/>
    <p:sldId id="453" r:id="rId7"/>
    <p:sldId id="449" r:id="rId8"/>
    <p:sldId id="450" r:id="rId9"/>
    <p:sldId id="456" r:id="rId10"/>
    <p:sldId id="464" r:id="rId11"/>
    <p:sldId id="465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微软用户" initials="微软用户" lastIdx="1" clrIdx="0"/>
  <p:cmAuthor id="1" name="liu longbin" initials="ll" lastIdx="1" clrIdx="0"/>
  <p:cmAuthor id="3" name="Lenovo" initials="L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DF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236" y="276"/>
      </p:cViewPr>
      <p:guideLst>
        <p:guide orient="horz" pos="216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63" name="Rectangle 4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 anchorCtr="0"/>
              <a:p>
                <a:pPr lvl="0"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64" name="Rectangle 5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lvl="0"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61" name="Rectangle 7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p>
                <a:pPr lvl="0"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62" name="Rectangle 8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lvl="0"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058" name="Rectangle 9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59" name="Rectangle 10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0" name="Rectangle 11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chemeClr val="bg2"/>
                </a:solidFill>
                <a:latin typeface="Tahoma" panose="020B0604030504040204" pitchFamily="34" charset="0"/>
              </a:rPr>
            </a:fld>
            <a:endParaRPr lang="en-US" altLang="zh-CN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3713" y="214313"/>
            <a:ext cx="2100262" cy="5384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14313"/>
            <a:ext cx="6151563" cy="5384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21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/>
          <p:nvPr/>
        </p:nvSpPr>
        <p:spPr>
          <a:xfrm>
            <a:off x="417513" y="2968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800100" y="296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/>
          <p:nvPr/>
        </p:nvSpPr>
        <p:spPr>
          <a:xfrm>
            <a:off x="541338" y="7191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/>
          <p:nvPr/>
        </p:nvSpPr>
        <p:spPr>
          <a:xfrm>
            <a:off x="911225" y="719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/>
          <p:nvPr/>
        </p:nvSpPr>
        <p:spPr>
          <a:xfrm>
            <a:off x="127000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/>
          <p:nvPr/>
        </p:nvSpPr>
        <p:spPr>
          <a:xfrm>
            <a:off x="762000" y="1889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/>
          <p:nvPr/>
        </p:nvSpPr>
        <p:spPr>
          <a:xfrm>
            <a:off x="442913" y="9794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667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539750" y="14843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42"/>
          <p:cNvSpPr txBox="1"/>
          <p:nvPr/>
        </p:nvSpPr>
        <p:spPr>
          <a:xfrm>
            <a:off x="971550" y="2132965"/>
            <a:ext cx="80257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sz="60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浏览器模型</a:t>
            </a:r>
            <a:endParaRPr lang="zh-CN" altLang="en-US" sz="60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00000"/>
              </a:lnSpc>
            </a:pPr>
            <a:endParaRPr lang="zh-CN" altLang="en-US" sz="60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00000"/>
              </a:lnSpc>
            </a:pPr>
            <a:r>
              <a:rPr lang="en-US" altLang="zh-CN" sz="60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60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75" y="6864985"/>
            <a:ext cx="9137650" cy="36000"/>
            <a:chOff x="0" y="5435836"/>
            <a:chExt cx="9137532" cy="302086"/>
          </a:xfrm>
          <a:solidFill>
            <a:srgbClr val="002060"/>
          </a:solidFill>
        </p:grpSpPr>
        <p:sp>
          <p:nvSpPr>
            <p:cNvPr id="26" name="矩形 25"/>
            <p:cNvSpPr/>
            <p:nvPr/>
          </p:nvSpPr>
          <p:spPr>
            <a:xfrm>
              <a:off x="0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71931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23977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647954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295909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75" y="0"/>
            <a:ext cx="9137650" cy="36000"/>
            <a:chOff x="0" y="5435836"/>
            <a:chExt cx="9137532" cy="302086"/>
          </a:xfrm>
          <a:solidFill>
            <a:srgbClr val="002060"/>
          </a:solidFill>
        </p:grpSpPr>
        <p:sp>
          <p:nvSpPr>
            <p:cNvPr id="3" name="矩形 2"/>
            <p:cNvSpPr/>
            <p:nvPr/>
          </p:nvSpPr>
          <p:spPr>
            <a:xfrm>
              <a:off x="0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71931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23977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647954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295909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08050" y="5542915"/>
            <a:ext cx="349250" cy="375285"/>
            <a:chOff x="6389502" y="5571667"/>
            <a:chExt cx="309030" cy="309030"/>
          </a:xfrm>
        </p:grpSpPr>
        <p:sp>
          <p:nvSpPr>
            <p:cNvPr id="16" name="椭圆 15"/>
            <p:cNvSpPr/>
            <p:nvPr/>
          </p:nvSpPr>
          <p:spPr>
            <a:xfrm>
              <a:off x="6389502" y="5571667"/>
              <a:ext cx="309030" cy="30903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Freeform 45"/>
            <p:cNvSpPr>
              <a:spLocks noChangeArrowheads="1"/>
            </p:cNvSpPr>
            <p:nvPr/>
          </p:nvSpPr>
          <p:spPr bwMode="auto">
            <a:xfrm>
              <a:off x="6455779" y="5631258"/>
              <a:ext cx="176475" cy="174932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45712" tIns="22856" rIns="45712" bIns="22856" anchor="ctr"/>
            <a:p>
              <a:pPr>
                <a:defRPr/>
              </a:pPr>
              <a:endParaRPr lang="en-US" sz="900" dirty="0"/>
            </a:p>
          </p:txBody>
        </p:sp>
      </p:grpSp>
      <p:sp>
        <p:nvSpPr>
          <p:cNvPr id="20" name="TextBox 10"/>
          <p:cNvSpPr txBox="1"/>
          <p:nvPr/>
        </p:nvSpPr>
        <p:spPr>
          <a:xfrm>
            <a:off x="1484547" y="5519273"/>
            <a:ext cx="6675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dirty="0">
                <a:solidFill>
                  <a:srgbClr val="4B6075"/>
                </a:solidFill>
                <a:latin typeface="微软雅黑" panose="020B0503020204020204" charset="-122"/>
                <a:ea typeface="微软雅黑" panose="020B0503020204020204" charset="-122"/>
              </a:rPr>
              <a:t>主讲人：王艳丽</a:t>
            </a:r>
            <a:r>
              <a:rPr lang="en-US" altLang="zh-CN" sz="2000" dirty="0">
                <a:solidFill>
                  <a:srgbClr val="4B6075"/>
                </a:solidFill>
                <a:latin typeface="微软雅黑" panose="020B0503020204020204" charset="-122"/>
                <a:ea typeface="微软雅黑" panose="020B0503020204020204" charset="-122"/>
              </a:rPr>
              <a:t>  QQ</a:t>
            </a:r>
            <a:r>
              <a:rPr lang="zh-CN" altLang="en-US" sz="2000" dirty="0">
                <a:solidFill>
                  <a:srgbClr val="4B6075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dirty="0">
                <a:solidFill>
                  <a:srgbClr val="4B6075"/>
                </a:solidFill>
                <a:latin typeface="微软雅黑" panose="020B0503020204020204" charset="-122"/>
                <a:ea typeface="微软雅黑" panose="020B0503020204020204" charset="-122"/>
              </a:rPr>
              <a:t>275704289  </a:t>
            </a:r>
            <a:r>
              <a:rPr lang="zh-CN" altLang="en-US" sz="2000" dirty="0">
                <a:solidFill>
                  <a:srgbClr val="4B6075"/>
                </a:solidFill>
                <a:latin typeface="微软雅黑" panose="020B0503020204020204" charset="-122"/>
                <a:ea typeface="微软雅黑" panose="020B0503020204020204" charset="-122"/>
              </a:rPr>
              <a:t>电话：</a:t>
            </a:r>
            <a:r>
              <a:rPr lang="en-US" altLang="zh-CN" sz="2000" dirty="0">
                <a:solidFill>
                  <a:srgbClr val="4B6075"/>
                </a:solidFill>
                <a:latin typeface="微软雅黑" panose="020B0503020204020204" charset="-122"/>
                <a:ea typeface="微软雅黑" panose="020B0503020204020204" charset="-122"/>
              </a:rPr>
              <a:t>13698896385</a:t>
            </a:r>
            <a:endParaRPr lang="en-US" altLang="zh-CN" sz="2000" dirty="0">
              <a:solidFill>
                <a:srgbClr val="4B607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  <p:bldLst>
      <p:bldP spid="65" grpId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浏览器的组成</a:t>
            </a:r>
            <a:endParaRPr lang="zh-CN" sz="36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7735" y="1145540"/>
            <a:ext cx="7536815" cy="3046095"/>
          </a:xfrm>
          <a:prstGeom prst="rect">
            <a:avLst/>
          </a:prstGeom>
          <a:noFill/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浏览器的核心是两部分：渲染引擎和 JavaScript 解释器（又称 JavaScript 引擎）。</a:t>
            </a:r>
            <a:endParaRPr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Ø"/>
            </a:pPr>
            <a:r>
              <a:rPr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渲染引擎：渲染引擎的主要作用是，将网页代码渲染为用户视觉可以感知的平面文档。</a:t>
            </a:r>
            <a:endParaRPr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Ø"/>
            </a:pPr>
            <a:r>
              <a:rPr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 引擎</a:t>
            </a:r>
            <a:r>
              <a:rPr lang="zh-CN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：JavaScript 引擎的主要作用是，读取网页中的 JavaScript 代码，对其处理后运行。</a:t>
            </a:r>
            <a:endParaRPr lang="zh-CN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61535" y="4472940"/>
            <a:ext cx="3621405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Chakra (Microsoft Internet Explorer)</a:t>
            </a:r>
            <a:endParaRPr lang="zh-CN" altLang="en-US" b="1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Nitro/JavaScript Core (Safari)</a:t>
            </a:r>
            <a:endParaRPr lang="zh-CN" altLang="en-US" b="1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Carakan (Opera)</a:t>
            </a:r>
            <a:endParaRPr lang="zh-CN" altLang="en-US" b="1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SpiderMonkey (Firefox)</a:t>
            </a:r>
            <a:endParaRPr lang="zh-CN" altLang="en-US" b="1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V8 (Chrome, Chromium)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4472940"/>
            <a:ext cx="3621405" cy="14763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Firefox：Gecko 引擎</a:t>
            </a:r>
            <a:endParaRPr lang="zh-CN" altLang="en-US" b="1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Safari：WebKit 引擎</a:t>
            </a:r>
            <a:endParaRPr lang="zh-CN" altLang="en-US" b="1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Chrome：Blink 引擎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IE: Trident 引擎</a:t>
            </a:r>
            <a:endParaRPr lang="zh-CN" altLang="en-US" b="1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Edge: EdgeHTML 引擎</a:t>
            </a:r>
            <a:endParaRPr lang="zh-CN" altLang="en-US" b="1">
              <a:solidFill>
                <a:srgbClr val="002060"/>
              </a:solidFill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539750" y="6309360"/>
            <a:ext cx="2324735" cy="437515"/>
          </a:xfrm>
          <a:prstGeom prst="wedgeEllipseCallout">
            <a:avLst>
              <a:gd name="adj1" fmla="val -7661"/>
              <a:gd name="adj2" fmla="val -144484"/>
            </a:avLst>
          </a:prstGeom>
          <a:gradFill>
            <a:gsLst>
              <a:gs pos="50000">
                <a:srgbClr val="CCE8EA"/>
              </a:gs>
              <a:gs pos="0">
                <a:srgbClr val="DDF0F1"/>
              </a:gs>
              <a:gs pos="100000">
                <a:srgbClr val="BAE0E2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渲染引擎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3491865" y="6309360"/>
            <a:ext cx="2324735" cy="437515"/>
          </a:xfrm>
          <a:prstGeom prst="wedgeEllipseCallout">
            <a:avLst>
              <a:gd name="adj1" fmla="val 14326"/>
              <a:gd name="adj2" fmla="val -9368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引擎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sz="36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网页加载流程</a:t>
            </a:r>
            <a:endParaRPr lang="zh-CN" sz="36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605" y="1145540"/>
            <a:ext cx="8068945" cy="4799965"/>
          </a:xfrm>
          <a:prstGeom prst="rect">
            <a:avLst/>
          </a:prstGeom>
          <a:noFill/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正常的网页加载流程是这样的。</a:t>
            </a:r>
            <a:endParaRPr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Ø"/>
            </a:pPr>
            <a:r>
              <a: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浏览器一边下载 HTML 网页，一边开始解析</a:t>
            </a: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渲染引擎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。也就是说，不等到下载完，就开始解析。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Ø"/>
            </a:pPr>
            <a:r>
              <a: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解析过程中，浏览器发现&lt;script&gt;元素，就暂停解析，把网页渲染的控制权转交给 JavaScript 引擎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（解析器完成）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Ø"/>
            </a:pPr>
            <a:r>
              <a: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如果&lt;script&gt;元素引用了外部脚本，就下载该脚本再执行，否则就直接执行代码。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Ø"/>
            </a:pPr>
            <a:r>
              <a: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 引擎执行完毕，控制权交还渲染引擎，恢复往下解析 HTML 网页。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渲染引擎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05" y="1341120"/>
            <a:ext cx="7850505" cy="4338320"/>
          </a:xfrm>
          <a:prstGeom prst="rect">
            <a:avLst/>
          </a:prstGeom>
          <a:noFill/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渲染引擎处理网页，通常分成四个阶段。</a:t>
            </a:r>
            <a:endParaRPr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200000"/>
              </a:lnSpc>
              <a:buClr>
                <a:srgbClr val="002060"/>
              </a:buClr>
              <a:buFont typeface="Wingdings" panose="05000000000000000000" charset="0"/>
              <a:buChar char="Ø"/>
            </a:pPr>
            <a:r>
              <a:rPr 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解析代码：</a:t>
            </a: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 代码解析为 DOM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，CSS 代码解析为 </a:t>
            </a: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CSSOM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（CSS Object Model）。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200000"/>
              </a:lnSpc>
              <a:buClr>
                <a:srgbClr val="002060"/>
              </a:buClr>
              <a:buFont typeface="Wingdings" panose="05000000000000000000" charset="0"/>
              <a:buChar char="Ø"/>
            </a:pPr>
            <a:r>
              <a:rPr 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对象合成：将 DOM 和 CSSOM 合成一棵渲染树（render tree）。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200000"/>
              </a:lnSpc>
              <a:buClr>
                <a:srgbClr val="002060"/>
              </a:buClr>
              <a:buFont typeface="Wingdings" panose="05000000000000000000" charset="0"/>
              <a:buChar char="Ø"/>
            </a:pPr>
            <a:r>
              <a:rPr 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布局：计算出渲染树的布局（layout）。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200000"/>
              </a:lnSpc>
              <a:buClr>
                <a:srgbClr val="002060"/>
              </a:buClr>
              <a:buFont typeface="Wingdings" panose="05000000000000000000" charset="0"/>
              <a:buChar char="Ø"/>
            </a:pPr>
            <a:r>
              <a:rPr 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绘制：将渲染树绘制到屏幕。</a:t>
            </a: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重流和重绘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1196975"/>
            <a:ext cx="7850505" cy="5200650"/>
          </a:xfrm>
          <a:prstGeom prst="rect">
            <a:avLst/>
          </a:prstGeom>
          <a:noFill/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</p:spPr>
        <p:txBody>
          <a:bodyPr wrap="square" rtlCol="0">
            <a:spAutoFit/>
          </a:bodyPr>
          <a:p>
            <a:pPr indent="-34290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</a:t>
            </a:r>
            <a:r>
              <a:rPr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树转换为网页布局</a:t>
            </a: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，称为“布局流”（flow）；布局显示到页面的这个过程，称为“绘制”（paint）。它们都具有阻塞效应，并且会耗费很多时间和计算资源。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34290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页面生成以后，脚本操作和样式表操作，都会触发“重流”（reflow）和“重绘”（repaint）。用户的互动也会触发重流和重绘，比如设置了鼠标悬停（a:hover）效果、页面滚动、在输入框中输入文本、改变窗口大小等等。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34290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重流和重绘并不一定一起发生，重流必然导致重绘，重绘不一定需要重流。比如改变元素颜色，只会导致重绘，而不会导致重流；改变元素的布局，则会导致重绘和重流。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34290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大多数情况下，浏览器会智能判断，将重流和重绘只限制到相关的子树上面，最小化所耗费的代价，而不会全局重新生成网页。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34290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作为开发者，应该尽量设法降低重绘的次数和成本。比如，尽量不要变动高层的 DOM 元素，而以底层 DOM 元素的变动代替；再比如，重绘table布局和flex布局，开销都会比较大。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JavaScript 引擎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1196975"/>
            <a:ext cx="8329295" cy="5323205"/>
          </a:xfrm>
          <a:prstGeom prst="rect">
            <a:avLst/>
          </a:prstGeom>
          <a:noFill/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</p:spPr>
        <p:txBody>
          <a:bodyPr wrap="square" rtlCol="0">
            <a:spAutoFit/>
          </a:bodyPr>
          <a:p>
            <a:pPr indent="-34290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 引擎的主要作用是，读取网页中的 JavaScript 代码，对其处理后运行。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34290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 是一种解释型语言，也就是说，它不需要编译，由</a:t>
            </a:r>
            <a:r>
              <a:rPr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解释器实时运行</a:t>
            </a: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。这样的好处是运行和修改都比较方便，刷新页面就可以重新解释；缺点是每次运行都要调用解释器，系统开销较大，运行速度慢于编译型语言。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34290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为了提高运行速度，目前的浏览器都将 JavaScript 进行一定程度的编译，生成类似字节码（bytecode）的中间代码，以提高运行速度。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34290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早期，浏览器内部对 JavaScript 的处理过程如下：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75360" lvl="7" indent="-342900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charset="0"/>
              <a:buChar char="Ø"/>
            </a:pPr>
            <a:r>
              <a: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读取代码，进行词法分析（Lexical analysis），将代码分解成词元（token）。</a:t>
            </a:r>
            <a:endParaRPr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75360" lvl="7" indent="-342900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charset="0"/>
              <a:buChar char="Ø"/>
            </a:pPr>
            <a:r>
              <a: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对词元进行语法分析（parsing），将代码整理成“语法树”（syntax tree）。</a:t>
            </a:r>
            <a:endParaRPr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75360" lvl="7" indent="-342900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charset="0"/>
              <a:buChar char="Ø"/>
            </a:pPr>
            <a:r>
              <a: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使用“翻译器”（translator），将代码转为字节码（bytecode）。</a:t>
            </a:r>
            <a:endParaRPr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75360" lvl="7" indent="-342900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charset="0"/>
              <a:buChar char="Ø"/>
            </a:pPr>
            <a:r>
              <a: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使用“字节码解释器”（bytecode interpreter），将字节码转为机器码。</a:t>
            </a:r>
            <a:endParaRPr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34290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逐行解释将字节码转为机器码，是很低效的。为了提高运行速度，现代浏览器改为采用“即时编译”（Just In Time compiler，缩写 JIT），即字节码只在运行时编译，用到哪一行就编译哪一行，并且把编译结果缓存（inline cache）。通常，一个程序被经常用到的，只是其中一小部分代码，有了缓存的编译结果，整个程序的运行速度就会显著提升。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JavaScript 引擎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1196975"/>
            <a:ext cx="8329295" cy="5323205"/>
          </a:xfrm>
          <a:prstGeom prst="rect">
            <a:avLst/>
          </a:prstGeom>
          <a:noFill/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</p:spPr>
        <p:txBody>
          <a:bodyPr wrap="square" rtlCol="0">
            <a:spAutoFit/>
          </a:bodyPr>
          <a:p>
            <a:pPr indent="-34290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 引擎的主要作用是，读取网页中的 JavaScript 代码，对其处理后运行。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34290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 是一种解释型语言，也就是说，它不需要编译，由</a:t>
            </a:r>
            <a:r>
              <a:rPr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解释器实时运行</a:t>
            </a: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。这样的好处是运行和修改都比较方便，刷新页面就可以重新解释；缺点是每次运行都要调用解释器，系统开销较大，运行速度慢于编译型语言。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34290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为了提高运行速度，目前的浏览器都将 JavaScript 进行一定程度的编译，生成类似字节码（bytecode）的中间代码，以提高运行速度。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34290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早期，浏览器内部对 JavaScript 的处理过程如下：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75360" lvl="7" indent="-342900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charset="0"/>
              <a:buChar char="Ø"/>
            </a:pPr>
            <a:r>
              <a: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读取代码，进行词法分析（Lexical analysis），将代码分解成词元（token）。</a:t>
            </a:r>
            <a:endParaRPr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75360" lvl="7" indent="-342900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charset="0"/>
              <a:buChar char="Ø"/>
            </a:pPr>
            <a:r>
              <a: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对词元进行语法分析（parsing），将代码整理成“语法树”（syntax tree）。</a:t>
            </a:r>
            <a:endParaRPr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75360" lvl="7" indent="-342900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charset="0"/>
              <a:buChar char="Ø"/>
            </a:pPr>
            <a:r>
              <a: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使用“翻译器”（translator），将代码转为字节码（bytecode）。</a:t>
            </a:r>
            <a:endParaRPr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75360" lvl="7" indent="-342900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charset="0"/>
              <a:buChar char="Ø"/>
            </a:pPr>
            <a:r>
              <a: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使用“字节码解释器”（bytecode interpreter），将字节码转为机器码。</a:t>
            </a:r>
            <a:endParaRPr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34290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charset="0"/>
              <a:buChar char="u"/>
            </a:pP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逐行解释将字节码转为机器码，是很低效的。为了提高运行速度，现代浏览器改为采用“即时编译”（Just In Time compiler，缩写 JIT），即字节码只在运行时编译，用到哪一行就编译哪一行，并且把编译结果缓存（inline cache）。通常，一个程序被经常用到的，只是其中一小部分代码，有了缓存的编译结果，整个程序的运行速度就会显著提升。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412875"/>
            <a:ext cx="8550275" cy="250888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" y="4365625"/>
            <a:ext cx="8923020" cy="944880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>
            <a:off x="7092315" y="5589270"/>
            <a:ext cx="1440180" cy="567690"/>
          </a:xfrm>
          <a:prstGeom prst="wedgeEllipseCallout">
            <a:avLst>
              <a:gd name="adj1" fmla="val -39638"/>
              <a:gd name="adj2" fmla="val -2081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onclick</a:t>
            </a: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5695" y="405130"/>
            <a:ext cx="43719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 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document.write</a:t>
            </a:r>
            <a:endParaRPr lang="zh-CN" altLang="en-US" sz="36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115695" y="405130"/>
            <a:ext cx="34747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获取元素时机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36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277110"/>
            <a:ext cx="5935980" cy="56388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椭圆形标注 3"/>
          <p:cNvSpPr/>
          <p:nvPr/>
        </p:nvSpPr>
        <p:spPr>
          <a:xfrm>
            <a:off x="4427855" y="1196975"/>
            <a:ext cx="3190875" cy="548005"/>
          </a:xfrm>
          <a:prstGeom prst="wedgeEllipseCallout">
            <a:avLst>
              <a:gd name="adj1" fmla="val -66457"/>
              <a:gd name="adj2" fmla="val 954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获取元素不报错？</a:t>
            </a:r>
            <a:endParaRPr lang="zh-CN" altLang="en-US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4499610" y="3155315"/>
            <a:ext cx="3378835" cy="548005"/>
          </a:xfrm>
          <a:prstGeom prst="wedgeEllipseCallout">
            <a:avLst>
              <a:gd name="adj1" fmla="val -77283"/>
              <a:gd name="adj2" fmla="val -8789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加载完毕</a:t>
            </a:r>
            <a:endParaRPr lang="zh-CN" altLang="en-US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4437380"/>
            <a:ext cx="7345680" cy="131826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2488</Words>
  <Application>WPS 演示</Application>
  <PresentationFormat>全屏显示(4:3)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Tahoma</vt:lpstr>
      <vt:lpstr>微软雅黑</vt:lpstr>
      <vt:lpstr>Wingdings</vt:lpstr>
      <vt:lpstr>Arial Unicode MS</vt:lpstr>
      <vt:lpstr>1_Blends</vt:lpstr>
      <vt:lpstr>PowerPoint 演示文稿</vt:lpstr>
      <vt:lpstr> 1. 浏览器的组成</vt:lpstr>
      <vt:lpstr> 2. 网页加载流程</vt:lpstr>
      <vt:lpstr> 3. 渲染引擎</vt:lpstr>
      <vt:lpstr> 4. 重流和重绘</vt:lpstr>
      <vt:lpstr> 5. JavaScript 引擎</vt:lpstr>
      <vt:lpstr> 5. JavaScript 引擎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JavaScript动态网页编程</dc:title>
  <dc:creator>User</dc:creator>
  <cp:lastModifiedBy>王艳丽</cp:lastModifiedBy>
  <cp:revision>308</cp:revision>
  <dcterms:created xsi:type="dcterms:W3CDTF">2013-03-04T14:27:00Z</dcterms:created>
  <dcterms:modified xsi:type="dcterms:W3CDTF">2021-11-02T10:34:18Z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9D9589C5F1B540B8B671D47B727A72C3</vt:lpwstr>
  </property>
  <property fmtid="{D5CDD505-2E9C-101B-9397-08002B2CF9AE}" pid="3" name="KSOProductBuildVer">
    <vt:lpwstr>2052-11.1.0.11045</vt:lpwstr>
  </property>
</Properties>
</file>