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Russo One"/>
      <p:regular r:id="rId20"/>
    </p:embeddedFont>
    <p:embeddedFont>
      <p:font typeface="Proxima Nova Semibold"/>
      <p:regular r:id="rId21"/>
      <p:bold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ssoOne-regular.fntdata"/><Relationship Id="rId22" Type="http://schemas.openxmlformats.org/officeDocument/2006/relationships/font" Target="fonts/ProximaNovaSemibold-bold.fntdata"/><Relationship Id="rId21" Type="http://schemas.openxmlformats.org/officeDocument/2006/relationships/font" Target="fonts/ProximaNovaSemibold-regular.fntdata"/><Relationship Id="rId24" Type="http://schemas.openxmlformats.org/officeDocument/2006/relationships/font" Target="fonts/NunitoSans-regular.fntdata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a391f5fc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2a391f5fc13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91f5fc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a391f5fc1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91f5fc1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a391f5fc13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91f5fc1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391f5fc13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91f5fc1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a391f5fc13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391f5fc1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a391f5fc13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curityintelligence.com/articles/cost-of-a-data-breach-2023-healthcare-industry-impacts/" TargetMode="External"/><Relationship Id="rId4" Type="http://schemas.openxmlformats.org/officeDocument/2006/relationships/hyperlink" Target="https://www.hipaajournal.com/healthcare-data-breach-statistics/" TargetMode="External"/><Relationship Id="rId10" Type="http://schemas.openxmlformats.org/officeDocument/2006/relationships/hyperlink" Target="https://github.com/lxwooxy/detectingdatabreach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www.statista.com/statistics/798417/health-and-medical-data-compromises-united-states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0" y="0"/>
            <a:ext cx="5728272" cy="3244096"/>
            <a:chOff x="0" y="0"/>
            <a:chExt cx="3017262" cy="1708768"/>
          </a:xfrm>
        </p:grpSpPr>
        <p:sp>
          <p:nvSpPr>
            <p:cNvPr id="48" name="Google Shape;48;p5"/>
            <p:cNvSpPr/>
            <p:nvPr/>
          </p:nvSpPr>
          <p:spPr>
            <a:xfrm>
              <a:off x="0" y="0"/>
              <a:ext cx="3017262" cy="1708768"/>
            </a:xfrm>
            <a:custGeom>
              <a:rect b="b" l="l" r="r" t="t"/>
              <a:pathLst>
                <a:path extrusionOk="0" h="1708768" w="3017262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49" name="Google Shape;49;p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372" y="4804236"/>
            <a:ext cx="303359" cy="2051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"/>
          <p:cNvGrpSpPr/>
          <p:nvPr/>
        </p:nvGrpSpPr>
        <p:grpSpPr>
          <a:xfrm>
            <a:off x="5900011" y="0"/>
            <a:ext cx="3244047" cy="3244047"/>
            <a:chOff x="0" y="0"/>
            <a:chExt cx="812800" cy="812800"/>
          </a:xfrm>
        </p:grpSpPr>
        <p:sp>
          <p:nvSpPr>
            <p:cNvPr id="52" name="Google Shape;5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53" name="Google Shape;53;p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7472925" y="3478875"/>
            <a:ext cx="1671086" cy="1664636"/>
            <a:chOff x="0" y="0"/>
            <a:chExt cx="4456229" cy="4439029"/>
          </a:xfrm>
        </p:grpSpPr>
        <p:grpSp>
          <p:nvGrpSpPr>
            <p:cNvPr id="55" name="Google Shape;55;p5"/>
            <p:cNvGrpSpPr/>
            <p:nvPr/>
          </p:nvGrpSpPr>
          <p:grpSpPr>
            <a:xfrm>
              <a:off x="0" y="0"/>
              <a:ext cx="2228129" cy="2228129"/>
              <a:chOff x="0" y="0"/>
              <a:chExt cx="812800" cy="8128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57" name="Google Shape;57;p5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>
              <a:off x="2228100" y="2210900"/>
              <a:ext cx="2228129" cy="2228129"/>
              <a:chOff x="0" y="0"/>
              <a:chExt cx="812800" cy="81280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60" name="Google Shape;60;p5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2228100" y="0"/>
              <a:ext cx="2228129" cy="2228129"/>
              <a:chOff x="0" y="0"/>
              <a:chExt cx="812800" cy="812800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63" name="Google Shape;63;p5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0" y="2210900"/>
              <a:ext cx="2228129" cy="2228129"/>
              <a:chOff x="0" y="0"/>
              <a:chExt cx="812800" cy="8128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66" name="Google Shape;66;p5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" name="Google Shape;67;p5"/>
          <p:cNvGrpSpPr/>
          <p:nvPr/>
        </p:nvGrpSpPr>
        <p:grpSpPr>
          <a:xfrm>
            <a:off x="5900011" y="3478875"/>
            <a:ext cx="1523352" cy="1807098"/>
            <a:chOff x="0" y="0"/>
            <a:chExt cx="685176" cy="812800"/>
          </a:xfrm>
        </p:grpSpPr>
        <p:sp>
          <p:nvSpPr>
            <p:cNvPr id="68" name="Google Shape;68;p5"/>
            <p:cNvSpPr/>
            <p:nvPr/>
          </p:nvSpPr>
          <p:spPr>
            <a:xfrm>
              <a:off x="0" y="0"/>
              <a:ext cx="685176" cy="748740"/>
            </a:xfrm>
            <a:custGeom>
              <a:rect b="b" l="l" r="r" t="t"/>
              <a:pathLst>
                <a:path extrusionOk="0" h="748740" w="685176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 txBox="1"/>
            <p:nvPr/>
          </p:nvSpPr>
          <p:spPr>
            <a:xfrm>
              <a:off x="0" y="12700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5900011" y="0"/>
            <a:ext cx="3244047" cy="3244047"/>
            <a:chOff x="0" y="0"/>
            <a:chExt cx="812800" cy="812800"/>
          </a:xfrm>
        </p:grpSpPr>
        <p:sp>
          <p:nvSpPr>
            <p:cNvPr id="71" name="Google Shape;7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72" name="Google Shape;72;p5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7673" y="3551082"/>
            <a:ext cx="630277" cy="72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8781" y="4378237"/>
            <a:ext cx="717865" cy="71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0596" y="819064"/>
            <a:ext cx="1296370" cy="160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50732" y="353483"/>
            <a:ext cx="2537025" cy="25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17071" y="3758100"/>
            <a:ext cx="1089183" cy="12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647" y="391218"/>
            <a:ext cx="2461552" cy="24615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"/>
          <p:cNvSpPr txBox="1"/>
          <p:nvPr/>
        </p:nvSpPr>
        <p:spPr>
          <a:xfrm>
            <a:off x="343379" y="3264925"/>
            <a:ext cx="4719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Detecting Data Breaches</a:t>
            </a:r>
            <a:endParaRPr sz="700"/>
          </a:p>
        </p:txBody>
      </p:sp>
      <p:sp>
        <p:nvSpPr>
          <p:cNvPr id="80" name="Google Shape;80;p5"/>
          <p:cNvSpPr txBox="1"/>
          <p:nvPr/>
        </p:nvSpPr>
        <p:spPr>
          <a:xfrm>
            <a:off x="768551" y="4808425"/>
            <a:ext cx="4519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926"/>
                </a:solidFill>
                <a:latin typeface="Nunito Sans"/>
                <a:ea typeface="Nunito Sans"/>
                <a:cs typeface="Nunito Sans"/>
                <a:sym typeface="Nunito Sans"/>
              </a:rPr>
              <a:t>Accenture 3A - Georgina Woo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981805" y="-17259"/>
            <a:ext cx="981814" cy="999148"/>
            <a:chOff x="0" y="-46023"/>
            <a:chExt cx="2618170" cy="2664394"/>
          </a:xfrm>
        </p:grpSpPr>
        <p:grpSp>
          <p:nvGrpSpPr>
            <p:cNvPr id="86" name="Google Shape;86;p6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88" name="Google Shape;88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90" name="Google Shape;90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1" name="Google Shape;91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" name="Google Shape;92;p6"/>
          <p:cNvGrpSpPr/>
          <p:nvPr/>
        </p:nvGrpSpPr>
        <p:grpSpPr>
          <a:xfrm>
            <a:off x="8162197" y="4144348"/>
            <a:ext cx="981814" cy="999148"/>
            <a:chOff x="0" y="-46023"/>
            <a:chExt cx="2618170" cy="266439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95" name="Google Shape;95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8" name="Google Shape;98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99;p6"/>
          <p:cNvGrpSpPr/>
          <p:nvPr/>
        </p:nvGrpSpPr>
        <p:grpSpPr>
          <a:xfrm>
            <a:off x="0" y="-17259"/>
            <a:ext cx="981814" cy="999148"/>
            <a:chOff x="0" y="-46023"/>
            <a:chExt cx="2618170" cy="2664394"/>
          </a:xfrm>
        </p:grpSpPr>
        <p:grpSp>
          <p:nvGrpSpPr>
            <p:cNvPr id="100" name="Google Shape;100;p6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2" name="Google Shape;102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05" name="Google Shape;105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6"/>
          <p:cNvGrpSpPr/>
          <p:nvPr/>
        </p:nvGrpSpPr>
        <p:grpSpPr>
          <a:xfrm>
            <a:off x="7180391" y="4144348"/>
            <a:ext cx="981814" cy="999148"/>
            <a:chOff x="0" y="-46023"/>
            <a:chExt cx="2618170" cy="2664394"/>
          </a:xfrm>
        </p:grpSpPr>
        <p:grpSp>
          <p:nvGrpSpPr>
            <p:cNvPr id="107" name="Google Shape;107;p6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08" name="Google Shape;108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9" name="Google Shape;109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6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12" name="Google Shape;112;p6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" name="Google Shape;113;p6"/>
          <p:cNvSpPr txBox="1"/>
          <p:nvPr/>
        </p:nvSpPr>
        <p:spPr>
          <a:xfrm>
            <a:off x="4155811" y="117944"/>
            <a:ext cx="4809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The Problem</a:t>
            </a:r>
            <a:endParaRPr sz="700"/>
          </a:p>
        </p:txBody>
      </p:sp>
      <p:sp>
        <p:nvSpPr>
          <p:cNvPr id="114" name="Google Shape;114;p6"/>
          <p:cNvSpPr txBox="1"/>
          <p:nvPr/>
        </p:nvSpPr>
        <p:spPr>
          <a:xfrm>
            <a:off x="747861" y="2815495"/>
            <a:ext cx="1725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Write the measure of success for your business product </a:t>
            </a:r>
            <a:endParaRPr sz="700"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or service.</a:t>
            </a:r>
            <a:endParaRPr sz="700"/>
          </a:p>
        </p:txBody>
      </p:sp>
      <p:sp>
        <p:nvSpPr>
          <p:cNvPr id="115" name="Google Shape;115;p6"/>
          <p:cNvSpPr txBox="1"/>
          <p:nvPr/>
        </p:nvSpPr>
        <p:spPr>
          <a:xfrm>
            <a:off x="834204" y="2304520"/>
            <a:ext cx="155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Key Metric 1</a:t>
            </a:r>
            <a:endParaRPr sz="700"/>
          </a:p>
        </p:txBody>
      </p:sp>
      <p:sp>
        <p:nvSpPr>
          <p:cNvPr id="116" name="Google Shape;116;p6"/>
          <p:cNvSpPr txBox="1"/>
          <p:nvPr/>
        </p:nvSpPr>
        <p:spPr>
          <a:xfrm>
            <a:off x="767850" y="1573200"/>
            <a:ext cx="76083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 a data scientist with Accenture, you work with a top international healthcare company. Develop an ML algorithm that can identify how the next data breach will occur.</a:t>
            </a:r>
            <a:endParaRPr sz="2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697965" y="174499"/>
            <a:ext cx="628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Our Data</a:t>
            </a:r>
            <a:endParaRPr sz="700"/>
          </a:p>
        </p:txBody>
      </p:sp>
      <p:grpSp>
        <p:nvGrpSpPr>
          <p:cNvPr id="122" name="Google Shape;122;p7"/>
          <p:cNvGrpSpPr/>
          <p:nvPr/>
        </p:nvGrpSpPr>
        <p:grpSpPr>
          <a:xfrm>
            <a:off x="8162195" y="-17259"/>
            <a:ext cx="981814" cy="999148"/>
            <a:chOff x="0" y="-46023"/>
            <a:chExt cx="2618170" cy="2664394"/>
          </a:xfrm>
        </p:grpSpPr>
        <p:grpSp>
          <p:nvGrpSpPr>
            <p:cNvPr id="123" name="Google Shape;123;p7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25" name="Google Shape;125;p7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7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27" name="Google Shape;1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28" name="Google Shape;128;p7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7"/>
          <p:cNvGrpSpPr/>
          <p:nvPr/>
        </p:nvGrpSpPr>
        <p:grpSpPr>
          <a:xfrm>
            <a:off x="7180389" y="-17259"/>
            <a:ext cx="981814" cy="999148"/>
            <a:chOff x="0" y="-46023"/>
            <a:chExt cx="2618170" cy="2664394"/>
          </a:xfrm>
        </p:grpSpPr>
        <p:grpSp>
          <p:nvGrpSpPr>
            <p:cNvPr id="130" name="Google Shape;130;p7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31" name="Google Shape;131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32" name="Google Shape;132;p7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7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35" name="Google Shape;135;p7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13683" l="0" r="0" t="14259"/>
          <a:stretch/>
        </p:blipFill>
        <p:spPr>
          <a:xfrm>
            <a:off x="5246546" y="1365713"/>
            <a:ext cx="3897450" cy="28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0" y="1251687"/>
            <a:ext cx="5449450" cy="30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697965" y="174499"/>
            <a:ext cx="628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The Classes</a:t>
            </a:r>
            <a:endParaRPr sz="700"/>
          </a:p>
        </p:txBody>
      </p:sp>
      <p:grpSp>
        <p:nvGrpSpPr>
          <p:cNvPr id="143" name="Google Shape;143;p8"/>
          <p:cNvGrpSpPr/>
          <p:nvPr/>
        </p:nvGrpSpPr>
        <p:grpSpPr>
          <a:xfrm>
            <a:off x="8162195" y="-17259"/>
            <a:ext cx="981814" cy="999148"/>
            <a:chOff x="0" y="-46023"/>
            <a:chExt cx="2618170" cy="2664394"/>
          </a:xfrm>
        </p:grpSpPr>
        <p:grpSp>
          <p:nvGrpSpPr>
            <p:cNvPr id="144" name="Google Shape;144;p8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45" name="Google Shape;1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46" name="Google Shape;146;p8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8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48" name="Google Shape;1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49" name="Google Shape;149;p8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150;p8"/>
          <p:cNvGrpSpPr/>
          <p:nvPr/>
        </p:nvGrpSpPr>
        <p:grpSpPr>
          <a:xfrm>
            <a:off x="7180389" y="-17259"/>
            <a:ext cx="981814" cy="999148"/>
            <a:chOff x="0" y="-46023"/>
            <a:chExt cx="2618170" cy="2664394"/>
          </a:xfrm>
        </p:grpSpPr>
        <p:grpSp>
          <p:nvGrpSpPr>
            <p:cNvPr id="151" name="Google Shape;151;p8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53" name="Google Shape;153;p8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56" name="Google Shape;156;p8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50" y="897600"/>
            <a:ext cx="6145349" cy="41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2637490" y="255499"/>
            <a:ext cx="628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The Results</a:t>
            </a:r>
            <a:endParaRPr sz="700"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38" y="1285099"/>
            <a:ext cx="8445924" cy="4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2278925" y="2165363"/>
            <a:ext cx="1867800" cy="1867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4997275" y="2165363"/>
            <a:ext cx="1867800" cy="1867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00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2600825" y="2642913"/>
            <a:ext cx="1224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81.82%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5319175" y="2642913"/>
            <a:ext cx="1224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0.29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2278925" y="4291388"/>
            <a:ext cx="1867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997275" y="4291388"/>
            <a:ext cx="1867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Validation Loss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240800" y="988850"/>
            <a:ext cx="8686200" cy="3883500"/>
          </a:xfrm>
          <a:prstGeom prst="rect">
            <a:avLst/>
          </a:prstGeom>
          <a:solidFill>
            <a:srgbClr val="DEC0F1"/>
          </a:solidFill>
          <a:ln cap="flat" cmpd="sng" w="9525">
            <a:solidFill>
              <a:srgbClr val="DEC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8" y="2712762"/>
            <a:ext cx="8445924" cy="43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9"/>
          <p:cNvGrpSpPr/>
          <p:nvPr/>
        </p:nvGrpSpPr>
        <p:grpSpPr>
          <a:xfrm>
            <a:off x="981805" y="-17259"/>
            <a:ext cx="981814" cy="999148"/>
            <a:chOff x="0" y="-46023"/>
            <a:chExt cx="2618170" cy="2664394"/>
          </a:xfrm>
        </p:grpSpPr>
        <p:grpSp>
          <p:nvGrpSpPr>
            <p:cNvPr id="173" name="Google Shape;173;p9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74" name="Google Shape;174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75" name="Google Shape;175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78" name="Google Shape;178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9"/>
          <p:cNvGrpSpPr/>
          <p:nvPr/>
        </p:nvGrpSpPr>
        <p:grpSpPr>
          <a:xfrm>
            <a:off x="0" y="-17259"/>
            <a:ext cx="981814" cy="999148"/>
            <a:chOff x="0" y="-46023"/>
            <a:chExt cx="2618170" cy="2664394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82" name="Google Shape;182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9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85" name="Google Shape;185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6" name="Google Shape;186;p9"/>
          <p:cNvSpPr/>
          <p:nvPr/>
        </p:nvSpPr>
        <p:spPr>
          <a:xfrm>
            <a:off x="5694600" y="63350"/>
            <a:ext cx="3449400" cy="969300"/>
          </a:xfrm>
          <a:prstGeom prst="rect">
            <a:avLst/>
          </a:prstGeom>
          <a:solidFill>
            <a:srgbClr val="DEC0F1"/>
          </a:solidFill>
          <a:ln cap="flat" cmpd="sng" w="9525">
            <a:solidFill>
              <a:srgbClr val="DEC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8162197" y="4144348"/>
            <a:ext cx="981814" cy="999148"/>
            <a:chOff x="0" y="-46023"/>
            <a:chExt cx="2618170" cy="2664394"/>
          </a:xfrm>
        </p:grpSpPr>
        <p:grpSp>
          <p:nvGrpSpPr>
            <p:cNvPr id="188" name="Google Shape;188;p9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89" name="Google Shape;189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90" name="Google Shape;190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193" name="Google Shape;193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4" name="Google Shape;194;p9"/>
          <p:cNvGrpSpPr/>
          <p:nvPr/>
        </p:nvGrpSpPr>
        <p:grpSpPr>
          <a:xfrm>
            <a:off x="7180391" y="4144348"/>
            <a:ext cx="981814" cy="999148"/>
            <a:chOff x="0" y="-46023"/>
            <a:chExt cx="2618170" cy="2664394"/>
          </a:xfrm>
        </p:grpSpPr>
        <p:grpSp>
          <p:nvGrpSpPr>
            <p:cNvPr id="195" name="Google Shape;195;p9"/>
            <p:cNvGrpSpPr/>
            <p:nvPr/>
          </p:nvGrpSpPr>
          <p:grpSpPr>
            <a:xfrm>
              <a:off x="0" y="-46023"/>
              <a:ext cx="1309096" cy="1355320"/>
              <a:chOff x="0" y="-28575"/>
              <a:chExt cx="812800" cy="8415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97" name="Google Shape;197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>
              <a:off x="1309074" y="1263051"/>
              <a:ext cx="1309096" cy="1355320"/>
              <a:chOff x="0" y="-28575"/>
              <a:chExt cx="812800" cy="84150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00" name="Google Shape;200;p9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9"/>
          <p:cNvSpPr txBox="1"/>
          <p:nvPr/>
        </p:nvSpPr>
        <p:spPr>
          <a:xfrm>
            <a:off x="2637490" y="255499"/>
            <a:ext cx="628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The Model</a:t>
            </a:r>
            <a:endParaRPr sz="700"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C0F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0"/>
          <p:cNvGrpSpPr/>
          <p:nvPr/>
        </p:nvGrpSpPr>
        <p:grpSpPr>
          <a:xfrm>
            <a:off x="0" y="-54248"/>
            <a:ext cx="2508200" cy="5207712"/>
            <a:chOff x="0" y="-144661"/>
            <a:chExt cx="6688535" cy="13887232"/>
          </a:xfrm>
        </p:grpSpPr>
        <p:grpSp>
          <p:nvGrpSpPr>
            <p:cNvPr id="207" name="Google Shape;207;p10"/>
            <p:cNvGrpSpPr/>
            <p:nvPr/>
          </p:nvGrpSpPr>
          <p:grpSpPr>
            <a:xfrm>
              <a:off x="0" y="-144661"/>
              <a:ext cx="6688535" cy="13887232"/>
              <a:chOff x="0" y="-28575"/>
              <a:chExt cx="1321192" cy="2743157"/>
            </a:xfrm>
          </p:grpSpPr>
          <p:sp>
            <p:nvSpPr>
              <p:cNvPr id="208" name="Google Shape;208;p10"/>
              <p:cNvSpPr/>
              <p:nvPr/>
            </p:nvSpPr>
            <p:spPr>
              <a:xfrm>
                <a:off x="0" y="0"/>
                <a:ext cx="1321192" cy="2714582"/>
              </a:xfrm>
              <a:custGeom>
                <a:rect b="b" l="l" r="r" t="t"/>
                <a:pathLst>
                  <a:path extrusionOk="0" h="2714582" w="1321192">
                    <a:moveTo>
                      <a:pt x="0" y="0"/>
                    </a:moveTo>
                    <a:lnTo>
                      <a:pt x="1321192" y="0"/>
                    </a:lnTo>
                    <a:lnTo>
                      <a:pt x="1321192" y="2714582"/>
                    </a:lnTo>
                    <a:lnTo>
                      <a:pt x="0" y="2714582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09" name="Google Shape;209;p10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0"/>
            <p:cNvGrpSpPr/>
            <p:nvPr/>
          </p:nvGrpSpPr>
          <p:grpSpPr>
            <a:xfrm>
              <a:off x="0" y="6949377"/>
              <a:ext cx="6688531" cy="6688531"/>
              <a:chOff x="0" y="0"/>
              <a:chExt cx="812800" cy="812800"/>
            </a:xfrm>
          </p:grpSpPr>
          <p:sp>
            <p:nvSpPr>
              <p:cNvPr id="211" name="Google Shape;21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540616" y="82374"/>
                    </a:lnTo>
                    <a:lnTo>
                      <a:pt x="693768" y="119032"/>
                    </a:lnTo>
                    <a:lnTo>
                      <a:pt x="730427" y="272184"/>
                    </a:lnTo>
                    <a:lnTo>
                      <a:pt x="812800" y="406400"/>
                    </a:lnTo>
                    <a:lnTo>
                      <a:pt x="730427" y="540616"/>
                    </a:lnTo>
                    <a:lnTo>
                      <a:pt x="693768" y="693768"/>
                    </a:lnTo>
                    <a:lnTo>
                      <a:pt x="540616" y="730427"/>
                    </a:lnTo>
                    <a:lnTo>
                      <a:pt x="406400" y="812800"/>
                    </a:lnTo>
                    <a:lnTo>
                      <a:pt x="272184" y="730427"/>
                    </a:lnTo>
                    <a:lnTo>
                      <a:pt x="119032" y="693768"/>
                    </a:lnTo>
                    <a:lnTo>
                      <a:pt x="82374" y="540616"/>
                    </a:lnTo>
                    <a:lnTo>
                      <a:pt x="0" y="406400"/>
                    </a:lnTo>
                    <a:lnTo>
                      <a:pt x="82374" y="272184"/>
                    </a:lnTo>
                    <a:lnTo>
                      <a:pt x="119032" y="119032"/>
                    </a:lnTo>
                    <a:lnTo>
                      <a:pt x="272184" y="82374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12" name="Google Shape;212;p10"/>
              <p:cNvSpPr txBox="1"/>
              <p:nvPr/>
            </p:nvSpPr>
            <p:spPr>
              <a:xfrm>
                <a:off x="139700" y="1397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0"/>
            <p:cNvGrpSpPr/>
            <p:nvPr/>
          </p:nvGrpSpPr>
          <p:grpSpPr>
            <a:xfrm>
              <a:off x="0" y="78090"/>
              <a:ext cx="6688531" cy="6688531"/>
              <a:chOff x="0" y="0"/>
              <a:chExt cx="812800" cy="812800"/>
            </a:xfrm>
          </p:grpSpPr>
          <p:sp>
            <p:nvSpPr>
              <p:cNvPr id="214" name="Google Shape;21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540616" y="82374"/>
                    </a:lnTo>
                    <a:lnTo>
                      <a:pt x="693768" y="119032"/>
                    </a:lnTo>
                    <a:lnTo>
                      <a:pt x="730427" y="272184"/>
                    </a:lnTo>
                    <a:lnTo>
                      <a:pt x="812800" y="406400"/>
                    </a:lnTo>
                    <a:lnTo>
                      <a:pt x="730427" y="540616"/>
                    </a:lnTo>
                    <a:lnTo>
                      <a:pt x="693768" y="693768"/>
                    </a:lnTo>
                    <a:lnTo>
                      <a:pt x="540616" y="730427"/>
                    </a:lnTo>
                    <a:lnTo>
                      <a:pt x="406400" y="812800"/>
                    </a:lnTo>
                    <a:lnTo>
                      <a:pt x="272184" y="730427"/>
                    </a:lnTo>
                    <a:lnTo>
                      <a:pt x="119032" y="693768"/>
                    </a:lnTo>
                    <a:lnTo>
                      <a:pt x="82374" y="540616"/>
                    </a:lnTo>
                    <a:lnTo>
                      <a:pt x="0" y="406400"/>
                    </a:lnTo>
                    <a:lnTo>
                      <a:pt x="82374" y="272184"/>
                    </a:lnTo>
                    <a:lnTo>
                      <a:pt x="119032" y="119032"/>
                    </a:lnTo>
                    <a:lnTo>
                      <a:pt x="272184" y="82374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15" name="Google Shape;215;p10"/>
              <p:cNvSpPr txBox="1"/>
              <p:nvPr/>
            </p:nvSpPr>
            <p:spPr>
              <a:xfrm>
                <a:off x="139700" y="1397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" name="Google Shape;216;p10"/>
          <p:cNvSpPr txBox="1"/>
          <p:nvPr/>
        </p:nvSpPr>
        <p:spPr>
          <a:xfrm>
            <a:off x="2508200" y="821235"/>
            <a:ext cx="4127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Thank you!</a:t>
            </a:r>
            <a:endParaRPr sz="700"/>
          </a:p>
        </p:txBody>
      </p:sp>
      <p:sp>
        <p:nvSpPr>
          <p:cNvPr id="217" name="Google Shape;217;p10"/>
          <p:cNvSpPr txBox="1"/>
          <p:nvPr/>
        </p:nvSpPr>
        <p:spPr>
          <a:xfrm>
            <a:off x="2657450" y="2095800"/>
            <a:ext cx="391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Cost of a Data Breach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Healthcare Data Breach Statistics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Health and medical data compromises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4092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616009" y="1818610"/>
            <a:ext cx="266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D2AE8"/>
                </a:solidFill>
                <a:latin typeface="Nunito Sans"/>
                <a:ea typeface="Nunito Sans"/>
                <a:cs typeface="Nunito Sans"/>
                <a:sym typeface="Nunito Sans"/>
              </a:rPr>
              <a:t>Resources:</a:t>
            </a:r>
            <a:endParaRPr sz="700"/>
          </a:p>
        </p:txBody>
      </p:sp>
      <p:grpSp>
        <p:nvGrpSpPr>
          <p:cNvPr id="219" name="Google Shape;219;p10"/>
          <p:cNvGrpSpPr/>
          <p:nvPr/>
        </p:nvGrpSpPr>
        <p:grpSpPr>
          <a:xfrm>
            <a:off x="6635800" y="-54248"/>
            <a:ext cx="2508200" cy="5207712"/>
            <a:chOff x="0" y="-144661"/>
            <a:chExt cx="6688535" cy="13887232"/>
          </a:xfrm>
        </p:grpSpPr>
        <p:grpSp>
          <p:nvGrpSpPr>
            <p:cNvPr id="220" name="Google Shape;220;p10"/>
            <p:cNvGrpSpPr/>
            <p:nvPr/>
          </p:nvGrpSpPr>
          <p:grpSpPr>
            <a:xfrm>
              <a:off x="0" y="-144661"/>
              <a:ext cx="6688535" cy="13887232"/>
              <a:chOff x="0" y="-28575"/>
              <a:chExt cx="1321192" cy="2743157"/>
            </a:xfrm>
          </p:grpSpPr>
          <p:sp>
            <p:nvSpPr>
              <p:cNvPr id="221" name="Google Shape;221;p10"/>
              <p:cNvSpPr/>
              <p:nvPr/>
            </p:nvSpPr>
            <p:spPr>
              <a:xfrm>
                <a:off x="0" y="0"/>
                <a:ext cx="1321192" cy="2714582"/>
              </a:xfrm>
              <a:custGeom>
                <a:rect b="b" l="l" r="r" t="t"/>
                <a:pathLst>
                  <a:path extrusionOk="0" h="2714582" w="1321192">
                    <a:moveTo>
                      <a:pt x="0" y="0"/>
                    </a:moveTo>
                    <a:lnTo>
                      <a:pt x="1321192" y="0"/>
                    </a:lnTo>
                    <a:lnTo>
                      <a:pt x="1321192" y="2714582"/>
                    </a:lnTo>
                    <a:lnTo>
                      <a:pt x="0" y="2714582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22" name="Google Shape;222;p10"/>
              <p:cNvSpPr txBox="1"/>
              <p:nvPr/>
            </p:nvSpPr>
            <p:spPr>
              <a:xfrm>
                <a:off x="0" y="-28575"/>
                <a:ext cx="812700" cy="8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10"/>
            <p:cNvGrpSpPr/>
            <p:nvPr/>
          </p:nvGrpSpPr>
          <p:grpSpPr>
            <a:xfrm>
              <a:off x="0" y="6949377"/>
              <a:ext cx="6688531" cy="6688531"/>
              <a:chOff x="0" y="0"/>
              <a:chExt cx="812800" cy="8128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540616" y="82374"/>
                    </a:lnTo>
                    <a:lnTo>
                      <a:pt x="693768" y="119032"/>
                    </a:lnTo>
                    <a:lnTo>
                      <a:pt x="730427" y="272184"/>
                    </a:lnTo>
                    <a:lnTo>
                      <a:pt x="812800" y="406400"/>
                    </a:lnTo>
                    <a:lnTo>
                      <a:pt x="730427" y="540616"/>
                    </a:lnTo>
                    <a:lnTo>
                      <a:pt x="693768" y="693768"/>
                    </a:lnTo>
                    <a:lnTo>
                      <a:pt x="540616" y="730427"/>
                    </a:lnTo>
                    <a:lnTo>
                      <a:pt x="406400" y="812800"/>
                    </a:lnTo>
                    <a:lnTo>
                      <a:pt x="272184" y="730427"/>
                    </a:lnTo>
                    <a:lnTo>
                      <a:pt x="119032" y="693768"/>
                    </a:lnTo>
                    <a:lnTo>
                      <a:pt x="82374" y="540616"/>
                    </a:lnTo>
                    <a:lnTo>
                      <a:pt x="0" y="406400"/>
                    </a:lnTo>
                    <a:lnTo>
                      <a:pt x="82374" y="272184"/>
                    </a:lnTo>
                    <a:lnTo>
                      <a:pt x="119032" y="119032"/>
                    </a:lnTo>
                    <a:lnTo>
                      <a:pt x="272184" y="82374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25" name="Google Shape;225;p10"/>
              <p:cNvSpPr txBox="1"/>
              <p:nvPr/>
            </p:nvSpPr>
            <p:spPr>
              <a:xfrm>
                <a:off x="139700" y="1397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10"/>
            <p:cNvGrpSpPr/>
            <p:nvPr/>
          </p:nvGrpSpPr>
          <p:grpSpPr>
            <a:xfrm>
              <a:off x="0" y="78090"/>
              <a:ext cx="6688531" cy="6688531"/>
              <a:chOff x="0" y="0"/>
              <a:chExt cx="812800" cy="812800"/>
            </a:xfrm>
          </p:grpSpPr>
          <p:sp>
            <p:nvSpPr>
              <p:cNvPr id="227" name="Google Shape;227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540616" y="82374"/>
                    </a:lnTo>
                    <a:lnTo>
                      <a:pt x="693768" y="119032"/>
                    </a:lnTo>
                    <a:lnTo>
                      <a:pt x="730427" y="272184"/>
                    </a:lnTo>
                    <a:lnTo>
                      <a:pt x="812800" y="406400"/>
                    </a:lnTo>
                    <a:lnTo>
                      <a:pt x="730427" y="540616"/>
                    </a:lnTo>
                    <a:lnTo>
                      <a:pt x="693768" y="693768"/>
                    </a:lnTo>
                    <a:lnTo>
                      <a:pt x="540616" y="730427"/>
                    </a:lnTo>
                    <a:lnTo>
                      <a:pt x="406400" y="812800"/>
                    </a:lnTo>
                    <a:lnTo>
                      <a:pt x="272184" y="730427"/>
                    </a:lnTo>
                    <a:lnTo>
                      <a:pt x="119032" y="693768"/>
                    </a:lnTo>
                    <a:lnTo>
                      <a:pt x="82374" y="540616"/>
                    </a:lnTo>
                    <a:lnTo>
                      <a:pt x="0" y="406400"/>
                    </a:lnTo>
                    <a:lnTo>
                      <a:pt x="82374" y="272184"/>
                    </a:lnTo>
                    <a:lnTo>
                      <a:pt x="119032" y="119032"/>
                    </a:lnTo>
                    <a:lnTo>
                      <a:pt x="272184" y="82374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28" name="Google Shape;228;p10"/>
              <p:cNvSpPr txBox="1"/>
              <p:nvPr/>
            </p:nvSpPr>
            <p:spPr>
              <a:xfrm>
                <a:off x="139700" y="1397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9" name="Google Shape;22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8341" y="3126610"/>
            <a:ext cx="1603117" cy="160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822" y="461057"/>
            <a:ext cx="1558555" cy="155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3916" y="274350"/>
            <a:ext cx="1931970" cy="193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4822" y="3094822"/>
            <a:ext cx="1411965" cy="16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 txBox="1"/>
          <p:nvPr/>
        </p:nvSpPr>
        <p:spPr>
          <a:xfrm>
            <a:off x="2657450" y="3356100"/>
            <a:ext cx="391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E2A47"/>
                </a:solidFill>
                <a:latin typeface="Nunito Sans"/>
                <a:ea typeface="Nunito Sans"/>
                <a:cs typeface="Nunito Sans"/>
                <a:sym typeface="Nunito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https://github.com/lxwooxy/detectingdatabreach</a:t>
            </a:r>
            <a:endParaRPr sz="1300">
              <a:solidFill>
                <a:srgbClr val="0E2A47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657459" y="3039097"/>
            <a:ext cx="266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D2AE8"/>
                </a:solidFill>
                <a:latin typeface="Nunito Sans"/>
                <a:ea typeface="Nunito Sans"/>
                <a:cs typeface="Nunito Sans"/>
                <a:sym typeface="Nunito Sans"/>
              </a:rPr>
              <a:t>Github</a:t>
            </a:r>
            <a:r>
              <a:rPr b="1" lang="en" sz="1800">
                <a:solidFill>
                  <a:srgbClr val="7D2AE8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