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51D2D4F-A6B1-4951-95F5-7180D25EF085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928D526-5B85-4126-98DD-E5AF8F0B3D82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6714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2D4F-A6B1-4951-95F5-7180D25EF085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D526-5B85-4126-98DD-E5AF8F0B3D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028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2D4F-A6B1-4951-95F5-7180D25EF085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D526-5B85-4126-98DD-E5AF8F0B3D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990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2D4F-A6B1-4951-95F5-7180D25EF085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D526-5B85-4126-98DD-E5AF8F0B3D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062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2D4F-A6B1-4951-95F5-7180D25EF085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D526-5B85-4126-98DD-E5AF8F0B3D82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239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2D4F-A6B1-4951-95F5-7180D25EF085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D526-5B85-4126-98DD-E5AF8F0B3D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84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2D4F-A6B1-4951-95F5-7180D25EF085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D526-5B85-4126-98DD-E5AF8F0B3D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672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2D4F-A6B1-4951-95F5-7180D25EF085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D526-5B85-4126-98DD-E5AF8F0B3D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81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2D4F-A6B1-4951-95F5-7180D25EF085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D526-5B85-4126-98DD-E5AF8F0B3D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421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2D4F-A6B1-4951-95F5-7180D25EF085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D526-5B85-4126-98DD-E5AF8F0B3D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92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2D4F-A6B1-4951-95F5-7180D25EF085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D526-5B85-4126-98DD-E5AF8F0B3D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726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51D2D4F-A6B1-4951-95F5-7180D25EF085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928D526-5B85-4126-98DD-E5AF8F0B3D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2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65F70F-A6D7-48D2-A778-0F0E1D8B916B}"/>
              </a:ext>
            </a:extLst>
          </p:cNvPr>
          <p:cNvSpPr txBox="1"/>
          <p:nvPr/>
        </p:nvSpPr>
        <p:spPr>
          <a:xfrm>
            <a:off x="1027134" y="1052186"/>
            <a:ext cx="7578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INTELIGENCIA DE NEGOCIOS Y DATAWARE</a:t>
            </a:r>
            <a:endParaRPr lang="es-PE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C159EE0-B0BD-46C9-A905-07EDE3430E63}"/>
              </a:ext>
            </a:extLst>
          </p:cNvPr>
          <p:cNvSpPr txBox="1"/>
          <p:nvPr/>
        </p:nvSpPr>
        <p:spPr>
          <a:xfrm>
            <a:off x="766176" y="4235884"/>
            <a:ext cx="7578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INTEGRANTES: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CARHUAS GUERRA  ALEXANDER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AGUADO GARCIA DHENIS JHOSET</a:t>
            </a:r>
          </a:p>
          <a:p>
            <a:endParaRPr lang="es-PE" sz="2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29DA7B-2E51-47C6-8D75-1827F0B9AE05}"/>
              </a:ext>
            </a:extLst>
          </p:cNvPr>
          <p:cNvSpPr txBox="1"/>
          <p:nvPr/>
        </p:nvSpPr>
        <p:spPr>
          <a:xfrm>
            <a:off x="699371" y="3228945"/>
            <a:ext cx="7578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ENTREGABLE O2</a:t>
            </a:r>
            <a:r>
              <a:rPr lang="es-ES" sz="2000" dirty="0"/>
              <a:t>: Uso de Herramientas de </a:t>
            </a:r>
            <a:r>
              <a:rPr lang="es-ES" sz="2000" dirty="0" err="1"/>
              <a:t>Bussines</a:t>
            </a:r>
            <a:r>
              <a:rPr lang="es-ES" sz="2000" dirty="0"/>
              <a:t> </a:t>
            </a:r>
            <a:r>
              <a:rPr lang="es-ES" sz="2000" dirty="0" err="1"/>
              <a:t>Intelligence</a:t>
            </a:r>
            <a:r>
              <a:rPr lang="es-E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2178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46A66C6-8C17-4C39-9AF7-0644511B90FB}"/>
              </a:ext>
            </a:extLst>
          </p:cNvPr>
          <p:cNvSpPr txBox="1"/>
          <p:nvPr/>
        </p:nvSpPr>
        <p:spPr>
          <a:xfrm>
            <a:off x="237995" y="576198"/>
            <a:ext cx="898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GUIA DEL ENTREGABLE 02: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C170CA-BFAB-4518-8BEA-08F0F294480B}"/>
              </a:ext>
            </a:extLst>
          </p:cNvPr>
          <p:cNvSpPr txBox="1"/>
          <p:nvPr/>
        </p:nvSpPr>
        <p:spPr>
          <a:xfrm>
            <a:off x="237995" y="1415441"/>
            <a:ext cx="92316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Comenzaremos por crear el origen de datos el cual es nuestra primera carpeta:</a:t>
            </a:r>
          </a:p>
          <a:p>
            <a:br>
              <a:rPr lang="es-ES" sz="1600" dirty="0"/>
            </a:br>
            <a:r>
              <a:rPr lang="es-ES" sz="1600" dirty="0"/>
              <a:t>Seleccionaremos el proveedor que usaremos como también el servidor, asimismo utilizaremos la autenticación de </a:t>
            </a:r>
            <a:r>
              <a:rPr lang="es-ES" sz="1600" dirty="0" err="1"/>
              <a:t>sql</a:t>
            </a:r>
            <a:r>
              <a:rPr lang="es-ES" sz="1600" dirty="0"/>
              <a:t>, e ingresaremos las credenciales de nuestro servidor, por último, ingresaremos la base de datos que se usará. </a:t>
            </a:r>
            <a:endParaRPr lang="es-PE" sz="1600" dirty="0">
              <a:latin typeface="+mj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23306A6-113B-4996-8C22-75DD59DE9C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2" y="3282722"/>
            <a:ext cx="4403642" cy="30957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B41D626-A806-4940-B64F-56164BA56BD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792" y="3327981"/>
            <a:ext cx="4553292" cy="305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6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C6BC810-797A-4A87-9AD2-2C37A8FA08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17" y="2530257"/>
            <a:ext cx="4780107" cy="38648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7700D32-0FBC-4577-95CA-B813A4CD8D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55" y="2530257"/>
            <a:ext cx="4965065" cy="37242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D450D6-39B9-47F2-8B5E-769ED64C58C3}"/>
              </a:ext>
            </a:extLst>
          </p:cNvPr>
          <p:cNvSpPr txBox="1"/>
          <p:nvPr/>
        </p:nvSpPr>
        <p:spPr>
          <a:xfrm>
            <a:off x="237995" y="1569260"/>
            <a:ext cx="9231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effectLst/>
                <a:latin typeface="+mj-lt"/>
                <a:ea typeface="Times New Roman" panose="02020603050405020304" pitchFamily="18" charset="0"/>
              </a:rPr>
              <a:t>Asimismo, ahora que ya está importada nuestra base de datos, ahora crearemos una vista de origen de datos, lo crearemos de la siguiente manera, utilizaremos la base de datos ya creada</a:t>
            </a:r>
            <a:endParaRPr lang="es-ES" sz="1400" dirty="0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FBE506-8FBB-4791-AC39-A6133411F1CD}"/>
              </a:ext>
            </a:extLst>
          </p:cNvPr>
          <p:cNvSpPr txBox="1"/>
          <p:nvPr/>
        </p:nvSpPr>
        <p:spPr>
          <a:xfrm>
            <a:off x="237995" y="576198"/>
            <a:ext cx="898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GUIA DEL ENTREGABLE 02: </a:t>
            </a:r>
          </a:p>
        </p:txBody>
      </p:sp>
    </p:spTree>
    <p:extLst>
      <p:ext uri="{BB962C8B-B14F-4D97-AF65-F5344CB8AC3E}">
        <p14:creationId xmlns:p14="http://schemas.microsoft.com/office/powerpoint/2010/main" val="224397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F5A2D23-AF67-4693-AAF6-28E73938A04B}"/>
              </a:ext>
            </a:extLst>
          </p:cNvPr>
          <p:cNvSpPr txBox="1"/>
          <p:nvPr/>
        </p:nvSpPr>
        <p:spPr>
          <a:xfrm>
            <a:off x="237995" y="576198"/>
            <a:ext cx="898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GUIA DEL ENTREGABLE 02: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346813-BC87-452B-B117-E1FCB145D91D}"/>
              </a:ext>
            </a:extLst>
          </p:cNvPr>
          <p:cNvSpPr txBox="1"/>
          <p:nvPr/>
        </p:nvSpPr>
        <p:spPr>
          <a:xfrm>
            <a:off x="237995" y="1569260"/>
            <a:ext cx="9231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effectLst/>
                <a:latin typeface="+mj-lt"/>
                <a:ea typeface="Times New Roman" panose="02020603050405020304" pitchFamily="18" charset="0"/>
              </a:rPr>
              <a:t>Ahora que ya tenemos tanto el origen de base de datos y también la vista, seguiremos con la creación del cubo el cual lo se hará de la siguiente manera:</a:t>
            </a:r>
            <a:endParaRPr lang="es-ES" sz="1400" dirty="0">
              <a:latin typeface="+mj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DCBB50-F6C1-495F-8CB9-1DB324BB79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3" y="2685432"/>
            <a:ext cx="3284855" cy="2717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B693542-A86B-4FD8-B9DE-74665BD0CC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73" y="2903140"/>
            <a:ext cx="3072765" cy="24466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A0DBDDD-ADCB-46A7-8A3C-15C410E66E2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705" y="2721309"/>
            <a:ext cx="3580130" cy="29248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0F18A10-F951-42ED-ABC5-FDAFA2CD0E4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89" y="2924509"/>
            <a:ext cx="3402330" cy="272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5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BFE0C46-EAD1-4407-9519-D958C94088C7}"/>
              </a:ext>
            </a:extLst>
          </p:cNvPr>
          <p:cNvSpPr txBox="1"/>
          <p:nvPr/>
        </p:nvSpPr>
        <p:spPr>
          <a:xfrm>
            <a:off x="237995" y="576198"/>
            <a:ext cx="898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GUIA DEL ENTREGABLE 02: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CBB68D-7E96-4391-91E0-41722D2278C4}"/>
              </a:ext>
            </a:extLst>
          </p:cNvPr>
          <p:cNvSpPr txBox="1"/>
          <p:nvPr/>
        </p:nvSpPr>
        <p:spPr>
          <a:xfrm>
            <a:off x="548940" y="1528175"/>
            <a:ext cx="10774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Siguiente a ello en nuestra dimensión </a:t>
            </a:r>
            <a:r>
              <a:rPr lang="es-ES" dirty="0" err="1"/>
              <a:t>Cities</a:t>
            </a:r>
            <a:r>
              <a:rPr lang="es-ES" dirty="0"/>
              <a:t> agregaremos el atributo </a:t>
            </a:r>
            <a:r>
              <a:rPr lang="es-ES" dirty="0" err="1"/>
              <a:t>CityName</a:t>
            </a:r>
            <a:r>
              <a:rPr lang="es-ES" dirty="0"/>
              <a:t> para luego procesar y ejecutar el cubo  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D8A82F7-093C-4092-AD4D-1B48BD6456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8940" y="2302868"/>
            <a:ext cx="3609975" cy="7239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81AD4D9-50C4-4BB6-86E2-17D05FCBA3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40" y="3165925"/>
            <a:ext cx="4072255" cy="33610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C6F3E0D-AC1B-4E85-B359-A15A67B4340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01" y="3165925"/>
            <a:ext cx="4826635" cy="35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5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463F818-33DD-43E7-93C6-6D3B2620E6DF}"/>
              </a:ext>
            </a:extLst>
          </p:cNvPr>
          <p:cNvSpPr txBox="1"/>
          <p:nvPr/>
        </p:nvSpPr>
        <p:spPr>
          <a:xfrm>
            <a:off x="237995" y="576198"/>
            <a:ext cx="898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GUIA DEL ENTREGABLE 02: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30A08D-4AE5-4758-9955-7BDD8ABBEF2B}"/>
              </a:ext>
            </a:extLst>
          </p:cNvPr>
          <p:cNvSpPr txBox="1"/>
          <p:nvPr/>
        </p:nvSpPr>
        <p:spPr>
          <a:xfrm>
            <a:off x="548940" y="1528175"/>
            <a:ext cx="10774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 ultimo haremos los reportes tanto en </a:t>
            </a:r>
            <a:r>
              <a:rPr lang="es-ES" dirty="0" err="1"/>
              <a:t>Power</a:t>
            </a:r>
            <a:r>
              <a:rPr lang="es-ES" dirty="0"/>
              <a:t> BI y </a:t>
            </a:r>
            <a:r>
              <a:rPr lang="es-ES" dirty="0" err="1"/>
              <a:t>Reporting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, el cual, en </a:t>
            </a:r>
            <a:r>
              <a:rPr lang="es-ES" dirty="0" err="1"/>
              <a:t>Power</a:t>
            </a:r>
            <a:r>
              <a:rPr lang="es-ES" dirty="0"/>
              <a:t> Bi usaremos las tablas de City </a:t>
            </a:r>
            <a:r>
              <a:rPr lang="es-ES" dirty="0" err="1"/>
              <a:t>Name</a:t>
            </a:r>
            <a:r>
              <a:rPr lang="es-ES" dirty="0"/>
              <a:t> y Data de limite de crédito, asimismo podemos usar muchas de sus tablas, y para </a:t>
            </a:r>
            <a:r>
              <a:rPr lang="es-ES" dirty="0" err="1"/>
              <a:t>Reporting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usaremos los datos principales de los </a:t>
            </a:r>
            <a:r>
              <a:rPr lang="es-ES" dirty="0" err="1"/>
              <a:t>Customers</a:t>
            </a:r>
            <a:r>
              <a:rPr lang="es-ES" dirty="0"/>
              <a:t> que son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phone</a:t>
            </a:r>
            <a:r>
              <a:rPr lang="es-ES" dirty="0"/>
              <a:t>, </a:t>
            </a:r>
            <a:r>
              <a:rPr lang="es-ES" dirty="0" err="1"/>
              <a:t>payment</a:t>
            </a:r>
            <a:r>
              <a:rPr lang="es-ES" dirty="0"/>
              <a:t> </a:t>
            </a:r>
            <a:r>
              <a:rPr lang="es-ES" dirty="0" err="1"/>
              <a:t>days</a:t>
            </a:r>
            <a:r>
              <a:rPr lang="es-ES" dirty="0"/>
              <a:t> y </a:t>
            </a:r>
            <a:r>
              <a:rPr lang="es-ES" dirty="0" err="1"/>
              <a:t>customer</a:t>
            </a:r>
            <a:r>
              <a:rPr lang="es-ES" dirty="0"/>
              <a:t> </a:t>
            </a:r>
            <a:r>
              <a:rPr lang="es-ES" dirty="0" err="1"/>
              <a:t>category</a:t>
            </a:r>
            <a:r>
              <a:rPr lang="es-ES" dirty="0"/>
              <a:t>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2BB6667-51B5-4B44-B8B1-37F736ADCB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40" y="3113987"/>
            <a:ext cx="4631942" cy="27449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B7485E-D874-41F0-819A-4C6BA36745D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478" y="3218816"/>
            <a:ext cx="4973577" cy="274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8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3E2CC37-C653-4F06-875E-0FFDCDDE9F30}"/>
              </a:ext>
            </a:extLst>
          </p:cNvPr>
          <p:cNvSpPr txBox="1"/>
          <p:nvPr/>
        </p:nvSpPr>
        <p:spPr>
          <a:xfrm>
            <a:off x="237995" y="576198"/>
            <a:ext cx="8981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¿ QUE ES BUSSINES INTELIGENCE? ¿PARA QUE NOS SIRVE? </a:t>
            </a:r>
            <a:endParaRPr lang="es-PE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EE6EB0-DD52-4721-9E39-6A30339B6F05}"/>
              </a:ext>
            </a:extLst>
          </p:cNvPr>
          <p:cNvSpPr txBox="1"/>
          <p:nvPr/>
        </p:nvSpPr>
        <p:spPr>
          <a:xfrm>
            <a:off x="237995" y="1791222"/>
            <a:ext cx="107723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Business </a:t>
            </a:r>
            <a:r>
              <a:rPr lang="es-ES" dirty="0" err="1"/>
              <a:t>Intelligence</a:t>
            </a:r>
            <a:r>
              <a:rPr lang="es-ES" dirty="0"/>
              <a:t> (BI), que en español se traduce como "Inteligencia de Negocios," se refiere a un conjunto de tecnologías, procesos y herramientas que permiten a las organizaciones recopilar, analizar y transformar datos en información significativa para tomar decisiones empresariales informadas. El objetivo principal de la BI es proporcionar a las empresas una visión más clara y detallada de su desempeño y sus operaciones.</a:t>
            </a:r>
          </a:p>
          <a:p>
            <a:endParaRPr lang="es-ES" dirty="0"/>
          </a:p>
          <a:p>
            <a:r>
              <a:rPr lang="es-ES" dirty="0"/>
              <a:t>Las principales funciones y objetivos de Business </a:t>
            </a:r>
            <a:r>
              <a:rPr lang="es-ES" dirty="0" err="1"/>
              <a:t>Intelligence</a:t>
            </a:r>
            <a:r>
              <a:rPr lang="es-ES" dirty="0"/>
              <a:t> son:</a:t>
            </a:r>
          </a:p>
          <a:p>
            <a:endParaRPr lang="es-ES" dirty="0"/>
          </a:p>
          <a:p>
            <a:r>
              <a:rPr lang="es-ES" dirty="0"/>
              <a:t>1. Recopilación de datos: BI recopila datos de diversas fuentes, como bases de datos, sistemas ERP (Enterprise </a:t>
            </a:r>
            <a:r>
              <a:rPr lang="es-ES" dirty="0" err="1"/>
              <a:t>Resource</a:t>
            </a:r>
            <a:r>
              <a:rPr lang="es-ES" dirty="0"/>
              <a:t> </a:t>
            </a:r>
            <a:r>
              <a:rPr lang="es-ES" dirty="0" err="1"/>
              <a:t>Planning</a:t>
            </a:r>
            <a:r>
              <a:rPr lang="es-ES" dirty="0"/>
              <a:t>), sistemas CRM (</a:t>
            </a:r>
            <a:r>
              <a:rPr lang="es-ES" dirty="0" err="1"/>
              <a:t>Customer</a:t>
            </a:r>
            <a:r>
              <a:rPr lang="es-ES" dirty="0"/>
              <a:t> </a:t>
            </a:r>
            <a:r>
              <a:rPr lang="es-ES" dirty="0" err="1"/>
              <a:t>Relationship</a:t>
            </a:r>
            <a:r>
              <a:rPr lang="es-ES" dirty="0"/>
              <a:t> Management), hojas de cálculo y otros sistemas empresariales.</a:t>
            </a:r>
          </a:p>
          <a:p>
            <a:endParaRPr lang="es-ES" dirty="0"/>
          </a:p>
          <a:p>
            <a:r>
              <a:rPr lang="es-ES" dirty="0"/>
              <a:t>2. Procesamiento y transformación de datos: Los datos recopilados se procesan y transforman en información útil mediante la limpieza, la transformación, la consolidación y la agregación de datos. Esto implica la eliminación de datos irrelevantes o duplicados, la unión de datos de diferentes fuentes y la creación de métricas y </a:t>
            </a:r>
            <a:r>
              <a:rPr lang="es-ES" dirty="0" err="1"/>
              <a:t>KPIs</a:t>
            </a:r>
            <a:r>
              <a:rPr lang="es-ES" dirty="0"/>
              <a:t> (Key Performance </a:t>
            </a:r>
            <a:r>
              <a:rPr lang="es-ES" dirty="0" err="1"/>
              <a:t>Indicators</a:t>
            </a:r>
            <a:r>
              <a:rPr lang="es-ES" dirty="0"/>
              <a:t>) relevantes.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570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C37BBCCA-7FDF-4A73-9E63-AA951EFEB0C0}"/>
              </a:ext>
            </a:extLst>
          </p:cNvPr>
          <p:cNvSpPr txBox="1"/>
          <p:nvPr/>
        </p:nvSpPr>
        <p:spPr>
          <a:xfrm>
            <a:off x="237995" y="2082234"/>
            <a:ext cx="849577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3. Análisis de datos: Una vez que los datos se han transformado, se pueden realizar análisis para identificar patrones, tendencias y relaciones dentro de los datos. Esto ayuda a las organizaciones a comprender mejor su desempeño, los factores que afectan su éxito y las áreas que requieren atención.</a:t>
            </a:r>
          </a:p>
          <a:p>
            <a:endParaRPr lang="es-ES" dirty="0"/>
          </a:p>
          <a:p>
            <a:r>
              <a:rPr lang="es-ES" dirty="0"/>
              <a:t>4. Presentación de datos: La información se presenta a través de informes, tableros de control y visualizaciones de datos que facilitan la toma de decisiones. Estas representaciones gráficas permiten a los usuarios empresariales ver de manera efectiva la información clave.</a:t>
            </a:r>
          </a:p>
          <a:p>
            <a:endParaRPr lang="es-ES" dirty="0"/>
          </a:p>
          <a:p>
            <a:r>
              <a:rPr lang="es-ES" dirty="0"/>
              <a:t>5. Toma de decisiones: La BI proporciona a los tomadores de decisiones la información que necesitan para tomar decisiones informadas y estratégicas. Ayuda a identificar oportunidades, reducir riesgos y optimizar operaciones.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72254E-76C3-4580-A921-CBA9C9859B76}"/>
              </a:ext>
            </a:extLst>
          </p:cNvPr>
          <p:cNvSpPr txBox="1"/>
          <p:nvPr/>
        </p:nvSpPr>
        <p:spPr>
          <a:xfrm>
            <a:off x="237995" y="576198"/>
            <a:ext cx="8981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¿ QUE ES BUSSINES INTELIGENCE? ¿PARA QUE NOS SIRVE?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86671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3352388-3B89-46C0-ABE9-6F79A7946714}"/>
              </a:ext>
            </a:extLst>
          </p:cNvPr>
          <p:cNvSpPr txBox="1"/>
          <p:nvPr/>
        </p:nvSpPr>
        <p:spPr>
          <a:xfrm>
            <a:off x="237995" y="576198"/>
            <a:ext cx="8981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VENTAJAS Y DESVENTAJAS DE BUSSINES INTELIGENCE </a:t>
            </a:r>
            <a:endParaRPr lang="es-PE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E03E35-F6C9-4D9C-B9A3-939CA67A7303}"/>
              </a:ext>
            </a:extLst>
          </p:cNvPr>
          <p:cNvSpPr txBox="1"/>
          <p:nvPr/>
        </p:nvSpPr>
        <p:spPr>
          <a:xfrm>
            <a:off x="0" y="2886752"/>
            <a:ext cx="61064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0" i="0" dirty="0">
                <a:effectLst/>
                <a:latin typeface="+mj-lt"/>
              </a:rPr>
              <a:t>Toma de decisiones informadas. </a:t>
            </a:r>
          </a:p>
          <a:p>
            <a:pPr marL="285750" indent="-285750">
              <a:buFontTx/>
              <a:buChar char="-"/>
            </a:pPr>
            <a:r>
              <a:rPr lang="es-ES" b="0" i="0" dirty="0">
                <a:effectLst/>
                <a:latin typeface="+mj-lt"/>
              </a:rPr>
              <a:t>Visibilidad del desempeño empresarial. </a:t>
            </a:r>
            <a:endParaRPr lang="es-ES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s-ES" b="0" i="0" dirty="0">
                <a:effectLst/>
                <a:latin typeface="+mj-lt"/>
              </a:rPr>
              <a:t>Mejora de la eficiencia operativa. </a:t>
            </a:r>
            <a:endParaRPr lang="es-ES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s-ES" b="0" i="0" dirty="0">
                <a:effectLst/>
                <a:latin typeface="+mj-lt"/>
              </a:rPr>
              <a:t>Análisis de tendencias y patrones. </a:t>
            </a:r>
            <a:endParaRPr lang="es-ES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s-ES" b="0" i="0" dirty="0">
                <a:effectLst/>
                <a:latin typeface="+mj-lt"/>
              </a:rPr>
              <a:t>Satisfacción del cliente mejorada. </a:t>
            </a:r>
            <a:endParaRPr lang="es-ES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s-ES" b="0" i="0" dirty="0">
                <a:effectLst/>
                <a:latin typeface="+mj-lt"/>
              </a:rPr>
              <a:t>Ventaja competitiva. </a:t>
            </a:r>
            <a:endParaRPr lang="es-ES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s-ES" b="0" i="0" dirty="0">
                <a:effectLst/>
                <a:latin typeface="+mj-lt"/>
              </a:rPr>
              <a:t>Optimización de la cadena de suministro.</a:t>
            </a:r>
            <a:endParaRPr lang="es-PE" dirty="0">
              <a:latin typeface="+mj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06CA11B-F711-4B0A-8C73-A02BF606CDF4}"/>
              </a:ext>
            </a:extLst>
          </p:cNvPr>
          <p:cNvSpPr txBox="1"/>
          <p:nvPr/>
        </p:nvSpPr>
        <p:spPr>
          <a:xfrm>
            <a:off x="5636712" y="2886752"/>
            <a:ext cx="55020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es-ES" b="0" i="0" dirty="0">
                <a:effectLst/>
                <a:latin typeface="+mj-lt"/>
              </a:rPr>
              <a:t>Costos iniciales significativos. </a:t>
            </a:r>
            <a:endParaRPr lang="es-ES" dirty="0">
              <a:latin typeface="+mj-lt"/>
            </a:endParaRPr>
          </a:p>
          <a:p>
            <a:pPr marL="285750" indent="-285750" algn="r">
              <a:buFontTx/>
              <a:buChar char="-"/>
            </a:pPr>
            <a:r>
              <a:rPr lang="es-ES" b="0" i="0" dirty="0">
                <a:effectLst/>
                <a:latin typeface="+mj-lt"/>
              </a:rPr>
              <a:t>Curva de aprendizaje para usuarios y personal.</a:t>
            </a:r>
          </a:p>
          <a:p>
            <a:pPr marL="285750" indent="-285750" algn="r">
              <a:buFontTx/>
              <a:buChar char="-"/>
            </a:pPr>
            <a:r>
              <a:rPr lang="es-ES" b="0" i="0" dirty="0">
                <a:effectLst/>
                <a:latin typeface="+mj-lt"/>
              </a:rPr>
              <a:t>Requisitos técnicos y habilidades especializadas.</a:t>
            </a:r>
          </a:p>
          <a:p>
            <a:pPr marL="285750" indent="-285750" algn="r">
              <a:buFontTx/>
              <a:buChar char="-"/>
            </a:pPr>
            <a:r>
              <a:rPr lang="es-ES" b="0" i="0" dirty="0">
                <a:effectLst/>
                <a:latin typeface="+mj-lt"/>
              </a:rPr>
              <a:t>Desafíos en la integración de datos.</a:t>
            </a:r>
          </a:p>
          <a:p>
            <a:pPr marL="285750" indent="-285750" algn="r">
              <a:buFontTx/>
              <a:buChar char="-"/>
            </a:pPr>
            <a:r>
              <a:rPr lang="es-ES" b="0" i="0" dirty="0">
                <a:effectLst/>
                <a:latin typeface="+mj-lt"/>
              </a:rPr>
              <a:t>Preocupaciones sobre privacidad y seguridad. </a:t>
            </a:r>
            <a:endParaRPr lang="es-ES" dirty="0">
              <a:latin typeface="+mj-lt"/>
            </a:endParaRPr>
          </a:p>
          <a:p>
            <a:pPr marL="285750" indent="-285750" algn="r">
              <a:buFontTx/>
              <a:buChar char="-"/>
            </a:pPr>
            <a:r>
              <a:rPr lang="es-ES" b="0" i="0" dirty="0">
                <a:effectLst/>
                <a:latin typeface="+mj-lt"/>
              </a:rPr>
              <a:t>Posible sobrecarga de información.</a:t>
            </a:r>
          </a:p>
          <a:p>
            <a:pPr marL="285750" indent="-285750" algn="r">
              <a:buFontTx/>
              <a:buChar char="-"/>
            </a:pPr>
            <a:r>
              <a:rPr lang="es-ES" b="0" i="0" dirty="0">
                <a:effectLst/>
                <a:latin typeface="+mj-lt"/>
              </a:rPr>
              <a:t>Necesidad de mantenimiento constante.</a:t>
            </a:r>
            <a:endParaRPr lang="es-PE" dirty="0">
              <a:latin typeface="+mj-lt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0F37750-4D4E-4E50-97A3-D06D1D47A0BC}"/>
              </a:ext>
            </a:extLst>
          </p:cNvPr>
          <p:cNvSpPr txBox="1"/>
          <p:nvPr/>
        </p:nvSpPr>
        <p:spPr>
          <a:xfrm>
            <a:off x="1240076" y="2335918"/>
            <a:ext cx="145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VENTAJAS</a:t>
            </a:r>
            <a:endParaRPr lang="es-P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F04F2E-385B-4C63-BBA8-A89996CB7F52}"/>
              </a:ext>
            </a:extLst>
          </p:cNvPr>
          <p:cNvSpPr txBox="1"/>
          <p:nvPr/>
        </p:nvSpPr>
        <p:spPr>
          <a:xfrm>
            <a:off x="8704943" y="2335918"/>
            <a:ext cx="194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DESVENTAJAS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740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63E327-8721-442A-814A-9EB2EEC34A80}"/>
              </a:ext>
            </a:extLst>
          </p:cNvPr>
          <p:cNvSpPr txBox="1"/>
          <p:nvPr/>
        </p:nvSpPr>
        <p:spPr>
          <a:xfrm>
            <a:off x="237995" y="576198"/>
            <a:ext cx="898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GUIA DEL ENTREGABLE 02: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AAB3171-EAD5-4E3B-9903-8D55C2C314EE}"/>
              </a:ext>
            </a:extLst>
          </p:cNvPr>
          <p:cNvSpPr txBox="1"/>
          <p:nvPr/>
        </p:nvSpPr>
        <p:spPr>
          <a:xfrm>
            <a:off x="363254" y="1415441"/>
            <a:ext cx="8855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En esta entrega se utilizó la base de datos </a:t>
            </a:r>
            <a:r>
              <a:rPr lang="es-ES" sz="1600" dirty="0" err="1"/>
              <a:t>WideWorldImporters</a:t>
            </a:r>
            <a:r>
              <a:rPr lang="es-ES" sz="1600" dirty="0"/>
              <a:t> que es de Microsoft el cual representa una empresa que importa y exporta productos, el cual se puede encontrar en </a:t>
            </a:r>
            <a:r>
              <a:rPr lang="es-ES" sz="1600" dirty="0" err="1"/>
              <a:t>github</a:t>
            </a:r>
            <a:r>
              <a:rPr lang="es-ES" sz="1600" dirty="0"/>
              <a:t>.</a:t>
            </a:r>
            <a:endParaRPr lang="es-PE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6EC338B-537F-4ECC-82C4-3D25FCCF58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3" y="2654396"/>
            <a:ext cx="7491309" cy="352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9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0D66144-4AE9-4E28-8ADA-5B576D70189D}"/>
              </a:ext>
            </a:extLst>
          </p:cNvPr>
          <p:cNvSpPr txBox="1"/>
          <p:nvPr/>
        </p:nvSpPr>
        <p:spPr>
          <a:xfrm>
            <a:off x="237995" y="576198"/>
            <a:ext cx="898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GUIA DEL ENTREGABLE 02: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FC02A13-0429-430C-A16E-BB36C39A2BAF}"/>
              </a:ext>
            </a:extLst>
          </p:cNvPr>
          <p:cNvSpPr txBox="1"/>
          <p:nvPr/>
        </p:nvSpPr>
        <p:spPr>
          <a:xfrm>
            <a:off x="363254" y="1415441"/>
            <a:ext cx="8855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En primer lugar la base de datos debe estar colocada en nuestra carpeta de Microsoft </a:t>
            </a:r>
            <a:r>
              <a:rPr lang="es-ES" sz="1600" dirty="0" err="1"/>
              <a:t>Sql</a:t>
            </a:r>
            <a:r>
              <a:rPr lang="es-ES" sz="1600" dirty="0"/>
              <a:t> Server</a:t>
            </a:r>
          </a:p>
          <a:p>
            <a:r>
              <a:rPr lang="es-ES" sz="1600" dirty="0"/>
              <a:t>En nuestro directorio sería de esta manera Microsoft </a:t>
            </a:r>
            <a:r>
              <a:rPr lang="es-ES" sz="1600" dirty="0" err="1"/>
              <a:t>Sql</a:t>
            </a:r>
            <a:r>
              <a:rPr lang="es-ES" sz="1600" dirty="0"/>
              <a:t> Server/ MSSSQL16.ALEXANDER/MSSQL/</a:t>
            </a:r>
            <a:r>
              <a:rPr lang="es-ES" sz="1600" dirty="0" err="1"/>
              <a:t>Backup</a:t>
            </a:r>
            <a:endParaRPr lang="es-PE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28C7A7-B8C8-4656-8937-CBA285AC7D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4" y="2892085"/>
            <a:ext cx="4772418" cy="25114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376551-372A-47EB-849C-9D4EB8EBF1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92085"/>
            <a:ext cx="3238500" cy="9144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A0D8464-98D1-41E5-B16D-94BF274E8B7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41414"/>
            <a:ext cx="3669804" cy="110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7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1D70786-3B08-45A1-B0B7-F1F108CA2AC5}"/>
              </a:ext>
            </a:extLst>
          </p:cNvPr>
          <p:cNvSpPr txBox="1"/>
          <p:nvPr/>
        </p:nvSpPr>
        <p:spPr>
          <a:xfrm>
            <a:off x="300624" y="1415373"/>
            <a:ext cx="8855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Ahora realizaremos la importación de la base de datos en nuestro Microsoft </a:t>
            </a:r>
            <a:r>
              <a:rPr lang="es-ES" sz="1600" dirty="0" err="1"/>
              <a:t>Sql</a:t>
            </a:r>
            <a:r>
              <a:rPr lang="es-ES" sz="1600" dirty="0"/>
              <a:t> Server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81BA26-B922-42BE-8A20-E9BC5C3AEBBC}"/>
              </a:ext>
            </a:extLst>
          </p:cNvPr>
          <p:cNvSpPr txBox="1"/>
          <p:nvPr/>
        </p:nvSpPr>
        <p:spPr>
          <a:xfrm>
            <a:off x="237995" y="576198"/>
            <a:ext cx="898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GUIA DEL ENTREGABLE 02: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58BF9E-E68F-4F8A-A2EF-FF1C762948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8" y="2735471"/>
            <a:ext cx="2392045" cy="22110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EBEAAF9-F9A2-4F09-A20F-DDE7BC0799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63" y="2587342"/>
            <a:ext cx="3915023" cy="27988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608465D-0269-4C77-9620-A9B8074C5C76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5"/>
          <a:stretch/>
        </p:blipFill>
        <p:spPr>
          <a:xfrm>
            <a:off x="6538586" y="2439350"/>
            <a:ext cx="4707869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7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C0176A6-4904-4844-B549-D3EF08C192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702" y="1652435"/>
            <a:ext cx="5579745" cy="405066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E4EFBF2-1F0E-4E30-9B8D-CB634256E206}"/>
              </a:ext>
            </a:extLst>
          </p:cNvPr>
          <p:cNvSpPr txBox="1"/>
          <p:nvPr/>
        </p:nvSpPr>
        <p:spPr>
          <a:xfrm>
            <a:off x="237995" y="576198"/>
            <a:ext cx="898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GUIA DEL ENTREGABLE 02: </a:t>
            </a:r>
          </a:p>
        </p:txBody>
      </p:sp>
    </p:spTree>
    <p:extLst>
      <p:ext uri="{BB962C8B-B14F-4D97-AF65-F5344CB8AC3E}">
        <p14:creationId xmlns:p14="http://schemas.microsoft.com/office/powerpoint/2010/main" val="81696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56B387C-6E4F-4ADB-8AC4-C5088B6E9D14}"/>
              </a:ext>
            </a:extLst>
          </p:cNvPr>
          <p:cNvSpPr txBox="1"/>
          <p:nvPr/>
        </p:nvSpPr>
        <p:spPr>
          <a:xfrm>
            <a:off x="237995" y="576198"/>
            <a:ext cx="898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GUIA DEL ENTREGABLE 02: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5F2C66-C4D5-4A1D-86C9-A5EF07A784ED}"/>
              </a:ext>
            </a:extLst>
          </p:cNvPr>
          <p:cNvSpPr txBox="1"/>
          <p:nvPr/>
        </p:nvSpPr>
        <p:spPr>
          <a:xfrm>
            <a:off x="237995" y="1390389"/>
            <a:ext cx="10935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Ahora que ya tenemos nuestra base de datos en nuestro servidor procederemos a realizar el proyecto en Visual Studio 2022, comenzando por crear un proyecto multidimensional el cual nos genera carpetas predeterminadas al crear el proyecto.</a:t>
            </a:r>
            <a:endParaRPr lang="es-PE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70A130-43FD-4A8F-BB82-38424DB0D8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" y="2586102"/>
            <a:ext cx="5579745" cy="36957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06740C6-4F7D-4DFB-BC42-624C4920D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663" y="3367300"/>
            <a:ext cx="2926004" cy="168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70912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126</TotalTime>
  <Words>825</Words>
  <Application>Microsoft Office PowerPoint</Application>
  <PresentationFormat>Panorámica</PresentationFormat>
  <Paragraphs>57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Vista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Alexander Carhuas Guerra</dc:creator>
  <cp:lastModifiedBy>Alexander Carhuas Guerra</cp:lastModifiedBy>
  <cp:revision>6</cp:revision>
  <dcterms:created xsi:type="dcterms:W3CDTF">2023-11-06T02:36:10Z</dcterms:created>
  <dcterms:modified xsi:type="dcterms:W3CDTF">2023-11-06T04:42:51Z</dcterms:modified>
</cp:coreProperties>
</file>