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9" r:id="rId5"/>
    <p:sldId id="261" r:id="rId6"/>
    <p:sldId id="265" r:id="rId7"/>
    <p:sldId id="267" r:id="rId8"/>
    <p:sldId id="262" r:id="rId9"/>
    <p:sldId id="266" r:id="rId10"/>
    <p:sldId id="263" r:id="rId11"/>
    <p:sldId id="268" r:id="rId12"/>
    <p:sldId id="264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73" d="100"/>
          <a:sy n="73" d="100"/>
        </p:scale>
        <p:origin x="14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770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8883BEA-B5E1-41BF-A1D2-F13BFF5FA4A6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156200"/>
            <a:ext cx="4105275" cy="10810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916113"/>
            <a:ext cx="3384550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0E153-7657-4215-B41A-41B8886B733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3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68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68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A0A73-7C03-499F-89AC-23F4C81F5D1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6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B5D13-A62E-407B-8ED4-168A6BF45F0A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6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0EF4A-72F1-4793-9FE0-80679E7536E9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1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AB32E-8A53-4777-A412-694408CD07E2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0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92EB3-786E-4AE1-9D87-365A7EA9932E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3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F8A53-9A32-436F-A2E2-838C0FA6BB1E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9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4A210-73F4-4CBD-99CC-C6721CD8D43C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096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661A-95E6-4396-85F8-7A1D0B212479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84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F801F-7A99-4DA0-AC18-4CEDE7F68878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157C8-F4E2-44B8-9BC0-F83C17C434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7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23399-F61E-43C6-8AC7-AA9E29D37D5C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583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6D09D-05CE-4C1B-BC26-CE1197E4C25D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19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DD707-D39C-4716-A0BB-B1D03CD10FD7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15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52EFF-7617-43CA-8714-07515477395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27487" cy="439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27488" cy="439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A0D76-47DF-4212-8304-CD4156C6A7D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2F9FA-163C-4CC1-98A0-0872EE24981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37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FCCD4-9DE1-473C-A2C8-D24B80BD61B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AFC6A-F5BC-4143-B199-6C4E7CCBB90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62BEB-4FE7-4ED0-A1F5-73953A2E518C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161C7-1724-4801-9FCC-89F035AF6E7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07375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72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372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B3633C8-1514-41FA-AF5C-0FB7C8027871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Futura LT" pitchFamily="2" charset="0"/>
              </a:defRPr>
            </a:lvl1pPr>
          </a:lstStyle>
          <a:p>
            <a:fld id="{0DC4D0B7-2727-406D-BEB6-7FC7A9F04965}" type="slidenum">
              <a:rPr lang="ru-RU"/>
              <a:pPr/>
              <a:t>‹Nº›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39750" y="5013325"/>
            <a:ext cx="3744218" cy="1368425"/>
          </a:xfrm>
          <a:noFill/>
        </p:spPr>
        <p:txBody>
          <a:bodyPr/>
          <a:lstStyle/>
          <a:p>
            <a:r>
              <a:rPr lang="en-US" sz="1200" dirty="0"/>
              <a:t>. Aguando Garcia Dhenis Jhoset</a:t>
            </a:r>
            <a:br>
              <a:rPr lang="en-US" sz="1200" dirty="0"/>
            </a:br>
            <a:r>
              <a:rPr lang="en-US" sz="1200" dirty="0"/>
              <a:t>. Astuhuaman Hidalgo Patrick Luis</a:t>
            </a:r>
            <a:br>
              <a:rPr lang="en-US" sz="1200" dirty="0"/>
            </a:br>
            <a:r>
              <a:rPr lang="en-US" sz="1200" dirty="0"/>
              <a:t>. Carhuas Guerra Alexander</a:t>
            </a:r>
            <a:br>
              <a:rPr lang="en-US" sz="1200" dirty="0"/>
            </a:br>
            <a:r>
              <a:rPr lang="en-US" sz="1200" dirty="0"/>
              <a:t>. Tarazona Melgarejo Abdias</a:t>
            </a:r>
            <a:br>
              <a:rPr lang="en-US" dirty="0"/>
            </a:br>
            <a:endParaRPr lang="en-US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39750" y="1773238"/>
            <a:ext cx="3384550" cy="503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0" dirty="0">
                <a:solidFill>
                  <a:srgbClr val="000000"/>
                </a:solidFill>
                <a:latin typeface="Futura LT Book" pitchFamily="2" charset="0"/>
              </a:rPr>
              <a:t>SKYNET TRAVEL</a:t>
            </a:r>
          </a:p>
          <a:p>
            <a:pPr>
              <a:spcBef>
                <a:spcPct val="20000"/>
              </a:spcBef>
            </a:pPr>
            <a:endParaRPr lang="en-US" sz="2800" b="0" dirty="0">
              <a:solidFill>
                <a:srgbClr val="000000"/>
              </a:solidFill>
              <a:latin typeface="Futura LT Book" pitchFamily="2" charset="0"/>
            </a:endParaRPr>
          </a:p>
          <a:p>
            <a:pPr algn="r">
              <a:spcBef>
                <a:spcPct val="20000"/>
              </a:spcBef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Tu Socio de Viaje Ideal</a:t>
            </a:r>
            <a:endParaRPr lang="en-US" b="0" dirty="0">
              <a:solidFill>
                <a:srgbClr val="000000"/>
              </a:solidFill>
              <a:latin typeface="Futura LT Book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9E2B22-6060-389E-2462-517F18C2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EF4A-72F1-4793-9FE0-80679E7536E9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E710FE-A3A5-F27A-AA09-7479D8116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52" y="236061"/>
            <a:ext cx="5895341" cy="27387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4881D4-C20B-EB85-DE84-95008090E6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1"/>
          <a:stretch/>
        </p:blipFill>
        <p:spPr bwMode="auto">
          <a:xfrm>
            <a:off x="1088053" y="2966804"/>
            <a:ext cx="5895340" cy="2057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A97438-B5A2-0B7B-EEFF-16034D98F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52" y="5024204"/>
            <a:ext cx="2000250" cy="25114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E0B5CA-1B23-68A9-0863-4F1ADEC16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02" y="5024204"/>
            <a:ext cx="2019300" cy="25374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E15AD0-0DB9-8C23-9A2F-38D28DEC5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52" y="5024204"/>
            <a:ext cx="1894840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7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C24E6-9195-1370-5B9D-F8B0F722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16"/>
            <a:ext cx="6778625" cy="6028779"/>
          </a:xfrm>
        </p:spPr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En resumen, </a:t>
            </a:r>
            <a:r>
              <a:rPr lang="en-US" sz="1600" dirty="0"/>
              <a:t>SKYNET TRAVEL</a:t>
            </a:r>
            <a:r>
              <a:rPr lang="es-ES" sz="1600" dirty="0"/>
              <a:t> 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 un líder en viajes y turismo, ofreciendo paquetes integrales que abarcan alojamiento, transporte, comida y experiencias excepcionales, adaptadas a las necesidades de nuestros clientes.</a:t>
            </a: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 Nuestra empresa se destaca por brindar viajes memorables adaptados a nuestros valiosos clientes.</a:t>
            </a:r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Hemos resaltado la importancia de cumplir con requisitos y detalles en la planificación de viajes con </a:t>
            </a:r>
            <a:r>
              <a:rPr lang="en-US" sz="1600" dirty="0"/>
              <a:t>SKYNET TRAVEL</a:t>
            </a:r>
            <a:r>
              <a:rPr lang="es-ES" sz="1600" dirty="0"/>
              <a:t> 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Nos enorgullece nuestra transparencia y compromiso con la satisfacción del cliente en cada paso.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Hacia el futuro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dirty="0"/>
              <a:t>SKYNET TRAVEL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sigue una trayectoria de expansión y mejora constante, con una visión clara de ampliar destinos y servicios, manteniendo la excelencia en el centro de nuestras operaciones.</a:t>
            </a: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s-ES" dirty="0">
              <a:solidFill>
                <a:srgbClr val="374151"/>
              </a:solidFill>
              <a:latin typeface="Söhne"/>
            </a:endParaRPr>
          </a:p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F7A6F3-E85F-30D6-717D-2F32DF39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EF4A-72F1-4793-9FE0-80679E7536E9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9D1ABB-F809-C266-B42A-2075EE561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142349"/>
            <a:ext cx="5824632" cy="27156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254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2AE-DE58-44D7-A317-439178E154B1}" type="slidenum">
              <a:rPr lang="en-GB"/>
              <a:pPr/>
              <a:t>2</a:t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935038"/>
          </a:xfrm>
        </p:spPr>
        <p:txBody>
          <a:bodyPr/>
          <a:lstStyle/>
          <a:p>
            <a:r>
              <a:rPr lang="es-ES" b="1" i="0" dirty="0">
                <a:effectLst/>
                <a:latin typeface="Söhne"/>
              </a:rPr>
              <a:t>Descubre el Mundo con SKYNET TRAVEL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07375" cy="4392613"/>
          </a:xfrm>
        </p:spPr>
        <p:txBody>
          <a:bodyPr/>
          <a:lstStyle/>
          <a:p>
            <a:pPr marL="0" indent="0">
              <a:buNone/>
            </a:pPr>
            <a:r>
              <a:rPr lang="es-ES" sz="1800" b="0" i="0" dirty="0">
                <a:solidFill>
                  <a:srgbClr val="374151"/>
                </a:solidFill>
                <a:effectLst/>
                <a:latin typeface="Söhne"/>
              </a:rPr>
              <a:t>Bienvenido a SKYNET TRAVEL, donde tus sueños de viaje se hacen realidad. Somos tu socio de confianza para explorar destinos fascinantes en todo el mundo. Nuestra misión es crear experiencias inolvidables y sin complicaciones, seleccionando los mejores alojamientos y rutas de transporte. Prepárate para embarcarte en emocionantes aventuras que cambiarán tu vida.</a:t>
            </a:r>
            <a:endParaRPr lang="uk-UA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F54105-D6CC-85E7-C199-BA87E6E3A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" t="5999" r="10245"/>
          <a:stretch/>
        </p:blipFill>
        <p:spPr>
          <a:xfrm>
            <a:off x="611560" y="3192339"/>
            <a:ext cx="6038328" cy="338467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231F-5261-4409-9982-E0EF7DD7A243}" type="slidenum">
              <a:rPr lang="ru-RU"/>
              <a:pPr/>
              <a:t>3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137" y="332656"/>
            <a:ext cx="6840538" cy="709613"/>
          </a:xfrm>
        </p:spPr>
        <p:txBody>
          <a:bodyPr/>
          <a:lstStyle/>
          <a:p>
            <a:r>
              <a:rPr lang="es-PE" b="1" i="0" dirty="0">
                <a:effectLst/>
                <a:latin typeface="Söhne"/>
              </a:rPr>
              <a:t>Tu Viaje, Tu Experiencia</a:t>
            </a:r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137" y="1042269"/>
            <a:ext cx="6840538" cy="3052936"/>
          </a:xfrm>
        </p:spPr>
        <p:txBody>
          <a:bodyPr/>
          <a:lstStyle/>
          <a:p>
            <a:pPr marL="0" indent="0" algn="l">
              <a:buNone/>
            </a:pP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En SKYNET TRAVEL, tu experiencia es nuestra prioridad. Te ofrecemos una gama completa de servicios para que cada viaje sea inolvidable:</a:t>
            </a: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74151"/>
                </a:solidFill>
                <a:effectLst/>
                <a:latin typeface="Söhne"/>
              </a:rPr>
              <a:t>Paquetes de Turismo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: Diseñados para satisfacer tus deseos de aventura, desde escapadas de fin de semana hasta viajes internacionales de ensueño.</a:t>
            </a: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74151"/>
                </a:solidFill>
                <a:effectLst/>
                <a:latin typeface="Söhne"/>
              </a:rPr>
              <a:t>Alojamiento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: Nuestra cuidadosa selección de hoteles y resorts te asegura comodidad y lujo, sin importar dónde te encuentres.</a:t>
            </a: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74151"/>
                </a:solidFill>
                <a:effectLst/>
                <a:latin typeface="Söhne"/>
              </a:rPr>
              <a:t>Transporte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: Viaja sin preocupaciones con nuestras opciones de transporte seguras y eficientes, desde vuelos de primera clase hasta traslados terrestres cómodos.</a:t>
            </a: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74151"/>
                </a:solidFill>
                <a:effectLst/>
                <a:latin typeface="Söhne"/>
              </a:rPr>
              <a:t>Comida y Restaurantes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: Descubre los sabores del mundo en nuestros destinos, desde platos locales auténticos hasta restaurantes excepcionales.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C385F40-D7E2-A4F0-630C-73DB2357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93705"/>
            <a:ext cx="4367962" cy="30575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231F-5261-4409-9982-E0EF7DD7A243}" type="slidenum">
              <a:rPr lang="ru-RU"/>
              <a:pPr/>
              <a:t>4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1248867"/>
            <a:ext cx="6156176" cy="547260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s-PE" b="1" i="0" dirty="0">
                <a:solidFill>
                  <a:schemeClr val="tx1"/>
                </a:solidFill>
                <a:effectLst/>
                <a:latin typeface="Söhne"/>
              </a:rPr>
              <a:t>Requerimientos Funcionales: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800" b="0" i="0" dirty="0">
                <a:solidFill>
                  <a:schemeClr val="tx1"/>
                </a:solidFill>
                <a:effectLst/>
                <a:latin typeface="gg sans"/>
              </a:rPr>
              <a:t>Los requerimientos funcionales son las funciones, tareas o capacidades que realizara el sistema de manera específica. Estos requisitos se centran en QUE hacer el sistema y son verificables.</a:t>
            </a:r>
          </a:p>
          <a:p>
            <a:pPr marL="0" indent="0">
              <a:lnSpc>
                <a:spcPct val="90000"/>
              </a:lnSpc>
              <a:buNone/>
            </a:pPr>
            <a:endParaRPr lang="es-PE" b="1" dirty="0">
              <a:solidFill>
                <a:schemeClr val="tx1"/>
              </a:solidFill>
              <a:latin typeface="Söhne"/>
            </a:endParaRPr>
          </a:p>
          <a:p>
            <a:pPr lvl="1">
              <a:lnSpc>
                <a:spcPct val="90000"/>
              </a:lnSpc>
            </a:pPr>
            <a:r>
              <a:rPr lang="es-ES" sz="1800" b="1" i="0" dirty="0">
                <a:solidFill>
                  <a:schemeClr val="tx1"/>
                </a:solidFill>
                <a:effectLst/>
              </a:rPr>
              <a:t>Reserva en línea (Booking)</a:t>
            </a:r>
          </a:p>
          <a:p>
            <a:pPr lvl="1">
              <a:lnSpc>
                <a:spcPct val="90000"/>
              </a:lnSpc>
            </a:pPr>
            <a:r>
              <a:rPr lang="es-ES" sz="1800" b="1" i="0" dirty="0">
                <a:solidFill>
                  <a:schemeClr val="tx1"/>
                </a:solidFill>
                <a:effectLst/>
              </a:rPr>
              <a:t>Gestión de Cuentas de Usuario</a:t>
            </a:r>
          </a:p>
          <a:p>
            <a:pPr lvl="1">
              <a:lnSpc>
                <a:spcPct val="90000"/>
              </a:lnSpc>
            </a:pPr>
            <a:r>
              <a:rPr lang="es-ES" sz="1800" b="1" i="0" dirty="0">
                <a:solidFill>
                  <a:schemeClr val="tx1"/>
                </a:solidFill>
                <a:effectLst/>
              </a:rPr>
              <a:t>Información Detallada de Destinos</a:t>
            </a:r>
          </a:p>
          <a:p>
            <a:pPr lvl="1">
              <a:lnSpc>
                <a:spcPct val="90000"/>
              </a:lnSpc>
            </a:pPr>
            <a:r>
              <a:rPr lang="es-ES" sz="1800" b="1" i="0" dirty="0">
                <a:solidFill>
                  <a:schemeClr val="tx1"/>
                </a:solidFill>
                <a:effectLst/>
              </a:rPr>
              <a:t>Integración de Mapas y Rutas</a:t>
            </a:r>
          </a:p>
          <a:p>
            <a:pPr lvl="1">
              <a:lnSpc>
                <a:spcPct val="90000"/>
              </a:lnSpc>
            </a:pPr>
            <a:r>
              <a:rPr lang="es-ES" sz="1800" b="1" i="0" dirty="0">
                <a:solidFill>
                  <a:schemeClr val="tx1"/>
                </a:solidFill>
                <a:effectLst/>
              </a:rPr>
              <a:t>Gestión de Pagos</a:t>
            </a:r>
          </a:p>
          <a:p>
            <a:pPr lvl="1">
              <a:lnSpc>
                <a:spcPct val="90000"/>
              </a:lnSpc>
            </a:pPr>
            <a:r>
              <a:rPr lang="es-ES" sz="1800" b="1" i="0" dirty="0">
                <a:solidFill>
                  <a:schemeClr val="tx1"/>
                </a:solidFill>
                <a:effectLst/>
              </a:rPr>
              <a:t>Asistencia en Línea 24/7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AE7CC0-098D-0F67-104F-8255B83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EF4A-72F1-4793-9FE0-80679E7536E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C01A44-D568-CB8F-6FBF-6E7423466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8624" y="1340768"/>
            <a:ext cx="5184576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</a:rPr>
              <a:t>Requerimientos No Funcionales: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0" i="0" dirty="0">
                <a:effectLst/>
                <a:latin typeface="gg sans"/>
              </a:rPr>
              <a:t>Los requerimientos no funcionales son las características y propiedades del sistema, no están directamente relacionadas con las funciones, sino se centra mas en la seguridad rendimiento escalabilidad, etc.</a:t>
            </a:r>
            <a:endParaRPr lang="es-PE" altLang="es-PE" sz="1800" b="1" dirty="0">
              <a:latin typeface="var(--font-code)"/>
            </a:endParaRPr>
          </a:p>
          <a:p>
            <a:pPr>
              <a:spcBef>
                <a:spcPct val="0"/>
              </a:spcBef>
            </a:pPr>
            <a:endParaRPr kumimoji="0" lang="es-PE" altLang="es-P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ont-code)"/>
            </a:endParaRPr>
          </a:p>
          <a:p>
            <a:pPr lvl="1">
              <a:spcBef>
                <a:spcPct val="0"/>
              </a:spcBef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</a:rPr>
              <a:t>Seguridad</a:t>
            </a:r>
          </a:p>
          <a:p>
            <a:pPr lvl="1">
              <a:spcBef>
                <a:spcPct val="0"/>
              </a:spcBef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</a:rPr>
              <a:t>Rendimiento y Tiempo de Respuesta</a:t>
            </a:r>
          </a:p>
          <a:p>
            <a:pPr lvl="1">
              <a:spcBef>
                <a:spcPct val="0"/>
              </a:spcBef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</a:rPr>
              <a:t>Escalabilidad</a:t>
            </a:r>
          </a:p>
          <a:p>
            <a:pPr lvl="1">
              <a:spcBef>
                <a:spcPct val="0"/>
              </a:spcBef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</a:rPr>
              <a:t>Disponibilidad y Cambio de tipo de moneda</a:t>
            </a:r>
          </a:p>
          <a:p>
            <a:pPr lvl="1">
              <a:spcBef>
                <a:spcPct val="0"/>
              </a:spcBef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</a:rPr>
              <a:t>Redes Sociales</a:t>
            </a:r>
          </a:p>
          <a:p>
            <a:pPr lvl="1">
              <a:spcBef>
                <a:spcPct val="0"/>
              </a:spcBef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</a:rPr>
              <a:t>Tolerancia a errores</a:t>
            </a:r>
            <a:endParaRPr kumimoji="0" lang="es-PE" altLang="es-PE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8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F9FA1-7BA3-93C4-6CC9-357B1578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471810"/>
            <a:ext cx="3168352" cy="580926"/>
          </a:xfrm>
        </p:spPr>
        <p:txBody>
          <a:bodyPr/>
          <a:lstStyle/>
          <a:p>
            <a:pPr algn="ctr">
              <a:spcBef>
                <a:spcPts val="200"/>
              </a:spcBef>
            </a:pPr>
            <a:r>
              <a:rPr lang="es-ES" sz="1800" b="1" kern="12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DIAGRAMA DE CASO DE USO</a:t>
            </a:r>
            <a:endParaRPr lang="es-PE" sz="1800" b="1" kern="12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BD07F1-369F-9944-B490-3CF34930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EF4A-72F1-4793-9FE0-80679E7536E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DA82B7-94F2-BF1E-C71A-9A98B2B5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661043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78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231F-5261-4409-9982-E0EF7DD7A243}" type="slidenum">
              <a:rPr lang="ru-RU"/>
              <a:pPr/>
              <a:t>7</a:t>
            </a:fld>
            <a:endParaRPr lang="ru-RU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B80614-CEF5-B401-9133-B8B2A78CA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052736"/>
            <a:ext cx="9144000" cy="413670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DCEB3C9-1315-E68B-25ED-C2BC9F17BE09}"/>
              </a:ext>
            </a:extLst>
          </p:cNvPr>
          <p:cNvSpPr txBox="1"/>
          <p:nvPr/>
        </p:nvSpPr>
        <p:spPr>
          <a:xfrm>
            <a:off x="2699792" y="404664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s-E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es-E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ENTIDAD-RELACIÓN</a:t>
            </a:r>
            <a:endParaRPr lang="es-PE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6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71891F4-5877-ED51-C290-565CEA9D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226508"/>
            <a:ext cx="6778625" cy="367329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93EC15-36A5-AEE2-2241-B64A24E6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EF4A-72F1-4793-9FE0-80679E7536E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832FB4-6E17-19B2-7A1A-C63512795CAF}"/>
              </a:ext>
            </a:extLst>
          </p:cNvPr>
          <p:cNvSpPr txBox="1"/>
          <p:nvPr/>
        </p:nvSpPr>
        <p:spPr>
          <a:xfrm>
            <a:off x="2542964" y="836712"/>
            <a:ext cx="2483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s-E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CLASE</a:t>
            </a:r>
            <a:endParaRPr lang="es-PE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5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231F-5261-4409-9982-E0EF7DD7A243}" type="slidenum">
              <a:rPr lang="ru-RU"/>
              <a:pPr/>
              <a:t>9</a:t>
            </a:fld>
            <a:endParaRPr lang="ru-RU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322B9B-CD58-1EF4-5590-02DD794CF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95" y="360883"/>
            <a:ext cx="4466937" cy="23542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4BB2A0B-5EDD-FBC0-3A7B-6F26800B3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95" y="2743396"/>
            <a:ext cx="4466937" cy="19097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B9449D-1839-D387-84DF-23A1F3D231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94" y="4509120"/>
            <a:ext cx="4466937" cy="19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5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467</Words>
  <Application>Microsoft Office PowerPoint</Application>
  <PresentationFormat>Presentación en pantalla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Cambria</vt:lpstr>
      <vt:lpstr>Futura LT</vt:lpstr>
      <vt:lpstr>Futura LT Book</vt:lpstr>
      <vt:lpstr>gg sans</vt:lpstr>
      <vt:lpstr>Söhne</vt:lpstr>
      <vt:lpstr>var(--font-code)</vt:lpstr>
      <vt:lpstr>template</vt:lpstr>
      <vt:lpstr>Custom Design</vt:lpstr>
      <vt:lpstr>. Aguando Garcia Dhenis Jhoset . Astuhuaman Hidalgo Patrick Luis . Carhuas Guerra Alexander . Tarazona Melgarejo Abdias </vt:lpstr>
      <vt:lpstr>Descubre el Mundo con SKYNET TRAVEL</vt:lpstr>
      <vt:lpstr>Tu Viaje, Tu Experiencia</vt:lpstr>
      <vt:lpstr> </vt:lpstr>
      <vt:lpstr>Presentación de PowerPoint</vt:lpstr>
      <vt:lpstr>DIAGRAMA DE CASO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Alexander Carhuas Guerra</cp:lastModifiedBy>
  <cp:revision>170</cp:revision>
  <dcterms:created xsi:type="dcterms:W3CDTF">2006-06-29T12:15:01Z</dcterms:created>
  <dcterms:modified xsi:type="dcterms:W3CDTF">2023-08-28T04:00:28Z</dcterms:modified>
</cp:coreProperties>
</file>