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0"/>
  </p:notesMasterIdLst>
  <p:sldIdLst>
    <p:sldId id="272" r:id="rId2"/>
    <p:sldId id="275" r:id="rId3"/>
    <p:sldId id="277" r:id="rId4"/>
    <p:sldId id="270" r:id="rId5"/>
    <p:sldId id="273" r:id="rId6"/>
    <p:sldId id="271" r:id="rId7"/>
    <p:sldId id="266" r:id="rId8"/>
    <p:sldId id="269" r:id="rId9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97E"/>
    <a:srgbClr val="E2F4F2"/>
    <a:srgbClr val="B1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703"/>
  </p:normalViewPr>
  <p:slideViewPr>
    <p:cSldViewPr>
      <p:cViewPr varScale="1">
        <p:scale>
          <a:sx n="125" d="100"/>
          <a:sy n="125" d="100"/>
        </p:scale>
        <p:origin x="176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84944-1283-AB48-9861-6C71003A10E7}" type="datetimeFigureOut">
              <a:rPr kumimoji="1" lang="ko-KR" altLang="en-US" smtClean="0"/>
              <a:t>2025. 3. 25.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134B7-64A7-FC4B-931A-43FFC04F09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173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5B87F-06FF-7135-A557-61A5098B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1475AE-FED6-4A03-BC4B-161C03C49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727B4-B773-A51F-4393-434C4A98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C111D-611D-E349-E3CF-85D4EA0F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90354-04DE-4368-4929-B4946BE5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44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871B2-6BD0-5DF3-00F0-CBFD5A88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4674F5-2E28-309A-2DFC-1DEDEC38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0D607-88C4-4754-8F74-1BEC9291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8C7DB-DA3B-1607-736F-8D536DEE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7ABB9-9FE0-FC29-59F9-AE578C88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4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8E393F-A4BA-1F6A-0DF9-9E8D3F1AE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DC2F2-5444-0A66-F30E-153A2E4E8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14454-7B5E-2B91-E55E-4A69F044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43F32-C233-41BC-C5D7-07DB7FD9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93E75-EAAC-A602-6351-67507169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10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04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6163D-9A5B-7257-4A06-8F4F5EF0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0FD10-925B-06E1-2AEE-65B6D939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0D5DC-58E6-7280-23DC-52E1D1F7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9B494-4C7F-54E8-0B93-5ECA6E609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5C61E-9A44-AFDB-CE76-80B34691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609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C9994-B2A1-47A7-684C-C7DC146A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6B8DD-31DC-B031-8AF0-EEEDD5D0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BC337-8F80-E45E-5CCA-91CD8F8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94BB1A-B662-CB08-1F18-F7863684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60078-342B-5337-EF72-1F3DB984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62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C4BA4-BAC7-DC24-2BD1-D359434F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777A7-4CF4-C7C1-070D-CB21C879A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C60644-C3A1-9B91-8359-BF991CAA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CFEBF-673A-63E7-5961-BA4F4A35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01FAA-26F3-944F-318A-0091133E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02CB2-C41F-ECE8-AC99-DD02AD1A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05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D5770-EF07-BF82-D649-EA02BBD7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239F3-8DD7-DB4D-EBE3-B65CE1BC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26F44-9109-75E9-B6DB-892A547C1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AD266-316B-55CE-AD08-3CB96A1E0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6A3F01-2834-6FA9-0862-8CD7127EC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F13AD-5F98-A8D4-3C01-F2E8E53D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3DF449-934E-1FF6-7009-7C877366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E7AF3-7248-5501-2EC7-4CBF0218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841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ED43-1E42-12AC-6B95-88C58522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66D985-38F8-FB21-154F-A9606DE4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EA8A94-3BB8-44B1-F19B-7EE40144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05F9B5-EEC4-0AFE-9821-432D8A00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97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FAB9BD-2EF4-FDF3-1B31-9F4E97E4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C1ECA-84CF-B268-2BB0-D59342E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BD01-FDB8-47CD-C2A7-68493B6B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770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96635-F663-1D72-7C19-D210CC08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DBC9F-6C81-EBC7-173F-7A32DBB7C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2A9D77-4675-EEF2-1706-175EE24BF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D6ACF-3A15-61AB-7FEE-20EB4502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4CAFB-A38A-D172-413D-323BE31B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AD5457-17B5-B025-D24D-421B91BE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930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5F2F1-9155-B4DA-293D-115C27C9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C510D3-7C7D-F9A7-D352-0C4DE92A5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AE23E1-7301-8481-85D8-8AB7AE12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C75BC-FF00-A646-FF58-1D65336F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3BB7FC-6D31-3B3C-7840-38ADC05E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9B5B0-C753-54F2-E1B5-4517C4C8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732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4E3B6B-4046-2B17-2D48-4844420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F1C9-95A5-1D4E-0154-886B39325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24855-F6AD-5861-B101-0C9B38A89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96A81-480D-46BF-A9C4-D77C8C319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CEE05-7721-F545-AC06-E660EE236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2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241CC-59E3-8CE8-1016-04615A5A6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43B0F44-FF8C-EBF4-CA24-9C16CA06DD49}"/>
              </a:ext>
            </a:extLst>
          </p:cNvPr>
          <p:cNvGrpSpPr/>
          <p:nvPr/>
        </p:nvGrpSpPr>
        <p:grpSpPr>
          <a:xfrm>
            <a:off x="685800" y="470752"/>
            <a:ext cx="2830886" cy="6125136"/>
            <a:chOff x="685800" y="470752"/>
            <a:chExt cx="2830886" cy="61251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3276426-00D0-A272-0996-AB1D3FF9D570}"/>
                </a:ext>
              </a:extLst>
            </p:cNvPr>
            <p:cNvSpPr/>
            <p:nvPr/>
          </p:nvSpPr>
          <p:spPr>
            <a:xfrm>
              <a:off x="685800" y="470752"/>
              <a:ext cx="2830886" cy="6125136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6" name="그림 5" descr="텍스트, 폰트, 로고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FC35A7-2F5B-8656-C3AC-5BB12207F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" r="5559"/>
            <a:stretch/>
          </p:blipFill>
          <p:spPr>
            <a:xfrm>
              <a:off x="685800" y="1003415"/>
              <a:ext cx="2830886" cy="5433526"/>
            </a:xfrm>
            <a:prstGeom prst="rect">
              <a:avLst/>
            </a:prstGeom>
          </p:spPr>
        </p:pic>
        <p:pic>
          <p:nvPicPr>
            <p:cNvPr id="8" name="그림 7" descr="텍스트, 폰트, 디자인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C07C534-7037-E7DB-EF67-02597D647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75" r="18581" b="71111"/>
            <a:stretch/>
          </p:blipFill>
          <p:spPr>
            <a:xfrm>
              <a:off x="760609" y="1273270"/>
              <a:ext cx="2579280" cy="1249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36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130F4-A6F2-025D-0DDA-EFF49AAB4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7D6E5DE-25F5-ADEB-20C9-01E026312C61}"/>
              </a:ext>
            </a:extLst>
          </p:cNvPr>
          <p:cNvGrpSpPr/>
          <p:nvPr/>
        </p:nvGrpSpPr>
        <p:grpSpPr>
          <a:xfrm>
            <a:off x="92529" y="381000"/>
            <a:ext cx="2830886" cy="6125136"/>
            <a:chOff x="92529" y="381000"/>
            <a:chExt cx="2830886" cy="61251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174B1F6-1421-E4F5-BB25-99EBAB15E472}"/>
                </a:ext>
              </a:extLst>
            </p:cNvPr>
            <p:cNvSpPr/>
            <p:nvPr/>
          </p:nvSpPr>
          <p:spPr>
            <a:xfrm>
              <a:off x="92529" y="381000"/>
              <a:ext cx="2830886" cy="6125136"/>
            </a:xfrm>
            <a:prstGeom prst="rect">
              <a:avLst/>
            </a:prstGeom>
            <a:solidFill>
              <a:srgbClr val="2289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94CB94-F252-AA24-71EE-210FE76F8696}"/>
                </a:ext>
              </a:extLst>
            </p:cNvPr>
            <p:cNvGrpSpPr/>
            <p:nvPr/>
          </p:nvGrpSpPr>
          <p:grpSpPr>
            <a:xfrm>
              <a:off x="174962" y="1219200"/>
              <a:ext cx="2666021" cy="5261884"/>
              <a:chOff x="533400" y="571500"/>
              <a:chExt cx="2895600" cy="5715000"/>
            </a:xfrm>
          </p:grpSpPr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30B16218-5505-7A27-BC80-F30062AB55D1}"/>
                  </a:ext>
                </a:extLst>
              </p:cNvPr>
              <p:cNvSpPr/>
              <p:nvPr/>
            </p:nvSpPr>
            <p:spPr>
              <a:xfrm>
                <a:off x="736109" y="741829"/>
                <a:ext cx="2490180" cy="5392271"/>
              </a:xfrm>
              <a:prstGeom prst="roundRect">
                <a:avLst>
                  <a:gd name="adj" fmla="val 9243"/>
                </a:avLst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9" name="그림 8" descr="스크린샷, 휴대 전화, 스마트폰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D3E4320B-A4CA-F37C-B478-3C9C0187A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9" t="5252" r="28889" b="11414"/>
              <a:stretch/>
            </p:blipFill>
            <p:spPr>
              <a:xfrm>
                <a:off x="533400" y="571500"/>
                <a:ext cx="2895600" cy="57150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02161F-FEF3-D2D1-8A7E-4E702D0526E4}"/>
                </a:ext>
              </a:extLst>
            </p:cNvPr>
            <p:cNvSpPr txBox="1"/>
            <p:nvPr/>
          </p:nvSpPr>
          <p:spPr>
            <a:xfrm flipH="1">
              <a:off x="195277" y="609600"/>
              <a:ext cx="2625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소비목표를 세우고</a:t>
              </a:r>
              <a:endParaRPr kumimoji="1" lang="en-US" altLang="ko-KR" sz="1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구매한 물건을 한눈에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9058D2-75ED-7DDC-9671-239B1842C834}"/>
              </a:ext>
            </a:extLst>
          </p:cNvPr>
          <p:cNvGrpSpPr/>
          <p:nvPr/>
        </p:nvGrpSpPr>
        <p:grpSpPr>
          <a:xfrm>
            <a:off x="6182405" y="381000"/>
            <a:ext cx="2830886" cy="6125136"/>
            <a:chOff x="6182405" y="381000"/>
            <a:chExt cx="2830886" cy="61251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067DE8-829E-D933-4C64-9314326FE8B1}"/>
                </a:ext>
              </a:extLst>
            </p:cNvPr>
            <p:cNvSpPr/>
            <p:nvPr/>
          </p:nvSpPr>
          <p:spPr>
            <a:xfrm>
              <a:off x="6182405" y="381000"/>
              <a:ext cx="2830886" cy="6125136"/>
            </a:xfrm>
            <a:prstGeom prst="rect">
              <a:avLst/>
            </a:prstGeom>
            <a:solidFill>
              <a:srgbClr val="2289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A76246-9104-0DA8-B0E1-51259798BCA2}"/>
                </a:ext>
              </a:extLst>
            </p:cNvPr>
            <p:cNvSpPr txBox="1"/>
            <p:nvPr/>
          </p:nvSpPr>
          <p:spPr>
            <a:xfrm flipH="1">
              <a:off x="6285153" y="609600"/>
              <a:ext cx="2625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소비 기록을 통한</a:t>
              </a:r>
              <a:endParaRPr kumimoji="1" lang="en-US" altLang="ko-KR" sz="1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나만의 소비 가치관 만들기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E34A76E-491C-B76E-DD7C-94F6868B202B}"/>
                </a:ext>
              </a:extLst>
            </p:cNvPr>
            <p:cNvGrpSpPr/>
            <p:nvPr/>
          </p:nvGrpSpPr>
          <p:grpSpPr>
            <a:xfrm>
              <a:off x="6264838" y="1219200"/>
              <a:ext cx="2666021" cy="5261884"/>
              <a:chOff x="3886200" y="571500"/>
              <a:chExt cx="2895600" cy="5715000"/>
            </a:xfrm>
          </p:grpSpPr>
          <p:sp>
            <p:nvSpPr>
              <p:cNvPr id="34" name="모서리가 둥근 직사각형 33">
                <a:extLst>
                  <a:ext uri="{FF2B5EF4-FFF2-40B4-BE49-F238E27FC236}">
                    <a16:creationId xmlns:a16="http://schemas.microsoft.com/office/drawing/2014/main" id="{726F65B5-7501-673C-67A7-FF8FC71CF334}"/>
                  </a:ext>
                </a:extLst>
              </p:cNvPr>
              <p:cNvSpPr/>
              <p:nvPr/>
            </p:nvSpPr>
            <p:spPr>
              <a:xfrm>
                <a:off x="4088909" y="741829"/>
                <a:ext cx="2490180" cy="5392271"/>
              </a:xfrm>
              <a:prstGeom prst="roundRect">
                <a:avLst>
                  <a:gd name="adj" fmla="val 9243"/>
                </a:avLst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35" name="그림 34" descr="스크린샷, 휴대 전화, 스마트폰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7FD10143-C249-C6C9-4C59-96EA2BAF5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9" t="5252" r="28889" b="11414"/>
              <a:stretch/>
            </p:blipFill>
            <p:spPr>
              <a:xfrm>
                <a:off x="3886200" y="571500"/>
                <a:ext cx="2895600" cy="5715000"/>
              </a:xfrm>
              <a:prstGeom prst="rect">
                <a:avLst/>
              </a:pr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AEB272E-F52D-AC0D-EED9-F510E2AC5A44}"/>
              </a:ext>
            </a:extLst>
          </p:cNvPr>
          <p:cNvGrpSpPr/>
          <p:nvPr/>
        </p:nvGrpSpPr>
        <p:grpSpPr>
          <a:xfrm>
            <a:off x="3137467" y="381000"/>
            <a:ext cx="2830886" cy="6125136"/>
            <a:chOff x="3137467" y="381000"/>
            <a:chExt cx="2830886" cy="612513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B9943B5-A986-D63D-04A4-CB459EDDBA99}"/>
                </a:ext>
              </a:extLst>
            </p:cNvPr>
            <p:cNvSpPr/>
            <p:nvPr/>
          </p:nvSpPr>
          <p:spPr>
            <a:xfrm>
              <a:off x="3137467" y="381000"/>
              <a:ext cx="2830886" cy="6125136"/>
            </a:xfrm>
            <a:prstGeom prst="rect">
              <a:avLst/>
            </a:prstGeom>
            <a:solidFill>
              <a:srgbClr val="2289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0A1E686-2494-137F-4187-C9F2DF11B871}"/>
                </a:ext>
              </a:extLst>
            </p:cNvPr>
            <p:cNvGrpSpPr/>
            <p:nvPr/>
          </p:nvGrpSpPr>
          <p:grpSpPr>
            <a:xfrm>
              <a:off x="3219900" y="1219200"/>
              <a:ext cx="2666021" cy="5261884"/>
              <a:chOff x="533400" y="571500"/>
              <a:chExt cx="2895600" cy="5715000"/>
            </a:xfrm>
          </p:grpSpPr>
          <p:sp>
            <p:nvSpPr>
              <p:cNvPr id="22" name="모서리가 둥근 직사각형 21">
                <a:extLst>
                  <a:ext uri="{FF2B5EF4-FFF2-40B4-BE49-F238E27FC236}">
                    <a16:creationId xmlns:a16="http://schemas.microsoft.com/office/drawing/2014/main" id="{8339422A-EFC5-F52D-C697-7114079E0368}"/>
                  </a:ext>
                </a:extLst>
              </p:cNvPr>
              <p:cNvSpPr/>
              <p:nvPr/>
            </p:nvSpPr>
            <p:spPr>
              <a:xfrm>
                <a:off x="736109" y="741829"/>
                <a:ext cx="2490180" cy="5392271"/>
              </a:xfrm>
              <a:prstGeom prst="roundRect">
                <a:avLst>
                  <a:gd name="adj" fmla="val 9243"/>
                </a:avLst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23" name="그림 22" descr="스크린샷, 휴대 전화, 스마트폰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DAD7307-09E3-1116-F7B8-5F0CEC68F5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9" t="5252" r="28889" b="11414"/>
              <a:stretch/>
            </p:blipFill>
            <p:spPr>
              <a:xfrm>
                <a:off x="533400" y="571500"/>
                <a:ext cx="2895600" cy="57150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2FCF31-BCEF-6354-1269-085DD8FEE2AF}"/>
                </a:ext>
              </a:extLst>
            </p:cNvPr>
            <p:cNvSpPr txBox="1"/>
            <p:nvPr/>
          </p:nvSpPr>
          <p:spPr>
            <a:xfrm flipH="1">
              <a:off x="3240215" y="609600"/>
              <a:ext cx="2625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감정 형용사로</a:t>
              </a:r>
              <a:endParaRPr kumimoji="1" lang="en-US" altLang="ko-KR" sz="1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물건 기록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5D0F8A-CA6A-060C-A699-1FC8E2DE6F36}"/>
              </a:ext>
            </a:extLst>
          </p:cNvPr>
          <p:cNvGrpSpPr/>
          <p:nvPr/>
        </p:nvGrpSpPr>
        <p:grpSpPr>
          <a:xfrm>
            <a:off x="9227342" y="381000"/>
            <a:ext cx="2830886" cy="6125136"/>
            <a:chOff x="9227342" y="381000"/>
            <a:chExt cx="2830886" cy="612513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9CAFEE0-400F-C51B-FEEC-84D19131381E}"/>
                </a:ext>
              </a:extLst>
            </p:cNvPr>
            <p:cNvSpPr/>
            <p:nvPr/>
          </p:nvSpPr>
          <p:spPr>
            <a:xfrm>
              <a:off x="9227342" y="381000"/>
              <a:ext cx="2830886" cy="6125136"/>
            </a:xfrm>
            <a:prstGeom prst="rect">
              <a:avLst/>
            </a:prstGeom>
            <a:solidFill>
              <a:srgbClr val="2289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A887A2A-0DDC-53D9-B3C1-CA95024785AF}"/>
                </a:ext>
              </a:extLst>
            </p:cNvPr>
            <p:cNvGrpSpPr/>
            <p:nvPr/>
          </p:nvGrpSpPr>
          <p:grpSpPr>
            <a:xfrm>
              <a:off x="9309775" y="1219200"/>
              <a:ext cx="2666021" cy="5261884"/>
              <a:chOff x="3886200" y="571500"/>
              <a:chExt cx="2895600" cy="5715000"/>
            </a:xfrm>
          </p:grpSpPr>
          <p:sp>
            <p:nvSpPr>
              <p:cNvPr id="41" name="모서리가 둥근 직사각형 40">
                <a:extLst>
                  <a:ext uri="{FF2B5EF4-FFF2-40B4-BE49-F238E27FC236}">
                    <a16:creationId xmlns:a16="http://schemas.microsoft.com/office/drawing/2014/main" id="{7D37FB66-BED7-3072-C5A9-2C7930A449F7}"/>
                  </a:ext>
                </a:extLst>
              </p:cNvPr>
              <p:cNvSpPr/>
              <p:nvPr/>
            </p:nvSpPr>
            <p:spPr>
              <a:xfrm>
                <a:off x="4088909" y="741829"/>
                <a:ext cx="2490180" cy="5392271"/>
              </a:xfrm>
              <a:prstGeom prst="roundRect">
                <a:avLst>
                  <a:gd name="adj" fmla="val 9243"/>
                </a:avLst>
              </a:prstGeom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42" name="그림 41" descr="스크린샷, 휴대 전화, 스마트폰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B46AB040-4DBD-77C5-B5F4-C9CEBE8E9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9" t="5252" r="28889" b="11414"/>
              <a:stretch/>
            </p:blipFill>
            <p:spPr>
              <a:xfrm>
                <a:off x="3886200" y="571500"/>
                <a:ext cx="2895600" cy="5715000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8CDD2B-AAEB-2F39-8CC6-B2846F801812}"/>
                </a:ext>
              </a:extLst>
            </p:cNvPr>
            <p:cNvSpPr txBox="1"/>
            <p:nvPr/>
          </p:nvSpPr>
          <p:spPr>
            <a:xfrm flipH="1">
              <a:off x="9330090" y="609600"/>
              <a:ext cx="2625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월</a:t>
              </a:r>
              <a:r>
                <a:rPr kumimoji="1" lang="en-US" altLang="ko-KR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/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연별로 쌓이는 데이터로</a:t>
              </a:r>
              <a:endParaRPr kumimoji="1" lang="en-US" altLang="ko-KR" sz="1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소비습관 고찰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13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FCB2F-066B-EC72-977C-35D3FB76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3C78E91-0CFD-079F-3D69-FBBDCA0ABA36}"/>
              </a:ext>
            </a:extLst>
          </p:cNvPr>
          <p:cNvGrpSpPr/>
          <p:nvPr/>
        </p:nvGrpSpPr>
        <p:grpSpPr>
          <a:xfrm>
            <a:off x="6235217" y="457200"/>
            <a:ext cx="2830886" cy="6125136"/>
            <a:chOff x="6235217" y="457200"/>
            <a:chExt cx="2830886" cy="61251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BF77E43-15F0-338E-377E-307EC9F044AD}"/>
                </a:ext>
              </a:extLst>
            </p:cNvPr>
            <p:cNvSpPr/>
            <p:nvPr/>
          </p:nvSpPr>
          <p:spPr>
            <a:xfrm>
              <a:off x="6235217" y="457200"/>
              <a:ext cx="2830886" cy="6125136"/>
            </a:xfrm>
            <a:prstGeom prst="rect">
              <a:avLst/>
            </a:prstGeom>
            <a:solidFill>
              <a:srgbClr val="2289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06D3FA-110E-E5B7-5CC9-A58C258CC49F}"/>
                </a:ext>
              </a:extLst>
            </p:cNvPr>
            <p:cNvSpPr txBox="1"/>
            <p:nvPr/>
          </p:nvSpPr>
          <p:spPr>
            <a:xfrm flipH="1">
              <a:off x="6337965" y="695980"/>
              <a:ext cx="2625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4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개의 카테고리로</a:t>
              </a:r>
              <a:endParaRPr kumimoji="1" lang="en-US" altLang="ko-KR" sz="1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분석된 나의 소비습관</a:t>
              </a: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A9D6C15F-7AB4-CF28-58B7-FE94D1FF34B4}"/>
                </a:ext>
              </a:extLst>
            </p:cNvPr>
            <p:cNvSpPr/>
            <p:nvPr/>
          </p:nvSpPr>
          <p:spPr>
            <a:xfrm>
              <a:off x="6505132" y="1465520"/>
              <a:ext cx="2291057" cy="4961087"/>
            </a:xfrm>
            <a:prstGeom prst="roundRect">
              <a:avLst>
                <a:gd name="adj" fmla="val 9243"/>
              </a:avLst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44" name="그림 43" descr="스크린샷, 휴대 전화, 스마트폰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31775EA-C094-F413-1F10-9564AFAA0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9" t="5252" r="28889" b="11414"/>
            <a:stretch/>
          </p:blipFill>
          <p:spPr>
            <a:xfrm>
              <a:off x="6318631" y="1295400"/>
              <a:ext cx="2664058" cy="5258009"/>
            </a:xfrm>
            <a:prstGeom prst="rect">
              <a:avLst/>
            </a:prstGeom>
          </p:spPr>
        </p:pic>
        <p:pic>
          <p:nvPicPr>
            <p:cNvPr id="11" name="그림 10" descr="텍스트, 스크린샷, 번호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1FCE515-F6A2-E17A-08C9-3BE13F655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14" r="3692" b="38586"/>
            <a:stretch/>
          </p:blipFill>
          <p:spPr>
            <a:xfrm>
              <a:off x="6359235" y="2572707"/>
              <a:ext cx="2582850" cy="2322958"/>
            </a:xfrm>
            <a:prstGeom prst="roundRect">
              <a:avLst>
                <a:gd name="adj" fmla="val 11539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49D8308-316F-10B9-B336-BBB388862E87}"/>
              </a:ext>
            </a:extLst>
          </p:cNvPr>
          <p:cNvGrpSpPr/>
          <p:nvPr/>
        </p:nvGrpSpPr>
        <p:grpSpPr>
          <a:xfrm>
            <a:off x="177061" y="457200"/>
            <a:ext cx="2830886" cy="6125136"/>
            <a:chOff x="177061" y="457200"/>
            <a:chExt cx="2830886" cy="612513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6219E77-1A29-671F-76F6-B792C7CB5A48}"/>
                </a:ext>
              </a:extLst>
            </p:cNvPr>
            <p:cNvSpPr/>
            <p:nvPr/>
          </p:nvSpPr>
          <p:spPr>
            <a:xfrm>
              <a:off x="177061" y="457200"/>
              <a:ext cx="2830886" cy="6125136"/>
            </a:xfrm>
            <a:prstGeom prst="rect">
              <a:avLst/>
            </a:prstGeom>
            <a:solidFill>
              <a:srgbClr val="2289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AB397B-9CFE-ADAE-01D8-ED63EF51B025}"/>
                </a:ext>
              </a:extLst>
            </p:cNvPr>
            <p:cNvSpPr txBox="1"/>
            <p:nvPr/>
          </p:nvSpPr>
          <p:spPr>
            <a:xfrm flipH="1">
              <a:off x="279809" y="695980"/>
              <a:ext cx="2625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4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개의 카테고리로</a:t>
              </a:r>
              <a:endParaRPr kumimoji="1" lang="en-US" altLang="ko-KR" sz="1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분석된 나의 소비습관</a:t>
              </a: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1FFD84-7AE7-77D7-FDB4-53C879388704}"/>
                </a:ext>
              </a:extLst>
            </p:cNvPr>
            <p:cNvSpPr/>
            <p:nvPr/>
          </p:nvSpPr>
          <p:spPr>
            <a:xfrm>
              <a:off x="446976" y="1465520"/>
              <a:ext cx="2291057" cy="4961087"/>
            </a:xfrm>
            <a:prstGeom prst="roundRect">
              <a:avLst>
                <a:gd name="adj" fmla="val 9243"/>
              </a:avLst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0" name="그림 19" descr="스크린샷, 휴대 전화, 스마트폰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0B171A8-760E-E760-8F2A-A0B723FB9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9" t="5252" r="28889" b="11414"/>
            <a:stretch/>
          </p:blipFill>
          <p:spPr>
            <a:xfrm>
              <a:off x="260475" y="1295400"/>
              <a:ext cx="2664058" cy="5258009"/>
            </a:xfrm>
            <a:prstGeom prst="rect">
              <a:avLst/>
            </a:prstGeom>
          </p:spPr>
        </p:pic>
        <p:pic>
          <p:nvPicPr>
            <p:cNvPr id="15" name="그림 14" descr="텍스트, 스크린샷, 번호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68755A2-FF29-A103-3F00-E2686B60F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22" b="35555"/>
            <a:stretch/>
          </p:blipFill>
          <p:spPr>
            <a:xfrm>
              <a:off x="301079" y="2575315"/>
              <a:ext cx="2582850" cy="2361463"/>
            </a:xfrm>
            <a:prstGeom prst="roundRect">
              <a:avLst>
                <a:gd name="adj" fmla="val 13111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0122A1-7650-0388-6BEA-B56C4F22AE09}"/>
              </a:ext>
            </a:extLst>
          </p:cNvPr>
          <p:cNvGrpSpPr/>
          <p:nvPr/>
        </p:nvGrpSpPr>
        <p:grpSpPr>
          <a:xfrm>
            <a:off x="3206139" y="457200"/>
            <a:ext cx="2830886" cy="6125136"/>
            <a:chOff x="3206139" y="457200"/>
            <a:chExt cx="2830886" cy="612513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D05AAD-6071-2EAA-60D1-397C74EB247C}"/>
                </a:ext>
              </a:extLst>
            </p:cNvPr>
            <p:cNvSpPr/>
            <p:nvPr/>
          </p:nvSpPr>
          <p:spPr>
            <a:xfrm>
              <a:off x="3206139" y="457200"/>
              <a:ext cx="2830886" cy="6125136"/>
            </a:xfrm>
            <a:prstGeom prst="rect">
              <a:avLst/>
            </a:prstGeom>
            <a:solidFill>
              <a:srgbClr val="2289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E3B025-819B-8341-A2AC-DF54BFD2CF66}"/>
                </a:ext>
              </a:extLst>
            </p:cNvPr>
            <p:cNvSpPr txBox="1"/>
            <p:nvPr/>
          </p:nvSpPr>
          <p:spPr>
            <a:xfrm flipH="1">
              <a:off x="3308887" y="695980"/>
              <a:ext cx="2625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4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개의 카테고리로</a:t>
              </a:r>
              <a:endParaRPr kumimoji="1" lang="en-US" altLang="ko-KR" sz="1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분석된 나의 소비습관</a:t>
              </a: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F2085546-1F2A-9D36-3A60-1C56754A3650}"/>
                </a:ext>
              </a:extLst>
            </p:cNvPr>
            <p:cNvSpPr/>
            <p:nvPr/>
          </p:nvSpPr>
          <p:spPr>
            <a:xfrm>
              <a:off x="3476054" y="1465520"/>
              <a:ext cx="2291057" cy="4961087"/>
            </a:xfrm>
            <a:prstGeom prst="roundRect">
              <a:avLst>
                <a:gd name="adj" fmla="val 9243"/>
              </a:avLst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" name="그림 7" descr="스크린샷, 휴대 전화, 스마트폰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9889309-BF5E-EEFC-CE2E-2460222F1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9" t="5252" r="28889" b="11414"/>
            <a:stretch/>
          </p:blipFill>
          <p:spPr>
            <a:xfrm>
              <a:off x="3289553" y="1295400"/>
              <a:ext cx="2664058" cy="5258009"/>
            </a:xfrm>
            <a:prstGeom prst="rect">
              <a:avLst/>
            </a:prstGeom>
          </p:spPr>
        </p:pic>
        <p:pic>
          <p:nvPicPr>
            <p:cNvPr id="9" name="그림 8" descr="텍스트, 스크린샷, 폰트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5E7F442-1A10-6A81-4F1F-ED92C050B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38" b="35929"/>
            <a:stretch/>
          </p:blipFill>
          <p:spPr>
            <a:xfrm>
              <a:off x="3330157" y="2529604"/>
              <a:ext cx="2582850" cy="2423605"/>
            </a:xfrm>
            <a:prstGeom prst="roundRect">
              <a:avLst>
                <a:gd name="adj" fmla="val 1230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453934-7FB1-5FBA-1480-AC727AD22793}"/>
              </a:ext>
            </a:extLst>
          </p:cNvPr>
          <p:cNvGrpSpPr/>
          <p:nvPr/>
        </p:nvGrpSpPr>
        <p:grpSpPr>
          <a:xfrm>
            <a:off x="9264296" y="457200"/>
            <a:ext cx="2830886" cy="6125136"/>
            <a:chOff x="9264296" y="457200"/>
            <a:chExt cx="2830886" cy="612513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F86A094-DFDE-7229-2887-63E8D48583DF}"/>
                </a:ext>
              </a:extLst>
            </p:cNvPr>
            <p:cNvSpPr/>
            <p:nvPr/>
          </p:nvSpPr>
          <p:spPr>
            <a:xfrm>
              <a:off x="9264296" y="457200"/>
              <a:ext cx="2830886" cy="6125136"/>
            </a:xfrm>
            <a:prstGeom prst="rect">
              <a:avLst/>
            </a:prstGeom>
            <a:solidFill>
              <a:srgbClr val="2289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CB1886-7116-21D9-00AC-C024D745D82C}"/>
                </a:ext>
              </a:extLst>
            </p:cNvPr>
            <p:cNvSpPr txBox="1"/>
            <p:nvPr/>
          </p:nvSpPr>
          <p:spPr>
            <a:xfrm flipH="1">
              <a:off x="9367044" y="695980"/>
              <a:ext cx="2625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4</a:t>
              </a:r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개의 카테고리로</a:t>
              </a:r>
              <a:endParaRPr kumimoji="1" lang="en-US" altLang="ko-KR" sz="14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endParaRPr>
            </a:p>
            <a:p>
              <a:pPr algn="ctr"/>
              <a:r>
                <a:rPr kumimoji="1" lang="ko-KR" altLang="en-US" sz="1400" dirty="0">
                  <a:solidFill>
                    <a:schemeClr val="bg1"/>
                  </a:solidFill>
                  <a:latin typeface="NanumBarunGothic" panose="020B0603020101020101" pitchFamily="34" charset="-127"/>
                  <a:ea typeface="NanumBarunGothic" panose="020B0603020101020101" pitchFamily="34" charset="-127"/>
                </a:rPr>
                <a:t>분석된 나의 소비습관</a:t>
              </a: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11D206A5-0850-A6FF-2630-749760B68D7D}"/>
                </a:ext>
              </a:extLst>
            </p:cNvPr>
            <p:cNvSpPr/>
            <p:nvPr/>
          </p:nvSpPr>
          <p:spPr>
            <a:xfrm>
              <a:off x="9534211" y="1465520"/>
              <a:ext cx="2291057" cy="4961087"/>
            </a:xfrm>
            <a:prstGeom prst="roundRect">
              <a:avLst>
                <a:gd name="adj" fmla="val 9243"/>
              </a:avLst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6" name="그림 15" descr="스크린샷, 휴대 전화, 스마트폰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CB55D97-9DBB-98E1-6B90-58F2C02AF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9" t="5252" r="28889" b="11414"/>
            <a:stretch/>
          </p:blipFill>
          <p:spPr>
            <a:xfrm>
              <a:off x="9347710" y="1295400"/>
              <a:ext cx="2664058" cy="5258009"/>
            </a:xfrm>
            <a:prstGeom prst="rect">
              <a:avLst/>
            </a:prstGeom>
          </p:spPr>
        </p:pic>
        <p:pic>
          <p:nvPicPr>
            <p:cNvPr id="21" name="그림 20" descr="텍스트, 스크린샷, 폰트, 번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44DB94F-9C2F-ABB3-EE4F-0B1CE6425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979" r="-1053" b="22644"/>
            <a:stretch/>
          </p:blipFill>
          <p:spPr>
            <a:xfrm>
              <a:off x="9377678" y="3178005"/>
              <a:ext cx="2604122" cy="2141536"/>
            </a:xfrm>
            <a:prstGeom prst="roundRect">
              <a:avLst>
                <a:gd name="adj" fmla="val 10208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107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BF151-A4B5-B635-8D93-C00307C7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93D77CD-0381-5210-5B5A-4AAF80C40D59}"/>
              </a:ext>
            </a:extLst>
          </p:cNvPr>
          <p:cNvSpPr/>
          <p:nvPr/>
        </p:nvSpPr>
        <p:spPr>
          <a:xfrm>
            <a:off x="7365509" y="741829"/>
            <a:ext cx="2490180" cy="5392271"/>
          </a:xfrm>
          <a:prstGeom prst="roundRect">
            <a:avLst>
              <a:gd name="adj" fmla="val 9243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 descr="스크린샷, 휴대 전화, 스마트폰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A200F95-7A61-577D-EAAF-71E92A238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9" t="5252" r="28889" b="11414"/>
          <a:stretch/>
        </p:blipFill>
        <p:spPr>
          <a:xfrm>
            <a:off x="7162800" y="571500"/>
            <a:ext cx="2895600" cy="5715000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1B37A97-42C2-D759-42D0-8B636B6C5FF7}"/>
              </a:ext>
            </a:extLst>
          </p:cNvPr>
          <p:cNvSpPr/>
          <p:nvPr/>
        </p:nvSpPr>
        <p:spPr>
          <a:xfrm>
            <a:off x="4088909" y="741829"/>
            <a:ext cx="2490180" cy="5392271"/>
          </a:xfrm>
          <a:prstGeom prst="roundRect">
            <a:avLst>
              <a:gd name="adj" fmla="val 9243"/>
            </a:avLst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 descr="스크린샷, 휴대 전화, 스마트폰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51C983-CCEA-71B0-2222-43BC116A9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9" t="5252" r="28889" b="11414"/>
          <a:stretch/>
        </p:blipFill>
        <p:spPr>
          <a:xfrm>
            <a:off x="3886200" y="571500"/>
            <a:ext cx="2895600" cy="5715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59491C7-1D65-3E48-A17D-8892213A65E0}"/>
              </a:ext>
            </a:extLst>
          </p:cNvPr>
          <p:cNvGrpSpPr/>
          <p:nvPr/>
        </p:nvGrpSpPr>
        <p:grpSpPr>
          <a:xfrm>
            <a:off x="533400" y="571500"/>
            <a:ext cx="2895600" cy="5715000"/>
            <a:chOff x="533400" y="571500"/>
            <a:chExt cx="2895600" cy="5715000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A0BAFFD8-0D62-2D44-CB5C-0CC3706389EB}"/>
                </a:ext>
              </a:extLst>
            </p:cNvPr>
            <p:cNvSpPr/>
            <p:nvPr/>
          </p:nvSpPr>
          <p:spPr>
            <a:xfrm>
              <a:off x="736109" y="741829"/>
              <a:ext cx="2490180" cy="5392271"/>
            </a:xfrm>
            <a:prstGeom prst="roundRect">
              <a:avLst>
                <a:gd name="adj" fmla="val 9243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 descr="스크린샷, 휴대 전화, 스마트폰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7729624-5966-D875-1931-571DA1380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9" t="5252" r="28889" b="11414"/>
            <a:stretch/>
          </p:blipFill>
          <p:spPr>
            <a:xfrm>
              <a:off x="533400" y="571500"/>
              <a:ext cx="2895600" cy="571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555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956409-F9E3-7882-1F6C-9C2E2CC3D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7D0C0B-CD0D-B168-1FF5-0745E227494B}"/>
              </a:ext>
            </a:extLst>
          </p:cNvPr>
          <p:cNvGrpSpPr/>
          <p:nvPr/>
        </p:nvGrpSpPr>
        <p:grpSpPr>
          <a:xfrm>
            <a:off x="9311350" y="990600"/>
            <a:ext cx="2895600" cy="5715000"/>
            <a:chOff x="5486400" y="571500"/>
            <a:chExt cx="2895600" cy="5715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13700E0D-D7C7-600A-EBFC-7B3CD9DEC011}"/>
                </a:ext>
              </a:extLst>
            </p:cNvPr>
            <p:cNvSpPr/>
            <p:nvPr/>
          </p:nvSpPr>
          <p:spPr>
            <a:xfrm>
              <a:off x="5689109" y="741829"/>
              <a:ext cx="2490180" cy="5392271"/>
            </a:xfrm>
            <a:prstGeom prst="roundRect">
              <a:avLst>
                <a:gd name="adj" fmla="val 9243"/>
              </a:avLst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" name="그림 7" descr="스크린샷, 휴대 전화, 스마트폰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141A2B4-90ED-AC41-7B37-EAFCC85F9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9" t="5252" r="28889" b="11414"/>
            <a:stretch/>
          </p:blipFill>
          <p:spPr>
            <a:xfrm>
              <a:off x="5486400" y="571500"/>
              <a:ext cx="2895600" cy="5715000"/>
            </a:xfrm>
            <a:prstGeom prst="rect">
              <a:avLst/>
            </a:prstGeom>
          </p:spPr>
        </p:pic>
      </p:grpSp>
      <p:pic>
        <p:nvPicPr>
          <p:cNvPr id="17" name="그림 16" descr="텍스트, 폰트, 로고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622124-2B35-43EA-8E5E-3F0CAAFDF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3" y="350390"/>
            <a:ext cx="2826484" cy="61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7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C2A01-CEC3-54C5-1ABF-AB1607B85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933F9FC-4B2A-990D-939B-6C92A89CC0C0}"/>
              </a:ext>
            </a:extLst>
          </p:cNvPr>
          <p:cNvGrpSpPr/>
          <p:nvPr/>
        </p:nvGrpSpPr>
        <p:grpSpPr>
          <a:xfrm>
            <a:off x="533400" y="571500"/>
            <a:ext cx="2895600" cy="5715000"/>
            <a:chOff x="533400" y="571500"/>
            <a:chExt cx="2895600" cy="5715000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C66DA1D3-9801-7A76-789C-ECADD7F2397D}"/>
                </a:ext>
              </a:extLst>
            </p:cNvPr>
            <p:cNvSpPr/>
            <p:nvPr/>
          </p:nvSpPr>
          <p:spPr>
            <a:xfrm>
              <a:off x="736109" y="741829"/>
              <a:ext cx="2490180" cy="5392271"/>
            </a:xfrm>
            <a:prstGeom prst="roundRect">
              <a:avLst>
                <a:gd name="adj" fmla="val 9243"/>
              </a:avLst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 descr="스크린샷, 휴대 전화, 스마트폰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8A2081-7771-C4C9-41B9-7C2E692E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9" t="5252" r="28889" b="11414"/>
            <a:stretch/>
          </p:blipFill>
          <p:spPr>
            <a:xfrm>
              <a:off x="533400" y="571500"/>
              <a:ext cx="2895600" cy="5715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332DCB-C467-F9A0-F3C1-746C6D5AB76B}"/>
              </a:ext>
            </a:extLst>
          </p:cNvPr>
          <p:cNvGrpSpPr/>
          <p:nvPr/>
        </p:nvGrpSpPr>
        <p:grpSpPr>
          <a:xfrm>
            <a:off x="7162800" y="571500"/>
            <a:ext cx="2895600" cy="5715000"/>
            <a:chOff x="7162800" y="571500"/>
            <a:chExt cx="2895600" cy="5715000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40B88CB-94A7-338A-2008-74C7F0C3F928}"/>
                </a:ext>
              </a:extLst>
            </p:cNvPr>
            <p:cNvSpPr/>
            <p:nvPr/>
          </p:nvSpPr>
          <p:spPr>
            <a:xfrm>
              <a:off x="7365509" y="741829"/>
              <a:ext cx="2490180" cy="5392271"/>
            </a:xfrm>
            <a:prstGeom prst="roundRect">
              <a:avLst>
                <a:gd name="adj" fmla="val 9243"/>
              </a:avLst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0" name="그림 9" descr="스크린샷, 휴대 전화, 스마트폰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24C73AC-B8D9-46E2-0768-9092BF709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9" t="5252" r="28889" b="11414"/>
            <a:stretch/>
          </p:blipFill>
          <p:spPr>
            <a:xfrm>
              <a:off x="7162800" y="571500"/>
              <a:ext cx="2895600" cy="571500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4DD7BA-5C63-AD8A-0111-B0A9BF8AFD20}"/>
              </a:ext>
            </a:extLst>
          </p:cNvPr>
          <p:cNvGrpSpPr/>
          <p:nvPr/>
        </p:nvGrpSpPr>
        <p:grpSpPr>
          <a:xfrm>
            <a:off x="3886200" y="571500"/>
            <a:ext cx="2895600" cy="5715000"/>
            <a:chOff x="3886200" y="571500"/>
            <a:chExt cx="2895600" cy="5715000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676F3836-67E8-1657-8CAB-BE2EB91CBD76}"/>
                </a:ext>
              </a:extLst>
            </p:cNvPr>
            <p:cNvSpPr/>
            <p:nvPr/>
          </p:nvSpPr>
          <p:spPr>
            <a:xfrm>
              <a:off x="4088909" y="741829"/>
              <a:ext cx="2490180" cy="5392271"/>
            </a:xfrm>
            <a:prstGeom prst="roundRect">
              <a:avLst>
                <a:gd name="adj" fmla="val 9243"/>
              </a:avLst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" name="그림 7" descr="스크린샷, 휴대 전화, 스마트폰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8FF039-FBC6-0185-9EA6-7E5E5920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89" t="5252" r="28889" b="11414"/>
            <a:stretch/>
          </p:blipFill>
          <p:spPr>
            <a:xfrm>
              <a:off x="3886200" y="571500"/>
              <a:ext cx="2895600" cy="571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887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12738"/>
            <a:ext cx="10515600" cy="830337"/>
          </a:xfrm>
          <a:prstGeom prst="rect">
            <a:avLst/>
          </a:prstGeom>
        </p:spPr>
        <p:txBody>
          <a:bodyPr vert="horz" wrap="square" lIns="0" tIns="386125" rIns="0" bIns="0" rtlCol="0">
            <a:spAutoFit/>
          </a:bodyPr>
          <a:lstStyle/>
          <a:p>
            <a:pPr marL="1082675" marR="5080" indent="-147955">
              <a:lnSpc>
                <a:spcPts val="3290"/>
              </a:lnSpc>
              <a:spcBef>
                <a:spcPts val="265"/>
              </a:spcBef>
            </a:pPr>
            <a:r>
              <a:rPr b="1" spc="-390" dirty="0"/>
              <a:t>기존</a:t>
            </a:r>
            <a:r>
              <a:rPr b="1" spc="-320" dirty="0"/>
              <a:t> </a:t>
            </a:r>
            <a:r>
              <a:rPr b="1" spc="-390" dirty="0"/>
              <a:t>소비</a:t>
            </a:r>
            <a:r>
              <a:rPr b="1" spc="-320" dirty="0"/>
              <a:t> </a:t>
            </a:r>
            <a:r>
              <a:rPr b="1" spc="-390" dirty="0"/>
              <a:t>기록</a:t>
            </a:r>
            <a:r>
              <a:rPr b="1" spc="-320" dirty="0"/>
              <a:t> </a:t>
            </a:r>
            <a:r>
              <a:rPr b="1" spc="-425" dirty="0"/>
              <a:t>앱과 </a:t>
            </a:r>
            <a:r>
              <a:rPr b="1" spc="-390" dirty="0"/>
              <a:t>이런</a:t>
            </a:r>
            <a:r>
              <a:rPr b="1" spc="-320" dirty="0"/>
              <a:t> </a:t>
            </a:r>
            <a:r>
              <a:rPr b="1" spc="-390" dirty="0"/>
              <a:t>점이</a:t>
            </a:r>
            <a:r>
              <a:rPr b="1" spc="-320" dirty="0"/>
              <a:t> </a:t>
            </a:r>
            <a:r>
              <a:rPr b="1" spc="-310" dirty="0"/>
              <a:t>달라요.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4823" y="2326767"/>
            <a:ext cx="5283200" cy="3635375"/>
            <a:chOff x="764823" y="2326767"/>
            <a:chExt cx="5283200" cy="3635375"/>
          </a:xfrm>
        </p:grpSpPr>
        <p:sp>
          <p:nvSpPr>
            <p:cNvPr id="4" name="object 4"/>
            <p:cNvSpPr/>
            <p:nvPr/>
          </p:nvSpPr>
          <p:spPr>
            <a:xfrm>
              <a:off x="764823" y="2326767"/>
              <a:ext cx="5283200" cy="3635375"/>
            </a:xfrm>
            <a:custGeom>
              <a:avLst/>
              <a:gdLst/>
              <a:ahLst/>
              <a:cxnLst/>
              <a:rect l="l" t="t" r="r" b="b"/>
              <a:pathLst>
                <a:path w="5283200" h="3635375">
                  <a:moveTo>
                    <a:pt x="5060501" y="0"/>
                  </a:moveTo>
                  <a:lnTo>
                    <a:pt x="222542" y="0"/>
                  </a:lnTo>
                  <a:lnTo>
                    <a:pt x="177692" y="4521"/>
                  </a:lnTo>
                  <a:lnTo>
                    <a:pt x="135918" y="17487"/>
                  </a:lnTo>
                  <a:lnTo>
                    <a:pt x="98116" y="38005"/>
                  </a:lnTo>
                  <a:lnTo>
                    <a:pt x="65181" y="65179"/>
                  </a:lnTo>
                  <a:lnTo>
                    <a:pt x="38006" y="98114"/>
                  </a:lnTo>
                  <a:lnTo>
                    <a:pt x="17488" y="135916"/>
                  </a:lnTo>
                  <a:lnTo>
                    <a:pt x="4521" y="177690"/>
                  </a:lnTo>
                  <a:lnTo>
                    <a:pt x="0" y="222542"/>
                  </a:lnTo>
                  <a:lnTo>
                    <a:pt x="0" y="3412576"/>
                  </a:lnTo>
                  <a:lnTo>
                    <a:pt x="4521" y="3457426"/>
                  </a:lnTo>
                  <a:lnTo>
                    <a:pt x="17488" y="3499199"/>
                  </a:lnTo>
                  <a:lnTo>
                    <a:pt x="38006" y="3537001"/>
                  </a:lnTo>
                  <a:lnTo>
                    <a:pt x="65181" y="3569937"/>
                  </a:lnTo>
                  <a:lnTo>
                    <a:pt x="98116" y="3597111"/>
                  </a:lnTo>
                  <a:lnTo>
                    <a:pt x="135918" y="3617630"/>
                  </a:lnTo>
                  <a:lnTo>
                    <a:pt x="177692" y="3630597"/>
                  </a:lnTo>
                  <a:lnTo>
                    <a:pt x="222542" y="3635118"/>
                  </a:lnTo>
                  <a:lnTo>
                    <a:pt x="5060501" y="3635118"/>
                  </a:lnTo>
                  <a:lnTo>
                    <a:pt x="5105352" y="3630597"/>
                  </a:lnTo>
                  <a:lnTo>
                    <a:pt x="5147126" y="3617630"/>
                  </a:lnTo>
                  <a:lnTo>
                    <a:pt x="5184928" y="3597111"/>
                  </a:lnTo>
                  <a:lnTo>
                    <a:pt x="5217864" y="3569937"/>
                  </a:lnTo>
                  <a:lnTo>
                    <a:pt x="5245038" y="3537001"/>
                  </a:lnTo>
                  <a:lnTo>
                    <a:pt x="5265555" y="3499199"/>
                  </a:lnTo>
                  <a:lnTo>
                    <a:pt x="5278522" y="3457426"/>
                  </a:lnTo>
                  <a:lnTo>
                    <a:pt x="5283043" y="3412576"/>
                  </a:lnTo>
                  <a:lnTo>
                    <a:pt x="5283043" y="222542"/>
                  </a:lnTo>
                  <a:lnTo>
                    <a:pt x="5278522" y="177690"/>
                  </a:lnTo>
                  <a:lnTo>
                    <a:pt x="5265555" y="135916"/>
                  </a:lnTo>
                  <a:lnTo>
                    <a:pt x="5245038" y="98114"/>
                  </a:lnTo>
                  <a:lnTo>
                    <a:pt x="5217864" y="65179"/>
                  </a:lnTo>
                  <a:lnTo>
                    <a:pt x="5184928" y="38005"/>
                  </a:lnTo>
                  <a:lnTo>
                    <a:pt x="5147126" y="17487"/>
                  </a:lnTo>
                  <a:lnTo>
                    <a:pt x="5105352" y="4521"/>
                  </a:lnTo>
                  <a:lnTo>
                    <a:pt x="5060501" y="0"/>
                  </a:lnTo>
                  <a:close/>
                </a:path>
              </a:pathLst>
            </a:custGeom>
            <a:solidFill>
              <a:srgbClr val="F2ED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2541" y="3181921"/>
              <a:ext cx="4467860" cy="437515"/>
            </a:xfrm>
            <a:custGeom>
              <a:avLst/>
              <a:gdLst/>
              <a:ahLst/>
              <a:cxnLst/>
              <a:rect l="l" t="t" r="r" b="b"/>
              <a:pathLst>
                <a:path w="4467860" h="437514">
                  <a:moveTo>
                    <a:pt x="4337264" y="0"/>
                  </a:moveTo>
                  <a:lnTo>
                    <a:pt x="130012" y="0"/>
                  </a:lnTo>
                  <a:lnTo>
                    <a:pt x="79405" y="10216"/>
                  </a:lnTo>
                  <a:lnTo>
                    <a:pt x="38079" y="38077"/>
                  </a:lnTo>
                  <a:lnTo>
                    <a:pt x="10217" y="79402"/>
                  </a:lnTo>
                  <a:lnTo>
                    <a:pt x="0" y="130009"/>
                  </a:lnTo>
                  <a:lnTo>
                    <a:pt x="0" y="307352"/>
                  </a:lnTo>
                  <a:lnTo>
                    <a:pt x="10217" y="357961"/>
                  </a:lnTo>
                  <a:lnTo>
                    <a:pt x="38079" y="399291"/>
                  </a:lnTo>
                  <a:lnTo>
                    <a:pt x="79405" y="427156"/>
                  </a:lnTo>
                  <a:lnTo>
                    <a:pt x="130012" y="437375"/>
                  </a:lnTo>
                  <a:lnTo>
                    <a:pt x="4337264" y="437375"/>
                  </a:lnTo>
                  <a:lnTo>
                    <a:pt x="4387871" y="427156"/>
                  </a:lnTo>
                  <a:lnTo>
                    <a:pt x="4429196" y="399291"/>
                  </a:lnTo>
                  <a:lnTo>
                    <a:pt x="4457058" y="357961"/>
                  </a:lnTo>
                  <a:lnTo>
                    <a:pt x="4467274" y="307352"/>
                  </a:lnTo>
                  <a:lnTo>
                    <a:pt x="4467274" y="130009"/>
                  </a:lnTo>
                  <a:lnTo>
                    <a:pt x="4457058" y="79402"/>
                  </a:lnTo>
                  <a:lnTo>
                    <a:pt x="4429196" y="38077"/>
                  </a:lnTo>
                  <a:lnTo>
                    <a:pt x="4387871" y="10216"/>
                  </a:lnTo>
                  <a:lnTo>
                    <a:pt x="4337264" y="0"/>
                  </a:lnTo>
                  <a:close/>
                </a:path>
              </a:pathLst>
            </a:custGeom>
            <a:solidFill>
              <a:srgbClr val="CECE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05468" y="2582163"/>
            <a:ext cx="1401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29" dirty="0">
                <a:latin typeface="Malgun Gothic"/>
                <a:cs typeface="Malgun Gothic"/>
              </a:rPr>
              <a:t>기존</a:t>
            </a:r>
            <a:r>
              <a:rPr sz="1600" b="1" spc="-175" dirty="0">
                <a:latin typeface="Malgun Gothic"/>
                <a:cs typeface="Malgun Gothic"/>
              </a:rPr>
              <a:t> </a:t>
            </a:r>
            <a:r>
              <a:rPr sz="1600" b="1" spc="-229" dirty="0">
                <a:latin typeface="Malgun Gothic"/>
                <a:cs typeface="Malgun Gothic"/>
              </a:rPr>
              <a:t>소비</a:t>
            </a:r>
            <a:r>
              <a:rPr sz="1600" b="1" spc="-175" dirty="0">
                <a:latin typeface="Malgun Gothic"/>
                <a:cs typeface="Malgun Gothic"/>
              </a:rPr>
              <a:t> </a:t>
            </a:r>
            <a:r>
              <a:rPr sz="1600" b="1" spc="-229" dirty="0">
                <a:latin typeface="Malgun Gothic"/>
                <a:cs typeface="Malgun Gothic"/>
              </a:rPr>
              <a:t>기록</a:t>
            </a:r>
            <a:r>
              <a:rPr sz="1600" b="1" spc="-170" dirty="0">
                <a:latin typeface="Malgun Gothic"/>
                <a:cs typeface="Malgun Gothic"/>
              </a:rPr>
              <a:t> </a:t>
            </a:r>
            <a:r>
              <a:rPr sz="1600" b="1" spc="-110" dirty="0">
                <a:latin typeface="Malgun Gothic"/>
                <a:cs typeface="Malgun Gothic"/>
              </a:rPr>
              <a:t>앱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2527" y="2326767"/>
            <a:ext cx="5283200" cy="3635375"/>
          </a:xfrm>
          <a:custGeom>
            <a:avLst/>
            <a:gdLst/>
            <a:ahLst/>
            <a:cxnLst/>
            <a:rect l="l" t="t" r="r" b="b"/>
            <a:pathLst>
              <a:path w="5283200" h="3635375">
                <a:moveTo>
                  <a:pt x="5060505" y="0"/>
                </a:moveTo>
                <a:lnTo>
                  <a:pt x="222542" y="0"/>
                </a:lnTo>
                <a:lnTo>
                  <a:pt x="177690" y="4521"/>
                </a:lnTo>
                <a:lnTo>
                  <a:pt x="135916" y="17487"/>
                </a:lnTo>
                <a:lnTo>
                  <a:pt x="98114" y="38005"/>
                </a:lnTo>
                <a:lnTo>
                  <a:pt x="65179" y="65179"/>
                </a:lnTo>
                <a:lnTo>
                  <a:pt x="38005" y="98114"/>
                </a:lnTo>
                <a:lnTo>
                  <a:pt x="17487" y="135916"/>
                </a:lnTo>
                <a:lnTo>
                  <a:pt x="4521" y="177690"/>
                </a:lnTo>
                <a:lnTo>
                  <a:pt x="0" y="222542"/>
                </a:lnTo>
                <a:lnTo>
                  <a:pt x="0" y="3412576"/>
                </a:lnTo>
                <a:lnTo>
                  <a:pt x="4521" y="3457426"/>
                </a:lnTo>
                <a:lnTo>
                  <a:pt x="17487" y="3499199"/>
                </a:lnTo>
                <a:lnTo>
                  <a:pt x="38005" y="3537001"/>
                </a:lnTo>
                <a:lnTo>
                  <a:pt x="65179" y="3569937"/>
                </a:lnTo>
                <a:lnTo>
                  <a:pt x="98114" y="3597111"/>
                </a:lnTo>
                <a:lnTo>
                  <a:pt x="135916" y="3617630"/>
                </a:lnTo>
                <a:lnTo>
                  <a:pt x="177690" y="3630597"/>
                </a:lnTo>
                <a:lnTo>
                  <a:pt x="222542" y="3635118"/>
                </a:lnTo>
                <a:lnTo>
                  <a:pt x="5060505" y="3635118"/>
                </a:lnTo>
                <a:lnTo>
                  <a:pt x="5105356" y="3630597"/>
                </a:lnTo>
                <a:lnTo>
                  <a:pt x="5147130" y="3617630"/>
                </a:lnTo>
                <a:lnTo>
                  <a:pt x="5184932" y="3597111"/>
                </a:lnTo>
                <a:lnTo>
                  <a:pt x="5217868" y="3569937"/>
                </a:lnTo>
                <a:lnTo>
                  <a:pt x="5245041" y="3537001"/>
                </a:lnTo>
                <a:lnTo>
                  <a:pt x="5265559" y="3499199"/>
                </a:lnTo>
                <a:lnTo>
                  <a:pt x="5278526" y="3457426"/>
                </a:lnTo>
                <a:lnTo>
                  <a:pt x="5283047" y="3412576"/>
                </a:lnTo>
                <a:lnTo>
                  <a:pt x="5283047" y="222542"/>
                </a:lnTo>
                <a:lnTo>
                  <a:pt x="5278526" y="177690"/>
                </a:lnTo>
                <a:lnTo>
                  <a:pt x="5265559" y="135916"/>
                </a:lnTo>
                <a:lnTo>
                  <a:pt x="5245041" y="98114"/>
                </a:lnTo>
                <a:lnTo>
                  <a:pt x="5217868" y="65179"/>
                </a:lnTo>
                <a:lnTo>
                  <a:pt x="5184932" y="38005"/>
                </a:lnTo>
                <a:lnTo>
                  <a:pt x="5147130" y="17487"/>
                </a:lnTo>
                <a:lnTo>
                  <a:pt x="5105356" y="4521"/>
                </a:lnTo>
                <a:lnTo>
                  <a:pt x="5060505" y="0"/>
                </a:lnTo>
                <a:close/>
              </a:path>
            </a:pathLst>
          </a:custGeom>
          <a:solidFill>
            <a:srgbClr val="F2E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78925" y="2585211"/>
            <a:ext cx="7308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4" dirty="0">
                <a:latin typeface="Malgun Gothic"/>
                <a:cs typeface="Malgun Gothic"/>
              </a:rPr>
              <a:t>소비채집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2541" y="3852938"/>
            <a:ext cx="4467860" cy="437515"/>
          </a:xfrm>
          <a:custGeom>
            <a:avLst/>
            <a:gdLst/>
            <a:ahLst/>
            <a:cxnLst/>
            <a:rect l="l" t="t" r="r" b="b"/>
            <a:pathLst>
              <a:path w="4467860" h="437514">
                <a:moveTo>
                  <a:pt x="4337264" y="0"/>
                </a:moveTo>
                <a:lnTo>
                  <a:pt x="130012" y="0"/>
                </a:lnTo>
                <a:lnTo>
                  <a:pt x="79405" y="10218"/>
                </a:lnTo>
                <a:lnTo>
                  <a:pt x="38079" y="38084"/>
                </a:lnTo>
                <a:lnTo>
                  <a:pt x="10217" y="79413"/>
                </a:lnTo>
                <a:lnTo>
                  <a:pt x="0" y="130022"/>
                </a:lnTo>
                <a:lnTo>
                  <a:pt x="0" y="307365"/>
                </a:lnTo>
                <a:lnTo>
                  <a:pt x="10217" y="357974"/>
                </a:lnTo>
                <a:lnTo>
                  <a:pt x="38079" y="399303"/>
                </a:lnTo>
                <a:lnTo>
                  <a:pt x="79405" y="427169"/>
                </a:lnTo>
                <a:lnTo>
                  <a:pt x="130012" y="437388"/>
                </a:lnTo>
                <a:lnTo>
                  <a:pt x="4337264" y="437388"/>
                </a:lnTo>
                <a:lnTo>
                  <a:pt x="4387871" y="427169"/>
                </a:lnTo>
                <a:lnTo>
                  <a:pt x="4429196" y="399303"/>
                </a:lnTo>
                <a:lnTo>
                  <a:pt x="4457058" y="357974"/>
                </a:lnTo>
                <a:lnTo>
                  <a:pt x="4467274" y="307365"/>
                </a:lnTo>
                <a:lnTo>
                  <a:pt x="4467274" y="130022"/>
                </a:lnTo>
                <a:lnTo>
                  <a:pt x="4457058" y="79413"/>
                </a:lnTo>
                <a:lnTo>
                  <a:pt x="4429196" y="38084"/>
                </a:lnTo>
                <a:lnTo>
                  <a:pt x="4387871" y="10218"/>
                </a:lnTo>
                <a:lnTo>
                  <a:pt x="4337264" y="0"/>
                </a:lnTo>
                <a:close/>
              </a:path>
            </a:pathLst>
          </a:custGeom>
          <a:solidFill>
            <a:srgbClr val="CEC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47468" y="3279140"/>
            <a:ext cx="2317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5" dirty="0">
                <a:latin typeface="Malgun Gothic Semilight"/>
                <a:cs typeface="Malgun Gothic Semilight"/>
              </a:rPr>
              <a:t>돈을</a:t>
            </a:r>
            <a:r>
              <a:rPr sz="1200" spc="-35" dirty="0">
                <a:latin typeface="Malgun Gothic Semilight"/>
                <a:cs typeface="Malgun Gothic Semilight"/>
              </a:rPr>
              <a:t> </a:t>
            </a:r>
            <a:r>
              <a:rPr sz="1200" spc="-170" dirty="0">
                <a:latin typeface="Malgun Gothic Semilight"/>
                <a:cs typeface="Malgun Gothic Semilight"/>
              </a:rPr>
              <a:t>관리하는데</a:t>
            </a:r>
            <a:r>
              <a:rPr sz="1200" spc="-35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중점이</a:t>
            </a:r>
            <a:r>
              <a:rPr sz="1200" spc="-35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맞춰져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95" dirty="0">
                <a:latin typeface="Malgun Gothic Semilight"/>
                <a:cs typeface="Malgun Gothic Semilight"/>
              </a:rPr>
              <a:t>있어요.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6453" y="3949700"/>
            <a:ext cx="3218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30" dirty="0">
                <a:latin typeface="Malgun Gothic Semilight"/>
                <a:cs typeface="Malgun Gothic Semilight"/>
              </a:rPr>
              <a:t>구매처,</a:t>
            </a:r>
            <a:r>
              <a:rPr sz="1200" spc="-35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가격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등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0" dirty="0">
                <a:latin typeface="Malgun Gothic Semilight"/>
                <a:cs typeface="Malgun Gothic Semilight"/>
              </a:rPr>
              <a:t>지출내역과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관련된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데이터가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05" dirty="0">
                <a:latin typeface="Malgun Gothic Semilight"/>
                <a:cs typeface="Malgun Gothic Semilight"/>
              </a:rPr>
              <a:t>중요해요.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2541" y="4529861"/>
            <a:ext cx="4467860" cy="437515"/>
          </a:xfrm>
          <a:custGeom>
            <a:avLst/>
            <a:gdLst/>
            <a:ahLst/>
            <a:cxnLst/>
            <a:rect l="l" t="t" r="r" b="b"/>
            <a:pathLst>
              <a:path w="4467860" h="437514">
                <a:moveTo>
                  <a:pt x="4337264" y="0"/>
                </a:moveTo>
                <a:lnTo>
                  <a:pt x="130012" y="0"/>
                </a:lnTo>
                <a:lnTo>
                  <a:pt x="79405" y="10216"/>
                </a:lnTo>
                <a:lnTo>
                  <a:pt x="38079" y="38077"/>
                </a:lnTo>
                <a:lnTo>
                  <a:pt x="10217" y="79402"/>
                </a:lnTo>
                <a:lnTo>
                  <a:pt x="0" y="130009"/>
                </a:lnTo>
                <a:lnTo>
                  <a:pt x="0" y="307365"/>
                </a:lnTo>
                <a:lnTo>
                  <a:pt x="10217" y="357967"/>
                </a:lnTo>
                <a:lnTo>
                  <a:pt x="38079" y="399292"/>
                </a:lnTo>
                <a:lnTo>
                  <a:pt x="79405" y="427157"/>
                </a:lnTo>
                <a:lnTo>
                  <a:pt x="130012" y="437375"/>
                </a:lnTo>
                <a:lnTo>
                  <a:pt x="4337264" y="437375"/>
                </a:lnTo>
                <a:lnTo>
                  <a:pt x="4387871" y="427157"/>
                </a:lnTo>
                <a:lnTo>
                  <a:pt x="4429196" y="399292"/>
                </a:lnTo>
                <a:lnTo>
                  <a:pt x="4457058" y="357967"/>
                </a:lnTo>
                <a:lnTo>
                  <a:pt x="4467274" y="307365"/>
                </a:lnTo>
                <a:lnTo>
                  <a:pt x="4467274" y="130009"/>
                </a:lnTo>
                <a:lnTo>
                  <a:pt x="4457058" y="79402"/>
                </a:lnTo>
                <a:lnTo>
                  <a:pt x="4429196" y="38077"/>
                </a:lnTo>
                <a:lnTo>
                  <a:pt x="4387871" y="10216"/>
                </a:lnTo>
                <a:lnTo>
                  <a:pt x="4337264" y="0"/>
                </a:lnTo>
                <a:close/>
              </a:path>
            </a:pathLst>
          </a:custGeom>
          <a:solidFill>
            <a:srgbClr val="CEC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03997" y="4632452"/>
            <a:ext cx="4176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5" dirty="0">
                <a:latin typeface="Malgun Gothic Semilight"/>
                <a:cs typeface="Malgun Gothic Semilight"/>
              </a:rPr>
              <a:t>예산을</a:t>
            </a:r>
            <a:r>
              <a:rPr sz="1200" spc="-35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초과할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경우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알림을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제공하는</a:t>
            </a:r>
            <a:r>
              <a:rPr sz="1200" spc="-35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등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경제적인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0" dirty="0">
                <a:latin typeface="Malgun Gothic Semilight"/>
                <a:cs typeface="Malgun Gothic Semilight"/>
              </a:rPr>
              <a:t>의사결정을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95" dirty="0">
                <a:latin typeface="Malgun Gothic Semilight"/>
                <a:cs typeface="Malgun Gothic Semilight"/>
              </a:rPr>
              <a:t>도와줘요.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2541" y="5199214"/>
            <a:ext cx="4467860" cy="437515"/>
          </a:xfrm>
          <a:custGeom>
            <a:avLst/>
            <a:gdLst/>
            <a:ahLst/>
            <a:cxnLst/>
            <a:rect l="l" t="t" r="r" b="b"/>
            <a:pathLst>
              <a:path w="4467860" h="437514">
                <a:moveTo>
                  <a:pt x="4337264" y="0"/>
                </a:moveTo>
                <a:lnTo>
                  <a:pt x="130012" y="0"/>
                </a:lnTo>
                <a:lnTo>
                  <a:pt x="79405" y="10216"/>
                </a:lnTo>
                <a:lnTo>
                  <a:pt x="38079" y="38077"/>
                </a:lnTo>
                <a:lnTo>
                  <a:pt x="10217" y="79402"/>
                </a:lnTo>
                <a:lnTo>
                  <a:pt x="0" y="130009"/>
                </a:lnTo>
                <a:lnTo>
                  <a:pt x="0" y="307352"/>
                </a:lnTo>
                <a:lnTo>
                  <a:pt x="10217" y="357961"/>
                </a:lnTo>
                <a:lnTo>
                  <a:pt x="38079" y="399289"/>
                </a:lnTo>
                <a:lnTo>
                  <a:pt x="79405" y="427153"/>
                </a:lnTo>
                <a:lnTo>
                  <a:pt x="130012" y="437371"/>
                </a:lnTo>
                <a:lnTo>
                  <a:pt x="4337264" y="437371"/>
                </a:lnTo>
                <a:lnTo>
                  <a:pt x="4387871" y="427153"/>
                </a:lnTo>
                <a:lnTo>
                  <a:pt x="4429196" y="399289"/>
                </a:lnTo>
                <a:lnTo>
                  <a:pt x="4457058" y="357961"/>
                </a:lnTo>
                <a:lnTo>
                  <a:pt x="4467274" y="307352"/>
                </a:lnTo>
                <a:lnTo>
                  <a:pt x="4467274" y="130009"/>
                </a:lnTo>
                <a:lnTo>
                  <a:pt x="4457058" y="79402"/>
                </a:lnTo>
                <a:lnTo>
                  <a:pt x="4429196" y="38077"/>
                </a:lnTo>
                <a:lnTo>
                  <a:pt x="4387871" y="10216"/>
                </a:lnTo>
                <a:lnTo>
                  <a:pt x="4337264" y="0"/>
                </a:lnTo>
                <a:close/>
              </a:path>
            </a:pathLst>
          </a:custGeom>
          <a:solidFill>
            <a:srgbClr val="CECE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7253" y="5299964"/>
            <a:ext cx="3217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75" dirty="0">
                <a:latin typeface="Malgun Gothic Semilight"/>
                <a:cs typeface="Malgun Gothic Semilight"/>
              </a:rPr>
              <a:t>과거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지출과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비교하며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지출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패턴에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대한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latin typeface="Malgun Gothic Semilight"/>
                <a:cs typeface="Malgun Gothic Semilight"/>
              </a:rPr>
              <a:t>피드백을</a:t>
            </a:r>
            <a:r>
              <a:rPr sz="1200" spc="-30" dirty="0">
                <a:latin typeface="Malgun Gothic Semilight"/>
                <a:cs typeface="Malgun Gothic Semilight"/>
              </a:rPr>
              <a:t> </a:t>
            </a:r>
            <a:r>
              <a:rPr sz="1200" spc="-55" dirty="0">
                <a:latin typeface="Malgun Gothic Semilight"/>
                <a:cs typeface="Malgun Gothic Semilight"/>
              </a:rPr>
              <a:t>줘요.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23291" y="3267100"/>
            <a:ext cx="4467860" cy="703580"/>
          </a:xfrm>
          <a:custGeom>
            <a:avLst/>
            <a:gdLst/>
            <a:ahLst/>
            <a:cxnLst/>
            <a:rect l="l" t="t" r="r" b="b"/>
            <a:pathLst>
              <a:path w="4467859" h="703579">
                <a:moveTo>
                  <a:pt x="4258183" y="0"/>
                </a:moveTo>
                <a:lnTo>
                  <a:pt x="209080" y="0"/>
                </a:lnTo>
                <a:lnTo>
                  <a:pt x="161141" y="5522"/>
                </a:lnTo>
                <a:lnTo>
                  <a:pt x="117133" y="21252"/>
                </a:lnTo>
                <a:lnTo>
                  <a:pt x="78312" y="45934"/>
                </a:lnTo>
                <a:lnTo>
                  <a:pt x="45933" y="78314"/>
                </a:lnTo>
                <a:lnTo>
                  <a:pt x="21251" y="117138"/>
                </a:lnTo>
                <a:lnTo>
                  <a:pt x="5522" y="161149"/>
                </a:lnTo>
                <a:lnTo>
                  <a:pt x="0" y="209092"/>
                </a:lnTo>
                <a:lnTo>
                  <a:pt x="0" y="494309"/>
                </a:lnTo>
                <a:lnTo>
                  <a:pt x="5522" y="542253"/>
                </a:lnTo>
                <a:lnTo>
                  <a:pt x="21251" y="586264"/>
                </a:lnTo>
                <a:lnTo>
                  <a:pt x="45933" y="625087"/>
                </a:lnTo>
                <a:lnTo>
                  <a:pt x="78312" y="657467"/>
                </a:lnTo>
                <a:lnTo>
                  <a:pt x="117133" y="682150"/>
                </a:lnTo>
                <a:lnTo>
                  <a:pt x="161141" y="697880"/>
                </a:lnTo>
                <a:lnTo>
                  <a:pt x="209080" y="703402"/>
                </a:lnTo>
                <a:lnTo>
                  <a:pt x="4258183" y="703402"/>
                </a:lnTo>
                <a:lnTo>
                  <a:pt x="4306126" y="697880"/>
                </a:lnTo>
                <a:lnTo>
                  <a:pt x="4350137" y="682150"/>
                </a:lnTo>
                <a:lnTo>
                  <a:pt x="4388960" y="657467"/>
                </a:lnTo>
                <a:lnTo>
                  <a:pt x="4421341" y="625087"/>
                </a:lnTo>
                <a:lnTo>
                  <a:pt x="4446023" y="586264"/>
                </a:lnTo>
                <a:lnTo>
                  <a:pt x="4461753" y="542253"/>
                </a:lnTo>
                <a:lnTo>
                  <a:pt x="4467275" y="494309"/>
                </a:lnTo>
                <a:lnTo>
                  <a:pt x="4467275" y="209092"/>
                </a:lnTo>
                <a:lnTo>
                  <a:pt x="4461753" y="161149"/>
                </a:lnTo>
                <a:lnTo>
                  <a:pt x="4446023" y="117138"/>
                </a:lnTo>
                <a:lnTo>
                  <a:pt x="4421341" y="78314"/>
                </a:lnTo>
                <a:lnTo>
                  <a:pt x="4388960" y="45934"/>
                </a:lnTo>
                <a:lnTo>
                  <a:pt x="4350137" y="21252"/>
                </a:lnTo>
                <a:lnTo>
                  <a:pt x="4306126" y="5522"/>
                </a:lnTo>
                <a:lnTo>
                  <a:pt x="425818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01038" y="3407155"/>
            <a:ext cx="248539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9860">
              <a:lnSpc>
                <a:spcPct val="103299"/>
              </a:lnSpc>
              <a:spcBef>
                <a:spcPts val="50"/>
              </a:spcBef>
            </a:pP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수치적인</a:t>
            </a:r>
            <a:r>
              <a:rPr sz="12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기록보다</a:t>
            </a:r>
            <a:r>
              <a:rPr sz="1200" spc="-2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지출에</a:t>
            </a:r>
            <a:r>
              <a:rPr sz="12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대한</a:t>
            </a:r>
            <a:r>
              <a:rPr sz="1200" spc="-2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감정,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의미를</a:t>
            </a:r>
            <a:r>
              <a:rPr sz="1200" spc="-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기록하는</a:t>
            </a:r>
            <a:r>
              <a:rPr sz="12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데</a:t>
            </a:r>
            <a:r>
              <a:rPr sz="12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초점이</a:t>
            </a:r>
            <a:r>
              <a:rPr sz="12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맞춰져</a:t>
            </a:r>
            <a:r>
              <a:rPr sz="12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있어요.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23291" y="4090542"/>
            <a:ext cx="4467860" cy="1525905"/>
          </a:xfrm>
          <a:custGeom>
            <a:avLst/>
            <a:gdLst/>
            <a:ahLst/>
            <a:cxnLst/>
            <a:rect l="l" t="t" r="r" b="b"/>
            <a:pathLst>
              <a:path w="4467859" h="1525904">
                <a:moveTo>
                  <a:pt x="4467276" y="1031036"/>
                </a:moveTo>
                <a:lnTo>
                  <a:pt x="4461751" y="983094"/>
                </a:lnTo>
                <a:lnTo>
                  <a:pt x="4446016" y="939088"/>
                </a:lnTo>
                <a:lnTo>
                  <a:pt x="4421340" y="900264"/>
                </a:lnTo>
                <a:lnTo>
                  <a:pt x="4388955" y="867879"/>
                </a:lnTo>
                <a:lnTo>
                  <a:pt x="4350131" y="843203"/>
                </a:lnTo>
                <a:lnTo>
                  <a:pt x="4306125" y="827468"/>
                </a:lnTo>
                <a:lnTo>
                  <a:pt x="4258183" y="821944"/>
                </a:lnTo>
                <a:lnTo>
                  <a:pt x="209080" y="821944"/>
                </a:lnTo>
                <a:lnTo>
                  <a:pt x="161137" y="827468"/>
                </a:lnTo>
                <a:lnTo>
                  <a:pt x="117132" y="843203"/>
                </a:lnTo>
                <a:lnTo>
                  <a:pt x="78308" y="867879"/>
                </a:lnTo>
                <a:lnTo>
                  <a:pt x="45923" y="900264"/>
                </a:lnTo>
                <a:lnTo>
                  <a:pt x="21247" y="939088"/>
                </a:lnTo>
                <a:lnTo>
                  <a:pt x="5511" y="983094"/>
                </a:lnTo>
                <a:lnTo>
                  <a:pt x="0" y="1031036"/>
                </a:lnTo>
                <a:lnTo>
                  <a:pt x="0" y="1316253"/>
                </a:lnTo>
                <a:lnTo>
                  <a:pt x="5511" y="1364195"/>
                </a:lnTo>
                <a:lnTo>
                  <a:pt x="21247" y="1408201"/>
                </a:lnTo>
                <a:lnTo>
                  <a:pt x="45923" y="1447025"/>
                </a:lnTo>
                <a:lnTo>
                  <a:pt x="78308" y="1479410"/>
                </a:lnTo>
                <a:lnTo>
                  <a:pt x="117132" y="1504086"/>
                </a:lnTo>
                <a:lnTo>
                  <a:pt x="161137" y="1519821"/>
                </a:lnTo>
                <a:lnTo>
                  <a:pt x="209080" y="1525346"/>
                </a:lnTo>
                <a:lnTo>
                  <a:pt x="4258183" y="1525346"/>
                </a:lnTo>
                <a:lnTo>
                  <a:pt x="4306125" y="1519821"/>
                </a:lnTo>
                <a:lnTo>
                  <a:pt x="4350131" y="1504086"/>
                </a:lnTo>
                <a:lnTo>
                  <a:pt x="4388955" y="1479410"/>
                </a:lnTo>
                <a:lnTo>
                  <a:pt x="4421340" y="1447025"/>
                </a:lnTo>
                <a:lnTo>
                  <a:pt x="4446016" y="1408201"/>
                </a:lnTo>
                <a:lnTo>
                  <a:pt x="4461751" y="1364195"/>
                </a:lnTo>
                <a:lnTo>
                  <a:pt x="4467276" y="1316253"/>
                </a:lnTo>
                <a:lnTo>
                  <a:pt x="4467276" y="1031036"/>
                </a:lnTo>
                <a:close/>
              </a:path>
              <a:path w="4467859" h="1525904">
                <a:moveTo>
                  <a:pt x="4467860" y="209080"/>
                </a:moveTo>
                <a:lnTo>
                  <a:pt x="4462335" y="161150"/>
                </a:lnTo>
                <a:lnTo>
                  <a:pt x="4446600" y="117144"/>
                </a:lnTo>
                <a:lnTo>
                  <a:pt x="4421924" y="78320"/>
                </a:lnTo>
                <a:lnTo>
                  <a:pt x="4389539" y="45935"/>
                </a:lnTo>
                <a:lnTo>
                  <a:pt x="4350715" y="21259"/>
                </a:lnTo>
                <a:lnTo>
                  <a:pt x="4306709" y="5524"/>
                </a:lnTo>
                <a:lnTo>
                  <a:pt x="4258767" y="0"/>
                </a:lnTo>
                <a:lnTo>
                  <a:pt x="209664" y="0"/>
                </a:lnTo>
                <a:lnTo>
                  <a:pt x="161709" y="5524"/>
                </a:lnTo>
                <a:lnTo>
                  <a:pt x="117703" y="21259"/>
                </a:lnTo>
                <a:lnTo>
                  <a:pt x="78879" y="45935"/>
                </a:lnTo>
                <a:lnTo>
                  <a:pt x="46494" y="78320"/>
                </a:lnTo>
                <a:lnTo>
                  <a:pt x="21818" y="117144"/>
                </a:lnTo>
                <a:lnTo>
                  <a:pt x="6083" y="161150"/>
                </a:lnTo>
                <a:lnTo>
                  <a:pt x="571" y="209080"/>
                </a:lnTo>
                <a:lnTo>
                  <a:pt x="571" y="494296"/>
                </a:lnTo>
                <a:lnTo>
                  <a:pt x="6083" y="542251"/>
                </a:lnTo>
                <a:lnTo>
                  <a:pt x="21818" y="586257"/>
                </a:lnTo>
                <a:lnTo>
                  <a:pt x="46494" y="625081"/>
                </a:lnTo>
                <a:lnTo>
                  <a:pt x="78879" y="657466"/>
                </a:lnTo>
                <a:lnTo>
                  <a:pt x="117703" y="682142"/>
                </a:lnTo>
                <a:lnTo>
                  <a:pt x="161709" y="697877"/>
                </a:lnTo>
                <a:lnTo>
                  <a:pt x="209664" y="703389"/>
                </a:lnTo>
                <a:lnTo>
                  <a:pt x="4258767" y="703389"/>
                </a:lnTo>
                <a:lnTo>
                  <a:pt x="4306709" y="697877"/>
                </a:lnTo>
                <a:lnTo>
                  <a:pt x="4350715" y="682142"/>
                </a:lnTo>
                <a:lnTo>
                  <a:pt x="4389539" y="657466"/>
                </a:lnTo>
                <a:lnTo>
                  <a:pt x="4421924" y="625081"/>
                </a:lnTo>
                <a:lnTo>
                  <a:pt x="4446600" y="586257"/>
                </a:lnTo>
                <a:lnTo>
                  <a:pt x="4462335" y="542251"/>
                </a:lnTo>
                <a:lnTo>
                  <a:pt x="4467860" y="494296"/>
                </a:lnTo>
                <a:lnTo>
                  <a:pt x="4467860" y="2090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67497" y="4208779"/>
            <a:ext cx="2317115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02870">
              <a:lnSpc>
                <a:spcPct val="103299"/>
              </a:lnSpc>
              <a:spcBef>
                <a:spcPts val="50"/>
              </a:spcBef>
            </a:pP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지출과</a:t>
            </a:r>
            <a:r>
              <a:rPr sz="1200" spc="-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감정의</a:t>
            </a:r>
            <a:r>
              <a:rPr sz="1200" spc="-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상관관계를</a:t>
            </a:r>
            <a:r>
              <a:rPr sz="12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분석하여 </a:t>
            </a:r>
            <a:r>
              <a:rPr sz="1200" spc="-17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사용자에게</a:t>
            </a:r>
            <a:r>
              <a:rPr sz="1200" spc="-4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의미</a:t>
            </a:r>
            <a:r>
              <a:rPr sz="1200" spc="-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있는</a:t>
            </a:r>
            <a:r>
              <a:rPr sz="1200" spc="-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통계를</a:t>
            </a:r>
            <a:r>
              <a:rPr sz="1200" spc="-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제공해요.</a:t>
            </a:r>
            <a:endParaRPr sz="1200">
              <a:latin typeface="Malgun Gothic Semilight"/>
              <a:cs typeface="Malgun Gothic Semi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9816" y="5037835"/>
            <a:ext cx="2053589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830">
              <a:lnSpc>
                <a:spcPct val="105000"/>
              </a:lnSpc>
              <a:spcBef>
                <a:spcPts val="100"/>
              </a:spcBef>
            </a:pP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다른</a:t>
            </a:r>
            <a:r>
              <a:rPr sz="1200" spc="-4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사용자들과</a:t>
            </a:r>
            <a:r>
              <a:rPr sz="1200" spc="-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기록을</a:t>
            </a:r>
            <a:r>
              <a:rPr sz="1200" spc="-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공유하며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서로</a:t>
            </a:r>
            <a:r>
              <a:rPr sz="1200" spc="-3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피드백을</a:t>
            </a:r>
            <a:r>
              <a:rPr sz="12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주고받을</a:t>
            </a:r>
            <a:r>
              <a:rPr sz="12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7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수</a:t>
            </a:r>
            <a:r>
              <a:rPr sz="1200" spc="-3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있어요.</a:t>
            </a:r>
            <a:endParaRPr sz="1200">
              <a:latin typeface="Malgun Gothic Semilight"/>
              <a:cs typeface="Malgun Gothic Semi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148" y="4876800"/>
            <a:ext cx="8305800" cy="1039689"/>
          </a:xfrm>
          <a:prstGeom prst="rect">
            <a:avLst/>
          </a:prstGeom>
        </p:spPr>
        <p:txBody>
          <a:bodyPr vert="horz" wrap="square" lIns="0" tIns="359074" rIns="0" bIns="0" rtlCol="0">
            <a:spAutoFit/>
          </a:bodyPr>
          <a:lstStyle/>
          <a:p>
            <a:pPr marL="1568450" algn="ctr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330" dirty="0"/>
              <a:t>감사합니다</a:t>
            </a:r>
            <a:r>
              <a:rPr lang="en-US" altLang="ko-KR" b="1" spc="-330" dirty="0"/>
              <a:t>.</a:t>
            </a:r>
            <a:endParaRPr b="1" spc="-33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3739" y="1126931"/>
            <a:ext cx="5330583" cy="42929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6362</TotalTime>
  <Words>129</Words>
  <Application>Microsoft Macintosh PowerPoint</Application>
  <PresentationFormat>와이드스크린</PresentationFormat>
  <Paragraphs>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맑은 고딕</vt:lpstr>
      <vt:lpstr>Malgun Gothic Semilight</vt:lpstr>
      <vt:lpstr>NanumBarunGothic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기존 소비 기록 앱과 이런 점이 달라요.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안이연 한화시스템/ICT</cp:lastModifiedBy>
  <cp:revision>14</cp:revision>
  <dcterms:created xsi:type="dcterms:W3CDTF">2025-02-14T12:51:26Z</dcterms:created>
  <dcterms:modified xsi:type="dcterms:W3CDTF">2025-03-26T23:12:59Z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2023-11-12T00:00:00Z</vt:filetime>
  </property>
  <property fmtid="{D5CDD505-2E9C-101B-9397-08002B2CF9AE}" pid="3" name="LastSaved">
    <vt:filetime>2025-02-14T00:00:00Z</vt:filetime>
  </property>
  <property fmtid="{D5CDD505-2E9C-101B-9397-08002B2CF9AE}" pid="4" name="Producer">
    <vt:lpwstr>3-Heights(TM) PDF Security Shell 4.8.25.2 (http://www.pdf-tools.com)</vt:lpwstr>
  </property>
</Properties>
</file>