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9" r:id="rId2"/>
    <p:sldId id="360" r:id="rId3"/>
    <p:sldId id="361" r:id="rId4"/>
    <p:sldId id="362" r:id="rId5"/>
    <p:sldId id="364" r:id="rId6"/>
    <p:sldId id="370" r:id="rId7"/>
    <p:sldId id="367" r:id="rId8"/>
    <p:sldId id="385" r:id="rId9"/>
    <p:sldId id="371" r:id="rId10"/>
    <p:sldId id="374" r:id="rId11"/>
    <p:sldId id="365" r:id="rId12"/>
    <p:sldId id="373" r:id="rId13"/>
    <p:sldId id="366" r:id="rId14"/>
    <p:sldId id="378" r:id="rId15"/>
    <p:sldId id="36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34" autoAdjust="0"/>
    <p:restoredTop sz="96271"/>
  </p:normalViewPr>
  <p:slideViewPr>
    <p:cSldViewPr snapToGrid="0" snapToObjects="1">
      <p:cViewPr varScale="1">
        <p:scale>
          <a:sx n="68" d="100"/>
          <a:sy n="68" d="100"/>
        </p:scale>
        <p:origin x="96" y="1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57073" y="160638"/>
            <a:ext cx="734527" cy="778476"/>
            <a:chOff x="-968275" y="-250927"/>
            <a:chExt cx="4450611" cy="4716909"/>
          </a:xfrm>
        </p:grpSpPr>
        <p:sp>
          <p:nvSpPr>
            <p:cNvPr id="3" name="三角形 2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" name="三角形 5"/>
          <p:cNvSpPr/>
          <p:nvPr userDrawn="1"/>
        </p:nvSpPr>
        <p:spPr>
          <a:xfrm rot="9000000">
            <a:off x="661634" y="206056"/>
            <a:ext cx="364793" cy="314477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47308" y="35960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1FF04B5-9E4F-2C48-8971-E627776A4E91}" type="slidenum">
              <a:rPr kumimoji="1"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kumimoji="1"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9800000">
            <a:off x="-2748285" y="-631137"/>
            <a:ext cx="6611108" cy="5565070"/>
            <a:chOff x="-2121211" y="-250948"/>
            <a:chExt cx="5603547" cy="4716930"/>
          </a:xfrm>
        </p:grpSpPr>
        <p:sp>
          <p:nvSpPr>
            <p:cNvPr id="2" name="三角形 1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三角形 2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三角形 6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三角形 8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三角形 9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9000000">
            <a:off x="8737344" y="2048989"/>
            <a:ext cx="6611108" cy="5565070"/>
            <a:chOff x="-2121211" y="-250948"/>
            <a:chExt cx="5603547" cy="4716930"/>
          </a:xfrm>
        </p:grpSpPr>
        <p:sp>
          <p:nvSpPr>
            <p:cNvPr id="33" name="三角形 32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三角形 33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三角形 34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三角形 35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三角形 36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三角形 37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三角形 38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三角形 39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三角形 40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806468" y="2659330"/>
            <a:ext cx="7250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2023</a:t>
            </a:r>
            <a:r>
              <a:rPr kumimoji="1"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年终工作总结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894075" y="2052265"/>
            <a:ext cx="477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WORK SUMMARY</a:t>
            </a:r>
            <a:endParaRPr kumimoji="1"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 rot="17992882">
            <a:off x="-451128" y="4120126"/>
            <a:ext cx="3286012" cy="438502"/>
            <a:chOff x="-549271" y="3205990"/>
            <a:chExt cx="3286012" cy="438502"/>
          </a:xfrm>
        </p:grpSpPr>
        <p:cxnSp>
          <p:nvCxnSpPr>
            <p:cNvPr id="43" name="直线连接符 42"/>
            <p:cNvCxnSpPr/>
            <p:nvPr/>
          </p:nvCxnSpPr>
          <p:spPr>
            <a:xfrm>
              <a:off x="-142871" y="33837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>
              <a:off x="-440118" y="3644492"/>
              <a:ext cx="2879612" cy="0"/>
            </a:xfrm>
            <a:prstGeom prst="line">
              <a:avLst/>
            </a:prstGeom>
            <a:ln w="254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/>
            <p:cNvCxnSpPr/>
            <p:nvPr/>
          </p:nvCxnSpPr>
          <p:spPr>
            <a:xfrm>
              <a:off x="-549271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 rot="17984690">
            <a:off x="9321977" y="3199729"/>
            <a:ext cx="3514612" cy="438502"/>
            <a:chOff x="9460313" y="3205990"/>
            <a:chExt cx="3514612" cy="438502"/>
          </a:xfrm>
        </p:grpSpPr>
        <p:cxnSp>
          <p:nvCxnSpPr>
            <p:cNvPr id="50" name="直线连接符 49"/>
            <p:cNvCxnSpPr/>
            <p:nvPr/>
          </p:nvCxnSpPr>
          <p:spPr>
            <a:xfrm flipH="1">
              <a:off x="9460313" y="3358359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/>
            <p:nvPr/>
          </p:nvCxnSpPr>
          <p:spPr>
            <a:xfrm flipH="1">
              <a:off x="9746120" y="3644492"/>
              <a:ext cx="2879612" cy="0"/>
            </a:xfrm>
            <a:prstGeom prst="line">
              <a:avLst/>
            </a:prstGeom>
            <a:ln w="254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/>
            <p:nvPr/>
          </p:nvCxnSpPr>
          <p:spPr>
            <a:xfrm flipH="1">
              <a:off x="10095313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2729730" y="3777740"/>
            <a:ext cx="6724875" cy="41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部门：研发部            汇报人：李新宇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8343" y="4738646"/>
            <a:ext cx="2032000" cy="3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627753" y="472823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2024-01-26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7" grpId="0"/>
      <p:bldP spid="58" grpId="0" animBg="1"/>
      <p:bldP spid="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77462" y="2965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成果展示</a:t>
            </a:r>
          </a:p>
        </p:txBody>
      </p:sp>
      <p:sp>
        <p:nvSpPr>
          <p:cNvPr id="3" name="Oval 16"/>
          <p:cNvSpPr/>
          <p:nvPr/>
        </p:nvSpPr>
        <p:spPr>
          <a:xfrm>
            <a:off x="2502016" y="1818130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sp>
        <p:nvSpPr>
          <p:cNvPr id="4" name="Oval 17"/>
          <p:cNvSpPr/>
          <p:nvPr/>
        </p:nvSpPr>
        <p:spPr>
          <a:xfrm>
            <a:off x="5094288" y="1818130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sp>
        <p:nvSpPr>
          <p:cNvPr id="5" name="Oval 18"/>
          <p:cNvSpPr/>
          <p:nvPr/>
        </p:nvSpPr>
        <p:spPr>
          <a:xfrm>
            <a:off x="7568566" y="1818130"/>
            <a:ext cx="1492884" cy="1492878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sp>
        <p:nvSpPr>
          <p:cNvPr id="7" name="Arc 20"/>
          <p:cNvSpPr/>
          <p:nvPr/>
        </p:nvSpPr>
        <p:spPr>
          <a:xfrm>
            <a:off x="2384026" y="1700139"/>
            <a:ext cx="1728865" cy="1728861"/>
          </a:xfrm>
          <a:prstGeom prst="arc">
            <a:avLst>
              <a:gd name="adj1" fmla="val 16421581"/>
              <a:gd name="adj2" fmla="val 16420974"/>
            </a:avLst>
          </a:prstGeom>
          <a:ln w="762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sp>
        <p:nvSpPr>
          <p:cNvPr id="8" name="Arc 21"/>
          <p:cNvSpPr/>
          <p:nvPr/>
        </p:nvSpPr>
        <p:spPr>
          <a:xfrm>
            <a:off x="4976296" y="1700139"/>
            <a:ext cx="1728865" cy="1728861"/>
          </a:xfrm>
          <a:prstGeom prst="arc">
            <a:avLst>
              <a:gd name="adj1" fmla="val 16306534"/>
              <a:gd name="adj2" fmla="val 12363249"/>
            </a:avLst>
          </a:prstGeom>
          <a:ln w="762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sp>
        <p:nvSpPr>
          <p:cNvPr id="9" name="Arc 22"/>
          <p:cNvSpPr/>
          <p:nvPr/>
        </p:nvSpPr>
        <p:spPr>
          <a:xfrm>
            <a:off x="7450576" y="1700139"/>
            <a:ext cx="1728865" cy="1728861"/>
          </a:xfrm>
          <a:prstGeom prst="arc">
            <a:avLst>
              <a:gd name="adj1" fmla="val 14283035"/>
              <a:gd name="adj2" fmla="val 6602100"/>
            </a:avLst>
          </a:prstGeom>
          <a:ln w="76200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sp>
        <p:nvSpPr>
          <p:cNvPr id="11" name="TextBox 24"/>
          <p:cNvSpPr txBox="1"/>
          <p:nvPr/>
        </p:nvSpPr>
        <p:spPr>
          <a:xfrm>
            <a:off x="2502016" y="2272726"/>
            <a:ext cx="1202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350+</a:t>
            </a:r>
          </a:p>
        </p:txBody>
      </p:sp>
      <p:sp>
        <p:nvSpPr>
          <p:cNvPr id="12" name="TextBox 27"/>
          <p:cNvSpPr txBox="1"/>
          <p:nvPr/>
        </p:nvSpPr>
        <p:spPr>
          <a:xfrm>
            <a:off x="5227373" y="2302959"/>
            <a:ext cx="112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320+</a:t>
            </a:r>
          </a:p>
        </p:txBody>
      </p:sp>
      <p:sp>
        <p:nvSpPr>
          <p:cNvPr id="13" name="TextBox 28"/>
          <p:cNvSpPr txBox="1"/>
          <p:nvPr/>
        </p:nvSpPr>
        <p:spPr>
          <a:xfrm>
            <a:off x="7822752" y="2272726"/>
            <a:ext cx="92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30+</a:t>
            </a:r>
          </a:p>
        </p:txBody>
      </p:sp>
      <p:sp>
        <p:nvSpPr>
          <p:cNvPr id="16" name="TextBox 30"/>
          <p:cNvSpPr txBox="1"/>
          <p:nvPr/>
        </p:nvSpPr>
        <p:spPr>
          <a:xfrm>
            <a:off x="3737596" y="2425321"/>
            <a:ext cx="986566" cy="27849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Open Sans" panose="020B0606030504020204" pitchFamily="34" charset="0"/>
              </a:rPr>
              <a:t>PINGCODE</a:t>
            </a:r>
            <a:endParaRPr lang="en-US" sz="1400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17" name="TextBox 31"/>
          <p:cNvSpPr txBox="1"/>
          <p:nvPr/>
        </p:nvSpPr>
        <p:spPr>
          <a:xfrm>
            <a:off x="6329864" y="2425321"/>
            <a:ext cx="986566" cy="27849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Open Sans" panose="020B0606030504020204" pitchFamily="34" charset="0"/>
              </a:rPr>
              <a:t>API DEMO</a:t>
            </a:r>
          </a:p>
        </p:txBody>
      </p:sp>
      <p:sp>
        <p:nvSpPr>
          <p:cNvPr id="18" name="TextBox 32"/>
          <p:cNvSpPr txBox="1"/>
          <p:nvPr/>
        </p:nvSpPr>
        <p:spPr>
          <a:xfrm>
            <a:off x="8804145" y="2425321"/>
            <a:ext cx="1120709" cy="27849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Source Han Sans CN ExtraLight" panose="020B0200000000000000" pitchFamily="34" charset="-128"/>
                <a:ea typeface="Source Han Sans CN ExtraLight" panose="020B0200000000000000" pitchFamily="34" charset="-128"/>
                <a:cs typeface="Open Sans" panose="020B0606030504020204" pitchFamily="34" charset="0"/>
              </a:rPr>
              <a:t>功能演示页面</a:t>
            </a:r>
            <a:endParaRPr lang="en-US" altLang="zh-CN" sz="1400" dirty="0">
              <a:solidFill>
                <a:schemeClr val="bg1"/>
              </a:solidFill>
              <a:latin typeface="Source Han Sans CN ExtraLight" panose="020B0200000000000000" pitchFamily="34" charset="-128"/>
              <a:ea typeface="Source Han Sans CN ExtraLight" panose="020B02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20" name="TextBox 191"/>
          <p:cNvSpPr txBox="1">
            <a:spLocks noChangeArrowheads="1"/>
          </p:cNvSpPr>
          <p:nvPr/>
        </p:nvSpPr>
        <p:spPr bwMode="auto">
          <a:xfrm>
            <a:off x="4573964" y="4277227"/>
            <a:ext cx="3044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五代问题解决统计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2291" y="4884418"/>
            <a:ext cx="10179744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本年度共解决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Ping Code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问题单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350+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。对接口文档的测试页面配置了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320+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。功能演示页面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30+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，目前正在将功能演示页面陆续的添加到五代演示程序中。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6" grpId="0" animBg="1"/>
      <p:bldP spid="17" grpId="0" animBg="1"/>
      <p:bldP spid="18" grpId="0" animBg="1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5176" y="2053728"/>
            <a:ext cx="3040040" cy="2559032"/>
            <a:chOff x="-2121211" y="-250948"/>
            <a:chExt cx="5603547" cy="4716930"/>
          </a:xfrm>
        </p:grpSpPr>
        <p:sp>
          <p:nvSpPr>
            <p:cNvPr id="3" name="三角形 2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三角形 6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三角形 8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三角形 9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9800000">
            <a:off x="993263" y="4483446"/>
            <a:ext cx="2480707" cy="331038"/>
            <a:chOff x="-549271" y="3205990"/>
            <a:chExt cx="3286012" cy="438502"/>
          </a:xfrm>
        </p:grpSpPr>
        <p:cxnSp>
          <p:nvCxnSpPr>
            <p:cNvPr id="13" name="直线连接符 12"/>
            <p:cNvCxnSpPr/>
            <p:nvPr/>
          </p:nvCxnSpPr>
          <p:spPr>
            <a:xfrm>
              <a:off x="-142871" y="33837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-440118" y="3644492"/>
              <a:ext cx="2879612" cy="0"/>
            </a:xfrm>
            <a:prstGeom prst="line">
              <a:avLst/>
            </a:prstGeom>
            <a:ln w="127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-549271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三角形 18"/>
          <p:cNvSpPr/>
          <p:nvPr/>
        </p:nvSpPr>
        <p:spPr>
          <a:xfrm rot="9000000">
            <a:off x="2723464" y="2333005"/>
            <a:ext cx="757297" cy="652842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12441" y="2746372"/>
            <a:ext cx="5284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>
                <a:solidFill>
                  <a:schemeClr val="tx1">
                    <a:lumMod val="65000"/>
                    <a:lumOff val="35000"/>
                  </a:schemeClr>
                </a:solidFill>
              </a:rPr>
              <a:t>经验总结</a:t>
            </a:r>
          </a:p>
        </p:txBody>
      </p:sp>
      <p:sp>
        <p:nvSpPr>
          <p:cNvPr id="21" name="三角形 20"/>
          <p:cNvSpPr/>
          <p:nvPr/>
        </p:nvSpPr>
        <p:spPr>
          <a:xfrm rot="9000000">
            <a:off x="822200" y="4376071"/>
            <a:ext cx="392292" cy="338183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85490" y="285643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03</a:t>
            </a:r>
            <a:endParaRPr kumimoji="1"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 rot="9000000">
            <a:off x="9021550" y="2007139"/>
            <a:ext cx="6611108" cy="5565070"/>
            <a:chOff x="-2121211" y="-250948"/>
            <a:chExt cx="5603547" cy="4716930"/>
          </a:xfrm>
        </p:grpSpPr>
        <p:sp>
          <p:nvSpPr>
            <p:cNvPr id="25" name="三角形 24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三角形 26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三角形 27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29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三角形 30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三角形 31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77462" y="2965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经验总结</a:t>
            </a:r>
          </a:p>
        </p:txBody>
      </p:sp>
      <p:sp>
        <p:nvSpPr>
          <p:cNvPr id="3" name="椭圆 2"/>
          <p:cNvSpPr/>
          <p:nvPr/>
        </p:nvSpPr>
        <p:spPr>
          <a:xfrm>
            <a:off x="4928901" y="2198466"/>
            <a:ext cx="2370743" cy="23707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06205" y="1575771"/>
            <a:ext cx="3616135" cy="3616132"/>
          </a:xfrm>
          <a:prstGeom prst="ellipse">
            <a:avLst/>
          </a:prstGeom>
          <a:noFill/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" name="三角形 5"/>
          <p:cNvSpPr/>
          <p:nvPr/>
        </p:nvSpPr>
        <p:spPr>
          <a:xfrm rot="18000000">
            <a:off x="5853457" y="4881001"/>
            <a:ext cx="818880" cy="658811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8" name="三角形 7"/>
          <p:cNvSpPr/>
          <p:nvPr/>
        </p:nvSpPr>
        <p:spPr>
          <a:xfrm rot="19800000">
            <a:off x="3981436" y="3749808"/>
            <a:ext cx="818880" cy="658811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三角形 9"/>
          <p:cNvSpPr/>
          <p:nvPr/>
        </p:nvSpPr>
        <p:spPr>
          <a:xfrm rot="19800000">
            <a:off x="4236546" y="1781367"/>
            <a:ext cx="818880" cy="658811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2" name="三角形 11"/>
          <p:cNvSpPr/>
          <p:nvPr/>
        </p:nvSpPr>
        <p:spPr>
          <a:xfrm rot="19800000">
            <a:off x="7404193" y="3646260"/>
            <a:ext cx="818880" cy="658811"/>
          </a:xfrm>
          <a:prstGeom prst="triangle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60363" y="1903974"/>
            <a:ext cx="2340404" cy="1152263"/>
            <a:chOff x="1847484" y="2225946"/>
            <a:chExt cx="2340404" cy="1152263"/>
          </a:xfrm>
        </p:grpSpPr>
        <p:sp>
          <p:nvSpPr>
            <p:cNvPr id="16" name="文本框 15"/>
            <p:cNvSpPr txBox="1"/>
            <p:nvPr/>
          </p:nvSpPr>
          <p:spPr>
            <a:xfrm>
              <a:off x="2271978" y="2225946"/>
              <a:ext cx="1915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沟通与写作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47484" y="2639545"/>
              <a:ext cx="23404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及时与同事交流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理解对方的需求和期望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尊重和支持对方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77587" y="3744834"/>
            <a:ext cx="2340404" cy="1377170"/>
            <a:chOff x="1564708" y="4066806"/>
            <a:chExt cx="2340404" cy="1377170"/>
          </a:xfrm>
        </p:grpSpPr>
        <p:sp>
          <p:nvSpPr>
            <p:cNvPr id="19" name="文本框 18"/>
            <p:cNvSpPr txBox="1"/>
            <p:nvPr/>
          </p:nvSpPr>
          <p:spPr>
            <a:xfrm>
              <a:off x="2335451" y="4066806"/>
              <a:ext cx="1569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2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问题解决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64708" y="4489869"/>
              <a:ext cx="2340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分析问题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深入了解问题的本质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找出问题的根本原因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pPr algn="r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制定解决方案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460365" y="3797251"/>
            <a:ext cx="2340404" cy="1161589"/>
            <a:chOff x="8447486" y="4119223"/>
            <a:chExt cx="2340404" cy="1161589"/>
          </a:xfrm>
        </p:grpSpPr>
        <p:sp>
          <p:nvSpPr>
            <p:cNvPr id="22" name="文本框 21"/>
            <p:cNvSpPr txBox="1"/>
            <p:nvPr/>
          </p:nvSpPr>
          <p:spPr>
            <a:xfrm>
              <a:off x="8447486" y="4119223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自我成长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447486" y="4542148"/>
              <a:ext cx="23404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持续学习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学习行业新知识和技术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了解客户使用场景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94753" y="5171137"/>
            <a:ext cx="3044284" cy="1163836"/>
            <a:chOff x="6681874" y="5493109"/>
            <a:chExt cx="3044284" cy="1163836"/>
          </a:xfrm>
        </p:grpSpPr>
        <p:sp>
          <p:nvSpPr>
            <p:cNvPr id="25" name="文本框 24"/>
            <p:cNvSpPr txBox="1"/>
            <p:nvPr/>
          </p:nvSpPr>
          <p:spPr>
            <a:xfrm>
              <a:off x="6681874" y="5493109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时间管理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81874" y="5918281"/>
              <a:ext cx="30442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设置优先级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区分紧急与重要任务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Angsana New" panose="02020603050405020304" pitchFamily="18" charset="-34"/>
                  <a:sym typeface="思源黑体 CN Normal" panose="020B0400000000000000" pitchFamily="34" charset="-122"/>
                </a:rPr>
                <a:t>制定合理的工作计划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7" name="矩形: 圆角 21"/>
          <p:cNvSpPr/>
          <p:nvPr/>
        </p:nvSpPr>
        <p:spPr>
          <a:xfrm>
            <a:off x="7240172" y="1732714"/>
            <a:ext cx="2498865" cy="81888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8091" y="191132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自我反思</a:t>
            </a:r>
          </a:p>
        </p:txBody>
      </p:sp>
      <p:sp>
        <p:nvSpPr>
          <p:cNvPr id="29" name="Oval 28"/>
          <p:cNvSpPr/>
          <p:nvPr/>
        </p:nvSpPr>
        <p:spPr>
          <a:xfrm>
            <a:off x="9127720" y="1956389"/>
            <a:ext cx="316694" cy="371530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46798" y="2569636"/>
            <a:ext cx="23404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rPr>
              <a:t>总结经验和教训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ngsana New" panose="02020603050405020304" pitchFamily="18" charset="-34"/>
              <a:sym typeface="思源黑体 CN Normal" panose="020B04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ngsana New" panose="02020603050405020304" pitchFamily="18" charset="-34"/>
                <a:sym typeface="思源黑体 CN Normal" panose="020B0400000000000000" pitchFamily="34" charset="-122"/>
              </a:rPr>
              <a:t>不断改进个人工作方法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ngsana New" panose="02020603050405020304" pitchFamily="18" charset="-34"/>
              <a:sym typeface="思源黑体 CN Normal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29516" y="2050920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+mj-lt"/>
              </a:rPr>
              <a:t>01</a:t>
            </a:r>
            <a:endParaRPr kumimoji="1"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209347" y="3967842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+mj-lt"/>
              </a:rPr>
              <a:t>02</a:t>
            </a:r>
            <a:endParaRPr kumimoji="1" lang="zh-CN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02690" y="509275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+mj-lt"/>
              </a:rPr>
              <a:t>03</a:t>
            </a:r>
            <a:endParaRPr kumimoji="1" lang="zh-CN" altLang="en-US" sz="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670715" y="3879158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bg1"/>
                </a:solidFill>
                <a:latin typeface="+mj-lt"/>
              </a:rPr>
              <a:t>04</a:t>
            </a:r>
            <a:endParaRPr kumimoji="1" lang="zh-CN" altLang="en-US" sz="20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665A2C0-D630-45AB-9C4E-AE923058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72" y="2509200"/>
            <a:ext cx="1839600" cy="1839600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5176" y="2053728"/>
            <a:ext cx="3040040" cy="2559032"/>
            <a:chOff x="-2121211" y="-250948"/>
            <a:chExt cx="5603547" cy="4716930"/>
          </a:xfrm>
        </p:grpSpPr>
        <p:sp>
          <p:nvSpPr>
            <p:cNvPr id="3" name="三角形 2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三角形 6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三角形 8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三角形 9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9800000">
            <a:off x="993263" y="4483446"/>
            <a:ext cx="2480707" cy="331038"/>
            <a:chOff x="-549271" y="3205990"/>
            <a:chExt cx="3286012" cy="438502"/>
          </a:xfrm>
        </p:grpSpPr>
        <p:cxnSp>
          <p:nvCxnSpPr>
            <p:cNvPr id="13" name="直线连接符 12"/>
            <p:cNvCxnSpPr/>
            <p:nvPr/>
          </p:nvCxnSpPr>
          <p:spPr>
            <a:xfrm>
              <a:off x="-142871" y="33837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-440118" y="3644492"/>
              <a:ext cx="2879612" cy="0"/>
            </a:xfrm>
            <a:prstGeom prst="line">
              <a:avLst/>
            </a:prstGeom>
            <a:ln w="127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-549271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三角形 18"/>
          <p:cNvSpPr/>
          <p:nvPr/>
        </p:nvSpPr>
        <p:spPr>
          <a:xfrm rot="9000000">
            <a:off x="2723464" y="2333005"/>
            <a:ext cx="757297" cy="652842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12441" y="2746372"/>
            <a:ext cx="5284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未来规划</a:t>
            </a:r>
          </a:p>
        </p:txBody>
      </p:sp>
      <p:sp>
        <p:nvSpPr>
          <p:cNvPr id="21" name="三角形 20"/>
          <p:cNvSpPr/>
          <p:nvPr/>
        </p:nvSpPr>
        <p:spPr>
          <a:xfrm rot="9000000">
            <a:off x="822200" y="4376071"/>
            <a:ext cx="392292" cy="338183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85490" y="285643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04</a:t>
            </a:r>
            <a:endParaRPr kumimoji="1"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 rot="9000000">
            <a:off x="9021550" y="2007139"/>
            <a:ext cx="6611108" cy="5565070"/>
            <a:chOff x="-2121211" y="-250948"/>
            <a:chExt cx="5603547" cy="4716930"/>
          </a:xfrm>
        </p:grpSpPr>
        <p:sp>
          <p:nvSpPr>
            <p:cNvPr id="25" name="三角形 24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三角形 26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三角形 27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29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三角形 30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三角形 31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050530" y="50304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77462" y="29656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未来工作展望与规划</a:t>
            </a:r>
          </a:p>
        </p:txBody>
      </p:sp>
      <p:cxnSp>
        <p:nvCxnSpPr>
          <p:cNvPr id="3" name="直接连接符 4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CxnSpPr/>
          <p:nvPr/>
        </p:nvCxnSpPr>
        <p:spPr>
          <a:xfrm>
            <a:off x="909869" y="2839924"/>
            <a:ext cx="4608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CxnSpPr/>
          <p:nvPr/>
        </p:nvCxnSpPr>
        <p:spPr>
          <a:xfrm flipV="1">
            <a:off x="5523263" y="2864204"/>
            <a:ext cx="0" cy="309600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6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CxnSpPr>
            <a:cxnSpLocks/>
          </p:cNvCxnSpPr>
          <p:nvPr/>
        </p:nvCxnSpPr>
        <p:spPr>
          <a:xfrm>
            <a:off x="5523262" y="5960204"/>
            <a:ext cx="5760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1403362" y="1645717"/>
            <a:ext cx="2366566" cy="2366566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5247635" y="3219450"/>
            <a:ext cx="576000" cy="576000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rgbClr val="FBFBFB"/>
              </a:gs>
            </a:gsLst>
            <a:lin ang="7200000" scaled="0"/>
          </a:gradFill>
          <a:ln w="254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/>
          </a:p>
        </p:txBody>
      </p:sp>
      <p:sp>
        <p:nvSpPr>
          <p:cNvPr id="9" name="文本框 8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285858" y="3243282"/>
            <a:ext cx="47481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方正兰亭超细黑简体" panose="02000000000000000000" pitchFamily="2" charset="-122"/>
                <a:cs typeface="Kartika" panose="02020503030404060203" pitchFamily="18" charset="0"/>
              </a:rPr>
              <a:t>A</a:t>
            </a: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>
            <a:off x="5247635" y="4175819"/>
            <a:ext cx="576000" cy="576000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rgbClr val="FBFBFB"/>
              </a:gs>
            </a:gsLst>
            <a:lin ang="7200000" scaled="0"/>
          </a:gradFill>
          <a:ln w="254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/>
          </a:p>
        </p:txBody>
      </p:sp>
      <p:sp>
        <p:nvSpPr>
          <p:cNvPr id="11" name="文本框 1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285858" y="4199651"/>
            <a:ext cx="46358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方正兰亭超细黑简体" panose="02000000000000000000" pitchFamily="2" charset="-122"/>
                <a:cs typeface="Kartika" panose="02020503030404060203" pitchFamily="18" charset="0"/>
              </a:rPr>
              <a:t>B</a:t>
            </a:r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5247635" y="5132820"/>
            <a:ext cx="576000" cy="576000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rgbClr val="FBFBFB"/>
              </a:gs>
            </a:gsLst>
            <a:lin ang="7200000" scaled="0"/>
          </a:gradFill>
          <a:ln w="25400">
            <a:noFill/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/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285858" y="5156652"/>
            <a:ext cx="46358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方正兰亭超细黑简体" panose="02000000000000000000" pitchFamily="2" charset="-122"/>
                <a:cs typeface="Kartika" panose="02020503030404060203" pitchFamily="18" charset="0"/>
              </a:rPr>
              <a:t>C</a:t>
            </a:r>
          </a:p>
        </p:txBody>
      </p:sp>
      <p:sp>
        <p:nvSpPr>
          <p:cNvPr id="14" name="文本框 13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3870448" y="3303266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工作规划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Kartika" panose="02020503030404060203" pitchFamily="18" charset="0"/>
            </a:endParaRPr>
          </a:p>
        </p:txBody>
      </p:sp>
      <p:sp>
        <p:nvSpPr>
          <p:cNvPr id="16" name="文本框 1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3870448" y="4261206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个人规划</a:t>
            </a:r>
            <a:endParaRPr kumimoji="1"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文本框 16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3859861" y="5190488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展望未来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  <a:cs typeface="Kartika" panose="02020503030404060203" pitchFamily="18" charset="0"/>
            </a:endParaRPr>
          </a:p>
        </p:txBody>
      </p:sp>
      <p:sp>
        <p:nvSpPr>
          <p:cNvPr id="18" name="TextBox 33"/>
          <p:cNvSpPr txBox="1"/>
          <p:nvPr/>
        </p:nvSpPr>
        <p:spPr>
          <a:xfrm>
            <a:off x="6042674" y="3264185"/>
            <a:ext cx="4076056" cy="759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跟随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Ping Code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计划解决问题，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将功能示例放到演示程序首页中，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继续维护接口管理和帮助文档两个平台。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6042674" y="4175819"/>
            <a:ext cx="4076056" cy="7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保持良好的工作态度，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努力提高工作效率，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确保各项工作高质量的交付。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sp>
        <p:nvSpPr>
          <p:cNvPr id="20" name="TextBox 33"/>
          <p:cNvSpPr txBox="1"/>
          <p:nvPr/>
        </p:nvSpPr>
        <p:spPr>
          <a:xfrm>
            <a:off x="6042674" y="5190488"/>
            <a:ext cx="4076056" cy="7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在新的一年里，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我们将继续努力，追求卓越，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为公司的发展贡献自己的一份力量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Source Han Sans CN" panose="020B0500000000000000" pitchFamily="34" charset="-128"/>
              <a:ea typeface="Source Han Sans CN" panose="020B0500000000000000" pitchFamily="34" charset="-128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23F900F-7118-4717-8010-FEC76FE2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45" y="1923724"/>
            <a:ext cx="1832400" cy="1832400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rot="19800000">
            <a:off x="-2748285" y="-631137"/>
            <a:ext cx="6611108" cy="5565070"/>
            <a:chOff x="-2121211" y="-250948"/>
            <a:chExt cx="5603547" cy="4716930"/>
          </a:xfrm>
        </p:grpSpPr>
        <p:sp>
          <p:nvSpPr>
            <p:cNvPr id="2" name="三角形 1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三角形 2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三角形 6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三角形 8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三角形 9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9000000">
            <a:off x="8737344" y="2048989"/>
            <a:ext cx="6611108" cy="5565070"/>
            <a:chOff x="-2121211" y="-250948"/>
            <a:chExt cx="5603547" cy="4716930"/>
          </a:xfrm>
        </p:grpSpPr>
        <p:sp>
          <p:nvSpPr>
            <p:cNvPr id="33" name="三角形 32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三角形 33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三角形 34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三角形 35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三角形 36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三角形 37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三角形 38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三角形 39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三角形 40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806468" y="2659330"/>
            <a:ext cx="6955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感谢您的耐心聆听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5148487" y="1969389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kumimoji="1" lang="zh-CN" altLang="en-US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5" name="组合 54"/>
          <p:cNvGrpSpPr/>
          <p:nvPr/>
        </p:nvGrpSpPr>
        <p:grpSpPr>
          <a:xfrm rot="17992882">
            <a:off x="-451128" y="4120126"/>
            <a:ext cx="3286012" cy="438502"/>
            <a:chOff x="-549271" y="3205990"/>
            <a:chExt cx="3286012" cy="438502"/>
          </a:xfrm>
        </p:grpSpPr>
        <p:cxnSp>
          <p:nvCxnSpPr>
            <p:cNvPr id="43" name="直线连接符 42"/>
            <p:cNvCxnSpPr/>
            <p:nvPr/>
          </p:nvCxnSpPr>
          <p:spPr>
            <a:xfrm>
              <a:off x="-142871" y="33837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>
              <a:off x="-440118" y="3644492"/>
              <a:ext cx="2879612" cy="0"/>
            </a:xfrm>
            <a:prstGeom prst="line">
              <a:avLst/>
            </a:prstGeom>
            <a:ln w="254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/>
            <p:cNvCxnSpPr/>
            <p:nvPr/>
          </p:nvCxnSpPr>
          <p:spPr>
            <a:xfrm>
              <a:off x="-549271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 rot="17984690">
            <a:off x="9321977" y="3199729"/>
            <a:ext cx="3514612" cy="438502"/>
            <a:chOff x="9460313" y="3205990"/>
            <a:chExt cx="3514612" cy="438502"/>
          </a:xfrm>
        </p:grpSpPr>
        <p:cxnSp>
          <p:nvCxnSpPr>
            <p:cNvPr id="50" name="直线连接符 49"/>
            <p:cNvCxnSpPr/>
            <p:nvPr/>
          </p:nvCxnSpPr>
          <p:spPr>
            <a:xfrm flipH="1">
              <a:off x="9460313" y="3358359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/>
            <p:nvPr/>
          </p:nvCxnSpPr>
          <p:spPr>
            <a:xfrm flipH="1">
              <a:off x="9746120" y="3644492"/>
              <a:ext cx="2879612" cy="0"/>
            </a:xfrm>
            <a:prstGeom prst="line">
              <a:avLst/>
            </a:prstGeom>
            <a:ln w="254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/>
            <p:nvPr/>
          </p:nvCxnSpPr>
          <p:spPr>
            <a:xfrm flipH="1">
              <a:off x="10095313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3024926" y="3731091"/>
            <a:ext cx="6522445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同时，也真诚感谢我的领导和同事们在过去一年里对我的支持和帮助。</a:t>
            </a:r>
            <a:endParaRPr lang="en-GB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8343" y="4738646"/>
            <a:ext cx="2032000" cy="3776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627753" y="472823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2024-01-26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2" grpId="0"/>
      <p:bldP spid="57" grpId="0"/>
      <p:bldP spid="58" grpId="0" animBg="1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677203" y="1142999"/>
            <a:ext cx="4503495" cy="3790933"/>
            <a:chOff x="-2121211" y="-250948"/>
            <a:chExt cx="5603547" cy="4716930"/>
          </a:xfrm>
        </p:grpSpPr>
        <p:sp>
          <p:nvSpPr>
            <p:cNvPr id="3" name="三角形 2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三角形 6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三角形 8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三角形 9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9800000">
            <a:off x="-167110" y="4310626"/>
            <a:ext cx="3286012" cy="438502"/>
            <a:chOff x="-549271" y="3205990"/>
            <a:chExt cx="3286012" cy="438502"/>
          </a:xfrm>
        </p:grpSpPr>
        <p:cxnSp>
          <p:nvCxnSpPr>
            <p:cNvPr id="13" name="直线连接符 12"/>
            <p:cNvCxnSpPr/>
            <p:nvPr/>
          </p:nvCxnSpPr>
          <p:spPr>
            <a:xfrm>
              <a:off x="-142871" y="33837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-440118" y="3644492"/>
              <a:ext cx="2879612" cy="0"/>
            </a:xfrm>
            <a:prstGeom prst="line">
              <a:avLst/>
            </a:prstGeom>
            <a:ln w="254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-549271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三角形 15"/>
          <p:cNvSpPr/>
          <p:nvPr/>
        </p:nvSpPr>
        <p:spPr>
          <a:xfrm rot="5400000">
            <a:off x="415572" y="2038860"/>
            <a:ext cx="2316211" cy="1996734"/>
          </a:xfrm>
          <a:prstGeom prst="triangle">
            <a:avLst/>
          </a:prstGeom>
          <a:blipFill dpi="0" rotWithShape="0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66878" y="39930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目录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36538" y="860966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  <a:endParaRPr kumimoji="1"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48904" y="1689425"/>
            <a:ext cx="654784" cy="652842"/>
            <a:chOff x="5144701" y="3387313"/>
            <a:chExt cx="757297" cy="652842"/>
          </a:xfrm>
        </p:grpSpPr>
        <p:sp>
          <p:nvSpPr>
            <p:cNvPr id="19" name="三角形 18"/>
            <p:cNvSpPr/>
            <p:nvPr/>
          </p:nvSpPr>
          <p:spPr>
            <a:xfrm rot="8222173">
              <a:off x="5144701" y="3387313"/>
              <a:ext cx="757297" cy="652842"/>
            </a:xfrm>
            <a:prstGeom prst="triangle">
              <a:avLst/>
            </a:prstGeom>
            <a:gradFill>
              <a:gsLst>
                <a:gs pos="0">
                  <a:schemeClr val="bg1">
                    <a:lumMod val="95000"/>
                    <a:alpha val="54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50333" y="34309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kumimoji="1"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 rot="10800000">
            <a:off x="9472798" y="3934114"/>
            <a:ext cx="4503495" cy="3790933"/>
            <a:chOff x="-2121211" y="-250948"/>
            <a:chExt cx="5603547" cy="4716930"/>
          </a:xfrm>
        </p:grpSpPr>
        <p:sp>
          <p:nvSpPr>
            <p:cNvPr id="24" name="三角形 23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三角形 24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三角形 26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三角形 27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29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三角形 30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三角形 31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48903" y="2726905"/>
            <a:ext cx="2884509" cy="658575"/>
            <a:chOff x="5342888" y="3613920"/>
            <a:chExt cx="2745625" cy="658575"/>
          </a:xfrm>
        </p:grpSpPr>
        <p:grpSp>
          <p:nvGrpSpPr>
            <p:cNvPr id="33" name="组合 32"/>
            <p:cNvGrpSpPr/>
            <p:nvPr/>
          </p:nvGrpSpPr>
          <p:grpSpPr>
            <a:xfrm>
              <a:off x="5342888" y="3619653"/>
              <a:ext cx="757297" cy="652842"/>
              <a:chOff x="5144701" y="3387313"/>
              <a:chExt cx="757297" cy="652842"/>
            </a:xfrm>
          </p:grpSpPr>
          <p:sp>
            <p:nvSpPr>
              <p:cNvPr id="34" name="三角形 33"/>
              <p:cNvSpPr/>
              <p:nvPr/>
            </p:nvSpPr>
            <p:spPr>
              <a:xfrm rot="8222173">
                <a:off x="5144701" y="3387313"/>
                <a:ext cx="757297" cy="652842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95000"/>
                      <a:alpha val="54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250333" y="34309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02</a:t>
                </a:r>
                <a:endParaRPr kumimoji="1"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149167" y="3613920"/>
              <a:ext cx="193934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成果展示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748903" y="3816066"/>
            <a:ext cx="2884509" cy="658575"/>
            <a:chOff x="5376920" y="4703081"/>
            <a:chExt cx="2745625" cy="658575"/>
          </a:xfrm>
        </p:grpSpPr>
        <p:grpSp>
          <p:nvGrpSpPr>
            <p:cNvPr id="37" name="组合 36"/>
            <p:cNvGrpSpPr/>
            <p:nvPr/>
          </p:nvGrpSpPr>
          <p:grpSpPr>
            <a:xfrm>
              <a:off x="5376920" y="4708814"/>
              <a:ext cx="757297" cy="652842"/>
              <a:chOff x="5144701" y="3387313"/>
              <a:chExt cx="757297" cy="652842"/>
            </a:xfrm>
          </p:grpSpPr>
          <p:sp>
            <p:nvSpPr>
              <p:cNvPr id="38" name="三角形 37"/>
              <p:cNvSpPr/>
              <p:nvPr/>
            </p:nvSpPr>
            <p:spPr>
              <a:xfrm rot="8222173">
                <a:off x="5144701" y="3387313"/>
                <a:ext cx="757297" cy="652842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95000"/>
                      <a:alpha val="54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250333" y="34309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03</a:t>
                </a:r>
                <a:endPara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6183199" y="4703081"/>
              <a:ext cx="1939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经验总结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781987" y="4806259"/>
            <a:ext cx="2851425" cy="658575"/>
            <a:chOff x="5376920" y="4703081"/>
            <a:chExt cx="2714134" cy="658575"/>
          </a:xfrm>
        </p:grpSpPr>
        <p:grpSp>
          <p:nvGrpSpPr>
            <p:cNvPr id="54" name="组合 53"/>
            <p:cNvGrpSpPr/>
            <p:nvPr/>
          </p:nvGrpSpPr>
          <p:grpSpPr>
            <a:xfrm>
              <a:off x="5376920" y="4708814"/>
              <a:ext cx="757297" cy="652842"/>
              <a:chOff x="5144701" y="3387313"/>
              <a:chExt cx="757297" cy="652842"/>
            </a:xfrm>
          </p:grpSpPr>
          <p:sp>
            <p:nvSpPr>
              <p:cNvPr id="56" name="三角形 37"/>
              <p:cNvSpPr/>
              <p:nvPr/>
            </p:nvSpPr>
            <p:spPr>
              <a:xfrm rot="8222173">
                <a:off x="5144701" y="3387313"/>
                <a:ext cx="757297" cy="652842"/>
              </a:xfrm>
              <a:prstGeom prst="triangle">
                <a:avLst/>
              </a:prstGeom>
              <a:gradFill>
                <a:gsLst>
                  <a:gs pos="0">
                    <a:schemeClr val="bg1">
                      <a:lumMod val="95000"/>
                      <a:alpha val="54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5250333" y="34309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03</a:t>
                </a:r>
                <a:endPara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6183199" y="4703081"/>
              <a:ext cx="1907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未来规划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D2AEAD33-88F2-4769-BDCC-65A620689DBC}"/>
              </a:ext>
            </a:extLst>
          </p:cNvPr>
          <p:cNvSpPr txBox="1"/>
          <p:nvPr/>
        </p:nvSpPr>
        <p:spPr>
          <a:xfrm>
            <a:off x="5606992" y="1693179"/>
            <a:ext cx="2037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5176" y="2053728"/>
            <a:ext cx="3040040" cy="2559032"/>
            <a:chOff x="-2121211" y="-250948"/>
            <a:chExt cx="5603547" cy="4716930"/>
          </a:xfrm>
        </p:grpSpPr>
        <p:sp>
          <p:nvSpPr>
            <p:cNvPr id="3" name="三角形 2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三角形 6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三角形 8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三角形 9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9800000">
            <a:off x="993263" y="4483446"/>
            <a:ext cx="2480707" cy="331038"/>
            <a:chOff x="-549271" y="3205990"/>
            <a:chExt cx="3286012" cy="438502"/>
          </a:xfrm>
        </p:grpSpPr>
        <p:cxnSp>
          <p:nvCxnSpPr>
            <p:cNvPr id="13" name="直线连接符 12"/>
            <p:cNvCxnSpPr/>
            <p:nvPr/>
          </p:nvCxnSpPr>
          <p:spPr>
            <a:xfrm>
              <a:off x="-142871" y="33837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-440118" y="3644492"/>
              <a:ext cx="2879612" cy="0"/>
            </a:xfrm>
            <a:prstGeom prst="line">
              <a:avLst/>
            </a:prstGeom>
            <a:ln w="127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-549271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三角形 18"/>
          <p:cNvSpPr/>
          <p:nvPr/>
        </p:nvSpPr>
        <p:spPr>
          <a:xfrm rot="9000000">
            <a:off x="2723464" y="2333005"/>
            <a:ext cx="757297" cy="652842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12441" y="2746372"/>
            <a:ext cx="5284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内容概述</a:t>
            </a:r>
          </a:p>
        </p:txBody>
      </p:sp>
      <p:sp>
        <p:nvSpPr>
          <p:cNvPr id="21" name="三角形 20"/>
          <p:cNvSpPr/>
          <p:nvPr/>
        </p:nvSpPr>
        <p:spPr>
          <a:xfrm rot="9000000">
            <a:off x="822200" y="4376071"/>
            <a:ext cx="392292" cy="338183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85490" y="285643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01</a:t>
            </a:r>
            <a:endParaRPr kumimoji="1"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 rot="9000000">
            <a:off x="9021550" y="2007139"/>
            <a:ext cx="6611108" cy="5565070"/>
            <a:chOff x="-2121211" y="-250948"/>
            <a:chExt cx="5603547" cy="4716930"/>
          </a:xfrm>
        </p:grpSpPr>
        <p:sp>
          <p:nvSpPr>
            <p:cNvPr id="25" name="三角形 24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三角形 26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三角形 27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29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三角形 30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三角形 31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rot="19800000">
            <a:off x="-260089" y="3388289"/>
            <a:ext cx="7187289" cy="959108"/>
            <a:chOff x="-549271" y="3205990"/>
            <a:chExt cx="3286012" cy="438502"/>
          </a:xfrm>
        </p:grpSpPr>
        <p:cxnSp>
          <p:nvCxnSpPr>
            <p:cNvPr id="28" name="直线连接符 27"/>
            <p:cNvCxnSpPr/>
            <p:nvPr/>
          </p:nvCxnSpPr>
          <p:spPr>
            <a:xfrm>
              <a:off x="-142871" y="3383790"/>
              <a:ext cx="2879612" cy="0"/>
            </a:xfrm>
            <a:prstGeom prst="line">
              <a:avLst/>
            </a:prstGeom>
            <a:ln w="177800" cap="rnd">
              <a:gradFill flip="none" rotWithShape="1">
                <a:gsLst>
                  <a:gs pos="0">
                    <a:schemeClr val="bg1">
                      <a:lumMod val="95000"/>
                      <a:alpha val="5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/>
            <p:nvPr/>
          </p:nvCxnSpPr>
          <p:spPr>
            <a:xfrm>
              <a:off x="-440118" y="3644492"/>
              <a:ext cx="2879612" cy="0"/>
            </a:xfrm>
            <a:prstGeom prst="line">
              <a:avLst/>
            </a:prstGeom>
            <a:ln w="381000" cap="rnd">
              <a:gradFill flip="none" rotWithShape="1">
                <a:gsLst>
                  <a:gs pos="0">
                    <a:schemeClr val="bg1">
                      <a:lumMod val="95000"/>
                      <a:alpha val="5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/>
            <p:cNvCxnSpPr/>
            <p:nvPr/>
          </p:nvCxnSpPr>
          <p:spPr>
            <a:xfrm>
              <a:off x="-549271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lumMod val="95000"/>
                      <a:alpha val="5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1003320" y="2965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工作内容概述</a:t>
            </a:r>
          </a:p>
        </p:txBody>
      </p:sp>
      <p:pic>
        <p:nvPicPr>
          <p:cNvPr id="16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3414" y="2294527"/>
            <a:ext cx="5059808" cy="304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连接符 13"/>
          <p:cNvCxnSpPr/>
          <p:nvPr/>
        </p:nvCxnSpPr>
        <p:spPr>
          <a:xfrm>
            <a:off x="7049787" y="2747067"/>
            <a:ext cx="36085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27816" y="1680726"/>
            <a:ext cx="3194204" cy="34483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五代编辑器功能开发与维护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9" name="直接连接符 17"/>
          <p:cNvCxnSpPr/>
          <p:nvPr/>
        </p:nvCxnSpPr>
        <p:spPr>
          <a:xfrm>
            <a:off x="7049787" y="4310789"/>
            <a:ext cx="36085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227816" y="3143411"/>
            <a:ext cx="3194204" cy="34483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接口管理平台的开发与维护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1" name="直接连接符 21"/>
          <p:cNvCxnSpPr/>
          <p:nvPr/>
        </p:nvCxnSpPr>
        <p:spPr>
          <a:xfrm>
            <a:off x="7049787" y="5739903"/>
            <a:ext cx="360851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27816" y="4675557"/>
            <a:ext cx="3040315" cy="34483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wrap="none" lIns="67181" tIns="33590" rIns="67181" bIns="3359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PINGCODE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问题单的处理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PA-文本框 42"/>
          <p:cNvSpPr txBox="1"/>
          <p:nvPr>
            <p:custDataLst>
              <p:tags r:id="rId1"/>
            </p:custDataLst>
          </p:nvPr>
        </p:nvSpPr>
        <p:spPr>
          <a:xfrm>
            <a:off x="7147760" y="2078140"/>
            <a:ext cx="3902314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前端接口的开发与维护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演示程序的功能开发与维护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PA-文本框 42"/>
          <p:cNvSpPr txBox="1"/>
          <p:nvPr>
            <p:custDataLst>
              <p:tags r:id="rId2"/>
            </p:custDataLst>
          </p:nvPr>
        </p:nvSpPr>
        <p:spPr>
          <a:xfrm>
            <a:off x="7147760" y="3557502"/>
            <a:ext cx="3902314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接口管理平台从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0-1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的搭建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接口的测试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demo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开发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PA-文本框 42"/>
          <p:cNvSpPr txBox="1"/>
          <p:nvPr>
            <p:custDataLst>
              <p:tags r:id="rId3"/>
            </p:custDataLst>
          </p:nvPr>
        </p:nvSpPr>
        <p:spPr>
          <a:xfrm>
            <a:off x="7147760" y="5072971"/>
            <a:ext cx="3902314" cy="700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主要处理五代编辑器的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以及提供客户需要的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demo</a:t>
            </a:r>
            <a:endParaRPr lang="id-ID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76408" y="2670667"/>
            <a:ext cx="3665189" cy="2112881"/>
          </a:xfrm>
          <a:prstGeom prst="rect">
            <a:avLst/>
          </a:prstGeom>
          <a:blipFill>
            <a:blip r:embed="rId7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6407" y="2670667"/>
            <a:ext cx="3659756" cy="2112881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5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85176" y="2053728"/>
            <a:ext cx="3040040" cy="2559032"/>
            <a:chOff x="-2121211" y="-250948"/>
            <a:chExt cx="5603547" cy="4716930"/>
          </a:xfrm>
        </p:grpSpPr>
        <p:sp>
          <p:nvSpPr>
            <p:cNvPr id="3" name="三角形 2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三角形 3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三角形 4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三角形 6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三角形 8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三角形 9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三角形 10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85000"/>
                      <a:alpha val="5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 rot="19800000">
            <a:off x="993263" y="4483446"/>
            <a:ext cx="2480707" cy="331038"/>
            <a:chOff x="-549271" y="3205990"/>
            <a:chExt cx="3286012" cy="438502"/>
          </a:xfrm>
        </p:grpSpPr>
        <p:cxnSp>
          <p:nvCxnSpPr>
            <p:cNvPr id="13" name="直线连接符 12"/>
            <p:cNvCxnSpPr/>
            <p:nvPr/>
          </p:nvCxnSpPr>
          <p:spPr>
            <a:xfrm>
              <a:off x="-142871" y="33837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-440118" y="3644492"/>
              <a:ext cx="2879612" cy="0"/>
            </a:xfrm>
            <a:prstGeom prst="line">
              <a:avLst/>
            </a:prstGeom>
            <a:ln w="1270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-549271" y="3205990"/>
              <a:ext cx="2879612" cy="0"/>
            </a:xfrm>
            <a:prstGeom prst="line">
              <a:avLst/>
            </a:prstGeom>
            <a:ln w="508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三角形 18"/>
          <p:cNvSpPr/>
          <p:nvPr/>
        </p:nvSpPr>
        <p:spPr>
          <a:xfrm rot="9000000">
            <a:off x="2723464" y="2333005"/>
            <a:ext cx="757297" cy="652842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912440" y="2746372"/>
            <a:ext cx="570201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成果展示</a:t>
            </a:r>
          </a:p>
        </p:txBody>
      </p:sp>
      <p:sp>
        <p:nvSpPr>
          <p:cNvPr id="21" name="三角形 20"/>
          <p:cNvSpPr/>
          <p:nvPr/>
        </p:nvSpPr>
        <p:spPr>
          <a:xfrm rot="9000000">
            <a:off x="822200" y="4376071"/>
            <a:ext cx="392292" cy="338183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  <a:alpha val="54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85490" y="2856430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02</a:t>
            </a:r>
            <a:endParaRPr kumimoji="1" lang="zh-CN" altLang="en-US" sz="60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 rot="9000000">
            <a:off x="9021550" y="2007139"/>
            <a:ext cx="6611108" cy="5565070"/>
            <a:chOff x="-2121211" y="-250948"/>
            <a:chExt cx="5603547" cy="4716930"/>
          </a:xfrm>
        </p:grpSpPr>
        <p:sp>
          <p:nvSpPr>
            <p:cNvPr id="25" name="三角形 24"/>
            <p:cNvSpPr/>
            <p:nvPr/>
          </p:nvSpPr>
          <p:spPr>
            <a:xfrm rot="5400000">
              <a:off x="-909267" y="7437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三角形 25"/>
            <p:cNvSpPr/>
            <p:nvPr/>
          </p:nvSpPr>
          <p:spPr>
            <a:xfrm rot="5400000">
              <a:off x="-1101423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三角形 26"/>
            <p:cNvSpPr/>
            <p:nvPr/>
          </p:nvSpPr>
          <p:spPr>
            <a:xfrm rot="5400000">
              <a:off x="-1293579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三角形 27"/>
            <p:cNvSpPr/>
            <p:nvPr/>
          </p:nvSpPr>
          <p:spPr>
            <a:xfrm rot="5400000">
              <a:off x="-1485735" y="74377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三角形 28"/>
            <p:cNvSpPr/>
            <p:nvPr/>
          </p:nvSpPr>
          <p:spPr>
            <a:xfrm rot="5400000">
              <a:off x="-1677891" y="74375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三角形 29"/>
            <p:cNvSpPr/>
            <p:nvPr/>
          </p:nvSpPr>
          <p:spPr>
            <a:xfrm rot="5400000">
              <a:off x="-1870047" y="74372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三角形 30"/>
            <p:cNvSpPr/>
            <p:nvPr/>
          </p:nvSpPr>
          <p:spPr>
            <a:xfrm rot="5400000">
              <a:off x="-2062203" y="74368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三角形 31"/>
            <p:cNvSpPr/>
            <p:nvPr/>
          </p:nvSpPr>
          <p:spPr>
            <a:xfrm rot="5400000">
              <a:off x="-2254359" y="74363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三角形 32"/>
            <p:cNvSpPr/>
            <p:nvPr/>
          </p:nvSpPr>
          <p:spPr>
            <a:xfrm rot="5400000">
              <a:off x="-2446515" y="74356"/>
              <a:ext cx="4716908" cy="4066299"/>
            </a:xfrm>
            <a:prstGeom prst="triangle">
              <a:avLst/>
            </a:prstGeom>
            <a:noFill/>
            <a:ln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48288" y="29656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成果展示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285781" y="2198197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  <a:sym typeface="+mn-lt"/>
              </a:rPr>
              <a:t>DOM</a:t>
            </a:r>
            <a:r>
              <a:rPr lang="zh-CN" altLang="en-US" sz="2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  <a:sym typeface="+mn-lt"/>
              </a:rPr>
              <a:t>树列表</a:t>
            </a:r>
            <a:endParaRPr lang="en-US" altLang="zh-CN" sz="2200" cap="all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781896" y="2198197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zh-CN" altLang="en-US" sz="2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模板列表</a:t>
            </a:r>
            <a:endParaRPr lang="en-US" altLang="zh-CN" sz="2200" cap="all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34797" y="2198197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zh-CN" altLang="en-US" sz="2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痕迹列表</a:t>
            </a:r>
            <a:endParaRPr lang="en-US" altLang="zh-CN" sz="2200" cap="all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044892" y="2198197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zh-CN" altLang="en-US" sz="2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拖拽元素列表</a:t>
            </a:r>
            <a:endParaRPr lang="en-US" altLang="zh-CN" sz="2200" cap="all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cs"/>
            </a:endParaRPr>
          </a:p>
        </p:txBody>
      </p:sp>
      <p:cxnSp>
        <p:nvCxnSpPr>
          <p:cNvPr id="11" name="直接连接符 14"/>
          <p:cNvCxnSpPr/>
          <p:nvPr/>
        </p:nvCxnSpPr>
        <p:spPr>
          <a:xfrm>
            <a:off x="1233236" y="2627851"/>
            <a:ext cx="205256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5"/>
          <p:cNvCxnSpPr/>
          <p:nvPr/>
        </p:nvCxnSpPr>
        <p:spPr>
          <a:xfrm>
            <a:off x="3819153" y="2627851"/>
            <a:ext cx="205256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6"/>
          <p:cNvCxnSpPr/>
          <p:nvPr/>
        </p:nvCxnSpPr>
        <p:spPr>
          <a:xfrm>
            <a:off x="6472054" y="2627851"/>
            <a:ext cx="205256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7"/>
          <p:cNvCxnSpPr/>
          <p:nvPr/>
        </p:nvCxnSpPr>
        <p:spPr>
          <a:xfrm>
            <a:off x="9082149" y="2627851"/>
            <a:ext cx="205256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195980" y="1719307"/>
            <a:ext cx="752090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01.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781897" y="1719307"/>
            <a:ext cx="752090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02.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434798" y="1719307"/>
            <a:ext cx="752090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03.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9044893" y="1719307"/>
            <a:ext cx="752090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微软雅黑" pitchFamily="34" charset="-122"/>
                <a:cs typeface="+mj-cs"/>
              </a:rPr>
              <a:t>04.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20671" y="2737250"/>
            <a:ext cx="2377232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支持从不同层级、不同结构的文档中生成结构列表，双击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DOM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节点可以快速定位到文档中的位置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02270" y="2737250"/>
            <a:ext cx="237723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演示文档的模板列表中存储了很多模板示例，可以方便快速的访问不同文档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73580" y="2737250"/>
            <a:ext cx="237723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实时的更新文档痕迹，将数据可视化的记录，便于查看用户操作记录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07237" y="2737250"/>
            <a:ext cx="237723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将大量带有主题的输入域放在拖拽列表中，直接拖拽到编辑器上，即可直接使用。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71" y="4606875"/>
            <a:ext cx="2067324" cy="1551600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699" y="4606875"/>
            <a:ext cx="2071392" cy="1551600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936" y="4606875"/>
            <a:ext cx="2062520" cy="1551600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0714" y="4606875"/>
            <a:ext cx="2070278" cy="1551600"/>
          </a:xfrm>
          <a:prstGeom prst="rect">
            <a:avLst/>
          </a:prstGeom>
          <a:blipFill dpi="0" rotWithShape="1">
            <a:blip r:embed="rId8" cstate="screen"/>
            <a:srcRect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3"/>
          <p:cNvCxnSpPr/>
          <p:nvPr/>
        </p:nvCxnSpPr>
        <p:spPr>
          <a:xfrm>
            <a:off x="848109" y="2360514"/>
            <a:ext cx="6567477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íšľíde"/>
          <p:cNvSpPr/>
          <p:nvPr/>
        </p:nvSpPr>
        <p:spPr>
          <a:xfrm>
            <a:off x="1203045" y="2088998"/>
            <a:ext cx="543029" cy="54303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  <a:alpha val="59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 w="38100">
            <a:solidFill>
              <a:schemeClr val="bg1"/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íŝ1ïḓe"/>
          <p:cNvSpPr/>
          <p:nvPr/>
        </p:nvSpPr>
        <p:spPr>
          <a:xfrm>
            <a:off x="2975859" y="2088998"/>
            <a:ext cx="543029" cy="54303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  <a:alpha val="59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 w="38100">
            <a:solidFill>
              <a:schemeClr val="bg1"/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iSlïḑé"/>
          <p:cNvSpPr/>
          <p:nvPr/>
        </p:nvSpPr>
        <p:spPr>
          <a:xfrm>
            <a:off x="4748673" y="2088998"/>
            <a:ext cx="543029" cy="54303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  <a:alpha val="59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 w="38100">
            <a:solidFill>
              <a:schemeClr val="bg1"/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iṣ1iḓê"/>
          <p:cNvSpPr/>
          <p:nvPr/>
        </p:nvSpPr>
        <p:spPr>
          <a:xfrm>
            <a:off x="6521487" y="2088998"/>
            <a:ext cx="543029" cy="543033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  <a:alpha val="59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 w="38100">
            <a:solidFill>
              <a:schemeClr val="bg1"/>
            </a:solidFill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8" name="直接连接符 8"/>
          <p:cNvCxnSpPr/>
          <p:nvPr/>
        </p:nvCxnSpPr>
        <p:spPr>
          <a:xfrm>
            <a:off x="2303694" y="2702455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9"/>
          <p:cNvCxnSpPr/>
          <p:nvPr/>
        </p:nvCxnSpPr>
        <p:spPr>
          <a:xfrm>
            <a:off x="4102117" y="2702455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0"/>
          <p:cNvCxnSpPr/>
          <p:nvPr/>
        </p:nvCxnSpPr>
        <p:spPr>
          <a:xfrm>
            <a:off x="5900541" y="2702455"/>
            <a:ext cx="0" cy="86714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74470" y="4201309"/>
            <a:ext cx="6655294" cy="1295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另外，在五代演示程序中增加了很多功能丰富的演示页面。比如：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病程页面中包含了大部分病程相关接口的使用示例。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设置页面中包含了文档选项的属性设置和效果。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拖拽页面中有完整的拖拽事件使用和自定义保存文本为模板的功能。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9009" y="2749147"/>
            <a:ext cx="1436222" cy="679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开发元素属性对话框功能</a:t>
            </a:r>
          </a:p>
        </p:txBody>
      </p:sp>
      <p:sp>
        <p:nvSpPr>
          <p:cNvPr id="13" name="矩形 12"/>
          <p:cNvSpPr/>
          <p:nvPr/>
        </p:nvSpPr>
        <p:spPr>
          <a:xfrm>
            <a:off x="2523473" y="2749147"/>
            <a:ext cx="1436222" cy="98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开发支持库功能，并支持用户自定义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2027" y="2749147"/>
            <a:ext cx="1436222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开发演示程序右侧属性列表、全屏、拖拽缩放等功能</a:t>
            </a:r>
          </a:p>
        </p:txBody>
      </p:sp>
      <p:sp>
        <p:nvSpPr>
          <p:cNvPr id="16" name="矩形 15"/>
          <p:cNvSpPr/>
          <p:nvPr/>
        </p:nvSpPr>
        <p:spPr>
          <a:xfrm>
            <a:off x="6074890" y="2749147"/>
            <a:ext cx="1436222" cy="679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开发移动端展示页面等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48288" y="29656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成果展示</a:t>
            </a:r>
            <a:endParaRPr kumimoji="1"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191" y="571400"/>
            <a:ext cx="3214800" cy="57152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 rot="9038064">
            <a:off x="9890925" y="831271"/>
            <a:ext cx="1849204" cy="2327476"/>
            <a:chOff x="8818796" y="482527"/>
            <a:chExt cx="2484495" cy="3127077"/>
          </a:xfrm>
        </p:grpSpPr>
        <p:sp>
          <p:nvSpPr>
            <p:cNvPr id="17" name="三角形 16"/>
            <p:cNvSpPr/>
            <p:nvPr/>
          </p:nvSpPr>
          <p:spPr>
            <a:xfrm rot="16394718">
              <a:off x="8620851" y="680472"/>
              <a:ext cx="2870200" cy="2474310"/>
            </a:xfrm>
            <a:prstGeom prst="triangle">
              <a:avLst/>
            </a:prstGeom>
            <a:noFill/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三角形 17"/>
            <p:cNvSpPr/>
            <p:nvPr/>
          </p:nvSpPr>
          <p:spPr>
            <a:xfrm rot="15736883">
              <a:off x="8620851" y="790930"/>
              <a:ext cx="2870200" cy="2474310"/>
            </a:xfrm>
            <a:prstGeom prst="triangle">
              <a:avLst/>
            </a:prstGeom>
            <a:noFill/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三角形 18"/>
            <p:cNvSpPr/>
            <p:nvPr/>
          </p:nvSpPr>
          <p:spPr>
            <a:xfrm rot="14856528">
              <a:off x="8631036" y="937349"/>
              <a:ext cx="2870200" cy="2474310"/>
            </a:xfrm>
            <a:prstGeom prst="triangle">
              <a:avLst/>
            </a:prstGeom>
            <a:noFill/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3920" y="4282056"/>
            <a:ext cx="1849204" cy="2327476"/>
            <a:chOff x="8818796" y="482527"/>
            <a:chExt cx="2484495" cy="3127077"/>
          </a:xfrm>
        </p:grpSpPr>
        <p:sp>
          <p:nvSpPr>
            <p:cNvPr id="9" name="三角形 8"/>
            <p:cNvSpPr/>
            <p:nvPr/>
          </p:nvSpPr>
          <p:spPr>
            <a:xfrm rot="16394718">
              <a:off x="8620851" y="680472"/>
              <a:ext cx="2870200" cy="2474310"/>
            </a:xfrm>
            <a:prstGeom prst="triangle">
              <a:avLst/>
            </a:prstGeom>
            <a:noFill/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三角形 11"/>
            <p:cNvSpPr/>
            <p:nvPr/>
          </p:nvSpPr>
          <p:spPr>
            <a:xfrm rot="15736883">
              <a:off x="8620851" y="790930"/>
              <a:ext cx="2870200" cy="2474310"/>
            </a:xfrm>
            <a:prstGeom prst="triangle">
              <a:avLst/>
            </a:prstGeom>
            <a:noFill/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 rot="14856528">
              <a:off x="8631036" y="937349"/>
              <a:ext cx="2870200" cy="2474310"/>
            </a:xfrm>
            <a:prstGeom prst="triangle">
              <a:avLst/>
            </a:prstGeom>
            <a:noFill/>
            <a:ln w="31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TextBox 39"/>
          <p:cNvSpPr txBox="1">
            <a:spLocks noChangeArrowheads="1"/>
          </p:cNvSpPr>
          <p:nvPr/>
        </p:nvSpPr>
        <p:spPr bwMode="auto">
          <a:xfrm>
            <a:off x="6931982" y="4088880"/>
            <a:ext cx="4262128" cy="72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230" tIns="39115" rIns="78230" bIns="391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支持在线编辑调试接口，可以自定义场景调试。解决了测试场景不够全面的问题</a:t>
            </a:r>
          </a:p>
        </p:txBody>
      </p:sp>
      <p:sp>
        <p:nvSpPr>
          <p:cNvPr id="4" name="TextBox 40"/>
          <p:cNvSpPr txBox="1">
            <a:spLocks noChangeArrowheads="1"/>
          </p:cNvSpPr>
          <p:nvPr/>
        </p:nvSpPr>
        <p:spPr bwMode="auto">
          <a:xfrm>
            <a:off x="6658263" y="3755585"/>
            <a:ext cx="1793668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764" tIns="25882" rIns="51764" bIns="258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b="1">
                <a:solidFill>
                  <a:srgbClr val="404040"/>
                </a:solidFill>
                <a:latin typeface="+mj-ea"/>
                <a:ea typeface="+mj-ea"/>
              </a:rPr>
              <a:t>在线测试页面</a:t>
            </a:r>
          </a:p>
        </p:txBody>
      </p:sp>
      <p:sp>
        <p:nvSpPr>
          <p:cNvPr id="5" name="TextBox 107"/>
          <p:cNvSpPr txBox="1"/>
          <p:nvPr/>
        </p:nvSpPr>
        <p:spPr>
          <a:xfrm>
            <a:off x="1077462" y="1803740"/>
            <a:ext cx="4593715" cy="153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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从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0-1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独立搭建接口管理平台。</a:t>
            </a:r>
          </a:p>
          <a:p>
            <a:pPr marL="285750" indent="-285750" algn="l">
              <a:buFont typeface="Wingdings" panose="05000000000000000000" charset="0"/>
              <a:buChar char="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微软雅黑" pitchFamily="34" charset="-122"/>
              </a:rPr>
              <a:t>根据代码实时的更新接口，确保两端的完整性。</a:t>
            </a:r>
          </a:p>
          <a:p>
            <a:pPr marL="285750" indent="-285750" algn="l">
              <a:buFont typeface="Wingdings" panose="05000000000000000000" charset="0"/>
              <a:buChar char="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微软雅黑" pitchFamily="34" charset="-122"/>
              </a:rPr>
              <a:t>支持接口、事件、命令、文档选项等在线测试功能。</a:t>
            </a:r>
          </a:p>
          <a:p>
            <a:pPr marL="285750" indent="-285750" algn="l">
              <a:buFont typeface="Wingdings" panose="05000000000000000000" charset="0"/>
              <a:buChar char="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微软雅黑" pitchFamily="34" charset="-122"/>
              </a:rPr>
              <a:t>并对每一个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微软雅黑" pitchFamily="34" charset="-122"/>
              </a:rPr>
              <a:t>API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微软雅黑" pitchFamily="34" charset="-122"/>
              </a:rPr>
              <a:t>都配置了对应的调试页面。</a:t>
            </a:r>
          </a:p>
          <a:p>
            <a:pPr marL="285750" indent="-285750" algn="l">
              <a:buFont typeface="Wingdings" panose="05000000000000000000" charset="0"/>
              <a:buChar char="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微软雅黑" pitchFamily="34" charset="-122"/>
              </a:rPr>
              <a:t>提高测试效率，降低出错率。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方便客户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debug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。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Source Han Sans CN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6931982" y="5446429"/>
            <a:ext cx="426212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230" tIns="39115" rIns="78230" bIns="391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提供下载按钮，可以下载内容到本地进行调试</a:t>
            </a:r>
          </a:p>
        </p:txBody>
      </p:sp>
      <p:sp>
        <p:nvSpPr>
          <p:cNvPr id="7" name="TextBox 40"/>
          <p:cNvSpPr txBox="1">
            <a:spLocks noChangeArrowheads="1"/>
          </p:cNvSpPr>
          <p:nvPr/>
        </p:nvSpPr>
        <p:spPr bwMode="auto">
          <a:xfrm>
            <a:off x="6658263" y="4981054"/>
            <a:ext cx="1793668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764" tIns="25882" rIns="51764" bIns="25882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b="1">
                <a:solidFill>
                  <a:srgbClr val="404040"/>
                </a:solidFill>
                <a:latin typeface="+mj-ea"/>
                <a:ea typeface="+mj-ea"/>
              </a:rPr>
              <a:t>在线下载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7462" y="1101293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>
                <a:latin typeface="+mj-ea"/>
                <a:ea typeface="+mj-ea"/>
              </a:rPr>
              <a:t>接口管理平台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48288" y="29656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工作亮点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 t="13094"/>
          <a:stretch>
            <a:fillRect/>
          </a:stretch>
        </p:blipFill>
        <p:spPr>
          <a:xfrm>
            <a:off x="1077595" y="3720465"/>
            <a:ext cx="4184015" cy="2275840"/>
          </a:xfrm>
          <a:prstGeom prst="rect">
            <a:avLst/>
          </a:prstGeom>
          <a:ln>
            <a:solidFill>
              <a:srgbClr val="DFDFD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rcRect t="13067"/>
          <a:stretch>
            <a:fillRect/>
          </a:stretch>
        </p:blipFill>
        <p:spPr>
          <a:xfrm>
            <a:off x="6657975" y="1443355"/>
            <a:ext cx="4184650" cy="2277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48288" y="29656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工作亮点</a:t>
            </a:r>
          </a:p>
        </p:txBody>
      </p:sp>
      <p:sp>
        <p:nvSpPr>
          <p:cNvPr id="3" name="矩形 21"/>
          <p:cNvSpPr>
            <a:spLocks noChangeArrowheads="1"/>
          </p:cNvSpPr>
          <p:nvPr/>
        </p:nvSpPr>
        <p:spPr bwMode="auto">
          <a:xfrm>
            <a:off x="898526" y="3046305"/>
            <a:ext cx="27292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第五代编辑器帮助文档</a:t>
            </a:r>
          </a:p>
        </p:txBody>
      </p:sp>
      <p:sp>
        <p:nvSpPr>
          <p:cNvPr id="4" name="矩形 22"/>
          <p:cNvSpPr>
            <a:spLocks noChangeArrowheads="1"/>
          </p:cNvSpPr>
          <p:nvPr/>
        </p:nvSpPr>
        <p:spPr bwMode="auto">
          <a:xfrm>
            <a:off x="898526" y="3520331"/>
            <a:ext cx="2915406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docsify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搭建。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便于更详细的了解第五代编辑器。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目前还在持续更新中。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85" y="1217295"/>
            <a:ext cx="4549775" cy="2413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85" y="3630295"/>
            <a:ext cx="4546600" cy="237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699</Words>
  <Application>Microsoft Office PowerPoint</Application>
  <PresentationFormat>宽屏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Source Han Sans CN</vt:lpstr>
      <vt:lpstr>Source Han Sans CN ExtraLight</vt:lpstr>
      <vt:lpstr>DengXian</vt:lpstr>
      <vt:lpstr>思源黑体 CN Bold</vt:lpstr>
      <vt:lpstr>思源黑体 CN Normal</vt:lpstr>
      <vt:lpstr>思源黑体 CN Regular</vt:lpstr>
      <vt:lpstr>Arial</vt:lpstr>
      <vt:lpstr>Arial Black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</cp:lastModifiedBy>
  <cp:revision>662</cp:revision>
  <dcterms:created xsi:type="dcterms:W3CDTF">2024-01-25T14:37:18Z</dcterms:created>
  <dcterms:modified xsi:type="dcterms:W3CDTF">2024-01-26T05:48:29Z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218af370bb7b11ee8c3c15130c3c1413">
    <vt:lpwstr>CWMWn9okbGWSD1GnnFsohlhREk9rzUzO+g9gm+nCfh8qUFkcYaf08c3dsMEZ4VnhGIc3AyaLWlCuxv2s/+HOsPRIg==</vt:lpwstr>
  </property>
  <property fmtid="{D5CDD505-2E9C-101B-9397-08002B2CF9AE}" pid="3" name="ICV">
    <vt:lpwstr>87642DBAC06A0C88D65DB2652AFD5164_42</vt:lpwstr>
  </property>
  <property fmtid="{D5CDD505-2E9C-101B-9397-08002B2CF9AE}" pid="4" name="KSOProductBuildVer">
    <vt:lpwstr>2052-5.3.0.7872</vt:lpwstr>
  </property>
  <property fmtid="{D5CDD505-2E9C-101B-9397-08002B2CF9AE}" pid="5" name="CWM536a0ac0bb8f11ee8c3c15130c3c1413">
    <vt:lpwstr>CWMDnymiwfiRtA8WmODv06juiF8JstF235FlT8wa7U3+TNlxQnjQUYryrHDlEHXnNPo49O0CC/cUmPDtQrG615hkg==</vt:lpwstr>
  </property>
</Properties>
</file>