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70" r:id="rId10"/>
    <p:sldId id="271" r:id="rId11"/>
    <p:sldId id="273" r:id="rId12"/>
    <p:sldId id="274" r:id="rId13"/>
    <p:sldId id="276" r:id="rId14"/>
    <p:sldId id="277" r:id="rId15"/>
    <p:sldId id="278" r:id="rId16"/>
    <p:sldId id="282" r:id="rId17"/>
    <p:sldId id="283" r:id="rId18"/>
    <p:sldId id="284" r:id="rId19"/>
    <p:sldId id="285" r:id="rId20"/>
    <p:sldId id="267" r:id="rId21"/>
    <p:sldId id="286" r:id="rId22"/>
    <p:sldId id="262" r:id="rId23"/>
    <p:sldId id="264" r:id="rId24"/>
    <p:sldId id="263" r:id="rId25"/>
    <p:sldId id="265" r:id="rId26"/>
    <p:sldId id="266" r:id="rId2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564" autoAdjust="0"/>
  </p:normalViewPr>
  <p:slideViewPr>
    <p:cSldViewPr snapToGrid="0">
      <p:cViewPr varScale="1">
        <p:scale>
          <a:sx n="70" d="100"/>
          <a:sy n="70" d="100"/>
        </p:scale>
        <p:origin x="11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Light"/>
              </a:rPr>
              <a:t>语言层面上，可以使用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Light"/>
              </a:rPr>
              <a:t>new 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Light"/>
              </a:rPr>
              <a:t>关键字创建一个对象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6496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0347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8441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7925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263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2400" dirty="0"/>
              <a:t>当</a:t>
            </a:r>
            <a:r>
              <a:rPr lang="en-US" altLang="zh-CN" sz="2400" dirty="0"/>
              <a:t>Eden</a:t>
            </a:r>
            <a:r>
              <a:rPr lang="zh-CN" altLang="en-US" sz="2400" dirty="0"/>
              <a:t>区内存区分配完之后，如果年老代有足够的连续的空间用来存放所有新生代区域的对象，触发</a:t>
            </a:r>
            <a:r>
              <a:rPr lang="en-US" altLang="zh-CN" sz="2400" dirty="0"/>
              <a:t>Minor GC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algn="l"/>
            <a:r>
              <a:rPr lang="zh-CN" altLang="en-US" sz="2400" dirty="0"/>
              <a:t>如果对象太大，</a:t>
            </a:r>
            <a:r>
              <a:rPr lang="en-US" altLang="zh-CN" sz="2400" dirty="0"/>
              <a:t>Survivor</a:t>
            </a:r>
            <a:r>
              <a:rPr lang="zh-CN" altLang="en-US" sz="2400" dirty="0"/>
              <a:t>区域容纳不下，则对象直接晋升到年老代。否则使用复制算法，直接将对象复制到</a:t>
            </a:r>
            <a:r>
              <a:rPr lang="en-US" altLang="zh-CN" sz="2400" dirty="0"/>
              <a:t>Survivor</a:t>
            </a:r>
            <a:r>
              <a:rPr lang="zh-CN" altLang="en-US" sz="2400" dirty="0"/>
              <a:t>区域。</a:t>
            </a:r>
            <a:endParaRPr lang="en-US" altLang="zh-CN" sz="2400" dirty="0"/>
          </a:p>
          <a:p>
            <a:pPr algn="l"/>
            <a:r>
              <a:rPr lang="zh-CN" altLang="en-US" sz="2400" dirty="0"/>
              <a:t>若年老代没有足够的连续空间存储新的对象，先进行一次</a:t>
            </a:r>
            <a:r>
              <a:rPr lang="en-US" altLang="zh-CN" sz="2400" dirty="0"/>
              <a:t>Minor GC</a:t>
            </a:r>
            <a:r>
              <a:rPr lang="zh-CN" altLang="en-US" sz="2400" dirty="0"/>
              <a:t>，若仍不满足上述条件，则进行</a:t>
            </a:r>
            <a:r>
              <a:rPr lang="en-US" altLang="zh-CN" sz="2400" dirty="0"/>
              <a:t>Full GC.</a:t>
            </a:r>
            <a:r>
              <a:rPr lang="zh-CN" altLang="en-US" sz="2400" dirty="0"/>
              <a:t>若</a:t>
            </a:r>
            <a:r>
              <a:rPr lang="en-US" altLang="zh-CN" sz="2400" dirty="0"/>
              <a:t>Full GC</a:t>
            </a:r>
            <a:r>
              <a:rPr lang="zh-CN" altLang="en-US" sz="2400" dirty="0"/>
              <a:t>后依然内存不足</a:t>
            </a:r>
            <a:r>
              <a:rPr lang="en-US" altLang="zh-CN" sz="2400" dirty="0"/>
              <a:t>,</a:t>
            </a:r>
            <a:r>
              <a:rPr lang="zh-CN" altLang="en-US" sz="2400" dirty="0"/>
              <a:t>则抛出</a:t>
            </a:r>
            <a:r>
              <a:rPr lang="en-US" altLang="zh-CN" sz="2400" dirty="0"/>
              <a:t>OOM</a:t>
            </a:r>
            <a:r>
              <a:rPr lang="zh-CN" altLang="en-US" sz="2400" dirty="0"/>
              <a:t>异常。</a:t>
            </a:r>
            <a:r>
              <a:rPr lang="en-US" altLang="zh-CN" sz="2400" dirty="0"/>
              <a:t>Full GC</a:t>
            </a:r>
            <a:r>
              <a:rPr lang="zh-CN" altLang="en-US" sz="2400" dirty="0"/>
              <a:t>：清理整个内存堆，既包括年轻代也包括年老代。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3322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03699"/>
            <a:ext cx="10464800" cy="812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r>
              <a:t>“在此键入引文。”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JVM内存管理和回收</a:t>
            </a:r>
            <a:endParaRPr/>
          </a:p>
        </p:txBody>
      </p:sp>
      <p:sp>
        <p:nvSpPr>
          <p:cNvPr id="120" name="Shape 120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JVM </a:t>
            </a:r>
            <a:r>
              <a:rPr lang="zh-CN" altLang="en-US" dirty="0"/>
              <a:t>内存回收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2500" y="3061886"/>
            <a:ext cx="10300467" cy="47807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首先，需要确定几个问题：</a:t>
            </a:r>
            <a:endParaRPr kumimoji="0" lang="en-US" altLang="zh-CN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742950" marR="0" indent="-74295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zh-CN" altLang="en-US" dirty="0"/>
              <a:t>哪些内存需要被回收？</a:t>
            </a:r>
            <a:endParaRPr lang="en-US" altLang="zh-CN" dirty="0"/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zh-CN" dirty="0"/>
          </a:p>
          <a:p>
            <a:pPr marL="742950" marR="0" indent="-74295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 startAt="2"/>
              <a:tabLst/>
            </a:pPr>
            <a:r>
              <a:rPr lang="zh-CN" altLang="en-US" dirty="0"/>
              <a:t>何时需要回收？</a:t>
            </a:r>
            <a:endParaRPr lang="en-US" altLang="zh-CN" dirty="0"/>
          </a:p>
          <a:p>
            <a:pPr marL="742950" marR="0" indent="-74295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 startAt="2"/>
              <a:tabLst/>
            </a:pPr>
            <a:endParaRPr kumimoji="0" lang="en-US" altLang="zh-CN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742950" marR="0" indent="-74295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 startAt="2"/>
              <a:tabLst/>
            </a:pPr>
            <a:r>
              <a:rPr lang="zh-CN" altLang="en-US" dirty="0"/>
              <a:t>如何回收？</a:t>
            </a:r>
            <a:endParaRPr kumimoji="0" lang="en-US" altLang="zh-CN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71501563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JVM </a:t>
            </a:r>
            <a:r>
              <a:rPr lang="zh-CN" altLang="en-US" dirty="0"/>
              <a:t>内存回收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2500" y="2234912"/>
            <a:ext cx="10300467" cy="71198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742950" marR="0" indent="-74295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zh-CN" altLang="en-US" dirty="0"/>
              <a:t>哪些内存需要被回收？</a:t>
            </a:r>
            <a:endParaRPr lang="en-US" altLang="zh-CN" dirty="0"/>
          </a:p>
          <a:p>
            <a:pPr algn="l"/>
            <a:r>
              <a:rPr lang="en-US" altLang="zh-CN" dirty="0"/>
              <a:t>	</a:t>
            </a:r>
            <a:r>
              <a:rPr lang="zh-CN" altLang="en-US" dirty="0"/>
              <a:t>栈是线程独享，在线程执行完毕时可以被销毁，大小和回收时间确定；</a:t>
            </a:r>
            <a:r>
              <a:rPr lang="en-US" altLang="zh-CN" dirty="0"/>
              <a:t>	 </a:t>
            </a:r>
            <a:r>
              <a:rPr lang="zh-CN" altLang="en-US" dirty="0"/>
              <a:t>对象和数组分配在堆上，被线程共享，大小和存活时间运行时才能确定，需要对这块内存回收管理。</a:t>
            </a:r>
            <a:endParaRPr lang="en-US" altLang="zh-CN" dirty="0"/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zh-CN" dirty="0"/>
          </a:p>
          <a:p>
            <a:pPr marL="742950" marR="0" indent="-74295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 startAt="2"/>
              <a:tabLst/>
            </a:pPr>
            <a:r>
              <a:rPr lang="zh-CN" altLang="en-US" dirty="0"/>
              <a:t>何时需要回收？</a:t>
            </a:r>
            <a:endParaRPr lang="en-US" altLang="zh-CN" dirty="0"/>
          </a:p>
          <a:p>
            <a:pPr lvl="2" indent="0" algn="l"/>
            <a:r>
              <a:rPr lang="en-US" altLang="zh-CN" dirty="0"/>
              <a:t>	</a:t>
            </a:r>
            <a:r>
              <a:rPr lang="zh-CN" altLang="en-US" dirty="0"/>
              <a:t>对象不再需要的时候，需要回收它所占的内存。</a:t>
            </a:r>
            <a:endParaRPr lang="en-US" altLang="zh-CN" dirty="0"/>
          </a:p>
          <a:p>
            <a:pPr marL="742950" marR="0" indent="-74295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 startAt="2"/>
              <a:tabLst/>
            </a:pPr>
            <a:endParaRPr kumimoji="0" lang="en-US" altLang="zh-CN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742950" marR="0" indent="-74295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 startAt="2"/>
              <a:tabLst/>
            </a:pPr>
            <a:r>
              <a:rPr lang="zh-CN" altLang="en-US" dirty="0"/>
              <a:t>如何回收？</a:t>
            </a:r>
            <a:endParaRPr kumimoji="0" lang="en-US" altLang="zh-CN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	</a:t>
            </a:r>
            <a:r>
              <a:rPr kumimoji="0" lang="zh-CN" altLang="en-US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垃圾回收算法（垃圾收集器）</a:t>
            </a:r>
          </a:p>
        </p:txBody>
      </p:sp>
    </p:spTree>
    <p:extLst>
      <p:ext uri="{BB962C8B-B14F-4D97-AF65-F5344CB8AC3E}">
        <p14:creationId xmlns:p14="http://schemas.microsoft.com/office/powerpoint/2010/main" val="98798096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对象已“死”吗？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3318" y="3117426"/>
            <a:ext cx="11099800" cy="65351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判断对象是否存活的方法：</a:t>
            </a:r>
            <a:endParaRPr kumimoji="0" lang="en-US" altLang="zh-CN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571500" indent="-571500" algn="l">
              <a:buFontTx/>
              <a:buChar char="-"/>
            </a:pPr>
            <a:r>
              <a:rPr lang="zh-CN" altLang="en-US" dirty="0"/>
              <a:t>引用计数法：</a:t>
            </a:r>
            <a:endParaRPr lang="en-US" altLang="zh-CN" dirty="0"/>
          </a:p>
          <a:p>
            <a:pPr lvl="1" indent="0" algn="l"/>
            <a:endParaRPr lang="en-US" altLang="zh-CN" dirty="0"/>
          </a:p>
          <a:p>
            <a:pPr lvl="1" indent="0" algn="l"/>
            <a:r>
              <a:rPr lang="zh-CN" altLang="en-US" dirty="0"/>
              <a:t>被引用一次，计数加一，引用结束，计数减一，计数为负数，标记为需要被回收；（优势：简单，好实现，</a:t>
            </a:r>
            <a:r>
              <a:rPr lang="en-US" altLang="zh-CN" dirty="0"/>
              <a:t>Python</a:t>
            </a:r>
            <a:r>
              <a:rPr lang="zh-CN" altLang="en-US" dirty="0"/>
              <a:t>使用本方法回收内存；不足：无法解决循环引用的问题）</a:t>
            </a:r>
            <a:endParaRPr lang="en-US" altLang="zh-CN" dirty="0"/>
          </a:p>
          <a:p>
            <a:pPr lvl="1" indent="0" algn="l"/>
            <a:endParaRPr lang="en-US" altLang="zh-CN" dirty="0"/>
          </a:p>
          <a:p>
            <a:pPr lvl="1" indent="0" algn="l"/>
            <a:r>
              <a:rPr lang="en-US" altLang="zh-CN" dirty="0"/>
              <a:t>- </a:t>
            </a:r>
            <a:r>
              <a:rPr lang="zh-CN" altLang="en-US" dirty="0"/>
              <a:t>可达性分析</a:t>
            </a:r>
            <a:endParaRPr lang="en-US" altLang="zh-CN" dirty="0"/>
          </a:p>
          <a:p>
            <a:pPr marL="571500" indent="-571500" algn="l">
              <a:buFontTx/>
              <a:buChar char="-"/>
            </a:pPr>
            <a:endParaRPr lang="en-US" altLang="zh-CN" dirty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8172581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对象已“死”吗？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4151" y="2896531"/>
            <a:ext cx="7997588" cy="12721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可达性分析方法</a:t>
            </a:r>
            <a:endParaRPr kumimoji="0" lang="en-US" altLang="zh-CN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436730" y="5777155"/>
            <a:ext cx="9321419" cy="3581121"/>
            <a:chOff x="614151" y="4180428"/>
            <a:chExt cx="11438149" cy="4440870"/>
          </a:xfrm>
        </p:grpSpPr>
        <p:sp>
          <p:nvSpPr>
            <p:cNvPr id="4" name="Oval 3"/>
            <p:cNvSpPr/>
            <p:nvPr/>
          </p:nvSpPr>
          <p:spPr>
            <a:xfrm>
              <a:off x="2015320" y="4180428"/>
              <a:ext cx="2454718" cy="822934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hueOff val="321133"/>
                    <a:satOff val="-12043"/>
                    <a:lumOff val="-7113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GC Roots</a:t>
              </a:r>
              <a:endPara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2279176" y="5426052"/>
              <a:ext cx="1924334" cy="663615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hueOff val="321133"/>
                    <a:satOff val="-12043"/>
                    <a:lumOff val="-7113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A</a:t>
              </a:r>
              <a:endPara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1053153" y="6642978"/>
              <a:ext cx="1924334" cy="663615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hueOff val="321133"/>
                    <a:satOff val="-12043"/>
                    <a:lumOff val="-7113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B</a:t>
              </a:r>
              <a:endPara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650778" y="6642977"/>
              <a:ext cx="1924334" cy="663615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hueOff val="321133"/>
                    <a:satOff val="-12043"/>
                    <a:lumOff val="-7113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C</a:t>
              </a:r>
              <a:endPara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486167" y="7957683"/>
              <a:ext cx="1924334" cy="663615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hueOff val="321133"/>
                    <a:satOff val="-12043"/>
                    <a:lumOff val="-7113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D</a:t>
              </a:r>
              <a:endPara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cxnSp>
          <p:nvCxnSpPr>
            <p:cNvPr id="10" name="Straight Arrow Connector 9"/>
            <p:cNvCxnSpPr>
              <a:stCxn id="4" idx="4"/>
              <a:endCxn id="5" idx="0"/>
            </p:cNvCxnSpPr>
            <p:nvPr/>
          </p:nvCxnSpPr>
          <p:spPr>
            <a:xfrm flipH="1">
              <a:off x="3241343" y="5003362"/>
              <a:ext cx="1336" cy="422689"/>
            </a:xfrm>
            <a:prstGeom prst="straightConnector1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2" name="Straight Arrow Connector 11"/>
            <p:cNvCxnSpPr>
              <a:stCxn id="5" idx="4"/>
              <a:endCxn id="6" idx="0"/>
            </p:cNvCxnSpPr>
            <p:nvPr/>
          </p:nvCxnSpPr>
          <p:spPr>
            <a:xfrm flipH="1">
              <a:off x="2015320" y="6089667"/>
              <a:ext cx="1226023" cy="553311"/>
            </a:xfrm>
            <a:prstGeom prst="straightConnector1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" name="Straight Arrow Connector 13"/>
            <p:cNvCxnSpPr>
              <a:stCxn id="5" idx="4"/>
              <a:endCxn id="7" idx="0"/>
            </p:cNvCxnSpPr>
            <p:nvPr/>
          </p:nvCxnSpPr>
          <p:spPr>
            <a:xfrm>
              <a:off x="3241343" y="6089667"/>
              <a:ext cx="1371602" cy="553310"/>
            </a:xfrm>
            <a:prstGeom prst="straightConnector1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" name="Straight Arrow Connector 15"/>
            <p:cNvCxnSpPr>
              <a:stCxn id="7" idx="4"/>
              <a:endCxn id="8" idx="0"/>
            </p:cNvCxnSpPr>
            <p:nvPr/>
          </p:nvCxnSpPr>
          <p:spPr>
            <a:xfrm flipH="1">
              <a:off x="3448334" y="7306592"/>
              <a:ext cx="1164611" cy="651091"/>
            </a:xfrm>
            <a:prstGeom prst="straightConnector1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7" name="Oval 16"/>
            <p:cNvSpPr/>
            <p:nvPr/>
          </p:nvSpPr>
          <p:spPr>
            <a:xfrm>
              <a:off x="7545600" y="5471771"/>
              <a:ext cx="1924334" cy="663615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hueOff val="321133"/>
                    <a:satOff val="-12043"/>
                    <a:lumOff val="-7113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400" dirty="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rPr>
                <a:t>E</a:t>
              </a:r>
              <a:endPara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6319577" y="6688697"/>
              <a:ext cx="1924334" cy="663615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hueOff val="321133"/>
                    <a:satOff val="-12043"/>
                    <a:lumOff val="-7113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F</a:t>
              </a:r>
              <a:endPara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8917202" y="6688696"/>
              <a:ext cx="1924334" cy="663615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hueOff val="321133"/>
                    <a:satOff val="-12043"/>
                    <a:lumOff val="-7113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G</a:t>
              </a:r>
              <a:endPara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cxnSp>
          <p:nvCxnSpPr>
            <p:cNvPr id="20" name="Straight Arrow Connector 19"/>
            <p:cNvCxnSpPr>
              <a:stCxn id="17" idx="4"/>
              <a:endCxn id="18" idx="0"/>
            </p:cNvCxnSpPr>
            <p:nvPr/>
          </p:nvCxnSpPr>
          <p:spPr>
            <a:xfrm flipH="1">
              <a:off x="7281744" y="6135386"/>
              <a:ext cx="1226023" cy="553311"/>
            </a:xfrm>
            <a:prstGeom prst="straightConnector1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1" name="Straight Arrow Connector 20"/>
            <p:cNvCxnSpPr>
              <a:stCxn id="17" idx="4"/>
              <a:endCxn id="19" idx="0"/>
            </p:cNvCxnSpPr>
            <p:nvPr/>
          </p:nvCxnSpPr>
          <p:spPr>
            <a:xfrm>
              <a:off x="8507767" y="6135386"/>
              <a:ext cx="1371602" cy="553310"/>
            </a:xfrm>
            <a:prstGeom prst="straightConnector1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14151" y="5145206"/>
              <a:ext cx="11438149" cy="13648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4" name="Oval 23"/>
            <p:cNvSpPr/>
            <p:nvPr/>
          </p:nvSpPr>
          <p:spPr>
            <a:xfrm>
              <a:off x="5984547" y="5267587"/>
              <a:ext cx="5247086" cy="2842217"/>
            </a:xfrm>
            <a:prstGeom prst="ellipse">
              <a:avLst/>
            </a:prstGeom>
            <a:noFill/>
            <a:ln w="12700" cap="flat">
              <a:solidFill>
                <a:srgbClr val="FFFF00"/>
              </a:solidFill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408023" y="2855505"/>
            <a:ext cx="6407432" cy="22570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zh-CN" sz="2800" dirty="0"/>
              <a:t>GC Roots</a:t>
            </a:r>
            <a:r>
              <a:rPr lang="zh-CN" altLang="en-US" sz="2800" dirty="0"/>
              <a:t>的来源：</a:t>
            </a:r>
            <a:endParaRPr lang="en-US" altLang="zh-CN" sz="2800" dirty="0"/>
          </a:p>
          <a:p>
            <a:pPr marL="742950" marR="0" indent="-74295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zh-CN" altLang="en-US" sz="2800" dirty="0"/>
              <a:t>栈帧中本地变量表引用的对象</a:t>
            </a:r>
            <a:endParaRPr lang="en-US" altLang="zh-CN" sz="2800" dirty="0"/>
          </a:p>
          <a:p>
            <a:pPr marL="742950" marR="0" indent="-74295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方法区中类静态属性引用的对象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  <a:p>
            <a:pPr marL="742950" marR="0" indent="-74295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zh-CN" altLang="en-US" sz="2800" dirty="0"/>
              <a:t>方法区中常量引用的对象</a:t>
            </a:r>
            <a:endParaRPr lang="en-US" altLang="zh-CN" sz="2800" dirty="0"/>
          </a:p>
          <a:p>
            <a:pPr marL="742950" marR="0" indent="-74295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本地方法栈中引用的对象</a:t>
            </a:r>
            <a:endParaRPr kumimoji="0" lang="zh-CN" altLang="en-US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02898686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强软弱虚引用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9434" y="1817241"/>
            <a:ext cx="11846257" cy="9735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强引用</a:t>
            </a:r>
            <a:endParaRPr kumimoji="0" lang="en-US" altLang="zh-CN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  <a:p>
            <a:pPr lvl="1" indent="0" algn="l"/>
            <a:r>
              <a:rPr lang="en-US" altLang="zh-CN" sz="3200" dirty="0"/>
              <a:t>     </a:t>
            </a:r>
            <a:r>
              <a:rPr lang="zh-CN" altLang="en-US" sz="3200" dirty="0"/>
              <a:t>代码中普遍存在的，如 </a:t>
            </a:r>
            <a:r>
              <a:rPr lang="en-US" altLang="zh-CN" sz="3200" dirty="0"/>
              <a:t>“Object a = new XX();”</a:t>
            </a:r>
            <a:r>
              <a:rPr lang="zh-CN" altLang="en-US" sz="3200" dirty="0"/>
              <a:t>这样的引用，只要强引用还存在，对象就不会被回收；</a:t>
            </a:r>
            <a:endParaRPr lang="en-US" altLang="zh-CN" sz="3200" dirty="0"/>
          </a:p>
          <a:p>
            <a:pPr lvl="1" indent="0" algn="l"/>
            <a:endParaRPr lang="en-US" altLang="zh-CN" sz="3200" dirty="0"/>
          </a:p>
          <a:p>
            <a:pPr marL="571500" lvl="1" indent="-571500" algn="l">
              <a:buFont typeface="Arial" panose="020B0604020202020204" pitchFamily="34" charset="0"/>
              <a:buChar char="•"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软引用 </a:t>
            </a:r>
            <a:r>
              <a:rPr kumimoji="0" lang="en-US" altLang="zh-CN" sz="32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SoftReference</a:t>
            </a:r>
            <a:endParaRPr kumimoji="0" lang="en-US" altLang="zh-CN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  <a:p>
            <a:pPr lvl="1" indent="0" algn="l"/>
            <a:r>
              <a:rPr lang="en-US" altLang="zh-CN" sz="3200" dirty="0"/>
              <a:t>     </a:t>
            </a:r>
            <a:r>
              <a:rPr lang="zh-CN" altLang="en-US" sz="3200" dirty="0"/>
              <a:t>比强引用稍弱，在发生</a:t>
            </a:r>
            <a:r>
              <a:rPr lang="en-US" altLang="zh-CN" sz="3200" dirty="0"/>
              <a:t>OOM</a:t>
            </a:r>
            <a:r>
              <a:rPr lang="zh-CN" altLang="en-US" sz="3200" dirty="0"/>
              <a:t>异常之前，弱引用的对象才会列入二次回收的范围。如果二次回收之后，还是内存不够，才会报</a:t>
            </a:r>
            <a:r>
              <a:rPr lang="en-US" altLang="zh-CN" sz="3200" dirty="0"/>
              <a:t>OOM</a:t>
            </a:r>
            <a:r>
              <a:rPr lang="zh-CN" altLang="en-US" sz="3200" dirty="0"/>
              <a:t>异常；</a:t>
            </a:r>
            <a:endParaRPr lang="en-US" altLang="zh-CN" sz="3200" dirty="0"/>
          </a:p>
          <a:p>
            <a:pPr lvl="1" indent="0" algn="l"/>
            <a:endParaRPr lang="en-US" altLang="zh-CN" sz="3200" dirty="0"/>
          </a:p>
          <a:p>
            <a:pPr marL="571500" lvl="1" indent="-571500" algn="l">
              <a:buFont typeface="Arial" panose="020B0604020202020204" pitchFamily="34" charset="0"/>
              <a:buChar char="•"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弱引用</a:t>
            </a:r>
            <a:r>
              <a:rPr kumimoji="0" lang="zh-CN" altLang="en-US" sz="32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 </a:t>
            </a:r>
            <a:r>
              <a:rPr kumimoji="0" lang="en-US" altLang="zh-CN" sz="3200" b="0" i="0" u="none" strike="noStrike" cap="none" spc="0" normalizeH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WeakReference</a:t>
            </a:r>
            <a:endParaRPr kumimoji="0" lang="en-US" altLang="zh-CN" sz="3200" b="0" i="0" u="none" strike="noStrike" cap="none" spc="0" normalizeH="0" dirty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  <a:p>
            <a:pPr lvl="1" indent="0" algn="l"/>
            <a:r>
              <a:rPr lang="zh-CN" altLang="en-US" sz="3200" dirty="0"/>
              <a:t>     比软引用还弱，软引用的对象只会生存到下一次</a:t>
            </a:r>
            <a:r>
              <a:rPr lang="en-US" altLang="zh-CN" sz="3200" dirty="0"/>
              <a:t>GC</a:t>
            </a:r>
            <a:r>
              <a:rPr lang="zh-CN" altLang="en-US" sz="3200" dirty="0"/>
              <a:t>来临之前；无论内存是否够用，软引用的对象分配的内存都会被回收；</a:t>
            </a:r>
            <a:endParaRPr lang="en-US" altLang="zh-CN" sz="3200" dirty="0"/>
          </a:p>
          <a:p>
            <a:pPr lvl="1" indent="0" algn="l"/>
            <a:endParaRPr lang="en-US" altLang="zh-CN" sz="3200" dirty="0"/>
          </a:p>
          <a:p>
            <a:pPr marL="571500" lvl="1" indent="-571500" algn="l">
              <a:buFont typeface="Arial" panose="020B0604020202020204" pitchFamily="34" charset="0"/>
              <a:buChar char="•"/>
            </a:pPr>
            <a:r>
              <a:rPr lang="zh-CN" altLang="en-US" sz="3200" dirty="0"/>
              <a:t>虚引用 </a:t>
            </a:r>
            <a:r>
              <a:rPr lang="en-US" altLang="zh-CN" sz="3200" dirty="0" err="1"/>
              <a:t>PhantomReference</a:t>
            </a:r>
            <a:endParaRPr lang="en-US" altLang="zh-CN" sz="3200" dirty="0"/>
          </a:p>
          <a:p>
            <a:pPr lvl="1" indent="0" algn="l"/>
            <a:r>
              <a:rPr lang="en-US" altLang="zh-CN" sz="3200" dirty="0"/>
              <a:t>     </a:t>
            </a:r>
            <a:r>
              <a:rPr lang="zh-CN" altLang="en-US" sz="3200" dirty="0"/>
              <a:t>最弱的引用，虚引用是否存在完全不会对对象生存时间有影响，也无法从虚引用取得对象实例。仅被设计为在</a:t>
            </a:r>
            <a:r>
              <a:rPr lang="en-US" altLang="zh-CN" sz="3200" dirty="0"/>
              <a:t>GC</a:t>
            </a:r>
            <a:r>
              <a:rPr lang="zh-CN" altLang="en-US" sz="3200" dirty="0"/>
              <a:t>时获取通知</a:t>
            </a:r>
            <a:endParaRPr lang="en-US" altLang="zh-CN" sz="3200" dirty="0"/>
          </a:p>
          <a:p>
            <a:pPr lvl="1" indent="0" algn="l"/>
            <a:endParaRPr kumimoji="0" lang="en-US" altLang="zh-CN" b="0" i="0" u="none" strike="noStrike" cap="none" spc="0" normalizeH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lvl="1" indent="0" algn="l"/>
            <a:endParaRPr kumimoji="0" lang="en-US" altLang="zh-CN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571500" lvl="1" indent="-571500" algn="l">
              <a:buFont typeface="Arial" panose="020B0604020202020204" pitchFamily="34" charset="0"/>
              <a:buChar char="•"/>
            </a:pP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83171195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JVM </a:t>
            </a:r>
            <a:r>
              <a:rPr lang="zh-CN" altLang="en-US" dirty="0"/>
              <a:t>内存回收算法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2500" y="3106575"/>
            <a:ext cx="9444251" cy="18569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标记</a:t>
            </a:r>
            <a:r>
              <a:rPr kumimoji="0" lang="en-US" altLang="zh-CN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-</a:t>
            </a:r>
            <a:r>
              <a:rPr kumimoji="0" lang="zh-CN" altLang="en-US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清除（</a:t>
            </a:r>
            <a:r>
              <a:rPr kumimoji="0" lang="en-US" altLang="zh-CN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Mark-Sweep</a:t>
            </a:r>
            <a:r>
              <a:rPr kumimoji="0" lang="zh-CN" altLang="en-US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）</a:t>
            </a:r>
            <a:endParaRPr kumimoji="0" lang="en-US" altLang="zh-CN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dirty="0"/>
              <a:t>复制算法（</a:t>
            </a:r>
            <a:r>
              <a:rPr lang="en-US" altLang="zh-CN" dirty="0"/>
              <a:t>Copy</a:t>
            </a:r>
            <a:r>
              <a:rPr lang="zh-CN" altLang="en-US" dirty="0"/>
              <a:t>）</a:t>
            </a:r>
            <a:endParaRPr lang="en-US" altLang="zh-CN" dirty="0"/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标记</a:t>
            </a:r>
            <a:r>
              <a:rPr kumimoji="0" lang="en-US" altLang="zh-CN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-</a:t>
            </a:r>
            <a:r>
              <a:rPr kumimoji="0" lang="zh-CN" altLang="en-US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整理（</a:t>
            </a:r>
            <a:r>
              <a:rPr kumimoji="0" lang="en-US" altLang="zh-CN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Mark-Compact</a:t>
            </a:r>
            <a:r>
              <a:rPr kumimoji="0" lang="zh-CN" altLang="en-US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96885195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JVM </a:t>
            </a:r>
            <a:r>
              <a:rPr lang="zh-CN" altLang="en-US" dirty="0"/>
              <a:t>内存回收算法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488" y="2234912"/>
            <a:ext cx="9444251" cy="18569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标记</a:t>
            </a:r>
            <a:r>
              <a:rPr kumimoji="0" lang="en-US" altLang="zh-CN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-</a:t>
            </a:r>
            <a:r>
              <a:rPr kumimoji="0" lang="zh-CN" altLang="en-US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清除（</a:t>
            </a:r>
            <a:r>
              <a:rPr kumimoji="0" lang="en-US" altLang="zh-CN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Mark-Sweep</a:t>
            </a:r>
            <a:r>
              <a:rPr kumimoji="0" lang="zh-CN" altLang="en-US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）</a:t>
            </a:r>
            <a:endParaRPr kumimoji="0" lang="en-US" altLang="zh-CN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CN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zh-C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435654"/>
              </p:ext>
            </p:extLst>
          </p:nvPr>
        </p:nvGraphicFramePr>
        <p:xfrm>
          <a:off x="1494872" y="3214668"/>
          <a:ext cx="866986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3973">
                  <a:extLst>
                    <a:ext uri="{9D8B030D-6E8A-4147-A177-3AD203B41FA5}">
                      <a16:colId xmlns:a16="http://schemas.microsoft.com/office/drawing/2014/main" val="1889071416"/>
                    </a:ext>
                  </a:extLst>
                </a:gridCol>
                <a:gridCol w="1733973">
                  <a:extLst>
                    <a:ext uri="{9D8B030D-6E8A-4147-A177-3AD203B41FA5}">
                      <a16:colId xmlns:a16="http://schemas.microsoft.com/office/drawing/2014/main" val="2779284588"/>
                    </a:ext>
                  </a:extLst>
                </a:gridCol>
                <a:gridCol w="1733973">
                  <a:extLst>
                    <a:ext uri="{9D8B030D-6E8A-4147-A177-3AD203B41FA5}">
                      <a16:colId xmlns:a16="http://schemas.microsoft.com/office/drawing/2014/main" val="1820644084"/>
                    </a:ext>
                  </a:extLst>
                </a:gridCol>
                <a:gridCol w="1733973">
                  <a:extLst>
                    <a:ext uri="{9D8B030D-6E8A-4147-A177-3AD203B41FA5}">
                      <a16:colId xmlns:a16="http://schemas.microsoft.com/office/drawing/2014/main" val="1963256215"/>
                    </a:ext>
                  </a:extLst>
                </a:gridCol>
                <a:gridCol w="1733973">
                  <a:extLst>
                    <a:ext uri="{9D8B030D-6E8A-4147-A177-3AD203B41FA5}">
                      <a16:colId xmlns:a16="http://schemas.microsoft.com/office/drawing/2014/main" val="2237341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60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b="0" i="0" u="none" strike="noStrike" cap="none" spc="0" baseline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132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329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8355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413411"/>
              </p:ext>
            </p:extLst>
          </p:nvPr>
        </p:nvGraphicFramePr>
        <p:xfrm>
          <a:off x="1494871" y="5765634"/>
          <a:ext cx="866986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3973">
                  <a:extLst>
                    <a:ext uri="{9D8B030D-6E8A-4147-A177-3AD203B41FA5}">
                      <a16:colId xmlns:a16="http://schemas.microsoft.com/office/drawing/2014/main" val="1889071416"/>
                    </a:ext>
                  </a:extLst>
                </a:gridCol>
                <a:gridCol w="1733973">
                  <a:extLst>
                    <a:ext uri="{9D8B030D-6E8A-4147-A177-3AD203B41FA5}">
                      <a16:colId xmlns:a16="http://schemas.microsoft.com/office/drawing/2014/main" val="2779284588"/>
                    </a:ext>
                  </a:extLst>
                </a:gridCol>
                <a:gridCol w="1733973">
                  <a:extLst>
                    <a:ext uri="{9D8B030D-6E8A-4147-A177-3AD203B41FA5}">
                      <a16:colId xmlns:a16="http://schemas.microsoft.com/office/drawing/2014/main" val="1820644084"/>
                    </a:ext>
                  </a:extLst>
                </a:gridCol>
                <a:gridCol w="1733973">
                  <a:extLst>
                    <a:ext uri="{9D8B030D-6E8A-4147-A177-3AD203B41FA5}">
                      <a16:colId xmlns:a16="http://schemas.microsoft.com/office/drawing/2014/main" val="1963256215"/>
                    </a:ext>
                  </a:extLst>
                </a:gridCol>
                <a:gridCol w="1733973">
                  <a:extLst>
                    <a:ext uri="{9D8B030D-6E8A-4147-A177-3AD203B41FA5}">
                      <a16:colId xmlns:a16="http://schemas.microsoft.com/office/drawing/2014/main" val="2237341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60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7132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329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8355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41510" y="4888147"/>
            <a:ext cx="11310790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标记过程：红色表示可以释放，绿色标识存活的对象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80003" y="7439113"/>
            <a:ext cx="7899599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清除过程：回收被标记为死亡的对象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70891" y="8684309"/>
            <a:ext cx="5463034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效率不高，产生大量碎片</a:t>
            </a:r>
          </a:p>
        </p:txBody>
      </p:sp>
    </p:spTree>
    <p:extLst>
      <p:ext uri="{BB962C8B-B14F-4D97-AF65-F5344CB8AC3E}">
        <p14:creationId xmlns:p14="http://schemas.microsoft.com/office/powerpoint/2010/main" val="31630900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JVM </a:t>
            </a:r>
            <a:r>
              <a:rPr lang="zh-CN" altLang="en-US" dirty="0"/>
              <a:t>内存回收算法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2500" y="2722359"/>
            <a:ext cx="9444251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dirty="0"/>
              <a:t>复制算法（</a:t>
            </a:r>
            <a:r>
              <a:rPr lang="en-US" altLang="zh-CN" dirty="0"/>
              <a:t>Copy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551348"/>
              </p:ext>
            </p:extLst>
          </p:nvPr>
        </p:nvGraphicFramePr>
        <p:xfrm>
          <a:off x="591276" y="3692403"/>
          <a:ext cx="866986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4978">
                  <a:extLst>
                    <a:ext uri="{9D8B030D-6E8A-4147-A177-3AD203B41FA5}">
                      <a16:colId xmlns:a16="http://schemas.microsoft.com/office/drawing/2014/main" val="1889071416"/>
                    </a:ext>
                  </a:extLst>
                </a:gridCol>
                <a:gridCol w="1444978">
                  <a:extLst>
                    <a:ext uri="{9D8B030D-6E8A-4147-A177-3AD203B41FA5}">
                      <a16:colId xmlns:a16="http://schemas.microsoft.com/office/drawing/2014/main" val="2779284588"/>
                    </a:ext>
                  </a:extLst>
                </a:gridCol>
                <a:gridCol w="1444978">
                  <a:extLst>
                    <a:ext uri="{9D8B030D-6E8A-4147-A177-3AD203B41FA5}">
                      <a16:colId xmlns:a16="http://schemas.microsoft.com/office/drawing/2014/main" val="1820644084"/>
                    </a:ext>
                  </a:extLst>
                </a:gridCol>
                <a:gridCol w="1444978">
                  <a:extLst>
                    <a:ext uri="{9D8B030D-6E8A-4147-A177-3AD203B41FA5}">
                      <a16:colId xmlns:a16="http://schemas.microsoft.com/office/drawing/2014/main" val="2251322857"/>
                    </a:ext>
                  </a:extLst>
                </a:gridCol>
                <a:gridCol w="1444978">
                  <a:extLst>
                    <a:ext uri="{9D8B030D-6E8A-4147-A177-3AD203B41FA5}">
                      <a16:colId xmlns:a16="http://schemas.microsoft.com/office/drawing/2014/main" val="1963256215"/>
                    </a:ext>
                  </a:extLst>
                </a:gridCol>
                <a:gridCol w="1444978">
                  <a:extLst>
                    <a:ext uri="{9D8B030D-6E8A-4147-A177-3AD203B41FA5}">
                      <a16:colId xmlns:a16="http://schemas.microsoft.com/office/drawing/2014/main" val="2237341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60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b="0" i="0" u="none" strike="noStrike" cap="none" spc="0" baseline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132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329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28355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870244"/>
              </p:ext>
            </p:extLst>
          </p:nvPr>
        </p:nvGraphicFramePr>
        <p:xfrm>
          <a:off x="591276" y="6247656"/>
          <a:ext cx="866986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4978">
                  <a:extLst>
                    <a:ext uri="{9D8B030D-6E8A-4147-A177-3AD203B41FA5}">
                      <a16:colId xmlns:a16="http://schemas.microsoft.com/office/drawing/2014/main" val="1889071416"/>
                    </a:ext>
                  </a:extLst>
                </a:gridCol>
                <a:gridCol w="1444978">
                  <a:extLst>
                    <a:ext uri="{9D8B030D-6E8A-4147-A177-3AD203B41FA5}">
                      <a16:colId xmlns:a16="http://schemas.microsoft.com/office/drawing/2014/main" val="2779284588"/>
                    </a:ext>
                  </a:extLst>
                </a:gridCol>
                <a:gridCol w="1444978">
                  <a:extLst>
                    <a:ext uri="{9D8B030D-6E8A-4147-A177-3AD203B41FA5}">
                      <a16:colId xmlns:a16="http://schemas.microsoft.com/office/drawing/2014/main" val="1820644084"/>
                    </a:ext>
                  </a:extLst>
                </a:gridCol>
                <a:gridCol w="1444978">
                  <a:extLst>
                    <a:ext uri="{9D8B030D-6E8A-4147-A177-3AD203B41FA5}">
                      <a16:colId xmlns:a16="http://schemas.microsoft.com/office/drawing/2014/main" val="2251322857"/>
                    </a:ext>
                  </a:extLst>
                </a:gridCol>
                <a:gridCol w="1444978">
                  <a:extLst>
                    <a:ext uri="{9D8B030D-6E8A-4147-A177-3AD203B41FA5}">
                      <a16:colId xmlns:a16="http://schemas.microsoft.com/office/drawing/2014/main" val="1963256215"/>
                    </a:ext>
                  </a:extLst>
                </a:gridCol>
                <a:gridCol w="1444978">
                  <a:extLst>
                    <a:ext uri="{9D8B030D-6E8A-4147-A177-3AD203B41FA5}">
                      <a16:colId xmlns:a16="http://schemas.microsoft.com/office/drawing/2014/main" val="2237341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60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0" i="0" u="none" strike="noStrike" cap="none" spc="0" baseline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7132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8329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628355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361678" y="5340264"/>
            <a:ext cx="1564532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回收前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61678" y="7992626"/>
            <a:ext cx="1564532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回收后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46522" y="4775215"/>
            <a:ext cx="2539157" cy="24416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800" b="0" i="0" u="none" strike="noStrike" cap="none" spc="0" normalizeH="0" baseline="0" dirty="0">
                <a:ln>
                  <a:noFill/>
                </a:ln>
                <a:solidFill>
                  <a:srgbClr val="92D05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效率高</a:t>
            </a:r>
            <a:endParaRPr kumimoji="0" lang="en-US" altLang="zh-CN" sz="3800" b="0" i="0" u="none" strike="noStrike" cap="none" spc="0" normalizeH="0" baseline="0" dirty="0">
              <a:ln>
                <a:noFill/>
              </a:ln>
              <a:solidFill>
                <a:srgbClr val="92D05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92D050"/>
                </a:solidFill>
              </a:rPr>
              <a:t>不产生碎片</a:t>
            </a:r>
            <a:endParaRPr lang="en-US" altLang="zh-CN" dirty="0">
              <a:solidFill>
                <a:srgbClr val="92D050"/>
              </a:solidFill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chemeClr val="bg1"/>
                </a:solidFill>
              </a:rPr>
              <a:t>使用率低</a:t>
            </a:r>
            <a:endParaRPr kumimoji="0" lang="zh-CN" altLang="en-US" sz="3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Helvetica Ligh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395" y="8941604"/>
            <a:ext cx="112184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红色</a:t>
            </a:r>
            <a:r>
              <a:rPr lang="zh-CN" altLang="en-US" sz="2800" dirty="0"/>
              <a:t>表示可以释放，</a:t>
            </a:r>
            <a:r>
              <a:rPr lang="zh-CN" altLang="en-US" sz="2800" dirty="0">
                <a:solidFill>
                  <a:srgbClr val="92D050"/>
                </a:solidFill>
              </a:rPr>
              <a:t>绿色</a:t>
            </a:r>
            <a:r>
              <a:rPr lang="zh-CN" altLang="en-US" sz="2800" dirty="0"/>
              <a:t>标识存活的对象</a:t>
            </a:r>
            <a:r>
              <a:rPr lang="en-US" altLang="zh-CN" sz="2800" dirty="0"/>
              <a:t>, </a:t>
            </a:r>
            <a:r>
              <a:rPr lang="zh-CN" altLang="en-US" sz="2800" dirty="0">
                <a:solidFill>
                  <a:srgbClr val="7030A0"/>
                </a:solidFill>
              </a:rPr>
              <a:t>紫色</a:t>
            </a:r>
            <a:r>
              <a:rPr lang="zh-CN" altLang="en-US" sz="2800" dirty="0"/>
              <a:t>表示保留的内存</a:t>
            </a:r>
          </a:p>
        </p:txBody>
      </p:sp>
    </p:spTree>
    <p:extLst>
      <p:ext uri="{BB962C8B-B14F-4D97-AF65-F5344CB8AC3E}">
        <p14:creationId xmlns:p14="http://schemas.microsoft.com/office/powerpoint/2010/main" val="272182525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JVM </a:t>
            </a:r>
            <a:r>
              <a:rPr lang="zh-CN" altLang="en-US" dirty="0"/>
              <a:t>内存回收算法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2500" y="2527300"/>
            <a:ext cx="9444251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标记</a:t>
            </a:r>
            <a:r>
              <a:rPr kumimoji="0" lang="en-US" altLang="zh-CN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-</a:t>
            </a:r>
            <a:r>
              <a:rPr kumimoji="0" lang="zh-CN" altLang="en-US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整理（</a:t>
            </a:r>
            <a:r>
              <a:rPr kumimoji="0" lang="en-US" altLang="zh-CN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Mark-Compact</a:t>
            </a:r>
            <a:r>
              <a:rPr kumimoji="0" lang="zh-CN" altLang="en-US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）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37527"/>
              </p:ext>
            </p:extLst>
          </p:nvPr>
        </p:nvGraphicFramePr>
        <p:xfrm>
          <a:off x="1508520" y="3596806"/>
          <a:ext cx="866986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3973">
                  <a:extLst>
                    <a:ext uri="{9D8B030D-6E8A-4147-A177-3AD203B41FA5}">
                      <a16:colId xmlns:a16="http://schemas.microsoft.com/office/drawing/2014/main" val="1889071416"/>
                    </a:ext>
                  </a:extLst>
                </a:gridCol>
                <a:gridCol w="1733973">
                  <a:extLst>
                    <a:ext uri="{9D8B030D-6E8A-4147-A177-3AD203B41FA5}">
                      <a16:colId xmlns:a16="http://schemas.microsoft.com/office/drawing/2014/main" val="2779284588"/>
                    </a:ext>
                  </a:extLst>
                </a:gridCol>
                <a:gridCol w="1733973">
                  <a:extLst>
                    <a:ext uri="{9D8B030D-6E8A-4147-A177-3AD203B41FA5}">
                      <a16:colId xmlns:a16="http://schemas.microsoft.com/office/drawing/2014/main" val="1820644084"/>
                    </a:ext>
                  </a:extLst>
                </a:gridCol>
                <a:gridCol w="1733973">
                  <a:extLst>
                    <a:ext uri="{9D8B030D-6E8A-4147-A177-3AD203B41FA5}">
                      <a16:colId xmlns:a16="http://schemas.microsoft.com/office/drawing/2014/main" val="1963256215"/>
                    </a:ext>
                  </a:extLst>
                </a:gridCol>
                <a:gridCol w="1733973">
                  <a:extLst>
                    <a:ext uri="{9D8B030D-6E8A-4147-A177-3AD203B41FA5}">
                      <a16:colId xmlns:a16="http://schemas.microsoft.com/office/drawing/2014/main" val="2237341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60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b="0" i="0" u="none" strike="noStrike" cap="none" spc="0" baseline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132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329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8355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666190"/>
              </p:ext>
            </p:extLst>
          </p:nvPr>
        </p:nvGraphicFramePr>
        <p:xfrm>
          <a:off x="1508520" y="6219450"/>
          <a:ext cx="866986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3973">
                  <a:extLst>
                    <a:ext uri="{9D8B030D-6E8A-4147-A177-3AD203B41FA5}">
                      <a16:colId xmlns:a16="http://schemas.microsoft.com/office/drawing/2014/main" val="1889071416"/>
                    </a:ext>
                  </a:extLst>
                </a:gridCol>
                <a:gridCol w="1733973">
                  <a:extLst>
                    <a:ext uri="{9D8B030D-6E8A-4147-A177-3AD203B41FA5}">
                      <a16:colId xmlns:a16="http://schemas.microsoft.com/office/drawing/2014/main" val="2779284588"/>
                    </a:ext>
                  </a:extLst>
                </a:gridCol>
                <a:gridCol w="1733973">
                  <a:extLst>
                    <a:ext uri="{9D8B030D-6E8A-4147-A177-3AD203B41FA5}">
                      <a16:colId xmlns:a16="http://schemas.microsoft.com/office/drawing/2014/main" val="1820644084"/>
                    </a:ext>
                  </a:extLst>
                </a:gridCol>
                <a:gridCol w="1733973">
                  <a:extLst>
                    <a:ext uri="{9D8B030D-6E8A-4147-A177-3AD203B41FA5}">
                      <a16:colId xmlns:a16="http://schemas.microsoft.com/office/drawing/2014/main" val="1963256215"/>
                    </a:ext>
                  </a:extLst>
                </a:gridCol>
                <a:gridCol w="1733973">
                  <a:extLst>
                    <a:ext uri="{9D8B030D-6E8A-4147-A177-3AD203B41FA5}">
                      <a16:colId xmlns:a16="http://schemas.microsoft.com/office/drawing/2014/main" val="2237341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60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b="0" i="0" u="none" strike="noStrike" cap="none" spc="0" baseline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7132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329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8355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48703" y="5180804"/>
            <a:ext cx="2051844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标记过程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5977" y="8054088"/>
            <a:ext cx="10823476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存活的对象向一端移动，直接清除边界以外的内存</a:t>
            </a:r>
          </a:p>
        </p:txBody>
      </p:sp>
    </p:spTree>
    <p:extLst>
      <p:ext uri="{BB962C8B-B14F-4D97-AF65-F5344CB8AC3E}">
        <p14:creationId xmlns:p14="http://schemas.microsoft.com/office/powerpoint/2010/main" val="199274286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Hotspot</a:t>
            </a:r>
            <a:r>
              <a:rPr lang="zh-CN" altLang="en-US" dirty="0"/>
              <a:t>内存分代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18358" y="2908552"/>
            <a:ext cx="10768084" cy="41960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dirty="0"/>
              <a:t>Hotspot</a:t>
            </a:r>
            <a:r>
              <a:rPr lang="zh-CN" altLang="en-US" dirty="0"/>
              <a:t>虚拟机将堆内存分为：</a:t>
            </a:r>
            <a:endParaRPr lang="en-US" altLang="zh-CN" dirty="0"/>
          </a:p>
          <a:p>
            <a:pPr marL="571500" indent="-571500" algn="l">
              <a:buFontTx/>
              <a:buChar char="-"/>
            </a:pPr>
            <a:r>
              <a:rPr kumimoji="0" lang="zh-CN" altLang="en-US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年轻代（</a:t>
            </a:r>
            <a:r>
              <a:rPr kumimoji="0" lang="en-US" altLang="zh-CN" sz="38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YoungGen</a:t>
            </a:r>
            <a:r>
              <a:rPr kumimoji="0" lang="en-US" altLang="zh-CN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)</a:t>
            </a:r>
          </a:p>
          <a:p>
            <a:pPr algn="l"/>
            <a:r>
              <a:rPr lang="en-US" altLang="zh-CN" dirty="0"/>
              <a:t>     - Eden</a:t>
            </a:r>
            <a:r>
              <a:rPr lang="zh-CN" altLang="en-US" dirty="0"/>
              <a:t>区</a:t>
            </a:r>
            <a:endParaRPr lang="en-US" altLang="zh-CN" dirty="0"/>
          </a:p>
          <a:p>
            <a:pPr algn="l"/>
            <a:r>
              <a:rPr kumimoji="0" lang="en-US" altLang="zh-CN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	</a:t>
            </a:r>
            <a:r>
              <a:rPr lang="en-US" altLang="zh-CN" dirty="0"/>
              <a:t>- 2</a:t>
            </a:r>
            <a:r>
              <a:rPr lang="zh-CN" altLang="en-US" dirty="0"/>
              <a:t>个同样大小的</a:t>
            </a:r>
            <a:r>
              <a:rPr lang="en-US" altLang="zh-CN" dirty="0"/>
              <a:t>survivor</a:t>
            </a:r>
            <a:r>
              <a:rPr lang="zh-CN" altLang="en-US" dirty="0"/>
              <a:t>区</a:t>
            </a:r>
            <a:endParaRPr lang="en-US" altLang="zh-CN" dirty="0"/>
          </a:p>
          <a:p>
            <a:pPr marL="571500" indent="-571500" algn="l">
              <a:buFontTx/>
              <a:buChar char="-"/>
            </a:pPr>
            <a:r>
              <a:rPr lang="zh-CN" altLang="en-US" dirty="0"/>
              <a:t>老年代（</a:t>
            </a:r>
            <a:r>
              <a:rPr lang="en-US" altLang="zh-CN" dirty="0" err="1"/>
              <a:t>OldGen</a:t>
            </a:r>
            <a:r>
              <a:rPr lang="zh-CN" altLang="en-US" dirty="0"/>
              <a:t>、</a:t>
            </a:r>
            <a:r>
              <a:rPr lang="en-US" altLang="zh-CN" dirty="0" err="1"/>
              <a:t>TenuredGen</a:t>
            </a:r>
            <a:r>
              <a:rPr lang="en-US" altLang="zh-CN" dirty="0"/>
              <a:t>)</a:t>
            </a:r>
          </a:p>
          <a:p>
            <a:pPr marL="571500" indent="-571500" algn="l">
              <a:buFontTx/>
              <a:buChar char="-"/>
            </a:pPr>
            <a:r>
              <a:rPr kumimoji="0" lang="zh-CN" altLang="en-US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永久代</a:t>
            </a:r>
            <a:r>
              <a:rPr lang="zh-CN" altLang="en-US" dirty="0"/>
              <a:t>（</a:t>
            </a:r>
            <a:r>
              <a:rPr lang="en-US" altLang="zh-CN" dirty="0" err="1"/>
              <a:t>PermGen</a:t>
            </a:r>
            <a:r>
              <a:rPr lang="en-US" altLang="zh-CN" dirty="0"/>
              <a:t>)</a:t>
            </a:r>
          </a:p>
          <a:p>
            <a:pPr marL="571500" indent="-571500" algn="l">
              <a:buFontTx/>
              <a:buChar char="-"/>
            </a:pPr>
            <a:endParaRPr kumimoji="0" lang="zh-CN" altLang="en-US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15835253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目录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JVM运行时数据区</a:t>
            </a:r>
            <a:endParaRPr dirty="0"/>
          </a:p>
          <a:p>
            <a:r>
              <a:rPr dirty="0" err="1"/>
              <a:t>JVM堆内存分配</a:t>
            </a:r>
            <a:endParaRPr dirty="0"/>
          </a:p>
          <a:p>
            <a:r>
              <a:rPr dirty="0" err="1"/>
              <a:t>JVM内存垃圾回收算法</a:t>
            </a:r>
            <a:endParaRPr dirty="0"/>
          </a:p>
          <a:p>
            <a:r>
              <a:rPr dirty="0" err="1"/>
              <a:t>JVM内存垃圾收集器</a:t>
            </a:r>
            <a:endParaRPr dirty="0"/>
          </a:p>
          <a:p>
            <a:r>
              <a:rPr dirty="0" err="1"/>
              <a:t>OOM异常和常见原因</a:t>
            </a:r>
            <a:endParaRPr dirty="0"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Hotspot</a:t>
            </a:r>
            <a:r>
              <a:rPr lang="zh-CN" altLang="en-US" dirty="0"/>
              <a:t>内存分代</a:t>
            </a:r>
          </a:p>
        </p:txBody>
      </p:sp>
      <p:pic>
        <p:nvPicPr>
          <p:cNvPr id="1026" name="Picture 2" descr="heap structure and generation in Java for G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282" y="2790209"/>
            <a:ext cx="11183018" cy="6053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055530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600" dirty="0"/>
              <a:t>Hotspot</a:t>
            </a:r>
            <a:r>
              <a:rPr lang="zh-CN" altLang="en-US" sz="6600" dirty="0"/>
              <a:t>内存分配和回收策略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594" y="2441988"/>
            <a:ext cx="12883335" cy="45345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3600" dirty="0"/>
              <a:t>对象主要分配在新生代的</a:t>
            </a:r>
            <a:r>
              <a:rPr lang="en-US" altLang="zh-CN" sz="3600" dirty="0"/>
              <a:t>Eden</a:t>
            </a:r>
            <a:r>
              <a:rPr lang="zh-CN" altLang="en-US" sz="3600" dirty="0"/>
              <a:t>区，如果启用的</a:t>
            </a:r>
            <a:r>
              <a:rPr lang="en-US" altLang="zh-CN" sz="3600" dirty="0"/>
              <a:t>TLAB</a:t>
            </a:r>
            <a:r>
              <a:rPr lang="zh-CN" altLang="en-US" sz="3600" dirty="0"/>
              <a:t>，也会</a:t>
            </a:r>
            <a:endParaRPr lang="en-US" altLang="zh-CN" sz="3600" dirty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在线程的</a:t>
            </a: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TLAB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上分配。内存分配跟</a:t>
            </a: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JVM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配置有很大关系，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下面会介绍对象在内存分配的一些规则：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3600" dirty="0"/>
          </a:p>
          <a:p>
            <a:pPr marL="742950" marR="0" indent="-74295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对象优先在</a:t>
            </a: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Eden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区分配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742950" marR="0" indent="-74295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endParaRPr lang="en-US" altLang="zh-CN" sz="3600" dirty="0"/>
          </a:p>
          <a:p>
            <a:pPr algn="l"/>
            <a:r>
              <a:rPr lang="zh-CN" altLang="en-US" sz="3600" dirty="0"/>
              <a:t>对象优先在</a:t>
            </a:r>
            <a:r>
              <a:rPr lang="en-US" altLang="zh-CN" sz="3600" dirty="0"/>
              <a:t>Eden</a:t>
            </a:r>
            <a:r>
              <a:rPr lang="zh-CN" altLang="en-US" sz="3600" dirty="0"/>
              <a:t>区分配，如果内存不足，会引发一次</a:t>
            </a:r>
            <a:r>
              <a:rPr lang="en-US" altLang="zh-CN" sz="3600" dirty="0" err="1"/>
              <a:t>MinorGC</a:t>
            </a:r>
            <a:r>
              <a:rPr lang="zh-CN" altLang="en-US" sz="3600" dirty="0"/>
              <a:t>。</a:t>
            </a:r>
            <a:endParaRPr lang="en-US" altLang="zh-CN" sz="3600" dirty="0"/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342102259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jps</a:t>
            </a:r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15" y="2527300"/>
            <a:ext cx="12788185" cy="259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919670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对象分配规则</a:t>
            </a:r>
            <a:endParaRPr lang="zh-CN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9590"/>
            <a:ext cx="13004800" cy="43583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2908" y="2527300"/>
            <a:ext cx="12203662" cy="12721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对象优先分配在</a:t>
            </a:r>
            <a:r>
              <a:rPr lang="en-US" altLang="zh-CN" dirty="0"/>
              <a:t>Eden</a:t>
            </a:r>
            <a:r>
              <a:rPr lang="zh-CN" altLang="en-US" dirty="0"/>
              <a:t>区，如果</a:t>
            </a:r>
            <a:r>
              <a:rPr lang="en-US" altLang="zh-CN" dirty="0"/>
              <a:t>Eden</a:t>
            </a:r>
            <a:r>
              <a:rPr lang="zh-CN" altLang="en-US" dirty="0"/>
              <a:t>区没有足够的空间时</a:t>
            </a:r>
            <a:endParaRPr lang="en-US" altLang="zh-CN" dirty="0"/>
          </a:p>
          <a:p>
            <a:r>
              <a:rPr lang="zh-CN" altLang="en-US" dirty="0"/>
              <a:t>，虚拟机执行一次</a:t>
            </a:r>
            <a:r>
              <a:rPr lang="en-US" altLang="zh-CN" dirty="0"/>
              <a:t>Minor GC</a:t>
            </a:r>
            <a:endParaRPr kumimoji="0" lang="zh-CN" altLang="en-US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5440385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61" y="1813330"/>
            <a:ext cx="8682014" cy="76772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371" y="2189879"/>
            <a:ext cx="5761905" cy="3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505446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对象分配规则</a:t>
            </a:r>
            <a:endParaRPr lang="zh-CN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6645" t="28812" r="30924"/>
          <a:stretch/>
        </p:blipFill>
        <p:spPr>
          <a:xfrm>
            <a:off x="363255" y="5110619"/>
            <a:ext cx="8978594" cy="44216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5501" y="2804299"/>
            <a:ext cx="11998477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sz="2000" dirty="0"/>
              <a:t>2.</a:t>
            </a:r>
            <a:r>
              <a:rPr lang="zh-CN" altLang="en-US" sz="2000" dirty="0"/>
              <a:t>大对象直接进入老年代</a:t>
            </a:r>
            <a:r>
              <a:rPr lang="en-US" altLang="zh-CN" sz="2000" dirty="0"/>
              <a:t>(</a:t>
            </a:r>
            <a:r>
              <a:rPr lang="zh-CN" altLang="en-US" sz="2000" dirty="0"/>
              <a:t>大对象是指需要大量连续内存空间的对象</a:t>
            </a:r>
            <a:r>
              <a:rPr lang="en-US" altLang="zh-CN" sz="2000" dirty="0"/>
              <a:t>),</a:t>
            </a:r>
          </a:p>
          <a:p>
            <a:r>
              <a:rPr lang="zh-CN" altLang="en-US" sz="2000" dirty="0"/>
              <a:t>这样做的目的是避免在</a:t>
            </a:r>
            <a:r>
              <a:rPr lang="en-US" altLang="zh-CN" sz="2000" dirty="0"/>
              <a:t>Eden</a:t>
            </a:r>
            <a:r>
              <a:rPr lang="zh-CN" altLang="en-US" sz="2000" dirty="0"/>
              <a:t>区和两个</a:t>
            </a:r>
            <a:r>
              <a:rPr lang="en-US" altLang="zh-CN" sz="2000" dirty="0"/>
              <a:t>Survivor</a:t>
            </a:r>
            <a:r>
              <a:rPr lang="zh-CN" altLang="en-US" sz="2000" dirty="0"/>
              <a:t>区之间发生大量的内存拷贝（新生代采用复制算法收集内存）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51922656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对象分配规则</a:t>
            </a:r>
            <a:endParaRPr lang="zh-CN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6645" t="28812" r="30924"/>
          <a:stretch/>
        </p:blipFill>
        <p:spPr>
          <a:xfrm>
            <a:off x="335960" y="4796720"/>
            <a:ext cx="8978594" cy="44216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5501" y="2650411"/>
            <a:ext cx="11998477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sz="2000" dirty="0"/>
              <a:t>2.</a:t>
            </a:r>
            <a:r>
              <a:rPr lang="zh-CN" altLang="en-US" sz="2000" dirty="0"/>
              <a:t>大对象直接进入老年代</a:t>
            </a:r>
            <a:r>
              <a:rPr lang="en-US" altLang="zh-CN" sz="2000" dirty="0"/>
              <a:t>(</a:t>
            </a:r>
            <a:r>
              <a:rPr lang="zh-CN" altLang="en-US" sz="2000" dirty="0"/>
              <a:t>大对象是指需要大量连续内存空间的对象</a:t>
            </a:r>
            <a:r>
              <a:rPr lang="en-US" altLang="zh-CN" sz="2000" dirty="0"/>
              <a:t>),</a:t>
            </a:r>
          </a:p>
          <a:p>
            <a:pPr algn="l"/>
            <a:r>
              <a:rPr lang="zh-CN" altLang="en-US" sz="2000" dirty="0"/>
              <a:t>这样做的目的是避免在</a:t>
            </a:r>
            <a:r>
              <a:rPr lang="en-US" altLang="zh-CN" sz="2000" dirty="0"/>
              <a:t>Eden</a:t>
            </a:r>
            <a:r>
              <a:rPr lang="zh-CN" altLang="en-US" sz="2000" dirty="0"/>
              <a:t>区和两个</a:t>
            </a:r>
            <a:r>
              <a:rPr lang="en-US" altLang="zh-CN" sz="2000" dirty="0"/>
              <a:t>Survivor</a:t>
            </a:r>
            <a:r>
              <a:rPr lang="zh-CN" altLang="en-US" sz="2000" dirty="0"/>
              <a:t>区之间发生大量的内存拷贝（新生代采用复制算法收集内存）</a:t>
            </a:r>
            <a:endParaRPr lang="en-US" altLang="zh-CN" sz="2000" dirty="0"/>
          </a:p>
          <a:p>
            <a:pPr algn="l"/>
            <a:endParaRPr lang="en-US" altLang="zh-CN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6004" y="4115475"/>
            <a:ext cx="4438095" cy="3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35764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JVM介绍</a:t>
            </a:r>
            <a:endParaRPr dirty="0"/>
          </a:p>
        </p:txBody>
      </p:sp>
      <p:sp>
        <p:nvSpPr>
          <p:cNvPr id="126" name="Shape 126"/>
          <p:cNvSpPr/>
          <p:nvPr/>
        </p:nvSpPr>
        <p:spPr>
          <a:xfrm>
            <a:off x="6438900" y="3949699"/>
            <a:ext cx="127001" cy="185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endParaRPr dirty="0"/>
          </a:p>
          <a:p>
            <a:endParaRPr dirty="0"/>
          </a:p>
        </p:txBody>
      </p:sp>
      <p:sp>
        <p:nvSpPr>
          <p:cNvPr id="127" name="Shape 127"/>
          <p:cNvSpPr/>
          <p:nvPr/>
        </p:nvSpPr>
        <p:spPr>
          <a:xfrm>
            <a:off x="647539" y="3378200"/>
            <a:ext cx="12071540" cy="396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dirty="0"/>
              <a:t>“</a:t>
            </a:r>
            <a:r>
              <a:rPr dirty="0" err="1"/>
              <a:t>Java虚拟机（Java</a:t>
            </a:r>
            <a:r>
              <a:rPr dirty="0"/>
              <a:t> Virtual </a:t>
            </a:r>
            <a:r>
              <a:rPr dirty="0" err="1"/>
              <a:t>Machine，缩写为JVM</a:t>
            </a:r>
            <a:r>
              <a:rPr dirty="0"/>
              <a:t>），</a:t>
            </a:r>
            <a:r>
              <a:rPr dirty="0" err="1"/>
              <a:t>一种能够运行Java</a:t>
            </a:r>
            <a:r>
              <a:rPr dirty="0"/>
              <a:t> </a:t>
            </a:r>
            <a:r>
              <a:rPr dirty="0" err="1"/>
              <a:t>bytecode的虚拟机</a:t>
            </a:r>
            <a:r>
              <a:rPr dirty="0"/>
              <a:t>。” —— </a:t>
            </a:r>
            <a:r>
              <a:rPr dirty="0" err="1"/>
              <a:t>Wiki百科</a:t>
            </a:r>
            <a:endParaRPr dirty="0"/>
          </a:p>
          <a:p>
            <a:pPr algn="l"/>
            <a:endParaRPr dirty="0"/>
          </a:p>
          <a:p>
            <a:pPr algn="l"/>
            <a:r>
              <a:rPr dirty="0"/>
              <a:t>“</a:t>
            </a:r>
            <a:r>
              <a:rPr dirty="0" err="1"/>
              <a:t>Java虚拟机是一个抽象的计算机。与真正的计算机器一样，它有一个指令集，在运行时操作不同的内存区域</a:t>
            </a:r>
            <a:r>
              <a:rPr dirty="0"/>
              <a:t>。”</a:t>
            </a:r>
          </a:p>
          <a:p>
            <a:pPr algn="l"/>
            <a:r>
              <a:rPr dirty="0"/>
              <a:t>——  Java Virtual Machine Specification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6465334" y="2506927"/>
            <a:ext cx="5839932" cy="69977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JVM介绍</a:t>
            </a:r>
          </a:p>
        </p:txBody>
      </p:sp>
      <p:sp>
        <p:nvSpPr>
          <p:cNvPr id="131" name="Shape 131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369570" indent="-369570" defTabSz="566674">
              <a:spcBef>
                <a:spcPts val="3600"/>
              </a:spcBef>
              <a:defRPr sz="2716"/>
            </a:pPr>
            <a:r>
              <a:t>Java虚拟机有自己完善的硬体架构，如处理器、堆栈、寄存器等，还具有相应的指令系统。</a:t>
            </a:r>
          </a:p>
          <a:p>
            <a:pPr marL="369570" indent="-369570" defTabSz="566674">
              <a:spcBef>
                <a:spcPts val="3600"/>
              </a:spcBef>
              <a:defRPr sz="2716"/>
            </a:pPr>
            <a:r>
              <a:t>JVM屏蔽了与具体操作系统平台相关的信息，使得Java程序只需生成在Java虚拟机上运行的目标代码（字节码），就可以在多种平台上不加修改地运行。</a:t>
            </a:r>
          </a:p>
          <a:p>
            <a:pPr marL="369570" indent="-369570" defTabSz="566674">
              <a:spcBef>
                <a:spcPts val="3600"/>
              </a:spcBef>
              <a:defRPr sz="2716"/>
            </a:pPr>
            <a:r>
              <a:t>JVM不只专用于Java，Clojure、Kotlin、Groovy，Scala</a:t>
            </a:r>
          </a:p>
        </p:txBody>
      </p:sp>
      <p:pic>
        <p:nvPicPr>
          <p:cNvPr id="132" name="pasted-image.png"/>
          <p:cNvPicPr>
            <a:picLocks noChangeAspect="1"/>
          </p:cNvPicPr>
          <p:nvPr/>
        </p:nvPicPr>
        <p:blipFill>
          <a:blip r:embed="rId2">
            <a:extLst/>
          </a:blip>
          <a:srcRect/>
          <a:stretch>
            <a:fillRect/>
          </a:stretch>
        </p:blipFill>
        <p:spPr>
          <a:xfrm>
            <a:off x="6947670" y="2773865"/>
            <a:ext cx="4142962" cy="67426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JVM运行时数据区</a:t>
            </a:r>
          </a:p>
        </p:txBody>
      </p:sp>
      <p:pic>
        <p:nvPicPr>
          <p:cNvPr id="135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79842" y="2675609"/>
            <a:ext cx="6886867" cy="66253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JVM运行时数据区</a:t>
            </a:r>
            <a:endParaRPr dirty="0"/>
          </a:p>
        </p:txBody>
      </p:sp>
      <p:sp>
        <p:nvSpPr>
          <p:cNvPr id="138" name="Shape 138"/>
          <p:cNvSpPr/>
          <p:nvPr/>
        </p:nvSpPr>
        <p:spPr>
          <a:xfrm>
            <a:off x="748857" y="2527300"/>
            <a:ext cx="10943253" cy="6535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7200" indent="-457200" algn="l">
              <a:buSzPct val="75000"/>
              <a:buChar char="•"/>
            </a:pPr>
            <a:r>
              <a:rPr dirty="0" err="1"/>
              <a:t>线程独享</a:t>
            </a:r>
            <a:r>
              <a:rPr dirty="0"/>
              <a:t>：</a:t>
            </a:r>
          </a:p>
          <a:p>
            <a:pPr marL="914400" lvl="1" indent="-457200" algn="l">
              <a:buSzPct val="75000"/>
              <a:buChar char="•"/>
            </a:pPr>
            <a:r>
              <a:rPr dirty="0" err="1"/>
              <a:t>栈（Stack）保存本地变量，操作数堆栈，对运行时常量池的引用</a:t>
            </a:r>
            <a:r>
              <a:rPr dirty="0"/>
              <a:t> </a:t>
            </a:r>
          </a:p>
          <a:p>
            <a:pPr marL="914400" lvl="1" indent="-457200" algn="l">
              <a:buSzPct val="75000"/>
              <a:buChar char="•"/>
            </a:pPr>
            <a:r>
              <a:rPr dirty="0" err="1"/>
              <a:t>本地方法（Native</a:t>
            </a:r>
            <a:r>
              <a:rPr dirty="0"/>
              <a:t> Method Stack）</a:t>
            </a:r>
          </a:p>
          <a:p>
            <a:pPr marL="914400" lvl="1" indent="-457200" algn="l">
              <a:buSzPct val="75000"/>
              <a:buChar char="•"/>
            </a:pPr>
            <a:r>
              <a:rPr dirty="0" err="1"/>
              <a:t>程序计数器（Pc寄存器</a:t>
            </a:r>
            <a:r>
              <a:rPr dirty="0"/>
              <a:t>）</a:t>
            </a:r>
          </a:p>
          <a:p>
            <a:pPr algn="l"/>
            <a:endParaRPr dirty="0"/>
          </a:p>
          <a:p>
            <a:pPr marL="457200" indent="-457200" algn="l">
              <a:buSzPct val="75000"/>
              <a:buChar char="•"/>
            </a:pPr>
            <a:r>
              <a:rPr dirty="0" err="1"/>
              <a:t>线程共享</a:t>
            </a:r>
            <a:endParaRPr dirty="0"/>
          </a:p>
          <a:p>
            <a:pPr marL="914400" lvl="1" indent="-457200" algn="l">
              <a:buSzPct val="75000"/>
              <a:buChar char="•"/>
            </a:pPr>
            <a:r>
              <a:rPr dirty="0" err="1"/>
              <a:t>堆（Heap）对象和数组</a:t>
            </a:r>
            <a:r>
              <a:rPr dirty="0"/>
              <a:t> </a:t>
            </a:r>
            <a:endParaRPr lang="en-US" dirty="0"/>
          </a:p>
          <a:p>
            <a:pPr marL="914400" lvl="1" indent="-457200" algn="l">
              <a:buSzPct val="75000"/>
              <a:buChar char="•"/>
            </a:pPr>
            <a:r>
              <a:rPr dirty="0" err="1"/>
              <a:t>方法区（Method</a:t>
            </a:r>
            <a:r>
              <a:rPr dirty="0"/>
              <a:t> </a:t>
            </a:r>
            <a:r>
              <a:rPr dirty="0" err="1"/>
              <a:t>Area）类信息和运行时字符常量池</a:t>
            </a:r>
            <a:endParaRPr dirty="0"/>
          </a:p>
          <a:p>
            <a:pPr algn="l"/>
            <a:endParaRPr dirty="0"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JVM </a:t>
            </a:r>
            <a:r>
              <a:rPr lang="zh-CN" altLang="en-US" dirty="0"/>
              <a:t>堆内存分配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84688" y="2589381"/>
            <a:ext cx="10261318" cy="12721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3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普通对象</a:t>
            </a:r>
            <a:endParaRPr kumimoji="0" lang="en-US" altLang="zh-CN" sz="3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dirty="0"/>
              <a:t>数组</a:t>
            </a:r>
            <a:endParaRPr kumimoji="0" lang="zh-CN" altLang="en-US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84688" y="4042945"/>
            <a:ext cx="9797294" cy="12721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CN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Hotspot</a:t>
            </a:r>
            <a:r>
              <a:rPr kumimoji="0" lang="zh-CN" altLang="en-US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是</a:t>
            </a:r>
            <a:r>
              <a:rPr kumimoji="0" lang="en-US" altLang="zh-CN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Oracle</a:t>
            </a:r>
            <a:r>
              <a:rPr kumimoji="0" lang="en-US" altLang="zh-CN" sz="38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JDK</a:t>
            </a:r>
            <a:r>
              <a:rPr lang="zh-CN" altLang="en-US" dirty="0"/>
              <a:t>的虚拟机</a:t>
            </a:r>
            <a:endParaRPr kumimoji="0" lang="en-US" altLang="zh-CN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CN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Hotspot</a:t>
            </a:r>
            <a:r>
              <a:rPr kumimoji="0" lang="zh-CN" altLang="en-US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虚拟机中对象的创建和内存布局</a:t>
            </a:r>
          </a:p>
        </p:txBody>
      </p:sp>
    </p:spTree>
    <p:extLst>
      <p:ext uri="{BB962C8B-B14F-4D97-AF65-F5344CB8AC3E}">
        <p14:creationId xmlns:p14="http://schemas.microsoft.com/office/powerpoint/2010/main" val="242139943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对象的创建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94556" y="2938603"/>
            <a:ext cx="213200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8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endParaRPr kumimoji="0" lang="zh-CN" altLang="en-US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3716" y="2527300"/>
            <a:ext cx="11657368" cy="55194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对象（不是数组和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Class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对象）</a:t>
            </a:r>
            <a:endParaRPr kumimoji="0" lang="en-US" altLang="zh-CN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zh-CN" altLang="en-US" sz="3200" dirty="0"/>
              <a:t>创建过程：</a:t>
            </a:r>
            <a:endParaRPr lang="en-US" altLang="zh-CN" sz="3200" dirty="0"/>
          </a:p>
          <a:p>
            <a:pPr marL="742950" lvl="4" indent="-742950" algn="l">
              <a:buFont typeface="+mj-lt"/>
              <a:buAutoNum type="arabicPeriod"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首先检查类是否加载、解析和初始化</a:t>
            </a:r>
            <a:endParaRPr kumimoji="0" lang="en-US" altLang="zh-CN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  <a:p>
            <a:pPr marL="742950" lvl="4" indent="-742950" algn="l">
              <a:buFont typeface="+mj-lt"/>
              <a:buAutoNum type="arabicPeriod"/>
            </a:pPr>
            <a:r>
              <a:rPr lang="zh-CN" altLang="en-US" sz="3200" dirty="0"/>
              <a:t>为新生对象分配内存：</a:t>
            </a:r>
            <a:endParaRPr lang="en-US" altLang="zh-CN" sz="3200" dirty="0"/>
          </a:p>
          <a:p>
            <a:pPr lvl="7" indent="0" algn="l"/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	- 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指针碰撞 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(Bump the pointer)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，分配过程就是移动指针</a:t>
            </a:r>
            <a:endParaRPr kumimoji="0" lang="en-US" altLang="zh-CN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  <a:p>
            <a:pPr lvl="7" indent="0" algn="l"/>
            <a:r>
              <a:rPr lang="en-US" altLang="zh-CN" sz="3200" dirty="0"/>
              <a:t>	- </a:t>
            </a:r>
            <a:r>
              <a:rPr lang="zh-CN" altLang="en-US" sz="3200" dirty="0"/>
              <a:t>空闲列表 </a:t>
            </a:r>
            <a:r>
              <a:rPr lang="en-US" altLang="zh-CN" sz="3200" dirty="0"/>
              <a:t>(Free List)</a:t>
            </a:r>
            <a:r>
              <a:rPr lang="zh-CN" altLang="en-US" sz="3200" dirty="0"/>
              <a:t>，使用列表记录可分配连续内存大小</a:t>
            </a:r>
            <a:endParaRPr kumimoji="0" lang="en-US" altLang="zh-CN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  <a:p>
            <a:pPr lvl="2" algn="l"/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	- 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指针碰撞需要同步机制，或者使用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TLAB(Thread</a:t>
            </a:r>
            <a:r>
              <a:rPr kumimoji="0" lang="en-US" altLang="zh-CN" sz="32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 Local Allocation Buffer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)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小对象分配是线程独立（无需同步）</a:t>
            </a:r>
            <a:endParaRPr kumimoji="0" lang="en-US" altLang="zh-CN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  <a:p>
            <a:pPr marL="514350" lvl="2" indent="-514350" algn="l">
              <a:buAutoNum type="arabicPeriod" startAt="3"/>
            </a:pPr>
            <a:r>
              <a:rPr lang="zh-CN" altLang="en-US" sz="3200" dirty="0"/>
              <a:t>初始化分配后的内存空间为</a:t>
            </a:r>
            <a:r>
              <a:rPr lang="en-US" altLang="zh-CN" sz="3200" dirty="0"/>
              <a:t>0</a:t>
            </a:r>
            <a:r>
              <a:rPr lang="zh-CN" altLang="en-US" sz="3200" dirty="0"/>
              <a:t>值</a:t>
            </a:r>
            <a:endParaRPr lang="en-US" altLang="zh-CN" sz="3200" dirty="0"/>
          </a:p>
          <a:p>
            <a:pPr marL="514350" lvl="2" indent="-514350" algn="l">
              <a:buAutoNum type="arabicPeriod" startAt="3"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对象的必要设置（对象头信息）</a:t>
            </a:r>
            <a:endParaRPr kumimoji="0" lang="en-US" altLang="zh-CN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  <a:p>
            <a:pPr marL="514350" lvl="2" indent="-514350" algn="l">
              <a:buAutoNum type="arabicPeriod" startAt="3"/>
            </a:pPr>
            <a:r>
              <a:rPr lang="zh-CN" altLang="en-US" sz="3200" dirty="0"/>
              <a:t>执行</a:t>
            </a:r>
            <a:r>
              <a:rPr lang="en-US" altLang="zh-CN" sz="3200" dirty="0"/>
              <a:t>&lt;</a:t>
            </a:r>
            <a:r>
              <a:rPr lang="en-US" altLang="zh-CN" sz="3200" dirty="0" err="1"/>
              <a:t>init</a:t>
            </a:r>
            <a:r>
              <a:rPr lang="en-US" altLang="zh-CN" sz="3200" dirty="0"/>
              <a:t>&gt;</a:t>
            </a:r>
            <a:r>
              <a:rPr lang="zh-CN" altLang="en-US" sz="3200" dirty="0"/>
              <a:t>方法初始化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76858177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对象的内存布局和访问</a:t>
            </a:r>
          </a:p>
        </p:txBody>
      </p:sp>
      <p:sp>
        <p:nvSpPr>
          <p:cNvPr id="3" name="Rectangle 2"/>
          <p:cNvSpPr/>
          <p:nvPr/>
        </p:nvSpPr>
        <p:spPr>
          <a:xfrm>
            <a:off x="1149980" y="3370996"/>
            <a:ext cx="1733265" cy="469483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 scaled="0"/>
          </a:gradFill>
          <a:ln w="12700" cap="flat">
            <a:noFill/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" name="Rectangle: Rounded Corners 3"/>
          <p:cNvSpPr/>
          <p:nvPr/>
        </p:nvSpPr>
        <p:spPr>
          <a:xfrm>
            <a:off x="3971499" y="3138984"/>
            <a:ext cx="6619164" cy="2429302"/>
          </a:xfrm>
          <a:prstGeom prst="round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 scaled="0"/>
          </a:gradFill>
          <a:ln w="12700" cap="flat">
            <a:noFill/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3971499" y="5843516"/>
            <a:ext cx="6619164" cy="2429302"/>
          </a:xfrm>
          <a:prstGeom prst="round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 scaled="0"/>
          </a:gradFill>
          <a:ln w="12700" cap="flat">
            <a:noFill/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1850" y="2379615"/>
            <a:ext cx="1641475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400" dirty="0"/>
              <a:t>Java</a:t>
            </a:r>
            <a:r>
              <a:rPr lang="zh-CN" altLang="en-US" sz="2400" dirty="0"/>
              <a:t>栈</a:t>
            </a:r>
            <a:endParaRPr lang="en-US" altLang="zh-CN" sz="2400" dirty="0"/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本地变量表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8858" y="4156831"/>
            <a:ext cx="1535677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err="1"/>
              <a:t>obj_</a:t>
            </a:r>
            <a:r>
              <a:rPr kumimoji="0" lang="en-US" altLang="zh-CN" sz="38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ref</a:t>
            </a:r>
            <a:endParaRPr kumimoji="0" lang="zh-CN" altLang="en-US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Oval 8"/>
          <p:cNvSpPr/>
          <p:nvPr/>
        </p:nvSpPr>
        <p:spPr>
          <a:xfrm>
            <a:off x="5158854" y="3640659"/>
            <a:ext cx="5101654" cy="1604188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i="0" u="none" strike="noStrike" normalizeH="0" baseline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89594" y="3264315"/>
            <a:ext cx="41036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zh-CN" altLang="en-US" sz="2400" dirty="0"/>
              <a:t>堆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288806" y="6179970"/>
            <a:ext cx="102592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zh-CN" altLang="en-US" sz="2400" dirty="0"/>
              <a:t>方法区</a:t>
            </a:r>
          </a:p>
        </p:txBody>
      </p:sp>
      <p:sp>
        <p:nvSpPr>
          <p:cNvPr id="12" name="Oval 11"/>
          <p:cNvSpPr/>
          <p:nvPr/>
        </p:nvSpPr>
        <p:spPr>
          <a:xfrm>
            <a:off x="5158854" y="6651894"/>
            <a:ext cx="3997394" cy="663615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i="0" u="none" strike="noStrike" normalizeH="0" baseline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rPr>
              <a:t>类型数据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842208" y="4537394"/>
            <a:ext cx="1351129" cy="3488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 scaled="0"/>
          </a:gradFill>
          <a:ln w="12700" cap="flat">
            <a:noFill/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rPr>
              <a:t>类型指针</a:t>
            </a:r>
          </a:p>
        </p:txBody>
      </p:sp>
      <p:cxnSp>
        <p:nvCxnSpPr>
          <p:cNvPr id="15" name="Straight Arrow Connector 14"/>
          <p:cNvCxnSpPr>
            <a:stCxn id="13" idx="2"/>
            <a:endCxn id="12" idx="0"/>
          </p:cNvCxnSpPr>
          <p:nvPr/>
        </p:nvCxnSpPr>
        <p:spPr>
          <a:xfrm flipH="1">
            <a:off x="7157551" y="4886207"/>
            <a:ext cx="1360222" cy="176568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9" idx="2"/>
          </p:cNvCxnSpPr>
          <p:nvPr/>
        </p:nvCxnSpPr>
        <p:spPr>
          <a:xfrm flipV="1">
            <a:off x="2794535" y="4442753"/>
            <a:ext cx="2364319" cy="57762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090218" y="3993250"/>
            <a:ext cx="1351129" cy="3488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 scaled="0"/>
          </a:gradFill>
          <a:ln w="12700" cap="flat">
            <a:noFill/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rPr>
              <a:t>对象头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078390" y="4509727"/>
            <a:ext cx="1351129" cy="3488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 scaled="0"/>
          </a:gradFill>
          <a:ln w="12700" cap="flat">
            <a:noFill/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zh-CN" altLang="en-US" sz="16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对象实例数据</a:t>
            </a:r>
            <a:endParaRPr lang="en-US" altLang="zh-CN" sz="1600" dirty="0">
              <a:ln w="0"/>
              <a:solidFill>
                <a:srgbClr val="FFFF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869792" y="4014174"/>
            <a:ext cx="1351129" cy="3488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 scaled="0"/>
          </a:gradFill>
          <a:ln w="12700" cap="flat">
            <a:noFill/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rPr>
              <a:t>对齐填充</a:t>
            </a:r>
          </a:p>
        </p:txBody>
      </p:sp>
    </p:spTree>
    <p:extLst>
      <p:ext uri="{BB962C8B-B14F-4D97-AF65-F5344CB8AC3E}">
        <p14:creationId xmlns:p14="http://schemas.microsoft.com/office/powerpoint/2010/main" val="34171239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1458</Words>
  <Application>Microsoft Office PowerPoint</Application>
  <PresentationFormat>Custom</PresentationFormat>
  <Paragraphs>158</Paragraphs>
  <Slides>26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Helvetica Light</vt:lpstr>
      <vt:lpstr>Helvetica Neue</vt:lpstr>
      <vt:lpstr>Arial</vt:lpstr>
      <vt:lpstr>Helvetica</vt:lpstr>
      <vt:lpstr>Gradient</vt:lpstr>
      <vt:lpstr>JVM内存管理和回收</vt:lpstr>
      <vt:lpstr>目录</vt:lpstr>
      <vt:lpstr>JVM介绍</vt:lpstr>
      <vt:lpstr>JVM介绍</vt:lpstr>
      <vt:lpstr>JVM运行时数据区</vt:lpstr>
      <vt:lpstr>JVM运行时数据区</vt:lpstr>
      <vt:lpstr>JVM 堆内存分配</vt:lpstr>
      <vt:lpstr>对象的创建</vt:lpstr>
      <vt:lpstr>对象的内存布局和访问</vt:lpstr>
      <vt:lpstr>JVM 内存回收</vt:lpstr>
      <vt:lpstr>JVM 内存回收</vt:lpstr>
      <vt:lpstr>对象已“死”吗？</vt:lpstr>
      <vt:lpstr>对象已“死”吗？</vt:lpstr>
      <vt:lpstr>强软弱虚引用</vt:lpstr>
      <vt:lpstr>JVM 内存回收算法</vt:lpstr>
      <vt:lpstr>JVM 内存回收算法</vt:lpstr>
      <vt:lpstr>JVM 内存回收算法</vt:lpstr>
      <vt:lpstr>JVM 内存回收算法</vt:lpstr>
      <vt:lpstr>Hotspot内存分代</vt:lpstr>
      <vt:lpstr>Hotspot内存分代</vt:lpstr>
      <vt:lpstr>Hotspot内存分配和回收策略</vt:lpstr>
      <vt:lpstr>jps</vt:lpstr>
      <vt:lpstr>对象分配规则</vt:lpstr>
      <vt:lpstr>PowerPoint Presentation</vt:lpstr>
      <vt:lpstr>对象分配规则</vt:lpstr>
      <vt:lpstr>对象分配规则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JVM内存管理和回收</dc:title>
  <cp:lastModifiedBy>Yang, Frank</cp:lastModifiedBy>
  <cp:revision>44</cp:revision>
  <dcterms:modified xsi:type="dcterms:W3CDTF">2017-08-28T09:59:48Z</dcterms:modified>
</cp:coreProperties>
</file>