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52" autoAdjust="0"/>
  </p:normalViewPr>
  <p:slideViewPr>
    <p:cSldViewPr snapToGrid="0">
      <p:cViewPr varScale="1">
        <p:scale>
          <a:sx n="70" d="100"/>
          <a:sy n="70" d="100"/>
        </p:scale>
        <p:origin x="11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2400" dirty="0"/>
              <a:t>当</a:t>
            </a:r>
            <a:r>
              <a:rPr lang="en-US" altLang="zh-CN" sz="2400" dirty="0"/>
              <a:t>Eden</a:t>
            </a:r>
            <a:r>
              <a:rPr lang="zh-CN" altLang="en-US" sz="2400" dirty="0"/>
              <a:t>区内存区分配完之后，如果年老代有足够的连续的空间用来存放所有新生代区域的对象，触发</a:t>
            </a:r>
            <a:r>
              <a:rPr lang="en-US" altLang="zh-CN" sz="2400" dirty="0"/>
              <a:t>Minor GC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algn="l"/>
            <a:r>
              <a:rPr lang="zh-CN" altLang="en-US" sz="2400" dirty="0"/>
              <a:t>如果对象太大，</a:t>
            </a:r>
            <a:r>
              <a:rPr lang="en-US" altLang="zh-CN" sz="2400" dirty="0"/>
              <a:t>Survivor</a:t>
            </a:r>
            <a:r>
              <a:rPr lang="zh-CN" altLang="en-US" sz="2400" dirty="0"/>
              <a:t>区域容纳不下，则对象直接晋升到年老代。否则使用复制算法，直接将对象复制到</a:t>
            </a:r>
            <a:r>
              <a:rPr lang="en-US" altLang="zh-CN" sz="2400" dirty="0"/>
              <a:t>Survivor</a:t>
            </a:r>
            <a:r>
              <a:rPr lang="zh-CN" altLang="en-US" sz="2400" dirty="0"/>
              <a:t>区域。</a:t>
            </a:r>
            <a:endParaRPr lang="en-US" altLang="zh-CN" sz="2400" dirty="0"/>
          </a:p>
          <a:p>
            <a:pPr algn="l"/>
            <a:r>
              <a:rPr lang="zh-CN" altLang="en-US" sz="2400" dirty="0"/>
              <a:t>若年老代没有足够的连续空间存储新的对象，先进行一次</a:t>
            </a:r>
            <a:r>
              <a:rPr lang="en-US" altLang="zh-CN" sz="2400" dirty="0"/>
              <a:t>Minor GC</a:t>
            </a:r>
            <a:r>
              <a:rPr lang="zh-CN" altLang="en-US" sz="2400" dirty="0"/>
              <a:t>，若仍不满足上述条件，则进行</a:t>
            </a:r>
            <a:r>
              <a:rPr lang="en-US" altLang="zh-CN" sz="2400" dirty="0"/>
              <a:t>Full GC.</a:t>
            </a:r>
            <a:r>
              <a:rPr lang="zh-CN" altLang="en-US" sz="2400" dirty="0"/>
              <a:t>若</a:t>
            </a:r>
            <a:r>
              <a:rPr lang="en-US" altLang="zh-CN" sz="2400" dirty="0"/>
              <a:t>Full GC</a:t>
            </a:r>
            <a:r>
              <a:rPr lang="zh-CN" altLang="en-US" sz="2400" dirty="0"/>
              <a:t>后依然内存不足</a:t>
            </a:r>
            <a:r>
              <a:rPr lang="en-US" altLang="zh-CN" sz="2400" dirty="0"/>
              <a:t>,</a:t>
            </a:r>
            <a:r>
              <a:rPr lang="zh-CN" altLang="en-US" sz="2400" dirty="0"/>
              <a:t>则抛出</a:t>
            </a:r>
            <a:r>
              <a:rPr lang="en-US" altLang="zh-CN" sz="2400" dirty="0"/>
              <a:t>OOM</a:t>
            </a:r>
            <a:r>
              <a:rPr lang="zh-CN" altLang="en-US" sz="2400" dirty="0"/>
              <a:t>异常。</a:t>
            </a:r>
            <a:r>
              <a:rPr lang="en-US" altLang="zh-CN" sz="2400" dirty="0"/>
              <a:t>Full GC</a:t>
            </a:r>
            <a:r>
              <a:rPr lang="zh-CN" altLang="en-US" sz="2400" dirty="0"/>
              <a:t>：清理整个内存堆，既包括年轻代也包括年老代。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32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JVM内存管理和回收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对象分配规则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645" t="28812" r="30924"/>
          <a:stretch/>
        </p:blipFill>
        <p:spPr>
          <a:xfrm>
            <a:off x="363255" y="5110619"/>
            <a:ext cx="8978594" cy="44216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5501" y="2804299"/>
            <a:ext cx="1199847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2000" dirty="0"/>
              <a:t>2.</a:t>
            </a:r>
            <a:r>
              <a:rPr lang="zh-CN" altLang="en-US" sz="2000" dirty="0"/>
              <a:t>大对象直接进入老年代</a:t>
            </a:r>
            <a:r>
              <a:rPr lang="en-US" altLang="zh-CN" sz="2000" dirty="0"/>
              <a:t>(</a:t>
            </a:r>
            <a:r>
              <a:rPr lang="zh-CN" altLang="en-US" sz="2000" dirty="0"/>
              <a:t>大对象是指需要大量连续内存空间的对象</a:t>
            </a:r>
            <a:r>
              <a:rPr lang="en-US" altLang="zh-CN" sz="2000" dirty="0"/>
              <a:t>),</a:t>
            </a:r>
          </a:p>
          <a:p>
            <a:r>
              <a:rPr lang="zh-CN" altLang="en-US" sz="2000" dirty="0"/>
              <a:t>这样做的目的是避免在</a:t>
            </a:r>
            <a:r>
              <a:rPr lang="en-US" altLang="zh-CN" sz="2000" dirty="0"/>
              <a:t>Eden</a:t>
            </a:r>
            <a:r>
              <a:rPr lang="zh-CN" altLang="en-US" sz="2000" dirty="0"/>
              <a:t>区和两个</a:t>
            </a:r>
            <a:r>
              <a:rPr lang="en-US" altLang="zh-CN" sz="2000" dirty="0"/>
              <a:t>Survivor</a:t>
            </a:r>
            <a:r>
              <a:rPr lang="zh-CN" altLang="en-US" sz="2000" dirty="0"/>
              <a:t>区之间发生大量的内存拷贝（新生代采用复制算法收集内存）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192265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对象分配规则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6645" t="28812" r="30924"/>
          <a:stretch/>
        </p:blipFill>
        <p:spPr>
          <a:xfrm>
            <a:off x="335960" y="4796720"/>
            <a:ext cx="8978594" cy="44216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5501" y="2650411"/>
            <a:ext cx="11998477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2000" dirty="0"/>
              <a:t>2.</a:t>
            </a:r>
            <a:r>
              <a:rPr lang="zh-CN" altLang="en-US" sz="2000" dirty="0"/>
              <a:t>大对象直接进入老年代</a:t>
            </a:r>
            <a:r>
              <a:rPr lang="en-US" altLang="zh-CN" sz="2000" dirty="0"/>
              <a:t>(</a:t>
            </a:r>
            <a:r>
              <a:rPr lang="zh-CN" altLang="en-US" sz="2000" dirty="0"/>
              <a:t>大对象是指需要大量连续内存空间的对象</a:t>
            </a:r>
            <a:r>
              <a:rPr lang="en-US" altLang="zh-CN" sz="2000" dirty="0"/>
              <a:t>),</a:t>
            </a:r>
          </a:p>
          <a:p>
            <a:pPr algn="l"/>
            <a:r>
              <a:rPr lang="zh-CN" altLang="en-US" sz="2000" dirty="0"/>
              <a:t>这样做的目的是避免在</a:t>
            </a:r>
            <a:r>
              <a:rPr lang="en-US" altLang="zh-CN" sz="2000" dirty="0"/>
              <a:t>Eden</a:t>
            </a:r>
            <a:r>
              <a:rPr lang="zh-CN" altLang="en-US" sz="2000" dirty="0"/>
              <a:t>区和两个</a:t>
            </a:r>
            <a:r>
              <a:rPr lang="en-US" altLang="zh-CN" sz="2000" dirty="0"/>
              <a:t>Survivor</a:t>
            </a:r>
            <a:r>
              <a:rPr lang="zh-CN" altLang="en-US" sz="2000" dirty="0"/>
              <a:t>区之间发生大量的内存拷贝（新生代采用复制算法收集内存）</a:t>
            </a:r>
            <a:endParaRPr lang="en-US" altLang="zh-CN" sz="2000" dirty="0"/>
          </a:p>
          <a:p>
            <a:pPr algn="l"/>
            <a:endParaRPr lang="en-US" altLang="zh-C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004" y="4115475"/>
            <a:ext cx="4438095" cy="3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5764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目录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JVM运行时数据区</a:t>
            </a:r>
          </a:p>
          <a:p>
            <a:r>
              <a:t>JVM堆内存分配</a:t>
            </a:r>
          </a:p>
          <a:p>
            <a:r>
              <a:t>JVM内存垃圾回收算法</a:t>
            </a:r>
          </a:p>
          <a:p>
            <a:r>
              <a:t>JVM内存垃圾收集器</a:t>
            </a:r>
          </a:p>
          <a:p>
            <a:r>
              <a:t>OOM异常和常见原因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JVM介绍</a:t>
            </a:r>
          </a:p>
        </p:txBody>
      </p:sp>
      <p:sp>
        <p:nvSpPr>
          <p:cNvPr id="126" name="Shape 126"/>
          <p:cNvSpPr/>
          <p:nvPr/>
        </p:nvSpPr>
        <p:spPr>
          <a:xfrm>
            <a:off x="6438900" y="3949699"/>
            <a:ext cx="127001" cy="185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endParaRPr/>
          </a:p>
          <a:p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647539" y="3378200"/>
            <a:ext cx="12071540" cy="396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“Java虚拟机（Java Virtual Machine，缩写为JVM），一种能够运行Java bytecode的虚拟机。” —— Wiki百科</a:t>
            </a:r>
          </a:p>
          <a:p>
            <a:pPr algn="l"/>
            <a:endParaRPr/>
          </a:p>
          <a:p>
            <a:pPr algn="l"/>
            <a:r>
              <a:t>“Java虚拟机是一个抽象的计算机。与真正的计算机器一样，它有一个指令集，在运行时操作不同的内存区域。”</a:t>
            </a:r>
          </a:p>
          <a:p>
            <a:pPr algn="l"/>
            <a:r>
              <a:t>——  Java Virtual Machine Specification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6465334" y="2506927"/>
            <a:ext cx="5839932" cy="69977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JVM介绍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69570" indent="-369570" defTabSz="566674">
              <a:spcBef>
                <a:spcPts val="3600"/>
              </a:spcBef>
              <a:defRPr sz="2716"/>
            </a:pPr>
            <a:r>
              <a:t>Java虚拟机有自己完善的硬体架构，如处理器、堆栈、寄存器等，还具有相应的指令系统。</a:t>
            </a:r>
          </a:p>
          <a:p>
            <a:pPr marL="369570" indent="-369570" defTabSz="566674">
              <a:spcBef>
                <a:spcPts val="3600"/>
              </a:spcBef>
              <a:defRPr sz="2716"/>
            </a:pPr>
            <a:r>
              <a:t>JVM屏蔽了与具体操作系统平台相关的信息，使得Java程序只需生成在Java虚拟机上运行的目标代码（字节码），就可以在多种平台上不加修改地运行。</a:t>
            </a:r>
          </a:p>
          <a:p>
            <a:pPr marL="369570" indent="-369570" defTabSz="566674">
              <a:spcBef>
                <a:spcPts val="3600"/>
              </a:spcBef>
              <a:defRPr sz="2716"/>
            </a:pPr>
            <a:r>
              <a:t>JVM不只专用于Java，Clojure、Kotlin、Groovy，Scala</a:t>
            </a:r>
          </a:p>
        </p:txBody>
      </p:sp>
      <p:pic>
        <p:nvPicPr>
          <p:cNvPr id="132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6947670" y="2773865"/>
            <a:ext cx="4142962" cy="67426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JVM运行时数据区</a:t>
            </a:r>
          </a:p>
        </p:txBody>
      </p:sp>
      <p:pic>
        <p:nvPicPr>
          <p:cNvPr id="13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9842" y="2675609"/>
            <a:ext cx="6886867" cy="66253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JVM运行时数据区</a:t>
            </a:r>
            <a:endParaRPr dirty="0"/>
          </a:p>
        </p:txBody>
      </p:sp>
      <p:sp>
        <p:nvSpPr>
          <p:cNvPr id="138" name="Shape 138"/>
          <p:cNvSpPr/>
          <p:nvPr/>
        </p:nvSpPr>
        <p:spPr>
          <a:xfrm>
            <a:off x="694266" y="2046816"/>
            <a:ext cx="10943253" cy="908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457200" algn="l">
              <a:buSzPct val="75000"/>
              <a:buChar char="•"/>
            </a:pPr>
            <a:r>
              <a:t>线程独享：</a:t>
            </a:r>
          </a:p>
          <a:p>
            <a:pPr marL="914400" lvl="1" indent="-457200" algn="l">
              <a:buSzPct val="75000"/>
              <a:buChar char="•"/>
            </a:pPr>
            <a:r>
              <a:t>栈（Stack）保存本地变量，操作数堆栈，对运行时常量池的引用 </a:t>
            </a:r>
          </a:p>
          <a:p>
            <a:pPr marL="914400" lvl="1" indent="-457200" algn="l">
              <a:buSzPct val="75000"/>
              <a:buChar char="•"/>
            </a:pPr>
            <a:r>
              <a:t>本地方法（Native Method Stack）</a:t>
            </a:r>
          </a:p>
          <a:p>
            <a:pPr marL="914400" lvl="1" indent="-457200" algn="l">
              <a:buSzPct val="75000"/>
              <a:buChar char="•"/>
            </a:pPr>
            <a:r>
              <a:t>程序计数器（Pc寄存器）</a:t>
            </a:r>
          </a:p>
          <a:p>
            <a:pPr algn="l"/>
            <a:endParaRPr/>
          </a:p>
          <a:p>
            <a:pPr marL="457200" indent="-457200" algn="l">
              <a:buSzPct val="75000"/>
              <a:buChar char="•"/>
            </a:pPr>
            <a:r>
              <a:t>线程共享</a:t>
            </a:r>
          </a:p>
          <a:p>
            <a:pPr marL="914400" lvl="1" indent="-457200" algn="l">
              <a:buSzPct val="75000"/>
              <a:buChar char="•"/>
            </a:pPr>
            <a:r>
              <a:t>堆（Heap）对象和数组 =&gt; </a:t>
            </a:r>
            <a:r>
              <a:rPr>
                <a:solidFill>
                  <a:srgbClr val="FF2600"/>
                </a:solidFill>
              </a:rPr>
              <a:t>JVM内存自动回收</a:t>
            </a:r>
          </a:p>
          <a:p>
            <a:pPr marL="914400" lvl="1" indent="-457200" algn="l">
              <a:buSzPct val="75000"/>
              <a:buChar char="•"/>
            </a:pPr>
            <a:r>
              <a:t>方法区（Method Area）类信息和运行时字符常量池</a:t>
            </a:r>
          </a:p>
          <a:p>
            <a:pPr algn="l"/>
            <a:endParaRPr/>
          </a:p>
          <a:p>
            <a:pPr algn="l"/>
            <a:endParaRPr/>
          </a:p>
          <a:p>
            <a:pPr algn="l"/>
            <a:endParaRPr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jps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15" y="2527300"/>
            <a:ext cx="12788185" cy="259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1967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对象分配规则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9590"/>
            <a:ext cx="13004800" cy="43583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2908" y="2527300"/>
            <a:ext cx="12203662" cy="12721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对象优先分配在</a:t>
            </a:r>
            <a:r>
              <a:rPr lang="en-US" altLang="zh-CN" dirty="0"/>
              <a:t>Eden</a:t>
            </a:r>
            <a:r>
              <a:rPr lang="zh-CN" altLang="en-US" dirty="0"/>
              <a:t>区，如果</a:t>
            </a:r>
            <a:r>
              <a:rPr lang="en-US" altLang="zh-CN" dirty="0"/>
              <a:t>Eden</a:t>
            </a:r>
            <a:r>
              <a:rPr lang="zh-CN" altLang="en-US" dirty="0"/>
              <a:t>区没有足够的空间时</a:t>
            </a:r>
            <a:endParaRPr lang="en-US" altLang="zh-CN" dirty="0"/>
          </a:p>
          <a:p>
            <a:r>
              <a:rPr lang="zh-CN" altLang="en-US" dirty="0"/>
              <a:t>，虚拟机执行一次</a:t>
            </a:r>
            <a:r>
              <a:rPr lang="en-US" altLang="zh-CN" dirty="0"/>
              <a:t>Minor GC</a:t>
            </a: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44038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1" y="1813330"/>
            <a:ext cx="8682014" cy="76772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371" y="2189879"/>
            <a:ext cx="5761905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0544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510</Words>
  <Application>Microsoft Office PowerPoint</Application>
  <PresentationFormat>Custom</PresentationFormat>
  <Paragraphs>40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Helvetica Light</vt:lpstr>
      <vt:lpstr>Helvetica Neue</vt:lpstr>
      <vt:lpstr>Helvetica</vt:lpstr>
      <vt:lpstr>Gradient</vt:lpstr>
      <vt:lpstr>JVM内存管理和回收</vt:lpstr>
      <vt:lpstr>目录</vt:lpstr>
      <vt:lpstr>JVM介绍</vt:lpstr>
      <vt:lpstr>JVM介绍</vt:lpstr>
      <vt:lpstr>JVM运行时数据区</vt:lpstr>
      <vt:lpstr>JVM运行时数据区</vt:lpstr>
      <vt:lpstr>jps</vt:lpstr>
      <vt:lpstr>对象分配规则</vt:lpstr>
      <vt:lpstr>PowerPoint Presentation</vt:lpstr>
      <vt:lpstr>对象分配规则</vt:lpstr>
      <vt:lpstr>对象分配规则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JVM内存管理和回收</dc:title>
  <cp:lastModifiedBy>Yang, Frank</cp:lastModifiedBy>
  <cp:revision>5</cp:revision>
  <dcterms:modified xsi:type="dcterms:W3CDTF">2017-08-22T10:01:01Z</dcterms:modified>
</cp:coreProperties>
</file>