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JVM内存管理和回收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JVM运行时数据区</a:t>
            </a:r>
          </a:p>
          <a:p>
            <a:pPr/>
            <a:r>
              <a:t>JVM堆内存分配</a:t>
            </a:r>
          </a:p>
          <a:p>
            <a:pPr/>
            <a:r>
              <a:t>JVM内存垃圾回收算法</a:t>
            </a:r>
          </a:p>
          <a:p>
            <a:pPr/>
            <a:r>
              <a:t>JVM内存垃圾收集器</a:t>
            </a:r>
          </a:p>
          <a:p>
            <a:pPr/>
            <a:r>
              <a:t>OOM异常和常见原因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JVM介绍</a:t>
            </a:r>
          </a:p>
        </p:txBody>
      </p:sp>
      <p:sp>
        <p:nvSpPr>
          <p:cNvPr id="126" name="Shape 126"/>
          <p:cNvSpPr/>
          <p:nvPr/>
        </p:nvSpPr>
        <p:spPr>
          <a:xfrm>
            <a:off x="6438900" y="3949699"/>
            <a:ext cx="127001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  <a:p>
            <a:pPr/>
          </a:p>
        </p:txBody>
      </p:sp>
      <p:sp>
        <p:nvSpPr>
          <p:cNvPr id="127" name="Shape 127"/>
          <p:cNvSpPr/>
          <p:nvPr/>
        </p:nvSpPr>
        <p:spPr>
          <a:xfrm>
            <a:off x="647539" y="3378200"/>
            <a:ext cx="12071540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“Java虚拟机（Java Virtual Machine，缩写为JVM），一种能够运行Java bytecode的虚拟机。” —— Wiki百科</a:t>
            </a:r>
          </a:p>
          <a:p>
            <a:pPr algn="l"/>
          </a:p>
          <a:p>
            <a:pPr algn="l"/>
            <a:r>
              <a:t>“Java虚拟机是一个抽象的计算机。与真正的计算机器一样，它有一个指令集，在运行时操作不同的内存区域。”</a:t>
            </a:r>
          </a:p>
          <a:p>
            <a:pPr algn="l"/>
            <a:r>
              <a:t>——  Java Virtual Machine Specification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6465334" y="2506927"/>
            <a:ext cx="5839932" cy="69977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JVM介绍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69570" indent="-369570" defTabSz="566674">
              <a:spcBef>
                <a:spcPts val="3600"/>
              </a:spcBef>
              <a:defRPr sz="2716"/>
            </a:pPr>
            <a:r>
              <a:t>Java虚拟机有自己完善的硬体架构，如处理器、堆栈、寄存器等，还具有相应的指令系统。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JVM屏蔽了与具体操作系统平台相关的信息，使得Java程序只需生成在Java虚拟机上运行的目标代码（字节码），就可以在多种平台上不加修改地运行。</a:t>
            </a:r>
          </a:p>
          <a:p>
            <a:pPr marL="369570" indent="-369570" defTabSz="566674">
              <a:spcBef>
                <a:spcPts val="3600"/>
              </a:spcBef>
              <a:defRPr sz="2716"/>
            </a:pPr>
            <a:r>
              <a:t>JVM不只专用于Java，Clojure、Kotlin、Groovy，Scala</a:t>
            </a:r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947670" y="2773865"/>
            <a:ext cx="4142962" cy="6742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JVM运行时数据区</a:t>
            </a:r>
          </a:p>
        </p:txBody>
      </p:sp>
      <p:pic>
        <p:nvPicPr>
          <p:cNvPr id="135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9842" y="2675609"/>
            <a:ext cx="6886867" cy="6625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JVM运行时数据区</a:t>
            </a:r>
          </a:p>
        </p:txBody>
      </p:sp>
      <p:sp>
        <p:nvSpPr>
          <p:cNvPr id="138" name="Shape 138"/>
          <p:cNvSpPr/>
          <p:nvPr/>
        </p:nvSpPr>
        <p:spPr>
          <a:xfrm>
            <a:off x="694266" y="2046816"/>
            <a:ext cx="10943253" cy="908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 algn="l">
              <a:buSzPct val="75000"/>
              <a:buChar char="•"/>
            </a:pPr>
            <a:r>
              <a:t>线程独享：</a:t>
            </a:r>
          </a:p>
          <a:p>
            <a:pPr lvl="1" marL="914400" indent="-457200" algn="l">
              <a:buSzPct val="75000"/>
              <a:buChar char="•"/>
            </a:pPr>
            <a:r>
              <a:t>栈（Stack）保存本地变量，操作数堆栈，对运行时常量池的引用 </a:t>
            </a:r>
          </a:p>
          <a:p>
            <a:pPr lvl="1" marL="914400" indent="-457200" algn="l">
              <a:buSzPct val="75000"/>
              <a:buChar char="•"/>
            </a:pPr>
            <a:r>
              <a:t>本地方法（Native Method Stack）</a:t>
            </a:r>
          </a:p>
          <a:p>
            <a:pPr lvl="1" marL="914400" indent="-457200" algn="l">
              <a:buSzPct val="75000"/>
              <a:buChar char="•"/>
            </a:pPr>
            <a:r>
              <a:t>程序计数器（Pc寄存器）</a:t>
            </a:r>
          </a:p>
          <a:p>
            <a:pPr algn="l"/>
          </a:p>
          <a:p>
            <a:pPr marL="457200" indent="-457200" algn="l">
              <a:buSzPct val="75000"/>
              <a:buChar char="•"/>
            </a:pPr>
            <a:r>
              <a:t>线程共享</a:t>
            </a:r>
          </a:p>
          <a:p>
            <a:pPr lvl="1" marL="914400" indent="-457200" algn="l">
              <a:buSzPct val="75000"/>
              <a:buChar char="•"/>
            </a:pPr>
            <a:r>
              <a:t>堆（Heap）对象和数组 =&gt; </a:t>
            </a:r>
            <a:r>
              <a:rPr>
                <a:solidFill>
                  <a:srgbClr val="FF2600"/>
                </a:solidFill>
              </a:rPr>
              <a:t>JVM内存自动回收</a:t>
            </a:r>
            <a:endParaRPr>
              <a:solidFill>
                <a:srgbClr val="FF2600"/>
              </a:solidFill>
            </a:endParaRPr>
          </a:p>
          <a:p>
            <a:pPr lvl="1" marL="914400" indent="-457200" algn="l">
              <a:buSzPct val="75000"/>
              <a:buChar char="•"/>
            </a:pPr>
            <a:r>
              <a:t>方法区（Method Area）类信息和运行时字符常量池</a:t>
            </a:r>
          </a:p>
          <a:p>
            <a:pPr algn="l"/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