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8" r:id="rId9"/>
    <p:sldId id="269" r:id="rId10"/>
    <p:sldId id="270" r:id="rId11"/>
    <p:sldId id="271" r:id="rId12"/>
    <p:sldId id="273" r:id="rId13"/>
    <p:sldId id="274" r:id="rId14"/>
    <p:sldId id="276" r:id="rId15"/>
    <p:sldId id="277" r:id="rId16"/>
    <p:sldId id="278" r:id="rId17"/>
    <p:sldId id="282" r:id="rId18"/>
    <p:sldId id="283" r:id="rId19"/>
    <p:sldId id="284" r:id="rId20"/>
    <p:sldId id="285" r:id="rId21"/>
    <p:sldId id="267" r:id="rId22"/>
    <p:sldId id="286" r:id="rId23"/>
    <p:sldId id="289" r:id="rId24"/>
    <p:sldId id="290" r:id="rId25"/>
    <p:sldId id="288" r:id="rId26"/>
    <p:sldId id="291" r:id="rId27"/>
    <p:sldId id="292" r:id="rId28"/>
    <p:sldId id="296" r:id="rId29"/>
    <p:sldId id="294" r:id="rId30"/>
    <p:sldId id="293" r:id="rId31"/>
    <p:sldId id="295" r:id="rId32"/>
    <p:sldId id="299" r:id="rId33"/>
    <p:sldId id="298" r:id="rId34"/>
    <p:sldId id="300" r:id="rId35"/>
    <p:sldId id="297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Frank" initials="YF" lastIdx="1" clrIdx="0">
    <p:extLst>
      <p:ext uri="{19B8F6BF-5375-455C-9EA6-DF929625EA0E}">
        <p15:presenceInfo xmlns:p15="http://schemas.microsoft.com/office/powerpoint/2012/main" userId="Yang, Fra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0" autoAdjust="0"/>
  </p:normalViewPr>
  <p:slideViewPr>
    <p:cSldViewPr snapToGrid="0">
      <p:cViewPr varScale="1">
        <p:scale>
          <a:sx n="81" d="100"/>
          <a:sy n="81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大家好。</a:t>
            </a:r>
            <a:endParaRPr lang="en-US" altLang="zh-CN" dirty="0"/>
          </a:p>
          <a:p>
            <a:r>
              <a:rPr lang="zh-CN" altLang="en-US" dirty="0"/>
              <a:t>很大的课题，有很多细节，今天主要介绍一下原理。</a:t>
            </a:r>
            <a:endParaRPr lang="en-US" altLang="zh-CN" dirty="0"/>
          </a:p>
          <a:p>
            <a:r>
              <a:rPr lang="zh-CN" altLang="en-US" dirty="0"/>
              <a:t>最近也是在学习一本书，结合我自己的实验，欢迎一起探讨。</a:t>
            </a:r>
          </a:p>
        </p:txBody>
      </p:sp>
    </p:spTree>
    <p:extLst>
      <p:ext uri="{BB962C8B-B14F-4D97-AF65-F5344CB8AC3E}">
        <p14:creationId xmlns:p14="http://schemas.microsoft.com/office/powerpoint/2010/main" val="2271067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44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925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6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 </a:t>
            </a:r>
            <a:r>
              <a:rPr lang="en-US" altLang="zh-CN" dirty="0"/>
              <a:t>+ 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大的，运行时，存储情况</a:t>
            </a:r>
            <a:endParaRPr lang="en-US" altLang="zh-CN" dirty="0"/>
          </a:p>
          <a:p>
            <a:r>
              <a:rPr lang="zh-CN" altLang="en-US" dirty="0"/>
              <a:t>主体，</a:t>
            </a:r>
            <a:r>
              <a:rPr lang="en-US" altLang="zh-CN" dirty="0"/>
              <a:t>JVM</a:t>
            </a:r>
            <a:r>
              <a:rPr lang="zh-CN" altLang="en-US" dirty="0"/>
              <a:t>内存如何分配</a:t>
            </a:r>
            <a:endParaRPr lang="en-US" altLang="zh-CN" dirty="0"/>
          </a:p>
          <a:p>
            <a:r>
              <a:rPr lang="zh-CN" altLang="en-US" dirty="0"/>
              <a:t>经典的内存回收算法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08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基本定义</a:t>
            </a:r>
          </a:p>
        </p:txBody>
      </p:sp>
    </p:spTree>
    <p:extLst>
      <p:ext uri="{BB962C8B-B14F-4D97-AF65-F5344CB8AC3E}">
        <p14:creationId xmlns:p14="http://schemas.microsoft.com/office/powerpoint/2010/main" val="263010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是运行字节码的平台。</a:t>
            </a:r>
            <a:endParaRPr lang="en-US" altLang="zh-CN" dirty="0"/>
          </a:p>
          <a:p>
            <a:r>
              <a:rPr lang="zh-CN" altLang="en-US" dirty="0"/>
              <a:t>字节码</a:t>
            </a:r>
            <a:r>
              <a:rPr lang="en-US" altLang="zh-CN" dirty="0"/>
              <a:t>.class</a:t>
            </a:r>
            <a:r>
              <a:rPr lang="zh-CN" altLang="en-US" dirty="0"/>
              <a:t>文件，也有着严格的定义。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JVM</a:t>
            </a:r>
            <a:r>
              <a:rPr lang="zh-CN" altLang="en-US" dirty="0"/>
              <a:t>有自己内存管理机制，下面我会介绍。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876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大体分为</a:t>
            </a:r>
            <a:r>
              <a:rPr lang="en-US" altLang="zh-CN" dirty="0"/>
              <a:t>2</a:t>
            </a:r>
            <a:r>
              <a:rPr lang="zh-CN" altLang="en-US" dirty="0"/>
              <a:t>类：线程独享和所有线程共享。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77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方法的执行，就是栈操作。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内存管理的主体</a:t>
            </a:r>
          </a:p>
        </p:txBody>
      </p:sp>
    </p:spTree>
    <p:extLst>
      <p:ext uri="{BB962C8B-B14F-4D97-AF65-F5344CB8AC3E}">
        <p14:creationId xmlns:p14="http://schemas.microsoft.com/office/powerpoint/2010/main" val="256919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Light"/>
              </a:rPr>
              <a:t>语言层面上，可以使用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Light"/>
              </a:rPr>
              <a:t>new 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Light"/>
              </a:rPr>
              <a:t>关键字创建一个对象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49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对象头信息：包括是否加锁、</a:t>
            </a:r>
            <a:r>
              <a:rPr lang="en-US" altLang="zh-CN" dirty="0" err="1"/>
              <a:t>MarkWord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12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4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JVM内存管理和回收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92328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杨帆</a:t>
            </a:r>
            <a:endParaRPr lang="en-US" altLang="zh-CN" dirty="0"/>
          </a:p>
          <a:p>
            <a:r>
              <a:rPr lang="en-US" dirty="0"/>
              <a:t>2017/08/31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对象的内存布局和访问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9980" y="3370996"/>
            <a:ext cx="1733265" cy="469483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3971499" y="3138984"/>
            <a:ext cx="6619164" cy="2429302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971499" y="5843516"/>
            <a:ext cx="6619164" cy="2429302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850" y="2379615"/>
            <a:ext cx="164147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/>
              <a:t>Java</a:t>
            </a:r>
            <a:r>
              <a:rPr lang="zh-CN" altLang="en-US" sz="2400" dirty="0"/>
              <a:t>栈</a:t>
            </a:r>
            <a:endParaRPr lang="en-US" altLang="zh-CN" sz="2400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本地变量表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858" y="4156831"/>
            <a:ext cx="1535677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obj_</a:t>
            </a:r>
            <a:r>
              <a:rPr kumimoji="0" lang="en-US" altLang="zh-CN" sz="3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ref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58854" y="3640659"/>
            <a:ext cx="5101654" cy="160418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89594" y="3264315"/>
            <a:ext cx="41036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2400" dirty="0"/>
              <a:t>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8806" y="6179970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2400" dirty="0"/>
              <a:t>方法区</a:t>
            </a:r>
          </a:p>
        </p:txBody>
      </p:sp>
      <p:sp>
        <p:nvSpPr>
          <p:cNvPr id="12" name="Oval 11"/>
          <p:cNvSpPr/>
          <p:nvPr/>
        </p:nvSpPr>
        <p:spPr>
          <a:xfrm>
            <a:off x="5158854" y="6651894"/>
            <a:ext cx="3997394" cy="663615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类型数据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2208" y="4537394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类型指针</a:t>
            </a:r>
          </a:p>
        </p:txBody>
      </p:sp>
      <p:cxnSp>
        <p:nvCxnSpPr>
          <p:cNvPr id="15" name="Straight Arrow Connector 14"/>
          <p:cNvCxnSpPr>
            <a:stCxn id="13" idx="2"/>
            <a:endCxn id="12" idx="0"/>
          </p:cNvCxnSpPr>
          <p:nvPr/>
        </p:nvCxnSpPr>
        <p:spPr>
          <a:xfrm flipH="1">
            <a:off x="7157551" y="4886207"/>
            <a:ext cx="1360222" cy="17656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2"/>
          </p:cNvCxnSpPr>
          <p:nvPr/>
        </p:nvCxnSpPr>
        <p:spPr>
          <a:xfrm flipV="1">
            <a:off x="2794535" y="4442753"/>
            <a:ext cx="2364319" cy="5776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0218" y="3993250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对象头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78390" y="4509727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6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对象实例数据</a:t>
            </a:r>
            <a:endParaRPr lang="en-US" altLang="zh-CN" sz="160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869792" y="4014174"/>
            <a:ext cx="1351129" cy="3488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对齐填充</a:t>
            </a:r>
          </a:p>
        </p:txBody>
      </p:sp>
    </p:spTree>
    <p:extLst>
      <p:ext uri="{BB962C8B-B14F-4D97-AF65-F5344CB8AC3E}">
        <p14:creationId xmlns:p14="http://schemas.microsoft.com/office/powerpoint/2010/main" val="3417123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3061886"/>
            <a:ext cx="10300467" cy="4780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首先，需要确定几个问题：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dirty="0"/>
              <a:t>哪些内存需要被回收？</a:t>
            </a: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何时需要回收？</a:t>
            </a: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如何回收？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50156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2234912"/>
            <a:ext cx="10300467" cy="7119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zh-CN" altLang="en-US" dirty="0"/>
              <a:t>哪些内存需要被回收？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栈是线程独享，在线程执行完毕时可以被销毁，大小和回收时间确定；</a:t>
            </a:r>
            <a:r>
              <a:rPr lang="en-US" altLang="zh-CN" dirty="0"/>
              <a:t>	 </a:t>
            </a:r>
            <a:r>
              <a:rPr lang="zh-CN" altLang="en-US" dirty="0"/>
              <a:t>对象和数组分配在堆上，被线程共享，大小和存活时间运行时才能确定，需要对这块内存回收管理。</a:t>
            </a: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何时需要回收？</a:t>
            </a:r>
            <a:endParaRPr lang="en-US" altLang="zh-CN" dirty="0"/>
          </a:p>
          <a:p>
            <a:pPr lvl="2" indent="0" algn="l"/>
            <a:r>
              <a:rPr lang="en-US" altLang="zh-CN" dirty="0"/>
              <a:t>	</a:t>
            </a:r>
            <a:r>
              <a:rPr lang="zh-CN" altLang="en-US" dirty="0"/>
              <a:t>对象不再需要的时候，需要回收它所占的内存。</a:t>
            </a:r>
            <a:endParaRPr lang="en-US" altLang="zh-CN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dirty="0"/>
              <a:t>如何回收？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垃圾回收算法（垃圾收集器实现）</a:t>
            </a:r>
          </a:p>
        </p:txBody>
      </p:sp>
    </p:spTree>
    <p:extLst>
      <p:ext uri="{BB962C8B-B14F-4D97-AF65-F5344CB8AC3E}">
        <p14:creationId xmlns:p14="http://schemas.microsoft.com/office/powerpoint/2010/main" val="9879809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对象已“死”吗？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318" y="3117426"/>
            <a:ext cx="11099800" cy="65351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判断对象是否存活的方法：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indent="-571500" algn="l">
              <a:buFontTx/>
              <a:buChar char="-"/>
            </a:pPr>
            <a:r>
              <a:rPr lang="zh-CN" altLang="en-US" dirty="0"/>
              <a:t>引用计数法：</a:t>
            </a:r>
            <a:endParaRPr lang="en-US" altLang="zh-CN" dirty="0"/>
          </a:p>
          <a:p>
            <a:pPr lvl="1" indent="0" algn="l"/>
            <a:endParaRPr lang="en-US" altLang="zh-CN" dirty="0"/>
          </a:p>
          <a:p>
            <a:pPr lvl="1" indent="0" algn="l"/>
            <a:r>
              <a:rPr lang="zh-CN" altLang="en-US" dirty="0"/>
              <a:t>被引用一次，计数加一，引用结束，计数减一，计数为负数，标记为需要被回收；（优势：简单，好实现，</a:t>
            </a:r>
            <a:r>
              <a:rPr lang="en-US" altLang="zh-CN" dirty="0"/>
              <a:t>Python</a:t>
            </a:r>
            <a:r>
              <a:rPr lang="zh-CN" altLang="en-US" dirty="0"/>
              <a:t>使用本方法回收内存；不足：无法解决循环引用的问题）</a:t>
            </a:r>
            <a:endParaRPr lang="en-US" altLang="zh-CN" dirty="0"/>
          </a:p>
          <a:p>
            <a:pPr lvl="1" indent="0" algn="l"/>
            <a:endParaRPr lang="en-US" altLang="zh-CN" dirty="0"/>
          </a:p>
          <a:p>
            <a:pPr lvl="1" indent="0" algn="l"/>
            <a:r>
              <a:rPr lang="en-US" altLang="zh-CN" dirty="0"/>
              <a:t>- </a:t>
            </a:r>
            <a:r>
              <a:rPr lang="zh-CN" altLang="en-US" dirty="0"/>
              <a:t>可达性分析</a:t>
            </a:r>
            <a:endParaRPr lang="en-US" altLang="zh-CN" dirty="0"/>
          </a:p>
          <a:p>
            <a:pPr marL="571500" indent="-571500" algn="l">
              <a:buFontTx/>
              <a:buChar char="-"/>
            </a:pP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7258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对象已“死”吗？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4151" y="2896531"/>
            <a:ext cx="7997588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可达性分析方法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36730" y="5777155"/>
            <a:ext cx="9321419" cy="3581121"/>
            <a:chOff x="614151" y="4180428"/>
            <a:chExt cx="11438149" cy="4440870"/>
          </a:xfrm>
        </p:grpSpPr>
        <p:sp>
          <p:nvSpPr>
            <p:cNvPr id="4" name="Oval 3"/>
            <p:cNvSpPr/>
            <p:nvPr/>
          </p:nvSpPr>
          <p:spPr>
            <a:xfrm>
              <a:off x="2015320" y="4180428"/>
              <a:ext cx="2454718" cy="822934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GC Roots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279176" y="5426052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A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053153" y="6642978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B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50778" y="6642977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86167" y="7957683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D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flipH="1">
              <a:off x="3241343" y="5003362"/>
              <a:ext cx="1336" cy="422689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Arrow Connector 11"/>
            <p:cNvCxnSpPr>
              <a:stCxn id="5" idx="4"/>
              <a:endCxn id="6" idx="0"/>
            </p:cNvCxnSpPr>
            <p:nvPr/>
          </p:nvCxnSpPr>
          <p:spPr>
            <a:xfrm flipH="1">
              <a:off x="2015320" y="6089667"/>
              <a:ext cx="1226023" cy="553311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/>
            <p:cNvCxnSpPr>
              <a:stCxn id="5" idx="4"/>
              <a:endCxn id="7" idx="0"/>
            </p:cNvCxnSpPr>
            <p:nvPr/>
          </p:nvCxnSpPr>
          <p:spPr>
            <a:xfrm>
              <a:off x="3241343" y="6089667"/>
              <a:ext cx="1371602" cy="553310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/>
            <p:cNvCxnSpPr>
              <a:stCxn id="7" idx="4"/>
              <a:endCxn id="8" idx="0"/>
            </p:cNvCxnSpPr>
            <p:nvPr/>
          </p:nvCxnSpPr>
          <p:spPr>
            <a:xfrm flipH="1">
              <a:off x="3448334" y="7306592"/>
              <a:ext cx="1164611" cy="651091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Oval 16"/>
            <p:cNvSpPr/>
            <p:nvPr/>
          </p:nvSpPr>
          <p:spPr>
            <a:xfrm>
              <a:off x="7545600" y="5471771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rPr>
                <a:t>E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19577" y="6688697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F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917202" y="6688696"/>
              <a:ext cx="1924334" cy="663615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321133"/>
                    <a:satOff val="-12043"/>
                    <a:lumOff val="-7113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G</a:t>
              </a:r>
              <a:endPara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0" name="Straight Arrow Connector 19"/>
            <p:cNvCxnSpPr>
              <a:stCxn id="17" idx="4"/>
              <a:endCxn id="18" idx="0"/>
            </p:cNvCxnSpPr>
            <p:nvPr/>
          </p:nvCxnSpPr>
          <p:spPr>
            <a:xfrm flipH="1">
              <a:off x="7281744" y="6135386"/>
              <a:ext cx="1226023" cy="553311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/>
            <p:cNvCxnSpPr>
              <a:stCxn id="17" idx="4"/>
              <a:endCxn id="19" idx="0"/>
            </p:cNvCxnSpPr>
            <p:nvPr/>
          </p:nvCxnSpPr>
          <p:spPr>
            <a:xfrm>
              <a:off x="8507767" y="6135386"/>
              <a:ext cx="1371602" cy="553310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4151" y="5145206"/>
              <a:ext cx="11438149" cy="13648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Oval 23"/>
            <p:cNvSpPr/>
            <p:nvPr/>
          </p:nvSpPr>
          <p:spPr>
            <a:xfrm>
              <a:off x="5984547" y="5267587"/>
              <a:ext cx="5247086" cy="2842217"/>
            </a:xfrm>
            <a:prstGeom prst="ellipse">
              <a:avLst/>
            </a:prstGeom>
            <a:noFill/>
            <a:ln w="12700" cap="flat">
              <a:solidFill>
                <a:srgbClr val="FFFF00"/>
              </a:solidFill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08023" y="2855505"/>
            <a:ext cx="6407432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2800" dirty="0"/>
              <a:t>GC Roots</a:t>
            </a:r>
            <a:r>
              <a:rPr lang="zh-CN" altLang="en-US" sz="2800" dirty="0"/>
              <a:t>的来源：</a:t>
            </a:r>
            <a:endParaRPr lang="en-US" altLang="zh-CN" sz="28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800" dirty="0"/>
              <a:t>栈帧中本地变量表引用的对象</a:t>
            </a:r>
            <a:endParaRPr lang="en-US" altLang="zh-CN" sz="28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方法区中类静态属性引用的对象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sz="2800" dirty="0"/>
              <a:t>方法区中常量引用的对象</a:t>
            </a:r>
            <a:endParaRPr lang="en-US" altLang="zh-CN" sz="28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本地方法栈中引用的对象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9868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强软弱虚引用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4" y="1817241"/>
            <a:ext cx="11846257" cy="9735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强引用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1" indent="0" algn="l"/>
            <a:r>
              <a:rPr lang="en-US" altLang="zh-CN" sz="3200" dirty="0"/>
              <a:t>     </a:t>
            </a:r>
            <a:r>
              <a:rPr lang="zh-CN" altLang="en-US" sz="3200" dirty="0"/>
              <a:t>代码中普遍存在的，如 </a:t>
            </a:r>
            <a:r>
              <a:rPr lang="en-US" altLang="zh-CN" sz="3200" dirty="0"/>
              <a:t>“Object a = new XX();”</a:t>
            </a:r>
            <a:r>
              <a:rPr lang="zh-CN" altLang="en-US" sz="3200" dirty="0"/>
              <a:t>这样的引用，只要强引用还存在，对象就不会被回收；</a:t>
            </a:r>
            <a:endParaRPr lang="en-US" altLang="zh-CN" sz="3200" dirty="0"/>
          </a:p>
          <a:p>
            <a:pPr lvl="1" indent="0" algn="l"/>
            <a:endParaRPr lang="en-US" altLang="zh-CN" sz="3200" dirty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软引用 </a:t>
            </a:r>
            <a:r>
              <a:rPr kumimoji="0" lang="en-US" altLang="zh-CN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SoftReference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1" indent="0" algn="l"/>
            <a:r>
              <a:rPr lang="en-US" altLang="zh-CN" sz="3200" dirty="0"/>
              <a:t>     </a:t>
            </a:r>
            <a:r>
              <a:rPr lang="zh-CN" altLang="en-US" sz="3200" dirty="0"/>
              <a:t>比强引用稍弱，在发生</a:t>
            </a:r>
            <a:r>
              <a:rPr lang="en-US" altLang="zh-CN" sz="3200" dirty="0"/>
              <a:t>OOM</a:t>
            </a:r>
            <a:r>
              <a:rPr lang="zh-CN" altLang="en-US" sz="3200" dirty="0"/>
              <a:t>异常之前，弱引用的对象才会列入二次回收的范围。如果二次回收之后，还是内存不够，才会报</a:t>
            </a:r>
            <a:r>
              <a:rPr lang="en-US" altLang="zh-CN" sz="3200" dirty="0"/>
              <a:t>OOM</a:t>
            </a:r>
            <a:r>
              <a:rPr lang="zh-CN" altLang="en-US" sz="3200" dirty="0"/>
              <a:t>异常；</a:t>
            </a:r>
            <a:endParaRPr lang="en-US" altLang="zh-CN" sz="3200" dirty="0"/>
          </a:p>
          <a:p>
            <a:pPr lvl="1" indent="0" algn="l"/>
            <a:endParaRPr lang="en-US" altLang="zh-CN" sz="3200" dirty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弱引用</a:t>
            </a:r>
            <a:r>
              <a:rPr kumimoji="0" lang="zh-CN" alt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  <a:r>
              <a:rPr kumimoji="0" lang="en-US" altLang="zh-CN" sz="3200" b="0" i="0" u="none" strike="noStrike" cap="none" spc="0" normalizeH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WeakReference</a:t>
            </a:r>
            <a:endParaRPr kumimoji="0" lang="en-US" altLang="zh-CN" sz="3200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1" indent="0" algn="l"/>
            <a:r>
              <a:rPr lang="zh-CN" altLang="en-US" sz="3200" dirty="0"/>
              <a:t>     比软引用还弱，弱引用的对象只会生存到下一次</a:t>
            </a:r>
            <a:r>
              <a:rPr lang="en-US" altLang="zh-CN" sz="3200" dirty="0"/>
              <a:t>GC</a:t>
            </a:r>
            <a:r>
              <a:rPr lang="zh-CN" altLang="en-US" sz="3200" dirty="0"/>
              <a:t>来临之前；无论内存是否够用，弱引用的对象分配的内存都会被回收；</a:t>
            </a:r>
            <a:endParaRPr lang="en-US" altLang="zh-CN" sz="3200" dirty="0"/>
          </a:p>
          <a:p>
            <a:pPr lvl="1" indent="0" algn="l"/>
            <a:endParaRPr lang="en-US" altLang="zh-CN" sz="3200" dirty="0"/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虚引用 </a:t>
            </a:r>
            <a:r>
              <a:rPr lang="en-US" altLang="zh-CN" sz="3200" dirty="0" err="1"/>
              <a:t>PhantomReference</a:t>
            </a:r>
            <a:endParaRPr lang="en-US" altLang="zh-CN" sz="3200" dirty="0"/>
          </a:p>
          <a:p>
            <a:pPr lvl="1" indent="0" algn="l"/>
            <a:r>
              <a:rPr lang="en-US" altLang="zh-CN" sz="3200" dirty="0"/>
              <a:t>     </a:t>
            </a:r>
            <a:r>
              <a:rPr lang="zh-CN" altLang="en-US" sz="3200" dirty="0"/>
              <a:t>最弱的引用，虚引用是否存在完全不会对对象生存时间有影响，也无法从虚引用取得对象实例。仅被设计为在</a:t>
            </a:r>
            <a:r>
              <a:rPr lang="en-US" altLang="zh-CN" sz="3200" dirty="0"/>
              <a:t>GC</a:t>
            </a:r>
            <a:r>
              <a:rPr lang="zh-CN" altLang="en-US" sz="3200" dirty="0"/>
              <a:t>时获取通知</a:t>
            </a:r>
            <a:endParaRPr lang="en-US" altLang="zh-CN" sz="3200" dirty="0"/>
          </a:p>
          <a:p>
            <a:pPr lvl="1" indent="0" algn="l"/>
            <a:endParaRPr kumimoji="0" lang="en-US" altLang="zh-CN" b="0" i="0" u="none" strike="noStrike" cap="none" spc="0" normalizeH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lvl="1" indent="0" algn="l"/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lvl="1" indent="-571500" algn="l">
              <a:buFont typeface="Arial" panose="020B0604020202020204" pitchFamily="34" charset="0"/>
              <a:buChar char="•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7119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3106575"/>
            <a:ext cx="9444251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清除（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Mark-Sweep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复制算法（</a:t>
            </a:r>
            <a:r>
              <a:rPr lang="en-US" altLang="zh-CN" dirty="0"/>
              <a:t>Copy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整理（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Mark-Compact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688519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488" y="2234912"/>
            <a:ext cx="9444251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清除（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Mark-Sweep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35654"/>
              </p:ext>
            </p:extLst>
          </p:nvPr>
        </p:nvGraphicFramePr>
        <p:xfrm>
          <a:off x="1494872" y="3214668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13411"/>
              </p:ext>
            </p:extLst>
          </p:nvPr>
        </p:nvGraphicFramePr>
        <p:xfrm>
          <a:off x="1494871" y="5765634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1510" y="4888147"/>
            <a:ext cx="1131079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标记过程：红色表示可以释放，绿色标识存活的对象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80003" y="7439113"/>
            <a:ext cx="7899599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清除过程：回收被标记为死亡的对象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0891" y="8684309"/>
            <a:ext cx="546303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效率不高，产生大量碎片</a:t>
            </a:r>
          </a:p>
        </p:txBody>
      </p:sp>
    </p:spTree>
    <p:extLst>
      <p:ext uri="{BB962C8B-B14F-4D97-AF65-F5344CB8AC3E}">
        <p14:creationId xmlns:p14="http://schemas.microsoft.com/office/powerpoint/2010/main" val="3163090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2722359"/>
            <a:ext cx="9444251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复制算法（</a:t>
            </a:r>
            <a:r>
              <a:rPr lang="en-US" altLang="zh-CN" dirty="0"/>
              <a:t>Copy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51348"/>
              </p:ext>
            </p:extLst>
          </p:nvPr>
        </p:nvGraphicFramePr>
        <p:xfrm>
          <a:off x="591276" y="3692403"/>
          <a:ext cx="8669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978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51322857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70244"/>
              </p:ext>
            </p:extLst>
          </p:nvPr>
        </p:nvGraphicFramePr>
        <p:xfrm>
          <a:off x="591276" y="6247656"/>
          <a:ext cx="8669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978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51322857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61678" y="5340264"/>
            <a:ext cx="156453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回收前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1678" y="7992626"/>
            <a:ext cx="156453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回收后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6522" y="4775215"/>
            <a:ext cx="2539157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效率高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92D050"/>
                </a:solidFill>
              </a:rPr>
              <a:t>不产生碎片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使用率低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395" y="8941604"/>
            <a:ext cx="11218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红色</a:t>
            </a:r>
            <a:r>
              <a:rPr lang="zh-CN" altLang="en-US" sz="2800" dirty="0"/>
              <a:t>表示可以释放，</a:t>
            </a:r>
            <a:r>
              <a:rPr lang="zh-CN" altLang="en-US" sz="2800" dirty="0">
                <a:solidFill>
                  <a:srgbClr val="92D050"/>
                </a:solidFill>
              </a:rPr>
              <a:t>绿色</a:t>
            </a:r>
            <a:r>
              <a:rPr lang="zh-CN" altLang="en-US" sz="2800" dirty="0"/>
              <a:t>标识存活的对象</a:t>
            </a:r>
            <a:r>
              <a:rPr lang="en-US" altLang="zh-CN" sz="2800" dirty="0"/>
              <a:t>, </a:t>
            </a:r>
            <a:r>
              <a:rPr lang="zh-CN" altLang="en-US" sz="2800" dirty="0">
                <a:solidFill>
                  <a:srgbClr val="7030A0"/>
                </a:solidFill>
              </a:rPr>
              <a:t>紫色</a:t>
            </a:r>
            <a:r>
              <a:rPr lang="zh-CN" altLang="en-US" sz="2800" dirty="0"/>
              <a:t>表示保留的内存</a:t>
            </a:r>
          </a:p>
        </p:txBody>
      </p:sp>
    </p:spTree>
    <p:extLst>
      <p:ext uri="{BB962C8B-B14F-4D97-AF65-F5344CB8AC3E}">
        <p14:creationId xmlns:p14="http://schemas.microsoft.com/office/powerpoint/2010/main" val="27218252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内存回收算法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00" y="2527300"/>
            <a:ext cx="9444251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整理（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Mark-Compact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7527"/>
              </p:ext>
            </p:extLst>
          </p:nvPr>
        </p:nvGraphicFramePr>
        <p:xfrm>
          <a:off x="1508520" y="3596806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66190"/>
              </p:ext>
            </p:extLst>
          </p:nvPr>
        </p:nvGraphicFramePr>
        <p:xfrm>
          <a:off x="1508520" y="6219450"/>
          <a:ext cx="86698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973">
                  <a:extLst>
                    <a:ext uri="{9D8B030D-6E8A-4147-A177-3AD203B41FA5}">
                      <a16:colId xmlns:a16="http://schemas.microsoft.com/office/drawing/2014/main" val="1889071416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779284588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820644084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1963256215"/>
                    </a:ext>
                  </a:extLst>
                </a:gridCol>
                <a:gridCol w="1733973">
                  <a:extLst>
                    <a:ext uri="{9D8B030D-6E8A-4147-A177-3AD203B41FA5}">
                      <a16:colId xmlns:a16="http://schemas.microsoft.com/office/drawing/2014/main" val="2237341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1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2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835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703" y="5180804"/>
            <a:ext cx="205184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标记过程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977" y="8054088"/>
            <a:ext cx="1082347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存活的对象向一端移动，直接清除边界以外的内存</a:t>
            </a:r>
          </a:p>
        </p:txBody>
      </p:sp>
    </p:spTree>
    <p:extLst>
      <p:ext uri="{BB962C8B-B14F-4D97-AF65-F5344CB8AC3E}">
        <p14:creationId xmlns:p14="http://schemas.microsoft.com/office/powerpoint/2010/main" val="19927428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JVM</a:t>
            </a:r>
            <a:r>
              <a:rPr lang="zh-CN" altLang="en-US" dirty="0"/>
              <a:t>简介</a:t>
            </a:r>
            <a:endParaRPr lang="en-US" dirty="0"/>
          </a:p>
          <a:p>
            <a:r>
              <a:rPr dirty="0" err="1"/>
              <a:t>JVM运行时数据区</a:t>
            </a:r>
            <a:endParaRPr dirty="0"/>
          </a:p>
          <a:p>
            <a:r>
              <a:rPr dirty="0" err="1"/>
              <a:t>JVM堆内存分配</a:t>
            </a:r>
            <a:endParaRPr dirty="0"/>
          </a:p>
          <a:p>
            <a:r>
              <a:rPr dirty="0" err="1"/>
              <a:t>JVM内存垃圾回收算法</a:t>
            </a:r>
            <a:endParaRPr dirty="0"/>
          </a:p>
          <a:p>
            <a:r>
              <a:rPr dirty="0" err="1"/>
              <a:t>OOM异常和常见原因</a:t>
            </a:r>
            <a:endParaRPr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Hotspot</a:t>
            </a:r>
            <a:r>
              <a:rPr lang="zh-CN" altLang="en-US" dirty="0"/>
              <a:t>内存分代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358" y="2031389"/>
            <a:ext cx="10768084" cy="59503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/>
              <a:t>Hotspot</a:t>
            </a:r>
            <a:r>
              <a:rPr lang="zh-CN" altLang="en-US" dirty="0"/>
              <a:t>虚拟机将堆内存分为：</a:t>
            </a:r>
            <a:endParaRPr lang="en-US" altLang="zh-CN" dirty="0"/>
          </a:p>
          <a:p>
            <a:pPr marL="571500" indent="-571500" algn="l">
              <a:buFontTx/>
              <a:buChar char="-"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年轻代（</a:t>
            </a:r>
            <a:r>
              <a:rPr kumimoji="0" lang="en-US" altLang="zh-CN" sz="3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YoungGen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)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，使用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复制算法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回收内存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algn="l"/>
            <a:r>
              <a:rPr lang="en-US" altLang="zh-CN" dirty="0"/>
              <a:t>     - Eden</a:t>
            </a:r>
            <a:r>
              <a:rPr lang="zh-CN" altLang="en-US" dirty="0"/>
              <a:t>区</a:t>
            </a:r>
            <a:endParaRPr lang="en-US" altLang="zh-CN" dirty="0"/>
          </a:p>
          <a:p>
            <a:pPr algn="l"/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</a:t>
            </a:r>
            <a:r>
              <a:rPr lang="en-US" altLang="zh-CN" dirty="0"/>
              <a:t>- 2</a:t>
            </a:r>
            <a:r>
              <a:rPr lang="zh-CN" altLang="en-US" dirty="0"/>
              <a:t>个同样大小的</a:t>
            </a:r>
            <a:r>
              <a:rPr lang="en-US" altLang="zh-CN" dirty="0"/>
              <a:t>survivor</a:t>
            </a:r>
            <a:r>
              <a:rPr lang="zh-CN" altLang="en-US" dirty="0"/>
              <a:t>区</a:t>
            </a:r>
            <a:endParaRPr lang="en-US" altLang="zh-CN" dirty="0"/>
          </a:p>
          <a:p>
            <a:pPr algn="l"/>
            <a:r>
              <a:rPr lang="en-US" altLang="zh-CN" dirty="0"/>
              <a:t>     - Eden</a:t>
            </a:r>
            <a:r>
              <a:rPr lang="zh-CN" altLang="en-US" dirty="0"/>
              <a:t>区和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survivor</a:t>
            </a:r>
            <a:r>
              <a:rPr lang="zh-CN" altLang="en-US" dirty="0"/>
              <a:t>区存活的对象复制到另一个</a:t>
            </a:r>
            <a:r>
              <a:rPr lang="en-US" altLang="zh-CN" dirty="0"/>
              <a:t>survivor</a:t>
            </a:r>
            <a:r>
              <a:rPr lang="zh-CN" altLang="en-US" dirty="0"/>
              <a:t>区</a:t>
            </a:r>
            <a:endParaRPr lang="en-US" altLang="zh-CN" dirty="0"/>
          </a:p>
          <a:p>
            <a:pPr marL="571500" indent="-571500" algn="l">
              <a:buFontTx/>
              <a:buChar char="-"/>
            </a:pPr>
            <a:r>
              <a:rPr lang="zh-CN" altLang="en-US" dirty="0"/>
              <a:t>老年代（</a:t>
            </a:r>
            <a:r>
              <a:rPr lang="en-US" altLang="zh-CN" dirty="0" err="1"/>
              <a:t>OldGen</a:t>
            </a:r>
            <a:r>
              <a:rPr lang="zh-CN" altLang="en-US" dirty="0"/>
              <a:t>、</a:t>
            </a:r>
            <a:r>
              <a:rPr lang="en-US" altLang="zh-CN" dirty="0" err="1"/>
              <a:t>TenuredGen</a:t>
            </a:r>
            <a:r>
              <a:rPr lang="en-US" altLang="zh-CN" dirty="0"/>
              <a:t>)</a:t>
            </a:r>
            <a:r>
              <a:rPr lang="zh-CN" altLang="en-US" dirty="0"/>
              <a:t> ，使用</a:t>
            </a:r>
            <a:r>
              <a:rPr lang="zh-CN" altLang="en-US" dirty="0">
                <a:solidFill>
                  <a:srgbClr val="FF0000"/>
                </a:solidFill>
              </a:rPr>
              <a:t>标记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清除算法</a:t>
            </a:r>
            <a:r>
              <a:rPr lang="zh-CN" altLang="en-US" dirty="0"/>
              <a:t>回收内存</a:t>
            </a:r>
            <a:endParaRPr lang="en-US" altLang="zh-CN" dirty="0"/>
          </a:p>
          <a:p>
            <a:pPr marL="571500" indent="-571500" algn="l">
              <a:buFontTx/>
              <a:buChar char="-"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永久代</a:t>
            </a:r>
            <a:r>
              <a:rPr lang="zh-CN" altLang="en-US" dirty="0"/>
              <a:t>（</a:t>
            </a:r>
            <a:r>
              <a:rPr lang="en-US" altLang="zh-CN" dirty="0" err="1"/>
              <a:t>PermGen</a:t>
            </a:r>
            <a:r>
              <a:rPr lang="en-US" altLang="zh-CN" dirty="0"/>
              <a:t>)</a:t>
            </a:r>
          </a:p>
          <a:p>
            <a:pPr marL="571500" indent="-571500" algn="l">
              <a:buFontTx/>
              <a:buChar char="-"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83525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Hotspot</a:t>
            </a:r>
            <a:r>
              <a:rPr lang="zh-CN" altLang="en-US" dirty="0"/>
              <a:t>内存分代</a:t>
            </a:r>
          </a:p>
        </p:txBody>
      </p:sp>
      <p:pic>
        <p:nvPicPr>
          <p:cNvPr id="1026" name="Picture 2" descr="heap structure and generation in Java for G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2" y="2790209"/>
            <a:ext cx="11183018" cy="60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555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Hotspot</a:t>
            </a:r>
            <a:r>
              <a:rPr lang="zh-CN" altLang="en-US" sz="6600" dirty="0"/>
              <a:t>内存分配和回收策略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594" y="2441988"/>
            <a:ext cx="12883335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dirty="0"/>
              <a:t>对象主要分配在新生代的</a:t>
            </a:r>
            <a:r>
              <a:rPr lang="en-US" altLang="zh-CN" sz="3600" dirty="0"/>
              <a:t>Eden</a:t>
            </a:r>
            <a:r>
              <a:rPr lang="zh-CN" altLang="en-US" sz="3600" dirty="0"/>
              <a:t>区，如果启用的</a:t>
            </a:r>
            <a:r>
              <a:rPr lang="en-US" altLang="zh-CN" sz="3600" dirty="0"/>
              <a:t>TLAB</a:t>
            </a:r>
            <a:r>
              <a:rPr lang="zh-CN" altLang="en-US" sz="3600" dirty="0"/>
              <a:t>，也会</a:t>
            </a:r>
            <a:endParaRPr lang="en-US" altLang="zh-CN" sz="36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在线程的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TLAB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上分配。内存分配跟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JVM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配置有很大关系，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下面会介绍对象在内存分配的一些规则：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3600" dirty="0"/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对象优先在</a:t>
            </a: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Eden</a:t>
            </a: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区分配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zh-CN" sz="3600" dirty="0"/>
          </a:p>
          <a:p>
            <a:pPr algn="l"/>
            <a:r>
              <a:rPr lang="zh-CN" altLang="en-US" sz="3600" dirty="0"/>
              <a:t>对象优先在</a:t>
            </a:r>
            <a:r>
              <a:rPr lang="en-US" altLang="zh-CN" sz="3600" dirty="0"/>
              <a:t>Eden</a:t>
            </a:r>
            <a:r>
              <a:rPr lang="zh-CN" altLang="en-US" sz="3600" dirty="0"/>
              <a:t>区分配，如果内存不足，会引发一次</a:t>
            </a:r>
            <a:r>
              <a:rPr lang="en-US" altLang="zh-CN" sz="3600" dirty="0" err="1"/>
              <a:t>MinorGC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4210225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7" y="6575823"/>
            <a:ext cx="11190556" cy="24506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0728" y="2362676"/>
            <a:ext cx="1248334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-Xmx30m -Xms30m  -XX:+PrintGCDetails  -XX:+PrintGCDateStamps </a:t>
            </a:r>
            <a:r>
              <a:rPr lang="zh-CN" altLang="en-US" dirty="0">
                <a:solidFill>
                  <a:srgbClr val="FF0000"/>
                </a:solidFill>
              </a:rPr>
              <a:t>-XX:SurvivorRatio=8 -XX:NewRatio=2 </a:t>
            </a:r>
            <a:r>
              <a:rPr lang="zh-CN" altLang="en-US" dirty="0"/>
              <a:t>-XX:PretenureSizeThreshold=5m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268" y="4483576"/>
            <a:ext cx="11679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CFBFA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400" dirty="0" err="1">
                <a:latin typeface="Consolas" panose="020B0609020204030204" pitchFamily="49" charset="0"/>
              </a:rPr>
              <a:t>XX:NewRatio</a:t>
            </a:r>
            <a:r>
              <a:rPr lang="en-US" altLang="zh-CN" sz="2400" dirty="0">
                <a:latin typeface="Consolas" panose="020B0609020204030204" pitchFamily="49" charset="0"/>
              </a:rPr>
              <a:t>=2</a:t>
            </a:r>
            <a:r>
              <a:rPr lang="zh-CN" altLang="en-US" sz="2400" dirty="0">
                <a:latin typeface="Consolas" panose="020B0609020204030204" pitchFamily="49" charset="0"/>
              </a:rPr>
              <a:t>，表示</a:t>
            </a:r>
            <a:r>
              <a:rPr lang="en-US" altLang="zh-CN" sz="2400" dirty="0" err="1">
                <a:latin typeface="Consolas" panose="020B0609020204030204" pitchFamily="49" charset="0"/>
              </a:rPr>
              <a:t>OldGen</a:t>
            </a:r>
            <a:r>
              <a:rPr lang="zh-CN" altLang="en-US" sz="2400" dirty="0">
                <a:latin typeface="Consolas" panose="020B0609020204030204" pitchFamily="49" charset="0"/>
              </a:rPr>
              <a:t>大小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en-US" altLang="zh-CN" sz="2400" dirty="0" err="1">
                <a:latin typeface="Consolas" panose="020B0609020204030204" pitchFamily="49" charset="0"/>
              </a:rPr>
              <a:t>YoungGen</a:t>
            </a:r>
            <a:r>
              <a:rPr lang="zh-CN" altLang="en-US" sz="2400" dirty="0">
                <a:latin typeface="Consolas" panose="020B0609020204030204" pitchFamily="49" charset="0"/>
              </a:rPr>
              <a:t>大小 </a:t>
            </a:r>
            <a:r>
              <a:rPr lang="en-US" altLang="zh-CN" sz="2400" dirty="0">
                <a:latin typeface="Consolas" panose="020B0609020204030204" pitchFamily="49" charset="0"/>
              </a:rPr>
              <a:t>= 2,</a:t>
            </a:r>
          </a:p>
          <a:p>
            <a:pPr algn="l"/>
            <a:r>
              <a:rPr lang="zh-CN" altLang="en-US" sz="2400" dirty="0">
                <a:latin typeface="Consolas" panose="020B0609020204030204" pitchFamily="49" charset="0"/>
              </a:rPr>
              <a:t>年轻代（</a:t>
            </a:r>
            <a:r>
              <a:rPr lang="en-US" altLang="zh-CN" sz="2400" dirty="0" err="1">
                <a:latin typeface="Consolas" panose="020B0609020204030204" pitchFamily="49" charset="0"/>
              </a:rPr>
              <a:t>YoungGen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r>
              <a:rPr lang="en-US" altLang="zh-CN" sz="2400" dirty="0">
                <a:latin typeface="Consolas" panose="020B0609020204030204" pitchFamily="49" charset="0"/>
              </a:rPr>
              <a:t>=30m/3 = 10m</a:t>
            </a:r>
            <a:r>
              <a:rPr lang="zh-CN" altLang="en-US" sz="2400" dirty="0">
                <a:latin typeface="Consolas" panose="020B0609020204030204" pitchFamily="49" charset="0"/>
              </a:rPr>
              <a:t>， 老年代（</a:t>
            </a:r>
            <a:r>
              <a:rPr lang="en-US" altLang="zh-CN" sz="2400" dirty="0" err="1">
                <a:latin typeface="Consolas" panose="020B0609020204030204" pitchFamily="49" charset="0"/>
              </a:rPr>
              <a:t>OldGen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r>
              <a:rPr lang="en-US" altLang="zh-CN" sz="2400" dirty="0">
                <a:latin typeface="Consolas" panose="020B0609020204030204" pitchFamily="49" charset="0"/>
              </a:rPr>
              <a:t>=20m</a:t>
            </a:r>
          </a:p>
          <a:p>
            <a:pPr algn="l"/>
            <a:r>
              <a:rPr lang="zh-CN" altLang="en-US" sz="2400" dirty="0">
                <a:latin typeface="Consolas" panose="020B0609020204030204" pitchFamily="49" charset="0"/>
              </a:rPr>
              <a:t>年轻代（</a:t>
            </a:r>
            <a:r>
              <a:rPr lang="en-US" altLang="zh-CN" sz="2400" dirty="0" err="1">
                <a:latin typeface="Consolas" panose="020B0609020204030204" pitchFamily="49" charset="0"/>
              </a:rPr>
              <a:t>YoungGen</a:t>
            </a:r>
            <a:r>
              <a:rPr lang="zh-CN" altLang="en-US" sz="2400" dirty="0">
                <a:latin typeface="Consolas" panose="020B0609020204030204" pitchFamily="49" charset="0"/>
              </a:rPr>
              <a:t>）物理上分为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个</a:t>
            </a:r>
            <a:r>
              <a:rPr lang="en-US" altLang="zh-CN" sz="2400" u="sng" dirty="0">
                <a:latin typeface="Consolas" panose="020B0609020204030204" pitchFamily="49" charset="0"/>
              </a:rPr>
              <a:t>Eden</a:t>
            </a:r>
            <a:r>
              <a:rPr lang="zh-CN" altLang="en-US" sz="2400" u="sng" dirty="0">
                <a:latin typeface="Consolas" panose="020B0609020204030204" pitchFamily="49" charset="0"/>
              </a:rPr>
              <a:t>区和</a:t>
            </a:r>
            <a:r>
              <a:rPr lang="en-US" altLang="zh-CN" sz="2400" u="sng" dirty="0">
                <a:latin typeface="Consolas" panose="020B0609020204030204" pitchFamily="49" charset="0"/>
              </a:rPr>
              <a:t>2</a:t>
            </a:r>
            <a:r>
              <a:rPr lang="zh-CN" altLang="en-US" sz="2400" u="sng" dirty="0">
                <a:latin typeface="Consolas" panose="020B0609020204030204" pitchFamily="49" charset="0"/>
              </a:rPr>
              <a:t>个</a:t>
            </a:r>
            <a:r>
              <a:rPr lang="en-US" altLang="zh-CN" sz="2400" u="sng" dirty="0">
                <a:latin typeface="Consolas" panose="020B0609020204030204" pitchFamily="49" charset="0"/>
              </a:rPr>
              <a:t>survivor</a:t>
            </a:r>
            <a:r>
              <a:rPr lang="zh-CN" altLang="en-US" sz="2400" u="sng" dirty="0">
                <a:latin typeface="Consolas" panose="020B0609020204030204" pitchFamily="49" charset="0"/>
              </a:rPr>
              <a:t>区，大小比例由 </a:t>
            </a:r>
            <a:r>
              <a:rPr lang="en-US" altLang="zh-CN" sz="2400" u="sng" dirty="0">
                <a:solidFill>
                  <a:srgbClr val="CFBFA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400" u="sng" dirty="0" err="1">
                <a:latin typeface="Consolas" panose="020B0609020204030204" pitchFamily="49" charset="0"/>
              </a:rPr>
              <a:t>XX:SurvivorRatio</a:t>
            </a:r>
            <a:r>
              <a:rPr lang="zh-CN" altLang="en-US" sz="2400" u="sng" dirty="0">
                <a:latin typeface="Consolas" panose="020B0609020204030204" pitchFamily="49" charset="0"/>
              </a:rPr>
              <a:t>，因此 </a:t>
            </a:r>
            <a:r>
              <a:rPr lang="en-US" altLang="zh-CN" sz="2400" u="sng" dirty="0">
                <a:latin typeface="Consolas" panose="020B0609020204030204" pitchFamily="49" charset="0"/>
              </a:rPr>
              <a:t>Eden</a:t>
            </a:r>
            <a:r>
              <a:rPr lang="en-US" altLang="zh-CN" sz="2400" dirty="0">
                <a:latin typeface="Consolas" panose="020B0609020204030204" pitchFamily="49" charset="0"/>
              </a:rPr>
              <a:t>= 10m*8/(2+8) = 8m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(8192K)</a:t>
            </a:r>
            <a:r>
              <a:rPr lang="zh-CN" altLang="en-US" sz="2400" dirty="0"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latin typeface="Consolas" panose="020B0609020204030204" pitchFamily="49" charset="0"/>
              </a:rPr>
              <a:t>survivor=1m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(1024k)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003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88" y="6578220"/>
            <a:ext cx="10875349" cy="2115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97" y="2664860"/>
            <a:ext cx="11715806" cy="34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2560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Hotspot</a:t>
            </a:r>
            <a:r>
              <a:rPr lang="zh-CN" altLang="en-US" sz="6600" dirty="0"/>
              <a:t>内存分配和回收策略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278" y="2373412"/>
            <a:ext cx="12891350" cy="41036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2"/>
              <a:tabLst/>
            </a:pPr>
            <a:r>
              <a:rPr lang="zh-CN" altLang="en-US" sz="2000" dirty="0"/>
              <a:t>大对象直接进入老年代</a:t>
            </a: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000" dirty="0"/>
              <a:t>大对象： 大量连续空间的</a:t>
            </a:r>
            <a:r>
              <a:rPr lang="en-US" altLang="zh-CN" sz="2000" dirty="0"/>
              <a:t>Java</a:t>
            </a:r>
            <a:r>
              <a:rPr lang="zh-CN" altLang="en-US" sz="2000" dirty="0"/>
              <a:t>对象（很长的字符串及数组）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* 新生对象一般先放入</a:t>
            </a:r>
            <a:r>
              <a:rPr lang="en-US" altLang="zh-CN" sz="2000" u="sng" dirty="0"/>
              <a:t>Eden</a:t>
            </a:r>
            <a:r>
              <a:rPr lang="zh-CN" altLang="en-US" sz="2000" u="sng" dirty="0"/>
              <a:t>区域，如果</a:t>
            </a:r>
            <a:r>
              <a:rPr lang="en-US" altLang="zh-CN" sz="2000" u="sng" dirty="0"/>
              <a:t>Eden</a:t>
            </a:r>
            <a:r>
              <a:rPr lang="zh-CN" altLang="en-US" sz="2000" u="sng" dirty="0"/>
              <a:t>大小不能满足时，虚拟机执行一次</a:t>
            </a:r>
            <a:r>
              <a:rPr lang="en-US" altLang="zh-CN" sz="2000" u="sng" dirty="0"/>
              <a:t>Minor GC</a:t>
            </a:r>
            <a:r>
              <a:rPr lang="zh-CN" altLang="en-US" sz="2000" u="sng" dirty="0"/>
              <a:t>。</a:t>
            </a:r>
          </a:p>
          <a:p>
            <a:pPr algn="l"/>
            <a:r>
              <a:rPr lang="zh-CN" altLang="en-US" sz="2000" dirty="0"/>
              <a:t> * 大对象直接进入老年代</a:t>
            </a:r>
            <a:r>
              <a:rPr lang="en-US" altLang="zh-CN" sz="2000" dirty="0"/>
              <a:t>(</a:t>
            </a:r>
            <a:r>
              <a:rPr lang="zh-CN" altLang="en-US" sz="2000" dirty="0"/>
              <a:t>大对象是指需要大量连续内存空间的对象</a:t>
            </a:r>
            <a:r>
              <a:rPr lang="en-US" altLang="zh-CN" sz="2000" dirty="0"/>
              <a:t>),</a:t>
            </a:r>
          </a:p>
          <a:p>
            <a:pPr algn="l"/>
            <a:r>
              <a:rPr lang="zh-CN" altLang="en-US" sz="2000" dirty="0"/>
              <a:t>这样做的目的是避免在</a:t>
            </a:r>
            <a:r>
              <a:rPr lang="en-US" altLang="zh-CN" sz="2000" u="sng" dirty="0"/>
              <a:t>Eden</a:t>
            </a:r>
            <a:r>
              <a:rPr lang="zh-CN" altLang="en-US" sz="2000" u="sng" dirty="0"/>
              <a:t>区和两个</a:t>
            </a:r>
            <a:r>
              <a:rPr lang="en-US" altLang="zh-CN" sz="2000" u="sng" dirty="0"/>
              <a:t>Survivor</a:t>
            </a:r>
            <a:r>
              <a:rPr lang="zh-CN" altLang="en-US" sz="2000" u="sng" dirty="0"/>
              <a:t>区之间发生大量的内存拷贝（新生代采用复制算法收集内存）</a:t>
            </a:r>
          </a:p>
          <a:p>
            <a:pPr algn="l"/>
            <a:r>
              <a:rPr lang="zh-CN" altLang="en-US" sz="2000" dirty="0"/>
              <a:t> * 当</a:t>
            </a:r>
            <a:r>
              <a:rPr lang="en-US" altLang="zh-CN" sz="2000" u="sng" dirty="0"/>
              <a:t>Eden</a:t>
            </a:r>
            <a:r>
              <a:rPr lang="zh-CN" altLang="en-US" sz="2000" u="sng" dirty="0"/>
              <a:t>区内存区分配完之后，如果年老代有足够的连续的空间用来存放所有新生代区域的对象，触发</a:t>
            </a:r>
            <a:r>
              <a:rPr lang="en-US" altLang="zh-CN" sz="2000" u="sng" dirty="0"/>
              <a:t>Minor GC</a:t>
            </a:r>
            <a:r>
              <a:rPr lang="zh-CN" altLang="en-US" sz="2000" u="sng" dirty="0"/>
              <a:t>。</a:t>
            </a:r>
          </a:p>
          <a:p>
            <a:pPr algn="l"/>
            <a:r>
              <a:rPr lang="zh-CN" altLang="en-US" sz="2000" dirty="0"/>
              <a:t> * 如果对象太大，</a:t>
            </a:r>
            <a:r>
              <a:rPr lang="en-US" altLang="zh-CN" sz="2000" dirty="0"/>
              <a:t>Survivor</a:t>
            </a:r>
            <a:r>
              <a:rPr lang="zh-CN" altLang="en-US" sz="2000" dirty="0"/>
              <a:t>区域容纳不下，则对象直接晋升到年老代。</a:t>
            </a:r>
            <a:endParaRPr lang="en-US" altLang="zh-CN" sz="2000" dirty="0"/>
          </a:p>
          <a:p>
            <a:pPr algn="l"/>
            <a:r>
              <a:rPr lang="zh-CN" altLang="en-US" sz="2000" dirty="0"/>
              <a:t>否则使用复制算法，直接将对象复制到</a:t>
            </a:r>
            <a:r>
              <a:rPr lang="en-US" altLang="zh-CN" sz="2000" dirty="0"/>
              <a:t>Survivor</a:t>
            </a:r>
            <a:r>
              <a:rPr lang="zh-CN" altLang="en-US" sz="2000" dirty="0"/>
              <a:t>区域。</a:t>
            </a:r>
          </a:p>
          <a:p>
            <a:pPr algn="l"/>
            <a:r>
              <a:rPr lang="zh-CN" altLang="en-US" sz="2000" dirty="0"/>
              <a:t> * 若年老代没有足够的连续空间存储新的对象，先进行一次</a:t>
            </a:r>
            <a:r>
              <a:rPr lang="en-US" altLang="zh-CN" sz="2000" dirty="0"/>
              <a:t>Minor GC</a:t>
            </a:r>
            <a:r>
              <a:rPr lang="zh-CN" altLang="en-US" sz="2000" dirty="0"/>
              <a:t>，若仍不满足上述条件，则进行</a:t>
            </a:r>
            <a:r>
              <a:rPr lang="en-US" altLang="zh-CN" sz="2000" dirty="0"/>
              <a:t>Full GC. </a:t>
            </a:r>
            <a:r>
              <a:rPr lang="zh-CN" altLang="en-US" sz="2000" dirty="0"/>
              <a:t>若</a:t>
            </a:r>
            <a:r>
              <a:rPr lang="en-US" altLang="zh-CN" sz="2000" dirty="0"/>
              <a:t>Full</a:t>
            </a:r>
          </a:p>
          <a:p>
            <a:pPr algn="l"/>
            <a:r>
              <a:rPr lang="zh-CN" altLang="en-US" sz="2000" dirty="0"/>
              <a:t> * </a:t>
            </a:r>
            <a:r>
              <a:rPr lang="en-US" altLang="zh-CN" sz="2000" dirty="0"/>
              <a:t>GC</a:t>
            </a:r>
            <a:r>
              <a:rPr lang="zh-CN" altLang="en-US" sz="2000" dirty="0"/>
              <a:t>后依然内存不足</a:t>
            </a:r>
            <a:r>
              <a:rPr lang="en-US" altLang="zh-CN" sz="2000" dirty="0"/>
              <a:t>,</a:t>
            </a:r>
            <a:r>
              <a:rPr lang="zh-CN" altLang="en-US" sz="2000" dirty="0"/>
              <a:t>则抛出</a:t>
            </a:r>
            <a:r>
              <a:rPr lang="en-US" altLang="zh-CN" sz="2000" dirty="0"/>
              <a:t>OOM</a:t>
            </a:r>
            <a:r>
              <a:rPr lang="zh-CN" altLang="en-US" sz="2000" dirty="0"/>
              <a:t>异常。</a:t>
            </a:r>
            <a:r>
              <a:rPr lang="en-US" altLang="zh-CN" sz="2000" dirty="0"/>
              <a:t>Full GC</a:t>
            </a:r>
            <a:r>
              <a:rPr lang="zh-CN" altLang="en-US" sz="2000" dirty="0"/>
              <a:t>：清理整个内存堆，既包括年轻代也包括年老代。</a:t>
            </a: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8764438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/>
          <p:cNvGrpSpPr/>
          <p:nvPr/>
        </p:nvGrpSpPr>
        <p:grpSpPr>
          <a:xfrm>
            <a:off x="-2450" y="158019"/>
            <a:ext cx="12037750" cy="8741722"/>
            <a:chOff x="0" y="146223"/>
            <a:chExt cx="12037750" cy="8741722"/>
          </a:xfrm>
        </p:grpSpPr>
        <p:grpSp>
          <p:nvGrpSpPr>
            <p:cNvPr id="220" name="Group 219"/>
            <p:cNvGrpSpPr/>
            <p:nvPr/>
          </p:nvGrpSpPr>
          <p:grpSpPr>
            <a:xfrm>
              <a:off x="0" y="146223"/>
              <a:ext cx="12037750" cy="8741722"/>
              <a:chOff x="727110" y="473769"/>
              <a:chExt cx="12037750" cy="8741722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6427388" y="473769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开始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4" name="Flowchart: Decision 3"/>
              <p:cNvSpPr/>
              <p:nvPr/>
            </p:nvSpPr>
            <p:spPr>
              <a:xfrm>
                <a:off x="5810300" y="1883319"/>
                <a:ext cx="2968388" cy="1120874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大小是否足够分配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541136" y="8546750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结束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6324771" y="6294743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在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区分配</a:t>
                </a:r>
              </a:p>
            </p:txBody>
          </p:sp>
          <p:sp>
            <p:nvSpPr>
              <p:cNvPr id="19" name="Flowchart: Process 18"/>
              <p:cNvSpPr/>
              <p:nvPr/>
            </p:nvSpPr>
            <p:spPr>
              <a:xfrm>
                <a:off x="1252549" y="3280810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进行一次</a:t>
                </a:r>
                <a:r>
                  <a:rPr lang="en-US" altLang="zh-CN" sz="2400" dirty="0" err="1"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</a:rPr>
                  <a:t>MinorGC</a:t>
                </a:r>
                <a:endParaRPr lang="zh-CN" altLang="en-US" sz="2400" dirty="0">
                  <a:solidFill>
                    <a:srgbClr val="FF0000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highlight>
                    <a:srgbClr val="FFFF00"/>
                  </a:highlight>
                </a:endParaRPr>
              </a:p>
            </p:txBody>
          </p:sp>
          <p:sp>
            <p:nvSpPr>
              <p:cNvPr id="20" name="Flowchart: Decision 19"/>
              <p:cNvSpPr/>
              <p:nvPr/>
            </p:nvSpPr>
            <p:spPr>
              <a:xfrm>
                <a:off x="5262660" y="3726934"/>
                <a:ext cx="3509966" cy="1854537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老年代</a:t>
                </a:r>
                <a:r>
                  <a:rPr lang="zh-CN" altLang="en-US" sz="18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可用空间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是否大于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Eden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区和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survivor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</a:t>
                </a:r>
              </a:p>
            </p:txBody>
          </p:sp>
          <p:sp>
            <p:nvSpPr>
              <p:cNvPr id="84" name="Flowchart: Process 83"/>
              <p:cNvSpPr/>
              <p:nvPr/>
            </p:nvSpPr>
            <p:spPr>
              <a:xfrm>
                <a:off x="10442593" y="4542806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</a:t>
                </a:r>
                <a:r>
                  <a:rPr lang="en-US" altLang="zh-CN" sz="2400" dirty="0" err="1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FullGC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Flowchart: Process 85"/>
              <p:cNvSpPr/>
              <p:nvPr/>
            </p:nvSpPr>
            <p:spPr>
              <a:xfrm>
                <a:off x="1252549" y="6682207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对象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直接进入老年代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分配</a:t>
                </a:r>
              </a:p>
            </p:txBody>
          </p:sp>
          <p:sp>
            <p:nvSpPr>
              <p:cNvPr id="88" name="Flowchart: Decision 87"/>
              <p:cNvSpPr/>
              <p:nvPr/>
            </p:nvSpPr>
            <p:spPr>
              <a:xfrm>
                <a:off x="727110" y="5014730"/>
                <a:ext cx="3179929" cy="1059736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zh-CN" sz="1400" dirty="0"/>
                  <a:t>Survivor</a:t>
                </a:r>
                <a:r>
                  <a:rPr lang="zh-CN" altLang="en-US" sz="1400" dirty="0"/>
                  <a:t>区域是否容纳？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sym typeface="Helvetica Light"/>
                </a:endParaRPr>
              </a:p>
            </p:txBody>
          </p:sp>
          <p:cxnSp>
            <p:nvCxnSpPr>
              <p:cNvPr id="93" name="Straight Arrow Connector 92"/>
              <p:cNvCxnSpPr>
                <a:stCxn id="88" idx="2"/>
                <a:endCxn id="86" idx="0"/>
              </p:cNvCxnSpPr>
              <p:nvPr/>
            </p:nvCxnSpPr>
            <p:spPr>
              <a:xfrm flipH="1">
                <a:off x="2317074" y="6074466"/>
                <a:ext cx="1" cy="607741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9270803" y="592474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486885" y="5994839"/>
                <a:ext cx="416781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28" name="Connector: Curved 127"/>
              <p:cNvCxnSpPr>
                <a:stCxn id="4" idx="2"/>
                <a:endCxn id="20" idx="0"/>
              </p:cNvCxnSpPr>
              <p:nvPr/>
            </p:nvCxnSpPr>
            <p:spPr>
              <a:xfrm rot="5400000">
                <a:off x="6794699" y="3227138"/>
                <a:ext cx="722741" cy="2768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0" name="Connector: Curved 129"/>
              <p:cNvCxnSpPr>
                <a:stCxn id="4" idx="3"/>
                <a:endCxn id="12" idx="3"/>
              </p:cNvCxnSpPr>
              <p:nvPr/>
            </p:nvCxnSpPr>
            <p:spPr>
              <a:xfrm flipH="1">
                <a:off x="8453821" y="2443756"/>
                <a:ext cx="324867" cy="4086949"/>
              </a:xfrm>
              <a:prstGeom prst="curvedConnector3">
                <a:avLst>
                  <a:gd name="adj1" fmla="val -70367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8930848" y="4091400"/>
                <a:ext cx="416782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40" name="Connector: Curved 139"/>
              <p:cNvCxnSpPr>
                <a:stCxn id="20" idx="1"/>
                <a:endCxn id="19" idx="0"/>
              </p:cNvCxnSpPr>
              <p:nvPr/>
            </p:nvCxnSpPr>
            <p:spPr>
              <a:xfrm rot="10800000">
                <a:off x="2317074" y="3280810"/>
                <a:ext cx="2945586" cy="1538846"/>
              </a:xfrm>
              <a:prstGeom prst="curvedConnector4">
                <a:avLst>
                  <a:gd name="adj1" fmla="val 31930"/>
                  <a:gd name="adj2" fmla="val 114855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5" name="Connector: Curved 144"/>
              <p:cNvCxnSpPr>
                <a:stCxn id="3" idx="4"/>
                <a:endCxn id="4" idx="0"/>
              </p:cNvCxnSpPr>
              <p:nvPr/>
            </p:nvCxnSpPr>
            <p:spPr>
              <a:xfrm rot="5400000">
                <a:off x="6927266" y="1509739"/>
                <a:ext cx="740809" cy="63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3" name="Connector: Curved 152"/>
              <p:cNvCxnSpPr>
                <a:stCxn id="19" idx="2"/>
                <a:endCxn id="88" idx="0"/>
              </p:cNvCxnSpPr>
              <p:nvPr/>
            </p:nvCxnSpPr>
            <p:spPr>
              <a:xfrm rot="16200000" flipH="1">
                <a:off x="1870742" y="4568397"/>
                <a:ext cx="892664" cy="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4727847" y="304331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57" name="Connector: Curved 156"/>
              <p:cNvCxnSpPr>
                <a:stCxn id="88" idx="3"/>
                <a:endCxn id="2" idx="0"/>
              </p:cNvCxnSpPr>
              <p:nvPr/>
            </p:nvCxnSpPr>
            <p:spPr>
              <a:xfrm>
                <a:off x="3907039" y="5544598"/>
                <a:ext cx="847468" cy="550209"/>
              </a:xfrm>
              <a:prstGeom prst="curvedConnector2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1" name="Connector: Curved 160"/>
              <p:cNvCxnSpPr>
                <a:stCxn id="12" idx="2"/>
                <a:endCxn id="5" idx="0"/>
              </p:cNvCxnSpPr>
              <p:nvPr/>
            </p:nvCxnSpPr>
            <p:spPr>
              <a:xfrm rot="16200000" flipH="1">
                <a:off x="6511903" y="7644059"/>
                <a:ext cx="1780083" cy="25297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5" name="Connector: Curved 164"/>
              <p:cNvCxnSpPr>
                <a:stCxn id="86" idx="2"/>
                <a:endCxn id="5" idx="0"/>
              </p:cNvCxnSpPr>
              <p:nvPr/>
            </p:nvCxnSpPr>
            <p:spPr>
              <a:xfrm rot="16200000" flipH="1">
                <a:off x="4354190" y="5486346"/>
                <a:ext cx="1023287" cy="509751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4198135" y="5066799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78" name="Connector: Curved 177"/>
              <p:cNvCxnSpPr>
                <a:stCxn id="20" idx="3"/>
                <a:endCxn id="84" idx="1"/>
              </p:cNvCxnSpPr>
              <p:nvPr/>
            </p:nvCxnSpPr>
            <p:spPr>
              <a:xfrm>
                <a:off x="8772626" y="4654203"/>
                <a:ext cx="1669967" cy="12456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1" name="Connector: Curved 180"/>
              <p:cNvCxnSpPr>
                <a:stCxn id="84" idx="2"/>
                <a:endCxn id="194" idx="0"/>
              </p:cNvCxnSpPr>
              <p:nvPr/>
            </p:nvCxnSpPr>
            <p:spPr>
              <a:xfrm rot="5400000">
                <a:off x="10839067" y="5456329"/>
                <a:ext cx="1109650" cy="226452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4" name="Flowchart: Decision 193"/>
              <p:cNvSpPr/>
              <p:nvPr/>
            </p:nvSpPr>
            <p:spPr>
              <a:xfrm>
                <a:off x="9796472" y="6124380"/>
                <a:ext cx="2968388" cy="662335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内存是否足够</a:t>
                </a:r>
              </a:p>
            </p:txBody>
          </p:sp>
          <p:sp>
            <p:nvSpPr>
              <p:cNvPr id="199" name="Flowchart: Process 198"/>
              <p:cNvSpPr/>
              <p:nvPr/>
            </p:nvSpPr>
            <p:spPr>
              <a:xfrm>
                <a:off x="10216141" y="7390301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抛出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OOM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异常</a:t>
                </a:r>
              </a:p>
            </p:txBody>
          </p:sp>
          <p:cxnSp>
            <p:nvCxnSpPr>
              <p:cNvPr id="200" name="Connector: Curved 199"/>
              <p:cNvCxnSpPr>
                <a:stCxn id="199" idx="2"/>
                <a:endCxn id="5" idx="0"/>
              </p:cNvCxnSpPr>
              <p:nvPr/>
            </p:nvCxnSpPr>
            <p:spPr>
              <a:xfrm rot="5400000">
                <a:off x="9005368" y="6271451"/>
                <a:ext cx="684525" cy="3866073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Connector: Curved 202"/>
              <p:cNvCxnSpPr>
                <a:stCxn id="194" idx="1"/>
                <a:endCxn id="12" idx="3"/>
              </p:cNvCxnSpPr>
              <p:nvPr/>
            </p:nvCxnSpPr>
            <p:spPr>
              <a:xfrm rot="10800000" flipV="1">
                <a:off x="8453822" y="6455547"/>
                <a:ext cx="1342651" cy="75157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13" name="Connector: Curved 212"/>
              <p:cNvCxnSpPr>
                <a:stCxn id="194" idx="2"/>
                <a:endCxn id="199" idx="0"/>
              </p:cNvCxnSpPr>
              <p:nvPr/>
            </p:nvCxnSpPr>
            <p:spPr>
              <a:xfrm rot="5400000">
                <a:off x="10978873" y="7088508"/>
                <a:ext cx="603586" cy="12700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9418149" y="242110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1316235" y="6709283"/>
                <a:ext cx="416782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6662186" y="2558253"/>
              <a:ext cx="416782" cy="687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049188" y="5872047"/>
            <a:ext cx="1951518" cy="53347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400" dirty="0"/>
              <a:t>复制算法，直接将对象复制到</a:t>
            </a:r>
            <a:r>
              <a:rPr lang="en-US" altLang="zh-CN" sz="1400" dirty="0"/>
              <a:t>Survivor</a:t>
            </a:r>
            <a:r>
              <a:rPr lang="zh-CN" altLang="en-US" sz="1400" dirty="0"/>
              <a:t>区域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cxnSp>
        <p:nvCxnSpPr>
          <p:cNvPr id="40" name="Connector: Curved 39"/>
          <p:cNvCxnSpPr>
            <a:stCxn id="2" idx="2"/>
            <a:endCxn id="5" idx="0"/>
          </p:cNvCxnSpPr>
          <p:nvPr/>
        </p:nvCxnSpPr>
        <p:spPr>
          <a:xfrm rot="16200000" flipH="1">
            <a:off x="4442253" y="5988220"/>
            <a:ext cx="1825474" cy="266008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7874164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5" y="-180453"/>
            <a:ext cx="11033141" cy="3783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83" y="3807725"/>
            <a:ext cx="13290794" cy="57184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23128" y="5704764"/>
            <a:ext cx="791570" cy="79157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7765" y="4658221"/>
            <a:ext cx="4352153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arr1</a:t>
            </a:r>
            <a:r>
              <a:rPr lang="zh-CN" altLang="en-US" dirty="0"/>
              <a:t>直接分配在</a:t>
            </a:r>
            <a:r>
              <a:rPr lang="en-US" altLang="zh-CN" dirty="0"/>
              <a:t>Eden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2604" y="6575757"/>
            <a:ext cx="3882474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arr2</a:t>
            </a:r>
            <a:r>
              <a:rPr lang="zh-CN" altLang="en-US" dirty="0"/>
              <a:t>分配在</a:t>
            </a:r>
            <a:r>
              <a:rPr lang="en-US" altLang="zh-CN" dirty="0" err="1"/>
              <a:t>OldGen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14275" y="7263125"/>
            <a:ext cx="791570" cy="79157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3517" y="8044123"/>
            <a:ext cx="3377528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arr3</a:t>
            </a:r>
            <a:r>
              <a:rPr lang="zh-CN" altLang="en-US" dirty="0"/>
              <a:t>分配在</a:t>
            </a:r>
            <a:r>
              <a:rPr lang="en-US" altLang="zh-CN" dirty="0"/>
              <a:t>Eden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52024" y="8734567"/>
            <a:ext cx="791570" cy="79157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708403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/>
          <p:cNvGrpSpPr/>
          <p:nvPr/>
        </p:nvGrpSpPr>
        <p:grpSpPr>
          <a:xfrm>
            <a:off x="-2450" y="158019"/>
            <a:ext cx="12037750" cy="8741722"/>
            <a:chOff x="0" y="146223"/>
            <a:chExt cx="12037750" cy="8741722"/>
          </a:xfrm>
        </p:grpSpPr>
        <p:grpSp>
          <p:nvGrpSpPr>
            <p:cNvPr id="220" name="Group 219"/>
            <p:cNvGrpSpPr/>
            <p:nvPr/>
          </p:nvGrpSpPr>
          <p:grpSpPr>
            <a:xfrm>
              <a:off x="0" y="146223"/>
              <a:ext cx="12037750" cy="8741722"/>
              <a:chOff x="727110" y="473769"/>
              <a:chExt cx="12037750" cy="8741722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6427388" y="473769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开始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4" name="Flowchart: Decision 3"/>
              <p:cNvSpPr/>
              <p:nvPr/>
            </p:nvSpPr>
            <p:spPr>
              <a:xfrm>
                <a:off x="5810300" y="1883319"/>
                <a:ext cx="2968388" cy="1120874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大小是否足够分配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541136" y="8546750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结束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6324771" y="6294743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在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区分配</a:t>
                </a:r>
              </a:p>
            </p:txBody>
          </p:sp>
          <p:sp>
            <p:nvSpPr>
              <p:cNvPr id="19" name="Flowchart: Process 18"/>
              <p:cNvSpPr/>
              <p:nvPr/>
            </p:nvSpPr>
            <p:spPr>
              <a:xfrm>
                <a:off x="1252549" y="3280810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进行一次</a:t>
                </a:r>
                <a:r>
                  <a:rPr lang="en-US" altLang="zh-CN" sz="2400" dirty="0" err="1"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</a:rPr>
                  <a:t>MinorGC</a:t>
                </a:r>
                <a:endParaRPr lang="zh-CN" altLang="en-US" sz="2400" dirty="0">
                  <a:solidFill>
                    <a:srgbClr val="FF0000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highlight>
                    <a:srgbClr val="FFFF00"/>
                  </a:highlight>
                </a:endParaRPr>
              </a:p>
            </p:txBody>
          </p:sp>
          <p:sp>
            <p:nvSpPr>
              <p:cNvPr id="20" name="Flowchart: Decision 19"/>
              <p:cNvSpPr/>
              <p:nvPr/>
            </p:nvSpPr>
            <p:spPr>
              <a:xfrm>
                <a:off x="5262660" y="3726934"/>
                <a:ext cx="3509966" cy="1854537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老年代</a:t>
                </a:r>
                <a:r>
                  <a:rPr lang="zh-CN" altLang="en-US" sz="18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可用空间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是否大于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Eden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区和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survivor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</a:t>
                </a:r>
              </a:p>
            </p:txBody>
          </p:sp>
          <p:sp>
            <p:nvSpPr>
              <p:cNvPr id="84" name="Flowchart: Process 83"/>
              <p:cNvSpPr/>
              <p:nvPr/>
            </p:nvSpPr>
            <p:spPr>
              <a:xfrm>
                <a:off x="10442593" y="4542806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</a:t>
                </a:r>
                <a:r>
                  <a:rPr lang="en-US" altLang="zh-CN" sz="2400" dirty="0" err="1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FullGC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Flowchart: Process 85"/>
              <p:cNvSpPr/>
              <p:nvPr/>
            </p:nvSpPr>
            <p:spPr>
              <a:xfrm>
                <a:off x="1252549" y="6682207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对象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直接进入老年代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分配</a:t>
                </a:r>
              </a:p>
            </p:txBody>
          </p:sp>
          <p:sp>
            <p:nvSpPr>
              <p:cNvPr id="88" name="Flowchart: Decision 87"/>
              <p:cNvSpPr/>
              <p:nvPr/>
            </p:nvSpPr>
            <p:spPr>
              <a:xfrm>
                <a:off x="727110" y="5014730"/>
                <a:ext cx="3179929" cy="1059736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zh-CN" sz="1400" dirty="0"/>
                  <a:t>Survivor</a:t>
                </a:r>
                <a:r>
                  <a:rPr lang="zh-CN" altLang="en-US" sz="1400" dirty="0"/>
                  <a:t>区域是否容纳？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sym typeface="Helvetica Light"/>
                </a:endParaRPr>
              </a:p>
            </p:txBody>
          </p:sp>
          <p:cxnSp>
            <p:nvCxnSpPr>
              <p:cNvPr id="93" name="Straight Arrow Connector 92"/>
              <p:cNvCxnSpPr>
                <a:stCxn id="88" idx="2"/>
                <a:endCxn id="86" idx="0"/>
              </p:cNvCxnSpPr>
              <p:nvPr/>
            </p:nvCxnSpPr>
            <p:spPr>
              <a:xfrm flipH="1">
                <a:off x="2317074" y="6074466"/>
                <a:ext cx="1" cy="607741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9270803" y="592474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486885" y="5994839"/>
                <a:ext cx="416781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28" name="Connector: Curved 127"/>
              <p:cNvCxnSpPr>
                <a:stCxn id="4" idx="2"/>
                <a:endCxn id="20" idx="0"/>
              </p:cNvCxnSpPr>
              <p:nvPr/>
            </p:nvCxnSpPr>
            <p:spPr>
              <a:xfrm rot="5400000">
                <a:off x="6794699" y="3227138"/>
                <a:ext cx="722741" cy="2768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0" name="Connector: Curved 129"/>
              <p:cNvCxnSpPr>
                <a:stCxn id="4" idx="3"/>
                <a:endCxn id="12" idx="3"/>
              </p:cNvCxnSpPr>
              <p:nvPr/>
            </p:nvCxnSpPr>
            <p:spPr>
              <a:xfrm flipH="1">
                <a:off x="8453821" y="2443756"/>
                <a:ext cx="324867" cy="4086949"/>
              </a:xfrm>
              <a:prstGeom prst="curvedConnector3">
                <a:avLst>
                  <a:gd name="adj1" fmla="val -70367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8930848" y="4091400"/>
                <a:ext cx="416782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40" name="Connector: Curved 139"/>
              <p:cNvCxnSpPr>
                <a:stCxn id="20" idx="1"/>
                <a:endCxn id="19" idx="0"/>
              </p:cNvCxnSpPr>
              <p:nvPr/>
            </p:nvCxnSpPr>
            <p:spPr>
              <a:xfrm rot="10800000">
                <a:off x="2317074" y="3280810"/>
                <a:ext cx="2945586" cy="1538846"/>
              </a:xfrm>
              <a:prstGeom prst="curvedConnector4">
                <a:avLst>
                  <a:gd name="adj1" fmla="val 31930"/>
                  <a:gd name="adj2" fmla="val 114855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5" name="Connector: Curved 144"/>
              <p:cNvCxnSpPr>
                <a:stCxn id="3" idx="4"/>
                <a:endCxn id="4" idx="0"/>
              </p:cNvCxnSpPr>
              <p:nvPr/>
            </p:nvCxnSpPr>
            <p:spPr>
              <a:xfrm rot="5400000">
                <a:off x="6927266" y="1509739"/>
                <a:ext cx="740809" cy="63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3" name="Connector: Curved 152"/>
              <p:cNvCxnSpPr>
                <a:stCxn id="19" idx="2"/>
                <a:endCxn id="88" idx="0"/>
              </p:cNvCxnSpPr>
              <p:nvPr/>
            </p:nvCxnSpPr>
            <p:spPr>
              <a:xfrm rot="16200000" flipH="1">
                <a:off x="1870742" y="4568397"/>
                <a:ext cx="892664" cy="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4727847" y="304331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57" name="Connector: Curved 156"/>
              <p:cNvCxnSpPr>
                <a:stCxn id="88" idx="3"/>
                <a:endCxn id="2" idx="0"/>
              </p:cNvCxnSpPr>
              <p:nvPr/>
            </p:nvCxnSpPr>
            <p:spPr>
              <a:xfrm>
                <a:off x="3907039" y="5544598"/>
                <a:ext cx="847468" cy="550209"/>
              </a:xfrm>
              <a:prstGeom prst="curvedConnector2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1" name="Connector: Curved 160"/>
              <p:cNvCxnSpPr>
                <a:stCxn id="12" idx="2"/>
                <a:endCxn id="5" idx="0"/>
              </p:cNvCxnSpPr>
              <p:nvPr/>
            </p:nvCxnSpPr>
            <p:spPr>
              <a:xfrm rot="16200000" flipH="1">
                <a:off x="6511903" y="7644059"/>
                <a:ext cx="1780083" cy="25297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5" name="Connector: Curved 164"/>
              <p:cNvCxnSpPr>
                <a:stCxn id="86" idx="2"/>
                <a:endCxn id="5" idx="0"/>
              </p:cNvCxnSpPr>
              <p:nvPr/>
            </p:nvCxnSpPr>
            <p:spPr>
              <a:xfrm rot="16200000" flipH="1">
                <a:off x="4354190" y="5486346"/>
                <a:ext cx="1023287" cy="509751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4198135" y="5066799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78" name="Connector: Curved 177"/>
              <p:cNvCxnSpPr>
                <a:stCxn id="20" idx="3"/>
                <a:endCxn id="84" idx="1"/>
              </p:cNvCxnSpPr>
              <p:nvPr/>
            </p:nvCxnSpPr>
            <p:spPr>
              <a:xfrm>
                <a:off x="8772626" y="4654203"/>
                <a:ext cx="1669967" cy="12456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1" name="Connector: Curved 180"/>
              <p:cNvCxnSpPr>
                <a:stCxn id="84" idx="2"/>
                <a:endCxn id="194" idx="0"/>
              </p:cNvCxnSpPr>
              <p:nvPr/>
            </p:nvCxnSpPr>
            <p:spPr>
              <a:xfrm rot="5400000">
                <a:off x="10839067" y="5456329"/>
                <a:ext cx="1109650" cy="226452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4" name="Flowchart: Decision 193"/>
              <p:cNvSpPr/>
              <p:nvPr/>
            </p:nvSpPr>
            <p:spPr>
              <a:xfrm>
                <a:off x="9796472" y="6124380"/>
                <a:ext cx="2968388" cy="662335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内存是否足够</a:t>
                </a:r>
              </a:p>
            </p:txBody>
          </p:sp>
          <p:sp>
            <p:nvSpPr>
              <p:cNvPr id="199" name="Flowchart: Process 198"/>
              <p:cNvSpPr/>
              <p:nvPr/>
            </p:nvSpPr>
            <p:spPr>
              <a:xfrm>
                <a:off x="10216141" y="7390301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抛出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OOM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异常</a:t>
                </a:r>
              </a:p>
            </p:txBody>
          </p:sp>
          <p:cxnSp>
            <p:nvCxnSpPr>
              <p:cNvPr id="200" name="Connector: Curved 199"/>
              <p:cNvCxnSpPr>
                <a:stCxn id="199" idx="2"/>
                <a:endCxn id="5" idx="0"/>
              </p:cNvCxnSpPr>
              <p:nvPr/>
            </p:nvCxnSpPr>
            <p:spPr>
              <a:xfrm rot="5400000">
                <a:off x="9005368" y="6271451"/>
                <a:ext cx="684525" cy="3866073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Connector: Curved 202"/>
              <p:cNvCxnSpPr>
                <a:stCxn id="194" idx="1"/>
                <a:endCxn id="12" idx="3"/>
              </p:cNvCxnSpPr>
              <p:nvPr/>
            </p:nvCxnSpPr>
            <p:spPr>
              <a:xfrm rot="10800000" flipV="1">
                <a:off x="8453822" y="6455547"/>
                <a:ext cx="1342651" cy="75157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13" name="Connector: Curved 212"/>
              <p:cNvCxnSpPr>
                <a:stCxn id="194" idx="2"/>
                <a:endCxn id="199" idx="0"/>
              </p:cNvCxnSpPr>
              <p:nvPr/>
            </p:nvCxnSpPr>
            <p:spPr>
              <a:xfrm rot="5400000">
                <a:off x="10978873" y="7088508"/>
                <a:ext cx="603586" cy="12700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9418149" y="242110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1316235" y="6709283"/>
                <a:ext cx="416782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6662186" y="2558253"/>
              <a:ext cx="416782" cy="687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049188" y="5872047"/>
            <a:ext cx="1951518" cy="53347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400" dirty="0"/>
              <a:t>复制算法，直接将对象复制到</a:t>
            </a:r>
            <a:r>
              <a:rPr lang="en-US" altLang="zh-CN" sz="1400" dirty="0"/>
              <a:t>Survivor</a:t>
            </a:r>
            <a:r>
              <a:rPr lang="zh-CN" altLang="en-US" sz="1400" dirty="0"/>
              <a:t>区域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cxnSp>
        <p:nvCxnSpPr>
          <p:cNvPr id="40" name="Connector: Curved 39"/>
          <p:cNvCxnSpPr>
            <a:stCxn id="2" idx="2"/>
            <a:endCxn id="5" idx="0"/>
          </p:cNvCxnSpPr>
          <p:nvPr/>
        </p:nvCxnSpPr>
        <p:spPr>
          <a:xfrm rot="16200000" flipH="1">
            <a:off x="4442253" y="5988220"/>
            <a:ext cx="1825474" cy="266008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516765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/>
          <p:cNvGrpSpPr/>
          <p:nvPr/>
        </p:nvGrpSpPr>
        <p:grpSpPr>
          <a:xfrm>
            <a:off x="0" y="309996"/>
            <a:ext cx="11784922" cy="8741722"/>
            <a:chOff x="0" y="146223"/>
            <a:chExt cx="11784922" cy="8741722"/>
          </a:xfrm>
        </p:grpSpPr>
        <p:grpSp>
          <p:nvGrpSpPr>
            <p:cNvPr id="220" name="Group 219"/>
            <p:cNvGrpSpPr/>
            <p:nvPr/>
          </p:nvGrpSpPr>
          <p:grpSpPr>
            <a:xfrm>
              <a:off x="0" y="146223"/>
              <a:ext cx="11784922" cy="8741722"/>
              <a:chOff x="727110" y="473769"/>
              <a:chExt cx="11784922" cy="8741722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6427388" y="473769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开始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4" name="Flowchart: Decision 3"/>
              <p:cNvSpPr/>
              <p:nvPr/>
            </p:nvSpPr>
            <p:spPr>
              <a:xfrm>
                <a:off x="5810300" y="1883319"/>
                <a:ext cx="2968388" cy="1120874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</a:t>
                </a:r>
                <a:r>
                  <a:rPr kumimoji="0" lang="zh-CN" altLang="en-US" sz="15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大小是否足够分配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541136" y="8546750"/>
                <a:ext cx="1746914" cy="66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结束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2" name="Flowchart: Process 11"/>
              <p:cNvSpPr/>
              <p:nvPr/>
            </p:nvSpPr>
            <p:spPr>
              <a:xfrm>
                <a:off x="6350069" y="6233853"/>
                <a:ext cx="2129050" cy="471924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在</a:t>
                </a:r>
                <a:r>
                  <a:rPr kumimoji="0" lang="en-US" altLang="zh-CN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Eden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区分配</a:t>
                </a:r>
              </a:p>
            </p:txBody>
          </p:sp>
          <p:sp>
            <p:nvSpPr>
              <p:cNvPr id="19" name="Flowchart: Process 18"/>
              <p:cNvSpPr/>
              <p:nvPr/>
            </p:nvSpPr>
            <p:spPr>
              <a:xfrm>
                <a:off x="1252549" y="3280810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进行一次</a:t>
                </a:r>
                <a:r>
                  <a:rPr lang="en-US" altLang="zh-CN" sz="2400" dirty="0" err="1"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</a:rPr>
                  <a:t>MinorGC</a:t>
                </a:r>
                <a:endParaRPr lang="zh-CN" altLang="en-US" sz="2400" dirty="0">
                  <a:solidFill>
                    <a:srgbClr val="FF0000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highlight>
                    <a:srgbClr val="FFFF00"/>
                  </a:highlight>
                </a:endParaRPr>
              </a:p>
            </p:txBody>
          </p:sp>
          <p:sp>
            <p:nvSpPr>
              <p:cNvPr id="20" name="Flowchart: Decision 19"/>
              <p:cNvSpPr/>
              <p:nvPr/>
            </p:nvSpPr>
            <p:spPr>
              <a:xfrm>
                <a:off x="5262660" y="3726934"/>
                <a:ext cx="3509966" cy="1854537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老年代</a:t>
                </a:r>
                <a:r>
                  <a:rPr lang="zh-CN" altLang="en-US" sz="18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可用空间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是否大于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Eden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区和</a:t>
                </a:r>
                <a:r>
                  <a:rPr kumimoji="0" lang="en-US" altLang="zh-CN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survivor</a:t>
                </a:r>
                <a:r>
                  <a: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sym typeface="Helvetica Light"/>
                  </a:rPr>
                  <a:t>区</a:t>
                </a:r>
              </a:p>
            </p:txBody>
          </p:sp>
          <p:sp>
            <p:nvSpPr>
              <p:cNvPr id="84" name="Flowchart: Process 83"/>
              <p:cNvSpPr/>
              <p:nvPr/>
            </p:nvSpPr>
            <p:spPr>
              <a:xfrm>
                <a:off x="10382982" y="5425827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进行老年代</a:t>
                </a:r>
                <a:r>
                  <a:rPr lang="zh-CN" altLang="en-US" sz="2400" dirty="0"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空间担保</a:t>
                </a:r>
                <a:r>
                  <a:rPr lang="zh-CN" altLang="en-US" sz="2400" dirty="0"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</a:rPr>
                  <a:t>流程</a:t>
                </a:r>
                <a:endPara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Flowchart: Process 85"/>
              <p:cNvSpPr/>
              <p:nvPr/>
            </p:nvSpPr>
            <p:spPr>
              <a:xfrm>
                <a:off x="1252549" y="6682207"/>
                <a:ext cx="2129050" cy="841256"/>
              </a:xfrm>
              <a:prstGeom prst="flowChartProcess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对象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highlight>
                      <a:srgbClr val="FFFF00"/>
                    </a:highligh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直接进入老年代</a:t>
                </a:r>
                <a:r>
                  <a:rPr kumimoji="0" lang="zh-CN" alt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分配</a:t>
                </a:r>
              </a:p>
            </p:txBody>
          </p:sp>
          <p:sp>
            <p:nvSpPr>
              <p:cNvPr id="88" name="Flowchart: Decision 87"/>
              <p:cNvSpPr/>
              <p:nvPr/>
            </p:nvSpPr>
            <p:spPr>
              <a:xfrm>
                <a:off x="727110" y="5014730"/>
                <a:ext cx="3179929" cy="1059736"/>
              </a:xfrm>
              <a:prstGeom prst="flowChartDecision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hueOff val="321133"/>
                      <a:satOff val="-12043"/>
                      <a:lumOff val="-7113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76200" dir="18900000" rotWithShape="0">
                  <a:srgbClr val="000000">
                    <a:alpha val="8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altLang="zh-CN" sz="1400" dirty="0"/>
                  <a:t>Survivor</a:t>
                </a:r>
                <a:r>
                  <a:rPr lang="zh-CN" altLang="en-US" sz="1400" dirty="0"/>
                  <a:t>区域是否容纳？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  <a:uFillTx/>
                  <a:sym typeface="Helvetica Light"/>
                </a:endParaRPr>
              </a:p>
            </p:txBody>
          </p:sp>
          <p:cxnSp>
            <p:nvCxnSpPr>
              <p:cNvPr id="93" name="Straight Arrow Connector 92"/>
              <p:cNvCxnSpPr>
                <a:stCxn id="88" idx="2"/>
                <a:endCxn id="86" idx="0"/>
              </p:cNvCxnSpPr>
              <p:nvPr/>
            </p:nvCxnSpPr>
            <p:spPr>
              <a:xfrm flipH="1">
                <a:off x="2317074" y="6074466"/>
                <a:ext cx="1" cy="607741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2486885" y="5994839"/>
                <a:ext cx="416781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28" name="Connector: Curved 127"/>
              <p:cNvCxnSpPr>
                <a:stCxn id="4" idx="2"/>
                <a:endCxn id="20" idx="0"/>
              </p:cNvCxnSpPr>
              <p:nvPr/>
            </p:nvCxnSpPr>
            <p:spPr>
              <a:xfrm rot="5400000">
                <a:off x="6794699" y="3227138"/>
                <a:ext cx="722741" cy="2768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0" name="Connector: Curved 129"/>
              <p:cNvCxnSpPr>
                <a:stCxn id="4" idx="3"/>
                <a:endCxn id="12" idx="3"/>
              </p:cNvCxnSpPr>
              <p:nvPr/>
            </p:nvCxnSpPr>
            <p:spPr>
              <a:xfrm flipH="1">
                <a:off x="8479119" y="2443756"/>
                <a:ext cx="299569" cy="4026059"/>
              </a:xfrm>
              <a:prstGeom prst="curvedConnector3">
                <a:avLst>
                  <a:gd name="adj1" fmla="val -3041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8930848" y="4091400"/>
                <a:ext cx="416782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N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40" name="Connector: Curved 139"/>
              <p:cNvCxnSpPr>
                <a:stCxn id="20" idx="1"/>
                <a:endCxn id="19" idx="0"/>
              </p:cNvCxnSpPr>
              <p:nvPr/>
            </p:nvCxnSpPr>
            <p:spPr>
              <a:xfrm rot="10800000">
                <a:off x="2317074" y="3280810"/>
                <a:ext cx="2945586" cy="1538846"/>
              </a:xfrm>
              <a:prstGeom prst="curvedConnector4">
                <a:avLst>
                  <a:gd name="adj1" fmla="val 31930"/>
                  <a:gd name="adj2" fmla="val 114855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5" name="Connector: Curved 144"/>
              <p:cNvCxnSpPr>
                <a:stCxn id="3" idx="4"/>
                <a:endCxn id="4" idx="0"/>
              </p:cNvCxnSpPr>
              <p:nvPr/>
            </p:nvCxnSpPr>
            <p:spPr>
              <a:xfrm rot="5400000">
                <a:off x="6927266" y="1509739"/>
                <a:ext cx="740809" cy="635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3" name="Connector: Curved 152"/>
              <p:cNvCxnSpPr>
                <a:stCxn id="19" idx="2"/>
                <a:endCxn id="88" idx="0"/>
              </p:cNvCxnSpPr>
              <p:nvPr/>
            </p:nvCxnSpPr>
            <p:spPr>
              <a:xfrm rot="16200000" flipH="1">
                <a:off x="1870742" y="4568397"/>
                <a:ext cx="892664" cy="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4727847" y="304331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57" name="Connector: Curved 156"/>
              <p:cNvCxnSpPr>
                <a:stCxn id="88" idx="3"/>
                <a:endCxn id="30" idx="0"/>
              </p:cNvCxnSpPr>
              <p:nvPr/>
            </p:nvCxnSpPr>
            <p:spPr>
              <a:xfrm>
                <a:off x="3907039" y="5544598"/>
                <a:ext cx="820808" cy="1080813"/>
              </a:xfrm>
              <a:prstGeom prst="curvedConnector2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1" name="Connector: Curved 160"/>
              <p:cNvCxnSpPr>
                <a:stCxn id="12" idx="2"/>
                <a:endCxn id="5" idx="0"/>
              </p:cNvCxnSpPr>
              <p:nvPr/>
            </p:nvCxnSpPr>
            <p:spPr>
              <a:xfrm rot="5400000">
                <a:off x="6494108" y="7626263"/>
                <a:ext cx="1840973" cy="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5" name="Connector: Curved 164"/>
              <p:cNvCxnSpPr>
                <a:stCxn id="86" idx="2"/>
                <a:endCxn id="5" idx="0"/>
              </p:cNvCxnSpPr>
              <p:nvPr/>
            </p:nvCxnSpPr>
            <p:spPr>
              <a:xfrm rot="16200000" flipH="1">
                <a:off x="4354190" y="5486346"/>
                <a:ext cx="1023287" cy="509751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4249781" y="5610493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/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78" name="Connector: Curved 177"/>
              <p:cNvCxnSpPr>
                <a:stCxn id="20" idx="3"/>
                <a:endCxn id="84" idx="0"/>
              </p:cNvCxnSpPr>
              <p:nvPr/>
            </p:nvCxnSpPr>
            <p:spPr>
              <a:xfrm>
                <a:off x="8772626" y="4654203"/>
                <a:ext cx="2674881" cy="771624"/>
              </a:xfrm>
              <a:prstGeom prst="curvedConnector2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0" name="Connector: Curved 199"/>
              <p:cNvCxnSpPr>
                <a:stCxn id="84" idx="2"/>
                <a:endCxn id="5" idx="0"/>
              </p:cNvCxnSpPr>
              <p:nvPr/>
            </p:nvCxnSpPr>
            <p:spPr>
              <a:xfrm rot="5400000">
                <a:off x="8291217" y="5390459"/>
                <a:ext cx="2279667" cy="4032914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9418149" y="2421108"/>
                <a:ext cx="339837" cy="687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38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Y</a:t>
                </a:r>
                <a:endParaRPr kumimoji="0" lang="zh-CN" altLang="en-US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221" name="TextBox 220"/>
            <p:cNvSpPr txBox="1"/>
            <p:nvPr/>
          </p:nvSpPr>
          <p:spPr>
            <a:xfrm>
              <a:off x="6662186" y="2558253"/>
              <a:ext cx="416782" cy="687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8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N</a:t>
              </a:r>
              <a:endPara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024978" y="6461638"/>
            <a:ext cx="1951518" cy="53347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1400" dirty="0"/>
              <a:t>复制算法，直接将对象复制到</a:t>
            </a:r>
            <a:r>
              <a:rPr lang="en-US" altLang="zh-CN" sz="1400" dirty="0"/>
              <a:t>Survivor</a:t>
            </a:r>
            <a:r>
              <a:rPr lang="zh-CN" altLang="en-US" sz="1400" dirty="0"/>
              <a:t>区域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sym typeface="Helvetica Light"/>
            </a:endParaRPr>
          </a:p>
        </p:txBody>
      </p:sp>
      <p:cxnSp>
        <p:nvCxnSpPr>
          <p:cNvPr id="32" name="Connector: Curved 31"/>
          <p:cNvCxnSpPr>
            <a:stCxn id="30" idx="2"/>
            <a:endCxn id="5" idx="0"/>
          </p:cNvCxnSpPr>
          <p:nvPr/>
        </p:nvCxnSpPr>
        <p:spPr>
          <a:xfrm rot="16200000" flipH="1">
            <a:off x="4650180" y="6345674"/>
            <a:ext cx="1387860" cy="268674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200882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JVM介绍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6438900" y="3949699"/>
            <a:ext cx="127001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  <a:p>
            <a:endParaRPr dirty="0"/>
          </a:p>
        </p:txBody>
      </p:sp>
      <p:sp>
        <p:nvSpPr>
          <p:cNvPr id="127" name="Shape 127"/>
          <p:cNvSpPr/>
          <p:nvPr/>
        </p:nvSpPr>
        <p:spPr>
          <a:xfrm>
            <a:off x="647539" y="3378200"/>
            <a:ext cx="12071540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/>
              <a:t>“</a:t>
            </a:r>
            <a:r>
              <a:rPr dirty="0" err="1"/>
              <a:t>Java虚拟机（Java</a:t>
            </a:r>
            <a:r>
              <a:rPr dirty="0"/>
              <a:t> Virtual </a:t>
            </a:r>
            <a:r>
              <a:rPr dirty="0" err="1"/>
              <a:t>Machine，缩写为JVM</a:t>
            </a:r>
            <a:r>
              <a:rPr dirty="0"/>
              <a:t>），</a:t>
            </a:r>
            <a:r>
              <a:rPr dirty="0" err="1"/>
              <a:t>一种能够运行Java</a:t>
            </a:r>
            <a:r>
              <a:rPr dirty="0"/>
              <a:t> </a:t>
            </a:r>
            <a:r>
              <a:rPr dirty="0" err="1"/>
              <a:t>bytecode的虚拟机</a:t>
            </a:r>
            <a:r>
              <a:rPr dirty="0"/>
              <a:t>。” —— </a:t>
            </a:r>
            <a:r>
              <a:rPr dirty="0" err="1"/>
              <a:t>Wiki百科</a:t>
            </a:r>
            <a:endParaRPr dirty="0"/>
          </a:p>
          <a:p>
            <a:pPr algn="l"/>
            <a:endParaRPr dirty="0"/>
          </a:p>
          <a:p>
            <a:pPr algn="l"/>
            <a:r>
              <a:rPr dirty="0"/>
              <a:t>“</a:t>
            </a:r>
            <a:r>
              <a:rPr dirty="0" err="1"/>
              <a:t>Java虚拟机是一个抽象的计算机。与真正的计算机器一样，它有一个指令集，在运行时操作不同的内存区域</a:t>
            </a:r>
            <a:r>
              <a:rPr dirty="0"/>
              <a:t>。”</a:t>
            </a:r>
          </a:p>
          <a:p>
            <a:pPr algn="l"/>
            <a:r>
              <a:rPr dirty="0"/>
              <a:t>——  Java Virtual Machine Specification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Hotspot</a:t>
            </a:r>
            <a:r>
              <a:rPr lang="zh-CN" altLang="en-US" sz="6600" dirty="0"/>
              <a:t>内存分配和回收策略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177" y="3456754"/>
            <a:ext cx="10780522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</a:pPr>
            <a:r>
              <a:rPr lang="zh-CN" altLang="en-US" sz="2000" dirty="0"/>
              <a:t>空间分配担保</a:t>
            </a:r>
            <a:endParaRPr lang="en-US" altLang="zh-CN" sz="2000" dirty="0"/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 startAt="3"/>
              <a:tabLst/>
            </a:pP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000" dirty="0"/>
              <a:t>如果老年代可用大小大于新生代所用大小，可以放心去</a:t>
            </a:r>
            <a:r>
              <a:rPr lang="en-US" altLang="zh-CN" sz="2000" dirty="0" err="1"/>
              <a:t>MinorGC</a:t>
            </a:r>
            <a:r>
              <a:rPr lang="zh-CN" altLang="en-US" sz="2000" dirty="0"/>
              <a:t>，最差也就是全部进入老年代；</a:t>
            </a: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000" dirty="0"/>
              <a:t>否则，</a:t>
            </a:r>
            <a:r>
              <a:rPr lang="en-US" altLang="zh-CN" sz="2000" dirty="0"/>
              <a:t>JVM</a:t>
            </a:r>
            <a:r>
              <a:rPr lang="zh-CN" altLang="en-US" sz="2000" dirty="0"/>
              <a:t>会检查是否允许担保失败（</a:t>
            </a:r>
            <a:r>
              <a:rPr lang="en-US" altLang="zh-CN" sz="2000" dirty="0" err="1"/>
              <a:t>HandlePromotionFailure</a:t>
            </a:r>
            <a:r>
              <a:rPr lang="en-US" altLang="zh-CN" sz="2000" dirty="0"/>
              <a:t> == true ?</a:t>
            </a:r>
            <a:r>
              <a:rPr lang="zh-CN" altLang="en-US" sz="2000" dirty="0"/>
              <a:t>）</a:t>
            </a:r>
            <a:r>
              <a:rPr lang="en-US" altLang="zh-CN" sz="2000" dirty="0"/>
              <a:t>, </a:t>
            </a:r>
            <a:r>
              <a:rPr lang="zh-CN" altLang="en-US" sz="2000" dirty="0"/>
              <a:t>如果允许，那么继续检查</a:t>
            </a:r>
            <a:r>
              <a:rPr lang="en-US" altLang="zh-CN" sz="2000" dirty="0"/>
              <a:t> </a:t>
            </a:r>
            <a:r>
              <a:rPr lang="zh-CN" altLang="en-US" sz="2000" dirty="0"/>
              <a:t>老年代最大可用连续空间是否大于 历次晋级到老年代对象的平均大小，如果是，则“冒险”进行</a:t>
            </a:r>
            <a:r>
              <a:rPr lang="en-US" altLang="zh-CN" sz="2000" dirty="0" err="1"/>
              <a:t>MinorGC</a:t>
            </a:r>
            <a:r>
              <a:rPr lang="en-US" altLang="zh-CN" sz="2000" dirty="0"/>
              <a:t>, </a:t>
            </a:r>
            <a:r>
              <a:rPr lang="zh-CN" altLang="en-US" sz="2000" dirty="0"/>
              <a:t>否则改为进行一次</a:t>
            </a:r>
            <a:r>
              <a:rPr lang="en-US" altLang="zh-CN" sz="2000" dirty="0" err="1"/>
              <a:t>FullGC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97502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OOM</a:t>
            </a:r>
            <a:r>
              <a:rPr lang="zh-CN" altLang="en-US" dirty="0"/>
              <a:t>异常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6486" y="2234913"/>
            <a:ext cx="10120393" cy="3611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JVM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堆内存耗尽，抛出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OOM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       </a:t>
            </a:r>
            <a:r>
              <a:rPr lang="zh-CN" altLang="en-US" dirty="0"/>
              <a:t>此类异常会有进一步提示：</a:t>
            </a:r>
            <a:r>
              <a:rPr lang="en-US" altLang="zh-CN" dirty="0"/>
              <a:t>Java Heap Space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59" y="4355813"/>
            <a:ext cx="8158919" cy="39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3487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0" y="2009665"/>
            <a:ext cx="13886657" cy="41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679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" y="1122233"/>
            <a:ext cx="13004800" cy="72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9360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OOM</a:t>
            </a:r>
            <a:r>
              <a:rPr lang="zh-CN" altLang="en-US" dirty="0"/>
              <a:t>异常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6486" y="2527300"/>
            <a:ext cx="10120393" cy="3026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r>
              <a:rPr lang="zh-CN" altLang="en-US" dirty="0"/>
              <a:t>、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JVM</a:t>
            </a:r>
            <a:r>
              <a:rPr lang="zh-CN" altLang="en-US" dirty="0"/>
              <a:t>栈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内存耗尽，抛出溢出异常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zh-CN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49" y="4411528"/>
            <a:ext cx="8603738" cy="30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518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58" y="2681207"/>
            <a:ext cx="10216884" cy="34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855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465334" y="2506927"/>
            <a:ext cx="5839932" cy="6997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JVM介绍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69570" indent="-369570" defTabSz="566674">
              <a:spcBef>
                <a:spcPts val="3600"/>
              </a:spcBef>
              <a:defRPr sz="2716"/>
            </a:pPr>
            <a:r>
              <a:t>Java虚拟机有自己完善的硬体架构，如处理器、堆栈、寄存器等，还具有相应的指令系统。</a:t>
            </a:r>
          </a:p>
          <a:p>
            <a:pPr marL="369570" indent="-369570" defTabSz="566674">
              <a:spcBef>
                <a:spcPts val="3600"/>
              </a:spcBef>
              <a:defRPr sz="2716"/>
            </a:pPr>
            <a:r>
              <a:t>JVM屏蔽了与具体操作系统平台相关的信息，使得Java程序只需生成在Java虚拟机上运行的目标代码（字节码），就可以在多种平台上不加修改地运行。</a:t>
            </a:r>
          </a:p>
          <a:p>
            <a:pPr marL="369570" indent="-369570" defTabSz="566674">
              <a:spcBef>
                <a:spcPts val="3600"/>
              </a:spcBef>
              <a:defRPr sz="2716"/>
            </a:pPr>
            <a:r>
              <a:t>JVM不只专用于Java，Clojure、Kotlin、Groovy，Scala</a:t>
            </a: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6947670" y="2773865"/>
            <a:ext cx="4142962" cy="6742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JVM运行时数据区</a:t>
            </a:r>
          </a:p>
        </p:txBody>
      </p:sp>
      <p:pic>
        <p:nvPicPr>
          <p:cNvPr id="13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9842" y="2675609"/>
            <a:ext cx="6886867" cy="6625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JVM运行时数据区</a:t>
            </a:r>
            <a:endParaRPr dirty="0"/>
          </a:p>
        </p:txBody>
      </p:sp>
      <p:sp>
        <p:nvSpPr>
          <p:cNvPr id="138" name="Shape 138"/>
          <p:cNvSpPr/>
          <p:nvPr/>
        </p:nvSpPr>
        <p:spPr>
          <a:xfrm>
            <a:off x="748857" y="2527300"/>
            <a:ext cx="10943253" cy="6535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buSzPct val="75000"/>
              <a:buChar char="•"/>
            </a:pPr>
            <a:r>
              <a:rPr dirty="0" err="1"/>
              <a:t>线程独享</a:t>
            </a:r>
            <a:r>
              <a:rPr dirty="0"/>
              <a:t>：</a:t>
            </a:r>
          </a:p>
          <a:p>
            <a:pPr marL="914400" lvl="1" indent="-457200" algn="l">
              <a:buSzPct val="75000"/>
              <a:buChar char="•"/>
            </a:pPr>
            <a:r>
              <a:rPr dirty="0" err="1"/>
              <a:t>栈（Stack）保存本地变量，操作数堆栈，对运行时常量池的引用</a:t>
            </a:r>
            <a:r>
              <a:rPr dirty="0"/>
              <a:t> </a:t>
            </a:r>
          </a:p>
          <a:p>
            <a:pPr marL="914400" lvl="1" indent="-457200" algn="l">
              <a:buSzPct val="75000"/>
              <a:buChar char="•"/>
            </a:pPr>
            <a:r>
              <a:rPr dirty="0" err="1"/>
              <a:t>本地方法（Native</a:t>
            </a:r>
            <a:r>
              <a:rPr dirty="0"/>
              <a:t> Method Stack）</a:t>
            </a:r>
          </a:p>
          <a:p>
            <a:pPr marL="914400" lvl="1" indent="-457200" algn="l">
              <a:buSzPct val="75000"/>
              <a:buChar char="•"/>
            </a:pPr>
            <a:r>
              <a:rPr dirty="0" err="1"/>
              <a:t>程序计数器（Pc寄存器</a:t>
            </a:r>
            <a:r>
              <a:rPr dirty="0"/>
              <a:t>）</a:t>
            </a:r>
          </a:p>
          <a:p>
            <a:pPr algn="l"/>
            <a:endParaRPr dirty="0"/>
          </a:p>
          <a:p>
            <a:pPr marL="457200" indent="-457200" algn="l">
              <a:buSzPct val="75000"/>
              <a:buChar char="•"/>
            </a:pPr>
            <a:r>
              <a:rPr dirty="0" err="1"/>
              <a:t>线程共享</a:t>
            </a:r>
            <a:endParaRPr dirty="0"/>
          </a:p>
          <a:p>
            <a:pPr marL="914400" lvl="1" indent="-457200" algn="l">
              <a:buSzPct val="75000"/>
              <a:buChar char="•"/>
            </a:pPr>
            <a:r>
              <a:rPr dirty="0" err="1"/>
              <a:t>堆（Heap）对象和数组</a:t>
            </a:r>
            <a:r>
              <a:rPr dirty="0"/>
              <a:t> </a:t>
            </a:r>
            <a:endParaRPr lang="en-US" dirty="0"/>
          </a:p>
          <a:p>
            <a:pPr marL="914400" lvl="1" indent="-457200" algn="l">
              <a:buSzPct val="75000"/>
              <a:buChar char="•"/>
            </a:pPr>
            <a:r>
              <a:rPr dirty="0" err="1"/>
              <a:t>方法区（Method</a:t>
            </a:r>
            <a:r>
              <a:rPr dirty="0"/>
              <a:t> </a:t>
            </a:r>
            <a:r>
              <a:rPr dirty="0" err="1"/>
              <a:t>Area）类信息和运行时字符常量池</a:t>
            </a:r>
            <a:endParaRPr dirty="0"/>
          </a:p>
          <a:p>
            <a:pPr algn="l"/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Hotspot</a:t>
            </a:r>
            <a:r>
              <a:rPr lang="zh-CN" altLang="en-US" dirty="0"/>
              <a:t>运行时数据区</a:t>
            </a:r>
          </a:p>
        </p:txBody>
      </p:sp>
      <p:pic>
        <p:nvPicPr>
          <p:cNvPr id="3" name="Picture 2" descr="https://4.bp.blogspot.com/-id4mr-lULDI/VvPOd3L964I/AAAAAAAAFQI/CJyyQuxaWgkITVpkXVI0diN93HtsRfxWg/s1600/Java%2BGarbage%2BCollection%2Bhe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30"/>
          <a:stretch/>
        </p:blipFill>
        <p:spPr bwMode="auto">
          <a:xfrm>
            <a:off x="159273" y="3022695"/>
            <a:ext cx="12655975" cy="478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323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 </a:t>
            </a:r>
            <a:r>
              <a:rPr lang="zh-CN" altLang="en-US" dirty="0"/>
              <a:t>堆内存分配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4688" y="2589381"/>
            <a:ext cx="10261318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普通对象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数组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4688" y="4042945"/>
            <a:ext cx="9797294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Hotspot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是</a:t>
            </a: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Oracle</a:t>
            </a:r>
            <a:r>
              <a:rPr kumimoji="0" lang="en-US" altLang="zh-CN" sz="38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JDK</a:t>
            </a:r>
            <a:r>
              <a:rPr lang="zh-CN" altLang="en-US" dirty="0"/>
              <a:t>的虚拟机</a:t>
            </a:r>
            <a:endParaRPr kumimoji="0" lang="en-US" altLang="zh-CN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Hotspot</a:t>
            </a:r>
            <a:r>
              <a:rPr kumimoji="0" lang="zh-CN" altLang="en-US" sz="3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虚拟机中对象的创建和内存布局</a:t>
            </a:r>
          </a:p>
        </p:txBody>
      </p:sp>
    </p:spTree>
    <p:extLst>
      <p:ext uri="{BB962C8B-B14F-4D97-AF65-F5344CB8AC3E}">
        <p14:creationId xmlns:p14="http://schemas.microsoft.com/office/powerpoint/2010/main" val="24213994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对象的创建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4556" y="2938603"/>
            <a:ext cx="213200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8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716" y="2773521"/>
            <a:ext cx="11657368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对象（不是数组和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Class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对象）</a:t>
            </a:r>
            <a:r>
              <a:rPr lang="zh-CN" altLang="en-US" sz="3200" dirty="0"/>
              <a:t>创建过程：</a:t>
            </a:r>
            <a:endParaRPr lang="en-US" altLang="zh-CN" sz="3200" dirty="0"/>
          </a:p>
          <a:p>
            <a:pPr marL="742950" lvl="4" indent="-742950" algn="l">
              <a:buFont typeface="+mj-lt"/>
              <a:buAutoNum type="arabicPeriod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首先检查类是否加载、解析和初始化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742950" lvl="4" indent="-742950" algn="l">
              <a:buFont typeface="+mj-lt"/>
              <a:buAutoNum type="arabicPeriod"/>
            </a:pPr>
            <a:r>
              <a:rPr lang="zh-CN" altLang="en-US" sz="3200" dirty="0"/>
              <a:t>为新生对象分配内存：</a:t>
            </a:r>
            <a:endParaRPr lang="en-US" altLang="zh-CN" sz="3200" dirty="0"/>
          </a:p>
          <a:p>
            <a:pPr lvl="7" indent="0"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	-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指针碰撞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(Bump the pointer)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，分配过程就是移动指针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7" indent="0" algn="l"/>
            <a:r>
              <a:rPr lang="en-US" altLang="zh-CN" sz="3200" dirty="0"/>
              <a:t>	- </a:t>
            </a:r>
            <a:r>
              <a:rPr lang="zh-CN" altLang="en-US" sz="3200" dirty="0"/>
              <a:t>空闲列表 </a:t>
            </a:r>
            <a:r>
              <a:rPr lang="en-US" altLang="zh-CN" sz="3200" dirty="0"/>
              <a:t>(Free List)</a:t>
            </a:r>
            <a:r>
              <a:rPr lang="zh-CN" altLang="en-US" sz="3200" dirty="0"/>
              <a:t>，使用列表记录可分配连续内存大小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lvl="2" algn="l"/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	- 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指针碰撞需要同步机制，或者使用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TLAB(Thread</a:t>
            </a:r>
            <a:r>
              <a:rPr kumimoji="0" lang="en-US" altLang="zh-CN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Local Allocation Buffer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小对象分配是线程独立（无需同步）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514350" lvl="2" indent="-514350" algn="l">
              <a:buAutoNum type="arabicPeriod" startAt="3"/>
            </a:pPr>
            <a:r>
              <a:rPr lang="zh-CN" altLang="en-US" sz="3200" dirty="0"/>
              <a:t>初始化分配后的内存空间为</a:t>
            </a:r>
            <a:r>
              <a:rPr lang="en-US" altLang="zh-CN" sz="3200" dirty="0"/>
              <a:t>0</a:t>
            </a:r>
            <a:r>
              <a:rPr lang="zh-CN" altLang="en-US" sz="3200" dirty="0"/>
              <a:t>值</a:t>
            </a:r>
            <a:endParaRPr lang="en-US" altLang="zh-CN" sz="3200" dirty="0"/>
          </a:p>
          <a:p>
            <a:pPr marL="514350" lvl="2" indent="-514350" algn="l">
              <a:buAutoNum type="arabicPeriod" startAt="3"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对象的必要设置（对象头信息）</a:t>
            </a: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514350" lvl="2" indent="-514350" algn="l">
              <a:buAutoNum type="arabicPeriod" startAt="3"/>
            </a:pPr>
            <a:r>
              <a:rPr lang="zh-CN" altLang="en-US" sz="3200" dirty="0"/>
              <a:t>执行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init</a:t>
            </a:r>
            <a:r>
              <a:rPr lang="en-US" altLang="zh-CN" sz="3200" dirty="0"/>
              <a:t>&gt;</a:t>
            </a:r>
            <a:r>
              <a:rPr lang="zh-CN" altLang="en-US" sz="3200" dirty="0"/>
              <a:t>方法初始化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85817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2333</Words>
  <Application>Microsoft Office PowerPoint</Application>
  <PresentationFormat>Custom</PresentationFormat>
  <Paragraphs>257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Helvetica Light</vt:lpstr>
      <vt:lpstr>Helvetica Neue</vt:lpstr>
      <vt:lpstr>Arial</vt:lpstr>
      <vt:lpstr>Consolas</vt:lpstr>
      <vt:lpstr>Helvetica</vt:lpstr>
      <vt:lpstr>Gradient</vt:lpstr>
      <vt:lpstr>JVM内存管理和回收</vt:lpstr>
      <vt:lpstr>目录</vt:lpstr>
      <vt:lpstr>JVM介绍</vt:lpstr>
      <vt:lpstr>JVM介绍</vt:lpstr>
      <vt:lpstr>JVM运行时数据区</vt:lpstr>
      <vt:lpstr>JVM运行时数据区</vt:lpstr>
      <vt:lpstr>Hotspot运行时数据区</vt:lpstr>
      <vt:lpstr>JVM 堆内存分配</vt:lpstr>
      <vt:lpstr>对象的创建</vt:lpstr>
      <vt:lpstr>对象的内存布局和访问</vt:lpstr>
      <vt:lpstr>JVM 内存回收</vt:lpstr>
      <vt:lpstr>JVM 内存回收</vt:lpstr>
      <vt:lpstr>对象已“死”吗？</vt:lpstr>
      <vt:lpstr>对象已“死”吗？</vt:lpstr>
      <vt:lpstr>强软弱虚引用</vt:lpstr>
      <vt:lpstr>JVM 内存回收算法</vt:lpstr>
      <vt:lpstr>JVM 内存回收算法</vt:lpstr>
      <vt:lpstr>JVM 内存回收算法</vt:lpstr>
      <vt:lpstr>JVM 内存回收算法</vt:lpstr>
      <vt:lpstr>Hotspot内存分代</vt:lpstr>
      <vt:lpstr>Hotspot内存分代</vt:lpstr>
      <vt:lpstr>Hotspot内存分配和回收策略</vt:lpstr>
      <vt:lpstr>PowerPoint Presentation</vt:lpstr>
      <vt:lpstr>PowerPoint Presentation</vt:lpstr>
      <vt:lpstr>Hotspot内存分配和回收策略</vt:lpstr>
      <vt:lpstr>PowerPoint Presentation</vt:lpstr>
      <vt:lpstr>PowerPoint Presentation</vt:lpstr>
      <vt:lpstr>PowerPoint Presentation</vt:lpstr>
      <vt:lpstr>PowerPoint Presentation</vt:lpstr>
      <vt:lpstr>Hotspot内存分配和回收策略</vt:lpstr>
      <vt:lpstr>OOM异常</vt:lpstr>
      <vt:lpstr>PowerPoint Presentation</vt:lpstr>
      <vt:lpstr>PowerPoint Presentation</vt:lpstr>
      <vt:lpstr>OOM异常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JVM内存管理和回收</dc:title>
  <cp:lastModifiedBy>Yang, Frank</cp:lastModifiedBy>
  <cp:revision>103</cp:revision>
  <dcterms:modified xsi:type="dcterms:W3CDTF">2017-09-01T09:13:05Z</dcterms:modified>
</cp:coreProperties>
</file>