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12" autoAdjust="0"/>
  </p:normalViewPr>
  <p:slideViewPr>
    <p:cSldViewPr snapToGrid="0" snapToObjects="1">
      <p:cViewPr>
        <p:scale>
          <a:sx n="100" d="100"/>
          <a:sy n="100" d="100"/>
        </p:scale>
        <p:origin x="-163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775" y="4227636"/>
            <a:ext cx="8074492" cy="1470025"/>
          </a:xfrm>
        </p:spPr>
        <p:txBody>
          <a:bodyPr/>
          <a:lstStyle/>
          <a:p>
            <a:pPr algn="r"/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MovieLens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sz="1800" dirty="0"/>
              <a:t>--Dennis  Silva</a:t>
            </a:r>
            <a:br>
              <a:rPr lang="en-US" altLang="zh-CN" sz="1800" dirty="0"/>
            </a:br>
            <a:r>
              <a:rPr lang="en-US" altLang="zh-CN" sz="1800" dirty="0"/>
              <a:t>--</a:t>
            </a:r>
            <a:r>
              <a:rPr lang="en-US" altLang="zh-CN" sz="1800" dirty="0" err="1"/>
              <a:t>Xuanyu</a:t>
            </a:r>
            <a:r>
              <a:rPr lang="en-US" altLang="zh-CN" sz="1800" dirty="0"/>
              <a:t> Li</a:t>
            </a:r>
            <a:br>
              <a:rPr lang="en-US" altLang="zh-CN" sz="1800" dirty="0"/>
            </a:br>
            <a:r>
              <a:rPr lang="zh-CN" altLang="zh-CN" sz="1800" dirty="0" smtClean="0"/>
              <a:t>--</a:t>
            </a:r>
            <a:r>
              <a:rPr lang="en-US" altLang="zh-CN" sz="1800" dirty="0" err="1" smtClean="0"/>
              <a:t>Branden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Diniz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 smtClean="0"/>
              <a:t>-</a:t>
            </a:r>
            <a:r>
              <a:rPr lang="zh-CN" altLang="zh-CN" sz="1800" dirty="0"/>
              <a:t>-</a:t>
            </a:r>
            <a:r>
              <a:rPr lang="en-US" altLang="zh-CN" sz="1800" dirty="0" err="1" smtClean="0"/>
              <a:t>Chuxin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Wei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220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867646"/>
            <a:ext cx="7870824" cy="48887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One</a:t>
            </a:r>
            <a:r>
              <a:rPr lang="en-US" altLang="zh-CN" sz="2200" dirty="0">
                <a:effectLst/>
                <a:latin typeface="Times New Roman"/>
                <a:cs typeface="Times New Roman"/>
              </a:rPr>
              <a:t>-way 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Chi</a:t>
            </a:r>
            <a:r>
              <a:rPr lang="en-US" altLang="zh-CN" sz="2200" dirty="0">
                <a:effectLst/>
                <a:latin typeface="Times New Roman"/>
                <a:cs typeface="Times New Roman"/>
              </a:rPr>
              <a:t>-squared 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Test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n-US" altLang="zh-CN" sz="2200" dirty="0"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n-US" altLang="zh-CN" sz="2200" dirty="0" smtClean="0"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n-US" altLang="zh-CN" sz="2200" dirty="0"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n-US" altLang="zh-CN" sz="2200" dirty="0" smtClean="0">
              <a:effectLst/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000" dirty="0" smtClean="0">
              <a:effectLst/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Conclusion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:</a:t>
            </a:r>
            <a:r>
              <a:rPr lang="zh-CN" altLang="en-US" sz="22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T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hese </a:t>
            </a:r>
            <a:r>
              <a:rPr lang="en-US" altLang="zh-CN" sz="2200" dirty="0">
                <a:effectLst/>
                <a:latin typeface="Times New Roman"/>
                <a:cs typeface="Times New Roman"/>
              </a:rPr>
              <a:t>two age group’s average rating 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distribution </a:t>
            </a:r>
            <a:r>
              <a:rPr lang="en-US" altLang="zh-CN" sz="2200" dirty="0">
                <a:effectLst/>
                <a:latin typeface="Times New Roman"/>
                <a:cs typeface="Times New Roman"/>
              </a:rPr>
              <a:t>are consistent with the overall population’s rating </a:t>
            </a:r>
            <a:r>
              <a:rPr lang="en-US" altLang="zh-CN" sz="2200" dirty="0" smtClean="0">
                <a:effectLst/>
                <a:latin typeface="Times New Roman"/>
                <a:cs typeface="Times New Roman"/>
              </a:rPr>
              <a:t>distribution. 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200" dirty="0" smtClean="0">
              <a:effectLst/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Note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：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	</a:t>
            </a:r>
            <a:r>
              <a:rPr lang="zh-CN" altLang="zh-CN" sz="1800" dirty="0" smtClean="0">
                <a:effectLst/>
                <a:latin typeface="Times New Roman"/>
                <a:cs typeface="Times New Roman"/>
              </a:rPr>
              <a:t>2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5-34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year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olds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make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up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~18%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of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total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population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800" dirty="0">
                <a:effectLst/>
                <a:latin typeface="Times New Roman"/>
                <a:cs typeface="Times New Roman"/>
              </a:rPr>
              <a:t>	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35-44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year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olds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make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up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~40%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of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total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1800" dirty="0" smtClean="0">
                <a:effectLst/>
                <a:latin typeface="Times New Roman"/>
                <a:cs typeface="Times New Roman"/>
              </a:rPr>
              <a:t>population</a:t>
            </a:r>
            <a:r>
              <a:rPr lang="zh-CN" altLang="en-US" sz="1800" dirty="0" smtClean="0">
                <a:effectLst/>
                <a:latin typeface="Times New Roman"/>
                <a:cs typeface="Times New Roman"/>
              </a:rPr>
              <a:t> </a:t>
            </a:r>
            <a:endParaRPr lang="en-US" altLang="zh-CN" sz="1800" dirty="0" smtClean="0">
              <a:effectLst/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kumimoji="1" lang="zh-CN" altLang="en-US" sz="2200" dirty="0">
              <a:latin typeface="Times New Roman"/>
              <a:cs typeface="Times New Roman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1200" y="523968"/>
            <a:ext cx="7416800" cy="923832"/>
          </a:xfrm>
        </p:spPr>
        <p:txBody>
          <a:bodyPr anchor="t"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2.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Histograms</a:t>
            </a:r>
            <a:endParaRPr kumimoji="1" lang="zh-CN" alt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7941"/>
              </p:ext>
            </p:extLst>
          </p:nvPr>
        </p:nvGraphicFramePr>
        <p:xfrm>
          <a:off x="711200" y="2504067"/>
          <a:ext cx="7870824" cy="211910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95425"/>
                <a:gridCol w="2439987"/>
                <a:gridCol w="1967706"/>
                <a:gridCol w="1967706"/>
              </a:tblGrid>
              <a:tr h="4353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Age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cs typeface="Times New Roman"/>
                        </a:rPr>
                        <a:t>Test Statistics </a:t>
                      </a:r>
                      <a:endParaRPr lang="zh-CN" alt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-Value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/>
                        </a:rPr>
                        <a:t>Hypothesis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478353"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5-34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1.062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0.9993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Accept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27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35-44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1.661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effectLst/>
                        </a:rPr>
                        <a:t>0.9958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Accept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27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&gt;56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34.72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6.677e-05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Reject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1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4" y="485868"/>
            <a:ext cx="7612063" cy="1417638"/>
          </a:xfrm>
        </p:spPr>
        <p:txBody>
          <a:bodyPr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3.</a:t>
            </a:r>
            <a:r>
              <a:rPr lang="zh-CN" altLang="en-US" sz="3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Scatter</a:t>
            </a:r>
            <a:r>
              <a:rPr lang="zh-CN" altLang="en-US" sz="3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Plots—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Correlation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between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Men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and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Women</a:t>
            </a:r>
            <a:br>
              <a:rPr lang="en-US" altLang="zh-CN" sz="2800" dirty="0">
                <a:effectLst/>
                <a:latin typeface="Times New Roman"/>
                <a:cs typeface="Times New Roman"/>
              </a:rPr>
            </a:br>
            <a:endParaRPr kumimoji="1" lang="zh-CN" alt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781175"/>
            <a:ext cx="3609976" cy="3143250"/>
          </a:xfrm>
          <a:prstGeom prst="rect">
            <a:avLst/>
          </a:prstGeom>
        </p:spPr>
      </p:pic>
      <p:pic>
        <p:nvPicPr>
          <p:cNvPr id="5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1781175"/>
            <a:ext cx="3365500" cy="3143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500" y="5514945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orrelation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oefficient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0.7632</a:t>
            </a:r>
          </a:p>
          <a:p>
            <a:r>
              <a:rPr lang="zh-CN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moderate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kumimoji="1" lang="zh-CN" alt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0200" y="5514945"/>
            <a:ext cx="344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Correlation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Coefficient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0.9184</a:t>
            </a:r>
          </a:p>
          <a:p>
            <a:r>
              <a:rPr lang="zh-CN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High)</a:t>
            </a:r>
            <a:endParaRPr kumimoji="1" lang="zh-CN" alt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807534"/>
            <a:ext cx="1273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Average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Rating(F)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76400" y="4986725"/>
            <a:ext cx="299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Average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Rating(M)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2000" y="2960768"/>
            <a:ext cx="1273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Average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Rating(F)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3800" y="5007750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Average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Rating(M)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6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6874" y="485868"/>
            <a:ext cx="7612063" cy="1417638"/>
          </a:xfrm>
        </p:spPr>
        <p:txBody>
          <a:bodyPr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3.</a:t>
            </a:r>
            <a:r>
              <a:rPr lang="zh-CN" altLang="en-US" sz="3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Scatter</a:t>
            </a:r>
            <a:r>
              <a:rPr lang="zh-CN" altLang="en-US" sz="3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Plots—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Correlation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between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Men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and</a:t>
            </a:r>
            <a:r>
              <a:rPr lang="zh-CN" altLang="en-US" sz="28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Women</a:t>
            </a:r>
            <a:br>
              <a:rPr lang="en-US" altLang="zh-CN" sz="2800" dirty="0">
                <a:effectLst/>
                <a:latin typeface="Times New Roman"/>
                <a:cs typeface="Times New Roman"/>
              </a:rPr>
            </a:br>
            <a:endParaRPr kumimoji="1" lang="zh-CN" altLang="en-US" sz="2800" dirty="0">
              <a:latin typeface="Times New Roman"/>
              <a:cs typeface="Times New Roman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674" y="3035300"/>
            <a:ext cx="4225926" cy="280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1100" y="2222500"/>
            <a:ext cx="3911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Conjecture: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en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and women must also rate similarly under other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circumstances</a:t>
            </a:r>
            <a:r>
              <a:rPr lang="zh-CN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lang="en-US" altLang="zh-CN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Results: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orrelation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oefficient</a:t>
            </a:r>
            <a:r>
              <a:rPr lang="zh-CN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0.9015</a:t>
            </a:r>
          </a:p>
          <a:p>
            <a:r>
              <a:rPr lang="zh-CN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High)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Conclusion: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and women are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strongly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correlated when rating different types of movie genre rather than solely individual movies.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altLang="zh-CN" sz="2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774" y="2514600"/>
            <a:ext cx="39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Ratings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Men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Women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Genre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4" y="498568"/>
            <a:ext cx="7916865" cy="1417638"/>
          </a:xfrm>
        </p:spPr>
        <p:txBody>
          <a:bodyPr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4.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Business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Intelligence: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Business Questions </a:t>
            </a:r>
            <a:br>
              <a:rPr lang="en-US" altLang="zh-CN" sz="2800" dirty="0">
                <a:effectLst/>
                <a:latin typeface="Times New Roman"/>
                <a:cs typeface="Times New Roman"/>
              </a:rPr>
            </a:b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791447"/>
            <a:ext cx="7612064" cy="824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200" b="1" dirty="0" smtClean="0">
                <a:latin typeface="Times New Roman"/>
                <a:cs typeface="Times New Roman"/>
              </a:rPr>
              <a:t>Business</a:t>
            </a:r>
            <a:r>
              <a:rPr kumimoji="1" lang="zh-CN" altLang="en-US" sz="2200" b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200" b="1" dirty="0" smtClean="0">
                <a:latin typeface="Times New Roman"/>
                <a:cs typeface="Times New Roman"/>
              </a:rPr>
              <a:t>Question:</a:t>
            </a:r>
            <a:r>
              <a:rPr kumimoji="1" lang="zh-CN" altLang="en-US" sz="2200" b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200" b="1" dirty="0" smtClean="0">
                <a:latin typeface="Times New Roman"/>
                <a:cs typeface="Times New Roman"/>
              </a:rPr>
              <a:t>What</a:t>
            </a:r>
            <a:r>
              <a:rPr kumimoji="1" lang="en-US" altLang="zh-CN" sz="2200" b="1" dirty="0" smtClean="0">
                <a:latin typeface="Times New Roman"/>
                <a:cs typeface="Times New Roman"/>
              </a:rPr>
              <a:t> movies should be kept and what movies should be removed from the system?</a:t>
            </a:r>
          </a:p>
          <a:p>
            <a:pPr marL="0" indent="0">
              <a:buNone/>
            </a:pPr>
            <a:endParaRPr kumimoji="1" lang="en-US" altLang="zh-CN" sz="2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zh-CN" altLang="en-US" sz="2200" b="1" dirty="0">
              <a:latin typeface="Times New Roman"/>
              <a:cs typeface="Times New Roman"/>
            </a:endParaRPr>
          </a:p>
        </p:txBody>
      </p:sp>
      <p:pic>
        <p:nvPicPr>
          <p:cNvPr id="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54050" y="3429000"/>
            <a:ext cx="3930650" cy="303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500" y="2826603"/>
            <a:ext cx="332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Times New Roman"/>
                <a:cs typeface="Times New Roman"/>
              </a:rPr>
              <a:t>Average 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Rating</a:t>
            </a:r>
            <a:r>
              <a:rPr lang="zh-CN" altLang="en-US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lang="zh-CN" altLang="en-US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lang="en-US" altLang="zh-CN" sz="1600" dirty="0">
                <a:solidFill>
                  <a:srgbClr val="FFFFFF"/>
                </a:solidFill>
                <a:latin typeface="Times New Roman"/>
                <a:cs typeface="Times New Roman"/>
              </a:rPr>
              <a:t>of Ratings</a:t>
            </a:r>
          </a:p>
          <a:p>
            <a:pPr algn="ctr"/>
            <a:r>
              <a:rPr kumimoji="1" lang="zh-CN" altLang="en-US" sz="1600" dirty="0" smtClean="0">
                <a:latin typeface="Times New Roman"/>
                <a:cs typeface="Times New Roman"/>
              </a:rPr>
              <a:t> </a:t>
            </a:r>
            <a:endParaRPr kumimoji="1"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9201" y="2979003"/>
            <a:ext cx="401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lang="en-US" altLang="zh-CN" sz="20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is concentrated less than 500 ratings per movie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Ratings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2 and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Trend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cs typeface="Times New Roman"/>
              </a:rPr>
              <a:t>more ratings a movie has, the higher likelihood it is rated moderately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“Popular”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movies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good.</a:t>
            </a:r>
            <a:endParaRPr lang="en-US" altLang="zh-CN" sz="20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48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0374" y="498568"/>
            <a:ext cx="7916865" cy="1417638"/>
          </a:xfrm>
        </p:spPr>
        <p:txBody>
          <a:bodyPr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4.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Business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Intelligence: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Business Questions </a:t>
            </a:r>
            <a:br>
              <a:rPr lang="en-US" altLang="zh-CN" sz="2800" dirty="0">
                <a:effectLst/>
                <a:latin typeface="Times New Roman"/>
                <a:cs typeface="Times New Roman"/>
              </a:rPr>
            </a:b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76300" y="1946745"/>
            <a:ext cx="3371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Times New Roman"/>
                <a:cs typeface="Times New Roman"/>
              </a:rPr>
              <a:t>Average Rating vs. Number of Ratings </a:t>
            </a:r>
            <a:br>
              <a:rPr lang="en-US" altLang="zh-CN" sz="16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altLang="zh-CN" sz="1600" dirty="0">
                <a:solidFill>
                  <a:srgbClr val="FFFFFF"/>
                </a:solidFill>
                <a:latin typeface="Times New Roman"/>
                <a:cs typeface="Times New Roman"/>
              </a:rPr>
              <a:t>(With added binned density)</a:t>
            </a:r>
          </a:p>
          <a:p>
            <a:pPr algn="ctr"/>
            <a:endParaRPr kumimoji="1" lang="zh-CN" alt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20674" y="2777742"/>
            <a:ext cx="4479926" cy="36992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0" y="1902012"/>
            <a:ext cx="3594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Most </a:t>
            </a:r>
            <a:r>
              <a:rPr lang="en-US" altLang="zh-CN" dirty="0">
                <a:solidFill>
                  <a:srgbClr val="FFFFFF"/>
                </a:solidFill>
              </a:rPr>
              <a:t>movies </a:t>
            </a:r>
            <a:r>
              <a:rPr lang="en-US" altLang="zh-CN" dirty="0" smtClean="0">
                <a:solidFill>
                  <a:srgbClr val="FFFFFF"/>
                </a:solidFill>
              </a:rPr>
              <a:t>are </a:t>
            </a:r>
            <a:r>
              <a:rPr lang="en-US" altLang="zh-CN" dirty="0">
                <a:solidFill>
                  <a:srgbClr val="FFFFFF"/>
                </a:solidFill>
              </a:rPr>
              <a:t>rated less than 150 </a:t>
            </a:r>
            <a:r>
              <a:rPr lang="en-US" altLang="zh-CN" dirty="0" smtClean="0">
                <a:solidFill>
                  <a:srgbClr val="FFFFFF"/>
                </a:solidFill>
              </a:rPr>
              <a:t>times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and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receive average </a:t>
            </a:r>
            <a:r>
              <a:rPr lang="en-US" altLang="zh-CN" dirty="0" smtClean="0">
                <a:solidFill>
                  <a:srgbClr val="FFFFFF"/>
                </a:solidFill>
              </a:rPr>
              <a:t>ratings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.</a:t>
            </a:r>
          </a:p>
          <a:p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FFFFFF"/>
                </a:solidFill>
              </a:rPr>
              <a:t>Movies </a:t>
            </a:r>
            <a:r>
              <a:rPr lang="en-US" altLang="zh-CN" dirty="0">
                <a:solidFill>
                  <a:srgbClr val="FFFFFF"/>
                </a:solidFill>
              </a:rPr>
              <a:t>that have a fair number of ratings (&gt;600) yet have a relatively low score (&lt;2.5) may want to be removed from the </a:t>
            </a:r>
            <a:r>
              <a:rPr lang="en-US" altLang="zh-CN" dirty="0" smtClean="0">
                <a:solidFill>
                  <a:srgbClr val="FFFFFF"/>
                </a:solidFill>
              </a:rPr>
              <a:t>system</a:t>
            </a:r>
            <a:r>
              <a:rPr lang="en-US" altLang="zh-CN" dirty="0" smtClean="0">
                <a:solidFill>
                  <a:srgbClr val="FFFFFF"/>
                </a:solidFill>
              </a:rPr>
              <a:t>.</a:t>
            </a:r>
          </a:p>
          <a:p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M</a:t>
            </a:r>
            <a:r>
              <a:rPr lang="en-US" altLang="zh-CN" dirty="0" smtClean="0">
                <a:solidFill>
                  <a:srgbClr val="FFFFFF"/>
                </a:solidFill>
              </a:rPr>
              <a:t>ovies </a:t>
            </a:r>
            <a:r>
              <a:rPr lang="en-US" altLang="zh-CN" dirty="0">
                <a:solidFill>
                  <a:srgbClr val="FFFFFF"/>
                </a:solidFill>
              </a:rPr>
              <a:t>that have a fair number of ratings (&gt;600) and a relatively high score (&gt;4.0) may want to be recommended to more </a:t>
            </a:r>
            <a:r>
              <a:rPr lang="en-US" altLang="zh-CN" dirty="0" smtClean="0">
                <a:solidFill>
                  <a:srgbClr val="FFFFFF"/>
                </a:solidFill>
              </a:rPr>
              <a:t>users</a:t>
            </a:r>
            <a:r>
              <a:rPr lang="en-US" altLang="zh-CN" dirty="0" smtClean="0">
                <a:solidFill>
                  <a:srgbClr val="FFFFFF"/>
                </a:solidFill>
              </a:rPr>
              <a:t>.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9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>
                <a:latin typeface="Times New Roman"/>
                <a:cs typeface="Times New Roman"/>
              </a:rPr>
              <a:t>Thank</a:t>
            </a:r>
            <a:r>
              <a:rPr kumimoji="1" lang="zh-CN" altLang="en-US" sz="4000" dirty="0">
                <a:latin typeface="Times New Roman"/>
                <a:cs typeface="Times New Roman"/>
              </a:rPr>
              <a:t> </a:t>
            </a:r>
            <a:r>
              <a:rPr kumimoji="1" lang="en-US" altLang="zh-CN" sz="4000" dirty="0" smtClean="0">
                <a:latin typeface="Times New Roman"/>
                <a:cs typeface="Times New Roman"/>
              </a:rPr>
              <a:t>You</a:t>
            </a:r>
            <a:endParaRPr kumimoji="1" lang="zh-CN" alt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83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Summary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Statistics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: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Ratings</a:t>
            </a:r>
          </a:p>
          <a:p>
            <a:pPr marL="514350" indent="-514350">
              <a:buAutoNum type="arabicPeriod"/>
            </a:pPr>
            <a:r>
              <a:rPr lang="en-US" altLang="zh-CN" sz="2600" smtClean="0">
                <a:effectLst/>
                <a:latin typeface="Times New Roman"/>
                <a:cs typeface="Times New Roman"/>
              </a:rPr>
              <a:t>Histograms</a:t>
            </a:r>
            <a:r>
              <a:rPr lang="zh-CN" altLang="zh-CN" sz="2600" smtClean="0">
                <a:effectLst/>
                <a:latin typeface="Times New Roman"/>
                <a:cs typeface="Times New Roman"/>
              </a:rPr>
              <a:t>:</a:t>
            </a:r>
            <a:r>
              <a:rPr lang="en-US" altLang="zh-CN" sz="2600" smtClean="0">
                <a:effectLst/>
                <a:latin typeface="Times New Roman"/>
                <a:cs typeface="Times New Roman"/>
              </a:rPr>
              <a:t>Distribution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of Ratings</a:t>
            </a:r>
            <a:endParaRPr lang="en-US" altLang="zh-CN" sz="2600" dirty="0" smtClean="0">
              <a:effectLst/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Scatter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Plots: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Correlation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between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Men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and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Women</a:t>
            </a:r>
          </a:p>
          <a:p>
            <a:pPr marL="514350" indent="-514350">
              <a:buAutoNum type="arabicPeriod"/>
            </a:pPr>
            <a:r>
              <a:rPr lang="en-US" altLang="zh-CN" sz="2600" dirty="0">
                <a:effectLst/>
                <a:latin typeface="Times New Roman"/>
                <a:cs typeface="Times New Roman"/>
              </a:rPr>
              <a:t>Business Intelligence: Business Questions</a:t>
            </a:r>
            <a:r>
              <a:rPr lang="en-US" altLang="zh-CN" sz="2600" dirty="0">
                <a:effectLst/>
                <a:latin typeface="Times New Roman"/>
                <a:cs typeface="Times New Roman"/>
              </a:rPr>
              <a:t> </a:t>
            </a:r>
            <a:endParaRPr lang="en-US" altLang="zh-CN" sz="2600" dirty="0" smtClean="0">
              <a:effectLst/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altLang="zh-CN" sz="2600" dirty="0" smtClean="0"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en-US" altLang="zh-CN" sz="2600" dirty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809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766" y="574084"/>
            <a:ext cx="7612063" cy="1070216"/>
          </a:xfrm>
        </p:spPr>
        <p:txBody>
          <a:bodyPr/>
          <a:lstStyle/>
          <a:p>
            <a:r>
              <a:rPr lang="en-US" altLang="zh-CN" sz="3600" dirty="0" smtClean="0">
                <a:effectLst/>
              </a:rPr>
              <a:t>1.Summary</a:t>
            </a:r>
            <a:r>
              <a:rPr lang="zh-CN" altLang="en-US" sz="3600" dirty="0" smtClean="0">
                <a:effectLst/>
              </a:rPr>
              <a:t> </a:t>
            </a:r>
            <a:r>
              <a:rPr lang="en-US" altLang="zh-CN" sz="3600" dirty="0">
                <a:effectLst/>
              </a:rPr>
              <a:t>Statistics on Ratings </a:t>
            </a:r>
            <a:br>
              <a:rPr lang="en-US" altLang="zh-CN" sz="3600" dirty="0">
                <a:effectLst/>
              </a:rPr>
            </a:b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40003"/>
              </p:ext>
            </p:extLst>
          </p:nvPr>
        </p:nvGraphicFramePr>
        <p:xfrm>
          <a:off x="1620720" y="2573422"/>
          <a:ext cx="5731879" cy="1584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566196"/>
                <a:gridCol w="2165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Ratings&gt;</a:t>
                      </a:r>
                      <a:r>
                        <a:rPr lang="zh-CN" altLang="en-US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lang="zh-CN" altLang="en-US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Stars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lang="zh-CN" altLang="en-US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Users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Women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51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25945"/>
              </p:ext>
            </p:extLst>
          </p:nvPr>
        </p:nvGraphicFramePr>
        <p:xfrm>
          <a:off x="1620720" y="4645527"/>
          <a:ext cx="5731880" cy="15951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570895"/>
                <a:gridCol w="2160985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Ratings&gt;4.5</a:t>
                      </a:r>
                      <a:r>
                        <a:rPr lang="zh-CN" altLang="en-US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Stars</a:t>
                      </a:r>
                    </a:p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lang="zh-CN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Women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149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9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17389"/>
              </p:ext>
            </p:extLst>
          </p:nvPr>
        </p:nvGraphicFramePr>
        <p:xfrm>
          <a:off x="444343" y="2153111"/>
          <a:ext cx="8231760" cy="446425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47022"/>
                <a:gridCol w="4773667"/>
                <a:gridCol w="2111071"/>
              </a:tblGrid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  <a:effectLst/>
                        </a:rPr>
                        <a:t>Movie</a:t>
                      </a:r>
                      <a:r>
                        <a:rPr lang="zh-CN" altLang="en-US" sz="160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FFFF"/>
                          </a:solidFill>
                          <a:effectLst/>
                        </a:rPr>
                        <a:t>ID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Movie Title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Number of Ratings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3858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American Beauty (1999)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3428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260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Star Wars: Episode IV – A New Hope (1977)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2991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1196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Star Wars: Episode V – The Empire Strikes Back (1980)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2990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1210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Star Wars: Episode VI – Return of the Jedi (1983)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2883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480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Jurassic Park (1993)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2672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2028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Saving Private Ryan (1998)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2653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589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Terminator 2: Judgment Day (1991)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2649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2571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The Matrix (1999)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2590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1270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Back to the Future (1985)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2583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593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The Silence of the Lambs (1991)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2578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0766" y="574084"/>
            <a:ext cx="7612063" cy="1070216"/>
          </a:xfrm>
        </p:spPr>
        <p:txBody>
          <a:bodyPr/>
          <a:lstStyle/>
          <a:p>
            <a:r>
              <a:rPr lang="en-US" altLang="zh-CN" sz="3600" dirty="0" smtClean="0">
                <a:effectLst/>
              </a:rPr>
              <a:t>1.Summary</a:t>
            </a:r>
            <a:r>
              <a:rPr lang="zh-CN" altLang="en-US" sz="3600" dirty="0" smtClean="0">
                <a:effectLst/>
              </a:rPr>
              <a:t> </a:t>
            </a:r>
            <a:r>
              <a:rPr lang="en-US" altLang="zh-CN" sz="3600" dirty="0">
                <a:effectLst/>
              </a:rPr>
              <a:t>Statistics on Ratings </a:t>
            </a:r>
            <a:br>
              <a:rPr lang="en-US" altLang="zh-CN" sz="3600" dirty="0">
                <a:effectLst/>
              </a:rPr>
            </a:b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48104" y="1657680"/>
            <a:ext cx="3903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FFFF"/>
                </a:solidFill>
              </a:rPr>
              <a:t>T</a:t>
            </a:r>
            <a:r>
              <a:rPr lang="en-US" altLang="zh-CN" sz="2200" dirty="0" smtClean="0">
                <a:solidFill>
                  <a:srgbClr val="FFFFFF"/>
                </a:solidFill>
              </a:rPr>
              <a:t>op </a:t>
            </a:r>
            <a:r>
              <a:rPr lang="en-US" altLang="zh-CN" sz="2200" dirty="0">
                <a:solidFill>
                  <a:srgbClr val="FFFFFF"/>
                </a:solidFill>
              </a:rPr>
              <a:t>T</a:t>
            </a:r>
            <a:r>
              <a:rPr lang="en-US" altLang="zh-CN" sz="2200" dirty="0" smtClean="0">
                <a:solidFill>
                  <a:srgbClr val="FFFFFF"/>
                </a:solidFill>
              </a:rPr>
              <a:t>en </a:t>
            </a:r>
            <a:r>
              <a:rPr lang="en-US" altLang="zh-CN" sz="2200" dirty="0">
                <a:solidFill>
                  <a:srgbClr val="FFFFFF"/>
                </a:solidFill>
              </a:rPr>
              <a:t>M</a:t>
            </a:r>
            <a:r>
              <a:rPr lang="en-US" altLang="zh-CN" sz="2200" dirty="0" smtClean="0">
                <a:solidFill>
                  <a:srgbClr val="FFFFFF"/>
                </a:solidFill>
              </a:rPr>
              <a:t>ost </a:t>
            </a:r>
            <a:r>
              <a:rPr lang="en-US" altLang="zh-CN" sz="2200" dirty="0">
                <a:solidFill>
                  <a:srgbClr val="FFFFFF"/>
                </a:solidFill>
              </a:rPr>
              <a:t>P</a:t>
            </a:r>
            <a:r>
              <a:rPr lang="en-US" altLang="zh-CN" sz="2200" dirty="0" smtClean="0">
                <a:solidFill>
                  <a:srgbClr val="FFFFFF"/>
                </a:solidFill>
              </a:rPr>
              <a:t>opular </a:t>
            </a:r>
            <a:r>
              <a:rPr lang="en-US" altLang="zh-CN" sz="2200" dirty="0">
                <a:solidFill>
                  <a:srgbClr val="FFFFFF"/>
                </a:solidFill>
              </a:rPr>
              <a:t>M</a:t>
            </a:r>
            <a:r>
              <a:rPr lang="en-US" altLang="zh-CN" sz="2200" dirty="0" smtClean="0">
                <a:solidFill>
                  <a:srgbClr val="FFFFFF"/>
                </a:solidFill>
              </a:rPr>
              <a:t>ovies </a:t>
            </a:r>
            <a:endParaRPr kumimoji="1" lang="zh-CN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8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" b="1" dirty="0" smtClean="0">
                <a:latin typeface="Times New Roman"/>
                <a:cs typeface="Times New Roman"/>
              </a:rPr>
              <a:t>Question: Which</a:t>
            </a:r>
            <a:r>
              <a:rPr kumimoji="1" lang="zh-CN" altLang="en-US" sz="2000" b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b="1" dirty="0" smtClean="0">
                <a:latin typeface="Times New Roman"/>
                <a:cs typeface="Times New Roman"/>
              </a:rPr>
              <a:t>age group is easiest to please?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>
                <a:latin typeface="Times New Roman"/>
                <a:cs typeface="Times New Roman"/>
              </a:rPr>
              <a:t>Conjecture: the </a:t>
            </a:r>
            <a:r>
              <a:rPr kumimoji="1" lang="en-US" altLang="zh-CN" sz="2000" b="1" dirty="0" err="1">
                <a:latin typeface="Times New Roman"/>
                <a:cs typeface="Times New Roman"/>
              </a:rPr>
              <a:t>extrema</a:t>
            </a:r>
            <a:r>
              <a:rPr kumimoji="1" lang="en-US" altLang="zh-CN" sz="2000" b="1" dirty="0">
                <a:latin typeface="Times New Roman"/>
                <a:cs typeface="Times New Roman"/>
              </a:rPr>
              <a:t> of these groups (&lt;18 and &gt;56) were the most easiest to please. </a:t>
            </a:r>
            <a:endParaRPr kumimoji="1" lang="en-US" altLang="zh-CN" sz="2000" b="1" dirty="0" smtClean="0">
              <a:latin typeface="Times New Roman"/>
              <a:cs typeface="Times New Roman"/>
            </a:endParaRPr>
          </a:p>
          <a:p>
            <a:endParaRPr kumimoji="1" lang="en-US" altLang="zh-CN" sz="2000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>
                <a:latin typeface="Times New Roman"/>
                <a:cs typeface="Times New Roman"/>
              </a:rPr>
              <a:t>Conclusion</a:t>
            </a:r>
            <a:r>
              <a:rPr kumimoji="1" lang="zh-CN" altLang="en-US" sz="2000" b="1" dirty="0">
                <a:latin typeface="Times New Roman"/>
                <a:cs typeface="Times New Roman"/>
              </a:rPr>
              <a:t>:</a:t>
            </a:r>
            <a:r>
              <a:rPr kumimoji="1" lang="en-US" altLang="zh-CN" sz="2000" b="1" dirty="0">
                <a:latin typeface="Times New Roman"/>
                <a:cs typeface="Times New Roman"/>
              </a:rPr>
              <a:t>The</a:t>
            </a:r>
            <a:r>
              <a:rPr kumimoji="1" lang="zh-CN" altLang="en-US" sz="20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000" b="1" dirty="0" smtClean="0">
                <a:latin typeface="Times New Roman"/>
                <a:cs typeface="Times New Roman"/>
              </a:rPr>
              <a:t>conjecture </a:t>
            </a:r>
            <a:r>
              <a:rPr kumimoji="1" lang="en-US" altLang="zh-CN" sz="2000" b="1" dirty="0">
                <a:latin typeface="Times New Roman"/>
                <a:cs typeface="Times New Roman"/>
              </a:rPr>
              <a:t>was wrong and the 35-44 age group was the most easy to please. 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0766" y="574084"/>
            <a:ext cx="7612063" cy="1070216"/>
          </a:xfrm>
        </p:spPr>
        <p:txBody>
          <a:bodyPr/>
          <a:lstStyle/>
          <a:p>
            <a:r>
              <a:rPr lang="en-US" altLang="zh-CN" sz="3600" dirty="0" smtClean="0">
                <a:effectLst/>
              </a:rPr>
              <a:t>1.Summary</a:t>
            </a:r>
            <a:r>
              <a:rPr lang="zh-CN" altLang="en-US" sz="3600" dirty="0" smtClean="0">
                <a:effectLst/>
              </a:rPr>
              <a:t> </a:t>
            </a:r>
            <a:r>
              <a:rPr lang="en-US" altLang="zh-CN" sz="3600" dirty="0">
                <a:effectLst/>
              </a:rPr>
              <a:t>Statistics on Ratings </a:t>
            </a:r>
            <a:br>
              <a:rPr lang="en-US" altLang="zh-CN" sz="3600" dirty="0">
                <a:effectLst/>
              </a:rPr>
            </a:br>
            <a:endParaRPr kumimoji="1"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00524"/>
              </p:ext>
            </p:extLst>
          </p:nvPr>
        </p:nvGraphicFramePr>
        <p:xfrm>
          <a:off x="1082839" y="3509209"/>
          <a:ext cx="7152111" cy="14638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62198"/>
                <a:gridCol w="725829"/>
                <a:gridCol w="894014"/>
                <a:gridCol w="894014"/>
                <a:gridCol w="889001"/>
                <a:gridCol w="899027"/>
                <a:gridCol w="894014"/>
                <a:gridCol w="894014"/>
              </a:tblGrid>
              <a:tr h="585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Age Group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&lt;18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18-24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25-34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35-44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45-49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50-56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&gt;56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8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Rating Variance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0.7920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0.6275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0.5139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  <a:effectLst/>
                        </a:rPr>
                        <a:t>0.4877</a:t>
                      </a:r>
                      <a:endParaRPr lang="en-US" sz="1600" dirty="0">
                        <a:solidFill>
                          <a:schemeClr val="accent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0.5123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0.6219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BA6400"/>
                          </a:solidFill>
                          <a:effectLst/>
                        </a:rPr>
                        <a:t>0.6725</a:t>
                      </a:r>
                      <a:endParaRPr lang="en-US" sz="1600" dirty="0">
                        <a:solidFill>
                          <a:srgbClr val="BA64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54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736646"/>
            <a:ext cx="7612064" cy="418203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ffectLst/>
              </a:rPr>
              <a:t>C</a:t>
            </a:r>
            <a:r>
              <a:rPr lang="en-US" altLang="zh-CN" sz="2000" dirty="0" smtClean="0">
                <a:effectLst/>
              </a:rPr>
              <a:t>orrelation </a:t>
            </a:r>
            <a:r>
              <a:rPr lang="en-US" altLang="zh-CN" sz="2000" dirty="0">
                <a:effectLst/>
              </a:rPr>
              <a:t>B</a:t>
            </a:r>
            <a:r>
              <a:rPr lang="en-US" altLang="zh-CN" sz="2000" dirty="0" smtClean="0">
                <a:effectLst/>
              </a:rPr>
              <a:t>etween </a:t>
            </a:r>
            <a:r>
              <a:rPr lang="en-US" altLang="zh-CN" sz="2000" dirty="0">
                <a:effectLst/>
              </a:rPr>
              <a:t>the </a:t>
            </a:r>
            <a:r>
              <a:rPr lang="en-US" altLang="zh-CN" sz="2000" dirty="0" smtClean="0">
                <a:effectLst/>
              </a:rPr>
              <a:t>Average </a:t>
            </a:r>
            <a:r>
              <a:rPr lang="en-US" altLang="zh-CN" sz="2000" dirty="0">
                <a:effectLst/>
              </a:rPr>
              <a:t>R</a:t>
            </a:r>
            <a:r>
              <a:rPr lang="en-US" altLang="zh-CN" sz="2000" dirty="0" smtClean="0">
                <a:effectLst/>
              </a:rPr>
              <a:t>atings </a:t>
            </a:r>
            <a:r>
              <a:rPr lang="en-US" altLang="zh-CN" sz="2000" dirty="0">
                <a:effectLst/>
              </a:rPr>
              <a:t>of </a:t>
            </a:r>
            <a:r>
              <a:rPr lang="en-US" altLang="zh-CN" sz="2000" dirty="0" smtClean="0">
                <a:effectLst/>
              </a:rPr>
              <a:t>Movies </a:t>
            </a:r>
            <a:r>
              <a:rPr lang="en-US" altLang="zh-CN" sz="2000" dirty="0">
                <a:effectLst/>
              </a:rPr>
              <a:t>B</a:t>
            </a:r>
            <a:r>
              <a:rPr lang="en-US" altLang="zh-CN" sz="2000" dirty="0" smtClean="0">
                <a:effectLst/>
              </a:rPr>
              <a:t>etween </a:t>
            </a:r>
            <a:r>
              <a:rPr lang="en-US" altLang="zh-CN" sz="2000" dirty="0">
                <a:effectLst/>
              </a:rPr>
              <a:t>D</a:t>
            </a:r>
            <a:r>
              <a:rPr lang="en-US" altLang="zh-CN" sz="2000" dirty="0" smtClean="0">
                <a:effectLst/>
              </a:rPr>
              <a:t>ifferent </a:t>
            </a:r>
            <a:r>
              <a:rPr lang="en-US" altLang="zh-CN" sz="2000" dirty="0">
                <a:effectLst/>
              </a:rPr>
              <a:t>A</a:t>
            </a:r>
            <a:r>
              <a:rPr lang="en-US" altLang="zh-CN" sz="2000" dirty="0" smtClean="0">
                <a:effectLst/>
              </a:rPr>
              <a:t>ge </a:t>
            </a:r>
            <a:r>
              <a:rPr lang="en-US" altLang="zh-CN" sz="2000" dirty="0">
                <a:effectLst/>
              </a:rPr>
              <a:t>G</a:t>
            </a:r>
            <a:r>
              <a:rPr lang="en-US" altLang="zh-CN" sz="2000" dirty="0" smtClean="0">
                <a:effectLst/>
              </a:rPr>
              <a:t>roups </a:t>
            </a:r>
          </a:p>
          <a:p>
            <a:endParaRPr kumimoji="1"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0766" y="574084"/>
            <a:ext cx="7612063" cy="1070216"/>
          </a:xfrm>
        </p:spPr>
        <p:txBody>
          <a:bodyPr/>
          <a:lstStyle/>
          <a:p>
            <a:r>
              <a:rPr lang="en-US" altLang="zh-CN" sz="3600" dirty="0" smtClean="0">
                <a:effectLst/>
              </a:rPr>
              <a:t>1.Summary</a:t>
            </a:r>
            <a:r>
              <a:rPr lang="zh-CN" altLang="en-US" sz="3600" dirty="0" smtClean="0">
                <a:effectLst/>
              </a:rPr>
              <a:t> </a:t>
            </a:r>
            <a:r>
              <a:rPr lang="en-US" altLang="zh-CN" sz="3600" dirty="0">
                <a:effectLst/>
              </a:rPr>
              <a:t>Statistics on Ratings </a:t>
            </a:r>
            <a:br>
              <a:rPr lang="en-US" altLang="zh-CN" sz="3600" dirty="0">
                <a:effectLst/>
              </a:rPr>
            </a:b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26000" y="4277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2922"/>
              </p:ext>
            </p:extLst>
          </p:nvPr>
        </p:nvGraphicFramePr>
        <p:xfrm>
          <a:off x="101602" y="2732307"/>
          <a:ext cx="9042399" cy="34438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4711"/>
                <a:gridCol w="1004711"/>
                <a:gridCol w="1004711"/>
                <a:gridCol w="1004711"/>
                <a:gridCol w="1004711"/>
                <a:gridCol w="1004711"/>
                <a:gridCol w="1004711"/>
                <a:gridCol w="1004711"/>
                <a:gridCol w="100471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Age Group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&lt;18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18-24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25-34</a:t>
                      </a:r>
                      <a:endParaRPr lang="en-US" sz="1400" dirty="0">
                        <a:solidFill>
                          <a:schemeClr val="accent3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35-44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45-49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50-56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&gt;56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Average Correlation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&lt;18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0.5328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0.5074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0.4936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0.4631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0.4089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0.5673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18-24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0.5328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0.6027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0.5364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0.6259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25-34</a:t>
                      </a:r>
                      <a:endParaRPr lang="en-US" sz="1400" dirty="0">
                        <a:solidFill>
                          <a:schemeClr val="accent3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0.7633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0.6886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0.6789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0.5845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0.7103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35-44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0.5074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0.6027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0.7633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0.6188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0.6957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45-49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0.4936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0.6886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0.6633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0.5926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0.6704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50-56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0.4631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0.5364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0.6789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0.6633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0.6123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0.6635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&gt;56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0.4089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0.5845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0.6188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0.5926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0.6123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0.6098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Average Correlation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0.5673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0.6259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BA28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0.6957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0.6704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0.6635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0.6098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7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1200" y="523968"/>
            <a:ext cx="7226300" cy="923832"/>
          </a:xfrm>
        </p:spPr>
        <p:txBody>
          <a:bodyPr anchor="t"/>
          <a:lstStyle/>
          <a:p>
            <a:pPr algn="l"/>
            <a:r>
              <a:rPr lang="en-US" altLang="zh-CN" sz="3600" dirty="0" smtClean="0">
                <a:effectLst/>
              </a:rPr>
              <a:t>2.</a:t>
            </a:r>
            <a:r>
              <a:rPr lang="en-US" altLang="zh-CN" sz="3600" dirty="0" smtClean="0">
                <a:effectLst/>
              </a:rPr>
              <a:t> 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Histograms</a:t>
            </a:r>
            <a:r>
              <a:rPr lang="zh-CN" altLang="zh-CN" sz="3600" dirty="0" smtClean="0">
                <a:effectLst/>
                <a:latin typeface="Times New Roman"/>
                <a:cs typeface="Times New Roman"/>
              </a:rPr>
              <a:t>:</a:t>
            </a:r>
            <a:r>
              <a:rPr lang="en-US" altLang="zh-CN" sz="2800" dirty="0" smtClean="0">
                <a:effectLst/>
                <a:latin typeface="Times New Roman"/>
                <a:cs typeface="Times New Roman"/>
              </a:rPr>
              <a:t>Distribution 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of Ratings</a:t>
            </a:r>
            <a:br>
              <a:rPr lang="en-US" altLang="zh-CN" sz="2800" dirty="0">
                <a:effectLst/>
                <a:latin typeface="Times New Roman"/>
                <a:cs typeface="Times New Roman"/>
              </a:rPr>
            </a:br>
            <a:r>
              <a:rPr lang="en-US" altLang="zh-CN" sz="3600" dirty="0">
                <a:effectLst/>
              </a:rPr>
              <a:t/>
            </a:r>
            <a:br>
              <a:rPr lang="en-US" altLang="zh-CN" sz="3600" dirty="0">
                <a:effectLst/>
              </a:rPr>
            </a:br>
            <a:endParaRPr kumimoji="1" lang="zh-CN" alt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550463"/>
            <a:ext cx="4476750" cy="2933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550463"/>
            <a:ext cx="4476750" cy="2933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0933" y="4552443"/>
            <a:ext cx="87037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lang="zh-CN" altLang="en-US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majority </a:t>
            </a:r>
            <a:r>
              <a:rPr lang="en-US" altLang="zh-CN" sz="2200" dirty="0">
                <a:solidFill>
                  <a:srgbClr val="FFFFFF"/>
                </a:solidFill>
                <a:latin typeface="Times New Roman"/>
                <a:cs typeface="Times New Roman"/>
              </a:rPr>
              <a:t>of users tend to rate movies between 3 and 4 stars. </a:t>
            </a:r>
            <a:endParaRPr lang="en-US" altLang="zh-CN" sz="22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lang="zh-CN" altLang="en-US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lang="en-US" altLang="zh-CN" sz="2200" dirty="0">
                <a:solidFill>
                  <a:srgbClr val="FFFFFF"/>
                </a:solidFill>
                <a:latin typeface="Times New Roman"/>
                <a:cs typeface="Times New Roman"/>
              </a:rPr>
              <a:t>tails disappear when we only use movies rated more than 100 times.</a:t>
            </a:r>
            <a:r>
              <a:rPr lang="en-US" altLang="zh-CN"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zh-CN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en-US" altLang="zh-CN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zh-CN" altLang="en-US" sz="2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</a:rPr>
              <a:t>Kurtosis analysis</a:t>
            </a:r>
            <a:r>
              <a:rPr lang="en-US" altLang="zh-CN" sz="2200" dirty="0" smtClean="0">
                <a:solidFill>
                  <a:srgbClr val="FFFFFF"/>
                </a:solidFill>
              </a:rPr>
              <a:t>: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sz="2200" dirty="0">
                <a:solidFill>
                  <a:srgbClr val="FFFFFF"/>
                </a:solidFill>
              </a:rPr>
              <a:t>The original histogram has a kurtosis of 0.3246, </a:t>
            </a:r>
            <a:r>
              <a:rPr lang="en-US" altLang="zh-CN" sz="2200" dirty="0" smtClean="0">
                <a:solidFill>
                  <a:srgbClr val="FFFFFF"/>
                </a:solidFill>
              </a:rPr>
              <a:t>the </a:t>
            </a:r>
            <a:r>
              <a:rPr lang="en-US" altLang="zh-CN" sz="2200" dirty="0">
                <a:solidFill>
                  <a:srgbClr val="FFFFFF"/>
                </a:solidFill>
              </a:rPr>
              <a:t>kurtosis becomes -</a:t>
            </a:r>
            <a:r>
              <a:rPr lang="en-US" altLang="zh-CN" sz="2200" dirty="0" smtClean="0">
                <a:solidFill>
                  <a:srgbClr val="FFFFFF"/>
                </a:solidFill>
              </a:rPr>
              <a:t>0.2478</a:t>
            </a:r>
            <a:r>
              <a:rPr lang="zh-CN" altLang="zh-CN" sz="2200" dirty="0">
                <a:solidFill>
                  <a:srgbClr val="FFFFFF"/>
                </a:solidFill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</a:rPr>
              <a:t>in</a:t>
            </a:r>
            <a:r>
              <a:rPr lang="zh-CN" altLang="en-US" sz="2200" dirty="0" smtClean="0">
                <a:solidFill>
                  <a:srgbClr val="FFFFFF"/>
                </a:solidFill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</a:rPr>
              <a:t>the</a:t>
            </a:r>
            <a:r>
              <a:rPr lang="zh-CN" altLang="en-US" sz="2200" dirty="0" smtClean="0">
                <a:solidFill>
                  <a:srgbClr val="FFFFFF"/>
                </a:solidFill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</a:rPr>
              <a:t>second</a:t>
            </a:r>
            <a:r>
              <a:rPr lang="zh-CN" altLang="en-US" sz="2200" dirty="0" smtClean="0">
                <a:solidFill>
                  <a:srgbClr val="FFFFFF"/>
                </a:solidFill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</a:rPr>
              <a:t>histogram.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sz="2200" dirty="0" smtClean="0">
                <a:solidFill>
                  <a:srgbClr val="FFFFFF"/>
                </a:solidFill>
              </a:rPr>
              <a:t>Tails change </a:t>
            </a:r>
            <a:r>
              <a:rPr lang="en-US" altLang="zh-CN" sz="2200" dirty="0">
                <a:solidFill>
                  <a:srgbClr val="FFFFFF"/>
                </a:solidFill>
              </a:rPr>
              <a:t>from “fat” to “</a:t>
            </a:r>
            <a:r>
              <a:rPr lang="en-US" altLang="zh-CN" sz="2200" dirty="0" smtClean="0">
                <a:solidFill>
                  <a:srgbClr val="FFFFFF"/>
                </a:solidFill>
              </a:rPr>
              <a:t>thin”</a:t>
            </a:r>
            <a:endParaRPr lang="en-US" altLang="zh-CN" sz="2200" dirty="0" smtClean="0">
              <a:solidFill>
                <a:srgbClr val="FFFFFF"/>
              </a:solidFill>
            </a:endParaRPr>
          </a:p>
          <a:p>
            <a:endParaRPr kumimoji="1" lang="zh-CN" altLang="en-US" sz="2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5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/>
                <a:cs typeface="Times New Roman"/>
              </a:rPr>
              <a:t>Conjecture: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the 25-34 and the 35-44 age group’s average rating patterns can</a:t>
            </a:r>
            <a:r>
              <a:rPr lang="zh-CN" altLang="en-US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be</a:t>
            </a:r>
            <a:r>
              <a:rPr lang="zh-CN" altLang="en-US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used</a:t>
            </a:r>
            <a:r>
              <a:rPr lang="zh-CN" altLang="en-US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to</a:t>
            </a:r>
            <a:r>
              <a:rPr lang="zh-CN" altLang="en-US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extrapolate</a:t>
            </a:r>
            <a:r>
              <a:rPr lang="zh-CN" altLang="en-US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dirty="0">
                <a:effectLst/>
                <a:latin typeface="Times New Roman"/>
                <a:cs typeface="Times New Roman"/>
              </a:rPr>
              <a:t>the rating patterns of the entire population of users</a:t>
            </a:r>
            <a:r>
              <a:rPr lang="zh-CN" altLang="zh-CN" dirty="0">
                <a:effectLst/>
                <a:latin typeface="Times New Roman"/>
                <a:cs typeface="Times New Roman"/>
              </a:rPr>
              <a:t>.</a:t>
            </a:r>
            <a:endParaRPr lang="en-US" altLang="zh-CN" dirty="0">
              <a:effectLst/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1200" y="523968"/>
            <a:ext cx="7416800" cy="923832"/>
          </a:xfrm>
        </p:spPr>
        <p:txBody>
          <a:bodyPr anchor="t"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2.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Histograms</a:t>
            </a:r>
            <a:r>
              <a:rPr lang="zh-CN" altLang="zh-CN" sz="3200" dirty="0" smtClean="0">
                <a:effectLst/>
                <a:latin typeface="Times New Roman"/>
                <a:cs typeface="Times New Roman"/>
              </a:rPr>
              <a:t>-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the number of average ratings over each age </a:t>
            </a:r>
            <a:r>
              <a:rPr lang="en-US" altLang="zh-CN" sz="2800" dirty="0" smtClean="0">
                <a:effectLst/>
                <a:latin typeface="Times New Roman"/>
                <a:cs typeface="Times New Roman"/>
              </a:rPr>
              <a:t>group</a:t>
            </a:r>
            <a:endParaRPr kumimoji="1" lang="zh-CN" alt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5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1200" y="523968"/>
            <a:ext cx="7416800" cy="923832"/>
          </a:xfrm>
        </p:spPr>
        <p:txBody>
          <a:bodyPr anchor="t"/>
          <a:lstStyle/>
          <a:p>
            <a:pPr algn="l"/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2.</a:t>
            </a:r>
            <a:r>
              <a:rPr lang="en-US" altLang="zh-CN" sz="3600" dirty="0" smtClean="0">
                <a:effectLst/>
                <a:latin typeface="Times New Roman"/>
                <a:cs typeface="Times New Roman"/>
              </a:rPr>
              <a:t>Histograms</a:t>
            </a:r>
            <a:r>
              <a:rPr lang="zh-CN" altLang="zh-CN" sz="3200" dirty="0" smtClean="0">
                <a:effectLst/>
                <a:latin typeface="Times New Roman"/>
                <a:cs typeface="Times New Roman"/>
              </a:rPr>
              <a:t>-</a:t>
            </a:r>
            <a:r>
              <a:rPr lang="en-US" altLang="zh-CN" sz="2800" dirty="0">
                <a:effectLst/>
                <a:latin typeface="Times New Roman"/>
                <a:cs typeface="Times New Roman"/>
              </a:rPr>
              <a:t>the number of average ratings over each age </a:t>
            </a:r>
            <a:r>
              <a:rPr lang="en-US" altLang="zh-CN" sz="2800" dirty="0" smtClean="0">
                <a:effectLst/>
                <a:latin typeface="Times New Roman"/>
                <a:cs typeface="Times New Roman"/>
              </a:rPr>
              <a:t>group</a:t>
            </a:r>
            <a:endParaRPr kumimoji="1" lang="zh-CN" altLang="en-US" sz="2800" dirty="0">
              <a:latin typeface="Times New Roman"/>
              <a:cs typeface="Times New Roman"/>
            </a:endParaRPr>
          </a:p>
        </p:txBody>
      </p:sp>
      <p:pic>
        <p:nvPicPr>
          <p:cNvPr id="9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9466" y="1879600"/>
            <a:ext cx="8297333" cy="48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244</TotalTime>
  <Words>836</Words>
  <Application>Microsoft Macintosh PowerPoint</Application>
  <PresentationFormat>全屏显示(4:3)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栖息地</vt:lpstr>
      <vt:lpstr>Data Analysis on MovieLens --Dennis  Silva --Xuanyu Li --Branden Diniz --Chuxin Wei </vt:lpstr>
      <vt:lpstr>Findings</vt:lpstr>
      <vt:lpstr>1.Summary Statistics on Ratings  </vt:lpstr>
      <vt:lpstr>1.Summary Statistics on Ratings  </vt:lpstr>
      <vt:lpstr>1.Summary Statistics on Ratings  </vt:lpstr>
      <vt:lpstr>1.Summary Statistics on Ratings  </vt:lpstr>
      <vt:lpstr>2. Histograms:Distribution of Ratings  </vt:lpstr>
      <vt:lpstr>2.Histograms-the number of average ratings over each age group</vt:lpstr>
      <vt:lpstr>2.Histograms-the number of average ratings over each age group</vt:lpstr>
      <vt:lpstr>2.Histograms</vt:lpstr>
      <vt:lpstr>3. Scatter Plots—Correlation between Men and Women </vt:lpstr>
      <vt:lpstr>3. Scatter Plots—Correlation between Men and Women </vt:lpstr>
      <vt:lpstr>4.Business Intelligence: Business Questions  </vt:lpstr>
      <vt:lpstr>4.Business Intelligence: Business Questions 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MovieLens --Dennis  Silva --Xuanyu Li --Branden Diniz --Chuxin Wei </dc:title>
  <dc:creator>Donna Wei</dc:creator>
  <cp:lastModifiedBy>Donna Wei</cp:lastModifiedBy>
  <cp:revision>24</cp:revision>
  <dcterms:created xsi:type="dcterms:W3CDTF">2016-03-02T18:10:12Z</dcterms:created>
  <dcterms:modified xsi:type="dcterms:W3CDTF">2016-03-02T22:16:40Z</dcterms:modified>
</cp:coreProperties>
</file>