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embeddedFontLst>
    <p:embeddedFont>
      <p:font typeface="Lato" panose="020F0502020204030203" pitchFamily="34" charset="0"/>
      <p:regular r:id="rId26"/>
      <p:bold r:id="rId27"/>
      <p:italic r:id="rId28"/>
      <p:boldItalic r:id="rId29"/>
    </p:embeddedFont>
    <p:embeddedFont>
      <p:font typeface="Lato Black" panose="020F0502020204030203" pitchFamily="34" charset="0"/>
      <p:bold r:id="rId30"/>
      <p:boldItalic r:id="rId31"/>
    </p:embeddedFont>
    <p:embeddedFont>
      <p:font typeface="Montserrat" panose="000005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9F4202-CB1E-4FCA-B59E-F4EE9FF5DA71}" v="16" dt="2025-09-26T13:29:01.3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93" autoAdjust="0"/>
  </p:normalViewPr>
  <p:slideViewPr>
    <p:cSldViewPr snapToGrid="0">
      <p:cViewPr varScale="1">
        <p:scale>
          <a:sx n="116" d="100"/>
          <a:sy n="116" d="100"/>
        </p:scale>
        <p:origin x="418"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Yong" userId="8e2dbd8b-8a6b-47fe-88bf-e00aa1bb27a1" providerId="ADAL" clId="{06BFA191-61E3-42E1-913A-E767CC1D19F1}"/>
    <pc:docChg chg="undo custSel modSld">
      <pc:chgData name="Alex Yong" userId="8e2dbd8b-8a6b-47fe-88bf-e00aa1bb27a1" providerId="ADAL" clId="{06BFA191-61E3-42E1-913A-E767CC1D19F1}" dt="2025-09-26T13:30:13.464" v="44" actId="20577"/>
      <pc:docMkLst>
        <pc:docMk/>
      </pc:docMkLst>
      <pc:sldChg chg="modSp mod">
        <pc:chgData name="Alex Yong" userId="8e2dbd8b-8a6b-47fe-88bf-e00aa1bb27a1" providerId="ADAL" clId="{06BFA191-61E3-42E1-913A-E767CC1D19F1}" dt="2025-09-26T13:24:24.834" v="10" actId="27636"/>
        <pc:sldMkLst>
          <pc:docMk/>
          <pc:sldMk cId="0" sldId="256"/>
        </pc:sldMkLst>
        <pc:spChg chg="mod">
          <ac:chgData name="Alex Yong" userId="8e2dbd8b-8a6b-47fe-88bf-e00aa1bb27a1" providerId="ADAL" clId="{06BFA191-61E3-42E1-913A-E767CC1D19F1}" dt="2025-09-26T13:24:24.834" v="10" actId="27636"/>
          <ac:spMkLst>
            <pc:docMk/>
            <pc:sldMk cId="0" sldId="256"/>
            <ac:spMk id="135" creationId="{00000000-0000-0000-0000-000000000000}"/>
          </ac:spMkLst>
        </pc:spChg>
      </pc:sldChg>
      <pc:sldChg chg="modSp mod">
        <pc:chgData name="Alex Yong" userId="8e2dbd8b-8a6b-47fe-88bf-e00aa1bb27a1" providerId="ADAL" clId="{06BFA191-61E3-42E1-913A-E767CC1D19F1}" dt="2025-09-26T13:24:24.854" v="11" actId="27636"/>
        <pc:sldMkLst>
          <pc:docMk/>
          <pc:sldMk cId="0" sldId="258"/>
        </pc:sldMkLst>
        <pc:spChg chg="mod">
          <ac:chgData name="Alex Yong" userId="8e2dbd8b-8a6b-47fe-88bf-e00aa1bb27a1" providerId="ADAL" clId="{06BFA191-61E3-42E1-913A-E767CC1D19F1}" dt="2025-09-26T13:24:24.854" v="11" actId="27636"/>
          <ac:spMkLst>
            <pc:docMk/>
            <pc:sldMk cId="0" sldId="258"/>
            <ac:spMk id="149" creationId="{00000000-0000-0000-0000-000000000000}"/>
          </ac:spMkLst>
        </pc:spChg>
      </pc:sldChg>
      <pc:sldChg chg="modSp mod">
        <pc:chgData name="Alex Yong" userId="8e2dbd8b-8a6b-47fe-88bf-e00aa1bb27a1" providerId="ADAL" clId="{06BFA191-61E3-42E1-913A-E767CC1D19F1}" dt="2025-09-26T13:24:24.861" v="12" actId="27636"/>
        <pc:sldMkLst>
          <pc:docMk/>
          <pc:sldMk cId="0" sldId="260"/>
        </pc:sldMkLst>
        <pc:spChg chg="mod">
          <ac:chgData name="Alex Yong" userId="8e2dbd8b-8a6b-47fe-88bf-e00aa1bb27a1" providerId="ADAL" clId="{06BFA191-61E3-42E1-913A-E767CC1D19F1}" dt="2025-09-26T13:24:24.861" v="12" actId="27636"/>
          <ac:spMkLst>
            <pc:docMk/>
            <pc:sldMk cId="0" sldId="260"/>
            <ac:spMk id="170" creationId="{00000000-0000-0000-0000-000000000000}"/>
          </ac:spMkLst>
        </pc:spChg>
      </pc:sldChg>
      <pc:sldChg chg="modNotes modNotesTx">
        <pc:chgData name="Alex Yong" userId="8e2dbd8b-8a6b-47fe-88bf-e00aa1bb27a1" providerId="ADAL" clId="{06BFA191-61E3-42E1-913A-E767CC1D19F1}" dt="2025-09-26T13:24:24.743" v="7"/>
        <pc:sldMkLst>
          <pc:docMk/>
          <pc:sldMk cId="0" sldId="263"/>
        </pc:sldMkLst>
      </pc:sldChg>
      <pc:sldChg chg="modNotes modNotesTx">
        <pc:chgData name="Alex Yong" userId="8e2dbd8b-8a6b-47fe-88bf-e00aa1bb27a1" providerId="ADAL" clId="{06BFA191-61E3-42E1-913A-E767CC1D19F1}" dt="2025-09-26T13:25:04.685" v="16" actId="20577"/>
        <pc:sldMkLst>
          <pc:docMk/>
          <pc:sldMk cId="0" sldId="264"/>
        </pc:sldMkLst>
      </pc:sldChg>
      <pc:sldChg chg="modNotes modNotesTx">
        <pc:chgData name="Alex Yong" userId="8e2dbd8b-8a6b-47fe-88bf-e00aa1bb27a1" providerId="ADAL" clId="{06BFA191-61E3-42E1-913A-E767CC1D19F1}" dt="2025-09-26T13:28:24.501" v="39" actId="20577"/>
        <pc:sldMkLst>
          <pc:docMk/>
          <pc:sldMk cId="0" sldId="265"/>
        </pc:sldMkLst>
      </pc:sldChg>
      <pc:sldChg chg="modSp mod modNotesTx">
        <pc:chgData name="Alex Yong" userId="8e2dbd8b-8a6b-47fe-88bf-e00aa1bb27a1" providerId="ADAL" clId="{06BFA191-61E3-42E1-913A-E767CC1D19F1}" dt="2025-09-26T13:29:01.518" v="41" actId="27636"/>
        <pc:sldMkLst>
          <pc:docMk/>
          <pc:sldMk cId="0" sldId="266"/>
        </pc:sldMkLst>
        <pc:spChg chg="mod">
          <ac:chgData name="Alex Yong" userId="8e2dbd8b-8a6b-47fe-88bf-e00aa1bb27a1" providerId="ADAL" clId="{06BFA191-61E3-42E1-913A-E767CC1D19F1}" dt="2025-09-26T13:29:01.518" v="41" actId="27636"/>
          <ac:spMkLst>
            <pc:docMk/>
            <pc:sldMk cId="0" sldId="266"/>
            <ac:spMk id="209" creationId="{00000000-0000-0000-0000-000000000000}"/>
          </ac:spMkLst>
        </pc:spChg>
      </pc:sldChg>
      <pc:sldChg chg="modSp mod">
        <pc:chgData name="Alex Yong" userId="8e2dbd8b-8a6b-47fe-88bf-e00aa1bb27a1" providerId="ADAL" clId="{06BFA191-61E3-42E1-913A-E767CC1D19F1}" dt="2025-09-26T13:29:01.536" v="42" actId="27636"/>
        <pc:sldMkLst>
          <pc:docMk/>
          <pc:sldMk cId="0" sldId="271"/>
        </pc:sldMkLst>
        <pc:spChg chg="mod">
          <ac:chgData name="Alex Yong" userId="8e2dbd8b-8a6b-47fe-88bf-e00aa1bb27a1" providerId="ADAL" clId="{06BFA191-61E3-42E1-913A-E767CC1D19F1}" dt="2025-09-26T13:29:01.536" v="42" actId="27636"/>
          <ac:spMkLst>
            <pc:docMk/>
            <pc:sldMk cId="0" sldId="271"/>
            <ac:spMk id="266" creationId="{00000000-0000-0000-0000-000000000000}"/>
          </ac:spMkLst>
        </pc:spChg>
      </pc:sldChg>
      <pc:sldChg chg="modNotesTx">
        <pc:chgData name="Alex Yong" userId="8e2dbd8b-8a6b-47fe-88bf-e00aa1bb27a1" providerId="ADAL" clId="{06BFA191-61E3-42E1-913A-E767CC1D19F1}" dt="2025-09-26T13:30:09.762" v="43" actId="20577"/>
        <pc:sldMkLst>
          <pc:docMk/>
          <pc:sldMk cId="0" sldId="276"/>
        </pc:sldMkLst>
      </pc:sldChg>
      <pc:sldChg chg="modNotesTx">
        <pc:chgData name="Alex Yong" userId="8e2dbd8b-8a6b-47fe-88bf-e00aa1bb27a1" providerId="ADAL" clId="{06BFA191-61E3-42E1-913A-E767CC1D19F1}" dt="2025-09-26T13:30:13.464" v="44" actId="20577"/>
        <pc:sldMkLst>
          <pc:docMk/>
          <pc:sldMk cId="0"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netsuite.com/portal/resource/articles/erp/healthcare-kpis.shtml"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annals.edu.sg/potentially-avoidable-readmissions-understanding-drivers-and-technology-enabled-solutions/#:~:text=Hospital%20admissions%20places%20high%20resource%20demands%20on%20the,%2830-day%20readmissions%29%20remains%20imperative%20to%20ensure%20long-term%20sustainability" TargetMode="External"/><Relationship Id="rId4" Type="http://schemas.openxmlformats.org/officeDocument/2006/relationships/hyperlink" Target="https://pmc.ncbi.nlm.nih.gov/articles/PMC11011876/"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8cfb76f96f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38cfb76f96f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808708de10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3808708de10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lvl="0" rtl="0">
              <a:buNone/>
            </a:pPr>
            <a:r>
              <a:rPr lang="en-US" sz="1100" b="0" i="0" u="none" strike="noStrike" cap="none" dirty="0">
                <a:solidFill>
                  <a:srgbClr val="000000"/>
                </a:solidFill>
                <a:effectLst/>
                <a:latin typeface="Arial" panose="020B0604020202020204" pitchFamily="34" charset="0"/>
                <a:cs typeface="Arial"/>
                <a:sym typeface="Arial"/>
              </a:rPr>
              <a:t>when we look at readmissions, we found that diabetes is the most common primary diagnosis. </a:t>
            </a:r>
          </a:p>
          <a:p>
            <a:pPr lvl="0" rtl="0">
              <a:buNone/>
            </a:pPr>
            <a:r>
              <a:rPr lang="en-US" sz="1100" b="0" i="0" u="none" strike="noStrike" cap="none" dirty="0">
                <a:solidFill>
                  <a:srgbClr val="000000"/>
                </a:solidFill>
                <a:effectLst/>
                <a:latin typeface="Arial" panose="020B0604020202020204" pitchFamily="34" charset="0"/>
                <a:cs typeface="Arial"/>
                <a:sym typeface="Arial"/>
              </a:rPr>
              <a:t>This tells us that while patients may come in for a variety of reasons, diabetes is a key factor in whether they are likely to return.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83c9d0306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83c9d0306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8cfb76f96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8cfb76f96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80d9bdf3c3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380d9bdf3c3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Out of every 10 patients our model flags as high-risk, we're right about 6 of them. The other 4 are what we would call 'false alarms'—patients who were flagged but did not get readmitted.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80d9bdf3c3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380d9bdf3c3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Of all the patients who were actually high-risk, we were able to find nearly </a:t>
            </a:r>
            <a:r>
              <a:rPr lang="en" b="1">
                <a:solidFill>
                  <a:schemeClr val="dk1"/>
                </a:solidFill>
              </a:rPr>
              <a:t>5 out of every 10</a:t>
            </a:r>
            <a:r>
              <a:rPr lang="en">
                <a:solidFill>
                  <a:schemeClr val="dk1"/>
                </a:solidFill>
              </a:rPr>
              <a:t> of them. The other 5 were high-risk patients who were unfortunately missed by our model.</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80d9bdf3c3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80d9bdf3c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Lastly, we also wanted to know what factors the model identified as having the biggest impact on readmission. Our analysis shows a few key drivers of risk:</a:t>
            </a:r>
            <a:endParaRPr>
              <a:solidFill>
                <a:schemeClr val="dk1"/>
              </a:solidFill>
            </a:endParaRPr>
          </a:p>
          <a:p>
            <a:pPr marL="0" lvl="0" indent="0" algn="l" rtl="0">
              <a:spcBef>
                <a:spcPts val="0"/>
              </a:spcBef>
              <a:spcAft>
                <a:spcPts val="0"/>
              </a:spcAft>
              <a:buNone/>
            </a:pPr>
            <a:r>
              <a:rPr lang="en">
                <a:solidFill>
                  <a:schemeClr val="dk1"/>
                </a:solidFill>
              </a:rPr>
              <a:t>First, patients with prior hospital visits, especially those with a previous inpatient visit, are twice as likely to be readmitted compared to those who have not had a prior inpatient visit.</a:t>
            </a:r>
            <a:endParaRPr>
              <a:solidFill>
                <a:schemeClr val="dk1"/>
              </a:solidFill>
            </a:endParaRPr>
          </a:p>
          <a:p>
            <a:pPr marL="0" lvl="0" indent="0" algn="l" rtl="0">
              <a:spcBef>
                <a:spcPts val="0"/>
              </a:spcBef>
              <a:spcAft>
                <a:spcPts val="0"/>
              </a:spcAft>
              <a:buNone/>
            </a:pPr>
            <a:r>
              <a:rPr lang="en">
                <a:solidFill>
                  <a:schemeClr val="dk1"/>
                </a:solidFill>
              </a:rPr>
              <a:t>Second, the age of the patient is also one of the significant factors. Patients in the 70 to 90-year-old age group are also more likely to be readmitted.</a:t>
            </a:r>
            <a:endParaRPr>
              <a:solidFill>
                <a:schemeClr val="dk1"/>
              </a:solidFill>
            </a:endParaRPr>
          </a:p>
          <a:p>
            <a:pPr marL="0" lvl="0" indent="0" algn="l" rtl="0">
              <a:spcBef>
                <a:spcPts val="0"/>
              </a:spcBef>
              <a:spcAft>
                <a:spcPts val="0"/>
              </a:spcAft>
              <a:buNone/>
            </a:pPr>
            <a:r>
              <a:rPr lang="en">
                <a:solidFill>
                  <a:schemeClr val="dk1"/>
                </a:solidFill>
              </a:rPr>
              <a:t>Finally, we found that certain diagnoses have a strong association with readmission. Patients who have Diabetes as a primary diagnosis, or a musculoskeletal issue as a secondary diagnosis, have a much higher likelihood of being readmitted.</a:t>
            </a:r>
            <a:endParaRPr>
              <a:solidFill>
                <a:schemeClr val="dk1"/>
              </a:solidFill>
            </a:endParaRPr>
          </a:p>
          <a:p>
            <a:pPr marL="0" lvl="0" indent="0" algn="l" rtl="0">
              <a:spcBef>
                <a:spcPts val="0"/>
              </a:spcBef>
              <a:spcAft>
                <a:spcPts val="0"/>
              </a:spcAft>
              <a:buNone/>
            </a:pPr>
            <a:r>
              <a:rPr lang="en">
                <a:solidFill>
                  <a:schemeClr val="dk1"/>
                </a:solidFill>
              </a:rPr>
              <a:t>This gives us a clear picture of who is at the highest risk, and it is this information that our model uses to make its predictions.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383c9d0306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383c9d0306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8cfb76f96f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38cfb76f96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Now that we know how our model performs, what factors our model identifies as high-risk, what should we do about it? Based on our analysis, we have a few key recommendations for the hospital.</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744e2f196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3744e2f196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pilot the prediction model to help with patient readmission reduction efforts. While the model currently identifies nearly 5 out of every 10 patients who were actually readmitted, these are the highest-risk individuals according to our analysis. Implementing targeted follow-up for this group could still significantly contribute to reducing overall readmission rates.</a:t>
            </a:r>
            <a:endParaRPr/>
          </a:p>
          <a:p>
            <a:pPr marL="0" lvl="0" indent="0" algn="l" rtl="0">
              <a:spcBef>
                <a:spcPts val="0"/>
              </a:spcBef>
              <a:spcAft>
                <a:spcPts val="0"/>
              </a:spcAft>
              <a:buNone/>
            </a:pPr>
            <a:endParaRPr/>
          </a:p>
          <a:p>
            <a:pPr marL="0" lvl="0" indent="0" algn="l" rtl="0">
              <a:lnSpc>
                <a:spcPct val="115000"/>
              </a:lnSpc>
              <a:spcBef>
                <a:spcPts val="1200"/>
              </a:spcBef>
              <a:spcAft>
                <a:spcPts val="0"/>
              </a:spcAft>
              <a:buNone/>
            </a:pPr>
            <a:r>
              <a:rPr lang="en">
                <a:solidFill>
                  <a:schemeClr val="dk1"/>
                </a:solidFill>
              </a:rPr>
              <a:t>Second, </a:t>
            </a:r>
            <a:r>
              <a:rPr lang="en" b="1">
                <a:solidFill>
                  <a:schemeClr val="dk1"/>
                </a:solidFill>
              </a:rPr>
              <a:t>focus on the patient groups</a:t>
            </a:r>
            <a:r>
              <a:rPr lang="en">
                <a:solidFill>
                  <a:schemeClr val="dk1"/>
                </a:solidFill>
              </a:rPr>
              <a:t> who are most strongly associated with readmission probability. These are patients who:</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Have had a previous hospital visit, especially an inpatient, emergency, or outpatient visit.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Have been prescribed diabetes medication during their hospital stay.</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Have a primary diagnosis of Diabetes.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Have a secondary diagnosis of a musculoskeletal issue.</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Are within the </a:t>
            </a:r>
            <a:r>
              <a:rPr lang="en" b="1">
                <a:solidFill>
                  <a:schemeClr val="dk1"/>
                </a:solidFill>
              </a:rPr>
              <a:t>70 to 90-year-old</a:t>
            </a:r>
            <a:r>
              <a:rPr lang="en">
                <a:solidFill>
                  <a:schemeClr val="dk1"/>
                </a:solidFill>
              </a:rPr>
              <a:t> age group.</a:t>
            </a:r>
            <a:endParaRPr>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Finally, we recommend doctors use the </a:t>
            </a:r>
            <a:r>
              <a:rPr lang="en" b="1">
                <a:solidFill>
                  <a:schemeClr val="dk1"/>
                </a:solidFill>
              </a:rPr>
              <a:t>Prediction Dashboard</a:t>
            </a:r>
            <a:r>
              <a:rPr lang="en">
                <a:solidFill>
                  <a:schemeClr val="dk1"/>
                </a:solidFill>
              </a:rPr>
              <a:t> to find the readmission probability of their patients and plan for targeted follow-up efforts.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80d9bdf3c3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380d9bdf3c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a:solidFill>
                  <a:schemeClr val="dk1"/>
                </a:solidFill>
              </a:rPr>
              <a:t>Now that we've discussed our recommendations for immediate action, let's talk about our next steps to continue improving the predictive model for the future.</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First, we can fine-tune the model's sensitivity to improve its ability to find more high-risk patients. While this might result in a few more 'false alarms,' we believe it's a worthwhile trade-off to ensure we don't miss a patient who genuinely needs help.</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Second, we'll continue to explore and build more intelligent features for the model to use. For example, we can refine how we categorize the intensity of procedures, lab tests, and medications. This will give the model even better information to make its predictions.</a:t>
            </a: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Finally, the most significant step is to acquire and use a larger dataset. By training the model on more data, we can increase its accuracy and make its predictions more robust for the entire hospital population.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Clr>
                <a:schemeClr val="dk1"/>
              </a:buClr>
              <a:buSzPts val="1100"/>
              <a:buFont typeface="Arial"/>
              <a:buNone/>
            </a:pPr>
            <a:r>
              <a:rPr lang="en">
                <a:solidFill>
                  <a:schemeClr val="dk1"/>
                </a:solidFill>
              </a:rPr>
              <a:t>Hello everyone. In the next 10 minutes, I will share our analysis on hospital's readmission rates. We’ll cover the key patterns we found, the predictive model we developed to identify high-risk patients, and our recommendations for action. I’ll be happy to take your questions at the end of the presentation.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83c9d0306a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383c9d0306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80d9bdf3c3_2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380d9bdf3c3_2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744e2f196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744e2f196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dirty="0">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83c9d0306a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83c9d0306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8cfb76f96f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8cfb76f96f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4507b9525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4507b9525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chemeClr val="dk1"/>
                </a:solidFill>
              </a:rPr>
              <a:t>Hospital readmission rate is one of the key performance metrics in healthcare, showing both clinical quality and operational efficiency. It is normally measured as the percentage of patients who return to a hospital, staying overnight, within a specific timeframe, normally 30-days after discharge.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According to a study published in the National Library of Medicine in Mar 2024, the estimated average cost of a 30-day all-cause adult readmission is at USD 16,037.08. Reducing the readmission rate or intervening before a patient is readmitted is beneficial both to hospitals and, more importantly, patients by improving outcomes and reducing avoidable complications.</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
                <a:solidFill>
                  <a:schemeClr val="dk1"/>
                </a:solidFill>
              </a:rPr>
              <a:t>When patients return to the hospital after discharge, they confront a complex mix of physical, emotional, social, financial, and care-coordination hurdles that can undermine recovery and quality of life.</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u="sng">
                <a:solidFill>
                  <a:schemeClr val="hlink"/>
                </a:solidFill>
                <a:hlinkClick r:id="rId3"/>
              </a:rPr>
              <a:t>35 Healthcare KPIs to Track in 2025 | NetSuite</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u="sng">
                <a:solidFill>
                  <a:srgbClr val="1155CC"/>
                </a:solidFill>
                <a:hlinkClick r:id="rId4">
                  <a:extLst>
                    <a:ext uri="{A12FA001-AC4F-418D-AE19-62706E023703}">
                      <ahyp:hlinkClr xmlns:ahyp="http://schemas.microsoft.com/office/drawing/2018/hyperlinkcolor" val="tx"/>
                    </a:ext>
                  </a:extLst>
                </a:hlinkClick>
              </a:rPr>
              <a:t>Systematic Review and Meta-Analysis of the Financial Impact of 30-Day Readmissions for Selected Medical Conditions: A Focus on Hospital Quality Performance</a:t>
            </a:r>
            <a:endParaRPr>
              <a:solidFill>
                <a:schemeClr val="dk1"/>
              </a:solidFill>
            </a:endParaRPr>
          </a:p>
          <a:p>
            <a:pPr marL="457200" lvl="0" indent="-298450" algn="l" rtl="0">
              <a:lnSpc>
                <a:spcPct val="115000"/>
              </a:lnSpc>
              <a:spcBef>
                <a:spcPts val="0"/>
              </a:spcBef>
              <a:spcAft>
                <a:spcPts val="0"/>
              </a:spcAft>
              <a:buClr>
                <a:schemeClr val="dk1"/>
              </a:buClr>
              <a:buSzPts val="1100"/>
              <a:buAutoNum type="arabicPeriod"/>
            </a:pPr>
            <a:r>
              <a:rPr lang="en" u="sng">
                <a:solidFill>
                  <a:schemeClr val="hlink"/>
                </a:solidFill>
                <a:hlinkClick r:id="rId5"/>
              </a:rPr>
              <a:t>Potentially avoidable readmissions: Understanding drivers and technology-enabled solutions - Annals Singapore</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83c9d0306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83c9d0306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8cfb76f96f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8cfb76f96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80d9bdf3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80d9bdf3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We are facing a significant challenge where our readmission rate is close to 50%. Let’s look at a more detailed breakdown of this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808708de10_1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808708de10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spcBef>
                <a:spcPts val="1200"/>
              </a:spcBef>
              <a:spcAft>
                <a:spcPts val="1200"/>
              </a:spcAft>
              <a:buNone/>
            </a:pPr>
            <a:r>
              <a:rPr lang="en-US" sz="1100" b="0" i="0" u="none" strike="noStrike" dirty="0">
                <a:solidFill>
                  <a:srgbClr val="000000"/>
                </a:solidFill>
                <a:effectLst/>
                <a:latin typeface="Arial" panose="020B0604020202020204" pitchFamily="34" charset="0"/>
              </a:rPr>
              <a:t>We are facing a significant challenge where our readmission rate is close to 50%. Let’s look at a more detailed breakdown of this data.</a:t>
            </a:r>
            <a:endParaRPr lang="en-US" b="0" dirty="0">
              <a:effectLst/>
            </a:endParaRPr>
          </a:p>
          <a:p>
            <a:pPr>
              <a:buNone/>
            </a:pPr>
            <a:r>
              <a:rPr lang="en-US" sz="1100" b="0" i="0" u="none" strike="noStrike" dirty="0">
                <a:solidFill>
                  <a:srgbClr val="000000"/>
                </a:solidFill>
                <a:effectLst/>
                <a:latin typeface="Arial" panose="020B0604020202020204" pitchFamily="34" charset="0"/>
              </a:rPr>
              <a:t>We found a clear trend: as a patient's age increases, so does their readmission rate. Patients in the </a:t>
            </a:r>
            <a:r>
              <a:rPr lang="en-US" sz="1100" b="1" i="0" u="none" strike="noStrike" dirty="0">
                <a:solidFill>
                  <a:srgbClr val="000000"/>
                </a:solidFill>
                <a:effectLst/>
                <a:latin typeface="Arial" panose="020B0604020202020204" pitchFamily="34" charset="0"/>
              </a:rPr>
              <a:t>70 to 90-year-old</a:t>
            </a:r>
            <a:r>
              <a:rPr lang="en-US" sz="1100" b="0" i="0" u="none" strike="noStrike" dirty="0">
                <a:solidFill>
                  <a:srgbClr val="000000"/>
                </a:solidFill>
                <a:effectLst/>
                <a:latin typeface="Arial" panose="020B0604020202020204" pitchFamily="34" charset="0"/>
              </a:rPr>
              <a:t> age group are the most likely to be readmitted.</a:t>
            </a:r>
            <a:endParaRPr dirty="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744e2f19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744e2f19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ja-JP" sz="1100" b="0" i="0" u="none" strike="noStrike" dirty="0">
                <a:solidFill>
                  <a:srgbClr val="000000"/>
                </a:solidFill>
                <a:effectLst/>
                <a:latin typeface="Arial" panose="020B0604020202020204" pitchFamily="34" charset="0"/>
              </a:rPr>
              <a:t>W</a:t>
            </a:r>
            <a:r>
              <a:rPr lang="en-US" sz="1100" b="0" i="0" u="none" strike="noStrike" dirty="0">
                <a:solidFill>
                  <a:srgbClr val="000000"/>
                </a:solidFill>
                <a:effectLst/>
                <a:latin typeface="Arial" panose="020B0604020202020204" pitchFamily="34" charset="0"/>
              </a:rPr>
              <a:t>hen we look at </a:t>
            </a:r>
            <a:r>
              <a:rPr lang="en-US" sz="1100" b="1" i="0" u="none" strike="noStrike" dirty="0">
                <a:solidFill>
                  <a:srgbClr val="000000"/>
                </a:solidFill>
                <a:effectLst/>
                <a:latin typeface="Arial" panose="020B0604020202020204" pitchFamily="34" charset="0"/>
              </a:rPr>
              <a:t>readmissions</a:t>
            </a:r>
            <a:r>
              <a:rPr lang="en-US" sz="1100" b="0" i="0" u="none" strike="noStrike" dirty="0">
                <a:solidFill>
                  <a:srgbClr val="000000"/>
                </a:solidFill>
                <a:effectLst/>
                <a:latin typeface="Arial" panose="020B0604020202020204" pitchFamily="34" charset="0"/>
              </a:rPr>
              <a:t>, we found that </a:t>
            </a:r>
            <a:r>
              <a:rPr lang="en-US" sz="1100" b="1" i="0" u="none" strike="noStrike" dirty="0">
                <a:solidFill>
                  <a:srgbClr val="000000"/>
                </a:solidFill>
                <a:effectLst/>
                <a:latin typeface="Arial" panose="020B0604020202020204" pitchFamily="34" charset="0"/>
              </a:rPr>
              <a:t>diabetes </a:t>
            </a:r>
            <a:r>
              <a:rPr lang="en-US" sz="1100" b="0" i="0" u="none" strike="noStrike" dirty="0">
                <a:solidFill>
                  <a:srgbClr val="000000"/>
                </a:solidFill>
                <a:effectLst/>
                <a:latin typeface="Arial" panose="020B0604020202020204" pitchFamily="34" charset="0"/>
              </a:rPr>
              <a:t>is the most common primary diagnosis. This tells us that while patients may come in for a variety of reasons, </a:t>
            </a:r>
            <a:r>
              <a:rPr lang="en-US" sz="1100" b="1" i="0" u="none" strike="noStrike" dirty="0">
                <a:solidFill>
                  <a:srgbClr val="000000"/>
                </a:solidFill>
                <a:effectLst/>
                <a:latin typeface="Arial" panose="020B0604020202020204" pitchFamily="34" charset="0"/>
              </a:rPr>
              <a:t>diabetes</a:t>
            </a:r>
            <a:r>
              <a:rPr lang="en-US" sz="1100" b="0" i="0" u="none" strike="noStrike" dirty="0">
                <a:solidFill>
                  <a:srgbClr val="000000"/>
                </a:solidFill>
                <a:effectLst/>
                <a:latin typeface="Arial" panose="020B0604020202020204" pitchFamily="34" charset="0"/>
              </a:rPr>
              <a:t> is a key factor in whether they are likely to return.</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onlinelibrary.wiley.com/doi/10.1155/2014/781670"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6" Type="http://schemas.openxmlformats.org/officeDocument/2006/relationships/hyperlink" Target="https://github.com/lxyong/dab-capstone/blob/ff81b59641b0d148cd614e99f411571df33e5b25/04-Communication/Patient%20Readmission%20Analysis%20Technical%20Report.docx" TargetMode="External"/><Relationship Id="rId5" Type="http://schemas.openxmlformats.org/officeDocument/2006/relationships/hyperlink" Target="https://github.com/lxyong/dab-capstone/blob/ff81b59641b0d148cd614e99f411571df33e5b25/04-Communication/Patient%20Readmission%20Dashboard.twbx" TargetMode="External"/><Relationship Id="rId4" Type="http://schemas.openxmlformats.org/officeDocument/2006/relationships/hyperlink" Target="https://github.com/lxyong/dab-capstone/blob/ff81b59641b0d148cd614e99f411571df33e5b25/03-Analyse/Patient%20Readmission%20EDA.twbx"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3.jpg"/><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823850" y="1734500"/>
            <a:ext cx="4587000" cy="19950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
              <a:t>This 10-minute presentation deck has been updated to improve its readability as a presentation document.</a:t>
            </a:r>
            <a:endParaRPr/>
          </a:p>
        </p:txBody>
      </p:sp>
      <p:sp>
        <p:nvSpPr>
          <p:cNvPr id="135" name="Google Shape;135;p13"/>
          <p:cNvSpPr txBox="1">
            <a:spLocks noGrp="1"/>
          </p:cNvSpPr>
          <p:nvPr>
            <p:ph type="subTitle" idx="4294967295"/>
          </p:nvPr>
        </p:nvSpPr>
        <p:spPr>
          <a:xfrm>
            <a:off x="823850" y="3729825"/>
            <a:ext cx="3036300" cy="5061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
              <a:t>This slide is </a:t>
            </a:r>
            <a:r>
              <a:rPr lang="en" u="sng"/>
              <a:t>excluded</a:t>
            </a:r>
            <a:r>
              <a:rPr lang="en"/>
              <a:t> during the presentation.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2"/>
                </a:solidFill>
              </a:rPr>
              <a:t>Prior hospital visits</a:t>
            </a:r>
            <a:r>
              <a:rPr lang="en"/>
              <a:t>, </a:t>
            </a:r>
            <a:r>
              <a:rPr lang="en">
                <a:solidFill>
                  <a:schemeClr val="accent2"/>
                </a:solidFill>
              </a:rPr>
              <a:t>tests</a:t>
            </a:r>
            <a:r>
              <a:rPr lang="en"/>
              <a:t>, </a:t>
            </a:r>
            <a:r>
              <a:rPr lang="en">
                <a:solidFill>
                  <a:schemeClr val="accent2"/>
                </a:solidFill>
              </a:rPr>
              <a:t>medications</a:t>
            </a:r>
            <a:r>
              <a:rPr lang="en"/>
              <a:t> plays a part in patient’s readmission.</a:t>
            </a:r>
            <a:endParaRPr/>
          </a:p>
        </p:txBody>
      </p:sp>
      <p:sp>
        <p:nvSpPr>
          <p:cNvPr id="200" name="Google Shape;200;p22"/>
          <p:cNvSpPr txBox="1">
            <a:spLocks noGrp="1"/>
          </p:cNvSpPr>
          <p:nvPr>
            <p:ph type="subTitle" idx="4294967295"/>
          </p:nvPr>
        </p:nvSpPr>
        <p:spPr>
          <a:xfrm>
            <a:off x="1470925" y="2268670"/>
            <a:ext cx="1794900" cy="975300"/>
          </a:xfrm>
          <a:prstGeom prst="rect">
            <a:avLst/>
          </a:prstGeom>
        </p:spPr>
        <p:txBody>
          <a:bodyPr spcFirstLastPara="1" wrap="square" lIns="81950" tIns="81950" rIns="81950" bIns="81950" anchor="t" anchorCtr="0">
            <a:noAutofit/>
          </a:bodyPr>
          <a:lstStyle/>
          <a:p>
            <a:pPr marL="0" lvl="0" indent="0" algn="l" rtl="0">
              <a:spcBef>
                <a:spcPts val="0"/>
              </a:spcBef>
              <a:spcAft>
                <a:spcPts val="1076"/>
              </a:spcAft>
              <a:buNone/>
            </a:pPr>
            <a:r>
              <a:rPr lang="en" sz="1613">
                <a:solidFill>
                  <a:schemeClr val="dk1"/>
                </a:solidFill>
                <a:latin typeface="Lato Black"/>
                <a:ea typeface="Lato Black"/>
                <a:cs typeface="Lato Black"/>
                <a:sym typeface="Lato Black"/>
              </a:rPr>
              <a:t>Analyze readmission patterns.</a:t>
            </a:r>
            <a:endParaRPr sz="1613">
              <a:solidFill>
                <a:schemeClr val="dk1"/>
              </a:solidFill>
              <a:latin typeface="Lato Black"/>
              <a:ea typeface="Lato Black"/>
              <a:cs typeface="Lato Black"/>
              <a:sym typeface="Lato Black"/>
            </a:endParaRPr>
          </a:p>
        </p:txBody>
      </p:sp>
      <p:sp>
        <p:nvSpPr>
          <p:cNvPr id="201" name="Google Shape;201;p22"/>
          <p:cNvSpPr txBox="1">
            <a:spLocks noGrp="1"/>
          </p:cNvSpPr>
          <p:nvPr>
            <p:ph type="subTitle" idx="4294967295"/>
          </p:nvPr>
        </p:nvSpPr>
        <p:spPr>
          <a:xfrm>
            <a:off x="3975550" y="2118903"/>
            <a:ext cx="1794900" cy="1274400"/>
          </a:xfrm>
          <a:prstGeom prst="rect">
            <a:avLst/>
          </a:prstGeom>
        </p:spPr>
        <p:txBody>
          <a:bodyPr spcFirstLastPara="1" wrap="square" lIns="81950" tIns="81950" rIns="81950" bIns="81950" anchor="t" anchorCtr="0">
            <a:noAutofit/>
          </a:bodyPr>
          <a:lstStyle/>
          <a:p>
            <a:pPr marL="0" marR="0" lvl="0" indent="0" algn="l" rtl="0">
              <a:lnSpc>
                <a:spcPct val="115000"/>
              </a:lnSpc>
              <a:spcBef>
                <a:spcPts val="0"/>
              </a:spcBef>
              <a:spcAft>
                <a:spcPts val="1076"/>
              </a:spcAft>
              <a:buNone/>
            </a:pPr>
            <a:r>
              <a:rPr lang="en" sz="1613">
                <a:solidFill>
                  <a:schemeClr val="dk1"/>
                </a:solidFill>
                <a:latin typeface="Lato Black"/>
                <a:ea typeface="Lato Black"/>
                <a:cs typeface="Lato Black"/>
                <a:sym typeface="Lato Black"/>
              </a:rPr>
              <a:t>Investigate if diabetes correlates with readmission.</a:t>
            </a:r>
            <a:endParaRPr sz="1613" baseline="30000">
              <a:solidFill>
                <a:schemeClr val="dk1"/>
              </a:solidFill>
              <a:latin typeface="Lato Black"/>
              <a:ea typeface="Lato Black"/>
              <a:cs typeface="Lato Black"/>
              <a:sym typeface="Lato Black"/>
            </a:endParaRPr>
          </a:p>
        </p:txBody>
      </p:sp>
      <p:sp>
        <p:nvSpPr>
          <p:cNvPr id="202" name="Google Shape;202;p22"/>
          <p:cNvSpPr txBox="1">
            <a:spLocks noGrp="1"/>
          </p:cNvSpPr>
          <p:nvPr>
            <p:ph type="subTitle" idx="4294967295"/>
          </p:nvPr>
        </p:nvSpPr>
        <p:spPr>
          <a:xfrm>
            <a:off x="6480175" y="2268673"/>
            <a:ext cx="1794900" cy="975300"/>
          </a:xfrm>
          <a:prstGeom prst="rect">
            <a:avLst/>
          </a:prstGeom>
        </p:spPr>
        <p:txBody>
          <a:bodyPr spcFirstLastPara="1" wrap="square" lIns="81950" tIns="81950" rIns="81950" bIns="81950" anchor="t" anchorCtr="0">
            <a:noAutofit/>
          </a:bodyPr>
          <a:lstStyle/>
          <a:p>
            <a:pPr marL="0" lvl="0" indent="0" algn="l" rtl="0">
              <a:spcBef>
                <a:spcPts val="0"/>
              </a:spcBef>
              <a:spcAft>
                <a:spcPts val="1076"/>
              </a:spcAft>
              <a:buNone/>
            </a:pPr>
            <a:r>
              <a:rPr lang="en" sz="1613">
                <a:solidFill>
                  <a:schemeClr val="dk1"/>
                </a:solidFill>
                <a:latin typeface="Lato Black"/>
                <a:ea typeface="Lato Black"/>
                <a:cs typeface="Lato Black"/>
                <a:sym typeface="Lato Black"/>
              </a:rPr>
              <a:t>Build &amp; select a prediction model.</a:t>
            </a:r>
            <a:endParaRPr sz="1613">
              <a:solidFill>
                <a:schemeClr val="dk1"/>
              </a:solidFill>
              <a:latin typeface="Lato Black"/>
              <a:ea typeface="Lato Black"/>
              <a:cs typeface="Lato Black"/>
              <a:sym typeface="Lato Black"/>
            </a:endParaRPr>
          </a:p>
        </p:txBody>
      </p:sp>
      <p:pic>
        <p:nvPicPr>
          <p:cNvPr id="203" name="Google Shape;203;p22" title="Readmission Factors.png"/>
          <p:cNvPicPr preferRelativeResize="0"/>
          <p:nvPr/>
        </p:nvPicPr>
        <p:blipFill>
          <a:blip r:embed="rId3">
            <a:alphaModFix/>
          </a:blip>
          <a:stretch>
            <a:fillRect/>
          </a:stretch>
        </p:blipFill>
        <p:spPr>
          <a:xfrm>
            <a:off x="196063" y="1307850"/>
            <a:ext cx="8751863" cy="3217200"/>
          </a:xfrm>
          <a:prstGeom prst="rect">
            <a:avLst/>
          </a:prstGeom>
          <a:noFill/>
          <a:ln>
            <a:noFill/>
          </a:ln>
          <a:effectLst>
            <a:outerShdw blurRad="57150" dist="114300" dir="3300000" algn="bl" rotWithShape="0">
              <a:schemeClr val="lt2">
                <a:alpha val="30000"/>
              </a:scheme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Shape 207"/>
        <p:cNvGrpSpPr/>
        <p:nvPr/>
      </p:nvGrpSpPr>
      <p:grpSpPr>
        <a:xfrm>
          <a:off x="0" y="0"/>
          <a:ext cx="0" cy="0"/>
          <a:chOff x="0" y="0"/>
          <a:chExt cx="0" cy="0"/>
        </a:xfrm>
      </p:grpSpPr>
      <p:sp>
        <p:nvSpPr>
          <p:cNvPr id="208" name="Google Shape;208;p23"/>
          <p:cNvSpPr txBox="1">
            <a:spLocks noGrp="1"/>
          </p:cNvSpPr>
          <p:nvPr>
            <p:ph type="title"/>
          </p:nvPr>
        </p:nvSpPr>
        <p:spPr>
          <a:xfrm>
            <a:off x="1297500" y="419904"/>
            <a:ext cx="3036300" cy="12456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Identify High-Risk Patients Using Predictive Model</a:t>
            </a:r>
            <a:endParaRPr/>
          </a:p>
        </p:txBody>
      </p:sp>
      <p:sp>
        <p:nvSpPr>
          <p:cNvPr id="209" name="Google Shape;209;p23"/>
          <p:cNvSpPr txBox="1">
            <a:spLocks noGrp="1"/>
          </p:cNvSpPr>
          <p:nvPr>
            <p:ph type="subTitle" idx="1"/>
          </p:nvPr>
        </p:nvSpPr>
        <p:spPr>
          <a:xfrm>
            <a:off x="1297500" y="1665500"/>
            <a:ext cx="30363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This slide is </a:t>
            </a:r>
            <a:r>
              <a:rPr lang="en" u="sng"/>
              <a:t>excluded</a:t>
            </a:r>
            <a:r>
              <a:rPr lang="en"/>
              <a:t> during the presentation.</a:t>
            </a:r>
            <a:endParaRPr/>
          </a:p>
        </p:txBody>
      </p:sp>
      <p:sp>
        <p:nvSpPr>
          <p:cNvPr id="210" name="Google Shape;210;p23"/>
          <p:cNvSpPr txBox="1">
            <a:spLocks noGrp="1"/>
          </p:cNvSpPr>
          <p:nvPr>
            <p:ph type="body" idx="2"/>
          </p:nvPr>
        </p:nvSpPr>
        <p:spPr>
          <a:xfrm>
            <a:off x="4648200" y="419900"/>
            <a:ext cx="4014900" cy="45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This section outlines the performance of the predictive model.</a:t>
            </a:r>
            <a:endParaRPr sz="1200"/>
          </a:p>
          <a:p>
            <a:pPr marL="0" lvl="0" indent="0" algn="l" rtl="0">
              <a:spcBef>
                <a:spcPts val="0"/>
              </a:spcBef>
              <a:spcAft>
                <a:spcPts val="0"/>
              </a:spcAft>
              <a:buNone/>
            </a:pPr>
            <a:endParaRPr sz="1200"/>
          </a:p>
          <a:p>
            <a:pPr marL="0" lvl="0" indent="0" algn="l" rtl="0">
              <a:spcBef>
                <a:spcPts val="0"/>
              </a:spcBef>
              <a:spcAft>
                <a:spcPts val="0"/>
              </a:spcAft>
              <a:buNone/>
            </a:pPr>
            <a:r>
              <a:rPr lang="en" sz="1200"/>
              <a:t>Key takeaways from this section:</a:t>
            </a:r>
            <a:endParaRPr sz="1200"/>
          </a:p>
          <a:p>
            <a:pPr marL="457200" lvl="0" indent="-304800" algn="l" rtl="0">
              <a:spcBef>
                <a:spcPts val="0"/>
              </a:spcBef>
              <a:spcAft>
                <a:spcPts val="0"/>
              </a:spcAft>
              <a:buSzPts val="1200"/>
              <a:buChar char="●"/>
            </a:pPr>
            <a:r>
              <a:rPr lang="en" sz="1200" b="1"/>
              <a:t>Model Accuracy:</a:t>
            </a:r>
            <a:r>
              <a:rPr lang="en" sz="1200"/>
              <a:t> Out of every 10 patients our model flags as high-risk, we're </a:t>
            </a:r>
            <a:r>
              <a:rPr lang="en" sz="1200" b="1"/>
              <a:t>right about 6 of them</a:t>
            </a:r>
            <a:r>
              <a:rPr lang="en" sz="1200"/>
              <a:t>.</a:t>
            </a:r>
            <a:endParaRPr sz="1200"/>
          </a:p>
          <a:p>
            <a:pPr marL="457200" lvl="0" indent="-304800" algn="l" rtl="0">
              <a:spcBef>
                <a:spcPts val="1000"/>
              </a:spcBef>
              <a:spcAft>
                <a:spcPts val="0"/>
              </a:spcAft>
              <a:buSzPts val="1200"/>
              <a:buChar char="●"/>
            </a:pPr>
            <a:r>
              <a:rPr lang="en" sz="1200" b="1"/>
              <a:t>Model Completeness:</a:t>
            </a:r>
            <a:r>
              <a:rPr lang="en" sz="1200"/>
              <a:t> Of all the patients who were actually high-risk, we were able to find </a:t>
            </a:r>
            <a:r>
              <a:rPr lang="en" sz="1200" b="1"/>
              <a:t>nearly 5 out of every 10 of them</a:t>
            </a:r>
            <a:r>
              <a:rPr lang="en" sz="1200"/>
              <a:t>.</a:t>
            </a:r>
            <a:endParaRPr sz="1200"/>
          </a:p>
          <a:p>
            <a:pPr marL="457200" lvl="0" indent="-304800" algn="l" rtl="0">
              <a:spcBef>
                <a:spcPts val="1000"/>
              </a:spcBef>
              <a:spcAft>
                <a:spcPts val="0"/>
              </a:spcAft>
              <a:buSzPts val="1200"/>
              <a:buChar char="●"/>
            </a:pPr>
            <a:r>
              <a:rPr lang="en" sz="1200"/>
              <a:t>The model identified the following having a strong association with readmission:</a:t>
            </a:r>
            <a:endParaRPr sz="1200"/>
          </a:p>
          <a:p>
            <a:pPr marL="914400" lvl="1" indent="-304800" algn="l" rtl="0">
              <a:spcBef>
                <a:spcPts val="1000"/>
              </a:spcBef>
              <a:spcAft>
                <a:spcPts val="0"/>
              </a:spcAft>
              <a:buSzPts val="1200"/>
              <a:buChar char="○"/>
            </a:pPr>
            <a:r>
              <a:rPr lang="en" sz="1200"/>
              <a:t>prior hospital visits, </a:t>
            </a:r>
            <a:endParaRPr sz="1200"/>
          </a:p>
          <a:p>
            <a:pPr marL="914400" lvl="1" indent="-304800" algn="l" rtl="0">
              <a:spcBef>
                <a:spcPts val="0"/>
              </a:spcBef>
              <a:spcAft>
                <a:spcPts val="0"/>
              </a:spcAft>
              <a:buSzPts val="1200"/>
              <a:buChar char="○"/>
            </a:pPr>
            <a:r>
              <a:rPr lang="en" sz="1200"/>
              <a:t>age, </a:t>
            </a:r>
            <a:endParaRPr sz="1200"/>
          </a:p>
          <a:p>
            <a:pPr marL="914400" lvl="1" indent="-304800" algn="l" rtl="0">
              <a:spcBef>
                <a:spcPts val="0"/>
              </a:spcBef>
              <a:spcAft>
                <a:spcPts val="0"/>
              </a:spcAft>
              <a:buSzPts val="1200"/>
              <a:buChar char="○"/>
            </a:pPr>
            <a:r>
              <a:rPr lang="en" sz="1200"/>
              <a:t>diabetes as primary diagnosis, musculoskeletal as secondary diagnosis, and </a:t>
            </a:r>
            <a:endParaRPr sz="1200"/>
          </a:p>
          <a:p>
            <a:pPr marL="914400" lvl="1" indent="-304800" algn="l" rtl="0">
              <a:spcBef>
                <a:spcPts val="0"/>
              </a:spcBef>
              <a:spcAft>
                <a:spcPts val="0"/>
              </a:spcAft>
              <a:buSzPts val="1200"/>
              <a:buChar char="○"/>
            </a:pPr>
            <a:r>
              <a:rPr lang="en" sz="1200"/>
              <a:t>diabetes medication prescription</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4"/>
          <p:cNvSpPr txBox="1">
            <a:spLocks noGrp="1"/>
          </p:cNvSpPr>
          <p:nvPr>
            <p:ph type="title"/>
          </p:nvPr>
        </p:nvSpPr>
        <p:spPr>
          <a:xfrm>
            <a:off x="823850" y="1596100"/>
            <a:ext cx="4776000" cy="989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800"/>
              <a:t>Identify High-Risk Patients Using Predictive Model</a:t>
            </a:r>
            <a:endParaRPr/>
          </a:p>
        </p:txBody>
      </p:sp>
      <p:sp>
        <p:nvSpPr>
          <p:cNvPr id="216" name="Google Shape;216;p24"/>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Using our predictive model, we wanted to answer three key questions.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often are we right when we say a patient is at risk of readmission?</a:t>
            </a:r>
            <a:endParaRPr/>
          </a:p>
        </p:txBody>
      </p:sp>
      <p:pic>
        <p:nvPicPr>
          <p:cNvPr id="222" name="Google Shape;222;p25" descr="Simple Vector Stick man stickman stand Isolated on white (Provided by Getty Images)"/>
          <p:cNvPicPr preferRelativeResize="0"/>
          <p:nvPr/>
        </p:nvPicPr>
        <p:blipFill>
          <a:blip r:embed="rId3">
            <a:alphaModFix/>
          </a:blip>
          <a:stretch>
            <a:fillRect/>
          </a:stretch>
        </p:blipFill>
        <p:spPr>
          <a:xfrm>
            <a:off x="3316952" y="1535000"/>
            <a:ext cx="768997" cy="1153777"/>
          </a:xfrm>
          <a:prstGeom prst="rect">
            <a:avLst/>
          </a:prstGeom>
          <a:noFill/>
          <a:ln>
            <a:noFill/>
          </a:ln>
        </p:spPr>
      </p:pic>
      <p:pic>
        <p:nvPicPr>
          <p:cNvPr id="223" name="Google Shape;223;p25" descr="Simple Vector Stick man stickman stand Isolated on white (Provided by Getty Images)"/>
          <p:cNvPicPr preferRelativeResize="0"/>
          <p:nvPr/>
        </p:nvPicPr>
        <p:blipFill>
          <a:blip r:embed="rId3">
            <a:alphaModFix/>
          </a:blip>
          <a:stretch>
            <a:fillRect/>
          </a:stretch>
        </p:blipFill>
        <p:spPr>
          <a:xfrm>
            <a:off x="4264346" y="1535000"/>
            <a:ext cx="768997" cy="1153777"/>
          </a:xfrm>
          <a:prstGeom prst="rect">
            <a:avLst/>
          </a:prstGeom>
          <a:noFill/>
          <a:ln>
            <a:noFill/>
          </a:ln>
        </p:spPr>
      </p:pic>
      <p:pic>
        <p:nvPicPr>
          <p:cNvPr id="224" name="Google Shape;224;p25" descr="Simple Vector Stick man stickman stand Isolated on white (Provided by Getty Images)"/>
          <p:cNvPicPr preferRelativeResize="0"/>
          <p:nvPr/>
        </p:nvPicPr>
        <p:blipFill>
          <a:blip r:embed="rId3">
            <a:alphaModFix/>
          </a:blip>
          <a:stretch>
            <a:fillRect/>
          </a:stretch>
        </p:blipFill>
        <p:spPr>
          <a:xfrm>
            <a:off x="5211739" y="1535000"/>
            <a:ext cx="768997" cy="1153777"/>
          </a:xfrm>
          <a:prstGeom prst="rect">
            <a:avLst/>
          </a:prstGeom>
          <a:noFill/>
          <a:ln>
            <a:noFill/>
          </a:ln>
        </p:spPr>
      </p:pic>
      <p:pic>
        <p:nvPicPr>
          <p:cNvPr id="225" name="Google Shape;225;p25" descr="Simple Vector Stick man stickman stand Isolated on white (Provided by Getty Images)"/>
          <p:cNvPicPr preferRelativeResize="0"/>
          <p:nvPr/>
        </p:nvPicPr>
        <p:blipFill>
          <a:blip r:embed="rId3">
            <a:alphaModFix/>
          </a:blip>
          <a:stretch>
            <a:fillRect/>
          </a:stretch>
        </p:blipFill>
        <p:spPr>
          <a:xfrm>
            <a:off x="6245076" y="1535000"/>
            <a:ext cx="768997" cy="1153777"/>
          </a:xfrm>
          <a:prstGeom prst="rect">
            <a:avLst/>
          </a:prstGeom>
          <a:noFill/>
          <a:ln>
            <a:noFill/>
          </a:ln>
        </p:spPr>
      </p:pic>
      <p:pic>
        <p:nvPicPr>
          <p:cNvPr id="226" name="Google Shape;226;p25" descr="Simple Vector Stick man stickman stand Isolated on white (Provided by Getty Images)"/>
          <p:cNvPicPr preferRelativeResize="0"/>
          <p:nvPr/>
        </p:nvPicPr>
        <p:blipFill>
          <a:blip r:embed="rId4">
            <a:alphaModFix/>
          </a:blip>
          <a:stretch>
            <a:fillRect/>
          </a:stretch>
        </p:blipFill>
        <p:spPr>
          <a:xfrm>
            <a:off x="1422176" y="3116775"/>
            <a:ext cx="768997" cy="1153777"/>
          </a:xfrm>
          <a:prstGeom prst="rect">
            <a:avLst/>
          </a:prstGeom>
          <a:noFill/>
          <a:ln>
            <a:noFill/>
          </a:ln>
        </p:spPr>
      </p:pic>
      <p:pic>
        <p:nvPicPr>
          <p:cNvPr id="227" name="Google Shape;227;p25" descr="Simple Vector Stick man stickman stand Isolated on white (Provided by Getty Images)"/>
          <p:cNvPicPr preferRelativeResize="0"/>
          <p:nvPr/>
        </p:nvPicPr>
        <p:blipFill>
          <a:blip r:embed="rId4">
            <a:alphaModFix/>
          </a:blip>
          <a:stretch>
            <a:fillRect/>
          </a:stretch>
        </p:blipFill>
        <p:spPr>
          <a:xfrm>
            <a:off x="2369566" y="3116775"/>
            <a:ext cx="768997" cy="1153777"/>
          </a:xfrm>
          <a:prstGeom prst="rect">
            <a:avLst/>
          </a:prstGeom>
          <a:noFill/>
          <a:ln>
            <a:noFill/>
          </a:ln>
        </p:spPr>
      </p:pic>
      <p:pic>
        <p:nvPicPr>
          <p:cNvPr id="228" name="Google Shape;228;p25" descr="Simple Vector Stick man stickman stand Isolated on white (Provided by Getty Images)"/>
          <p:cNvPicPr preferRelativeResize="0"/>
          <p:nvPr/>
        </p:nvPicPr>
        <p:blipFill>
          <a:blip r:embed="rId4">
            <a:alphaModFix/>
          </a:blip>
          <a:stretch>
            <a:fillRect/>
          </a:stretch>
        </p:blipFill>
        <p:spPr>
          <a:xfrm>
            <a:off x="3316940" y="3116775"/>
            <a:ext cx="768997" cy="1153777"/>
          </a:xfrm>
          <a:prstGeom prst="rect">
            <a:avLst/>
          </a:prstGeom>
          <a:noFill/>
          <a:ln>
            <a:noFill/>
          </a:ln>
        </p:spPr>
      </p:pic>
      <p:pic>
        <p:nvPicPr>
          <p:cNvPr id="229" name="Google Shape;229;p25" descr="Simple Vector Stick man stickman stand Isolated on white (Provided by Getty Images)"/>
          <p:cNvPicPr preferRelativeResize="0"/>
          <p:nvPr/>
        </p:nvPicPr>
        <p:blipFill>
          <a:blip r:embed="rId4">
            <a:alphaModFix/>
          </a:blip>
          <a:stretch>
            <a:fillRect/>
          </a:stretch>
        </p:blipFill>
        <p:spPr>
          <a:xfrm>
            <a:off x="4264345" y="3116775"/>
            <a:ext cx="768997" cy="1153777"/>
          </a:xfrm>
          <a:prstGeom prst="rect">
            <a:avLst/>
          </a:prstGeom>
          <a:noFill/>
          <a:ln>
            <a:noFill/>
          </a:ln>
        </p:spPr>
      </p:pic>
      <p:pic>
        <p:nvPicPr>
          <p:cNvPr id="230" name="Google Shape;230;p25" descr="Simple Vector Stick man stickman stand Isolated on white (Provided by Getty Images)"/>
          <p:cNvPicPr preferRelativeResize="0"/>
          <p:nvPr/>
        </p:nvPicPr>
        <p:blipFill>
          <a:blip r:embed="rId3">
            <a:alphaModFix/>
          </a:blip>
          <a:stretch>
            <a:fillRect/>
          </a:stretch>
        </p:blipFill>
        <p:spPr>
          <a:xfrm>
            <a:off x="2369558" y="1535000"/>
            <a:ext cx="768997" cy="1153777"/>
          </a:xfrm>
          <a:prstGeom prst="rect">
            <a:avLst/>
          </a:prstGeom>
          <a:noFill/>
          <a:ln>
            <a:noFill/>
          </a:ln>
        </p:spPr>
      </p:pic>
      <p:pic>
        <p:nvPicPr>
          <p:cNvPr id="231" name="Google Shape;231;p25" descr="Simple Vector Stick man stickman stand Isolated on white (Provided by Getty Images)"/>
          <p:cNvPicPr preferRelativeResize="0"/>
          <p:nvPr/>
        </p:nvPicPr>
        <p:blipFill>
          <a:blip r:embed="rId3">
            <a:alphaModFix/>
          </a:blip>
          <a:stretch>
            <a:fillRect/>
          </a:stretch>
        </p:blipFill>
        <p:spPr>
          <a:xfrm>
            <a:off x="1422151" y="1535000"/>
            <a:ext cx="768997" cy="1153777"/>
          </a:xfrm>
          <a:prstGeom prst="rect">
            <a:avLst/>
          </a:prstGeom>
          <a:noFill/>
          <a:ln>
            <a:noFill/>
          </a:ln>
        </p:spPr>
      </p:pic>
      <p:sp>
        <p:nvSpPr>
          <p:cNvPr id="232" name="Google Shape;232;p25"/>
          <p:cNvSpPr txBox="1">
            <a:spLocks noGrp="1"/>
          </p:cNvSpPr>
          <p:nvPr>
            <p:ph type="title"/>
          </p:nvPr>
        </p:nvSpPr>
        <p:spPr>
          <a:xfrm>
            <a:off x="7415573" y="1853875"/>
            <a:ext cx="1135800" cy="51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2004"/>
              <a:t>Correct</a:t>
            </a:r>
            <a:endParaRPr sz="2004"/>
          </a:p>
        </p:txBody>
      </p:sp>
      <p:sp>
        <p:nvSpPr>
          <p:cNvPr id="233" name="Google Shape;233;p25"/>
          <p:cNvSpPr txBox="1">
            <a:spLocks noGrp="1"/>
          </p:cNvSpPr>
          <p:nvPr>
            <p:ph type="title"/>
          </p:nvPr>
        </p:nvSpPr>
        <p:spPr>
          <a:xfrm>
            <a:off x="7415573" y="3316263"/>
            <a:ext cx="1135800" cy="75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891"/>
              <a:buNone/>
            </a:pPr>
            <a:r>
              <a:rPr lang="en" sz="2004"/>
              <a:t>False Alarm</a:t>
            </a:r>
            <a:endParaRPr sz="2004"/>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many high risk patients did we managed to find?</a:t>
            </a:r>
            <a:endParaRPr/>
          </a:p>
        </p:txBody>
      </p:sp>
      <p:pic>
        <p:nvPicPr>
          <p:cNvPr id="239" name="Google Shape;239;p26" descr="Simple Vector Stick man stickman stand Isolated on white (Provided by Getty Images)"/>
          <p:cNvPicPr preferRelativeResize="0"/>
          <p:nvPr/>
        </p:nvPicPr>
        <p:blipFill>
          <a:blip r:embed="rId3">
            <a:alphaModFix/>
          </a:blip>
          <a:stretch>
            <a:fillRect/>
          </a:stretch>
        </p:blipFill>
        <p:spPr>
          <a:xfrm>
            <a:off x="3599819" y="1535000"/>
            <a:ext cx="902862" cy="1354624"/>
          </a:xfrm>
          <a:prstGeom prst="rect">
            <a:avLst/>
          </a:prstGeom>
          <a:noFill/>
          <a:ln>
            <a:noFill/>
          </a:ln>
        </p:spPr>
      </p:pic>
      <p:pic>
        <p:nvPicPr>
          <p:cNvPr id="240" name="Google Shape;240;p26" descr="Simple Vector Stick man stickman stand Isolated on white (Provided by Getty Images)"/>
          <p:cNvPicPr preferRelativeResize="0"/>
          <p:nvPr/>
        </p:nvPicPr>
        <p:blipFill>
          <a:blip r:embed="rId3">
            <a:alphaModFix/>
          </a:blip>
          <a:stretch>
            <a:fillRect/>
          </a:stretch>
        </p:blipFill>
        <p:spPr>
          <a:xfrm>
            <a:off x="4712128" y="1535000"/>
            <a:ext cx="902862" cy="1354624"/>
          </a:xfrm>
          <a:prstGeom prst="rect">
            <a:avLst/>
          </a:prstGeom>
          <a:noFill/>
          <a:ln>
            <a:noFill/>
          </a:ln>
        </p:spPr>
      </p:pic>
      <p:pic>
        <p:nvPicPr>
          <p:cNvPr id="241" name="Google Shape;241;p26" descr="Simple Vector Stick man stickman stand Isolated on white (Provided by Getty Images)"/>
          <p:cNvPicPr preferRelativeResize="0"/>
          <p:nvPr/>
        </p:nvPicPr>
        <p:blipFill>
          <a:blip r:embed="rId3">
            <a:alphaModFix/>
          </a:blip>
          <a:stretch>
            <a:fillRect/>
          </a:stretch>
        </p:blipFill>
        <p:spPr>
          <a:xfrm>
            <a:off x="5824438" y="1535000"/>
            <a:ext cx="902862" cy="1354624"/>
          </a:xfrm>
          <a:prstGeom prst="rect">
            <a:avLst/>
          </a:prstGeom>
          <a:noFill/>
          <a:ln>
            <a:noFill/>
          </a:ln>
        </p:spPr>
      </p:pic>
      <p:pic>
        <p:nvPicPr>
          <p:cNvPr id="242" name="Google Shape;242;p26" descr="Simple Vector Stick man stickman stand Isolated on white (Provided by Getty Images)"/>
          <p:cNvPicPr preferRelativeResize="0"/>
          <p:nvPr/>
        </p:nvPicPr>
        <p:blipFill>
          <a:blip r:embed="rId4">
            <a:alphaModFix/>
          </a:blip>
          <a:stretch>
            <a:fillRect/>
          </a:stretch>
        </p:blipFill>
        <p:spPr>
          <a:xfrm>
            <a:off x="1375200" y="3153874"/>
            <a:ext cx="902862" cy="1354624"/>
          </a:xfrm>
          <a:prstGeom prst="rect">
            <a:avLst/>
          </a:prstGeom>
          <a:noFill/>
          <a:ln>
            <a:noFill/>
          </a:ln>
        </p:spPr>
      </p:pic>
      <p:pic>
        <p:nvPicPr>
          <p:cNvPr id="243" name="Google Shape;243;p26" descr="Simple Vector Stick man stickman stand Isolated on white (Provided by Getty Images)"/>
          <p:cNvPicPr preferRelativeResize="0"/>
          <p:nvPr/>
        </p:nvPicPr>
        <p:blipFill>
          <a:blip r:embed="rId4">
            <a:alphaModFix/>
          </a:blip>
          <a:stretch>
            <a:fillRect/>
          </a:stretch>
        </p:blipFill>
        <p:spPr>
          <a:xfrm>
            <a:off x="2487509" y="3153874"/>
            <a:ext cx="902862" cy="1354624"/>
          </a:xfrm>
          <a:prstGeom prst="rect">
            <a:avLst/>
          </a:prstGeom>
          <a:noFill/>
          <a:ln>
            <a:noFill/>
          </a:ln>
        </p:spPr>
      </p:pic>
      <p:pic>
        <p:nvPicPr>
          <p:cNvPr id="244" name="Google Shape;244;p26" descr="Simple Vector Stick man stickman stand Isolated on white (Provided by Getty Images)"/>
          <p:cNvPicPr preferRelativeResize="0"/>
          <p:nvPr/>
        </p:nvPicPr>
        <p:blipFill>
          <a:blip r:embed="rId4">
            <a:alphaModFix/>
          </a:blip>
          <a:stretch>
            <a:fillRect/>
          </a:stretch>
        </p:blipFill>
        <p:spPr>
          <a:xfrm>
            <a:off x="3599819" y="3153874"/>
            <a:ext cx="902862" cy="1354624"/>
          </a:xfrm>
          <a:prstGeom prst="rect">
            <a:avLst/>
          </a:prstGeom>
          <a:noFill/>
          <a:ln>
            <a:noFill/>
          </a:ln>
        </p:spPr>
      </p:pic>
      <p:pic>
        <p:nvPicPr>
          <p:cNvPr id="245" name="Google Shape;245;p26" descr="Simple Vector Stick man stickman stand Isolated on white (Provided by Getty Images)"/>
          <p:cNvPicPr preferRelativeResize="0"/>
          <p:nvPr/>
        </p:nvPicPr>
        <p:blipFill>
          <a:blip r:embed="rId4">
            <a:alphaModFix/>
          </a:blip>
          <a:stretch>
            <a:fillRect/>
          </a:stretch>
        </p:blipFill>
        <p:spPr>
          <a:xfrm>
            <a:off x="4712110" y="3153874"/>
            <a:ext cx="902862" cy="1354624"/>
          </a:xfrm>
          <a:prstGeom prst="rect">
            <a:avLst/>
          </a:prstGeom>
          <a:noFill/>
          <a:ln>
            <a:noFill/>
          </a:ln>
        </p:spPr>
      </p:pic>
      <p:pic>
        <p:nvPicPr>
          <p:cNvPr id="246" name="Google Shape;246;p26" descr="Simple Vector Stick man stickman stand Isolated on white (Provided by Getty Images)"/>
          <p:cNvPicPr preferRelativeResize="0"/>
          <p:nvPr/>
        </p:nvPicPr>
        <p:blipFill>
          <a:blip r:embed="rId4">
            <a:alphaModFix/>
          </a:blip>
          <a:stretch>
            <a:fillRect/>
          </a:stretch>
        </p:blipFill>
        <p:spPr>
          <a:xfrm>
            <a:off x="5824438" y="3153874"/>
            <a:ext cx="902862" cy="1354624"/>
          </a:xfrm>
          <a:prstGeom prst="rect">
            <a:avLst/>
          </a:prstGeom>
          <a:noFill/>
          <a:ln>
            <a:noFill/>
          </a:ln>
        </p:spPr>
      </p:pic>
      <p:pic>
        <p:nvPicPr>
          <p:cNvPr id="247" name="Google Shape;247;p26" descr="Simple Vector Stick man stickman stand Isolated on white (Provided by Getty Images)"/>
          <p:cNvPicPr preferRelativeResize="0"/>
          <p:nvPr/>
        </p:nvPicPr>
        <p:blipFill>
          <a:blip r:embed="rId3">
            <a:alphaModFix/>
          </a:blip>
          <a:stretch>
            <a:fillRect/>
          </a:stretch>
        </p:blipFill>
        <p:spPr>
          <a:xfrm>
            <a:off x="1375200" y="1535000"/>
            <a:ext cx="902862" cy="1354624"/>
          </a:xfrm>
          <a:prstGeom prst="rect">
            <a:avLst/>
          </a:prstGeom>
          <a:noFill/>
          <a:ln>
            <a:noFill/>
          </a:ln>
        </p:spPr>
      </p:pic>
      <p:pic>
        <p:nvPicPr>
          <p:cNvPr id="248" name="Google Shape;248;p26" descr="Simple Vector Stick man stickman stand Isolated on white (Provided by Getty Images)"/>
          <p:cNvPicPr preferRelativeResize="0"/>
          <p:nvPr/>
        </p:nvPicPr>
        <p:blipFill>
          <a:blip r:embed="rId3">
            <a:alphaModFix/>
          </a:blip>
          <a:stretch>
            <a:fillRect/>
          </a:stretch>
        </p:blipFill>
        <p:spPr>
          <a:xfrm>
            <a:off x="2487509" y="1535000"/>
            <a:ext cx="902862" cy="1354624"/>
          </a:xfrm>
          <a:prstGeom prst="rect">
            <a:avLst/>
          </a:prstGeom>
          <a:noFill/>
          <a:ln>
            <a:noFill/>
          </a:ln>
        </p:spPr>
      </p:pic>
      <p:sp>
        <p:nvSpPr>
          <p:cNvPr id="249" name="Google Shape;249;p26"/>
          <p:cNvSpPr txBox="1">
            <a:spLocks noGrp="1"/>
          </p:cNvSpPr>
          <p:nvPr>
            <p:ph type="title"/>
          </p:nvPr>
        </p:nvSpPr>
        <p:spPr>
          <a:xfrm>
            <a:off x="7086600" y="1954307"/>
            <a:ext cx="1370700" cy="51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Found</a:t>
            </a:r>
            <a:endParaRPr/>
          </a:p>
        </p:txBody>
      </p:sp>
      <p:sp>
        <p:nvSpPr>
          <p:cNvPr id="250" name="Google Shape;250;p26"/>
          <p:cNvSpPr txBox="1">
            <a:spLocks noGrp="1"/>
          </p:cNvSpPr>
          <p:nvPr>
            <p:ph type="title"/>
          </p:nvPr>
        </p:nvSpPr>
        <p:spPr>
          <a:xfrm>
            <a:off x="7086600" y="3573195"/>
            <a:ext cx="1370700" cy="516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Missed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are the factors our model find as having the biggest impact on readmission?</a:t>
            </a:r>
            <a:endParaRPr/>
          </a:p>
        </p:txBody>
      </p:sp>
      <p:sp>
        <p:nvSpPr>
          <p:cNvPr id="256" name="Google Shape;256;p27"/>
          <p:cNvSpPr/>
          <p:nvPr/>
        </p:nvSpPr>
        <p:spPr>
          <a:xfrm>
            <a:off x="1297500" y="1489675"/>
            <a:ext cx="2166600" cy="1340400"/>
          </a:xfrm>
          <a:prstGeom prst="snip2DiagRect">
            <a:avLst>
              <a:gd name="adj1" fmla="val 0"/>
              <a:gd name="adj2" fmla="val 16667"/>
            </a:avLst>
          </a:prstGeom>
          <a:solidFill>
            <a:srgbClr val="82C7A5"/>
          </a:solidFill>
          <a:ln w="8525" cap="flat" cmpd="sng">
            <a:solidFill>
              <a:srgbClr val="1B212C"/>
            </a:solidFill>
            <a:prstDash val="solid"/>
            <a:round/>
            <a:headEnd type="none" w="sm" len="sm"/>
            <a:tailEnd type="none" w="sm" len="sm"/>
          </a:ln>
        </p:spPr>
        <p:txBody>
          <a:bodyPr spcFirstLastPara="1" wrap="square" lIns="81950" tIns="81950" rIns="81950" bIns="81950" anchor="ctr" anchorCtr="0">
            <a:noAutofit/>
          </a:bodyPr>
          <a:lstStyle/>
          <a:p>
            <a:pPr marL="0" lvl="0" indent="0" algn="ctr" rtl="0">
              <a:spcBef>
                <a:spcPts val="0"/>
              </a:spcBef>
              <a:spcAft>
                <a:spcPts val="0"/>
              </a:spcAft>
              <a:buNone/>
            </a:pPr>
            <a:r>
              <a:rPr lang="en" sz="1254">
                <a:latin typeface="Lato"/>
                <a:ea typeface="Lato"/>
                <a:cs typeface="Lato"/>
                <a:sym typeface="Lato"/>
              </a:rPr>
              <a:t>Prior hospital visits like inpatient, emergency, or outpatient visit.</a:t>
            </a:r>
            <a:endParaRPr sz="1254">
              <a:latin typeface="Lato"/>
              <a:ea typeface="Lato"/>
              <a:cs typeface="Lato"/>
              <a:sym typeface="Lato"/>
            </a:endParaRPr>
          </a:p>
        </p:txBody>
      </p:sp>
      <p:sp>
        <p:nvSpPr>
          <p:cNvPr id="257" name="Google Shape;257;p27"/>
          <p:cNvSpPr/>
          <p:nvPr/>
        </p:nvSpPr>
        <p:spPr>
          <a:xfrm>
            <a:off x="3733650" y="1489675"/>
            <a:ext cx="2166600" cy="1340400"/>
          </a:xfrm>
          <a:prstGeom prst="snip2DiagRect">
            <a:avLst>
              <a:gd name="adj1" fmla="val 0"/>
              <a:gd name="adj2" fmla="val 16667"/>
            </a:avLst>
          </a:prstGeom>
          <a:solidFill>
            <a:srgbClr val="82C7A5"/>
          </a:solidFill>
          <a:ln w="8525" cap="flat" cmpd="sng">
            <a:solidFill>
              <a:srgbClr val="1B212C"/>
            </a:solidFill>
            <a:prstDash val="solid"/>
            <a:round/>
            <a:headEnd type="none" w="sm" len="sm"/>
            <a:tailEnd type="none" w="sm" len="sm"/>
          </a:ln>
        </p:spPr>
        <p:txBody>
          <a:bodyPr spcFirstLastPara="1" wrap="square" lIns="81950" tIns="81950" rIns="81950" bIns="81950" anchor="ctr" anchorCtr="0">
            <a:noAutofit/>
          </a:bodyPr>
          <a:lstStyle/>
          <a:p>
            <a:pPr marL="0" lvl="0" indent="0" algn="l" rtl="0">
              <a:spcBef>
                <a:spcPts val="0"/>
              </a:spcBef>
              <a:spcAft>
                <a:spcPts val="0"/>
              </a:spcAft>
              <a:buNone/>
            </a:pPr>
            <a:r>
              <a:rPr lang="en" sz="1254">
                <a:latin typeface="Lato"/>
                <a:ea typeface="Lato"/>
                <a:cs typeface="Lato"/>
                <a:sym typeface="Lato"/>
              </a:rPr>
              <a:t>Age group of 70 - 90-year old.</a:t>
            </a:r>
            <a:endParaRPr sz="1254">
              <a:latin typeface="Lato"/>
              <a:ea typeface="Lato"/>
              <a:cs typeface="Lato"/>
              <a:sym typeface="Lato"/>
            </a:endParaRPr>
          </a:p>
        </p:txBody>
      </p:sp>
      <p:sp>
        <p:nvSpPr>
          <p:cNvPr id="258" name="Google Shape;258;p27"/>
          <p:cNvSpPr/>
          <p:nvPr/>
        </p:nvSpPr>
        <p:spPr>
          <a:xfrm>
            <a:off x="6169800" y="1489675"/>
            <a:ext cx="2166600" cy="1340400"/>
          </a:xfrm>
          <a:prstGeom prst="snip2DiagRect">
            <a:avLst>
              <a:gd name="adj1" fmla="val 0"/>
              <a:gd name="adj2" fmla="val 16667"/>
            </a:avLst>
          </a:prstGeom>
          <a:solidFill>
            <a:srgbClr val="82C7A5"/>
          </a:solidFill>
          <a:ln w="8525" cap="flat" cmpd="sng">
            <a:solidFill>
              <a:srgbClr val="1B212C"/>
            </a:solidFill>
            <a:prstDash val="solid"/>
            <a:round/>
            <a:headEnd type="none" w="sm" len="sm"/>
            <a:tailEnd type="none" w="sm" len="sm"/>
          </a:ln>
        </p:spPr>
        <p:txBody>
          <a:bodyPr spcFirstLastPara="1" wrap="square" lIns="81950" tIns="81950" rIns="81950" bIns="81950" anchor="ctr" anchorCtr="0">
            <a:noAutofit/>
          </a:bodyPr>
          <a:lstStyle/>
          <a:p>
            <a:pPr marL="0" lvl="0" indent="0" algn="ctr" rtl="0">
              <a:spcBef>
                <a:spcPts val="0"/>
              </a:spcBef>
              <a:spcAft>
                <a:spcPts val="0"/>
              </a:spcAft>
              <a:buNone/>
            </a:pPr>
            <a:r>
              <a:rPr lang="en" sz="1254">
                <a:latin typeface="Lato"/>
                <a:ea typeface="Lato"/>
                <a:cs typeface="Lato"/>
                <a:sym typeface="Lato"/>
              </a:rPr>
              <a:t>Diabetes primary diagnosis</a:t>
            </a:r>
            <a:endParaRPr sz="1254">
              <a:latin typeface="Lato"/>
              <a:ea typeface="Lato"/>
              <a:cs typeface="Lato"/>
              <a:sym typeface="Lato"/>
            </a:endParaRPr>
          </a:p>
        </p:txBody>
      </p:sp>
      <p:sp>
        <p:nvSpPr>
          <p:cNvPr id="259" name="Google Shape;259;p27"/>
          <p:cNvSpPr/>
          <p:nvPr/>
        </p:nvSpPr>
        <p:spPr>
          <a:xfrm>
            <a:off x="1297500" y="3083650"/>
            <a:ext cx="2166600" cy="1340400"/>
          </a:xfrm>
          <a:prstGeom prst="snip2DiagRect">
            <a:avLst>
              <a:gd name="adj1" fmla="val 0"/>
              <a:gd name="adj2" fmla="val 16667"/>
            </a:avLst>
          </a:prstGeom>
          <a:solidFill>
            <a:srgbClr val="82C7A5"/>
          </a:solidFill>
          <a:ln w="8525" cap="flat" cmpd="sng">
            <a:solidFill>
              <a:srgbClr val="1B212C"/>
            </a:solidFill>
            <a:prstDash val="solid"/>
            <a:round/>
            <a:headEnd type="none" w="sm" len="sm"/>
            <a:tailEnd type="none" w="sm" len="sm"/>
          </a:ln>
        </p:spPr>
        <p:txBody>
          <a:bodyPr spcFirstLastPara="1" wrap="square" lIns="81950" tIns="81950" rIns="81950" bIns="81950" anchor="ctr" anchorCtr="0">
            <a:noAutofit/>
          </a:bodyPr>
          <a:lstStyle/>
          <a:p>
            <a:pPr marL="0" lvl="0" indent="0" algn="ctr" rtl="0">
              <a:spcBef>
                <a:spcPts val="0"/>
              </a:spcBef>
              <a:spcAft>
                <a:spcPts val="0"/>
              </a:spcAft>
              <a:buNone/>
            </a:pPr>
            <a:r>
              <a:rPr lang="en" sz="1254">
                <a:latin typeface="Lato"/>
                <a:ea typeface="Lato"/>
                <a:cs typeface="Lato"/>
                <a:sym typeface="Lato"/>
              </a:rPr>
              <a:t>Musculoskeletal secondary diagnosis</a:t>
            </a:r>
            <a:endParaRPr sz="1254">
              <a:latin typeface="Lato"/>
              <a:ea typeface="Lato"/>
              <a:cs typeface="Lato"/>
              <a:sym typeface="Lato"/>
            </a:endParaRPr>
          </a:p>
        </p:txBody>
      </p:sp>
      <p:sp>
        <p:nvSpPr>
          <p:cNvPr id="260" name="Google Shape;260;p27"/>
          <p:cNvSpPr/>
          <p:nvPr/>
        </p:nvSpPr>
        <p:spPr>
          <a:xfrm>
            <a:off x="3733650" y="3083650"/>
            <a:ext cx="2166600" cy="1340400"/>
          </a:xfrm>
          <a:prstGeom prst="snip2DiagRect">
            <a:avLst>
              <a:gd name="adj1" fmla="val 0"/>
              <a:gd name="adj2" fmla="val 16667"/>
            </a:avLst>
          </a:prstGeom>
          <a:solidFill>
            <a:srgbClr val="82C7A5"/>
          </a:solidFill>
          <a:ln w="8525" cap="flat" cmpd="sng">
            <a:solidFill>
              <a:srgbClr val="1B212C"/>
            </a:solidFill>
            <a:prstDash val="solid"/>
            <a:round/>
            <a:headEnd type="none" w="sm" len="sm"/>
            <a:tailEnd type="none" w="sm" len="sm"/>
          </a:ln>
        </p:spPr>
        <p:txBody>
          <a:bodyPr spcFirstLastPara="1" wrap="square" lIns="81950" tIns="81950" rIns="81950" bIns="81950" anchor="ctr" anchorCtr="0">
            <a:noAutofit/>
          </a:bodyPr>
          <a:lstStyle/>
          <a:p>
            <a:pPr marL="0" lvl="0" indent="0" algn="ctr" rtl="0">
              <a:spcBef>
                <a:spcPts val="0"/>
              </a:spcBef>
              <a:spcAft>
                <a:spcPts val="0"/>
              </a:spcAft>
              <a:buNone/>
            </a:pPr>
            <a:r>
              <a:rPr lang="en" sz="1254">
                <a:latin typeface="Lato"/>
                <a:ea typeface="Lato"/>
                <a:cs typeface="Lato"/>
                <a:sym typeface="Lato"/>
              </a:rPr>
              <a:t>Prescribed with diabetes medication</a:t>
            </a:r>
            <a:endParaRPr sz="1254">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264"/>
        <p:cNvGrpSpPr/>
        <p:nvPr/>
      </p:nvGrpSpPr>
      <p:grpSpPr>
        <a:xfrm>
          <a:off x="0" y="0"/>
          <a:ext cx="0" cy="0"/>
          <a:chOff x="0" y="0"/>
          <a:chExt cx="0" cy="0"/>
        </a:xfrm>
      </p:grpSpPr>
      <p:sp>
        <p:nvSpPr>
          <p:cNvPr id="265" name="Google Shape;265;p28"/>
          <p:cNvSpPr txBox="1">
            <a:spLocks noGrp="1"/>
          </p:cNvSpPr>
          <p:nvPr>
            <p:ph type="title"/>
          </p:nvPr>
        </p:nvSpPr>
        <p:spPr>
          <a:xfrm>
            <a:off x="1297500" y="419900"/>
            <a:ext cx="3274500" cy="1245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Recommendations &amp; Next Steps</a:t>
            </a:r>
            <a:endParaRPr/>
          </a:p>
        </p:txBody>
      </p:sp>
      <p:sp>
        <p:nvSpPr>
          <p:cNvPr id="266" name="Google Shape;266;p28"/>
          <p:cNvSpPr txBox="1">
            <a:spLocks noGrp="1"/>
          </p:cNvSpPr>
          <p:nvPr>
            <p:ph type="subTitle" idx="1"/>
          </p:nvPr>
        </p:nvSpPr>
        <p:spPr>
          <a:xfrm>
            <a:off x="1297500" y="1665500"/>
            <a:ext cx="3036300" cy="5061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a:t>This slide is </a:t>
            </a:r>
            <a:r>
              <a:rPr lang="en" u="sng"/>
              <a:t>excluded</a:t>
            </a:r>
            <a:r>
              <a:rPr lang="en"/>
              <a:t> during the presentation.</a:t>
            </a:r>
            <a:endParaRPr/>
          </a:p>
        </p:txBody>
      </p:sp>
      <p:sp>
        <p:nvSpPr>
          <p:cNvPr id="267" name="Google Shape;267;p28"/>
          <p:cNvSpPr txBox="1">
            <a:spLocks noGrp="1"/>
          </p:cNvSpPr>
          <p:nvPr>
            <p:ph type="body" idx="2"/>
          </p:nvPr>
        </p:nvSpPr>
        <p:spPr>
          <a:xfrm>
            <a:off x="4648200" y="419900"/>
            <a:ext cx="4014900" cy="45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t>This section outlines the recommendations for immediate action and next steps to improve the predictive model.</a:t>
            </a:r>
            <a:endParaRPr sz="1100"/>
          </a:p>
          <a:p>
            <a:pPr marL="0" lvl="0" indent="0" algn="l" rtl="0">
              <a:spcBef>
                <a:spcPts val="1200"/>
              </a:spcBef>
              <a:spcAft>
                <a:spcPts val="0"/>
              </a:spcAft>
              <a:buNone/>
            </a:pPr>
            <a:r>
              <a:rPr lang="en" sz="1100"/>
              <a:t>Key takeaways from this section:</a:t>
            </a:r>
            <a:endParaRPr sz="1100"/>
          </a:p>
          <a:p>
            <a:pPr marL="0" lvl="0" indent="0" algn="l" rtl="0">
              <a:spcBef>
                <a:spcPts val="0"/>
              </a:spcBef>
              <a:spcAft>
                <a:spcPts val="0"/>
              </a:spcAft>
              <a:buNone/>
            </a:pPr>
            <a:r>
              <a:rPr lang="en" sz="1100" u="sng"/>
              <a:t>Recommendations</a:t>
            </a:r>
            <a:endParaRPr sz="1100" u="sng"/>
          </a:p>
          <a:p>
            <a:pPr marL="457200" lvl="0" indent="-298450" algn="l" rtl="0">
              <a:spcBef>
                <a:spcPts val="0"/>
              </a:spcBef>
              <a:spcAft>
                <a:spcPts val="0"/>
              </a:spcAft>
              <a:buSzPts val="1100"/>
              <a:buChar char="●"/>
            </a:pPr>
            <a:r>
              <a:rPr lang="en" sz="1100"/>
              <a:t>Pilot the prediction model to help with patient readmission reduction efforts.</a:t>
            </a:r>
            <a:endParaRPr sz="1100"/>
          </a:p>
          <a:p>
            <a:pPr marL="457200" lvl="0" indent="-298450" algn="l" rtl="0">
              <a:spcBef>
                <a:spcPts val="0"/>
              </a:spcBef>
              <a:spcAft>
                <a:spcPts val="0"/>
              </a:spcAft>
              <a:buSzPts val="1100"/>
              <a:buChar char="●"/>
            </a:pPr>
            <a:r>
              <a:rPr lang="en" sz="1100"/>
              <a:t>Focus on the patient groups who are most strongly associated with readmission probability</a:t>
            </a:r>
            <a:endParaRPr sz="1100"/>
          </a:p>
          <a:p>
            <a:pPr marL="0" lvl="0" indent="0" algn="l" rtl="0">
              <a:spcBef>
                <a:spcPts val="1200"/>
              </a:spcBef>
              <a:spcAft>
                <a:spcPts val="0"/>
              </a:spcAft>
              <a:buNone/>
            </a:pPr>
            <a:r>
              <a:rPr lang="en" sz="1100" u="sng"/>
              <a:t>Next Steps</a:t>
            </a:r>
            <a:endParaRPr sz="1100" u="sng"/>
          </a:p>
          <a:p>
            <a:pPr marL="457200" lvl="0" indent="-298450" algn="l" rtl="0">
              <a:spcBef>
                <a:spcPts val="0"/>
              </a:spcBef>
              <a:spcAft>
                <a:spcPts val="0"/>
              </a:spcAft>
              <a:buSzPts val="1100"/>
              <a:buChar char="●"/>
            </a:pPr>
            <a:r>
              <a:rPr lang="en" sz="1100"/>
              <a:t>Fine-tune the model's sensitivity: While this might result in a few more 'false alarms,' we believe it's a worthwhile trade-off to ensure we don't miss a patient who genuinely needs help.</a:t>
            </a:r>
            <a:endParaRPr sz="1100"/>
          </a:p>
          <a:p>
            <a:pPr marL="457200" lvl="0" indent="-298450" algn="l" rtl="0">
              <a:spcBef>
                <a:spcPts val="0"/>
              </a:spcBef>
              <a:spcAft>
                <a:spcPts val="0"/>
              </a:spcAft>
              <a:buSzPts val="1100"/>
              <a:buChar char="●"/>
            </a:pPr>
            <a:r>
              <a:rPr lang="en" sz="1100"/>
              <a:t>Build more intelligent features: We can refine how we categorize the intensity of procedures, lab tests, and medications. This will give the model even better information to make its predictions.</a:t>
            </a:r>
            <a:endParaRPr sz="1100"/>
          </a:p>
          <a:p>
            <a:pPr marL="457200" lvl="0" indent="-298450" algn="l" rtl="0">
              <a:spcBef>
                <a:spcPts val="0"/>
              </a:spcBef>
              <a:spcAft>
                <a:spcPts val="0"/>
              </a:spcAft>
              <a:buSzPts val="1100"/>
              <a:buChar char="●"/>
            </a:pPr>
            <a:r>
              <a:rPr lang="en" sz="1100"/>
              <a:t>Acquire and use a larger dataset: By training the model on more data, we can increase its accuracy and make its predictions more robust for the entire hospital population.</a:t>
            </a:r>
            <a:endParaRPr sz="11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Recommendations &amp; Next Steps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0"/>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Recommendations</a:t>
            </a:r>
            <a:endParaRPr/>
          </a:p>
        </p:txBody>
      </p:sp>
      <p:grpSp>
        <p:nvGrpSpPr>
          <p:cNvPr id="278" name="Google Shape;278;p30"/>
          <p:cNvGrpSpPr/>
          <p:nvPr/>
        </p:nvGrpSpPr>
        <p:grpSpPr>
          <a:xfrm>
            <a:off x="1297501" y="2089850"/>
            <a:ext cx="6319747" cy="643359"/>
            <a:chOff x="1261637" y="2259883"/>
            <a:chExt cx="2939827" cy="643359"/>
          </a:xfrm>
        </p:grpSpPr>
        <p:sp>
          <p:nvSpPr>
            <p:cNvPr id="279" name="Google Shape;279;p30"/>
            <p:cNvSpPr/>
            <p:nvPr/>
          </p:nvSpPr>
          <p:spPr>
            <a:xfrm flipH="1">
              <a:off x="1662855" y="2259893"/>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80" name="Google Shape;280;p30"/>
            <p:cNvSpPr/>
            <p:nvPr/>
          </p:nvSpPr>
          <p:spPr>
            <a:xfrm rot="-5400000">
              <a:off x="3170212" y="1871989"/>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81" name="Google Shape;281;p30"/>
            <p:cNvSpPr/>
            <p:nvPr/>
          </p:nvSpPr>
          <p:spPr>
            <a:xfrm>
              <a:off x="1662856" y="2333608"/>
              <a:ext cx="2242500" cy="49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54">
                  <a:solidFill>
                    <a:schemeClr val="lt1"/>
                  </a:solidFill>
                  <a:latin typeface="Lato"/>
                  <a:ea typeface="Lato"/>
                  <a:cs typeface="Lato"/>
                  <a:sym typeface="Lato"/>
                </a:rPr>
                <a:t>Focus on the patient groups who are most strongly associated with readmission probability</a:t>
              </a:r>
              <a:endParaRPr sz="1000">
                <a:solidFill>
                  <a:schemeClr val="lt1"/>
                </a:solidFill>
                <a:latin typeface="Lato"/>
                <a:ea typeface="Lato"/>
                <a:cs typeface="Lato"/>
                <a:sym typeface="Lato"/>
              </a:endParaRPr>
            </a:p>
          </p:txBody>
        </p:sp>
        <p:sp>
          <p:nvSpPr>
            <p:cNvPr id="282" name="Google Shape;282;p30"/>
            <p:cNvSpPr/>
            <p:nvPr/>
          </p:nvSpPr>
          <p:spPr>
            <a:xfrm>
              <a:off x="1261637" y="2259883"/>
              <a:ext cx="401100" cy="642300"/>
            </a:xfrm>
            <a:prstGeom prst="rect">
              <a:avLst/>
            </a:prstGeom>
            <a:solidFill>
              <a:schemeClr val="accent1"/>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83" name="Google Shape;283;p30"/>
            <p:cNvSpPr/>
            <p:nvPr/>
          </p:nvSpPr>
          <p:spPr>
            <a:xfrm>
              <a:off x="1261637" y="2259883"/>
              <a:ext cx="4011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Lato"/>
                  <a:ea typeface="Lato"/>
                  <a:cs typeface="Lato"/>
                  <a:sym typeface="Lato"/>
                </a:rPr>
                <a:t>02</a:t>
              </a:r>
              <a:endParaRPr sz="2600">
                <a:solidFill>
                  <a:srgbClr val="FFFFFF"/>
                </a:solidFill>
                <a:latin typeface="Lato"/>
                <a:ea typeface="Lato"/>
                <a:cs typeface="Lato"/>
                <a:sym typeface="Lato"/>
              </a:endParaRPr>
            </a:p>
          </p:txBody>
        </p:sp>
      </p:grpSp>
      <p:grpSp>
        <p:nvGrpSpPr>
          <p:cNvPr id="284" name="Google Shape;284;p30"/>
          <p:cNvGrpSpPr/>
          <p:nvPr/>
        </p:nvGrpSpPr>
        <p:grpSpPr>
          <a:xfrm>
            <a:off x="1297501" y="1273275"/>
            <a:ext cx="6319747" cy="643357"/>
            <a:chOff x="1297501" y="1307850"/>
            <a:chExt cx="6319747" cy="643357"/>
          </a:xfrm>
        </p:grpSpPr>
        <p:sp>
          <p:nvSpPr>
            <p:cNvPr id="285" name="Google Shape;285;p30"/>
            <p:cNvSpPr/>
            <p:nvPr/>
          </p:nvSpPr>
          <p:spPr>
            <a:xfrm flipH="1">
              <a:off x="2160105" y="1307858"/>
              <a:ext cx="39648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86" name="Google Shape;286;p30"/>
            <p:cNvSpPr/>
            <p:nvPr/>
          </p:nvSpPr>
          <p:spPr>
            <a:xfrm rot="-5400000">
              <a:off x="5770197" y="104156"/>
              <a:ext cx="643356" cy="3050745"/>
            </a:xfrm>
            <a:prstGeom prst="flowChartOffpageConnec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87" name="Google Shape;287;p30"/>
            <p:cNvSpPr/>
            <p:nvPr/>
          </p:nvSpPr>
          <p:spPr>
            <a:xfrm>
              <a:off x="2160001" y="1381575"/>
              <a:ext cx="4820400" cy="49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54">
                  <a:solidFill>
                    <a:schemeClr val="lt1"/>
                  </a:solidFill>
                  <a:latin typeface="Lato"/>
                  <a:ea typeface="Lato"/>
                  <a:cs typeface="Lato"/>
                  <a:sym typeface="Lato"/>
                </a:rPr>
                <a:t>Piloting the predictive model</a:t>
              </a:r>
              <a:endParaRPr sz="1000">
                <a:solidFill>
                  <a:schemeClr val="lt1"/>
                </a:solidFill>
                <a:latin typeface="Lato"/>
                <a:ea typeface="Lato"/>
                <a:cs typeface="Lato"/>
                <a:sym typeface="Lato"/>
              </a:endParaRPr>
            </a:p>
          </p:txBody>
        </p:sp>
        <p:sp>
          <p:nvSpPr>
            <p:cNvPr id="288" name="Google Shape;288;p30"/>
            <p:cNvSpPr/>
            <p:nvPr/>
          </p:nvSpPr>
          <p:spPr>
            <a:xfrm>
              <a:off x="1297501" y="1307850"/>
              <a:ext cx="862500" cy="642300"/>
            </a:xfrm>
            <a:prstGeom prst="rect">
              <a:avLst/>
            </a:prstGeom>
            <a:solidFill>
              <a:schemeClr val="lt2"/>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89" name="Google Shape;289;p30"/>
            <p:cNvSpPr/>
            <p:nvPr/>
          </p:nvSpPr>
          <p:spPr>
            <a:xfrm>
              <a:off x="1297501" y="1307850"/>
              <a:ext cx="8625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Lato"/>
                  <a:ea typeface="Lato"/>
                  <a:cs typeface="Lato"/>
                  <a:sym typeface="Lato"/>
                </a:rPr>
                <a:t>01</a:t>
              </a:r>
              <a:endParaRPr sz="2600">
                <a:solidFill>
                  <a:srgbClr val="FFFFFF"/>
                </a:solidFill>
                <a:latin typeface="Lato"/>
                <a:ea typeface="Lato"/>
                <a:cs typeface="Lato"/>
                <a:sym typeface="Lato"/>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Next Steps</a:t>
            </a:r>
            <a:endParaRPr/>
          </a:p>
        </p:txBody>
      </p:sp>
      <p:grpSp>
        <p:nvGrpSpPr>
          <p:cNvPr id="295" name="Google Shape;295;p31"/>
          <p:cNvGrpSpPr/>
          <p:nvPr/>
        </p:nvGrpSpPr>
        <p:grpSpPr>
          <a:xfrm>
            <a:off x="1297501" y="2089850"/>
            <a:ext cx="6319747" cy="643359"/>
            <a:chOff x="1261637" y="2259883"/>
            <a:chExt cx="2939827" cy="643359"/>
          </a:xfrm>
        </p:grpSpPr>
        <p:sp>
          <p:nvSpPr>
            <p:cNvPr id="296" name="Google Shape;296;p31"/>
            <p:cNvSpPr/>
            <p:nvPr/>
          </p:nvSpPr>
          <p:spPr>
            <a:xfrm flipH="1">
              <a:off x="1662855" y="2259893"/>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97" name="Google Shape;297;p31"/>
            <p:cNvSpPr/>
            <p:nvPr/>
          </p:nvSpPr>
          <p:spPr>
            <a:xfrm rot="-5400000">
              <a:off x="3170212" y="1871989"/>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298" name="Google Shape;298;p31"/>
            <p:cNvSpPr/>
            <p:nvPr/>
          </p:nvSpPr>
          <p:spPr>
            <a:xfrm>
              <a:off x="1662856" y="2333608"/>
              <a:ext cx="2242500" cy="49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54">
                  <a:solidFill>
                    <a:schemeClr val="lt1"/>
                  </a:solidFill>
                  <a:latin typeface="Lato"/>
                  <a:ea typeface="Lato"/>
                  <a:cs typeface="Lato"/>
                  <a:sym typeface="Lato"/>
                </a:rPr>
                <a:t>Explore and build more intelligent features for the model to use.</a:t>
              </a:r>
              <a:endParaRPr sz="1254">
                <a:solidFill>
                  <a:schemeClr val="lt1"/>
                </a:solidFill>
                <a:latin typeface="Lato"/>
                <a:ea typeface="Lato"/>
                <a:cs typeface="Lato"/>
                <a:sym typeface="Lato"/>
              </a:endParaRPr>
            </a:p>
          </p:txBody>
        </p:sp>
        <p:sp>
          <p:nvSpPr>
            <p:cNvPr id="299" name="Google Shape;299;p31"/>
            <p:cNvSpPr/>
            <p:nvPr/>
          </p:nvSpPr>
          <p:spPr>
            <a:xfrm>
              <a:off x="1261637" y="2259883"/>
              <a:ext cx="401100" cy="642300"/>
            </a:xfrm>
            <a:prstGeom prst="rect">
              <a:avLst/>
            </a:prstGeom>
            <a:solidFill>
              <a:schemeClr val="accent1"/>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00" name="Google Shape;300;p31"/>
            <p:cNvSpPr/>
            <p:nvPr/>
          </p:nvSpPr>
          <p:spPr>
            <a:xfrm>
              <a:off x="1261637" y="2259883"/>
              <a:ext cx="4011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Lato"/>
                  <a:ea typeface="Lato"/>
                  <a:cs typeface="Lato"/>
                  <a:sym typeface="Lato"/>
                </a:rPr>
                <a:t>02</a:t>
              </a:r>
              <a:endParaRPr sz="2600">
                <a:solidFill>
                  <a:srgbClr val="FFFFFF"/>
                </a:solidFill>
                <a:latin typeface="Lato"/>
                <a:ea typeface="Lato"/>
                <a:cs typeface="Lato"/>
                <a:sym typeface="Lato"/>
              </a:endParaRPr>
            </a:p>
          </p:txBody>
        </p:sp>
      </p:grpSp>
      <p:grpSp>
        <p:nvGrpSpPr>
          <p:cNvPr id="301" name="Google Shape;301;p31"/>
          <p:cNvGrpSpPr/>
          <p:nvPr/>
        </p:nvGrpSpPr>
        <p:grpSpPr>
          <a:xfrm>
            <a:off x="1297501" y="1273275"/>
            <a:ext cx="6319747" cy="643357"/>
            <a:chOff x="1297501" y="1307850"/>
            <a:chExt cx="6319747" cy="643357"/>
          </a:xfrm>
        </p:grpSpPr>
        <p:sp>
          <p:nvSpPr>
            <p:cNvPr id="302" name="Google Shape;302;p31"/>
            <p:cNvSpPr/>
            <p:nvPr/>
          </p:nvSpPr>
          <p:spPr>
            <a:xfrm flipH="1">
              <a:off x="2160105" y="1307858"/>
              <a:ext cx="39648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03" name="Google Shape;303;p31"/>
            <p:cNvSpPr/>
            <p:nvPr/>
          </p:nvSpPr>
          <p:spPr>
            <a:xfrm rot="-5400000">
              <a:off x="5770197" y="104156"/>
              <a:ext cx="643356" cy="3050745"/>
            </a:xfrm>
            <a:prstGeom prst="flowChartOffpageConnec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04" name="Google Shape;304;p31"/>
            <p:cNvSpPr/>
            <p:nvPr/>
          </p:nvSpPr>
          <p:spPr>
            <a:xfrm>
              <a:off x="2160001" y="1381575"/>
              <a:ext cx="4820400" cy="49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54">
                  <a:solidFill>
                    <a:schemeClr val="lt1"/>
                  </a:solidFill>
                  <a:latin typeface="Lato"/>
                  <a:ea typeface="Lato"/>
                  <a:cs typeface="Lato"/>
                  <a:sym typeface="Lato"/>
                </a:rPr>
                <a:t>Fine-tune the model's sensitivity to improve its ability to find more high-risk patients.</a:t>
              </a:r>
              <a:endParaRPr sz="1000">
                <a:solidFill>
                  <a:schemeClr val="lt1"/>
                </a:solidFill>
                <a:latin typeface="Lato"/>
                <a:ea typeface="Lato"/>
                <a:cs typeface="Lato"/>
                <a:sym typeface="Lato"/>
              </a:endParaRPr>
            </a:p>
          </p:txBody>
        </p:sp>
        <p:sp>
          <p:nvSpPr>
            <p:cNvPr id="305" name="Google Shape;305;p31"/>
            <p:cNvSpPr/>
            <p:nvPr/>
          </p:nvSpPr>
          <p:spPr>
            <a:xfrm>
              <a:off x="1297501" y="1307850"/>
              <a:ext cx="862500" cy="642300"/>
            </a:xfrm>
            <a:prstGeom prst="rect">
              <a:avLst/>
            </a:prstGeom>
            <a:solidFill>
              <a:schemeClr val="lt2"/>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06" name="Google Shape;306;p31"/>
            <p:cNvSpPr/>
            <p:nvPr/>
          </p:nvSpPr>
          <p:spPr>
            <a:xfrm>
              <a:off x="1297501" y="1307850"/>
              <a:ext cx="8625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Lato"/>
                  <a:ea typeface="Lato"/>
                  <a:cs typeface="Lato"/>
                  <a:sym typeface="Lato"/>
                </a:rPr>
                <a:t>01</a:t>
              </a:r>
              <a:endParaRPr sz="2600">
                <a:solidFill>
                  <a:srgbClr val="FFFFFF"/>
                </a:solidFill>
                <a:latin typeface="Lato"/>
                <a:ea typeface="Lato"/>
                <a:cs typeface="Lato"/>
                <a:sym typeface="Lato"/>
              </a:endParaRPr>
            </a:p>
          </p:txBody>
        </p:sp>
      </p:grpSp>
      <p:grpSp>
        <p:nvGrpSpPr>
          <p:cNvPr id="307" name="Google Shape;307;p31"/>
          <p:cNvGrpSpPr/>
          <p:nvPr/>
        </p:nvGrpSpPr>
        <p:grpSpPr>
          <a:xfrm>
            <a:off x="1297501" y="2906425"/>
            <a:ext cx="6319747" cy="643357"/>
            <a:chOff x="1297501" y="1307850"/>
            <a:chExt cx="6319747" cy="643357"/>
          </a:xfrm>
        </p:grpSpPr>
        <p:sp>
          <p:nvSpPr>
            <p:cNvPr id="308" name="Google Shape;308;p31"/>
            <p:cNvSpPr/>
            <p:nvPr/>
          </p:nvSpPr>
          <p:spPr>
            <a:xfrm flipH="1">
              <a:off x="2160105" y="1307858"/>
              <a:ext cx="39648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09" name="Google Shape;309;p31"/>
            <p:cNvSpPr/>
            <p:nvPr/>
          </p:nvSpPr>
          <p:spPr>
            <a:xfrm rot="-5400000">
              <a:off x="5770197" y="104156"/>
              <a:ext cx="643356" cy="3050745"/>
            </a:xfrm>
            <a:prstGeom prst="flowChartOffpageConnec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10" name="Google Shape;310;p31"/>
            <p:cNvSpPr/>
            <p:nvPr/>
          </p:nvSpPr>
          <p:spPr>
            <a:xfrm>
              <a:off x="2160001" y="1381575"/>
              <a:ext cx="4820400" cy="49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254">
                  <a:solidFill>
                    <a:schemeClr val="lt1"/>
                  </a:solidFill>
                  <a:latin typeface="Lato"/>
                  <a:ea typeface="Lato"/>
                  <a:cs typeface="Lato"/>
                  <a:sym typeface="Lato"/>
                </a:rPr>
                <a:t>Acquire and use a larger dataset.</a:t>
              </a:r>
              <a:endParaRPr sz="1254">
                <a:solidFill>
                  <a:schemeClr val="lt1"/>
                </a:solidFill>
                <a:latin typeface="Lato"/>
                <a:ea typeface="Lato"/>
                <a:cs typeface="Lato"/>
                <a:sym typeface="Lato"/>
              </a:endParaRPr>
            </a:p>
          </p:txBody>
        </p:sp>
        <p:sp>
          <p:nvSpPr>
            <p:cNvPr id="311" name="Google Shape;311;p31"/>
            <p:cNvSpPr/>
            <p:nvPr/>
          </p:nvSpPr>
          <p:spPr>
            <a:xfrm>
              <a:off x="1297501" y="1307850"/>
              <a:ext cx="862500" cy="642300"/>
            </a:xfrm>
            <a:prstGeom prst="rect">
              <a:avLst/>
            </a:prstGeom>
            <a:solidFill>
              <a:schemeClr val="lt2"/>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12" name="Google Shape;312;p31"/>
            <p:cNvSpPr/>
            <p:nvPr/>
          </p:nvSpPr>
          <p:spPr>
            <a:xfrm>
              <a:off x="1297501" y="1307850"/>
              <a:ext cx="8625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Lato"/>
                  <a:ea typeface="Lato"/>
                  <a:cs typeface="Lato"/>
                  <a:sym typeface="Lato"/>
                </a:rPr>
                <a:t>03</a:t>
              </a:r>
              <a:endParaRPr sz="2600">
                <a:solidFill>
                  <a:srgbClr val="FFFFFF"/>
                </a:solidFill>
                <a:latin typeface="Lato"/>
                <a:ea typeface="Lato"/>
                <a:cs typeface="Lato"/>
                <a:sym typeface="Lato"/>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537150" y="275250"/>
            <a:ext cx="5017500" cy="686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Capstone Part 4</a:t>
            </a:r>
            <a:endParaRPr/>
          </a:p>
        </p:txBody>
      </p:sp>
      <p:sp>
        <p:nvSpPr>
          <p:cNvPr id="141" name="Google Shape;141;p14"/>
          <p:cNvSpPr txBox="1">
            <a:spLocks noGrp="1"/>
          </p:cNvSpPr>
          <p:nvPr>
            <p:ph type="subTitle" idx="1"/>
          </p:nvPr>
        </p:nvSpPr>
        <p:spPr>
          <a:xfrm>
            <a:off x="3537150" y="913350"/>
            <a:ext cx="5379900" cy="50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Predicting Patient Readmission Risk</a:t>
            </a:r>
            <a:endParaRPr sz="1800" baseline="30000"/>
          </a:p>
        </p:txBody>
      </p:sp>
      <p:sp>
        <p:nvSpPr>
          <p:cNvPr id="142" name="Google Shape;142;p14"/>
          <p:cNvSpPr txBox="1">
            <a:spLocks noGrp="1"/>
          </p:cNvSpPr>
          <p:nvPr>
            <p:ph type="subTitle" idx="1"/>
          </p:nvPr>
        </p:nvSpPr>
        <p:spPr>
          <a:xfrm>
            <a:off x="3537150" y="1919150"/>
            <a:ext cx="5379900" cy="2358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t>Agenda</a:t>
            </a:r>
            <a:endParaRPr sz="1800"/>
          </a:p>
          <a:p>
            <a:pPr marL="457200" lvl="0" indent="-342900" algn="l" rtl="0">
              <a:lnSpc>
                <a:spcPct val="115000"/>
              </a:lnSpc>
              <a:spcBef>
                <a:spcPts val="0"/>
              </a:spcBef>
              <a:spcAft>
                <a:spcPts val="0"/>
              </a:spcAft>
              <a:buSzPts val="1800"/>
              <a:buAutoNum type="arabicPeriod"/>
            </a:pPr>
            <a:r>
              <a:rPr lang="en" sz="1800"/>
              <a:t>Hospital Readmission, and Its Challenge</a:t>
            </a:r>
            <a:endParaRPr sz="1800"/>
          </a:p>
          <a:p>
            <a:pPr marL="457200" lvl="0" indent="-342900" algn="l" rtl="0">
              <a:lnSpc>
                <a:spcPct val="115000"/>
              </a:lnSpc>
              <a:spcBef>
                <a:spcPts val="0"/>
              </a:spcBef>
              <a:spcAft>
                <a:spcPts val="0"/>
              </a:spcAft>
              <a:buSzPts val="1800"/>
              <a:buAutoNum type="arabicPeriod"/>
            </a:pPr>
            <a:r>
              <a:rPr lang="en" sz="1800"/>
              <a:t>What the Data Tells Us</a:t>
            </a:r>
            <a:endParaRPr sz="1800"/>
          </a:p>
          <a:p>
            <a:pPr marL="457200" lvl="0" indent="-342900" algn="l" rtl="0">
              <a:lnSpc>
                <a:spcPct val="115000"/>
              </a:lnSpc>
              <a:spcBef>
                <a:spcPts val="0"/>
              </a:spcBef>
              <a:spcAft>
                <a:spcPts val="0"/>
              </a:spcAft>
              <a:buSzPts val="1800"/>
              <a:buAutoNum type="arabicPeriod"/>
            </a:pPr>
            <a:r>
              <a:rPr lang="en" sz="1800"/>
              <a:t>Identify High-Risk Patients Using Predictive Model </a:t>
            </a:r>
            <a:endParaRPr sz="1800"/>
          </a:p>
          <a:p>
            <a:pPr marL="457200" lvl="0" indent="-342900" algn="l" rtl="0">
              <a:lnSpc>
                <a:spcPct val="115000"/>
              </a:lnSpc>
              <a:spcBef>
                <a:spcPts val="0"/>
              </a:spcBef>
              <a:spcAft>
                <a:spcPts val="0"/>
              </a:spcAft>
              <a:buSzPts val="1800"/>
              <a:buAutoNum type="arabicPeriod"/>
            </a:pPr>
            <a:r>
              <a:rPr lang="en" sz="1800"/>
              <a:t>Recommendations &amp; Next Steps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2"/>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Risks &amp; Assumptions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Risk(s)</a:t>
            </a:r>
            <a:endParaRPr/>
          </a:p>
        </p:txBody>
      </p:sp>
      <p:grpSp>
        <p:nvGrpSpPr>
          <p:cNvPr id="323" name="Google Shape;323;p33"/>
          <p:cNvGrpSpPr/>
          <p:nvPr/>
        </p:nvGrpSpPr>
        <p:grpSpPr>
          <a:xfrm>
            <a:off x="1297501" y="1108125"/>
            <a:ext cx="6319747" cy="643357"/>
            <a:chOff x="1297501" y="1307850"/>
            <a:chExt cx="6319747" cy="643357"/>
          </a:xfrm>
        </p:grpSpPr>
        <p:sp>
          <p:nvSpPr>
            <p:cNvPr id="324" name="Google Shape;324;p33"/>
            <p:cNvSpPr/>
            <p:nvPr/>
          </p:nvSpPr>
          <p:spPr>
            <a:xfrm flipH="1">
              <a:off x="2160105" y="1307858"/>
              <a:ext cx="39648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25" name="Google Shape;325;p33"/>
            <p:cNvSpPr/>
            <p:nvPr/>
          </p:nvSpPr>
          <p:spPr>
            <a:xfrm rot="-5400000">
              <a:off x="5770197" y="104156"/>
              <a:ext cx="643356" cy="3050745"/>
            </a:xfrm>
            <a:prstGeom prst="flowChartOffpageConnec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26" name="Google Shape;326;p33"/>
            <p:cNvSpPr/>
            <p:nvPr/>
          </p:nvSpPr>
          <p:spPr>
            <a:xfrm>
              <a:off x="2160001" y="1381575"/>
              <a:ext cx="4820400" cy="49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rgbClr val="FFFFFF"/>
                  </a:solidFill>
                  <a:latin typeface="Lato"/>
                  <a:ea typeface="Lato"/>
                  <a:cs typeface="Lato"/>
                  <a:sym typeface="Lato"/>
                </a:rPr>
                <a:t>Changes in the healthcare landscape like treatment protocols and hospital policies over time could affect the readmission rate.</a:t>
              </a:r>
              <a:endParaRPr sz="1000">
                <a:solidFill>
                  <a:srgbClr val="FFFFFF"/>
                </a:solidFill>
                <a:latin typeface="Lato"/>
                <a:ea typeface="Lato"/>
                <a:cs typeface="Lato"/>
                <a:sym typeface="Lato"/>
              </a:endParaRPr>
            </a:p>
          </p:txBody>
        </p:sp>
        <p:sp>
          <p:nvSpPr>
            <p:cNvPr id="327" name="Google Shape;327;p33"/>
            <p:cNvSpPr/>
            <p:nvPr/>
          </p:nvSpPr>
          <p:spPr>
            <a:xfrm>
              <a:off x="1297501" y="1307850"/>
              <a:ext cx="862500" cy="642300"/>
            </a:xfrm>
            <a:prstGeom prst="rect">
              <a:avLst/>
            </a:prstGeom>
            <a:solidFill>
              <a:schemeClr val="lt2"/>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28" name="Google Shape;328;p33"/>
            <p:cNvSpPr/>
            <p:nvPr/>
          </p:nvSpPr>
          <p:spPr>
            <a:xfrm>
              <a:off x="1297501" y="1307850"/>
              <a:ext cx="8625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Lato"/>
                  <a:ea typeface="Lato"/>
                  <a:cs typeface="Lato"/>
                  <a:sym typeface="Lato"/>
                </a:rPr>
                <a:t>01</a:t>
              </a:r>
              <a:endParaRPr sz="2600">
                <a:solidFill>
                  <a:srgbClr val="FFFFFF"/>
                </a:solidFill>
                <a:latin typeface="Lato"/>
                <a:ea typeface="Lato"/>
                <a:cs typeface="Lato"/>
                <a:sym typeface="Lato"/>
              </a:endParaRPr>
            </a:p>
          </p:txBody>
        </p:sp>
      </p:grpSp>
      <p:grpSp>
        <p:nvGrpSpPr>
          <p:cNvPr id="329" name="Google Shape;329;p33"/>
          <p:cNvGrpSpPr/>
          <p:nvPr/>
        </p:nvGrpSpPr>
        <p:grpSpPr>
          <a:xfrm>
            <a:off x="1297501" y="1836750"/>
            <a:ext cx="6319747" cy="643359"/>
            <a:chOff x="1261637" y="2259883"/>
            <a:chExt cx="2939827" cy="643359"/>
          </a:xfrm>
        </p:grpSpPr>
        <p:sp>
          <p:nvSpPr>
            <p:cNvPr id="330" name="Google Shape;330;p33"/>
            <p:cNvSpPr/>
            <p:nvPr/>
          </p:nvSpPr>
          <p:spPr>
            <a:xfrm flipH="1">
              <a:off x="1662855" y="2259893"/>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31" name="Google Shape;331;p33"/>
            <p:cNvSpPr/>
            <p:nvPr/>
          </p:nvSpPr>
          <p:spPr>
            <a:xfrm rot="-5400000">
              <a:off x="3170212" y="1871989"/>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32" name="Google Shape;332;p33"/>
            <p:cNvSpPr/>
            <p:nvPr/>
          </p:nvSpPr>
          <p:spPr>
            <a:xfrm>
              <a:off x="1662856" y="2333608"/>
              <a:ext cx="2242500" cy="49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Lato"/>
                  <a:ea typeface="Lato"/>
                  <a:cs typeface="Lato"/>
                  <a:sym typeface="Lato"/>
                </a:rPr>
                <a:t>Implementing the predictive model into the hospitals’ current workflow and ensuring its adoption can be challenging.</a:t>
              </a:r>
              <a:endParaRPr sz="1000">
                <a:solidFill>
                  <a:srgbClr val="FFFFFF"/>
                </a:solidFill>
                <a:latin typeface="Lato"/>
                <a:ea typeface="Lato"/>
                <a:cs typeface="Lato"/>
                <a:sym typeface="Lato"/>
              </a:endParaRPr>
            </a:p>
          </p:txBody>
        </p:sp>
        <p:sp>
          <p:nvSpPr>
            <p:cNvPr id="333" name="Google Shape;333;p33"/>
            <p:cNvSpPr/>
            <p:nvPr/>
          </p:nvSpPr>
          <p:spPr>
            <a:xfrm>
              <a:off x="1261637" y="2259883"/>
              <a:ext cx="401100" cy="642300"/>
            </a:xfrm>
            <a:prstGeom prst="rect">
              <a:avLst/>
            </a:prstGeom>
            <a:solidFill>
              <a:schemeClr val="accent1"/>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34" name="Google Shape;334;p33"/>
            <p:cNvSpPr/>
            <p:nvPr/>
          </p:nvSpPr>
          <p:spPr>
            <a:xfrm>
              <a:off x="1261637" y="2259883"/>
              <a:ext cx="4011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Lato"/>
                  <a:ea typeface="Lato"/>
                  <a:cs typeface="Lato"/>
                  <a:sym typeface="Lato"/>
                </a:rPr>
                <a:t>02</a:t>
              </a:r>
              <a:endParaRPr sz="2600">
                <a:solidFill>
                  <a:srgbClr val="FFFFFF"/>
                </a:solidFill>
                <a:latin typeface="Lato"/>
                <a:ea typeface="Lato"/>
                <a:cs typeface="Lato"/>
                <a:sym typeface="Lato"/>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grpSp>
        <p:nvGrpSpPr>
          <p:cNvPr id="339" name="Google Shape;339;p34"/>
          <p:cNvGrpSpPr/>
          <p:nvPr/>
        </p:nvGrpSpPr>
        <p:grpSpPr>
          <a:xfrm>
            <a:off x="1228326" y="1829750"/>
            <a:ext cx="6319747" cy="643359"/>
            <a:chOff x="1261637" y="2259883"/>
            <a:chExt cx="2939827" cy="643359"/>
          </a:xfrm>
        </p:grpSpPr>
        <p:sp>
          <p:nvSpPr>
            <p:cNvPr id="340" name="Google Shape;340;p34"/>
            <p:cNvSpPr/>
            <p:nvPr/>
          </p:nvSpPr>
          <p:spPr>
            <a:xfrm flipH="1">
              <a:off x="1662855" y="2259893"/>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41" name="Google Shape;341;p34"/>
            <p:cNvSpPr/>
            <p:nvPr/>
          </p:nvSpPr>
          <p:spPr>
            <a:xfrm rot="-5400000">
              <a:off x="3170212" y="1871989"/>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42" name="Google Shape;342;p34"/>
            <p:cNvSpPr/>
            <p:nvPr/>
          </p:nvSpPr>
          <p:spPr>
            <a:xfrm>
              <a:off x="1662856" y="2333608"/>
              <a:ext cx="2242500" cy="49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Lato"/>
                  <a:ea typeface="Lato"/>
                  <a:cs typeface="Lato"/>
                  <a:sym typeface="Lato"/>
                </a:rPr>
                <a:t>The dataset is reasonably correct, without widespread systematic errors or critical missing values that would skew our analysis.</a:t>
              </a:r>
              <a:endParaRPr sz="1000">
                <a:solidFill>
                  <a:srgbClr val="FFFFFF"/>
                </a:solidFill>
                <a:latin typeface="Lato"/>
                <a:ea typeface="Lato"/>
                <a:cs typeface="Lato"/>
                <a:sym typeface="Lato"/>
              </a:endParaRPr>
            </a:p>
          </p:txBody>
        </p:sp>
        <p:sp>
          <p:nvSpPr>
            <p:cNvPr id="343" name="Google Shape;343;p34"/>
            <p:cNvSpPr/>
            <p:nvPr/>
          </p:nvSpPr>
          <p:spPr>
            <a:xfrm>
              <a:off x="1261637" y="2259883"/>
              <a:ext cx="401100" cy="642300"/>
            </a:xfrm>
            <a:prstGeom prst="rect">
              <a:avLst/>
            </a:prstGeom>
            <a:solidFill>
              <a:schemeClr val="accent1"/>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44" name="Google Shape;344;p34"/>
            <p:cNvSpPr/>
            <p:nvPr/>
          </p:nvSpPr>
          <p:spPr>
            <a:xfrm>
              <a:off x="1261637" y="2259883"/>
              <a:ext cx="4011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Lato"/>
                  <a:ea typeface="Lato"/>
                  <a:cs typeface="Lato"/>
                  <a:sym typeface="Lato"/>
                </a:rPr>
                <a:t>02</a:t>
              </a:r>
              <a:endParaRPr sz="2600">
                <a:solidFill>
                  <a:srgbClr val="FFFFFF"/>
                </a:solidFill>
                <a:latin typeface="Lato"/>
                <a:ea typeface="Lato"/>
                <a:cs typeface="Lato"/>
                <a:sym typeface="Lato"/>
              </a:endParaRPr>
            </a:p>
          </p:txBody>
        </p:sp>
      </p:grpSp>
      <p:grpSp>
        <p:nvGrpSpPr>
          <p:cNvPr id="345" name="Google Shape;345;p34"/>
          <p:cNvGrpSpPr/>
          <p:nvPr/>
        </p:nvGrpSpPr>
        <p:grpSpPr>
          <a:xfrm>
            <a:off x="1228326" y="1098425"/>
            <a:ext cx="6319747" cy="643357"/>
            <a:chOff x="1297501" y="1307850"/>
            <a:chExt cx="6319747" cy="643357"/>
          </a:xfrm>
        </p:grpSpPr>
        <p:sp>
          <p:nvSpPr>
            <p:cNvPr id="346" name="Google Shape;346;p34"/>
            <p:cNvSpPr/>
            <p:nvPr/>
          </p:nvSpPr>
          <p:spPr>
            <a:xfrm flipH="1">
              <a:off x="2160105" y="1307858"/>
              <a:ext cx="39648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47" name="Google Shape;347;p34"/>
            <p:cNvSpPr/>
            <p:nvPr/>
          </p:nvSpPr>
          <p:spPr>
            <a:xfrm rot="-5400000">
              <a:off x="5770197" y="104156"/>
              <a:ext cx="643356" cy="3050745"/>
            </a:xfrm>
            <a:prstGeom prst="flowChartOffpageConnec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48" name="Google Shape;348;p34"/>
            <p:cNvSpPr/>
            <p:nvPr/>
          </p:nvSpPr>
          <p:spPr>
            <a:xfrm>
              <a:off x="2160001" y="1381575"/>
              <a:ext cx="4820400" cy="49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Lato"/>
                  <a:ea typeface="Lato"/>
                  <a:cs typeface="Lato"/>
                  <a:sym typeface="Lato"/>
                </a:rPr>
                <a:t>The dataset of 25,000 records is representative of the broader population of the hospital.</a:t>
              </a:r>
              <a:endParaRPr sz="1000">
                <a:solidFill>
                  <a:srgbClr val="FFFFFF"/>
                </a:solidFill>
                <a:latin typeface="Lato"/>
                <a:ea typeface="Lato"/>
                <a:cs typeface="Lato"/>
                <a:sym typeface="Lato"/>
              </a:endParaRPr>
            </a:p>
          </p:txBody>
        </p:sp>
        <p:sp>
          <p:nvSpPr>
            <p:cNvPr id="349" name="Google Shape;349;p34"/>
            <p:cNvSpPr/>
            <p:nvPr/>
          </p:nvSpPr>
          <p:spPr>
            <a:xfrm>
              <a:off x="1297501" y="1307850"/>
              <a:ext cx="862500" cy="642300"/>
            </a:xfrm>
            <a:prstGeom prst="rect">
              <a:avLst/>
            </a:prstGeom>
            <a:solidFill>
              <a:schemeClr val="lt2"/>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50" name="Google Shape;350;p34"/>
            <p:cNvSpPr/>
            <p:nvPr/>
          </p:nvSpPr>
          <p:spPr>
            <a:xfrm>
              <a:off x="1297501" y="1307850"/>
              <a:ext cx="8625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Lato"/>
                  <a:ea typeface="Lato"/>
                  <a:cs typeface="Lato"/>
                  <a:sym typeface="Lato"/>
                </a:rPr>
                <a:t>01</a:t>
              </a:r>
              <a:endParaRPr sz="2600">
                <a:solidFill>
                  <a:srgbClr val="FFFFFF"/>
                </a:solidFill>
                <a:latin typeface="Lato"/>
                <a:ea typeface="Lato"/>
                <a:cs typeface="Lato"/>
                <a:sym typeface="Lato"/>
              </a:endParaRPr>
            </a:p>
          </p:txBody>
        </p:sp>
      </p:grpSp>
      <p:sp>
        <p:nvSpPr>
          <p:cNvPr id="351" name="Google Shape;351;p34"/>
          <p:cNvSpPr txBox="1">
            <a:spLocks noGrp="1"/>
          </p:cNvSpPr>
          <p:nvPr>
            <p:ph type="title"/>
          </p:nvPr>
        </p:nvSpPr>
        <p:spPr>
          <a:xfrm>
            <a:off x="1228325" y="481313"/>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Assumption(s)</a:t>
            </a:r>
            <a:endParaRPr/>
          </a:p>
        </p:txBody>
      </p:sp>
      <p:grpSp>
        <p:nvGrpSpPr>
          <p:cNvPr id="352" name="Google Shape;352;p34"/>
          <p:cNvGrpSpPr/>
          <p:nvPr/>
        </p:nvGrpSpPr>
        <p:grpSpPr>
          <a:xfrm>
            <a:off x="1228326" y="2561075"/>
            <a:ext cx="6319747" cy="643357"/>
            <a:chOff x="1297501" y="1307850"/>
            <a:chExt cx="6319747" cy="643357"/>
          </a:xfrm>
        </p:grpSpPr>
        <p:sp>
          <p:nvSpPr>
            <p:cNvPr id="353" name="Google Shape;353;p34"/>
            <p:cNvSpPr/>
            <p:nvPr/>
          </p:nvSpPr>
          <p:spPr>
            <a:xfrm flipH="1">
              <a:off x="2160105" y="1307858"/>
              <a:ext cx="39648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54" name="Google Shape;354;p34"/>
            <p:cNvSpPr/>
            <p:nvPr/>
          </p:nvSpPr>
          <p:spPr>
            <a:xfrm rot="-5400000">
              <a:off x="5770197" y="104156"/>
              <a:ext cx="643356" cy="3050745"/>
            </a:xfrm>
            <a:prstGeom prst="flowChartOffpageConnec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55" name="Google Shape;355;p34"/>
            <p:cNvSpPr/>
            <p:nvPr/>
          </p:nvSpPr>
          <p:spPr>
            <a:xfrm>
              <a:off x="2160001" y="1381575"/>
              <a:ext cx="4820400" cy="49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Lato"/>
                  <a:ea typeface="Lato"/>
                  <a:cs typeface="Lato"/>
                  <a:sym typeface="Lato"/>
                </a:rPr>
                <a:t>The features in the dataset are relevant and sufficient for predicting patient readmission.</a:t>
              </a:r>
              <a:endParaRPr sz="1000">
                <a:solidFill>
                  <a:srgbClr val="FFFFFF"/>
                </a:solidFill>
                <a:latin typeface="Lato"/>
                <a:ea typeface="Lato"/>
                <a:cs typeface="Lato"/>
                <a:sym typeface="Lato"/>
              </a:endParaRPr>
            </a:p>
          </p:txBody>
        </p:sp>
        <p:sp>
          <p:nvSpPr>
            <p:cNvPr id="356" name="Google Shape;356;p34"/>
            <p:cNvSpPr/>
            <p:nvPr/>
          </p:nvSpPr>
          <p:spPr>
            <a:xfrm>
              <a:off x="1297501" y="1307850"/>
              <a:ext cx="862500" cy="642300"/>
            </a:xfrm>
            <a:prstGeom prst="rect">
              <a:avLst/>
            </a:prstGeom>
            <a:solidFill>
              <a:schemeClr val="lt2"/>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57" name="Google Shape;357;p34"/>
            <p:cNvSpPr/>
            <p:nvPr/>
          </p:nvSpPr>
          <p:spPr>
            <a:xfrm>
              <a:off x="1297501" y="1307850"/>
              <a:ext cx="8625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Lato"/>
                  <a:ea typeface="Lato"/>
                  <a:cs typeface="Lato"/>
                  <a:sym typeface="Lato"/>
                </a:rPr>
                <a:t>03</a:t>
              </a:r>
              <a:endParaRPr sz="2600">
                <a:solidFill>
                  <a:srgbClr val="FFFFFF"/>
                </a:solidFill>
                <a:latin typeface="Lato"/>
                <a:ea typeface="Lato"/>
                <a:cs typeface="Lato"/>
                <a:sym typeface="Lato"/>
              </a:endParaRPr>
            </a:p>
          </p:txBody>
        </p:sp>
      </p:grpSp>
      <p:grpSp>
        <p:nvGrpSpPr>
          <p:cNvPr id="358" name="Google Shape;358;p34"/>
          <p:cNvGrpSpPr/>
          <p:nvPr/>
        </p:nvGrpSpPr>
        <p:grpSpPr>
          <a:xfrm>
            <a:off x="1228326" y="3292400"/>
            <a:ext cx="6319747" cy="643359"/>
            <a:chOff x="1261637" y="2259883"/>
            <a:chExt cx="2939827" cy="643359"/>
          </a:xfrm>
        </p:grpSpPr>
        <p:sp>
          <p:nvSpPr>
            <p:cNvPr id="359" name="Google Shape;359;p34"/>
            <p:cNvSpPr/>
            <p:nvPr/>
          </p:nvSpPr>
          <p:spPr>
            <a:xfrm flipH="1">
              <a:off x="1662855" y="2259893"/>
              <a:ext cx="18444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60" name="Google Shape;360;p34"/>
            <p:cNvSpPr/>
            <p:nvPr/>
          </p:nvSpPr>
          <p:spPr>
            <a:xfrm rot="-5400000">
              <a:off x="3170212" y="1871989"/>
              <a:ext cx="643356" cy="1419149"/>
            </a:xfrm>
            <a:prstGeom prst="flowChartOffpageConnector">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61" name="Google Shape;361;p34"/>
            <p:cNvSpPr/>
            <p:nvPr/>
          </p:nvSpPr>
          <p:spPr>
            <a:xfrm>
              <a:off x="1662856" y="2333608"/>
              <a:ext cx="2242500" cy="495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000">
                  <a:solidFill>
                    <a:srgbClr val="FFFFFF"/>
                  </a:solidFill>
                  <a:latin typeface="Lato"/>
                  <a:ea typeface="Lato"/>
                  <a:cs typeface="Lato"/>
                  <a:sym typeface="Lato"/>
                </a:rPr>
                <a:t>The ‘Missing’ category in the medical_specialty feature is a valid and useful signal for our Logistic Regression predictive model.</a:t>
              </a:r>
              <a:endParaRPr sz="1000">
                <a:solidFill>
                  <a:srgbClr val="FFFFFF"/>
                </a:solidFill>
                <a:latin typeface="Lato"/>
                <a:ea typeface="Lato"/>
                <a:cs typeface="Lato"/>
                <a:sym typeface="Lato"/>
              </a:endParaRPr>
            </a:p>
          </p:txBody>
        </p:sp>
        <p:sp>
          <p:nvSpPr>
            <p:cNvPr id="362" name="Google Shape;362;p34"/>
            <p:cNvSpPr/>
            <p:nvPr/>
          </p:nvSpPr>
          <p:spPr>
            <a:xfrm>
              <a:off x="1261637" y="2259883"/>
              <a:ext cx="401100" cy="642300"/>
            </a:xfrm>
            <a:prstGeom prst="rect">
              <a:avLst/>
            </a:prstGeom>
            <a:solidFill>
              <a:schemeClr val="accent1"/>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63" name="Google Shape;363;p34"/>
            <p:cNvSpPr/>
            <p:nvPr/>
          </p:nvSpPr>
          <p:spPr>
            <a:xfrm>
              <a:off x="1261637" y="2259883"/>
              <a:ext cx="401100" cy="642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Lato"/>
                  <a:ea typeface="Lato"/>
                  <a:cs typeface="Lato"/>
                  <a:sym typeface="Lato"/>
                </a:rPr>
                <a:t>04</a:t>
              </a:r>
              <a:endParaRPr sz="2600">
                <a:solidFill>
                  <a:srgbClr val="FFFFFF"/>
                </a:solidFill>
                <a:latin typeface="Lato"/>
                <a:ea typeface="Lato"/>
                <a:cs typeface="Lato"/>
                <a:sym typeface="Lato"/>
              </a:endParaRPr>
            </a:p>
          </p:txBody>
        </p:sp>
      </p:grpSp>
      <p:grpSp>
        <p:nvGrpSpPr>
          <p:cNvPr id="364" name="Google Shape;364;p34"/>
          <p:cNvGrpSpPr/>
          <p:nvPr/>
        </p:nvGrpSpPr>
        <p:grpSpPr>
          <a:xfrm>
            <a:off x="1228326" y="4023725"/>
            <a:ext cx="6319747" cy="643357"/>
            <a:chOff x="1297501" y="1307850"/>
            <a:chExt cx="6319747" cy="643357"/>
          </a:xfrm>
        </p:grpSpPr>
        <p:sp>
          <p:nvSpPr>
            <p:cNvPr id="365" name="Google Shape;365;p34"/>
            <p:cNvSpPr/>
            <p:nvPr/>
          </p:nvSpPr>
          <p:spPr>
            <a:xfrm flipH="1">
              <a:off x="2160105" y="1307858"/>
              <a:ext cx="39648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66" name="Google Shape;366;p34"/>
            <p:cNvSpPr/>
            <p:nvPr/>
          </p:nvSpPr>
          <p:spPr>
            <a:xfrm rot="-5400000">
              <a:off x="5770197" y="104156"/>
              <a:ext cx="643356" cy="3050745"/>
            </a:xfrm>
            <a:prstGeom prst="flowChartOffpageConnector">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67" name="Google Shape;367;p34"/>
            <p:cNvSpPr/>
            <p:nvPr/>
          </p:nvSpPr>
          <p:spPr>
            <a:xfrm>
              <a:off x="2160001" y="1381575"/>
              <a:ext cx="4820400" cy="4959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a:solidFill>
                    <a:schemeClr val="lt1"/>
                  </a:solidFill>
                  <a:latin typeface="Lato"/>
                  <a:ea typeface="Lato"/>
                  <a:cs typeface="Lato"/>
                  <a:sym typeface="Lato"/>
                </a:rPr>
                <a:t>The factors that influence patient readmission remain relatively stable over the time period covered in the dataset.</a:t>
              </a:r>
              <a:endParaRPr sz="1000">
                <a:solidFill>
                  <a:srgbClr val="FFFFFF"/>
                </a:solidFill>
                <a:latin typeface="Lato"/>
                <a:ea typeface="Lato"/>
                <a:cs typeface="Lato"/>
                <a:sym typeface="Lato"/>
              </a:endParaRPr>
            </a:p>
          </p:txBody>
        </p:sp>
        <p:sp>
          <p:nvSpPr>
            <p:cNvPr id="368" name="Google Shape;368;p34"/>
            <p:cNvSpPr/>
            <p:nvPr/>
          </p:nvSpPr>
          <p:spPr>
            <a:xfrm>
              <a:off x="1297501" y="1307850"/>
              <a:ext cx="862500" cy="642300"/>
            </a:xfrm>
            <a:prstGeom prst="rect">
              <a:avLst/>
            </a:prstGeom>
            <a:solidFill>
              <a:schemeClr val="lt2"/>
            </a:solidFill>
            <a:ln>
              <a:noFill/>
            </a:ln>
            <a:effectLst>
              <a:outerShdw blurRad="71438" dist="28575" dir="2700000" algn="bl" rotWithShape="0">
                <a:srgbClr val="000000">
                  <a:alpha val="1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latin typeface="Lato"/>
                <a:ea typeface="Lato"/>
                <a:cs typeface="Lato"/>
                <a:sym typeface="Lato"/>
              </a:endParaRPr>
            </a:p>
          </p:txBody>
        </p:sp>
        <p:sp>
          <p:nvSpPr>
            <p:cNvPr id="369" name="Google Shape;369;p34"/>
            <p:cNvSpPr/>
            <p:nvPr/>
          </p:nvSpPr>
          <p:spPr>
            <a:xfrm>
              <a:off x="1297501" y="1307850"/>
              <a:ext cx="862500" cy="6426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Lato"/>
                  <a:ea typeface="Lato"/>
                  <a:cs typeface="Lato"/>
                  <a:sym typeface="Lato"/>
                </a:rPr>
                <a:t>05</a:t>
              </a:r>
              <a:endParaRPr sz="2600">
                <a:solidFill>
                  <a:srgbClr val="FFFFFF"/>
                </a:solidFill>
                <a:latin typeface="Lato"/>
                <a:ea typeface="Lato"/>
                <a:cs typeface="Lato"/>
                <a:sym typeface="Lato"/>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Appendix</a:t>
            </a:r>
            <a:endParaRPr/>
          </a:p>
        </p:txBody>
      </p:sp>
      <p:sp>
        <p:nvSpPr>
          <p:cNvPr id="375" name="Google Shape;375;p35"/>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Acknowledgments: </a:t>
            </a:r>
            <a:r>
              <a:rPr lang="en" u="sng">
                <a:solidFill>
                  <a:schemeClr val="hlink"/>
                </a:solidFill>
                <a:hlinkClick r:id="rId3"/>
              </a:rPr>
              <a:t>Beata Strack, Jonathan P. DeShazo, Chris Gennings, Juan L. Olmo, Sebastian Ventura, Krzysztof J. Cios, and John N. Clore, "Impact of HbA1c Measurement on Hospital Readmission Rates: Analysis of 70,000 Clinical Database Patient Records," BioMed Research International, vol. 2014, Article ID 781670, 11 pages, 2014.</a:t>
            </a:r>
            <a:endParaRPr/>
          </a:p>
          <a:p>
            <a:pPr marL="457200" lvl="0" indent="-311150" algn="l" rtl="0">
              <a:spcBef>
                <a:spcPts val="0"/>
              </a:spcBef>
              <a:spcAft>
                <a:spcPts val="0"/>
              </a:spcAft>
              <a:buSzPts val="1300"/>
              <a:buChar char="●"/>
            </a:pPr>
            <a:r>
              <a:rPr lang="en" u="sng">
                <a:solidFill>
                  <a:schemeClr val="hlink"/>
                </a:solidFill>
                <a:hlinkClick r:id="rId4"/>
              </a:rPr>
              <a:t>Patient Readmission EDA Tableau Workbook</a:t>
            </a:r>
            <a:endParaRPr/>
          </a:p>
          <a:p>
            <a:pPr marL="457200" lvl="0" indent="-311150" algn="l" rtl="0">
              <a:spcBef>
                <a:spcPts val="0"/>
              </a:spcBef>
              <a:spcAft>
                <a:spcPts val="0"/>
              </a:spcAft>
              <a:buSzPts val="1300"/>
              <a:buChar char="●"/>
            </a:pPr>
            <a:r>
              <a:rPr lang="en" u="sng">
                <a:solidFill>
                  <a:schemeClr val="hlink"/>
                </a:solidFill>
                <a:hlinkClick r:id="rId5"/>
              </a:rPr>
              <a:t>Patient Readmission Dashboard Tableau Workbook</a:t>
            </a:r>
            <a:endParaRPr/>
          </a:p>
          <a:p>
            <a:pPr marL="457200" lvl="0" indent="-311150" algn="l" rtl="0">
              <a:spcBef>
                <a:spcPts val="0"/>
              </a:spcBef>
              <a:spcAft>
                <a:spcPts val="0"/>
              </a:spcAft>
              <a:buSzPts val="1300"/>
              <a:buChar char="●"/>
            </a:pPr>
            <a:r>
              <a:rPr lang="en" u="sng">
                <a:solidFill>
                  <a:schemeClr val="hlink"/>
                </a:solidFill>
                <a:hlinkClick r:id="rId6"/>
              </a:rPr>
              <a:t>Patient Readmission Analysis Technical Report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Shape 146"/>
        <p:cNvGrpSpPr/>
        <p:nvPr/>
      </p:nvGrpSpPr>
      <p:grpSpPr>
        <a:xfrm>
          <a:off x="0" y="0"/>
          <a:ext cx="0" cy="0"/>
          <a:chOff x="0" y="0"/>
          <a:chExt cx="0" cy="0"/>
        </a:xfrm>
      </p:grpSpPr>
      <p:sp>
        <p:nvSpPr>
          <p:cNvPr id="147" name="Google Shape;147;p15"/>
          <p:cNvSpPr txBox="1">
            <a:spLocks noGrp="1"/>
          </p:cNvSpPr>
          <p:nvPr>
            <p:ph type="title"/>
          </p:nvPr>
        </p:nvSpPr>
        <p:spPr>
          <a:xfrm>
            <a:off x="1297500" y="419912"/>
            <a:ext cx="3036300" cy="175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Hospital Readmission &amp; Its Challenge</a:t>
            </a:r>
            <a:endParaRPr/>
          </a:p>
        </p:txBody>
      </p:sp>
      <p:sp>
        <p:nvSpPr>
          <p:cNvPr id="148" name="Google Shape;148;p15"/>
          <p:cNvSpPr txBox="1">
            <a:spLocks noGrp="1"/>
          </p:cNvSpPr>
          <p:nvPr>
            <p:ph type="body" idx="2"/>
          </p:nvPr>
        </p:nvSpPr>
        <p:spPr>
          <a:xfrm>
            <a:off x="4648200" y="419900"/>
            <a:ext cx="4014900" cy="44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section will define the hospital readmission benchmark and outline the key challenges it presents to both the hospital and its patients.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Key takeaways from this section:</a:t>
            </a:r>
            <a:endParaRPr sz="1400"/>
          </a:p>
          <a:p>
            <a:pPr marL="457200" lvl="0" indent="-317500" algn="l" rtl="0">
              <a:spcBef>
                <a:spcPts val="0"/>
              </a:spcBef>
              <a:spcAft>
                <a:spcPts val="0"/>
              </a:spcAft>
              <a:buSzPts val="1400"/>
              <a:buChar char="●"/>
            </a:pPr>
            <a:r>
              <a:rPr lang="en" sz="1400"/>
              <a:t>Readmission is one of the key indicator of clinical quality and operational efficiency.</a:t>
            </a:r>
            <a:endParaRPr sz="1400"/>
          </a:p>
          <a:p>
            <a:pPr marL="457200" lvl="0" indent="-317500" algn="l" rtl="0">
              <a:spcBef>
                <a:spcPts val="1000"/>
              </a:spcBef>
              <a:spcAft>
                <a:spcPts val="0"/>
              </a:spcAft>
              <a:buSzPts val="1400"/>
              <a:buChar char="●"/>
            </a:pPr>
            <a:r>
              <a:rPr lang="en" sz="1400"/>
              <a:t>According to a US study in 2024, an average cost of a single readmission is slightly over USD $16,000.</a:t>
            </a:r>
            <a:endParaRPr sz="1400"/>
          </a:p>
          <a:p>
            <a:pPr marL="457200" lvl="0" indent="-317500" algn="l" rtl="0">
              <a:spcBef>
                <a:spcPts val="1000"/>
              </a:spcBef>
              <a:spcAft>
                <a:spcPts val="0"/>
              </a:spcAft>
              <a:buSzPts val="1400"/>
              <a:buChar char="●"/>
            </a:pPr>
            <a:r>
              <a:rPr lang="en" sz="1400"/>
              <a:t>Readmissions are a significant burden on patients, causing a complex mix of physical, emotional, and financial hurdles.</a:t>
            </a:r>
            <a:endParaRPr sz="1400"/>
          </a:p>
          <a:p>
            <a:pPr marL="0" lvl="0" indent="0" algn="l" rtl="0">
              <a:spcBef>
                <a:spcPts val="0"/>
              </a:spcBef>
              <a:spcAft>
                <a:spcPts val="1200"/>
              </a:spcAft>
              <a:buNone/>
            </a:pPr>
            <a:endParaRPr sz="1400"/>
          </a:p>
        </p:txBody>
      </p:sp>
      <p:sp>
        <p:nvSpPr>
          <p:cNvPr id="149" name="Google Shape;149;p15"/>
          <p:cNvSpPr txBox="1">
            <a:spLocks noGrp="1"/>
          </p:cNvSpPr>
          <p:nvPr>
            <p:ph type="subTitle" idx="1"/>
          </p:nvPr>
        </p:nvSpPr>
        <p:spPr>
          <a:xfrm>
            <a:off x="1297500" y="1665500"/>
            <a:ext cx="3036300" cy="506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This slide is </a:t>
            </a:r>
            <a:r>
              <a:rPr lang="en" u="sng"/>
              <a:t>excluded</a:t>
            </a:r>
            <a:r>
              <a:rPr lang="en"/>
              <a:t> during the presentation.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Hospital Readmission &amp; Its Challenge</a:t>
            </a:r>
            <a:endParaRPr/>
          </a:p>
        </p:txBody>
      </p:sp>
      <p:pic>
        <p:nvPicPr>
          <p:cNvPr id="155" name="Google Shape;155;p16" descr="Doctor Writing on a Medical Chart (Provided by Getty Images)"/>
          <p:cNvPicPr preferRelativeResize="0"/>
          <p:nvPr/>
        </p:nvPicPr>
        <p:blipFill>
          <a:blip r:embed="rId3">
            <a:alphaModFix/>
          </a:blip>
          <a:stretch>
            <a:fillRect/>
          </a:stretch>
        </p:blipFill>
        <p:spPr>
          <a:xfrm>
            <a:off x="1285125" y="1132150"/>
            <a:ext cx="2166600" cy="3248100"/>
          </a:xfrm>
          <a:prstGeom prst="snip2DiagRect">
            <a:avLst>
              <a:gd name="adj1" fmla="val 0"/>
              <a:gd name="adj2" fmla="val 16667"/>
            </a:avLst>
          </a:prstGeom>
          <a:noFill/>
          <a:ln>
            <a:noFill/>
          </a:ln>
        </p:spPr>
      </p:pic>
      <p:pic>
        <p:nvPicPr>
          <p:cNvPr id="156" name="Google Shape;156;p16" descr="Paying Medical Bills (Provided by Getty Images)"/>
          <p:cNvPicPr preferRelativeResize="0"/>
          <p:nvPr/>
        </p:nvPicPr>
        <p:blipFill>
          <a:blip r:embed="rId4">
            <a:alphaModFix/>
          </a:blip>
          <a:stretch>
            <a:fillRect/>
          </a:stretch>
        </p:blipFill>
        <p:spPr>
          <a:xfrm>
            <a:off x="3789700" y="1132050"/>
            <a:ext cx="2166600" cy="3248400"/>
          </a:xfrm>
          <a:prstGeom prst="snip2DiagRect">
            <a:avLst>
              <a:gd name="adj1" fmla="val 0"/>
              <a:gd name="adj2" fmla="val 16667"/>
            </a:avLst>
          </a:prstGeom>
          <a:noFill/>
          <a:ln>
            <a:noFill/>
          </a:ln>
        </p:spPr>
      </p:pic>
      <p:sp>
        <p:nvSpPr>
          <p:cNvPr id="157" name="Google Shape;157;p16"/>
          <p:cNvSpPr/>
          <p:nvPr/>
        </p:nvSpPr>
        <p:spPr>
          <a:xfrm>
            <a:off x="1285125" y="1132150"/>
            <a:ext cx="2166600" cy="3248100"/>
          </a:xfrm>
          <a:prstGeom prst="snip2DiagRect">
            <a:avLst>
              <a:gd name="adj1" fmla="val 0"/>
              <a:gd name="adj2" fmla="val 16667"/>
            </a:avLst>
          </a:prstGeom>
          <a:solidFill>
            <a:srgbClr val="82C7A5">
              <a:alpha val="80000"/>
            </a:srgbClr>
          </a:solidFill>
          <a:ln w="8525" cap="flat" cmpd="sng">
            <a:solidFill>
              <a:srgbClr val="1B212C"/>
            </a:solidFill>
            <a:prstDash val="solid"/>
            <a:round/>
            <a:headEnd type="none" w="sm" len="sm"/>
            <a:tailEnd type="none" w="sm" len="sm"/>
          </a:ln>
        </p:spPr>
        <p:txBody>
          <a:bodyPr spcFirstLastPara="1" wrap="square" lIns="81950" tIns="81950" rIns="81950" bIns="81950" anchor="ctr" anchorCtr="0">
            <a:noAutofit/>
          </a:bodyPr>
          <a:lstStyle/>
          <a:p>
            <a:pPr marL="0" lvl="0" indent="0" algn="ctr" rtl="0">
              <a:spcBef>
                <a:spcPts val="0"/>
              </a:spcBef>
              <a:spcAft>
                <a:spcPts val="0"/>
              </a:spcAft>
              <a:buNone/>
            </a:pPr>
            <a:endParaRPr sz="1254">
              <a:latin typeface="Lato"/>
              <a:ea typeface="Lato"/>
              <a:cs typeface="Lato"/>
              <a:sym typeface="Lato"/>
            </a:endParaRPr>
          </a:p>
        </p:txBody>
      </p:sp>
      <p:sp>
        <p:nvSpPr>
          <p:cNvPr id="158" name="Google Shape;158;p16"/>
          <p:cNvSpPr/>
          <p:nvPr/>
        </p:nvSpPr>
        <p:spPr>
          <a:xfrm>
            <a:off x="3789700" y="1132000"/>
            <a:ext cx="2166600" cy="3248400"/>
          </a:xfrm>
          <a:prstGeom prst="snip2DiagRect">
            <a:avLst>
              <a:gd name="adj1" fmla="val 0"/>
              <a:gd name="adj2" fmla="val 16667"/>
            </a:avLst>
          </a:prstGeom>
          <a:solidFill>
            <a:srgbClr val="82C7A5">
              <a:alpha val="80000"/>
            </a:srgbClr>
          </a:solidFill>
          <a:ln>
            <a:noFill/>
          </a:ln>
        </p:spPr>
        <p:txBody>
          <a:bodyPr spcFirstLastPara="1" wrap="square" lIns="81950" tIns="81950" rIns="81950" bIns="81950" anchor="ctr" anchorCtr="0">
            <a:noAutofit/>
          </a:bodyPr>
          <a:lstStyle/>
          <a:p>
            <a:pPr marL="0" lvl="0" indent="0" algn="ctr" rtl="0">
              <a:spcBef>
                <a:spcPts val="0"/>
              </a:spcBef>
              <a:spcAft>
                <a:spcPts val="0"/>
              </a:spcAft>
              <a:buNone/>
            </a:pPr>
            <a:endParaRPr sz="1254">
              <a:latin typeface="Lato"/>
              <a:ea typeface="Lato"/>
              <a:cs typeface="Lato"/>
              <a:sym typeface="Lato"/>
            </a:endParaRPr>
          </a:p>
        </p:txBody>
      </p:sp>
      <p:sp>
        <p:nvSpPr>
          <p:cNvPr id="159" name="Google Shape;159;p16"/>
          <p:cNvSpPr txBox="1">
            <a:spLocks noGrp="1"/>
          </p:cNvSpPr>
          <p:nvPr>
            <p:ph type="subTitle" idx="4294967295"/>
          </p:nvPr>
        </p:nvSpPr>
        <p:spPr>
          <a:xfrm>
            <a:off x="1471000" y="2131872"/>
            <a:ext cx="1794900" cy="1248900"/>
          </a:xfrm>
          <a:prstGeom prst="rect">
            <a:avLst/>
          </a:prstGeom>
        </p:spPr>
        <p:txBody>
          <a:bodyPr spcFirstLastPara="1" wrap="square" lIns="81950" tIns="81950" rIns="81950" bIns="81950" anchor="t" anchorCtr="0">
            <a:noAutofit/>
          </a:bodyPr>
          <a:lstStyle/>
          <a:p>
            <a:pPr marL="0" lvl="0" indent="0" algn="l" rtl="0">
              <a:spcBef>
                <a:spcPts val="0"/>
              </a:spcBef>
              <a:spcAft>
                <a:spcPts val="1076"/>
              </a:spcAft>
              <a:buNone/>
            </a:pPr>
            <a:r>
              <a:rPr lang="en" sz="1613">
                <a:solidFill>
                  <a:schemeClr val="dk1"/>
                </a:solidFill>
                <a:latin typeface="Lato Black"/>
                <a:ea typeface="Lato Black"/>
                <a:cs typeface="Lato Black"/>
                <a:sym typeface="Lato Black"/>
              </a:rPr>
              <a:t>Returns for an </a:t>
            </a:r>
            <a:r>
              <a:rPr lang="en" sz="1613" u="sng">
                <a:solidFill>
                  <a:schemeClr val="dk1"/>
                </a:solidFill>
                <a:latin typeface="Lato Black"/>
                <a:ea typeface="Lato Black"/>
                <a:cs typeface="Lato Black"/>
                <a:sym typeface="Lato Black"/>
              </a:rPr>
              <a:t>overnight stay within 30 days</a:t>
            </a:r>
            <a:r>
              <a:rPr lang="en" sz="1613" baseline="30000">
                <a:solidFill>
                  <a:schemeClr val="dk1"/>
                </a:solidFill>
                <a:latin typeface="Lato Black"/>
                <a:ea typeface="Lato Black"/>
                <a:cs typeface="Lato Black"/>
                <a:sym typeface="Lato Black"/>
              </a:rPr>
              <a:t>1</a:t>
            </a:r>
            <a:r>
              <a:rPr lang="en" sz="1613">
                <a:solidFill>
                  <a:schemeClr val="dk1"/>
                </a:solidFill>
                <a:latin typeface="Lato Black"/>
                <a:ea typeface="Lato Black"/>
                <a:cs typeface="Lato Black"/>
                <a:sym typeface="Lato Black"/>
              </a:rPr>
              <a:t> of being discharged.</a:t>
            </a:r>
            <a:endParaRPr sz="1613">
              <a:solidFill>
                <a:schemeClr val="dk1"/>
              </a:solidFill>
              <a:latin typeface="Lato Black"/>
              <a:ea typeface="Lato Black"/>
              <a:cs typeface="Lato Black"/>
              <a:sym typeface="Lato Black"/>
            </a:endParaRPr>
          </a:p>
        </p:txBody>
      </p:sp>
      <p:sp>
        <p:nvSpPr>
          <p:cNvPr id="160" name="Google Shape;160;p16"/>
          <p:cNvSpPr txBox="1">
            <a:spLocks noGrp="1"/>
          </p:cNvSpPr>
          <p:nvPr>
            <p:ph type="subTitle" idx="4294967295"/>
          </p:nvPr>
        </p:nvSpPr>
        <p:spPr>
          <a:xfrm>
            <a:off x="3975516" y="2099316"/>
            <a:ext cx="1794900" cy="1314000"/>
          </a:xfrm>
          <a:prstGeom prst="rect">
            <a:avLst/>
          </a:prstGeom>
        </p:spPr>
        <p:txBody>
          <a:bodyPr spcFirstLastPara="1" wrap="square" lIns="81950" tIns="81950" rIns="81950" bIns="81950" anchor="t" anchorCtr="0">
            <a:noAutofit/>
          </a:bodyPr>
          <a:lstStyle/>
          <a:p>
            <a:pPr marL="0" marR="0" lvl="0" indent="0" algn="l" rtl="0">
              <a:lnSpc>
                <a:spcPct val="115000"/>
              </a:lnSpc>
              <a:spcBef>
                <a:spcPts val="0"/>
              </a:spcBef>
              <a:spcAft>
                <a:spcPts val="1076"/>
              </a:spcAft>
              <a:buNone/>
            </a:pPr>
            <a:r>
              <a:rPr lang="en" sz="1613">
                <a:solidFill>
                  <a:schemeClr val="dk1"/>
                </a:solidFill>
                <a:latin typeface="Lato Black"/>
                <a:ea typeface="Lato Black"/>
                <a:cs typeface="Lato Black"/>
                <a:sym typeface="Lato Black"/>
              </a:rPr>
              <a:t>An average readmission costs slightly over $16,000.</a:t>
            </a:r>
            <a:r>
              <a:rPr lang="en" sz="1613" baseline="30000">
                <a:solidFill>
                  <a:schemeClr val="dk1"/>
                </a:solidFill>
                <a:latin typeface="Lato Black"/>
                <a:ea typeface="Lato Black"/>
                <a:cs typeface="Lato Black"/>
                <a:sym typeface="Lato Black"/>
              </a:rPr>
              <a:t>2</a:t>
            </a:r>
            <a:endParaRPr sz="1613" baseline="30000">
              <a:solidFill>
                <a:schemeClr val="dk1"/>
              </a:solidFill>
              <a:latin typeface="Lato Black"/>
              <a:ea typeface="Lato Black"/>
              <a:cs typeface="Lato Black"/>
              <a:sym typeface="Lato Black"/>
            </a:endParaRPr>
          </a:p>
        </p:txBody>
      </p:sp>
      <p:pic>
        <p:nvPicPr>
          <p:cNvPr id="161" name="Google Shape;161;p16" descr="Dealing with ill-health (Provided by Getty Images)"/>
          <p:cNvPicPr preferRelativeResize="0"/>
          <p:nvPr/>
        </p:nvPicPr>
        <p:blipFill rotWithShape="1">
          <a:blip r:embed="rId5">
            <a:alphaModFix/>
          </a:blip>
          <a:srcRect l="1867" r="1867"/>
          <a:stretch/>
        </p:blipFill>
        <p:spPr>
          <a:xfrm>
            <a:off x="6294275" y="1132050"/>
            <a:ext cx="2166600" cy="3248400"/>
          </a:xfrm>
          <a:prstGeom prst="snip2DiagRect">
            <a:avLst>
              <a:gd name="adj1" fmla="val 0"/>
              <a:gd name="adj2" fmla="val 16667"/>
            </a:avLst>
          </a:prstGeom>
          <a:noFill/>
          <a:ln>
            <a:noFill/>
          </a:ln>
        </p:spPr>
      </p:pic>
      <p:sp>
        <p:nvSpPr>
          <p:cNvPr id="162" name="Google Shape;162;p16"/>
          <p:cNvSpPr/>
          <p:nvPr/>
        </p:nvSpPr>
        <p:spPr>
          <a:xfrm>
            <a:off x="6294275" y="1132000"/>
            <a:ext cx="2166600" cy="3248400"/>
          </a:xfrm>
          <a:prstGeom prst="snip2DiagRect">
            <a:avLst>
              <a:gd name="adj1" fmla="val 0"/>
              <a:gd name="adj2" fmla="val 16667"/>
            </a:avLst>
          </a:prstGeom>
          <a:solidFill>
            <a:srgbClr val="82C7A5">
              <a:alpha val="80000"/>
            </a:srgbClr>
          </a:solidFill>
          <a:ln w="8550" cap="flat" cmpd="sng">
            <a:solidFill>
              <a:srgbClr val="1B212C"/>
            </a:solidFill>
            <a:prstDash val="solid"/>
            <a:round/>
            <a:headEnd type="none" w="sm" len="sm"/>
            <a:tailEnd type="none" w="sm" len="sm"/>
          </a:ln>
        </p:spPr>
        <p:txBody>
          <a:bodyPr spcFirstLastPara="1" wrap="square" lIns="81950" tIns="81950" rIns="81950" bIns="81950" anchor="ctr" anchorCtr="0">
            <a:noAutofit/>
          </a:bodyPr>
          <a:lstStyle/>
          <a:p>
            <a:pPr marL="0" lvl="0" indent="0" algn="ctr" rtl="0">
              <a:spcBef>
                <a:spcPts val="0"/>
              </a:spcBef>
              <a:spcAft>
                <a:spcPts val="0"/>
              </a:spcAft>
              <a:buNone/>
            </a:pPr>
            <a:endParaRPr sz="1254">
              <a:latin typeface="Lato"/>
              <a:ea typeface="Lato"/>
              <a:cs typeface="Lato"/>
              <a:sym typeface="Lato"/>
            </a:endParaRPr>
          </a:p>
        </p:txBody>
      </p:sp>
      <p:sp>
        <p:nvSpPr>
          <p:cNvPr id="163" name="Google Shape;163;p16"/>
          <p:cNvSpPr txBox="1">
            <a:spLocks noGrp="1"/>
          </p:cNvSpPr>
          <p:nvPr>
            <p:ph type="subTitle" idx="4294967295"/>
          </p:nvPr>
        </p:nvSpPr>
        <p:spPr>
          <a:xfrm>
            <a:off x="6480091" y="1940794"/>
            <a:ext cx="1794900" cy="1630800"/>
          </a:xfrm>
          <a:prstGeom prst="rect">
            <a:avLst/>
          </a:prstGeom>
        </p:spPr>
        <p:txBody>
          <a:bodyPr spcFirstLastPara="1" wrap="square" lIns="81950" tIns="81950" rIns="81950" bIns="81950" anchor="t" anchorCtr="0">
            <a:noAutofit/>
          </a:bodyPr>
          <a:lstStyle/>
          <a:p>
            <a:pPr marL="0" lvl="0" indent="0" algn="l" rtl="0">
              <a:spcBef>
                <a:spcPts val="0"/>
              </a:spcBef>
              <a:spcAft>
                <a:spcPts val="1076"/>
              </a:spcAft>
              <a:buNone/>
            </a:pPr>
            <a:r>
              <a:rPr lang="en" sz="1613">
                <a:solidFill>
                  <a:schemeClr val="dk1"/>
                </a:solidFill>
                <a:latin typeface="Lato Black"/>
                <a:ea typeface="Lato Black"/>
                <a:cs typeface="Lato Black"/>
                <a:sym typeface="Lato Black"/>
              </a:rPr>
              <a:t>Readmission creates physical, emotional</a:t>
            </a:r>
            <a:r>
              <a:rPr lang="en" sz="1613" baseline="30000">
                <a:solidFill>
                  <a:schemeClr val="dk1"/>
                </a:solidFill>
                <a:latin typeface="Lato Black"/>
                <a:ea typeface="Lato Black"/>
                <a:cs typeface="Lato Black"/>
                <a:sym typeface="Lato Black"/>
              </a:rPr>
              <a:t>3</a:t>
            </a:r>
            <a:r>
              <a:rPr lang="en" sz="1613">
                <a:solidFill>
                  <a:schemeClr val="dk1"/>
                </a:solidFill>
                <a:latin typeface="Lato Black"/>
                <a:ea typeface="Lato Black"/>
                <a:cs typeface="Lato Black"/>
                <a:sym typeface="Lato Black"/>
              </a:rPr>
              <a:t>, and financial hurdles for patients.</a:t>
            </a:r>
            <a:endParaRPr sz="1613">
              <a:solidFill>
                <a:schemeClr val="dk1"/>
              </a:solidFill>
              <a:latin typeface="Lato Black"/>
              <a:ea typeface="Lato Black"/>
              <a:cs typeface="Lato Black"/>
              <a:sym typeface="Lato Black"/>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3"/>
                                        </p:tgtEl>
                                        <p:attrNameLst>
                                          <p:attrName>style.visibility</p:attrName>
                                        </p:attrNameLst>
                                      </p:cBhvr>
                                      <p:to>
                                        <p:strVal val="visible"/>
                                      </p:to>
                                    </p:set>
                                    <p:animEffect transition="in" filter="fade">
                                      <p:cBhvr>
                                        <p:cTn id="12" dur="10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1297500" y="419912"/>
            <a:ext cx="3036300" cy="1751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the Data Tells Us</a:t>
            </a:r>
            <a:endParaRPr/>
          </a:p>
        </p:txBody>
      </p:sp>
      <p:sp>
        <p:nvSpPr>
          <p:cNvPr id="169" name="Google Shape;169;p17"/>
          <p:cNvSpPr txBox="1">
            <a:spLocks noGrp="1"/>
          </p:cNvSpPr>
          <p:nvPr>
            <p:ph type="body" idx="2"/>
          </p:nvPr>
        </p:nvSpPr>
        <p:spPr>
          <a:xfrm>
            <a:off x="4648200" y="419900"/>
            <a:ext cx="4014900" cy="454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This section provides a clear, data-driven look at the hospital’s readmission rate and its underlying patterns.</a:t>
            </a:r>
            <a:endParaRPr sz="1400"/>
          </a:p>
          <a:p>
            <a:pPr marL="0" lvl="0" indent="0" algn="l" rtl="0">
              <a:spcBef>
                <a:spcPts val="0"/>
              </a:spcBef>
              <a:spcAft>
                <a:spcPts val="0"/>
              </a:spcAft>
              <a:buNone/>
            </a:pPr>
            <a:endParaRPr sz="1400"/>
          </a:p>
          <a:p>
            <a:pPr marL="0" lvl="0" indent="0" algn="l" rtl="0">
              <a:spcBef>
                <a:spcPts val="0"/>
              </a:spcBef>
              <a:spcAft>
                <a:spcPts val="0"/>
              </a:spcAft>
              <a:buNone/>
            </a:pPr>
            <a:r>
              <a:rPr lang="en" sz="1400"/>
              <a:t>Key takeaways from this section:</a:t>
            </a:r>
            <a:endParaRPr sz="1400"/>
          </a:p>
          <a:p>
            <a:pPr marL="457200" lvl="0" indent="-317500" algn="l" rtl="0">
              <a:spcBef>
                <a:spcPts val="0"/>
              </a:spcBef>
              <a:spcAft>
                <a:spcPts val="0"/>
              </a:spcAft>
              <a:buSzPts val="1400"/>
              <a:buChar char="●"/>
            </a:pPr>
            <a:r>
              <a:rPr lang="en" sz="1400"/>
              <a:t>Our overall readmission rate is close to 50%, representing a significant challenge.</a:t>
            </a:r>
            <a:endParaRPr sz="1400"/>
          </a:p>
          <a:p>
            <a:pPr marL="457200" lvl="0" indent="-317500" algn="l" rtl="0">
              <a:spcBef>
                <a:spcPts val="1000"/>
              </a:spcBef>
              <a:spcAft>
                <a:spcPts val="0"/>
              </a:spcAft>
              <a:buSzPts val="1400"/>
              <a:buChar char="●"/>
            </a:pPr>
            <a:r>
              <a:rPr lang="en" sz="1400"/>
              <a:t>We identified a clear trend: as a patient's age increases, so does their readmission rate. Patients in the 70 to 90-year-old age group are the most likely to be readmitted.</a:t>
            </a:r>
            <a:endParaRPr sz="1400"/>
          </a:p>
          <a:p>
            <a:pPr marL="457200" lvl="0" indent="-317500" algn="l" rtl="0">
              <a:spcBef>
                <a:spcPts val="1000"/>
              </a:spcBef>
              <a:spcAft>
                <a:spcPts val="0"/>
              </a:spcAft>
              <a:buSzPts val="1400"/>
              <a:buChar char="●"/>
            </a:pPr>
            <a:r>
              <a:rPr lang="en" sz="1400"/>
              <a:t>Our data shows that diabetes is the key factor in readmissions.</a:t>
            </a:r>
            <a:endParaRPr sz="1400"/>
          </a:p>
          <a:p>
            <a:pPr marL="457200" lvl="0" indent="-317500" algn="l" rtl="0">
              <a:spcBef>
                <a:spcPts val="1000"/>
              </a:spcBef>
              <a:spcAft>
                <a:spcPts val="0"/>
              </a:spcAft>
              <a:buSzPts val="1400"/>
              <a:buChar char="●"/>
            </a:pPr>
            <a:r>
              <a:rPr lang="en" sz="1400"/>
              <a:t>Based on these and other factors, we built a predictive model to identify high-risk patients.</a:t>
            </a:r>
            <a:endParaRPr sz="1400"/>
          </a:p>
        </p:txBody>
      </p:sp>
      <p:sp>
        <p:nvSpPr>
          <p:cNvPr id="170" name="Google Shape;170;p17"/>
          <p:cNvSpPr txBox="1">
            <a:spLocks noGrp="1"/>
          </p:cNvSpPr>
          <p:nvPr>
            <p:ph type="subTitle" idx="1"/>
          </p:nvPr>
        </p:nvSpPr>
        <p:spPr>
          <a:xfrm>
            <a:off x="1297500" y="1665500"/>
            <a:ext cx="3036300" cy="506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a:t>This slide is </a:t>
            </a:r>
            <a:r>
              <a:rPr lang="en" u="sng"/>
              <a:t>excluded</a:t>
            </a:r>
            <a:r>
              <a:rPr lang="en"/>
              <a:t> during the presentation.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8"/>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What the Data Tells Us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accent2"/>
                </a:solidFill>
              </a:rPr>
              <a:t>Close to 1 in 2</a:t>
            </a:r>
            <a:r>
              <a:rPr lang="en"/>
              <a:t> of our patients are </a:t>
            </a:r>
            <a:r>
              <a:rPr lang="en">
                <a:solidFill>
                  <a:schemeClr val="accent2"/>
                </a:solidFill>
              </a:rPr>
              <a:t>readmitted</a:t>
            </a:r>
            <a:r>
              <a:rPr lang="en"/>
              <a:t>.</a:t>
            </a:r>
            <a:endParaRPr/>
          </a:p>
        </p:txBody>
      </p:sp>
      <p:pic>
        <p:nvPicPr>
          <p:cNvPr id="181" name="Google Shape;181;p19" title="Readmission Rate (Age) % Total.png"/>
          <p:cNvPicPr preferRelativeResize="0"/>
          <p:nvPr/>
        </p:nvPicPr>
        <p:blipFill rotWithShape="1">
          <a:blip r:embed="rId3">
            <a:alphaModFix/>
          </a:blip>
          <a:srcRect r="50000"/>
          <a:stretch/>
        </p:blipFill>
        <p:spPr>
          <a:xfrm>
            <a:off x="1948437" y="1094325"/>
            <a:ext cx="5247127" cy="3857674"/>
          </a:xfrm>
          <a:prstGeom prst="rect">
            <a:avLst/>
          </a:prstGeom>
          <a:noFill/>
          <a:ln>
            <a:noFill/>
          </a:ln>
          <a:effectLst>
            <a:outerShdw blurRad="57150" dist="114300" dir="3300000" algn="bl" rotWithShape="0">
              <a:schemeClr val="lt2">
                <a:alpha val="30000"/>
              </a:scheme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86" name="Google Shape;186;p20" title="Readmission Rate (Age) % Total.png"/>
          <p:cNvPicPr preferRelativeResize="0"/>
          <p:nvPr/>
        </p:nvPicPr>
        <p:blipFill rotWithShape="1">
          <a:blip r:embed="rId3">
            <a:alphaModFix/>
          </a:blip>
          <a:srcRect l="49176"/>
          <a:stretch/>
        </p:blipFill>
        <p:spPr>
          <a:xfrm>
            <a:off x="2008625" y="1237300"/>
            <a:ext cx="5126752" cy="3708174"/>
          </a:xfrm>
          <a:prstGeom prst="rect">
            <a:avLst/>
          </a:prstGeom>
          <a:noFill/>
          <a:ln>
            <a:noFill/>
          </a:ln>
          <a:effectLst>
            <a:outerShdw blurRad="57150" dist="114300" dir="3300000" algn="bl" rotWithShape="0">
              <a:schemeClr val="lt2">
                <a:alpha val="30000"/>
              </a:schemeClr>
            </a:outerShdw>
          </a:effectLst>
        </p:spPr>
      </p:pic>
      <p:sp>
        <p:nvSpPr>
          <p:cNvPr id="187" name="Google Shape;187;p20"/>
          <p:cNvSpPr txBox="1">
            <a:spLocks noGrp="1"/>
          </p:cNvSpPr>
          <p:nvPr>
            <p:ph type="title"/>
          </p:nvPr>
        </p:nvSpPr>
        <p:spPr>
          <a:xfrm>
            <a:off x="1297500" y="393750"/>
            <a:ext cx="76347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Overall, as a </a:t>
            </a:r>
            <a:r>
              <a:rPr lang="en">
                <a:solidFill>
                  <a:schemeClr val="accent2"/>
                </a:solidFill>
              </a:rPr>
              <a:t>patient's age increases</a:t>
            </a:r>
            <a:r>
              <a:rPr lang="en"/>
              <a:t>, so does their readmission rate.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21" title="Comorbidities by Readmission Rate.png"/>
          <p:cNvPicPr preferRelativeResize="0"/>
          <p:nvPr/>
        </p:nvPicPr>
        <p:blipFill>
          <a:blip r:embed="rId3">
            <a:alphaModFix/>
          </a:blip>
          <a:stretch>
            <a:fillRect/>
          </a:stretch>
        </p:blipFill>
        <p:spPr>
          <a:xfrm>
            <a:off x="196063" y="1307851"/>
            <a:ext cx="8751863" cy="3217200"/>
          </a:xfrm>
          <a:prstGeom prst="rect">
            <a:avLst/>
          </a:prstGeom>
          <a:noFill/>
          <a:ln>
            <a:noFill/>
          </a:ln>
          <a:effectLst>
            <a:outerShdw blurRad="57150" dist="114300" dir="3300000" algn="bl" rotWithShape="0">
              <a:schemeClr val="lt2">
                <a:alpha val="30000"/>
              </a:schemeClr>
            </a:outerShdw>
          </a:effectLst>
        </p:spPr>
      </p:pic>
      <p:sp>
        <p:nvSpPr>
          <p:cNvPr id="193" name="Google Shape;193;p21"/>
          <p:cNvSpPr txBox="1">
            <a:spLocks noGrp="1"/>
          </p:cNvSpPr>
          <p:nvPr>
            <p:ph type="title"/>
          </p:nvPr>
        </p:nvSpPr>
        <p:spPr>
          <a:xfrm>
            <a:off x="1297500" y="393750"/>
            <a:ext cx="7634700" cy="914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chemeClr val="accent2"/>
                </a:solidFill>
              </a:rPr>
              <a:t>Diabetes</a:t>
            </a:r>
            <a:r>
              <a:rPr lang="en"/>
              <a:t> has the </a:t>
            </a:r>
            <a:r>
              <a:rPr lang="en">
                <a:solidFill>
                  <a:schemeClr val="accent2"/>
                </a:solidFill>
              </a:rPr>
              <a:t>highest readmission rate</a:t>
            </a:r>
            <a:r>
              <a:rPr lang="en"/>
              <a:t> of all primary diagnoses.</a:t>
            </a:r>
            <a:endParaRPr/>
          </a:p>
        </p:txBody>
      </p:sp>
      <p:sp>
        <p:nvSpPr>
          <p:cNvPr id="194" name="Google Shape;194;p21"/>
          <p:cNvSpPr/>
          <p:nvPr/>
        </p:nvSpPr>
        <p:spPr>
          <a:xfrm>
            <a:off x="890300" y="1872883"/>
            <a:ext cx="2329500" cy="380700"/>
          </a:xfrm>
          <a:prstGeom prst="roundRect">
            <a:avLst>
              <a:gd name="adj" fmla="val 16667"/>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9ffff5c3-bdfa-4a9d-b595-ff68329945ef}" enabled="0" method="" siteId="{9ffff5c3-bdfa-4a9d-b595-ff68329945ef}" removed="1"/>
</clbl:labelList>
</file>

<file path=docProps/app.xml><?xml version="1.0" encoding="utf-8"?>
<Properties xmlns="http://schemas.openxmlformats.org/officeDocument/2006/extended-properties" xmlns:vt="http://schemas.openxmlformats.org/officeDocument/2006/docPropsVTypes">
  <TotalTime>0</TotalTime>
  <Words>2053</Words>
  <Application>Microsoft Office PowerPoint</Application>
  <PresentationFormat>On-screen Show (16:9)</PresentationFormat>
  <Paragraphs>150</Paragraphs>
  <Slides>23</Slides>
  <Notes>23</Notes>
  <HiddenSlides>5</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Lato</vt:lpstr>
      <vt:lpstr>Montserrat</vt:lpstr>
      <vt:lpstr>Lato Black</vt:lpstr>
      <vt:lpstr>Focus</vt:lpstr>
      <vt:lpstr>This 10-minute presentation deck has been updated to improve its readability as a presentation document.</vt:lpstr>
      <vt:lpstr>Capstone Part 4</vt:lpstr>
      <vt:lpstr>Hospital Readmission &amp; Its Challenge</vt:lpstr>
      <vt:lpstr>Hospital Readmission &amp; Its Challenge</vt:lpstr>
      <vt:lpstr>What the Data Tells Us</vt:lpstr>
      <vt:lpstr>What the Data Tells Us</vt:lpstr>
      <vt:lpstr>Close to 1 in 2 of our patients are readmitted.</vt:lpstr>
      <vt:lpstr>Overall, as a patient's age increases, so does their readmission rate.</vt:lpstr>
      <vt:lpstr>Diabetes has the highest readmission rate of all primary diagnoses.</vt:lpstr>
      <vt:lpstr>Prior hospital visits, tests, medications plays a part in patient’s readmission.</vt:lpstr>
      <vt:lpstr>Identify High-Risk Patients Using Predictive Model</vt:lpstr>
      <vt:lpstr>Identify High-Risk Patients Using Predictive Model</vt:lpstr>
      <vt:lpstr>How often are we right when we say a patient is at risk of readmission?</vt:lpstr>
      <vt:lpstr>How many high risk patients did we managed to find?</vt:lpstr>
      <vt:lpstr>What are the factors our model find as having the biggest impact on readmission?</vt:lpstr>
      <vt:lpstr>Recommendations &amp; Next Steps</vt:lpstr>
      <vt:lpstr>Recommendations &amp; Next Steps</vt:lpstr>
      <vt:lpstr>Recommendations</vt:lpstr>
      <vt:lpstr>Next Steps</vt:lpstr>
      <vt:lpstr>Risks &amp; Assumptions</vt:lpstr>
      <vt:lpstr>Risk(s)</vt:lpstr>
      <vt:lpstr>Assumption(s)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Alex Yong</cp:lastModifiedBy>
  <cp:revision>1</cp:revision>
  <dcterms:modified xsi:type="dcterms:W3CDTF">2025-09-26T13:30:16Z</dcterms:modified>
</cp:coreProperties>
</file>