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57" r:id="rId5"/>
    <p:sldId id="261" r:id="rId6"/>
    <p:sldId id="259" r:id="rId7"/>
    <p:sldId id="258" r:id="rId8"/>
    <p:sldId id="264" r:id="rId9"/>
    <p:sldId id="263" r:id="rId10"/>
    <p:sldId id="267" r:id="rId11"/>
    <p:sldId id="266" r:id="rId12"/>
    <p:sldId id="262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6809E-C439-4919-5550-2F8A60EF7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EE713E-F88E-0F2F-0A5E-689D529CF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CB5BC-6CE8-EA39-92F8-1ABD1937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471-27AF-491B-A5B1-FE9DBAE12A05}" type="datetimeFigureOut">
              <a:rPr lang="zh-CN" altLang="en-US" smtClean="0"/>
              <a:t>2022/5/7/Sat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74422E-8780-B4C9-E3B8-9E82710A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1A3E6-7110-7CC7-F6EE-D21E2074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524D-D714-4E7F-A8A3-84270BB8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96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9DD06-C653-600F-BF49-CCE17630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9FF650-DDAC-A2A6-DB47-54D845860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A01240-0B35-A32D-025E-3086BE1F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471-27AF-491B-A5B1-FE9DBAE12A05}" type="datetimeFigureOut">
              <a:rPr lang="zh-CN" altLang="en-US" smtClean="0"/>
              <a:t>2022/5/7/Sat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E8BF9D-ABB7-B722-E5E9-1C062611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3C5C7-881F-CECE-ECC8-696EEFA5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524D-D714-4E7F-A8A3-84270BB8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69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911028-4731-A28B-74C5-5419A97C5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24D110-1244-7D2D-7FAD-1E74397CC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37669E-0EB8-F8C7-773A-5CD0C0E3E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471-27AF-491B-A5B1-FE9DBAE12A05}" type="datetimeFigureOut">
              <a:rPr lang="zh-CN" altLang="en-US" smtClean="0"/>
              <a:t>2022/5/7/Sat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22974-7B5B-67F3-408E-36DACE255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73D1F-14C3-9D12-1313-296FB1C1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524D-D714-4E7F-A8A3-84270BB8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19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89D72-E381-FE8F-9A47-AE4891F2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F9DEB5-F0B7-9FA6-A6C9-BE022089A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AA515-5C16-13B9-C38C-B63DCBED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471-27AF-491B-A5B1-FE9DBAE12A05}" type="datetimeFigureOut">
              <a:rPr lang="zh-CN" altLang="en-US" smtClean="0"/>
              <a:t>2022/5/7/Sat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90C482-D64C-0592-2421-4584C956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0CC4AE-2969-7E25-1C7A-A2B844BCE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524D-D714-4E7F-A8A3-84270BB8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34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426F9-731D-650A-7AFA-BB225FCC4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3FFF4F-FEC5-8F0E-DFD9-9A111A31E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2B478E-FF24-D4C5-AE2F-8FD69A16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471-27AF-491B-A5B1-FE9DBAE12A05}" type="datetimeFigureOut">
              <a:rPr lang="zh-CN" altLang="en-US" smtClean="0"/>
              <a:t>2022/5/7/Sat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1BBB7-E243-5319-A7AC-4BD4CD9E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38F64-3ABF-4D22-9D38-03B95FC8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524D-D714-4E7F-A8A3-84270BB8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28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1C563-9A4E-1983-6D93-827A43F0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110E05-BFFF-45D6-486D-11DA63327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3E3470-F6A0-53BB-D024-0A44C95D8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96A10D-E0CF-DE8B-ECFC-15486219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471-27AF-491B-A5B1-FE9DBAE12A05}" type="datetimeFigureOut">
              <a:rPr lang="zh-CN" altLang="en-US" smtClean="0"/>
              <a:t>2022/5/7/Sat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DA7180-274A-BED3-23D8-441B615D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BFB270-13DF-4BD9-92E1-87604A73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524D-D714-4E7F-A8A3-84270BB8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15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21522-F96D-82FB-9C3C-691A31D9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E9D0E0-B841-8C37-489C-610FCAF0B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2B779A-8F79-2048-57B0-E4570CF5A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C28F27-F4EE-A5D1-E99F-C29204F7C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BF8946-6788-67D2-8BAF-D574165FE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E4B6C9-7DD0-DE0B-6F99-8CA095277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471-27AF-491B-A5B1-FE9DBAE12A05}" type="datetimeFigureOut">
              <a:rPr lang="zh-CN" altLang="en-US" smtClean="0"/>
              <a:t>2022/5/7/Sat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8F1A4E-636E-9866-B8FB-D9D96E30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A1375F-8A74-42DE-CEC3-27E0F9A9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524D-D714-4E7F-A8A3-84270BB8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3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4C75E-57CA-F3DE-1C76-98FF62F6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6720B0-30F9-EF8D-1EF6-035B9E3F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471-27AF-491B-A5B1-FE9DBAE12A05}" type="datetimeFigureOut">
              <a:rPr lang="zh-CN" altLang="en-US" smtClean="0"/>
              <a:t>2022/5/7/Sat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40CAEF-0BA5-7481-17B4-0A09C3AF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BB6025-958F-C453-4215-647F329C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524D-D714-4E7F-A8A3-84270BB8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00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B48CD8-BFD0-3B67-2041-7E0193A3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471-27AF-491B-A5B1-FE9DBAE12A05}" type="datetimeFigureOut">
              <a:rPr lang="zh-CN" altLang="en-US" smtClean="0"/>
              <a:t>2022/5/7/Sat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4BDDA3-5561-5A11-F197-0195DA8B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22E96E-F72C-EB8F-C869-49627207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524D-D714-4E7F-A8A3-84270BB8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41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EC370-40DF-4E2B-634A-0BBDB979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A532D-EE20-F977-2C10-A0CA49388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33AB5D-42AA-31D1-1A52-1E2F757B8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34B0C3-0390-0D37-553F-73B50827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471-27AF-491B-A5B1-FE9DBAE12A05}" type="datetimeFigureOut">
              <a:rPr lang="zh-CN" altLang="en-US" smtClean="0"/>
              <a:t>2022/5/7/Sat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1B8ADA-EC92-F8E6-CCED-E49D6DA6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3E23E8-2B48-1323-7662-27825F63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524D-D714-4E7F-A8A3-84270BB8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44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BCC0B-3B25-8F07-FA90-6FAD99555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6A46B0-E02E-40C5-634C-F288342BA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CF4CA9-B527-C025-CFEE-11FFE8812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33CD27-8EE1-5819-F68A-0DA89C79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471-27AF-491B-A5B1-FE9DBAE12A05}" type="datetimeFigureOut">
              <a:rPr lang="zh-CN" altLang="en-US" smtClean="0"/>
              <a:t>2022/5/7/Sat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A6B432-BFCC-B69E-6F9A-5EE43149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9001E8-DE53-F416-CE3D-C7D766AA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524D-D714-4E7F-A8A3-84270BB8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59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C07502-E615-4E68-7C6D-729F0141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0BD010-829D-6AF4-6D0C-B4A298D4B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BA8F06-149C-EFEE-CC30-F322B1B21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B6471-27AF-491B-A5B1-FE9DBAE12A05}" type="datetimeFigureOut">
              <a:rPr lang="zh-CN" altLang="en-US" smtClean="0"/>
              <a:t>2022/5/7/Sat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55DB4-AABC-1232-027D-B617286A0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3E5566-BDCA-DF5C-D817-B703FAE7C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C524D-D714-4E7F-A8A3-84270BB8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7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BC33F-8DA2-A213-20F8-48DD3773E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811018-3F2C-6C98-9E48-454BEF806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32608D-6CBD-2BDF-11F2-A1DF1B2DC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2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9A52E-EB2B-1261-89AF-EECC8CFB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21910DA-A039-C34D-5AF4-46E008D94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33" y="881317"/>
            <a:ext cx="10515600" cy="509536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D4CEE9-D9DF-7DC5-1845-79C41A2F4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0" y="129220"/>
            <a:ext cx="8482104" cy="540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90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9A52E-EB2B-1261-89AF-EECC8CFB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21910DA-A039-C34D-5AF4-46E008D94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33" y="881317"/>
            <a:ext cx="10515600" cy="509536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D4CEE9-D9DF-7DC5-1845-79C41A2F4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0" y="129220"/>
            <a:ext cx="8482104" cy="54034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C7FDB7-2646-A46F-C195-640279A95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986" y="811154"/>
            <a:ext cx="7787811" cy="593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86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9A52E-EB2B-1261-89AF-EECC8CFB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与多国城市建立友好关系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43166D-00E1-F7D8-B009-01D6ACBEC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1985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月，烟台市与美国圣迭戈市签订缔结友好城市协议书。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目前，烟台市已与日本别府市、英国安格斯市、法国昂热市等</a:t>
            </a:r>
            <a:r>
              <a:rPr lang="en-US" altLang="zh-CN" dirty="0"/>
              <a:t>13</a:t>
            </a:r>
            <a:r>
              <a:rPr lang="zh-CN" altLang="en-US" dirty="0"/>
              <a:t>个国家和地区的</a:t>
            </a:r>
            <a:r>
              <a:rPr lang="en-US" altLang="zh-CN" dirty="0"/>
              <a:t>22</a:t>
            </a:r>
            <a:r>
              <a:rPr lang="zh-CN" altLang="en-US" dirty="0"/>
              <a:t>个城市建立了友好关系，友城交流范围涉及经贸、文化、教育、体育、卫生、旅游、劳务等各个方面，已经成为扩大国际合作的重要载体。</a:t>
            </a:r>
          </a:p>
        </p:txBody>
      </p:sp>
    </p:spTree>
    <p:extLst>
      <p:ext uri="{BB962C8B-B14F-4D97-AF65-F5344CB8AC3E}">
        <p14:creationId xmlns:p14="http://schemas.microsoft.com/office/powerpoint/2010/main" val="3538944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6B542-1FEE-C86F-C350-8F6FBB59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“亚太经贸城”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3F8BC-71CD-4547-A7EC-113AA7480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044"/>
            <a:ext cx="10515600" cy="4787756"/>
          </a:xfrm>
        </p:spPr>
        <p:txBody>
          <a:bodyPr/>
          <a:lstStyle/>
          <a:p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烟台市委、市政府做出了“进一步让世界了解烟台，让烟台走向世界”的对外开放战略，并且明确提出，烟台今后利用外资的最大潜力在亚太，对外开放的最大优势也在亚太。</a:t>
            </a:r>
            <a:endParaRPr lang="en-US" altLang="zh-CN" dirty="0"/>
          </a:p>
          <a:p>
            <a:r>
              <a:rPr lang="en-US" altLang="zh-CN" dirty="0"/>
              <a:t>1997</a:t>
            </a:r>
            <a:r>
              <a:rPr lang="zh-CN" altLang="en-US" dirty="0"/>
              <a:t>年，烟台成功举办第二届</a:t>
            </a:r>
            <a:r>
              <a:rPr lang="en-US" altLang="zh-CN" dirty="0"/>
              <a:t>APEC</a:t>
            </a:r>
            <a:r>
              <a:rPr lang="zh-CN" altLang="en-US" dirty="0"/>
              <a:t>国际贸易博览会。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签订利用外资项目合同、协议和意向</a:t>
            </a:r>
            <a:r>
              <a:rPr lang="en-US" altLang="zh-CN" sz="2000" dirty="0"/>
              <a:t>303</a:t>
            </a:r>
            <a:r>
              <a:rPr lang="zh-CN" altLang="en-US" sz="2000" dirty="0"/>
              <a:t>个，总投资</a:t>
            </a:r>
            <a:r>
              <a:rPr lang="en-US" altLang="zh-CN" sz="2000" dirty="0"/>
              <a:t>26.4</a:t>
            </a:r>
            <a:r>
              <a:rPr lang="zh-CN" altLang="en-US" sz="2000" dirty="0"/>
              <a:t>亿美元，其中外资</a:t>
            </a:r>
            <a:r>
              <a:rPr lang="en-US" altLang="zh-CN" sz="2000" dirty="0"/>
              <a:t>17.4</a:t>
            </a:r>
            <a:r>
              <a:rPr lang="zh-CN" altLang="en-US" sz="2000" dirty="0"/>
              <a:t>亿美元，进出口贸易额</a:t>
            </a:r>
            <a:r>
              <a:rPr lang="en-US" altLang="zh-CN" sz="2000" dirty="0"/>
              <a:t>14.8</a:t>
            </a:r>
            <a:r>
              <a:rPr lang="zh-CN" altLang="en-US" sz="2000" dirty="0"/>
              <a:t>亿美元。</a:t>
            </a:r>
            <a:endParaRPr lang="en-US" altLang="zh-CN" sz="2000" dirty="0"/>
          </a:p>
          <a:p>
            <a:r>
              <a:rPr lang="zh-CN" altLang="en-US" dirty="0">
                <a:solidFill>
                  <a:srgbClr val="191919"/>
                </a:solidFill>
                <a:latin typeface="PingFang SC"/>
              </a:rPr>
              <a:t>在成功举办</a:t>
            </a:r>
            <a:r>
              <a:rPr lang="en-US" altLang="zh-CN" dirty="0">
                <a:solidFill>
                  <a:srgbClr val="191919"/>
                </a:solidFill>
                <a:latin typeface="PingFang SC"/>
              </a:rPr>
              <a:t>APEC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国际贸易博览会后，烟台又连续三次举办</a:t>
            </a:r>
            <a:r>
              <a:rPr lang="en-US" altLang="zh-CN" dirty="0">
                <a:solidFill>
                  <a:srgbClr val="191919"/>
                </a:solidFill>
                <a:latin typeface="PingFang SC"/>
              </a:rPr>
              <a:t>APEC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大型国际经贸活动</a:t>
            </a:r>
            <a:endParaRPr lang="en-US" altLang="zh-CN" dirty="0">
              <a:solidFill>
                <a:srgbClr val="191919"/>
              </a:solidFill>
              <a:latin typeface="PingFang SC"/>
            </a:endParaRPr>
          </a:p>
          <a:p>
            <a:pPr marL="0" indent="0">
              <a:buNone/>
            </a:pPr>
            <a:r>
              <a:rPr lang="zh-CN" altLang="en-US" sz="2000" dirty="0"/>
              <a:t>   第二届</a:t>
            </a:r>
            <a:r>
              <a:rPr lang="en-US" altLang="zh-CN" sz="2000" dirty="0"/>
              <a:t>APEC</a:t>
            </a:r>
            <a:r>
              <a:rPr lang="zh-CN" altLang="en-US" sz="2000" dirty="0"/>
              <a:t>中小企业技术交流暨展览会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第二届</a:t>
            </a:r>
            <a:r>
              <a:rPr lang="en-US" altLang="zh-CN" sz="2000" dirty="0"/>
              <a:t>APEC</a:t>
            </a:r>
            <a:r>
              <a:rPr lang="zh-CN" altLang="en-US" sz="2000" dirty="0"/>
              <a:t>投资博览会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1400" b="0" i="0" dirty="0">
                <a:solidFill>
                  <a:srgbClr val="191919"/>
                </a:solidFill>
                <a:effectLst/>
                <a:latin typeface="PingFang SC"/>
              </a:rPr>
              <a:t>      </a:t>
            </a:r>
            <a:r>
              <a:rPr lang="en-US" altLang="zh-CN" sz="2000" dirty="0"/>
              <a:t>APEC</a:t>
            </a:r>
            <a:r>
              <a:rPr lang="zh-CN" altLang="en-US" sz="2000" dirty="0"/>
              <a:t>电子商务博览会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>
              <a:solidFill>
                <a:srgbClr val="191919"/>
              </a:solidFill>
              <a:latin typeface="PingFang SC"/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39522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187F4F9-DF43-73E2-6B3E-6451945A5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" t="1" r="2389" b="11662"/>
          <a:stretch/>
        </p:blipFill>
        <p:spPr>
          <a:xfrm>
            <a:off x="0" y="43665"/>
            <a:ext cx="10295561" cy="677066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7B19D78-6072-9122-CC16-F416CE4E8FF8}"/>
              </a:ext>
            </a:extLst>
          </p:cNvPr>
          <p:cNvSpPr txBox="1"/>
          <p:nvPr/>
        </p:nvSpPr>
        <p:spPr>
          <a:xfrm>
            <a:off x="10666278" y="133564"/>
            <a:ext cx="1169551" cy="64418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b="0" i="0" dirty="0">
                <a:solidFill>
                  <a:srgbClr val="191919"/>
                </a:solidFill>
                <a:effectLst/>
                <a:latin typeface="PingFang SC"/>
              </a:rPr>
              <a:t>平等互利、彼此开放、共同繁荣   </a:t>
            </a:r>
            <a:endParaRPr lang="en-US" altLang="zh-CN" sz="3200" b="0" i="0" dirty="0">
              <a:solidFill>
                <a:srgbClr val="191919"/>
              </a:solidFill>
              <a:effectLst/>
              <a:latin typeface="PingFang SC"/>
            </a:endParaRPr>
          </a:p>
          <a:p>
            <a:r>
              <a:rPr lang="en-US" altLang="zh-CN" sz="3200" dirty="0">
                <a:solidFill>
                  <a:srgbClr val="191919"/>
                </a:solidFill>
                <a:latin typeface="PingFang SC"/>
              </a:rPr>
              <a:t>                                           </a:t>
            </a:r>
            <a:r>
              <a:rPr lang="zh-CN" altLang="en-US" sz="3200" b="0" i="0" dirty="0">
                <a:solidFill>
                  <a:srgbClr val="191919"/>
                </a:solidFill>
                <a:effectLst/>
                <a:latin typeface="PingFang SC"/>
              </a:rPr>
              <a:t> </a:t>
            </a:r>
            <a:r>
              <a:rPr lang="en-US" altLang="zh-CN" sz="3200" b="0" i="0" dirty="0">
                <a:solidFill>
                  <a:srgbClr val="191919"/>
                </a:solidFill>
                <a:effectLst/>
                <a:latin typeface="PingFang SC"/>
              </a:rPr>
              <a:t>——   </a:t>
            </a:r>
            <a:r>
              <a:rPr lang="zh-CN" altLang="en-US" sz="3200" b="0" i="0" dirty="0">
                <a:solidFill>
                  <a:srgbClr val="191919"/>
                </a:solidFill>
                <a:effectLst/>
                <a:latin typeface="PingFang SC"/>
              </a:rPr>
              <a:t>江泽民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12881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6B542-1FEE-C86F-C350-8F6FBB59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3F8BC-71CD-4547-A7EC-113AA7480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28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BC33F-8DA2-A213-20F8-48DD3773E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811018-3F2C-6C98-9E48-454BEF806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32608D-6CBD-2BDF-11F2-A1DF1B2DC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051C061-A81B-8E6F-8804-CADE9B36ADB3}"/>
              </a:ext>
            </a:extLst>
          </p:cNvPr>
          <p:cNvSpPr/>
          <p:nvPr/>
        </p:nvSpPr>
        <p:spPr>
          <a:xfrm>
            <a:off x="7058100" y="4429919"/>
            <a:ext cx="33361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山东  烟台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941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BC33F-8DA2-A213-20F8-48DD3773E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811018-3F2C-6C98-9E48-454BEF806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32608D-6CBD-2BDF-11F2-A1DF1B2DC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051C061-A81B-8E6F-8804-CADE9B36ADB3}"/>
              </a:ext>
            </a:extLst>
          </p:cNvPr>
          <p:cNvSpPr/>
          <p:nvPr/>
        </p:nvSpPr>
        <p:spPr>
          <a:xfrm>
            <a:off x="7058100" y="4429919"/>
            <a:ext cx="33361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山东  烟台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6DFFC8A-27E3-91E1-D166-DE7ECB85B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284" y="882"/>
            <a:ext cx="6222715" cy="441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9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6792FDC-9138-5DD8-1BA0-A4FA6736C3DF}"/>
              </a:ext>
            </a:extLst>
          </p:cNvPr>
          <p:cNvSpPr/>
          <p:nvPr/>
        </p:nvSpPr>
        <p:spPr>
          <a:xfrm>
            <a:off x="4605848" y="404080"/>
            <a:ext cx="29803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对外开放</a:t>
            </a:r>
          </a:p>
        </p:txBody>
      </p:sp>
    </p:spTree>
    <p:extLst>
      <p:ext uri="{BB962C8B-B14F-4D97-AF65-F5344CB8AC3E}">
        <p14:creationId xmlns:p14="http://schemas.microsoft.com/office/powerpoint/2010/main" val="191420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EB98310-1432-6E70-707C-5D72489FEA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35" t="1442" r="19560"/>
          <a:stretch/>
        </p:blipFill>
        <p:spPr>
          <a:xfrm>
            <a:off x="7566551" y="3061699"/>
            <a:ext cx="4625449" cy="379630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33C2BF2-F930-9E86-1B32-F03E3BBE2839}"/>
              </a:ext>
            </a:extLst>
          </p:cNvPr>
          <p:cNvSpPr txBox="1"/>
          <p:nvPr/>
        </p:nvSpPr>
        <p:spPr>
          <a:xfrm>
            <a:off x="647272" y="1905506"/>
            <a:ext cx="96988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1978</a:t>
            </a:r>
            <a:r>
              <a:rPr lang="zh-CN" altLang="en-US" sz="2400" dirty="0"/>
              <a:t>年 十一届三中全会 实行改革开放的伟大决策。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1984</a:t>
            </a:r>
            <a:r>
              <a:rPr lang="zh-CN" altLang="en-US" sz="2400" dirty="0"/>
              <a:t>年，邓小平指出：“中国的发展离不开世界。对内经济搞活，对外经济开放，不是短期的政策，而是长期的政策”。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1984</a:t>
            </a:r>
            <a:r>
              <a:rPr lang="zh-CN" altLang="en-US" sz="2400" dirty="0"/>
              <a:t>年 十二届三中全会 </a:t>
            </a:r>
            <a:r>
              <a:rPr lang="en-US" altLang="zh-CN" sz="2400" dirty="0"/>
              <a:t>《</a:t>
            </a:r>
            <a:r>
              <a:rPr lang="zh-CN" altLang="en-US" sz="2400" dirty="0"/>
              <a:t>中共中央关于经济体制改革的决定</a:t>
            </a:r>
            <a:r>
              <a:rPr lang="en-US" altLang="zh-CN" sz="2400" dirty="0"/>
              <a:t>》</a:t>
            </a:r>
            <a:r>
              <a:rPr lang="zh-CN" altLang="en-US" sz="2400" dirty="0"/>
              <a:t>中明确“十一届三中全会以来，我们把对外开放作为长期的基本国策，作为加快社会主义现代化建设的战略措施，在实践中已经取得显著成效”。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792FDC-9138-5DD8-1BA0-A4FA6736C3DF}"/>
              </a:ext>
            </a:extLst>
          </p:cNvPr>
          <p:cNvSpPr/>
          <p:nvPr/>
        </p:nvSpPr>
        <p:spPr>
          <a:xfrm>
            <a:off x="4605848" y="404080"/>
            <a:ext cx="29803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对外开放</a:t>
            </a:r>
          </a:p>
        </p:txBody>
      </p:sp>
    </p:spTree>
    <p:extLst>
      <p:ext uri="{BB962C8B-B14F-4D97-AF65-F5344CB8AC3E}">
        <p14:creationId xmlns:p14="http://schemas.microsoft.com/office/powerpoint/2010/main" val="396070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A6306-FE55-AAD9-1473-5D399419F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大力发展对外</a:t>
            </a:r>
            <a:r>
              <a:rPr lang="zh-CN" altLang="en-US" dirty="0">
                <a:solidFill>
                  <a:srgbClr val="FF0000"/>
                </a:solidFill>
                <a:latin typeface="Helvetica Neue"/>
              </a:rPr>
              <a:t>贸易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，特别是发展出口贸易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积极引进国外先进</a:t>
            </a:r>
            <a:r>
              <a:rPr lang="zh-CN" altLang="en-US" dirty="0">
                <a:solidFill>
                  <a:srgbClr val="FF0000"/>
                </a:solidFill>
                <a:latin typeface="Helvetica Neue"/>
              </a:rPr>
              <a:t>技术设备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，特别是有助于企业技术改造的适用的先进技术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积极合理有效地利用</a:t>
            </a:r>
            <a:r>
              <a:rPr lang="zh-CN" altLang="en-US" dirty="0">
                <a:solidFill>
                  <a:srgbClr val="FF0000"/>
                </a:solidFill>
                <a:latin typeface="Helvetica Neue"/>
              </a:rPr>
              <a:t>外资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，特别是更加积极地吸引外商直接投资，兴办中外合资、中外合作与外商独资企业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邓小平明确表示：“我们要有计划、有原则地引进技术和其他对我们有益的东西，但是我们决不学习和引进资本主义制度，决不学习和引进各种丑恶颓废的东西。”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318E98-C001-F599-6773-5370C8456D33}"/>
              </a:ext>
            </a:extLst>
          </p:cNvPr>
          <p:cNvSpPr/>
          <p:nvPr/>
        </p:nvSpPr>
        <p:spPr>
          <a:xfrm>
            <a:off x="3138301" y="337151"/>
            <a:ext cx="59154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cap="none" spc="0" dirty="0">
                <a:ln/>
                <a:solidFill>
                  <a:schemeClr val="accent4"/>
                </a:solidFill>
                <a:effectLst/>
              </a:rPr>
              <a:t>对外开放 三个内容</a:t>
            </a:r>
          </a:p>
        </p:txBody>
      </p:sp>
    </p:spTree>
    <p:extLst>
      <p:ext uri="{BB962C8B-B14F-4D97-AF65-F5344CB8AC3E}">
        <p14:creationId xmlns:p14="http://schemas.microsoft.com/office/powerpoint/2010/main" val="285003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43166D-00E1-F7D8-B009-01D6ACBEC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3814"/>
            <a:ext cx="10515600" cy="4903149"/>
          </a:xfrm>
        </p:spPr>
        <p:txBody>
          <a:bodyPr/>
          <a:lstStyle/>
          <a:p>
            <a:r>
              <a:rPr lang="zh-CN" altLang="en-US" sz="3200" dirty="0"/>
              <a:t>经济特区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 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深圳市、珠海市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、汕头市、厦门市</a:t>
            </a:r>
            <a:endParaRPr lang="en-US" altLang="zh-CN" sz="2400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sz="3200" dirty="0"/>
              <a:t>沿海港口城市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  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大连、秦皇岛、天津、</a:t>
            </a:r>
            <a:r>
              <a:rPr lang="zh-CN" altLang="en-US" sz="2400" dirty="0">
                <a:solidFill>
                  <a:srgbClr val="FF0000"/>
                </a:solidFill>
                <a:latin typeface="Helvetica Neue"/>
              </a:rPr>
              <a:t>烟台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、青岛、连云港、南通、上海、宁波、温州、福  州、广州、湛江和北海共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14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个大中港口城市</a:t>
            </a:r>
            <a:endParaRPr lang="en-US" altLang="zh-CN" sz="2400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sz="3200" dirty="0"/>
              <a:t>沿海经济开放区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  长江三角洲、珠江三角洲和闽南三角区</a:t>
            </a:r>
            <a:endParaRPr lang="en-US" altLang="zh-CN" sz="2400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sz="3200" dirty="0"/>
              <a:t>内地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92E2EF-DB0F-B3C3-3D57-C421B5F1D217}"/>
              </a:ext>
            </a:extLst>
          </p:cNvPr>
          <p:cNvSpPr/>
          <p:nvPr/>
        </p:nvSpPr>
        <p:spPr>
          <a:xfrm>
            <a:off x="3138299" y="350484"/>
            <a:ext cx="59154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对外开放 四个步骤</a:t>
            </a:r>
          </a:p>
        </p:txBody>
      </p:sp>
    </p:spTree>
    <p:extLst>
      <p:ext uri="{BB962C8B-B14F-4D97-AF65-F5344CB8AC3E}">
        <p14:creationId xmlns:p14="http://schemas.microsoft.com/office/powerpoint/2010/main" val="415968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9A52E-EB2B-1261-89AF-EECC8CFB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烟台开发区的建立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43166D-00E1-F7D8-B009-01D6ACBEC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1984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日，烟台市成立对外经济贸易委员会，统一组织、协调全市对外经济贸易工作。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1984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r>
              <a:rPr lang="zh-CN" altLang="en-US" dirty="0"/>
              <a:t>日，国务院正式批准设立烟台经济技术开发区。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到</a:t>
            </a:r>
            <a:r>
              <a:rPr lang="en-US" altLang="zh-CN" dirty="0"/>
              <a:t>1991</a:t>
            </a:r>
            <a:r>
              <a:rPr lang="zh-CN" altLang="en-US" dirty="0"/>
              <a:t>年，烟台开发区签订外引内联项目</a:t>
            </a:r>
            <a:r>
              <a:rPr lang="en-US" altLang="zh-CN" dirty="0"/>
              <a:t>94</a:t>
            </a:r>
            <a:r>
              <a:rPr lang="zh-CN" altLang="en-US" dirty="0"/>
              <a:t>个，合同额</a:t>
            </a:r>
            <a:r>
              <a:rPr lang="en-US" altLang="zh-CN" dirty="0"/>
              <a:t>3.68</a:t>
            </a:r>
            <a:r>
              <a:rPr lang="zh-CN" altLang="en-US" dirty="0"/>
              <a:t>亿美元，其中外资项目</a:t>
            </a:r>
            <a:r>
              <a:rPr lang="en-US" altLang="zh-CN" dirty="0"/>
              <a:t>45</a:t>
            </a:r>
            <a:r>
              <a:rPr lang="zh-CN" altLang="en-US" dirty="0"/>
              <a:t>个，合同额</a:t>
            </a:r>
            <a:r>
              <a:rPr lang="en-US" altLang="zh-CN" dirty="0"/>
              <a:t>2.43</a:t>
            </a:r>
            <a:r>
              <a:rPr lang="zh-CN" altLang="en-US" dirty="0"/>
              <a:t>亿美元，利用外资</a:t>
            </a:r>
            <a:r>
              <a:rPr lang="en-US" altLang="zh-CN" dirty="0"/>
              <a:t>9393</a:t>
            </a:r>
            <a:r>
              <a:rPr lang="zh-CN" altLang="en-US" dirty="0"/>
              <a:t>万美元；投资</a:t>
            </a:r>
            <a:r>
              <a:rPr lang="en-US" altLang="zh-CN" dirty="0"/>
              <a:t>1000</a:t>
            </a:r>
            <a:r>
              <a:rPr lang="zh-CN" altLang="en-US" dirty="0"/>
              <a:t>万美元以上的项目</a:t>
            </a:r>
            <a:r>
              <a:rPr lang="en-US" altLang="zh-CN" dirty="0"/>
              <a:t>27</a:t>
            </a:r>
            <a:r>
              <a:rPr lang="zh-CN" altLang="en-US" dirty="0"/>
              <a:t>个，出口创汇型项目占到</a:t>
            </a:r>
            <a:r>
              <a:rPr lang="en-US" altLang="zh-CN" dirty="0"/>
              <a:t>80%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65074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9A52E-EB2B-1261-89AF-EECC8CFB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21910DA-A039-C34D-5AF4-46E008D94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33" y="881317"/>
            <a:ext cx="10515600" cy="5095365"/>
          </a:xfrm>
        </p:spPr>
      </p:pic>
    </p:spTree>
    <p:extLst>
      <p:ext uri="{BB962C8B-B14F-4D97-AF65-F5344CB8AC3E}">
        <p14:creationId xmlns:p14="http://schemas.microsoft.com/office/powerpoint/2010/main" val="4090641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569</Words>
  <Application>Microsoft Office PowerPoint</Application>
  <PresentationFormat>宽屏</PresentationFormat>
  <Paragraphs>45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Helvetica Neue</vt:lpstr>
      <vt:lpstr>PingFang SC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 烟台开发区的建立</vt:lpstr>
      <vt:lpstr>PowerPoint 演示文稿</vt:lpstr>
      <vt:lpstr>PowerPoint 演示文稿</vt:lpstr>
      <vt:lpstr>PowerPoint 演示文稿</vt:lpstr>
      <vt:lpstr>2. 与多国城市建立友好关系</vt:lpstr>
      <vt:lpstr>3. “亚太经贸城”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康</dc:creator>
  <cp:lastModifiedBy>胡 康</cp:lastModifiedBy>
  <cp:revision>3</cp:revision>
  <dcterms:created xsi:type="dcterms:W3CDTF">2022-05-05T06:43:29Z</dcterms:created>
  <dcterms:modified xsi:type="dcterms:W3CDTF">2022-05-07T09:29:41Z</dcterms:modified>
</cp:coreProperties>
</file>