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3"/>
    <p:sldId id="267" r:id="rId4"/>
    <p:sldId id="269" r:id="rId5"/>
    <p:sldId id="257" r:id="rId6"/>
    <p:sldId id="258" r:id="rId7"/>
    <p:sldId id="262" r:id="rId8"/>
    <p:sldId id="264" r:id="rId9"/>
    <p:sldId id="259" r:id="rId10"/>
    <p:sldId id="266" r:id="rId11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60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image" Target="../media/image2.png"/><Relationship Id="rId2" Type="http://schemas.openxmlformats.org/officeDocument/2006/relationships/tags" Target="../tags/tag41.xml"/><Relationship Id="rId18" Type="http://schemas.openxmlformats.org/officeDocument/2006/relationships/tags" Target="../tags/tag56.xml"/><Relationship Id="rId17" Type="http://schemas.openxmlformats.org/officeDocument/2006/relationships/tags" Target="../tags/tag55.xml"/><Relationship Id="rId16" Type="http://schemas.openxmlformats.org/officeDocument/2006/relationships/tags" Target="../tags/tag54.xml"/><Relationship Id="rId15" Type="http://schemas.openxmlformats.org/officeDocument/2006/relationships/tags" Target="../tags/tag53.xml"/><Relationship Id="rId14" Type="http://schemas.openxmlformats.org/officeDocument/2006/relationships/tags" Target="../tags/tag52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0" Type="http://schemas.openxmlformats.org/officeDocument/2006/relationships/tags" Target="../tags/tag30.xml"/><Relationship Id="rId2" Type="http://schemas.openxmlformats.org/officeDocument/2006/relationships/tags" Target="../tags/tag12.xml"/><Relationship Id="rId19" Type="http://schemas.openxmlformats.org/officeDocument/2006/relationships/tags" Target="../tags/tag29.xml"/><Relationship Id="rId18" Type="http://schemas.openxmlformats.org/officeDocument/2006/relationships/tags" Target="../tags/tag28.xml"/><Relationship Id="rId17" Type="http://schemas.openxmlformats.org/officeDocument/2006/relationships/tags" Target="../tags/tag27.xml"/><Relationship Id="rId16" Type="http://schemas.openxmlformats.org/officeDocument/2006/relationships/tags" Target="../tags/tag26.xml"/><Relationship Id="rId15" Type="http://schemas.openxmlformats.org/officeDocument/2006/relationships/tags" Target="../tags/tag25.xml"/><Relationship Id="rId14" Type="http://schemas.openxmlformats.org/officeDocument/2006/relationships/tags" Target="../tags/tag24.xml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image" Target="../media/image2.png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项目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  <p:sp>
        <p:nvSpPr>
          <p:cNvPr id="10" name="任意多边形 9"/>
          <p:cNvSpPr/>
          <p:nvPr userDrawn="1">
            <p:custDataLst>
              <p:tags r:id="rId2"/>
            </p:custDataLst>
          </p:nvPr>
        </p:nvSpPr>
        <p:spPr>
          <a:xfrm>
            <a:off x="-195580" y="2621915"/>
            <a:ext cx="10582910" cy="1494155"/>
          </a:xfrm>
          <a:custGeom>
            <a:avLst/>
            <a:gdLst>
              <a:gd name="connsiteX0" fmla="*/ 0 w 16666"/>
              <a:gd name="connsiteY0" fmla="*/ 0 h 2353"/>
              <a:gd name="connsiteX1" fmla="*/ 16666 w 16666"/>
              <a:gd name="connsiteY1" fmla="*/ 0 h 2353"/>
              <a:gd name="connsiteX2" fmla="*/ 15695 w 16666"/>
              <a:gd name="connsiteY2" fmla="*/ 2353 h 2353"/>
              <a:gd name="connsiteX3" fmla="*/ 0 w 16666"/>
              <a:gd name="connsiteY3" fmla="*/ 2327 h 2353"/>
              <a:gd name="connsiteX4" fmla="*/ 0 w 16666"/>
              <a:gd name="connsiteY4" fmla="*/ 0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6" h="2353">
                <a:moveTo>
                  <a:pt x="0" y="0"/>
                </a:moveTo>
                <a:lnTo>
                  <a:pt x="16666" y="0"/>
                </a:lnTo>
                <a:lnTo>
                  <a:pt x="15695" y="2353"/>
                </a:lnTo>
                <a:lnTo>
                  <a:pt x="0" y="23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10"/>
          <p:cNvSpPr>
            <a:spLocks noChangeAspect="1"/>
          </p:cNvSpPr>
          <p:nvPr userDrawn="1">
            <p:custDataLst>
              <p:tags r:id="rId3"/>
            </p:custDataLst>
          </p:nvPr>
        </p:nvSpPr>
        <p:spPr>
          <a:xfrm>
            <a:off x="647065" y="2611755"/>
            <a:ext cx="1649095" cy="1444625"/>
          </a:xfrm>
          <a:prstGeom prst="hexagon">
            <a:avLst/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18900000" scaled="0"/>
            <a:tileRect/>
          </a:gradFill>
          <a:ln w="15875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 descr="谷歌浏览器logo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2965" y="2757805"/>
            <a:ext cx="1252220" cy="1183005"/>
          </a:xfrm>
          <a:prstGeom prst="rect">
            <a:avLst/>
          </a:prstGeom>
        </p:spPr>
      </p:pic>
      <p:sp>
        <p:nvSpPr>
          <p:cNvPr id="8" name="任意多边形 7"/>
          <p:cNvSpPr/>
          <p:nvPr userDrawn="1">
            <p:custDataLst>
              <p:tags r:id="rId6"/>
            </p:custDataLst>
          </p:nvPr>
        </p:nvSpPr>
        <p:spPr>
          <a:xfrm flipH="1" flipV="1">
            <a:off x="10182860" y="2621915"/>
            <a:ext cx="2066925" cy="1494155"/>
          </a:xfrm>
          <a:custGeom>
            <a:avLst/>
            <a:gdLst>
              <a:gd name="connsiteX0" fmla="*/ 67 w 3255"/>
              <a:gd name="connsiteY0" fmla="*/ 41 h 2353"/>
              <a:gd name="connsiteX1" fmla="*/ 3255 w 3255"/>
              <a:gd name="connsiteY1" fmla="*/ 0 h 2353"/>
              <a:gd name="connsiteX2" fmla="*/ 2284 w 3255"/>
              <a:gd name="connsiteY2" fmla="*/ 2353 h 2353"/>
              <a:gd name="connsiteX3" fmla="*/ 0 w 3255"/>
              <a:gd name="connsiteY3" fmla="*/ 2328 h 2353"/>
              <a:gd name="connsiteX4" fmla="*/ 67 w 3255"/>
              <a:gd name="connsiteY4" fmla="*/ 41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" h="2353">
                <a:moveTo>
                  <a:pt x="67" y="41"/>
                </a:moveTo>
                <a:lnTo>
                  <a:pt x="3255" y="0"/>
                </a:lnTo>
                <a:lnTo>
                  <a:pt x="2284" y="2353"/>
                </a:lnTo>
                <a:lnTo>
                  <a:pt x="0" y="2328"/>
                </a:lnTo>
                <a:lnTo>
                  <a:pt x="67" y="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0431820" y="2943349"/>
            <a:ext cx="1798955" cy="95313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网</a:t>
            </a:r>
            <a:r>
              <a:rPr lang="en-US" altLang="zh-CN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  </a:t>
            </a:r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页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  <a:p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设计与制作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660650" y="2814320"/>
            <a:ext cx="7080250" cy="1126490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grpSp>
        <p:nvGrpSpPr>
          <p:cNvPr id="12" name="组合 11"/>
          <p:cNvGrpSpPr/>
          <p:nvPr userDrawn="1"/>
        </p:nvGrpSpPr>
        <p:grpSpPr>
          <a:xfrm>
            <a:off x="222749" y="245532"/>
            <a:ext cx="4456430" cy="521970"/>
            <a:chOff x="174623" y="245532"/>
            <a:chExt cx="4456430" cy="521970"/>
          </a:xfrm>
        </p:grpSpPr>
        <p:grpSp>
          <p:nvGrpSpPr>
            <p:cNvPr id="13" name="组合 12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14" name="矩形: 圆角 4"/>
              <p:cNvSpPr/>
              <p:nvPr>
                <p:custDataLst>
                  <p:tags r:id="rId4"/>
                </p:custDataLst>
              </p:nvPr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15" name="矩形: 圆角 5"/>
              <p:cNvSpPr/>
              <p:nvPr>
                <p:custDataLst>
                  <p:tags r:id="rId5"/>
                </p:custDataLst>
              </p:nvPr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6" name="矩形 15"/>
            <p:cNvSpPr/>
            <p:nvPr>
              <p:custDataLst>
                <p:tags r:id="rId6"/>
              </p:custDataLst>
            </p:nvPr>
          </p:nvSpPr>
          <p:spPr>
            <a:xfrm>
              <a:off x="79946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目录</a:t>
              </a:r>
              <a:endParaRPr kumimoji="0" lang="zh-CN" altLang="en-US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grpSp>
        <p:nvGrpSpPr>
          <p:cNvPr id="51" name="组合 50"/>
          <p:cNvGrpSpPr/>
          <p:nvPr userDrawn="1"/>
        </p:nvGrpSpPr>
        <p:grpSpPr>
          <a:xfrm>
            <a:off x="4735176" y="1346255"/>
            <a:ext cx="3190812" cy="720000"/>
            <a:chOff x="3125240" y="2346839"/>
            <a:chExt cx="3190812" cy="720000"/>
          </a:xfrm>
        </p:grpSpPr>
        <p:grpSp>
          <p:nvGrpSpPr>
            <p:cNvPr id="52" name="组合 5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4" name="八边形 53"/>
              <p:cNvSpPr/>
              <p:nvPr>
                <p:custDataLst>
                  <p:tags r:id="rId7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55" name="文本框 54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01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3" name="矩形 52"/>
            <p:cNvSpPr/>
            <p:nvPr>
              <p:custDataLst>
                <p:tags r:id="rId9"/>
              </p:custDataLst>
            </p:nvPr>
          </p:nvSpPr>
          <p:spPr>
            <a:xfrm>
              <a:off x="3976950" y="2445229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solidFill>
                    <a:schemeClr val="tx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年度工作概述</a:t>
              </a:r>
              <a:endParaRPr lang="zh-CN" altLang="en-US" sz="2800" b="1" dirty="0">
                <a:ln w="0">
                  <a:noFill/>
                </a:ln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56" name="组合 55"/>
          <p:cNvGrpSpPr/>
          <p:nvPr userDrawn="1"/>
        </p:nvGrpSpPr>
        <p:grpSpPr>
          <a:xfrm>
            <a:off x="4735176" y="2449081"/>
            <a:ext cx="3179620" cy="720000"/>
            <a:chOff x="3125240" y="2346839"/>
            <a:chExt cx="3179620" cy="720000"/>
          </a:xfrm>
        </p:grpSpPr>
        <p:grpSp>
          <p:nvGrpSpPr>
            <p:cNvPr id="57" name="组合 5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9" name="八边形 58"/>
              <p:cNvSpPr/>
              <p:nvPr>
                <p:custDataLst>
                  <p:tags r:id="rId10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052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 </a:t>
                </a:r>
                <a:endParaRPr lang="en-US" altLang="zh-CN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0" name="文本框 59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solidFill>
                <a:srgbClr val="FD805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02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8" name="矩形 57"/>
            <p:cNvSpPr/>
            <p:nvPr>
              <p:custDataLst>
                <p:tags r:id="rId12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工作完成情况</a:t>
              </a:r>
              <a:endParaRPr lang="zh-CN" altLang="en-US" sz="2800" b="1" dirty="0">
                <a:ln w="0">
                  <a:noFill/>
                </a:ln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4735176" y="3551907"/>
            <a:ext cx="3179620" cy="720000"/>
            <a:chOff x="3125240" y="2346839"/>
            <a:chExt cx="3179620" cy="720000"/>
          </a:xfrm>
        </p:grpSpPr>
        <p:grpSp>
          <p:nvGrpSpPr>
            <p:cNvPr id="62" name="组合 6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4" name="八边形 63"/>
              <p:cNvSpPr/>
              <p:nvPr>
                <p:custDataLst>
                  <p:tags r:id="rId13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5" name="文本框 64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03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3" name="矩形 62"/>
            <p:cNvSpPr/>
            <p:nvPr>
              <p:custDataLst>
                <p:tags r:id="rId15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工作经验总结</a:t>
              </a:r>
              <a:endParaRPr lang="zh-CN" altLang="en-US" sz="16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66" name="组合 65"/>
          <p:cNvGrpSpPr/>
          <p:nvPr userDrawn="1"/>
        </p:nvGrpSpPr>
        <p:grpSpPr>
          <a:xfrm>
            <a:off x="4735176" y="4654732"/>
            <a:ext cx="3179620" cy="720000"/>
            <a:chOff x="3125240" y="2346839"/>
            <a:chExt cx="3179620" cy="720000"/>
          </a:xfrm>
        </p:grpSpPr>
        <p:grpSp>
          <p:nvGrpSpPr>
            <p:cNvPr id="67" name="组合 6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9" name="八边形 68"/>
              <p:cNvSpPr/>
              <p:nvPr>
                <p:custDataLst>
                  <p:tags r:id="rId16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254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70" name="文本框 69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04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8" name="矩形 67"/>
            <p:cNvSpPr/>
            <p:nvPr>
              <p:custDataLst>
                <p:tags r:id="rId18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明年工作计划</a:t>
              </a:r>
              <a:endParaRPr lang="zh-CN" altLang="en-US" sz="2800" b="1" dirty="0">
                <a:ln w="0"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任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>
              <p:custDataLst>
                <p:tags r:id="rId2"/>
              </p:custDataLst>
            </p:nvPr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>
              <p:custDataLst>
                <p:tags r:id="rId3"/>
              </p:custDataLst>
            </p:nvPr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>
              <p:custDataLst>
                <p:tags r:id="rId4"/>
              </p:custDataLst>
            </p:nvPr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>
              <p:custDataLst>
                <p:tags r:id="rId5"/>
              </p:custDataLst>
            </p:nvPr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>
              <p:custDataLst>
                <p:tags r:id="rId6"/>
              </p:custDataLst>
            </p:nvPr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91285" y="2768600"/>
            <a:ext cx="1923415" cy="1206500"/>
          </a:xfrm>
        </p:spPr>
        <p:txBody>
          <a:bodyPr anchor="b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en-GB" sz="6000" b="1" i="0" u="none" strike="noStrike" kern="1200" cap="none" spc="0" normalizeH="0" baseline="0" noProof="1" dirty="0">
                <a:solidFill>
                  <a:srgbClr val="FAFA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747135" y="2965450"/>
            <a:ext cx="6965315" cy="1160145"/>
          </a:xfrm>
        </p:spPr>
        <p:txBody>
          <a:bodyPr>
            <a:normAutofit/>
          </a:bodyPr>
          <a:lstStyle>
            <a:lvl1pPr marL="0" indent="0" algn="l">
              <a:buNone/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154170" y="17697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4" name="矩形: 圆角 4"/>
            <p:cNvSpPr/>
            <p:nvPr>
              <p:custDataLst>
                <p:tags r:id="rId4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5" name="矩形: 圆角 5"/>
            <p:cNvSpPr/>
            <p:nvPr>
              <p:custDataLst>
                <p:tags r:id="rId5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2915201" y="1696580"/>
            <a:ext cx="1192345" cy="612920"/>
            <a:chOff x="2215144" y="982844"/>
            <a:chExt cx="1244730" cy="842780"/>
          </a:xfrm>
        </p:grpSpPr>
        <p:sp>
          <p:nvSpPr>
            <p:cNvPr id="17" name="平行四边形 16"/>
            <p:cNvSpPr/>
            <p:nvPr>
              <p:custDataLst>
                <p:tags r:id="rId6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18" name="文本框 9"/>
            <p:cNvSpPr txBox="1"/>
            <p:nvPr>
              <p:custDataLst>
                <p:tags r:id="rId7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01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9" name="平行四边形 18"/>
          <p:cNvSpPr/>
          <p:nvPr userDrawn="1">
            <p:custDataLst>
              <p:tags r:id="rId8"/>
            </p:custDataLst>
          </p:nvPr>
        </p:nvSpPr>
        <p:spPr>
          <a:xfrm>
            <a:off x="3820795" y="16744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/>
            <p:custDataLst>
              <p:tags r:id="rId9"/>
            </p:custDataLst>
          </p:nvPr>
        </p:nvSpPr>
        <p:spPr>
          <a:xfrm>
            <a:off x="4154170" y="26968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915201" y="2623680"/>
            <a:ext cx="1192345" cy="612920"/>
            <a:chOff x="2215144" y="982844"/>
            <a:chExt cx="1244730" cy="842780"/>
          </a:xfrm>
        </p:grpSpPr>
        <p:sp>
          <p:nvSpPr>
            <p:cNvPr id="8" name="平行四边形 7"/>
            <p:cNvSpPr/>
            <p:nvPr>
              <p:custDataLst>
                <p:tags r:id="rId10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9" name="文本框 9"/>
            <p:cNvSpPr txBox="1"/>
            <p:nvPr>
              <p:custDataLst>
                <p:tags r:id="rId11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02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0" name="平行四边形 9"/>
          <p:cNvSpPr/>
          <p:nvPr userDrawn="1">
            <p:custDataLst>
              <p:tags r:id="rId12"/>
            </p:custDataLst>
          </p:nvPr>
        </p:nvSpPr>
        <p:spPr>
          <a:xfrm>
            <a:off x="3820795" y="26015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0" name="内容占位符 19"/>
          <p:cNvSpPr>
            <a:spLocks noGrp="1"/>
          </p:cNvSpPr>
          <p:nvPr>
            <p:ph sz="half" idx="14"/>
            <p:custDataLst>
              <p:tags r:id="rId13"/>
            </p:custDataLst>
          </p:nvPr>
        </p:nvSpPr>
        <p:spPr>
          <a:xfrm>
            <a:off x="4154170" y="3719830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2915201" y="3646665"/>
            <a:ext cx="1192345" cy="612920"/>
            <a:chOff x="2215144" y="982844"/>
            <a:chExt cx="1244730" cy="842780"/>
          </a:xfrm>
        </p:grpSpPr>
        <p:sp>
          <p:nvSpPr>
            <p:cNvPr id="22" name="平行四边形 21"/>
            <p:cNvSpPr/>
            <p:nvPr>
              <p:custDataLst>
                <p:tags r:id="rId14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3" name="文本框 9"/>
            <p:cNvSpPr txBox="1"/>
            <p:nvPr>
              <p:custDataLst>
                <p:tags r:id="rId15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03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4" name="平行四边形 23"/>
          <p:cNvSpPr/>
          <p:nvPr userDrawn="1">
            <p:custDataLst>
              <p:tags r:id="rId16"/>
            </p:custDataLst>
          </p:nvPr>
        </p:nvSpPr>
        <p:spPr>
          <a:xfrm>
            <a:off x="3820795" y="3624580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5" name="内容占位符 24"/>
          <p:cNvSpPr>
            <a:spLocks noGrp="1"/>
          </p:cNvSpPr>
          <p:nvPr>
            <p:ph sz="half" idx="15"/>
            <p:custDataLst>
              <p:tags r:id="rId17"/>
            </p:custDataLst>
          </p:nvPr>
        </p:nvSpPr>
        <p:spPr>
          <a:xfrm>
            <a:off x="4154170" y="482790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2915201" y="4754740"/>
            <a:ext cx="1192345" cy="612920"/>
            <a:chOff x="2215144" y="982844"/>
            <a:chExt cx="1244730" cy="842780"/>
          </a:xfrm>
        </p:grpSpPr>
        <p:sp>
          <p:nvSpPr>
            <p:cNvPr id="27" name="平行四边形 26"/>
            <p:cNvSpPr/>
            <p:nvPr>
              <p:custDataLst>
                <p:tags r:id="rId18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8" name="文本框 9"/>
            <p:cNvSpPr txBox="1"/>
            <p:nvPr>
              <p:custDataLst>
                <p:tags r:id="rId19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04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9" name="平行四边形 28"/>
          <p:cNvSpPr/>
          <p:nvPr userDrawn="1">
            <p:custDataLst>
              <p:tags r:id="rId20"/>
            </p:custDataLst>
          </p:nvPr>
        </p:nvSpPr>
        <p:spPr>
          <a:xfrm>
            <a:off x="3820795" y="473265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052195"/>
            <a:ext cx="10439400" cy="5125085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图片 11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sp>
        <p:nvSpPr>
          <p:cNvPr id="14" name="标题 1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6" name="矩形: 圆角 4"/>
            <p:cNvSpPr/>
            <p:nvPr>
              <p:custDataLst>
                <p:tags r:id="rId5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7" name="矩形: 圆角 5"/>
            <p:cNvSpPr/>
            <p:nvPr>
              <p:custDataLst>
                <p:tags r:id="rId6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6" name="矩形 45"/>
          <p:cNvSpPr/>
          <p:nvPr>
            <p:custDataLst>
              <p:tags r:id="rId2"/>
            </p:custDataLst>
          </p:nvPr>
        </p:nvSpPr>
        <p:spPr>
          <a:xfrm>
            <a:off x="0" y="2461895"/>
            <a:ext cx="12192000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35" y="2790190"/>
            <a:ext cx="12191365" cy="1204595"/>
          </a:xfrm>
        </p:spPr>
        <p:txBody>
          <a:bodyPr anchor="b">
            <a:normAutofit/>
          </a:bodyPr>
          <a:lstStyle>
            <a:lvl1pPr algn="ctr">
              <a:defRPr kumimoji="0" lang="zh-CN" altLang="en-US" sz="66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05425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dirty="0"/>
              <a:t>谢</a:t>
            </a:r>
            <a:r>
              <a:rPr lang="en-US" altLang="zh-CN" dirty="0"/>
              <a:t>  </a:t>
            </a:r>
            <a:r>
              <a:rPr dirty="0"/>
              <a:t>谢！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5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ags" Target="../tags/tag5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tags" Target="../tags/tag5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altLang="zh-CN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sym typeface="+mn-ea"/>
              </a:rPr>
              <a:t>3.6</a:t>
            </a:r>
            <a:r>
              <a:rPr altLang="zh-CN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sym typeface="+mn-ea"/>
              </a:rPr>
              <a:t> </a:t>
            </a:r>
            <a:endParaRPr lang="zh-CN" altLang="zh-CN" b="1" kern="0" dirty="0" smtClean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0000" endA="300" endPos="50000" dist="60007" dir="5400000" sy="-100000" algn="bl" rotWithShape="0"/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4177" y="2768600"/>
            <a:ext cx="7124066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4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交集</a:t>
            </a:r>
            <a:r>
              <a:rPr lang="zh-CN" altLang="en-US" sz="4400" b="1" kern="0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选择</a:t>
            </a:r>
            <a:r>
              <a:rPr kumimoji="0" lang="zh-CN" altLang="en-US" sz="44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器、后代选择器、</a:t>
            </a:r>
            <a:endParaRPr kumimoji="0" lang="en-US" altLang="zh-CN" sz="4400" b="1" i="0" u="none" strike="noStrike" kern="0" cap="none" spc="0" normalizeH="0" baseline="0" noProof="0" dirty="0" smtClean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并集选择器</a:t>
            </a:r>
            <a:endParaRPr kumimoji="0" lang="zh-CN" altLang="en-US" sz="4400" b="1" i="0" u="none" strike="noStrike" kern="0" cap="none" spc="0" normalizeH="0" baseline="0" noProof="0" dirty="0" smtClean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824192" y="2320414"/>
            <a:ext cx="23558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sym typeface="+mn-ea"/>
              </a:rPr>
              <a:t>一</a:t>
            </a:r>
            <a:r>
              <a:rPr dirty="0" smtClean="0">
                <a:solidFill>
                  <a:srgbClr val="0070C0"/>
                </a:solidFill>
                <a:sym typeface="+mn-ea"/>
              </a:rPr>
              <a:t>、交集选择器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51584" y="1700808"/>
            <a:ext cx="756083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365125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交集选择器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也称标签指定式选择器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是由两个选择器构成，其中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第一个为标记选择器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第二个为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class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选择器或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id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选择器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，两个选择器之间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不能有空格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。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365125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5334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72185" y="4368371"/>
            <a:ext cx="10439400" cy="989965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sym typeface="+mn-ea"/>
              </a:rPr>
              <a:t>一</a:t>
            </a:r>
            <a:r>
              <a:rPr dirty="0" smtClean="0">
                <a:solidFill>
                  <a:srgbClr val="0070C0"/>
                </a:solidFill>
                <a:sym typeface="+mn-ea"/>
              </a:rPr>
              <a:t>、 交集选择器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79576" y="1628801"/>
            <a:ext cx="6768752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charset="-122"/>
                <a:cs typeface="+mn-cs"/>
              </a:rPr>
              <a:t>例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charset="-122"/>
                <a:cs typeface="+mn-cs"/>
              </a:rPr>
              <a:t> 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charset="-122"/>
                <a:cs typeface="+mn-cs"/>
              </a:rPr>
              <a:t>使用交集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charset="-122"/>
                <a:cs typeface="+mn-cs"/>
              </a:rPr>
              <a:t>选择器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charset="-122"/>
                <a:cs typeface="+mn-cs"/>
              </a:rPr>
              <a:t>，使修饰的文本变成红色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504" y="2221786"/>
            <a:ext cx="5304762" cy="10761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9504" y="3492181"/>
            <a:ext cx="5180952" cy="876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sym typeface="+mn-ea"/>
              </a:rPr>
              <a:t>二</a:t>
            </a:r>
            <a:r>
              <a:rPr dirty="0" smtClean="0">
                <a:solidFill>
                  <a:srgbClr val="0070C0"/>
                </a:solidFill>
                <a:sym typeface="+mn-ea"/>
              </a:rPr>
              <a:t>、后代选择器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51584" y="1556792"/>
            <a:ext cx="7560838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365125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后代选择器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又称为包含选择器，其写法就是把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外层标记写在前面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内层标记写在后面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，中间用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空格分隔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。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365125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当标记发生嵌套时，内层标记就成为外层标记的后代。 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365125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可以定义后代选择器来创建一些规则，使这些规则在某些文档结构中起作用，而在另外一些结构中不起作用。</a:t>
            </a:r>
            <a:endParaRPr kumimoji="0" lang="zh-CN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endParaRPr kumimoji="0" lang="zh-CN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</a:t>
            </a:r>
            <a:endParaRPr kumimoji="0" lang="zh-CN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5334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sym typeface="+mn-ea"/>
              </a:rPr>
              <a:t>二</a:t>
            </a:r>
            <a:r>
              <a:rPr dirty="0" smtClean="0">
                <a:solidFill>
                  <a:srgbClr val="0070C0"/>
                </a:solidFill>
                <a:sym typeface="+mn-ea"/>
              </a:rPr>
              <a:t>、 后代选择器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79576" y="1628801"/>
            <a:ext cx="67687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charset="-122"/>
                <a:cs typeface="+mn-cs"/>
              </a:rPr>
              <a:t>例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charset="-122"/>
                <a:cs typeface="+mn-cs"/>
              </a:rPr>
              <a:t> 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charset="-122"/>
                <a:cs typeface="+mn-cs"/>
              </a:rPr>
              <a:t>使用后代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charset="-122"/>
                <a:cs typeface="+mn-cs"/>
              </a:rPr>
              <a:t>选择器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charset="-122"/>
                <a:cs typeface="+mn-cs"/>
              </a:rPr>
              <a:t>，使加粗的字体倾斜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48345" y="4812459"/>
            <a:ext cx="11471910" cy="12954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117" y="2218872"/>
            <a:ext cx="4438095" cy="11238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577" y="3155316"/>
            <a:ext cx="9933333" cy="16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sym typeface="+mn-ea"/>
              </a:rPr>
              <a:t>三</a:t>
            </a:r>
            <a:r>
              <a:rPr dirty="0" smtClean="0">
                <a:solidFill>
                  <a:srgbClr val="0070C0"/>
                </a:solidFill>
                <a:sym typeface="+mn-ea"/>
              </a:rPr>
              <a:t>、 并集选择器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51584" y="1556793"/>
            <a:ext cx="7560838" cy="4246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365125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并集选择器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是各个选择器通过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逗号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连接而成的，任何形式的选择器（包括标记选择器、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class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类选择器、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id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选择器等），都可以作为并集选择器的一部分。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365125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如果某些选择器定义的样式完全相同，或部分相同，就可以利用并集选择器为他们定义相同的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CSS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样式。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365125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365125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5334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smtClean="0">
                <a:solidFill>
                  <a:srgbClr val="0070C0"/>
                </a:solidFill>
                <a:sym typeface="+mn-ea"/>
              </a:rPr>
              <a:t>一、</a:t>
            </a:r>
            <a:r>
              <a:rPr lang="zh-CN" altLang="en-US" dirty="0">
                <a:solidFill>
                  <a:srgbClr val="0070C0"/>
                </a:solidFill>
                <a:sym typeface="+mn-ea"/>
              </a:rPr>
              <a:t>并集</a:t>
            </a:r>
            <a:r>
              <a:rPr dirty="0" smtClean="0">
                <a:solidFill>
                  <a:srgbClr val="0070C0"/>
                </a:solidFill>
                <a:sym typeface="+mn-ea"/>
              </a:rPr>
              <a:t>选择器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51584" y="1412776"/>
            <a:ext cx="6768752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365125">
              <a:lnSpc>
                <a:spcPct val="150000"/>
              </a:lnSpc>
              <a:defRPr/>
            </a:pP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例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</a:t>
            </a: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</a:rPr>
              <a:t>并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集选择器，设置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H1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和段落的字体为微软雅黑</a:t>
            </a:r>
            <a:r>
              <a:rPr kumimoji="0" lang="zh-CN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</a:t>
            </a:r>
            <a:endParaRPr kumimoji="0" lang="zh-CN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69266" y="3422024"/>
            <a:ext cx="9563735" cy="2667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0245" y="2114123"/>
            <a:ext cx="4771429" cy="1095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mtClean="0">
                <a:solidFill>
                  <a:srgbClr val="0070C0"/>
                </a:solidFill>
                <a:sym typeface="+mn-ea"/>
              </a:rPr>
              <a:t>总结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71165" y="1473685"/>
            <a:ext cx="7920880" cy="3323987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交集</a:t>
            </a:r>
            <a:r>
              <a:rPr lang="zh-CN" altLang="zh-CN" sz="2000" b="1" dirty="0">
                <a:latin typeface="微软雅黑" panose="020B0503020204020204" charset="-122"/>
                <a:ea typeface="微软雅黑" panose="020B0503020204020204" charset="-122"/>
              </a:rPr>
              <a:t>选择</a:t>
            </a:r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器</a:t>
            </a: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由</a:t>
            </a:r>
            <a:r>
              <a:rPr lang="zh-CN" altLang="zh-CN" sz="2000" b="1" dirty="0">
                <a:latin typeface="微软雅黑" panose="020B0503020204020204" charset="-122"/>
                <a:ea typeface="微软雅黑" panose="020B0503020204020204" charset="-122"/>
              </a:rPr>
              <a:t>两个选择器构成，其中第一个为标记选择器，第二个为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class</a:t>
            </a:r>
            <a:r>
              <a:rPr lang="zh-CN" altLang="zh-CN" sz="2000" b="1" dirty="0">
                <a:latin typeface="微软雅黑" panose="020B0503020204020204" charset="-122"/>
                <a:ea typeface="微软雅黑" panose="020B0503020204020204" charset="-122"/>
              </a:rPr>
              <a:t>选择器或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id</a:t>
            </a:r>
            <a:r>
              <a:rPr lang="zh-CN" altLang="zh-CN" sz="2000" b="1" dirty="0">
                <a:latin typeface="微软雅黑" panose="020B0503020204020204" charset="-122"/>
                <a:ea typeface="微软雅黑" panose="020B0503020204020204" charset="-122"/>
              </a:rPr>
              <a:t>选择器，两个选择器之间不能有空格</a:t>
            </a:r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2. 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后代选择器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后代选择器又称为包含选择器，其写法就是把外层标记写在前面，内层标记写在后面，中间用空格分隔。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lvl="0" indent="-457200">
              <a:lnSpc>
                <a:spcPct val="150000"/>
              </a:lnSpc>
              <a:defRPr/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3.  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并集</a:t>
            </a:r>
            <a:r>
              <a:rPr lang="zh-CN" altLang="zh-CN" sz="2000" b="1" dirty="0">
                <a:latin typeface="微软雅黑" panose="020B0503020204020204" charset="-122"/>
                <a:ea typeface="微软雅黑" panose="020B0503020204020204" charset="-122"/>
              </a:rPr>
              <a:t>选择器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zh-CN" sz="2000" b="1" dirty="0">
                <a:latin typeface="微软雅黑" panose="020B0503020204020204" charset="-122"/>
                <a:ea typeface="微软雅黑" panose="020B0503020204020204" charset="-122"/>
              </a:rPr>
              <a:t>各个选择器通过逗号连接而成的，任何形式的选择器（包括标记选择器、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class</a:t>
            </a:r>
            <a:r>
              <a:rPr lang="zh-CN" altLang="zh-CN" sz="2000" b="1" dirty="0">
                <a:latin typeface="微软雅黑" panose="020B0503020204020204" charset="-122"/>
                <a:ea typeface="微软雅黑" panose="020B0503020204020204" charset="-122"/>
              </a:rPr>
              <a:t>类选择器、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id</a:t>
            </a:r>
            <a:r>
              <a:rPr lang="zh-CN" altLang="zh-CN" sz="2000" b="1" dirty="0">
                <a:latin typeface="微软雅黑" panose="020B0503020204020204" charset="-122"/>
                <a:ea typeface="微软雅黑" panose="020B0503020204020204" charset="-122"/>
              </a:rPr>
              <a:t>选择器等），都可以作为并集选择器的</a:t>
            </a:r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一部分</a:t>
            </a: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63952" y="2996952"/>
            <a:ext cx="3196590" cy="11068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05425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谢  谢！</a:t>
            </a:r>
            <a:endParaRPr kumimoji="0" lang="zh-CN" altLang="en-US" sz="6600" b="1" i="0" u="none" strike="noStrike" kern="0" cap="none" spc="0" normalizeH="0" baseline="0" noProof="0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0000" endA="300" endPos="50000" dist="60007" dir="5400000" sy="-100000" algn="bl" rotWithShape="0"/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824192" y="2320414"/>
            <a:ext cx="23558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44000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commondata" val="eyJoZGlkIjoiOWJhMmVjMmFmZTgzZjZjY2U2NTllOTg1ZTMxMWU2ODAifQ==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640</Words>
  <Application>WPS 演示</Application>
  <PresentationFormat>宽屏</PresentationFormat>
  <Paragraphs>53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宋体</vt:lpstr>
      <vt:lpstr>Wingdings</vt:lpstr>
      <vt:lpstr>字魂50号-白鸽天行体</vt:lpstr>
      <vt:lpstr>微软雅黑</vt:lpstr>
      <vt:lpstr>等线</vt:lpstr>
      <vt:lpstr>思源宋体 CN</vt:lpstr>
      <vt:lpstr>黑体</vt:lpstr>
      <vt:lpstr>思源宋体 CN Heavy</vt:lpstr>
      <vt:lpstr>Arial</vt:lpstr>
      <vt:lpstr>Arial Unicode MS</vt:lpstr>
      <vt:lpstr>Arial Black</vt:lpstr>
      <vt:lpstr>Calibri</vt:lpstr>
      <vt:lpstr>1_Office 主题​​</vt:lpstr>
      <vt:lpstr>3.6 </vt:lpstr>
      <vt:lpstr>一、交集选择器</vt:lpstr>
      <vt:lpstr>一、 交集选择器</vt:lpstr>
      <vt:lpstr>二、后代选择器</vt:lpstr>
      <vt:lpstr>二、 后代选择器</vt:lpstr>
      <vt:lpstr>三、 并集选择器</vt:lpstr>
      <vt:lpstr>一、并集选择器</vt:lpstr>
      <vt:lpstr>总结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4.6 </dc:title>
  <dc:creator>Administrator</dc:creator>
  <cp:lastModifiedBy>郭福燕</cp:lastModifiedBy>
  <cp:revision>11</cp:revision>
  <dcterms:created xsi:type="dcterms:W3CDTF">2023-11-14T02:08:00Z</dcterms:created>
  <dcterms:modified xsi:type="dcterms:W3CDTF">2024-09-20T00:50:03Z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21FEFB1298E944F48A56A4FCE08AD925_12</vt:lpwstr>
  </property>
  <property fmtid="{D5CDD505-2E9C-101B-9397-08002B2CF9AE}" pid="3" name="KSOProductBuildVer">
    <vt:lpwstr>2052-12.1.0.15374</vt:lpwstr>
  </property>
</Properties>
</file>