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4" r:id="rId12"/>
  </p:sldIdLst>
  <p:sldSz cx="12192000" cy="6858000"/>
  <p:notesSz cx="7103745" cy="102342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40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2"/>
        <p:guide pos="40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7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tags" Target="../tags/tag66.xml"/><Relationship Id="rId3" Type="http://schemas.openxmlformats.org/officeDocument/2006/relationships/image" Target="../media/image4.png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821436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CSS文本颜色属性及度量单位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91895" y="2768600"/>
            <a:ext cx="1923415" cy="1206500"/>
          </a:xfrm>
        </p:spPr>
        <p:txBody>
          <a:bodyPr>
            <a:normAutofit/>
          </a:bodyPr>
          <a:p>
            <a:r>
              <a:rPr altLang="zh-CN"/>
              <a:t>3.7</a:t>
            </a:r>
            <a:endParaRPr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38657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lang="zh-CN" altLang="en-US" sz="66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9356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HTML5+CSS3 </a:t>
            </a: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前端开发技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术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mtClean="0">
                <a:solidFill>
                  <a:srgbClr val="0070C0"/>
                </a:solidFill>
                <a:sym typeface="+mn-ea"/>
              </a:rPr>
              <a:t>目录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406691" y="2417940"/>
            <a:ext cx="1192345" cy="612920"/>
            <a:chOff x="2215144" y="982844"/>
            <a:chExt cx="1244730" cy="842780"/>
          </a:xfrm>
        </p:grpSpPr>
        <p:sp>
          <p:nvSpPr>
            <p:cNvPr id="23" name="平行四边形 22"/>
            <p:cNvSpPr/>
            <p:nvPr>
              <p:custDataLst>
                <p:tags r:id="rId1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4" name="文本框 9"/>
            <p:cNvSpPr txBox="1"/>
            <p:nvPr>
              <p:custDataLst>
                <p:tags r:id="rId2"/>
              </p:custDataLst>
            </p:nvPr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06691" y="3338125"/>
            <a:ext cx="1192345" cy="618263"/>
            <a:chOff x="2215144" y="2026500"/>
            <a:chExt cx="1244730" cy="850129"/>
          </a:xfrm>
        </p:grpSpPr>
        <p:sp>
          <p:nvSpPr>
            <p:cNvPr id="26" name="平行四边形 25"/>
            <p:cNvSpPr/>
            <p:nvPr>
              <p:custDataLst>
                <p:tags r:id="rId3"/>
              </p:custDataLst>
            </p:nvPr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7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99382" y="2420532"/>
            <a:ext cx="5143000" cy="612920"/>
            <a:chOff x="4315150" y="953426"/>
            <a:chExt cx="3857250" cy="540057"/>
          </a:xfrm>
        </p:grpSpPr>
        <p:sp>
          <p:nvSpPr>
            <p:cNvPr id="32" name="矩形 31"/>
            <p:cNvSpPr/>
            <p:nvPr>
              <p:custDataLst>
                <p:tags r:id="rId5"/>
              </p:custDataLst>
            </p:nvPr>
          </p:nvSpPr>
          <p:spPr>
            <a:xfrm>
              <a:off x="5022648" y="1057910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CSS 文本颜色属性</a:t>
              </a:r>
              <a:endParaRPr lang="en-GB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33" name="平行四边形 32"/>
            <p:cNvSpPr/>
            <p:nvPr>
              <p:custDataLst>
                <p:tags r:id="rId6"/>
              </p:custDataLst>
            </p:nvPr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kumimoji="1" lang="zh-CN" altLang="en-US" sz="2000" kern="0" dirty="0">
                <a:solidFill>
                  <a:sysClr val="window" lastClr="FFFFFF"/>
                </a:solidFill>
                <a:latin typeface="微软雅黑" panose="020B0503020204020204" charset="-122"/>
                <a:ea typeface="黑体" panose="02010609060101010101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312082" y="3321303"/>
            <a:ext cx="5143280" cy="612920"/>
            <a:chOff x="4314940" y="1647579"/>
            <a:chExt cx="3857460" cy="540057"/>
          </a:xfrm>
        </p:grpSpPr>
        <p:sp>
          <p:nvSpPr>
            <p:cNvPr id="35" name="矩形 34"/>
            <p:cNvSpPr/>
            <p:nvPr>
              <p:custDataLst>
                <p:tags r:id="rId7"/>
              </p:custDataLst>
            </p:nvPr>
          </p:nvSpPr>
          <p:spPr>
            <a:xfrm>
              <a:off x="4314940" y="1730243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endParaRPr lang="en-GB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36" name="平行四边形 35"/>
            <p:cNvSpPr/>
            <p:nvPr>
              <p:custDataLst>
                <p:tags r:id="rId8"/>
              </p:custDataLst>
            </p:nvPr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pPr lvl="0" algn="ctr">
                <a:defRPr/>
              </a:pPr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CSS 度量单位</a:t>
              </a:r>
              <a:endParaRPr kumimoji="1" lang="zh-CN" altLang="zh-CN" sz="2000" kern="0" dirty="0">
                <a:solidFill>
                  <a:srgbClr val="FF0000"/>
                </a:solidFill>
                <a:latin typeface="微软雅黑" panose="020B0503020204020204" charset="-122"/>
                <a:ea typeface="黑体" panose="02010609060101010101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CSS </a:t>
            </a:r>
            <a:r>
              <a:rPr altLang="zh-CN" smtClean="0">
                <a:solidFill>
                  <a:srgbClr val="0070C0"/>
                </a:solidFill>
                <a:sym typeface="+mn-ea"/>
              </a:rPr>
              <a:t>文本颜色属</a:t>
            </a:r>
            <a:endParaRPr lang="zh-CN" altLang="zh-CN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5560" y="1218818"/>
            <a:ext cx="756083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Bef>
                <a:spcPts val="500"/>
              </a:spcBef>
              <a:defRPr/>
            </a:pPr>
            <a:r>
              <a:rPr lang="en-US" altLang="zh-CN" sz="2000" b="1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color</a:t>
            </a:r>
            <a:r>
              <a:rPr lang="zh-CN" altLang="zh-CN" sz="2000" b="1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属性规定文本的颜色，其可以取的值</a:t>
            </a:r>
            <a:r>
              <a:rPr lang="zh-CN" altLang="en-US" sz="2000" b="1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下</a:t>
            </a:r>
            <a:r>
              <a:rPr lang="zh-CN" altLang="zh-CN" sz="2000" b="1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表所示</a:t>
            </a:r>
            <a:r>
              <a:rPr lang="zh-CN" altLang="en-US" sz="2000" b="1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51584" y="2132856"/>
          <a:ext cx="6696710" cy="290004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741805"/>
                <a:gridCol w="4954905"/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值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92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color_name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规定颜色值为颜色名称的颜色（比如</a:t>
                      </a:r>
                      <a:r>
                        <a:rPr lang="en-US" sz="2000" kern="100" dirty="0">
                          <a:effectLst/>
                        </a:rPr>
                        <a:t> red</a:t>
                      </a:r>
                      <a:r>
                        <a:rPr lang="zh-CN" sz="2000" kern="100" dirty="0">
                          <a:effectLst/>
                        </a:rPr>
                        <a:t>）。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hex_number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规定颜色值为十六进制值的颜色（比如</a:t>
                      </a:r>
                      <a:r>
                        <a:rPr lang="en-US" sz="2000" kern="100" dirty="0">
                          <a:effectLst/>
                        </a:rPr>
                        <a:t> #ff0000</a:t>
                      </a:r>
                      <a:r>
                        <a:rPr lang="zh-CN" sz="2000" kern="100" dirty="0">
                          <a:effectLst/>
                        </a:rPr>
                        <a:t>）。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72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rgb_number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规定颜色值为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rgb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zh-CN" sz="2000" kern="100" dirty="0">
                          <a:effectLst/>
                        </a:rPr>
                        <a:t>代码的颜色（比如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rgb</a:t>
                      </a:r>
                      <a:r>
                        <a:rPr lang="en-US" sz="2000" kern="100" dirty="0">
                          <a:effectLst/>
                        </a:rPr>
                        <a:t>(255,0,0)</a:t>
                      </a:r>
                      <a:r>
                        <a:rPr lang="zh-CN" sz="2000" kern="100" dirty="0">
                          <a:effectLst/>
                        </a:rPr>
                        <a:t>或（</a:t>
                      </a:r>
                      <a:r>
                        <a:rPr lang="en-US" sz="2000" kern="100" dirty="0">
                          <a:effectLst/>
                        </a:rPr>
                        <a:t>100%,0%,0%</a:t>
                      </a:r>
                      <a:r>
                        <a:rPr lang="zh-CN" sz="2000" kern="100" dirty="0">
                          <a:effectLst/>
                        </a:rPr>
                        <a:t>）。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椭圆形标注 5"/>
          <p:cNvSpPr/>
          <p:nvPr/>
        </p:nvSpPr>
        <p:spPr>
          <a:xfrm>
            <a:off x="6792531" y="2924944"/>
            <a:ext cx="3888433" cy="2016224"/>
          </a:xfrm>
          <a:prstGeom prst="wedgeEllipseCallout">
            <a:avLst>
              <a:gd name="adj1" fmla="val -35020"/>
              <a:gd name="adj2" fmla="val 529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>
              <a:lnSpc>
                <a:spcPct val="125000"/>
              </a:lnSpc>
            </a:pPr>
            <a:r>
              <a:rPr lang="zh-CN" altLang="zh-CN" sz="1600" b="1" dirty="0">
                <a:solidFill>
                  <a:schemeClr val="tx1"/>
                </a:solidFill>
              </a:rPr>
              <a:t>注意：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zh-CN" sz="1600" dirty="0" smtClean="0">
                <a:solidFill>
                  <a:schemeClr val="tx1"/>
                </a:solidFill>
              </a:rPr>
              <a:t>如果</a:t>
            </a:r>
            <a:r>
              <a:rPr lang="zh-CN" altLang="zh-CN" sz="1600" dirty="0">
                <a:solidFill>
                  <a:schemeClr val="tx1"/>
                </a:solidFill>
              </a:rPr>
              <a:t>使用</a:t>
            </a:r>
            <a:r>
              <a:rPr lang="en-US" altLang="zh-CN" sz="1600" dirty="0">
                <a:solidFill>
                  <a:schemeClr val="tx1"/>
                </a:solidFill>
              </a:rPr>
              <a:t>RGB</a:t>
            </a:r>
            <a:r>
              <a:rPr lang="zh-CN" altLang="zh-CN" sz="1600" dirty="0">
                <a:solidFill>
                  <a:schemeClr val="tx1"/>
                </a:solidFill>
              </a:rPr>
              <a:t>代码的百分比颜色值，取值为</a:t>
            </a:r>
            <a:r>
              <a:rPr lang="en-US" altLang="zh-CN" sz="1600" dirty="0">
                <a:solidFill>
                  <a:schemeClr val="tx1"/>
                </a:solidFill>
              </a:rPr>
              <a:t>0</a:t>
            </a:r>
            <a:r>
              <a:rPr lang="zh-CN" altLang="zh-CN" sz="1600" dirty="0">
                <a:solidFill>
                  <a:schemeClr val="tx1"/>
                </a:solidFill>
              </a:rPr>
              <a:t>时也不能省略百分号，必须写为</a:t>
            </a:r>
            <a:r>
              <a:rPr lang="en-US" altLang="zh-CN" sz="1600" b="1" dirty="0">
                <a:solidFill>
                  <a:srgbClr val="FF0000"/>
                </a:solidFill>
              </a:rPr>
              <a:t>0%</a:t>
            </a:r>
            <a:r>
              <a:rPr lang="zh-CN" altLang="zh-CN" sz="1600" dirty="0" smtClean="0">
                <a:solidFill>
                  <a:schemeClr val="tx1"/>
                </a:solidFill>
              </a:rPr>
              <a:t>。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椭圆形标注 6"/>
          <p:cNvSpPr/>
          <p:nvPr/>
        </p:nvSpPr>
        <p:spPr>
          <a:xfrm>
            <a:off x="3935760" y="1556792"/>
            <a:ext cx="6387630" cy="2016224"/>
          </a:xfrm>
          <a:prstGeom prst="wedgeEllipseCallout">
            <a:avLst>
              <a:gd name="adj1" fmla="val -40792"/>
              <a:gd name="adj2" fmla="val 5434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36000" rtlCol="0" anchor="ctr"/>
          <a:lstStyle/>
          <a:p>
            <a:pPr>
              <a:lnSpc>
                <a:spcPct val="125000"/>
              </a:lnSpc>
            </a:pPr>
            <a:r>
              <a:rPr lang="zh-CN" altLang="zh-CN" sz="1600" b="1" dirty="0">
                <a:solidFill>
                  <a:schemeClr val="tx1"/>
                </a:solidFill>
              </a:rPr>
              <a:t>注意：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zh-CN" sz="1600" dirty="0" smtClean="0">
                <a:solidFill>
                  <a:schemeClr val="tx1"/>
                </a:solidFill>
              </a:rPr>
              <a:t>十六进制</a:t>
            </a:r>
            <a:r>
              <a:rPr lang="zh-CN" altLang="zh-CN" sz="1600" dirty="0">
                <a:solidFill>
                  <a:schemeClr val="tx1"/>
                </a:solidFill>
              </a:rPr>
              <a:t>颜色值是由</a:t>
            </a:r>
            <a:r>
              <a:rPr lang="en-US" altLang="zh-CN" sz="1600" dirty="0">
                <a:solidFill>
                  <a:schemeClr val="tx1"/>
                </a:solidFill>
              </a:rPr>
              <a:t>#</a:t>
            </a:r>
            <a:r>
              <a:rPr lang="zh-CN" altLang="zh-CN" sz="1600" dirty="0">
                <a:solidFill>
                  <a:schemeClr val="tx1"/>
                </a:solidFill>
              </a:rPr>
              <a:t>开头的</a:t>
            </a:r>
            <a:r>
              <a:rPr lang="en-US" altLang="zh-CN" sz="1600" dirty="0">
                <a:solidFill>
                  <a:schemeClr val="tx1"/>
                </a:solidFill>
              </a:rPr>
              <a:t>6</a:t>
            </a:r>
            <a:r>
              <a:rPr lang="zh-CN" altLang="zh-CN" sz="1600" dirty="0">
                <a:solidFill>
                  <a:schemeClr val="tx1"/>
                </a:solidFill>
              </a:rPr>
              <a:t>位十六进制数值组成，每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zh-CN" sz="1600" dirty="0">
                <a:solidFill>
                  <a:schemeClr val="tx1"/>
                </a:solidFill>
              </a:rPr>
              <a:t>位为一个颜色分量，分别表示颜色的红、绿、蓝</a:t>
            </a:r>
            <a:r>
              <a:rPr lang="en-US" altLang="zh-CN" sz="1600" dirty="0">
                <a:solidFill>
                  <a:schemeClr val="tx1"/>
                </a:solidFill>
              </a:rPr>
              <a:t>3</a:t>
            </a:r>
            <a:r>
              <a:rPr lang="zh-CN" altLang="zh-CN" sz="1600" dirty="0">
                <a:solidFill>
                  <a:schemeClr val="tx1"/>
                </a:solidFill>
              </a:rPr>
              <a:t>个分量。当</a:t>
            </a:r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r>
              <a:rPr lang="zh-CN" altLang="zh-CN" sz="1600" dirty="0" smtClean="0">
                <a:solidFill>
                  <a:schemeClr val="tx1"/>
                </a:solidFill>
              </a:rPr>
              <a:t>个分量</a:t>
            </a:r>
            <a:r>
              <a:rPr lang="zh-CN" altLang="zh-CN" sz="1600" dirty="0">
                <a:solidFill>
                  <a:schemeClr val="tx1"/>
                </a:solidFill>
              </a:rPr>
              <a:t>的</a:t>
            </a:r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r>
              <a:rPr lang="zh-CN" altLang="en-US" sz="1600" smtClean="0">
                <a:solidFill>
                  <a:schemeClr val="tx1"/>
                </a:solidFill>
              </a:rPr>
              <a:t>位</a:t>
            </a:r>
            <a:r>
              <a:rPr lang="zh-CN" altLang="zh-CN" sz="1600" smtClean="0">
                <a:solidFill>
                  <a:schemeClr val="tx1"/>
                </a:solidFill>
              </a:rPr>
              <a:t>十六进制</a:t>
            </a:r>
            <a:r>
              <a:rPr lang="zh-CN" altLang="zh-CN" sz="1600" dirty="0">
                <a:solidFill>
                  <a:schemeClr val="tx1"/>
                </a:solidFill>
              </a:rPr>
              <a:t>数都各自相同时，可使用</a:t>
            </a:r>
            <a:r>
              <a:rPr lang="en-US" altLang="zh-CN" sz="1600" dirty="0">
                <a:solidFill>
                  <a:schemeClr val="tx1"/>
                </a:solidFill>
              </a:rPr>
              <a:t>CSS</a:t>
            </a:r>
            <a:r>
              <a:rPr lang="zh-CN" altLang="zh-CN" sz="1600" dirty="0">
                <a:solidFill>
                  <a:schemeClr val="tx1"/>
                </a:solidFill>
              </a:rPr>
              <a:t>缩写，如</a:t>
            </a:r>
            <a:r>
              <a:rPr lang="en-US" altLang="zh-CN" sz="1600" dirty="0">
                <a:solidFill>
                  <a:schemeClr val="tx1"/>
                </a:solidFill>
              </a:rPr>
              <a:t>#FF5533</a:t>
            </a:r>
            <a:r>
              <a:rPr lang="zh-CN" altLang="zh-CN" sz="1600" dirty="0">
                <a:solidFill>
                  <a:schemeClr val="tx1"/>
                </a:solidFill>
              </a:rPr>
              <a:t>可缩写为</a:t>
            </a:r>
            <a:r>
              <a:rPr lang="en-US" altLang="zh-CN" sz="1600" b="1" dirty="0">
                <a:solidFill>
                  <a:srgbClr val="FF0000"/>
                </a:solidFill>
              </a:rPr>
              <a:t>#F53</a:t>
            </a:r>
            <a:r>
              <a:rPr lang="zh-CN" altLang="zh-CN" sz="1600" dirty="0">
                <a:solidFill>
                  <a:schemeClr val="tx1"/>
                </a:solidFill>
              </a:rPr>
              <a:t>。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7" grpId="0" bldLvl="0" animBg="1"/>
      <p:bldP spid="7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CSS </a:t>
            </a:r>
            <a:r>
              <a:rPr altLang="zh-CN">
                <a:solidFill>
                  <a:srgbClr val="0070C0"/>
                </a:solidFill>
                <a:sym typeface="+mn-ea"/>
              </a:rPr>
              <a:t>文本颜色</a:t>
            </a:r>
            <a:r>
              <a:rPr altLang="zh-CN" smtClean="0">
                <a:solidFill>
                  <a:srgbClr val="0070C0"/>
                </a:solidFill>
                <a:sym typeface="+mn-ea"/>
              </a:rPr>
              <a:t>属性</a:t>
            </a:r>
            <a:endParaRPr lang="zh-CN" altLang="zh-CN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787" y="4509120"/>
            <a:ext cx="2686213" cy="182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33845" y="1333500"/>
            <a:ext cx="5381625" cy="1638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2185" y="1125220"/>
            <a:ext cx="5429250" cy="405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CSS 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有几个不同的单位用于表示长度。一些设置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CSS 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长度的属性有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width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margin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padding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font-size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border-width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等。</a:t>
            </a:r>
            <a:endParaRPr lang="zh-CN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altLang="zh-CN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长度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有一个数字和单位组成如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10px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2em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等。数字与单位之间</a:t>
            </a:r>
            <a:r>
              <a:rPr altLang="zh-CN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不能出现空格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。如果长度值为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0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，则可以省略单位。对于一些</a:t>
            </a: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CSS 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属性，长度可以是负数。</a:t>
            </a:r>
            <a:endParaRPr lang="zh-CN" altLang="en-US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zh-CN" altLang="en-US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二、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CSS </a:t>
            </a:r>
            <a:r>
              <a:rPr altLang="zh-CN">
                <a:solidFill>
                  <a:srgbClr val="0070C0"/>
                </a:solidFill>
                <a:sym typeface="+mn-ea"/>
              </a:rPr>
              <a:t>度量</a:t>
            </a:r>
            <a:r>
              <a:rPr altLang="zh-CN" smtClean="0">
                <a:solidFill>
                  <a:srgbClr val="0070C0"/>
                </a:solidFill>
                <a:sym typeface="+mn-ea"/>
              </a:rPr>
              <a:t>单位</a:t>
            </a:r>
            <a:endParaRPr lang="zh-CN" altLang="zh-CN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9576" y="1268760"/>
            <a:ext cx="756084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</a:t>
            </a:r>
            <a:endParaRPr lang="zh-CN" altLang="en-US" sz="2000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有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两种类型的长度单位：</a:t>
            </a:r>
            <a:r>
              <a:rPr altLang="zh-CN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相对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altLang="zh-CN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绝对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。相对长度单位指定了一个长度相对于另一个长度的属性。对于</a:t>
            </a: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不同的设备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相对长度更适用。绝对长度单位是一个固定的值，它反应一个真实的物理尺寸。绝对长度单位视输出介质而定，</a:t>
            </a: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不依赖于环境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（显示器、分辨率、操作系统等）。</a:t>
            </a:r>
            <a:endParaRPr lang="zh-CN" altLang="en-US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zh-CN" altLang="en-US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二、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CSS </a:t>
            </a:r>
            <a:r>
              <a:rPr altLang="zh-CN">
                <a:solidFill>
                  <a:srgbClr val="0070C0"/>
                </a:solidFill>
                <a:sym typeface="+mn-ea"/>
              </a:rPr>
              <a:t>度量</a:t>
            </a:r>
            <a:r>
              <a:rPr altLang="zh-CN" smtClean="0">
                <a:solidFill>
                  <a:srgbClr val="0070C0"/>
                </a:solidFill>
                <a:sym typeface="+mn-ea"/>
              </a:rPr>
              <a:t>单位</a:t>
            </a:r>
            <a:endParaRPr lang="zh-CN" altLang="zh-CN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9576" y="1484784"/>
            <a:ext cx="756084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</a:t>
            </a:r>
            <a:endParaRPr lang="zh-CN" altLang="en-US" sz="2000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二、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CSS </a:t>
            </a:r>
            <a:r>
              <a:rPr altLang="zh-CN">
                <a:solidFill>
                  <a:srgbClr val="0070C0"/>
                </a:solidFill>
                <a:sym typeface="+mn-ea"/>
              </a:rPr>
              <a:t>度量</a:t>
            </a:r>
            <a:r>
              <a:rPr altLang="zh-CN" smtClean="0">
                <a:solidFill>
                  <a:srgbClr val="0070C0"/>
                </a:solidFill>
                <a:sym typeface="+mn-ea"/>
              </a:rPr>
              <a:t>单位</a:t>
            </a:r>
            <a:endParaRPr lang="zh-CN" altLang="zh-CN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83532" y="1196752"/>
          <a:ext cx="8136890" cy="511175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728470"/>
                <a:gridCol w="6408420"/>
              </a:tblGrid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相对长度单位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说明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43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em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它是描述相对于应用在当前元素的字体尺寸，所以它也是相对长度单位。一般浏览器字体大小默认为</a:t>
                      </a:r>
                      <a:r>
                        <a:rPr lang="en-US" sz="2000" kern="100" dirty="0">
                          <a:effectLst/>
                        </a:rPr>
                        <a:t>16px</a:t>
                      </a:r>
                      <a:r>
                        <a:rPr lang="zh-CN" sz="2000" kern="100" dirty="0">
                          <a:effectLst/>
                        </a:rPr>
                        <a:t>，则</a:t>
                      </a:r>
                      <a:r>
                        <a:rPr lang="en-US" sz="2000" kern="100" dirty="0">
                          <a:effectLst/>
                        </a:rPr>
                        <a:t>2em == 32px</a:t>
                      </a:r>
                      <a:r>
                        <a:rPr lang="zh-CN" sz="2000" kern="100" dirty="0">
                          <a:effectLst/>
                        </a:rPr>
                        <a:t>；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ex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依赖于英文子母小</a:t>
                      </a:r>
                      <a:r>
                        <a:rPr lang="en-US" sz="2000" kern="100">
                          <a:effectLst/>
                        </a:rPr>
                        <a:t> x </a:t>
                      </a:r>
                      <a:r>
                        <a:rPr lang="zh-CN" sz="2000" kern="100">
                          <a:effectLst/>
                        </a:rPr>
                        <a:t>的高度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ch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数字</a:t>
                      </a:r>
                      <a:r>
                        <a:rPr lang="en-US" sz="2000" kern="100" dirty="0">
                          <a:effectLst/>
                        </a:rPr>
                        <a:t> 0 </a:t>
                      </a:r>
                      <a:r>
                        <a:rPr lang="zh-CN" sz="2000" kern="100" dirty="0">
                          <a:effectLst/>
                        </a:rPr>
                        <a:t>的宽度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rem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根元素（</a:t>
                      </a:r>
                      <a:r>
                        <a:rPr lang="en-US" sz="2000" kern="100">
                          <a:effectLst/>
                        </a:rPr>
                        <a:t>html</a:t>
                      </a:r>
                      <a:r>
                        <a:rPr lang="zh-CN" sz="2000" kern="100">
                          <a:effectLst/>
                        </a:rPr>
                        <a:t>）的</a:t>
                      </a:r>
                      <a:r>
                        <a:rPr lang="en-US" sz="2000" kern="100">
                          <a:effectLst/>
                        </a:rPr>
                        <a:t> font-size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vw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viewpoint width</a:t>
                      </a:r>
                      <a:r>
                        <a:rPr lang="zh-CN" sz="2000" kern="100">
                          <a:effectLst/>
                        </a:rPr>
                        <a:t>，视窗宽度，</a:t>
                      </a:r>
                      <a:r>
                        <a:rPr lang="en-US" sz="2000" kern="100">
                          <a:effectLst/>
                        </a:rPr>
                        <a:t>1vw=</a:t>
                      </a:r>
                      <a:r>
                        <a:rPr lang="zh-CN" sz="2000" kern="100">
                          <a:effectLst/>
                        </a:rPr>
                        <a:t>视窗宽度的</a:t>
                      </a:r>
                      <a:r>
                        <a:rPr lang="en-US" sz="2000" kern="100">
                          <a:effectLst/>
                        </a:rPr>
                        <a:t>1%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vh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viewpoint height</a:t>
                      </a:r>
                      <a:r>
                        <a:rPr lang="zh-CN" sz="2000" kern="100" dirty="0">
                          <a:effectLst/>
                        </a:rPr>
                        <a:t>，视窗高度，</a:t>
                      </a:r>
                      <a:r>
                        <a:rPr lang="en-US" sz="2000" kern="100" dirty="0">
                          <a:effectLst/>
                        </a:rPr>
                        <a:t>1vh=</a:t>
                      </a:r>
                      <a:r>
                        <a:rPr lang="zh-CN" sz="2000" kern="100" dirty="0">
                          <a:effectLst/>
                        </a:rPr>
                        <a:t>视窗高度的</a:t>
                      </a:r>
                      <a:r>
                        <a:rPr lang="en-US" sz="2000" kern="100" dirty="0">
                          <a:effectLst/>
                        </a:rPr>
                        <a:t>1%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vmin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vw</a:t>
                      </a:r>
                      <a:r>
                        <a:rPr lang="zh-CN" sz="2000" kern="100" dirty="0">
                          <a:effectLst/>
                        </a:rPr>
                        <a:t>和</a:t>
                      </a:r>
                      <a:r>
                        <a:rPr lang="en-US" sz="2000" kern="100" dirty="0" err="1">
                          <a:effectLst/>
                        </a:rPr>
                        <a:t>vh</a:t>
                      </a:r>
                      <a:r>
                        <a:rPr lang="zh-CN" sz="2000" kern="100" dirty="0">
                          <a:effectLst/>
                        </a:rPr>
                        <a:t>中较小的那个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vmax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vw</a:t>
                      </a:r>
                      <a:r>
                        <a:rPr lang="zh-CN" sz="2000" kern="100" dirty="0">
                          <a:effectLst/>
                        </a:rPr>
                        <a:t>和</a:t>
                      </a:r>
                      <a:r>
                        <a:rPr lang="en-US" sz="2000" kern="100" dirty="0" err="1">
                          <a:effectLst/>
                        </a:rPr>
                        <a:t>vh</a:t>
                      </a:r>
                      <a:r>
                        <a:rPr lang="zh-CN" sz="2000" kern="100" dirty="0">
                          <a:effectLst/>
                        </a:rPr>
                        <a:t>中较大的那个。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%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百分比，它是一个更纯粹的相对长度单位。它描述的是相对于父元素的百分比值。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51584" y="1700808"/>
          <a:ext cx="7200265" cy="340296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706245"/>
                <a:gridCol w="5494020"/>
              </a:tblGrid>
              <a:tr h="40767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绝对长度单位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说明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cm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厘米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mm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毫米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in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英寸</a:t>
                      </a:r>
                      <a:r>
                        <a:rPr lang="en-US" sz="2000" kern="100" dirty="0">
                          <a:effectLst/>
                        </a:rPr>
                        <a:t> (1in = 96px = 2.54cm)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62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px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像素</a:t>
                      </a:r>
                      <a:r>
                        <a:rPr lang="en-US" sz="2000" kern="100" dirty="0">
                          <a:effectLst/>
                        </a:rPr>
                        <a:t> (1px = 1/96th of 1in)</a:t>
                      </a:r>
                      <a:r>
                        <a:rPr lang="zh-CN" sz="2000" kern="100" dirty="0">
                          <a:effectLst/>
                        </a:rPr>
                        <a:t>，相对于设备的长度单位，像素是相对于显示器屏幕分辨率而言的。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pt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point</a:t>
                      </a:r>
                      <a:r>
                        <a:rPr lang="zh-CN" sz="2000" kern="100" dirty="0">
                          <a:effectLst/>
                        </a:rPr>
                        <a:t>，大约</a:t>
                      </a:r>
                      <a:r>
                        <a:rPr lang="en-US" sz="2000" kern="100" dirty="0">
                          <a:effectLst/>
                        </a:rPr>
                        <a:t>1/72</a:t>
                      </a:r>
                      <a:r>
                        <a:rPr lang="zh-CN" sz="2000" kern="100" dirty="0">
                          <a:effectLst/>
                        </a:rPr>
                        <a:t>英寸；</a:t>
                      </a:r>
                      <a:r>
                        <a:rPr lang="en-US" sz="2000" kern="100" dirty="0">
                          <a:effectLst/>
                        </a:rPr>
                        <a:t> (1pt = 1/72in)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092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pc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pica</a:t>
                      </a:r>
                      <a:r>
                        <a:rPr lang="zh-CN" sz="2000" kern="100" dirty="0">
                          <a:effectLst/>
                        </a:rPr>
                        <a:t>，大约</a:t>
                      </a:r>
                      <a:r>
                        <a:rPr lang="en-US" sz="2000" kern="100" dirty="0">
                          <a:effectLst/>
                        </a:rPr>
                        <a:t>6pt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1/6</a:t>
                      </a:r>
                      <a:r>
                        <a:rPr lang="zh-CN" sz="2000" kern="100" dirty="0">
                          <a:effectLst/>
                        </a:rPr>
                        <a:t>英寸；</a:t>
                      </a:r>
                      <a:r>
                        <a:rPr lang="en-US" sz="2000" kern="100" dirty="0">
                          <a:effectLst/>
                        </a:rPr>
                        <a:t> (1pc = 12 </a:t>
                      </a:r>
                      <a:r>
                        <a:rPr lang="en-US" sz="2000" kern="100" dirty="0" err="1">
                          <a:effectLst/>
                        </a:rPr>
                        <a:t>pt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二、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CSS </a:t>
            </a:r>
            <a:r>
              <a:rPr altLang="zh-CN">
                <a:solidFill>
                  <a:srgbClr val="0070C0"/>
                </a:solidFill>
                <a:sym typeface="+mn-ea"/>
              </a:rPr>
              <a:t>度量</a:t>
            </a:r>
            <a:r>
              <a:rPr altLang="zh-CN" smtClean="0">
                <a:solidFill>
                  <a:srgbClr val="0070C0"/>
                </a:solidFill>
                <a:sym typeface="+mn-ea"/>
              </a:rPr>
              <a:t>单位</a:t>
            </a:r>
            <a:endParaRPr lang="zh-CN" altLang="zh-CN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79576" y="1052736"/>
            <a:ext cx="756084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对于它们的使用，有如下几点被大家所认同的最佳实践</a:t>
            </a:r>
            <a:r>
              <a:rPr lang="zh-CN" altLang="zh-CN" sz="2000" b="1" kern="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endParaRPr lang="zh-CN" altLang="zh-CN" sz="2000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8"/>
          <a:stretch>
            <a:fillRect/>
          </a:stretch>
        </p:blipFill>
        <p:spPr bwMode="auto">
          <a:xfrm>
            <a:off x="2280111" y="1827019"/>
            <a:ext cx="7632848" cy="438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574623" y="2468336"/>
            <a:ext cx="333756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zh-CN" altLang="zh-CN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）尽量使用</a:t>
            </a:r>
            <a:r>
              <a:rPr lang="zh-CN" altLang="zh-CN" b="1" kern="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相对尺寸单位</a:t>
            </a:r>
            <a:endParaRPr lang="zh-CN" altLang="zh-CN" b="1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6770" y="3212976"/>
            <a:ext cx="446659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）只在</a:t>
            </a:r>
            <a:r>
              <a:rPr lang="zh-CN" altLang="zh-CN" b="1" dirty="0" smtClean="0"/>
              <a:t>可预知</a:t>
            </a:r>
            <a:r>
              <a:rPr lang="zh-CN" altLang="zh-CN" dirty="0" smtClean="0"/>
              <a:t>的元素上使用绝对尺寸</a:t>
            </a:r>
            <a:endParaRPr lang="zh-CN" altLang="zh-CN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79062" y="4035478"/>
            <a:ext cx="378714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）字体尺寸尽量使用</a:t>
            </a:r>
            <a:r>
              <a:rPr lang="en-US" altLang="zh-CN" b="1" kern="100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em</a:t>
            </a:r>
            <a:r>
              <a:rPr lang="zh-CN" altLang="zh-CN" kern="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b="1" kern="100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rem</a:t>
            </a:r>
            <a:endParaRPr lang="zh-CN" altLang="zh-CN" b="1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小结</a:t>
            </a:r>
            <a:endParaRPr lang="zh-CN" altLang="zh-CN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6345" y="1464310"/>
            <a:ext cx="9291955" cy="2135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/>
              <a:t>      </a:t>
            </a:r>
            <a:r>
              <a:rPr lang="zh-CN" altLang="en-US" sz="2800"/>
              <a:t>CSS文本颜色属性及度量单位是我们在网页设计中经常用到的重要属性。合适的颜色和度量单位，可以实现丰富多彩的文本效果。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commondata" val="eyJoZGlkIjoiNWM2MGY3YTYwNDIwZWNlZGE5NDdkNjQzZDEyODE4ZWI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WPS 演示</Application>
  <PresentationFormat>宽屏</PresentationFormat>
  <Paragraphs>145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Times New Roman</vt:lpstr>
      <vt:lpstr>Calibri</vt:lpstr>
      <vt:lpstr>Courier New</vt:lpstr>
      <vt:lpstr>Arial Unicode MS</vt:lpstr>
      <vt:lpstr>Arial Black</vt:lpstr>
      <vt:lpstr>Office 主题​​</vt:lpstr>
      <vt:lpstr>3.6</vt:lpstr>
      <vt:lpstr>目录</vt:lpstr>
      <vt:lpstr>一、CSS 文本颜色属</vt:lpstr>
      <vt:lpstr>一、CSS 文本颜色属性</vt:lpstr>
      <vt:lpstr>二、CSS 度量单位</vt:lpstr>
      <vt:lpstr>二、CSS 度量单位</vt:lpstr>
      <vt:lpstr>二、CSS 度量单位</vt:lpstr>
      <vt:lpstr>二、CSS 度量单位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29</cp:revision>
  <dcterms:created xsi:type="dcterms:W3CDTF">2019-09-19T02:01:00Z</dcterms:created>
  <dcterms:modified xsi:type="dcterms:W3CDTF">2023-11-21T02:12:31Z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B68FCD7BB2264C19AF09D2A85C35BBD7_13</vt:lpwstr>
  </property>
</Properties>
</file>