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2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9" r:id="rId15"/>
    <p:sldId id="280" r:id="rId16"/>
    <p:sldId id="278" r:id="rId17"/>
  </p:sldIdLst>
  <p:sldSz cx="12192000" cy="6858000"/>
  <p:notesSz cx="7103745" cy="10234295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0" userDrawn="1">
          <p15:clr>
            <a:srgbClr val="A4A3A4"/>
          </p15:clr>
        </p15:guide>
        <p15:guide id="2" pos="408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D8052"/>
    <a:srgbClr val="1369B2"/>
    <a:srgbClr val="E2E4E5"/>
    <a:srgbClr val="FD8254"/>
    <a:srgbClr val="4C8CF5"/>
    <a:srgbClr val="FEB092"/>
    <a:srgbClr val="E50505"/>
    <a:srgbClr val="FD703B"/>
    <a:srgbClr val="FFC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310"/>
        <p:guide pos="408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7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1292860" y="7192010"/>
            <a:ext cx="4031615" cy="576580"/>
            <a:chOff x="7030" y="2677"/>
            <a:chExt cx="6349" cy="908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12473" y="2677"/>
              <a:ext cx="907" cy="909"/>
              <a:chOff x="6084168" y="1274820"/>
              <a:chExt cx="432048" cy="432834"/>
            </a:xfrm>
          </p:grpSpPr>
          <p:sp>
            <p:nvSpPr>
              <p:cNvPr id="14" name="椭圆 22"/>
              <p:cNvSpPr>
                <a:spLocks noChangeArrowheads="1"/>
              </p:cNvSpPr>
              <p:nvPr/>
            </p:nvSpPr>
            <p:spPr bwMode="auto">
              <a:xfrm>
                <a:off x="6084168" y="1274820"/>
                <a:ext cx="432048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Freeform 59"/>
              <p:cNvSpPr>
                <a:spLocks noChangeArrowheads="1"/>
              </p:cNvSpPr>
              <p:nvPr/>
            </p:nvSpPr>
            <p:spPr bwMode="auto">
              <a:xfrm>
                <a:off x="6180302" y="1365898"/>
                <a:ext cx="239780" cy="250679"/>
              </a:xfrm>
              <a:custGeom>
                <a:avLst/>
                <a:gdLst>
                  <a:gd name="T0" fmla="*/ 73627430 w 581"/>
                  <a:gd name="T1" fmla="*/ 67678707 h 609"/>
                  <a:gd name="T2" fmla="*/ 61659637 w 581"/>
                  <a:gd name="T3" fmla="*/ 78678142 h 609"/>
                  <a:gd name="T4" fmla="*/ 54244957 w 581"/>
                  <a:gd name="T5" fmla="*/ 72208055 h 609"/>
                  <a:gd name="T6" fmla="*/ 57106883 w 581"/>
                  <a:gd name="T7" fmla="*/ 65867111 h 609"/>
                  <a:gd name="T8" fmla="*/ 61659637 w 581"/>
                  <a:gd name="T9" fmla="*/ 69490662 h 609"/>
                  <a:gd name="T10" fmla="*/ 71806401 w 581"/>
                  <a:gd name="T11" fmla="*/ 61338122 h 609"/>
                  <a:gd name="T12" fmla="*/ 73627430 w 581"/>
                  <a:gd name="T13" fmla="*/ 67678707 h 609"/>
                  <a:gd name="T14" fmla="*/ 61659637 w 581"/>
                  <a:gd name="T15" fmla="*/ 64055516 h 609"/>
                  <a:gd name="T16" fmla="*/ 49691843 w 581"/>
                  <a:gd name="T17" fmla="*/ 69490662 h 609"/>
                  <a:gd name="T18" fmla="*/ 51513233 w 581"/>
                  <a:gd name="T19" fmla="*/ 75054951 h 609"/>
                  <a:gd name="T20" fmla="*/ 3772261 w 581"/>
                  <a:gd name="T21" fmla="*/ 78678142 h 609"/>
                  <a:gd name="T22" fmla="*/ 0 w 581"/>
                  <a:gd name="T23" fmla="*/ 10999436 h 609"/>
                  <a:gd name="T24" fmla="*/ 10146404 w 581"/>
                  <a:gd name="T25" fmla="*/ 7246742 h 609"/>
                  <a:gd name="T26" fmla="*/ 17561444 w 581"/>
                  <a:gd name="T27" fmla="*/ 18246178 h 609"/>
                  <a:gd name="T28" fmla="*/ 24845922 w 581"/>
                  <a:gd name="T29" fmla="*/ 7246742 h 609"/>
                  <a:gd name="T30" fmla="*/ 28488341 w 581"/>
                  <a:gd name="T31" fmla="*/ 10999436 h 609"/>
                  <a:gd name="T32" fmla="*/ 43318061 w 581"/>
                  <a:gd name="T33" fmla="*/ 10999436 h 609"/>
                  <a:gd name="T34" fmla="*/ 46960119 w 581"/>
                  <a:gd name="T35" fmla="*/ 7246742 h 609"/>
                  <a:gd name="T36" fmla="*/ 54244957 w 581"/>
                  <a:gd name="T37" fmla="*/ 18246178 h 609"/>
                  <a:gd name="T38" fmla="*/ 61659637 w 581"/>
                  <a:gd name="T39" fmla="*/ 7246742 h 609"/>
                  <a:gd name="T40" fmla="*/ 71806401 w 581"/>
                  <a:gd name="T41" fmla="*/ 10999436 h 609"/>
                  <a:gd name="T42" fmla="*/ 66212751 w 581"/>
                  <a:gd name="T43" fmla="*/ 59526167 h 609"/>
                  <a:gd name="T44" fmla="*/ 10146404 w 581"/>
                  <a:gd name="T45" fmla="*/ 63149718 h 609"/>
                  <a:gd name="T46" fmla="*/ 12878128 w 581"/>
                  <a:gd name="T47" fmla="*/ 65867111 h 609"/>
                  <a:gd name="T48" fmla="*/ 39545439 w 581"/>
                  <a:gd name="T49" fmla="*/ 63149718 h 609"/>
                  <a:gd name="T50" fmla="*/ 39545439 w 581"/>
                  <a:gd name="T51" fmla="*/ 63149718 h 609"/>
                  <a:gd name="T52" fmla="*/ 39545439 w 581"/>
                  <a:gd name="T53" fmla="*/ 63149718 h 609"/>
                  <a:gd name="T54" fmla="*/ 12878128 w 581"/>
                  <a:gd name="T55" fmla="*/ 60431965 h 609"/>
                  <a:gd name="T56" fmla="*/ 58017218 w 581"/>
                  <a:gd name="T57" fmla="*/ 28339815 h 609"/>
                  <a:gd name="T58" fmla="*/ 13788823 w 581"/>
                  <a:gd name="T59" fmla="*/ 28339815 h 609"/>
                  <a:gd name="T60" fmla="*/ 13788823 w 581"/>
                  <a:gd name="T61" fmla="*/ 35715700 h 609"/>
                  <a:gd name="T62" fmla="*/ 61659637 w 581"/>
                  <a:gd name="T63" fmla="*/ 31963007 h 609"/>
                  <a:gd name="T64" fmla="*/ 58017218 w 581"/>
                  <a:gd name="T65" fmla="*/ 43868240 h 609"/>
                  <a:gd name="T66" fmla="*/ 35903020 w 581"/>
                  <a:gd name="T67" fmla="*/ 43868240 h 609"/>
                  <a:gd name="T68" fmla="*/ 13788823 w 581"/>
                  <a:gd name="T69" fmla="*/ 43868240 h 609"/>
                  <a:gd name="T70" fmla="*/ 13788823 w 581"/>
                  <a:gd name="T71" fmla="*/ 51244484 h 609"/>
                  <a:gd name="T72" fmla="*/ 35903020 w 581"/>
                  <a:gd name="T73" fmla="*/ 51244484 h 609"/>
                  <a:gd name="T74" fmla="*/ 61659637 w 581"/>
                  <a:gd name="T75" fmla="*/ 47491791 h 609"/>
                  <a:gd name="T76" fmla="*/ 54244957 w 581"/>
                  <a:gd name="T77" fmla="*/ 14622627 h 609"/>
                  <a:gd name="T78" fmla="*/ 50602538 w 581"/>
                  <a:gd name="T79" fmla="*/ 10999436 h 609"/>
                  <a:gd name="T80" fmla="*/ 54244957 w 581"/>
                  <a:gd name="T81" fmla="*/ 0 h 609"/>
                  <a:gd name="T82" fmla="*/ 58017218 w 581"/>
                  <a:gd name="T83" fmla="*/ 10999436 h 609"/>
                  <a:gd name="T84" fmla="*/ 35903020 w 581"/>
                  <a:gd name="T85" fmla="*/ 14622627 h 609"/>
                  <a:gd name="T86" fmla="*/ 32260601 w 581"/>
                  <a:gd name="T87" fmla="*/ 10999436 h 609"/>
                  <a:gd name="T88" fmla="*/ 35903020 w 581"/>
                  <a:gd name="T89" fmla="*/ 0 h 609"/>
                  <a:gd name="T90" fmla="*/ 39545439 w 581"/>
                  <a:gd name="T91" fmla="*/ 10999436 h 609"/>
                  <a:gd name="T92" fmla="*/ 17561444 w 581"/>
                  <a:gd name="T93" fmla="*/ 14622627 h 609"/>
                  <a:gd name="T94" fmla="*/ 13788823 w 581"/>
                  <a:gd name="T95" fmla="*/ 10999436 h 609"/>
                  <a:gd name="T96" fmla="*/ 17561444 w 581"/>
                  <a:gd name="T97" fmla="*/ 0 h 609"/>
                  <a:gd name="T98" fmla="*/ 21203502 w 581"/>
                  <a:gd name="T99" fmla="*/ 10999436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9751" y="2678"/>
              <a:ext cx="907" cy="907"/>
              <a:chOff x="4788024" y="1275213"/>
              <a:chExt cx="432048" cy="432048"/>
            </a:xfrm>
          </p:grpSpPr>
          <p:sp>
            <p:nvSpPr>
              <p:cNvPr id="17" name="椭圆 65"/>
              <p:cNvSpPr>
                <a:spLocks noChangeArrowheads="1"/>
              </p:cNvSpPr>
              <p:nvPr/>
            </p:nvSpPr>
            <p:spPr bwMode="auto">
              <a:xfrm>
                <a:off x="4788024" y="1275213"/>
                <a:ext cx="432048" cy="432048"/>
              </a:xfrm>
              <a:prstGeom prst="ellipse">
                <a:avLst/>
              </a:prstGeom>
              <a:solidFill>
                <a:srgbClr val="F79600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 110"/>
              <p:cNvSpPr>
                <a:spLocks noChangeArrowheads="1"/>
              </p:cNvSpPr>
              <p:nvPr/>
            </p:nvSpPr>
            <p:spPr bwMode="auto">
              <a:xfrm>
                <a:off x="4891102" y="1366806"/>
                <a:ext cx="250679" cy="248862"/>
              </a:xfrm>
              <a:custGeom>
                <a:avLst/>
                <a:gdLst>
                  <a:gd name="T0" fmla="*/ 78678142 w 609"/>
                  <a:gd name="T1" fmla="*/ 71002280 h 602"/>
                  <a:gd name="T2" fmla="*/ 78678142 w 609"/>
                  <a:gd name="T3" fmla="*/ 71002280 h 602"/>
                  <a:gd name="T4" fmla="*/ 71302258 w 609"/>
                  <a:gd name="T5" fmla="*/ 78441997 h 602"/>
                  <a:gd name="T6" fmla="*/ 65867111 w 609"/>
                  <a:gd name="T7" fmla="*/ 76614673 h 602"/>
                  <a:gd name="T8" fmla="*/ 44774038 w 609"/>
                  <a:gd name="T9" fmla="*/ 54426302 h 602"/>
                  <a:gd name="T10" fmla="*/ 29245613 w 609"/>
                  <a:gd name="T11" fmla="*/ 59125033 h 602"/>
                  <a:gd name="T12" fmla="*/ 0 w 609"/>
                  <a:gd name="T13" fmla="*/ 29497307 h 602"/>
                  <a:gd name="T14" fmla="*/ 29245613 w 609"/>
                  <a:gd name="T15" fmla="*/ 0 h 602"/>
                  <a:gd name="T16" fmla="*/ 58491226 w 609"/>
                  <a:gd name="T17" fmla="*/ 29497307 h 602"/>
                  <a:gd name="T18" fmla="*/ 54867675 w 609"/>
                  <a:gd name="T19" fmla="*/ 44376380 h 602"/>
                  <a:gd name="T20" fmla="*/ 75960749 w 609"/>
                  <a:gd name="T21" fmla="*/ 65520668 h 602"/>
                  <a:gd name="T22" fmla="*/ 78678142 w 609"/>
                  <a:gd name="T23" fmla="*/ 71002280 h 602"/>
                  <a:gd name="T24" fmla="*/ 29245613 w 609"/>
                  <a:gd name="T25" fmla="*/ 7439717 h 602"/>
                  <a:gd name="T26" fmla="*/ 29245613 w 609"/>
                  <a:gd name="T27" fmla="*/ 7439717 h 602"/>
                  <a:gd name="T28" fmla="*/ 7246742 w 609"/>
                  <a:gd name="T29" fmla="*/ 29497307 h 602"/>
                  <a:gd name="T30" fmla="*/ 29245613 w 609"/>
                  <a:gd name="T31" fmla="*/ 51685677 h 602"/>
                  <a:gd name="T32" fmla="*/ 51244484 w 609"/>
                  <a:gd name="T33" fmla="*/ 29497307 h 602"/>
                  <a:gd name="T34" fmla="*/ 29245613 w 609"/>
                  <a:gd name="T35" fmla="*/ 7439717 h 602"/>
                  <a:gd name="T36" fmla="*/ 42056644 w 609"/>
                  <a:gd name="T37" fmla="*/ 33282375 h 602"/>
                  <a:gd name="T38" fmla="*/ 42056644 w 609"/>
                  <a:gd name="T39" fmla="*/ 33282375 h 602"/>
                  <a:gd name="T40" fmla="*/ 32868804 w 609"/>
                  <a:gd name="T41" fmla="*/ 33282375 h 602"/>
                  <a:gd name="T42" fmla="*/ 32868804 w 609"/>
                  <a:gd name="T43" fmla="*/ 41504973 h 602"/>
                  <a:gd name="T44" fmla="*/ 29245613 w 609"/>
                  <a:gd name="T45" fmla="*/ 45290042 h 602"/>
                  <a:gd name="T46" fmla="*/ 25622062 w 609"/>
                  <a:gd name="T47" fmla="*/ 41504973 h 602"/>
                  <a:gd name="T48" fmla="*/ 25622062 w 609"/>
                  <a:gd name="T49" fmla="*/ 33282375 h 602"/>
                  <a:gd name="T50" fmla="*/ 17340380 w 609"/>
                  <a:gd name="T51" fmla="*/ 33282375 h 602"/>
                  <a:gd name="T52" fmla="*/ 13716829 w 609"/>
                  <a:gd name="T53" fmla="*/ 29497307 h 602"/>
                  <a:gd name="T54" fmla="*/ 17340380 w 609"/>
                  <a:gd name="T55" fmla="*/ 25842658 h 602"/>
                  <a:gd name="T56" fmla="*/ 25622062 w 609"/>
                  <a:gd name="T57" fmla="*/ 25842658 h 602"/>
                  <a:gd name="T58" fmla="*/ 25622062 w 609"/>
                  <a:gd name="T59" fmla="*/ 16575978 h 602"/>
                  <a:gd name="T60" fmla="*/ 29245613 w 609"/>
                  <a:gd name="T61" fmla="*/ 12921329 h 602"/>
                  <a:gd name="T62" fmla="*/ 32868804 w 609"/>
                  <a:gd name="T63" fmla="*/ 16575978 h 602"/>
                  <a:gd name="T64" fmla="*/ 32868804 w 609"/>
                  <a:gd name="T65" fmla="*/ 25842658 h 602"/>
                  <a:gd name="T66" fmla="*/ 42056644 w 609"/>
                  <a:gd name="T67" fmla="*/ 25842658 h 602"/>
                  <a:gd name="T68" fmla="*/ 45679835 w 609"/>
                  <a:gd name="T69" fmla="*/ 29497307 h 602"/>
                  <a:gd name="T70" fmla="*/ 42056644 w 609"/>
                  <a:gd name="T71" fmla="*/ 33282375 h 6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09" h="602">
                    <a:moveTo>
                      <a:pt x="608" y="544"/>
                    </a:moveTo>
                    <a:lnTo>
                      <a:pt x="608" y="544"/>
                    </a:lnTo>
                    <a:cubicBezTo>
                      <a:pt x="608" y="573"/>
                      <a:pt x="579" y="601"/>
                      <a:pt x="551" y="601"/>
                    </a:cubicBezTo>
                    <a:cubicBezTo>
                      <a:pt x="530" y="601"/>
                      <a:pt x="516" y="594"/>
                      <a:pt x="509" y="587"/>
                    </a:cubicBezTo>
                    <a:cubicBezTo>
                      <a:pt x="346" y="417"/>
                      <a:pt x="346" y="417"/>
                      <a:pt x="346" y="417"/>
                    </a:cubicBezTo>
                    <a:cubicBezTo>
                      <a:pt x="311" y="438"/>
                      <a:pt x="269" y="453"/>
                      <a:pt x="226" y="453"/>
                    </a:cubicBezTo>
                    <a:cubicBezTo>
                      <a:pt x="106" y="453"/>
                      <a:pt x="0" y="347"/>
                      <a:pt x="0" y="226"/>
                    </a:cubicBezTo>
                    <a:cubicBezTo>
                      <a:pt x="0" y="99"/>
                      <a:pt x="106" y="0"/>
                      <a:pt x="226" y="0"/>
                    </a:cubicBezTo>
                    <a:cubicBezTo>
                      <a:pt x="353" y="0"/>
                      <a:pt x="452" y="99"/>
                      <a:pt x="452" y="226"/>
                    </a:cubicBezTo>
                    <a:cubicBezTo>
                      <a:pt x="452" y="269"/>
                      <a:pt x="445" y="304"/>
                      <a:pt x="424" y="340"/>
                    </a:cubicBezTo>
                    <a:cubicBezTo>
                      <a:pt x="587" y="502"/>
                      <a:pt x="587" y="502"/>
                      <a:pt x="587" y="502"/>
                    </a:cubicBezTo>
                    <a:cubicBezTo>
                      <a:pt x="601" y="516"/>
                      <a:pt x="608" y="530"/>
                      <a:pt x="608" y="544"/>
                    </a:cubicBezTo>
                    <a:close/>
                    <a:moveTo>
                      <a:pt x="226" y="57"/>
                    </a:moveTo>
                    <a:lnTo>
                      <a:pt x="226" y="57"/>
                    </a:lnTo>
                    <a:cubicBezTo>
                      <a:pt x="134" y="57"/>
                      <a:pt x="56" y="127"/>
                      <a:pt x="56" y="226"/>
                    </a:cubicBezTo>
                    <a:cubicBezTo>
                      <a:pt x="56" y="318"/>
                      <a:pt x="134" y="396"/>
                      <a:pt x="226" y="396"/>
                    </a:cubicBezTo>
                    <a:cubicBezTo>
                      <a:pt x="325" y="396"/>
                      <a:pt x="396" y="318"/>
                      <a:pt x="396" y="226"/>
                    </a:cubicBezTo>
                    <a:cubicBezTo>
                      <a:pt x="396" y="127"/>
                      <a:pt x="325" y="57"/>
                      <a:pt x="226" y="57"/>
                    </a:cubicBezTo>
                    <a:close/>
                    <a:moveTo>
                      <a:pt x="325" y="255"/>
                    </a:moveTo>
                    <a:lnTo>
                      <a:pt x="325" y="255"/>
                    </a:lnTo>
                    <a:cubicBezTo>
                      <a:pt x="254" y="255"/>
                      <a:pt x="254" y="255"/>
                      <a:pt x="254" y="255"/>
                    </a:cubicBezTo>
                    <a:cubicBezTo>
                      <a:pt x="254" y="318"/>
                      <a:pt x="254" y="318"/>
                      <a:pt x="254" y="318"/>
                    </a:cubicBezTo>
                    <a:cubicBezTo>
                      <a:pt x="254" y="333"/>
                      <a:pt x="247" y="347"/>
                      <a:pt x="226" y="347"/>
                    </a:cubicBezTo>
                    <a:cubicBezTo>
                      <a:pt x="212" y="347"/>
                      <a:pt x="198" y="333"/>
                      <a:pt x="198" y="318"/>
                    </a:cubicBezTo>
                    <a:cubicBezTo>
                      <a:pt x="198" y="255"/>
                      <a:pt x="198" y="255"/>
                      <a:pt x="198" y="255"/>
                    </a:cubicBezTo>
                    <a:cubicBezTo>
                      <a:pt x="134" y="255"/>
                      <a:pt x="134" y="255"/>
                      <a:pt x="134" y="255"/>
                    </a:cubicBezTo>
                    <a:cubicBezTo>
                      <a:pt x="120" y="255"/>
                      <a:pt x="106" y="241"/>
                      <a:pt x="106" y="226"/>
                    </a:cubicBezTo>
                    <a:cubicBezTo>
                      <a:pt x="106" y="205"/>
                      <a:pt x="120" y="198"/>
                      <a:pt x="134" y="198"/>
                    </a:cubicBezTo>
                    <a:cubicBezTo>
                      <a:pt x="198" y="198"/>
                      <a:pt x="198" y="198"/>
                      <a:pt x="198" y="198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198" y="113"/>
                      <a:pt x="212" y="99"/>
                      <a:pt x="226" y="99"/>
                    </a:cubicBezTo>
                    <a:cubicBezTo>
                      <a:pt x="247" y="99"/>
                      <a:pt x="254" y="113"/>
                      <a:pt x="254" y="127"/>
                    </a:cubicBezTo>
                    <a:cubicBezTo>
                      <a:pt x="254" y="198"/>
                      <a:pt x="254" y="198"/>
                      <a:pt x="254" y="198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9" y="198"/>
                      <a:pt x="353" y="205"/>
                      <a:pt x="353" y="226"/>
                    </a:cubicBezTo>
                    <a:cubicBezTo>
                      <a:pt x="353" y="241"/>
                      <a:pt x="339" y="255"/>
                      <a:pt x="325" y="2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11112" y="2677"/>
              <a:ext cx="909" cy="909"/>
              <a:chOff x="5436096" y="1274820"/>
              <a:chExt cx="432833" cy="432834"/>
            </a:xfrm>
          </p:grpSpPr>
          <p:sp>
            <p:nvSpPr>
              <p:cNvPr id="25" name="椭圆 16"/>
              <p:cNvSpPr>
                <a:spLocks noChangeArrowheads="1"/>
              </p:cNvSpPr>
              <p:nvPr/>
            </p:nvSpPr>
            <p:spPr bwMode="auto">
              <a:xfrm>
                <a:off x="5436096" y="1274820"/>
                <a:ext cx="432833" cy="4328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Freeform 16"/>
              <p:cNvSpPr>
                <a:spLocks noChangeArrowheads="1"/>
              </p:cNvSpPr>
              <p:nvPr/>
            </p:nvSpPr>
            <p:spPr bwMode="auto">
              <a:xfrm>
                <a:off x="5554420" y="1377705"/>
                <a:ext cx="196183" cy="227065"/>
              </a:xfrm>
              <a:custGeom>
                <a:avLst/>
                <a:gdLst>
                  <a:gd name="T0" fmla="*/ 58106390 w 475"/>
                  <a:gd name="T1" fmla="*/ 71207247 h 552"/>
                  <a:gd name="T2" fmla="*/ 58106390 w 475"/>
                  <a:gd name="T3" fmla="*/ 71207247 h 552"/>
                  <a:gd name="T4" fmla="*/ 54327993 w 475"/>
                  <a:gd name="T5" fmla="*/ 71207247 h 552"/>
                  <a:gd name="T6" fmla="*/ 54327993 w 475"/>
                  <a:gd name="T7" fmla="*/ 0 h 552"/>
                  <a:gd name="T8" fmla="*/ 58106390 w 475"/>
                  <a:gd name="T9" fmla="*/ 0 h 552"/>
                  <a:gd name="T10" fmla="*/ 61754124 w 475"/>
                  <a:gd name="T11" fmla="*/ 3618618 h 552"/>
                  <a:gd name="T12" fmla="*/ 61754124 w 475"/>
                  <a:gd name="T13" fmla="*/ 67588630 h 552"/>
                  <a:gd name="T14" fmla="*/ 58106390 w 475"/>
                  <a:gd name="T15" fmla="*/ 71207247 h 552"/>
                  <a:gd name="T16" fmla="*/ 7426131 w 475"/>
                  <a:gd name="T17" fmla="*/ 67588630 h 552"/>
                  <a:gd name="T18" fmla="*/ 7426131 w 475"/>
                  <a:gd name="T19" fmla="*/ 67588630 h 552"/>
                  <a:gd name="T20" fmla="*/ 7426131 w 475"/>
                  <a:gd name="T21" fmla="*/ 63970012 h 552"/>
                  <a:gd name="T22" fmla="*/ 13809846 w 475"/>
                  <a:gd name="T23" fmla="*/ 63970012 h 552"/>
                  <a:gd name="T24" fmla="*/ 21235977 w 475"/>
                  <a:gd name="T25" fmla="*/ 56603721 h 552"/>
                  <a:gd name="T26" fmla="*/ 13809846 w 475"/>
                  <a:gd name="T27" fmla="*/ 49237429 h 552"/>
                  <a:gd name="T28" fmla="*/ 7426131 w 475"/>
                  <a:gd name="T29" fmla="*/ 49237429 h 552"/>
                  <a:gd name="T30" fmla="*/ 7426131 w 475"/>
                  <a:gd name="T31" fmla="*/ 42905028 h 552"/>
                  <a:gd name="T32" fmla="*/ 13809846 w 475"/>
                  <a:gd name="T33" fmla="*/ 42905028 h 552"/>
                  <a:gd name="T34" fmla="*/ 21235977 w 475"/>
                  <a:gd name="T35" fmla="*/ 35539095 h 552"/>
                  <a:gd name="T36" fmla="*/ 13809846 w 475"/>
                  <a:gd name="T37" fmla="*/ 28301860 h 552"/>
                  <a:gd name="T38" fmla="*/ 7426131 w 475"/>
                  <a:gd name="T39" fmla="*/ 28301860 h 552"/>
                  <a:gd name="T40" fmla="*/ 7426131 w 475"/>
                  <a:gd name="T41" fmla="*/ 21840403 h 552"/>
                  <a:gd name="T42" fmla="*/ 13809846 w 475"/>
                  <a:gd name="T43" fmla="*/ 21840403 h 552"/>
                  <a:gd name="T44" fmla="*/ 21235977 w 475"/>
                  <a:gd name="T45" fmla="*/ 14603167 h 552"/>
                  <a:gd name="T46" fmla="*/ 13809846 w 475"/>
                  <a:gd name="T47" fmla="*/ 7236876 h 552"/>
                  <a:gd name="T48" fmla="*/ 7426131 w 475"/>
                  <a:gd name="T49" fmla="*/ 7236876 h 552"/>
                  <a:gd name="T50" fmla="*/ 7426131 w 475"/>
                  <a:gd name="T51" fmla="*/ 3618618 h 552"/>
                  <a:gd name="T52" fmla="*/ 11074226 w 475"/>
                  <a:gd name="T53" fmla="*/ 0 h 552"/>
                  <a:gd name="T54" fmla="*/ 50680259 w 475"/>
                  <a:gd name="T55" fmla="*/ 0 h 552"/>
                  <a:gd name="T56" fmla="*/ 50680259 w 475"/>
                  <a:gd name="T57" fmla="*/ 71207247 h 552"/>
                  <a:gd name="T58" fmla="*/ 11074226 w 475"/>
                  <a:gd name="T59" fmla="*/ 71207247 h 552"/>
                  <a:gd name="T60" fmla="*/ 7426131 w 475"/>
                  <a:gd name="T61" fmla="*/ 67588630 h 552"/>
                  <a:gd name="T62" fmla="*/ 17588243 w 475"/>
                  <a:gd name="T63" fmla="*/ 14603167 h 552"/>
                  <a:gd name="T64" fmla="*/ 17588243 w 475"/>
                  <a:gd name="T65" fmla="*/ 14603167 h 552"/>
                  <a:gd name="T66" fmla="*/ 13809846 w 475"/>
                  <a:gd name="T67" fmla="*/ 18221785 h 552"/>
                  <a:gd name="T68" fmla="*/ 3778036 w 475"/>
                  <a:gd name="T69" fmla="*/ 18221785 h 552"/>
                  <a:gd name="T70" fmla="*/ 0 w 475"/>
                  <a:gd name="T71" fmla="*/ 14603167 h 552"/>
                  <a:gd name="T72" fmla="*/ 3778036 w 475"/>
                  <a:gd name="T73" fmla="*/ 10984909 h 552"/>
                  <a:gd name="T74" fmla="*/ 13809846 w 475"/>
                  <a:gd name="T75" fmla="*/ 10984909 h 552"/>
                  <a:gd name="T76" fmla="*/ 17588243 w 475"/>
                  <a:gd name="T77" fmla="*/ 14603167 h 552"/>
                  <a:gd name="T78" fmla="*/ 3778036 w 475"/>
                  <a:gd name="T79" fmla="*/ 31920478 h 552"/>
                  <a:gd name="T80" fmla="*/ 3778036 w 475"/>
                  <a:gd name="T81" fmla="*/ 31920478 h 552"/>
                  <a:gd name="T82" fmla="*/ 13809846 w 475"/>
                  <a:gd name="T83" fmla="*/ 31920478 h 552"/>
                  <a:gd name="T84" fmla="*/ 17588243 w 475"/>
                  <a:gd name="T85" fmla="*/ 35539095 h 552"/>
                  <a:gd name="T86" fmla="*/ 13809846 w 475"/>
                  <a:gd name="T87" fmla="*/ 39286770 h 552"/>
                  <a:gd name="T88" fmla="*/ 3778036 w 475"/>
                  <a:gd name="T89" fmla="*/ 39286770 h 552"/>
                  <a:gd name="T90" fmla="*/ 0 w 475"/>
                  <a:gd name="T91" fmla="*/ 35539095 h 552"/>
                  <a:gd name="T92" fmla="*/ 3778036 w 475"/>
                  <a:gd name="T93" fmla="*/ 31920478 h 552"/>
                  <a:gd name="T94" fmla="*/ 3778036 w 475"/>
                  <a:gd name="T95" fmla="*/ 52985462 h 552"/>
                  <a:gd name="T96" fmla="*/ 3778036 w 475"/>
                  <a:gd name="T97" fmla="*/ 52985462 h 552"/>
                  <a:gd name="T98" fmla="*/ 13809846 w 475"/>
                  <a:gd name="T99" fmla="*/ 52985462 h 552"/>
                  <a:gd name="T100" fmla="*/ 17588243 w 475"/>
                  <a:gd name="T101" fmla="*/ 56603721 h 552"/>
                  <a:gd name="T102" fmla="*/ 13809846 w 475"/>
                  <a:gd name="T103" fmla="*/ 60222338 h 552"/>
                  <a:gd name="T104" fmla="*/ 3778036 w 475"/>
                  <a:gd name="T105" fmla="*/ 60222338 h 552"/>
                  <a:gd name="T106" fmla="*/ 0 w 475"/>
                  <a:gd name="T107" fmla="*/ 56603721 h 552"/>
                  <a:gd name="T108" fmla="*/ 3778036 w 475"/>
                  <a:gd name="T109" fmla="*/ 52985462 h 5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75" h="552">
                    <a:moveTo>
                      <a:pt x="446" y="551"/>
                    </a:moveTo>
                    <a:lnTo>
                      <a:pt x="446" y="551"/>
                    </a:lnTo>
                    <a:cubicBezTo>
                      <a:pt x="417" y="551"/>
                      <a:pt x="417" y="551"/>
                      <a:pt x="417" y="551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0" y="0"/>
                      <a:pt x="474" y="14"/>
                      <a:pt x="474" y="28"/>
                    </a:cubicBezTo>
                    <a:cubicBezTo>
                      <a:pt x="474" y="523"/>
                      <a:pt x="474" y="523"/>
                      <a:pt x="474" y="523"/>
                    </a:cubicBezTo>
                    <a:cubicBezTo>
                      <a:pt x="474" y="537"/>
                      <a:pt x="460" y="551"/>
                      <a:pt x="446" y="551"/>
                    </a:cubicBezTo>
                    <a:close/>
                    <a:moveTo>
                      <a:pt x="57" y="523"/>
                    </a:moveTo>
                    <a:lnTo>
                      <a:pt x="57" y="523"/>
                    </a:lnTo>
                    <a:cubicBezTo>
                      <a:pt x="57" y="495"/>
                      <a:pt x="57" y="495"/>
                      <a:pt x="57" y="495"/>
                    </a:cubicBezTo>
                    <a:cubicBezTo>
                      <a:pt x="106" y="495"/>
                      <a:pt x="106" y="495"/>
                      <a:pt x="106" y="495"/>
                    </a:cubicBezTo>
                    <a:cubicBezTo>
                      <a:pt x="135" y="495"/>
                      <a:pt x="163" y="466"/>
                      <a:pt x="163" y="438"/>
                    </a:cubicBezTo>
                    <a:cubicBezTo>
                      <a:pt x="163" y="403"/>
                      <a:pt x="135" y="381"/>
                      <a:pt x="106" y="381"/>
                    </a:cubicBezTo>
                    <a:cubicBezTo>
                      <a:pt x="57" y="381"/>
                      <a:pt x="57" y="381"/>
                      <a:pt x="57" y="381"/>
                    </a:cubicBezTo>
                    <a:cubicBezTo>
                      <a:pt x="57" y="332"/>
                      <a:pt x="57" y="332"/>
                      <a:pt x="57" y="332"/>
                    </a:cubicBezTo>
                    <a:cubicBezTo>
                      <a:pt x="106" y="332"/>
                      <a:pt x="106" y="332"/>
                      <a:pt x="106" y="332"/>
                    </a:cubicBezTo>
                    <a:cubicBezTo>
                      <a:pt x="135" y="332"/>
                      <a:pt x="163" y="304"/>
                      <a:pt x="163" y="275"/>
                    </a:cubicBezTo>
                    <a:cubicBezTo>
                      <a:pt x="163" y="247"/>
                      <a:pt x="135" y="219"/>
                      <a:pt x="106" y="219"/>
                    </a:cubicBez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169"/>
                      <a:pt x="57" y="169"/>
                      <a:pt x="57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35" y="169"/>
                      <a:pt x="163" y="148"/>
                      <a:pt x="163" y="113"/>
                    </a:cubicBezTo>
                    <a:cubicBezTo>
                      <a:pt x="163" y="85"/>
                      <a:pt x="135" y="56"/>
                      <a:pt x="106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14"/>
                      <a:pt x="71" y="0"/>
                      <a:pt x="85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389" y="551"/>
                      <a:pt x="389" y="551"/>
                      <a:pt x="389" y="551"/>
                    </a:cubicBezTo>
                    <a:cubicBezTo>
                      <a:pt x="85" y="551"/>
                      <a:pt x="85" y="551"/>
                      <a:pt x="85" y="551"/>
                    </a:cubicBezTo>
                    <a:cubicBezTo>
                      <a:pt x="71" y="551"/>
                      <a:pt x="57" y="537"/>
                      <a:pt x="57" y="52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35" y="134"/>
                      <a:pt x="120" y="141"/>
                      <a:pt x="106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15" y="141"/>
                      <a:pt x="0" y="134"/>
                      <a:pt x="0" y="113"/>
                    </a:cubicBezTo>
                    <a:cubicBezTo>
                      <a:pt x="0" y="99"/>
                      <a:pt x="15" y="85"/>
                      <a:pt x="29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20" y="85"/>
                      <a:pt x="135" y="99"/>
                      <a:pt x="135" y="113"/>
                    </a:cubicBezTo>
                    <a:close/>
                    <a:moveTo>
                      <a:pt x="29" y="247"/>
                    </a:moveTo>
                    <a:lnTo>
                      <a:pt x="29" y="247"/>
                    </a:lnTo>
                    <a:cubicBezTo>
                      <a:pt x="106" y="247"/>
                      <a:pt x="106" y="247"/>
                      <a:pt x="106" y="247"/>
                    </a:cubicBezTo>
                    <a:cubicBezTo>
                      <a:pt x="120" y="247"/>
                      <a:pt x="135" y="261"/>
                      <a:pt x="135" y="275"/>
                    </a:cubicBezTo>
                    <a:cubicBezTo>
                      <a:pt x="135" y="290"/>
                      <a:pt x="120" y="304"/>
                      <a:pt x="106" y="304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15" y="304"/>
                      <a:pt x="0" y="290"/>
                      <a:pt x="0" y="275"/>
                    </a:cubicBezTo>
                    <a:cubicBezTo>
                      <a:pt x="0" y="261"/>
                      <a:pt x="15" y="247"/>
                      <a:pt x="29" y="247"/>
                    </a:cubicBezTo>
                    <a:close/>
                    <a:moveTo>
                      <a:pt x="29" y="410"/>
                    </a:moveTo>
                    <a:lnTo>
                      <a:pt x="29" y="410"/>
                    </a:lnTo>
                    <a:cubicBezTo>
                      <a:pt x="106" y="410"/>
                      <a:pt x="106" y="410"/>
                      <a:pt x="106" y="410"/>
                    </a:cubicBezTo>
                    <a:cubicBezTo>
                      <a:pt x="120" y="410"/>
                      <a:pt x="135" y="417"/>
                      <a:pt x="135" y="438"/>
                    </a:cubicBezTo>
                    <a:cubicBezTo>
                      <a:pt x="135" y="452"/>
                      <a:pt x="120" y="466"/>
                      <a:pt x="106" y="466"/>
                    </a:cubicBezTo>
                    <a:cubicBezTo>
                      <a:pt x="29" y="466"/>
                      <a:pt x="29" y="466"/>
                      <a:pt x="29" y="466"/>
                    </a:cubicBezTo>
                    <a:cubicBezTo>
                      <a:pt x="15" y="466"/>
                      <a:pt x="0" y="452"/>
                      <a:pt x="0" y="438"/>
                    </a:cubicBezTo>
                    <a:cubicBezTo>
                      <a:pt x="0" y="417"/>
                      <a:pt x="15" y="410"/>
                      <a:pt x="29" y="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/>
            <p:cNvGrpSpPr/>
            <p:nvPr userDrawn="1"/>
          </p:nvGrpSpPr>
          <p:grpSpPr>
            <a:xfrm>
              <a:off x="7030" y="2677"/>
              <a:ext cx="909" cy="909"/>
              <a:chOff x="3491880" y="1274820"/>
              <a:chExt cx="432833" cy="432834"/>
            </a:xfrm>
          </p:grpSpPr>
          <p:sp>
            <p:nvSpPr>
              <p:cNvPr id="4" name="椭圆 16"/>
              <p:cNvSpPr>
                <a:spLocks noChangeArrowheads="1"/>
              </p:cNvSpPr>
              <p:nvPr/>
            </p:nvSpPr>
            <p:spPr bwMode="auto">
              <a:xfrm>
                <a:off x="3491880" y="1274820"/>
                <a:ext cx="432833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75"/>
              <p:cNvSpPr>
                <a:spLocks noChangeArrowheads="1"/>
              </p:cNvSpPr>
              <p:nvPr/>
            </p:nvSpPr>
            <p:spPr bwMode="auto">
              <a:xfrm>
                <a:off x="3583864" y="1385879"/>
                <a:ext cx="248863" cy="210716"/>
              </a:xfrm>
              <a:custGeom>
                <a:avLst/>
                <a:gdLst>
                  <a:gd name="T0" fmla="*/ 74657633 w 602"/>
                  <a:gd name="T1" fmla="*/ 66362244 h 510"/>
                  <a:gd name="T2" fmla="*/ 74657633 w 602"/>
                  <a:gd name="T3" fmla="*/ 66362244 h 510"/>
                  <a:gd name="T4" fmla="*/ 3654665 w 602"/>
                  <a:gd name="T5" fmla="*/ 66362244 h 510"/>
                  <a:gd name="T6" fmla="*/ 0 w 602"/>
                  <a:gd name="T7" fmla="*/ 62711741 h 510"/>
                  <a:gd name="T8" fmla="*/ 0 w 602"/>
                  <a:gd name="T9" fmla="*/ 3650503 h 510"/>
                  <a:gd name="T10" fmla="*/ 3654665 w 602"/>
                  <a:gd name="T11" fmla="*/ 0 h 510"/>
                  <a:gd name="T12" fmla="*/ 7308970 w 602"/>
                  <a:gd name="T13" fmla="*/ 3650503 h 510"/>
                  <a:gd name="T14" fmla="*/ 7308970 w 602"/>
                  <a:gd name="T15" fmla="*/ 50717076 h 510"/>
                  <a:gd name="T16" fmla="*/ 7308970 w 602"/>
                  <a:gd name="T17" fmla="*/ 50717076 h 510"/>
                  <a:gd name="T18" fmla="*/ 7308970 w 602"/>
                  <a:gd name="T19" fmla="*/ 58930528 h 510"/>
                  <a:gd name="T20" fmla="*/ 74657633 w 602"/>
                  <a:gd name="T21" fmla="*/ 58930528 h 510"/>
                  <a:gd name="T22" fmla="*/ 78442719 w 602"/>
                  <a:gd name="T23" fmla="*/ 62711741 h 510"/>
                  <a:gd name="T24" fmla="*/ 74657633 w 602"/>
                  <a:gd name="T25" fmla="*/ 66362244 h 510"/>
                  <a:gd name="T26" fmla="*/ 66434636 w 602"/>
                  <a:gd name="T27" fmla="*/ 55280025 h 510"/>
                  <a:gd name="T28" fmla="*/ 66434636 w 602"/>
                  <a:gd name="T29" fmla="*/ 55280025 h 510"/>
                  <a:gd name="T30" fmla="*/ 58995246 w 602"/>
                  <a:gd name="T31" fmla="*/ 55280025 h 510"/>
                  <a:gd name="T32" fmla="*/ 55340580 w 602"/>
                  <a:gd name="T33" fmla="*/ 51629522 h 510"/>
                  <a:gd name="T34" fmla="*/ 55340580 w 602"/>
                  <a:gd name="T35" fmla="*/ 25814941 h 510"/>
                  <a:gd name="T36" fmla="*/ 58995246 w 602"/>
                  <a:gd name="T37" fmla="*/ 22164077 h 510"/>
                  <a:gd name="T38" fmla="*/ 66434636 w 602"/>
                  <a:gd name="T39" fmla="*/ 22164077 h 510"/>
                  <a:gd name="T40" fmla="*/ 70089301 w 602"/>
                  <a:gd name="T41" fmla="*/ 25814941 h 510"/>
                  <a:gd name="T42" fmla="*/ 70089301 w 602"/>
                  <a:gd name="T43" fmla="*/ 51629522 h 510"/>
                  <a:gd name="T44" fmla="*/ 66434636 w 602"/>
                  <a:gd name="T45" fmla="*/ 55280025 h 510"/>
                  <a:gd name="T46" fmla="*/ 45159830 w 602"/>
                  <a:gd name="T47" fmla="*/ 55280025 h 510"/>
                  <a:gd name="T48" fmla="*/ 45159830 w 602"/>
                  <a:gd name="T49" fmla="*/ 55280025 h 510"/>
                  <a:gd name="T50" fmla="*/ 37850860 w 602"/>
                  <a:gd name="T51" fmla="*/ 55280025 h 510"/>
                  <a:gd name="T52" fmla="*/ 34065774 w 602"/>
                  <a:gd name="T53" fmla="*/ 51629522 h 510"/>
                  <a:gd name="T54" fmla="*/ 34065774 w 602"/>
                  <a:gd name="T55" fmla="*/ 11082219 h 510"/>
                  <a:gd name="T56" fmla="*/ 37850860 w 602"/>
                  <a:gd name="T57" fmla="*/ 7431355 h 510"/>
                  <a:gd name="T58" fmla="*/ 45159830 w 602"/>
                  <a:gd name="T59" fmla="*/ 7431355 h 510"/>
                  <a:gd name="T60" fmla="*/ 48814495 w 602"/>
                  <a:gd name="T61" fmla="*/ 11082219 h 510"/>
                  <a:gd name="T62" fmla="*/ 48814495 w 602"/>
                  <a:gd name="T63" fmla="*/ 51629522 h 510"/>
                  <a:gd name="T64" fmla="*/ 45159830 w 602"/>
                  <a:gd name="T65" fmla="*/ 55280025 h 510"/>
                  <a:gd name="T66" fmla="*/ 24929472 w 602"/>
                  <a:gd name="T67" fmla="*/ 55280025 h 510"/>
                  <a:gd name="T68" fmla="*/ 24929472 w 602"/>
                  <a:gd name="T69" fmla="*/ 55280025 h 510"/>
                  <a:gd name="T70" fmla="*/ 17489720 w 602"/>
                  <a:gd name="T71" fmla="*/ 55280025 h 510"/>
                  <a:gd name="T72" fmla="*/ 13835055 w 602"/>
                  <a:gd name="T73" fmla="*/ 51629522 h 510"/>
                  <a:gd name="T74" fmla="*/ 13835055 w 602"/>
                  <a:gd name="T75" fmla="*/ 44198166 h 510"/>
                  <a:gd name="T76" fmla="*/ 17489720 w 602"/>
                  <a:gd name="T77" fmla="*/ 40547302 h 510"/>
                  <a:gd name="T78" fmla="*/ 24929472 w 602"/>
                  <a:gd name="T79" fmla="*/ 40547302 h 510"/>
                  <a:gd name="T80" fmla="*/ 28583776 w 602"/>
                  <a:gd name="T81" fmla="*/ 44198166 h 510"/>
                  <a:gd name="T82" fmla="*/ 28583776 w 602"/>
                  <a:gd name="T83" fmla="*/ 51629522 h 510"/>
                  <a:gd name="T84" fmla="*/ 24929472 w 602"/>
                  <a:gd name="T85" fmla="*/ 55280025 h 51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10">
                    <a:moveTo>
                      <a:pt x="572" y="509"/>
                    </a:moveTo>
                    <a:lnTo>
                      <a:pt x="572" y="509"/>
                    </a:lnTo>
                    <a:cubicBezTo>
                      <a:pt x="28" y="509"/>
                      <a:pt x="28" y="509"/>
                      <a:pt x="28" y="509"/>
                    </a:cubicBezTo>
                    <a:cubicBezTo>
                      <a:pt x="14" y="509"/>
                      <a:pt x="0" y="502"/>
                      <a:pt x="0" y="48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4"/>
                      <a:pt x="14" y="0"/>
                      <a:pt x="28" y="0"/>
                    </a:cubicBezTo>
                    <a:cubicBezTo>
                      <a:pt x="42" y="0"/>
                      <a:pt x="56" y="14"/>
                      <a:pt x="56" y="28"/>
                    </a:cubicBezTo>
                    <a:cubicBezTo>
                      <a:pt x="56" y="389"/>
                      <a:pt x="56" y="389"/>
                      <a:pt x="56" y="389"/>
                    </a:cubicBezTo>
                    <a:cubicBezTo>
                      <a:pt x="56" y="452"/>
                      <a:pt x="56" y="452"/>
                      <a:pt x="56" y="452"/>
                    </a:cubicBezTo>
                    <a:cubicBezTo>
                      <a:pt x="572" y="452"/>
                      <a:pt x="572" y="452"/>
                      <a:pt x="572" y="452"/>
                    </a:cubicBezTo>
                    <a:cubicBezTo>
                      <a:pt x="594" y="452"/>
                      <a:pt x="601" y="467"/>
                      <a:pt x="601" y="481"/>
                    </a:cubicBezTo>
                    <a:cubicBezTo>
                      <a:pt x="601" y="502"/>
                      <a:pt x="594" y="509"/>
                      <a:pt x="572" y="509"/>
                    </a:cubicBezTo>
                    <a:close/>
                    <a:moveTo>
                      <a:pt x="509" y="424"/>
                    </a:moveTo>
                    <a:lnTo>
                      <a:pt x="509" y="424"/>
                    </a:lnTo>
                    <a:cubicBezTo>
                      <a:pt x="452" y="424"/>
                      <a:pt x="452" y="424"/>
                      <a:pt x="452" y="424"/>
                    </a:cubicBezTo>
                    <a:cubicBezTo>
                      <a:pt x="438" y="424"/>
                      <a:pt x="424" y="417"/>
                      <a:pt x="424" y="396"/>
                    </a:cubicBezTo>
                    <a:cubicBezTo>
                      <a:pt x="424" y="198"/>
                      <a:pt x="424" y="198"/>
                      <a:pt x="424" y="198"/>
                    </a:cubicBezTo>
                    <a:cubicBezTo>
                      <a:pt x="424" y="184"/>
                      <a:pt x="438" y="170"/>
                      <a:pt x="452" y="170"/>
                    </a:cubicBez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23" y="170"/>
                      <a:pt x="537" y="184"/>
                      <a:pt x="537" y="198"/>
                    </a:cubicBezTo>
                    <a:cubicBezTo>
                      <a:pt x="537" y="396"/>
                      <a:pt x="537" y="396"/>
                      <a:pt x="537" y="396"/>
                    </a:cubicBezTo>
                    <a:cubicBezTo>
                      <a:pt x="537" y="417"/>
                      <a:pt x="523" y="424"/>
                      <a:pt x="509" y="424"/>
                    </a:cubicBezTo>
                    <a:close/>
                    <a:moveTo>
                      <a:pt x="346" y="424"/>
                    </a:moveTo>
                    <a:lnTo>
                      <a:pt x="346" y="424"/>
                    </a:lnTo>
                    <a:cubicBezTo>
                      <a:pt x="290" y="424"/>
                      <a:pt x="290" y="424"/>
                      <a:pt x="290" y="424"/>
                    </a:cubicBezTo>
                    <a:cubicBezTo>
                      <a:pt x="276" y="424"/>
                      <a:pt x="261" y="417"/>
                      <a:pt x="261" y="396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261" y="71"/>
                      <a:pt x="276" y="57"/>
                      <a:pt x="290" y="57"/>
                    </a:cubicBezTo>
                    <a:cubicBezTo>
                      <a:pt x="346" y="57"/>
                      <a:pt x="346" y="57"/>
                      <a:pt x="346" y="57"/>
                    </a:cubicBezTo>
                    <a:cubicBezTo>
                      <a:pt x="367" y="57"/>
                      <a:pt x="374" y="71"/>
                      <a:pt x="374" y="85"/>
                    </a:cubicBezTo>
                    <a:cubicBezTo>
                      <a:pt x="374" y="396"/>
                      <a:pt x="374" y="396"/>
                      <a:pt x="374" y="396"/>
                    </a:cubicBezTo>
                    <a:cubicBezTo>
                      <a:pt x="374" y="417"/>
                      <a:pt x="367" y="424"/>
                      <a:pt x="346" y="424"/>
                    </a:cubicBezTo>
                    <a:close/>
                    <a:moveTo>
                      <a:pt x="191" y="424"/>
                    </a:moveTo>
                    <a:lnTo>
                      <a:pt x="191" y="424"/>
                    </a:lnTo>
                    <a:cubicBezTo>
                      <a:pt x="134" y="424"/>
                      <a:pt x="134" y="424"/>
                      <a:pt x="134" y="424"/>
                    </a:cubicBezTo>
                    <a:cubicBezTo>
                      <a:pt x="113" y="424"/>
                      <a:pt x="106" y="417"/>
                      <a:pt x="106" y="396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6" y="325"/>
                      <a:pt x="113" y="311"/>
                      <a:pt x="134" y="311"/>
                    </a:cubicBezTo>
                    <a:cubicBezTo>
                      <a:pt x="191" y="311"/>
                      <a:pt x="191" y="311"/>
                      <a:pt x="191" y="311"/>
                    </a:cubicBezTo>
                    <a:cubicBezTo>
                      <a:pt x="205" y="311"/>
                      <a:pt x="219" y="325"/>
                      <a:pt x="219" y="339"/>
                    </a:cubicBezTo>
                    <a:cubicBezTo>
                      <a:pt x="219" y="396"/>
                      <a:pt x="219" y="396"/>
                      <a:pt x="219" y="396"/>
                    </a:cubicBezTo>
                    <a:cubicBezTo>
                      <a:pt x="219" y="417"/>
                      <a:pt x="205" y="424"/>
                      <a:pt x="191" y="4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 userDrawn="1"/>
          </p:nvGrpSpPr>
          <p:grpSpPr>
            <a:xfrm>
              <a:off x="8390" y="2677"/>
              <a:ext cx="909" cy="909"/>
              <a:chOff x="4139952" y="1274820"/>
              <a:chExt cx="432833" cy="432834"/>
            </a:xfrm>
          </p:grpSpPr>
          <p:sp>
            <p:nvSpPr>
              <p:cNvPr id="24" name="椭圆 16"/>
              <p:cNvSpPr>
                <a:spLocks noChangeArrowheads="1"/>
              </p:cNvSpPr>
              <p:nvPr/>
            </p:nvSpPr>
            <p:spPr bwMode="auto">
              <a:xfrm>
                <a:off x="4139952" y="1274820"/>
                <a:ext cx="432833" cy="432834"/>
              </a:xfrm>
              <a:prstGeom prst="ellipse">
                <a:avLst/>
              </a:prstGeom>
              <a:solidFill>
                <a:srgbClr val="3992DB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4"/>
              <p:cNvSpPr>
                <a:spLocks noChangeArrowheads="1"/>
              </p:cNvSpPr>
              <p:nvPr/>
            </p:nvSpPr>
            <p:spPr bwMode="auto">
              <a:xfrm>
                <a:off x="4241546" y="1366806"/>
                <a:ext cx="248863" cy="248863"/>
              </a:xfrm>
              <a:custGeom>
                <a:avLst/>
                <a:gdLst>
                  <a:gd name="T0" fmla="*/ 43332858 w 602"/>
                  <a:gd name="T1" fmla="*/ 34979440 h 602"/>
                  <a:gd name="T2" fmla="*/ 43332858 w 602"/>
                  <a:gd name="T3" fmla="*/ 34979440 h 602"/>
                  <a:gd name="T4" fmla="*/ 43332858 w 602"/>
                  <a:gd name="T5" fmla="*/ 0 h 602"/>
                  <a:gd name="T6" fmla="*/ 78442719 w 602"/>
                  <a:gd name="T7" fmla="*/ 34979440 h 602"/>
                  <a:gd name="T8" fmla="*/ 43332858 w 602"/>
                  <a:gd name="T9" fmla="*/ 34979440 h 602"/>
                  <a:gd name="T10" fmla="*/ 36023527 w 602"/>
                  <a:gd name="T11" fmla="*/ 78442719 h 602"/>
                  <a:gd name="T12" fmla="*/ 36023527 w 602"/>
                  <a:gd name="T13" fmla="*/ 78442719 h 602"/>
                  <a:gd name="T14" fmla="*/ 0 w 602"/>
                  <a:gd name="T15" fmla="*/ 42419192 h 602"/>
                  <a:gd name="T16" fmla="*/ 36023527 w 602"/>
                  <a:gd name="T17" fmla="*/ 7308970 h 602"/>
                  <a:gd name="T18" fmla="*/ 36023527 w 602"/>
                  <a:gd name="T19" fmla="*/ 42419192 h 602"/>
                  <a:gd name="T20" fmla="*/ 71002968 w 602"/>
                  <a:gd name="T21" fmla="*/ 42419192 h 602"/>
                  <a:gd name="T22" fmla="*/ 36023527 w 602"/>
                  <a:gd name="T23" fmla="*/ 78442719 h 6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02" h="602">
                    <a:moveTo>
                      <a:pt x="332" y="268"/>
                    </a:moveTo>
                    <a:lnTo>
                      <a:pt x="332" y="268"/>
                    </a:lnTo>
                    <a:cubicBezTo>
                      <a:pt x="332" y="0"/>
                      <a:pt x="332" y="0"/>
                      <a:pt x="332" y="0"/>
                    </a:cubicBezTo>
                    <a:cubicBezTo>
                      <a:pt x="481" y="0"/>
                      <a:pt x="601" y="120"/>
                      <a:pt x="601" y="268"/>
                    </a:cubicBezTo>
                    <a:lnTo>
                      <a:pt x="332" y="268"/>
                    </a:lnTo>
                    <a:close/>
                    <a:moveTo>
                      <a:pt x="276" y="601"/>
                    </a:moveTo>
                    <a:lnTo>
                      <a:pt x="276" y="601"/>
                    </a:lnTo>
                    <a:cubicBezTo>
                      <a:pt x="120" y="601"/>
                      <a:pt x="0" y="480"/>
                      <a:pt x="0" y="325"/>
                    </a:cubicBezTo>
                    <a:cubicBezTo>
                      <a:pt x="0" y="176"/>
                      <a:pt x="120" y="56"/>
                      <a:pt x="276" y="56"/>
                    </a:cubicBezTo>
                    <a:cubicBezTo>
                      <a:pt x="276" y="325"/>
                      <a:pt x="276" y="325"/>
                      <a:pt x="276" y="325"/>
                    </a:cubicBezTo>
                    <a:cubicBezTo>
                      <a:pt x="544" y="325"/>
                      <a:pt x="544" y="325"/>
                      <a:pt x="544" y="325"/>
                    </a:cubicBezTo>
                    <a:cubicBezTo>
                      <a:pt x="544" y="480"/>
                      <a:pt x="424" y="601"/>
                      <a:pt x="276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3607078" y="3014226"/>
            <a:ext cx="5166360" cy="8299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>
              <a:defRPr/>
            </a:pP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CSS字体样式属性</a:t>
            </a:r>
            <a:endParaRPr lang="zh-CN" sz="48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307465" y="2768600"/>
            <a:ext cx="1923415" cy="1206500"/>
          </a:xfrm>
        </p:spPr>
        <p:txBody>
          <a:bodyPr>
            <a:normAutofit/>
          </a:bodyPr>
          <a:p>
            <a:r>
              <a:rPr altLang="zh-CN"/>
              <a:t>3.8</a:t>
            </a:r>
            <a:endParaRPr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olidFill>
                  <a:srgbClr val="0070C0"/>
                </a:solidFill>
                <a:sym typeface="+mn-ea"/>
              </a:rPr>
              <a:t>四、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font-style:</a:t>
            </a:r>
            <a:r>
              <a:rPr altLang="zh-CN">
                <a:solidFill>
                  <a:srgbClr val="0070C0"/>
                </a:solidFill>
                <a:sym typeface="+mn-ea"/>
              </a:rPr>
              <a:t>字体风格</a:t>
            </a:r>
            <a:endParaRPr lang="zh-CN" altLang="zh-CN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817" y="3720450"/>
            <a:ext cx="2686213" cy="182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" y="1307693"/>
            <a:ext cx="6064859" cy="2952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t="34440"/>
          <a:stretch>
            <a:fillRect/>
          </a:stretch>
        </p:blipFill>
        <p:spPr>
          <a:xfrm>
            <a:off x="6710680" y="2058670"/>
            <a:ext cx="4457065" cy="14300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olidFill>
                  <a:schemeClr val="accent5"/>
                </a:solidFill>
                <a:sym typeface="+mn-ea"/>
              </a:rPr>
              <a:t>五、</a:t>
            </a:r>
            <a:r>
              <a:rPr lang="en-US" altLang="zh-CN">
                <a:solidFill>
                  <a:schemeClr val="accent5"/>
                </a:solidFill>
                <a:sym typeface="+mn-ea"/>
              </a:rPr>
              <a:t>font:</a:t>
            </a:r>
            <a:r>
              <a:rPr altLang="zh-CN">
                <a:solidFill>
                  <a:schemeClr val="accent5"/>
                </a:solidFill>
                <a:sym typeface="+mn-ea"/>
              </a:rPr>
              <a:t>综合设置字体样式</a:t>
            </a:r>
            <a:endParaRPr lang="zh-CN" altLang="zh-CN" b="1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67608" y="189801"/>
            <a:ext cx="30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 b="1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38"/>
          <p:cNvSpPr txBox="1"/>
          <p:nvPr>
            <p:custDataLst>
              <p:tags r:id="rId1"/>
            </p:custDataLst>
          </p:nvPr>
        </p:nvSpPr>
        <p:spPr>
          <a:xfrm>
            <a:off x="882715" y="1155315"/>
            <a:ext cx="10020082" cy="407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font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用于对字体样式进行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综合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原创设计师QQ598969553          _4"/>
          <p:cNvSpPr/>
          <p:nvPr>
            <p:custDataLst>
              <p:tags r:id="rId2"/>
            </p:custDataLst>
          </p:nvPr>
        </p:nvSpPr>
        <p:spPr>
          <a:xfrm>
            <a:off x="720545" y="1658703"/>
            <a:ext cx="103262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font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属性的基本语法格式</a:t>
            </a:r>
            <a:endParaRPr lang="en-US" altLang="zh-CN" b="1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11280" y="2506449"/>
            <a:ext cx="9991517" cy="863568"/>
            <a:chOff x="612068" y="4066319"/>
            <a:chExt cx="1957698" cy="457400"/>
          </a:xfrm>
        </p:grpSpPr>
        <p:sp>
          <p:nvSpPr>
            <p:cNvPr id="11" name="矩形 10"/>
            <p:cNvSpPr/>
            <p:nvPr>
              <p:custDataLst>
                <p:tags r:id="rId3"/>
              </p:custDataLst>
            </p:nvPr>
          </p:nvSpPr>
          <p:spPr>
            <a:xfrm>
              <a:off x="612068" y="4066319"/>
              <a:ext cx="1957698" cy="457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buFont typeface="Arial" panose="020B0604020202020204" pitchFamily="34" charset="0"/>
              </a:pPr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4"/>
              </p:custDataLst>
            </p:nvPr>
          </p:nvSpPr>
          <p:spPr>
            <a:xfrm>
              <a:off x="612068" y="4158100"/>
              <a:ext cx="1957698" cy="1670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选择器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{font: font-style font-weight font-size/line-height font-family;}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494796" y="3802449"/>
            <a:ext cx="4675940" cy="2019146"/>
            <a:chOff x="1595175" y="4581473"/>
            <a:chExt cx="4223396" cy="2019146"/>
          </a:xfrm>
        </p:grpSpPr>
        <p:sp>
          <p:nvSpPr>
            <p:cNvPr id="14" name="椭圆形标注 13"/>
            <p:cNvSpPr/>
            <p:nvPr>
              <p:custDataLst>
                <p:tags r:id="rId5"/>
              </p:custDataLst>
            </p:nvPr>
          </p:nvSpPr>
          <p:spPr>
            <a:xfrm rot="10800000" flipH="1">
              <a:off x="1595175" y="4581473"/>
              <a:ext cx="4223396" cy="2019146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>
              <p:custDataLst>
                <p:tags r:id="rId6"/>
              </p:custDataLst>
            </p:nvPr>
          </p:nvSpPr>
          <p:spPr>
            <a:xfrm>
              <a:off x="1896180" y="5083525"/>
              <a:ext cx="3674392" cy="87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8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使用</a:t>
              </a:r>
              <a:r>
                <a:rPr lang="en-US" altLang="zh-CN" sz="18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font</a:t>
              </a:r>
              <a:r>
                <a:rPr lang="zh-CN" altLang="en-US" sz="18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属性时，必须按上面语法格式中的</a:t>
              </a:r>
              <a:r>
                <a:rPr lang="zh-CN" altLang="en-US" sz="18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顺序</a:t>
              </a:r>
              <a:r>
                <a:rPr lang="zh-CN" altLang="en-US" sz="18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书写，各个属性以</a:t>
              </a:r>
              <a:r>
                <a:rPr lang="zh-CN" altLang="en-US" sz="18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空格</a:t>
              </a:r>
              <a:r>
                <a:rPr lang="zh-CN" altLang="en-US" sz="1800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隔开</a:t>
              </a:r>
              <a:endParaRPr lang="zh-CN" altLang="en-US" sz="18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olidFill>
                  <a:srgbClr val="0070C0"/>
                </a:solidFill>
                <a:sym typeface="+mn-ea"/>
              </a:rPr>
              <a:t>五、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font:</a:t>
            </a:r>
            <a:r>
              <a:rPr altLang="zh-CN">
                <a:solidFill>
                  <a:srgbClr val="0070C0"/>
                </a:solidFill>
                <a:sym typeface="+mn-ea"/>
              </a:rPr>
              <a:t>综合设置字体样式</a:t>
            </a:r>
            <a:endParaRPr lang="zh-CN" altLang="zh-CN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847" y="4090020"/>
            <a:ext cx="2686213" cy="182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70" y="876935"/>
            <a:ext cx="6943090" cy="4388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t="29735"/>
          <a:stretch>
            <a:fillRect/>
          </a:stretch>
        </p:blipFill>
        <p:spPr>
          <a:xfrm>
            <a:off x="7597140" y="2058670"/>
            <a:ext cx="3456940" cy="1512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olidFill>
                  <a:srgbClr val="0070C0"/>
                </a:solidFill>
                <a:sym typeface="+mn-ea"/>
              </a:rPr>
              <a:t>五、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font:</a:t>
            </a:r>
            <a:r>
              <a:rPr altLang="zh-CN">
                <a:solidFill>
                  <a:srgbClr val="0070C0"/>
                </a:solidFill>
                <a:sym typeface="+mn-ea"/>
              </a:rPr>
              <a:t>综合设置字体样式</a:t>
            </a:r>
            <a:endParaRPr lang="zh-CN" altLang="zh-CN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847" y="4090020"/>
            <a:ext cx="2686213" cy="182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70" y="876935"/>
            <a:ext cx="6943090" cy="4388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t="29735"/>
          <a:stretch>
            <a:fillRect/>
          </a:stretch>
        </p:blipFill>
        <p:spPr>
          <a:xfrm>
            <a:off x="7597140" y="2058670"/>
            <a:ext cx="3456940" cy="1512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zh-CN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小结</a:t>
            </a:r>
            <a:endParaRPr lang="zh-CN" altLang="zh-CN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77925" y="1503045"/>
            <a:ext cx="8105775" cy="28213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57658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27" checksum="3669306426"/>
                </a:ext>
              </a:extLst>
            </a:pPr>
            <a:r>
              <a:rPr lang="zh-CN" altLang="en-US" sz="2000"/>
              <a:t>以上就是今天我们要学习的内容——CSS字体样式属性在HTML中的使用。请记住，当你在实际的项目中使用这些属性时，一定要考虑你的网站的用户体验和设计效果。同时，也要记住不断的实践和尝试是提高你网页设计技能的最佳方式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29817" y="2875667"/>
            <a:ext cx="3196590" cy="1106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66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谢  谢！</a:t>
            </a:r>
            <a:endParaRPr lang="zh-CN" altLang="en-US" sz="6600" b="1" kern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24192" y="2320414"/>
            <a:ext cx="293560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HTML5+CSS3 Web</a:t>
            </a: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前端开发技术</a:t>
            </a:r>
            <a:endParaRPr lang="zh-CN" altLang="en-US" sz="14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olidFill>
                  <a:schemeClr val="accent5"/>
                </a:solidFill>
                <a:sym typeface="+mn-ea"/>
              </a:rPr>
              <a:t>目录</a:t>
            </a:r>
            <a:endParaRPr lang="zh-CN" altLang="en-US" b="1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119671" y="1401940"/>
            <a:ext cx="1192345" cy="612920"/>
            <a:chOff x="2215144" y="982844"/>
            <a:chExt cx="1244730" cy="842780"/>
          </a:xfrm>
        </p:grpSpPr>
        <p:sp>
          <p:nvSpPr>
            <p:cNvPr id="41" name="平行四边形 40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42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01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119671" y="2322125"/>
            <a:ext cx="1192345" cy="618263"/>
            <a:chOff x="2215144" y="2026500"/>
            <a:chExt cx="1244730" cy="850129"/>
          </a:xfrm>
        </p:grpSpPr>
        <p:sp>
          <p:nvSpPr>
            <p:cNvPr id="44" name="平行四边形 43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45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02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119671" y="3252488"/>
            <a:ext cx="1192345" cy="614383"/>
            <a:chOff x="2215144" y="3084852"/>
            <a:chExt cx="1244730" cy="844793"/>
          </a:xfrm>
        </p:grpSpPr>
        <p:sp>
          <p:nvSpPr>
            <p:cNvPr id="47" name="平行四边形 46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48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03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025342" y="1379767"/>
            <a:ext cx="5143000" cy="777712"/>
            <a:chOff x="4315150" y="953426"/>
            <a:chExt cx="3857250" cy="685259"/>
          </a:xfrm>
        </p:grpSpPr>
        <p:sp>
          <p:nvSpPr>
            <p:cNvPr id="50" name="矩形 49"/>
            <p:cNvSpPr/>
            <p:nvPr/>
          </p:nvSpPr>
          <p:spPr>
            <a:xfrm>
              <a:off x="4841196" y="1036090"/>
              <a:ext cx="2827147" cy="602595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r>
                <a:rPr lang="zh-CN" altLang="en-US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</a:rPr>
                <a:t>fo</a:t>
              </a:r>
              <a:r>
                <a:rPr lang="zh-CN" altLang="en-US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nt-size属性</a:t>
              </a:r>
              <a:endParaRPr lang="zh-CN" altLang="en-US" sz="20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  <a:p>
              <a:endParaRPr lang="en-GB" altLang="zh-CN" sz="20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等线" panose="02010600030101010101" charset="-122"/>
              </a:endParaRPr>
            </a:p>
          </p:txBody>
        </p:sp>
        <p:sp>
          <p:nvSpPr>
            <p:cNvPr id="51" name="平行四边形 50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025342" y="2305303"/>
            <a:ext cx="5143000" cy="612920"/>
            <a:chOff x="4315150" y="1647579"/>
            <a:chExt cx="3857250" cy="540057"/>
          </a:xfrm>
        </p:grpSpPr>
        <p:sp>
          <p:nvSpPr>
            <p:cNvPr id="53" name="矩形 52"/>
            <p:cNvSpPr/>
            <p:nvPr/>
          </p:nvSpPr>
          <p:spPr>
            <a:xfrm>
              <a:off x="4841196" y="1730243"/>
              <a:ext cx="2827147" cy="331231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r>
                <a:rPr kumimoji="1" lang="en-US" altLang="zh-CN" sz="2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黑体" panose="02010609060101010101" charset="-122"/>
                  <a:sym typeface="+mn-ea"/>
                </a:rPr>
                <a:t>font-family</a:t>
              </a:r>
              <a:r>
                <a:rPr kumimoji="1" lang="zh-CN" altLang="en-US" sz="2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黑体" panose="02010609060101010101" charset="-122"/>
                  <a:sym typeface="+mn-ea"/>
                </a:rPr>
                <a:t>属性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等线" panose="02010600030101010101" charset="-122"/>
              </a:endParaRPr>
            </a:p>
          </p:txBody>
        </p:sp>
        <p:sp>
          <p:nvSpPr>
            <p:cNvPr id="54" name="平行四边形 53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025342" y="3230840"/>
            <a:ext cx="5143000" cy="612920"/>
            <a:chOff x="4315150" y="2341731"/>
            <a:chExt cx="3857250" cy="540057"/>
          </a:xfrm>
        </p:grpSpPr>
        <p:sp>
          <p:nvSpPr>
            <p:cNvPr id="56" name="矩形 55"/>
            <p:cNvSpPr/>
            <p:nvPr/>
          </p:nvSpPr>
          <p:spPr>
            <a:xfrm>
              <a:off x="4841197" y="2424395"/>
              <a:ext cx="2827146" cy="331231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r>
                <a:rPr lang="en-US" altLang="zh-CN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font</a:t>
              </a:r>
              <a:r>
                <a:rPr kumimoji="1" lang="en-US" altLang="zh-CN" sz="2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黑体" panose="02010609060101010101" charset="-122"/>
                  <a:sym typeface="+mn-ea"/>
                </a:rPr>
                <a:t>-weight</a:t>
              </a:r>
              <a:r>
                <a:rPr kumimoji="1" lang="zh-CN" altLang="en-US" sz="2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黑体" panose="02010609060101010101" charset="-122"/>
                  <a:sym typeface="+mn-ea"/>
                </a:rPr>
                <a:t>属性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等线" panose="02010600030101010101" charset="-122"/>
              </a:endParaRPr>
            </a:p>
          </p:txBody>
        </p:sp>
        <p:sp>
          <p:nvSpPr>
            <p:cNvPr id="57" name="平行四边形 56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009181" y="4125525"/>
            <a:ext cx="1192345" cy="618263"/>
            <a:chOff x="2215144" y="2026500"/>
            <a:chExt cx="1244730" cy="850129"/>
          </a:xfrm>
        </p:grpSpPr>
        <p:sp>
          <p:nvSpPr>
            <p:cNvPr id="60" name="平行四边形 59"/>
            <p:cNvSpPr/>
            <p:nvPr>
              <p:custDataLst>
                <p:tags r:id="rId1"/>
              </p:custDataLst>
            </p:nvPr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61" name="文本框 10"/>
            <p:cNvSpPr txBox="1"/>
            <p:nvPr>
              <p:custDataLst>
                <p:tags r:id="rId2"/>
              </p:custDataLst>
            </p:nvPr>
          </p:nvSpPr>
          <p:spPr>
            <a:xfrm>
              <a:off x="2393075" y="2026500"/>
              <a:ext cx="1066799" cy="802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04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009181" y="5055888"/>
            <a:ext cx="1192345" cy="613308"/>
            <a:chOff x="2215144" y="3084852"/>
            <a:chExt cx="1244730" cy="843315"/>
          </a:xfrm>
        </p:grpSpPr>
        <p:sp>
          <p:nvSpPr>
            <p:cNvPr id="63" name="平行四边形 62"/>
            <p:cNvSpPr/>
            <p:nvPr>
              <p:custDataLst>
                <p:tags r:id="rId3"/>
              </p:custDataLst>
            </p:nvPr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64" name="文本框 11"/>
            <p:cNvSpPr txBox="1"/>
            <p:nvPr>
              <p:custDataLst>
                <p:tags r:id="rId4"/>
              </p:custDataLst>
            </p:nvPr>
          </p:nvSpPr>
          <p:spPr>
            <a:xfrm>
              <a:off x="2393075" y="3125750"/>
              <a:ext cx="1066799" cy="802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05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914852" y="4108703"/>
            <a:ext cx="5143000" cy="777712"/>
            <a:chOff x="4315150" y="1647579"/>
            <a:chExt cx="3857250" cy="685259"/>
          </a:xfrm>
        </p:grpSpPr>
        <p:sp>
          <p:nvSpPr>
            <p:cNvPr id="66" name="矩形 65"/>
            <p:cNvSpPr/>
            <p:nvPr>
              <p:custDataLst>
                <p:tags r:id="rId5"/>
              </p:custDataLst>
            </p:nvPr>
          </p:nvSpPr>
          <p:spPr>
            <a:xfrm>
              <a:off x="4841196" y="1730243"/>
              <a:ext cx="2827147" cy="602595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r>
                <a:rPr lang="en-US" altLang="zh-CN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font</a:t>
              </a:r>
              <a:r>
                <a:rPr kumimoji="1" lang="en-US" altLang="zh-CN" sz="2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黑体" panose="02010609060101010101" charset="-122"/>
                  <a:sym typeface="+mn-ea"/>
                </a:rPr>
                <a:t>-style</a:t>
              </a:r>
              <a:r>
                <a:rPr kumimoji="1" lang="zh-CN" altLang="en-US" sz="2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黑体" panose="02010609060101010101" charset="-122"/>
                  <a:sym typeface="+mn-ea"/>
                </a:rPr>
                <a:t>属性</a:t>
              </a:r>
              <a:endParaRPr kumimoji="1" lang="zh-CN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charset="-122"/>
              </a:endParaRPr>
            </a:p>
            <a:p>
              <a:endParaRPr lang="en-GB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等线" panose="02010600030101010101" charset="-122"/>
              </a:endParaRPr>
            </a:p>
          </p:txBody>
        </p:sp>
        <p:sp>
          <p:nvSpPr>
            <p:cNvPr id="67" name="平行四边形 66"/>
            <p:cNvSpPr/>
            <p:nvPr>
              <p:custDataLst>
                <p:tags r:id="rId6"/>
              </p:custDataLst>
            </p:nvPr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914852" y="5034240"/>
            <a:ext cx="5143000" cy="777712"/>
            <a:chOff x="4315150" y="2341731"/>
            <a:chExt cx="3857250" cy="685259"/>
          </a:xfrm>
        </p:grpSpPr>
        <p:sp>
          <p:nvSpPr>
            <p:cNvPr id="69" name="矩形 68"/>
            <p:cNvSpPr/>
            <p:nvPr>
              <p:custDataLst>
                <p:tags r:id="rId7"/>
              </p:custDataLst>
            </p:nvPr>
          </p:nvSpPr>
          <p:spPr>
            <a:xfrm>
              <a:off x="4841197" y="2424395"/>
              <a:ext cx="2827146" cy="602595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r>
                <a:rPr lang="en-US" altLang="zh-CN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综合设置字体样式</a:t>
              </a:r>
              <a:endParaRPr lang="en-US" altLang="zh-CN" sz="20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  <a:p>
              <a:endParaRPr lang="en-GB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等线" panose="02010600030101010101" charset="-122"/>
              </a:endParaRPr>
            </a:p>
          </p:txBody>
        </p:sp>
        <p:sp>
          <p:nvSpPr>
            <p:cNvPr id="70" name="平行四边形 69"/>
            <p:cNvSpPr/>
            <p:nvPr>
              <p:custDataLst>
                <p:tags r:id="rId8"/>
              </p:custDataLst>
            </p:nvPr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chemeClr val="accent5"/>
                </a:solidFill>
                <a:sym typeface="+mn-ea"/>
              </a:rPr>
              <a:t>一、</a:t>
            </a:r>
            <a:r>
              <a:rPr lang="en-US" altLang="zh-CN">
                <a:solidFill>
                  <a:schemeClr val="accent5"/>
                </a:solidFill>
                <a:sym typeface="+mn-ea"/>
              </a:rPr>
              <a:t>font-size:</a:t>
            </a:r>
            <a:r>
              <a:rPr altLang="zh-CN">
                <a:solidFill>
                  <a:schemeClr val="accent5"/>
                </a:solidFill>
                <a:sym typeface="+mn-ea"/>
              </a:rPr>
              <a:t>字号大小</a:t>
            </a:r>
            <a:endParaRPr lang="zh-CN" altLang="zh-CN" b="1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35560" y="1052736"/>
            <a:ext cx="7560838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Bef>
                <a:spcPts val="500"/>
              </a:spcBef>
              <a:defRPr/>
            </a:pPr>
            <a:r>
              <a:rPr lang="en-US" altLang="zh-CN" sz="2000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font-size</a:t>
            </a:r>
            <a:r>
              <a:rPr lang="zh-CN" altLang="zh-CN" sz="2000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属性用于设置文本字体尺寸，取值及含义如下表</a:t>
            </a:r>
            <a:r>
              <a:rPr lang="zh-CN" altLang="en-US" sz="2000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。</a:t>
            </a:r>
            <a:endParaRPr lang="en-US" altLang="zh-CN" sz="2000" b="1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279576" y="1636613"/>
          <a:ext cx="8064500" cy="4319905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2827020"/>
                <a:gridCol w="5237480"/>
              </a:tblGrid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取值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说明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font-size:12px;</a:t>
                      </a:r>
                      <a:endParaRPr lang="zh-CN" sz="1800" b="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设置对象具体字体大小为</a:t>
                      </a:r>
                      <a:r>
                        <a:rPr lang="en-US" sz="1800" kern="100" dirty="0">
                          <a:effectLst/>
                        </a:rPr>
                        <a:t>12px</a:t>
                      </a:r>
                      <a:endParaRPr lang="zh-CN" sz="18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53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effectLst/>
                        </a:rPr>
                        <a:t>font-size:xx-small</a:t>
                      </a:r>
                      <a:r>
                        <a:rPr lang="en-US" sz="1800" b="0" kern="100" dirty="0">
                          <a:effectLst/>
                        </a:rPr>
                        <a:t>;</a:t>
                      </a:r>
                      <a:endParaRPr lang="zh-CN" sz="1800" b="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设置文字大小为</a:t>
                      </a:r>
                      <a:r>
                        <a:rPr lang="zh-CN" sz="1800" b="1" kern="100" dirty="0">
                          <a:effectLst/>
                        </a:rPr>
                        <a:t>最小</a:t>
                      </a:r>
                      <a:endParaRPr lang="zh-CN" sz="1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</a:rPr>
                        <a:t>font-size:small;</a:t>
                      </a:r>
                      <a:endParaRPr lang="zh-CN" sz="1800" b="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设置文字字体大小为</a:t>
                      </a:r>
                      <a:r>
                        <a:rPr lang="zh-CN" sz="1800" b="1" kern="100" dirty="0">
                          <a:effectLst/>
                        </a:rPr>
                        <a:t>小</a:t>
                      </a:r>
                      <a:endParaRPr lang="zh-CN" sz="1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521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</a:rPr>
                        <a:t>font-size:x-large;</a:t>
                      </a:r>
                      <a:endParaRPr lang="zh-CN" sz="1800" b="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设置对象字体大小为</a:t>
                      </a:r>
                      <a:r>
                        <a:rPr lang="zh-CN" sz="1800" b="1" kern="100" dirty="0">
                          <a:effectLst/>
                        </a:rPr>
                        <a:t>较大</a:t>
                      </a:r>
                      <a:endParaRPr lang="zh-CN" sz="1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effectLst/>
                        </a:rPr>
                        <a:t>font-size:larger</a:t>
                      </a:r>
                      <a:r>
                        <a:rPr lang="en-US" sz="1800" b="0" kern="100" dirty="0">
                          <a:effectLst/>
                        </a:rPr>
                        <a:t>;</a:t>
                      </a:r>
                      <a:endParaRPr lang="zh-CN" sz="1800" b="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设置对象字体大小为</a:t>
                      </a:r>
                      <a:r>
                        <a:rPr lang="zh-CN" sz="1800" b="1" kern="100" dirty="0">
                          <a:effectLst/>
                        </a:rPr>
                        <a:t>大</a:t>
                      </a:r>
                      <a:endParaRPr lang="zh-CN" sz="1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53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effectLst/>
                        </a:rPr>
                        <a:t>font-size:smaller</a:t>
                      </a:r>
                      <a:r>
                        <a:rPr lang="en-US" sz="1800" b="0" kern="100" dirty="0">
                          <a:effectLst/>
                        </a:rPr>
                        <a:t>;</a:t>
                      </a:r>
                      <a:endParaRPr lang="zh-CN" sz="1800" b="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相对于</a:t>
                      </a:r>
                      <a:r>
                        <a:rPr lang="zh-CN" sz="1800" b="1" kern="100" dirty="0">
                          <a:effectLst/>
                        </a:rPr>
                        <a:t>父容器</a:t>
                      </a:r>
                      <a:r>
                        <a:rPr lang="zh-CN" sz="1800" kern="100" dirty="0">
                          <a:effectLst/>
                        </a:rPr>
                        <a:t>中字体尺寸进行</a:t>
                      </a:r>
                      <a:r>
                        <a:rPr lang="zh-CN" sz="1800" b="1" kern="100" dirty="0">
                          <a:effectLst/>
                        </a:rPr>
                        <a:t>相对减小</a:t>
                      </a:r>
                      <a:endParaRPr lang="zh-CN" sz="1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5746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</a:rPr>
                        <a:t>font-size:50%;</a:t>
                      </a:r>
                      <a:endParaRPr lang="zh-CN" sz="1800" b="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相对于</a:t>
                      </a:r>
                      <a:r>
                        <a:rPr lang="zh-CN" sz="1800" b="1" kern="100" dirty="0">
                          <a:effectLst/>
                        </a:rPr>
                        <a:t>父容器</a:t>
                      </a:r>
                      <a:r>
                        <a:rPr lang="zh-CN" sz="1800" kern="100" dirty="0">
                          <a:effectLst/>
                        </a:rPr>
                        <a:t>中字体尺寸进行相应调整为</a:t>
                      </a:r>
                      <a:r>
                        <a:rPr lang="en-US" sz="1800" b="1" kern="100" dirty="0">
                          <a:effectLst/>
                        </a:rPr>
                        <a:t>50%</a:t>
                      </a:r>
                      <a:r>
                        <a:rPr lang="zh-CN" sz="1800" kern="100" dirty="0">
                          <a:effectLst/>
                        </a:rPr>
                        <a:t>大小</a:t>
                      </a:r>
                      <a:endParaRPr lang="zh-CN" sz="1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font-size:150%;</a:t>
                      </a:r>
                      <a:endParaRPr lang="zh-CN" sz="1800" b="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相对于</a:t>
                      </a:r>
                      <a:r>
                        <a:rPr lang="zh-CN" sz="1800" b="1" kern="100" dirty="0">
                          <a:effectLst/>
                        </a:rPr>
                        <a:t>父容器</a:t>
                      </a:r>
                      <a:r>
                        <a:rPr lang="zh-CN" sz="1800" kern="100" dirty="0">
                          <a:effectLst/>
                        </a:rPr>
                        <a:t>中字体尺寸进行相应调整为</a:t>
                      </a:r>
                      <a:r>
                        <a:rPr lang="en-US" sz="1800" b="1" kern="100" dirty="0">
                          <a:effectLst/>
                        </a:rPr>
                        <a:t>150%</a:t>
                      </a:r>
                      <a:r>
                        <a:rPr lang="zh-CN" sz="1800" kern="100" dirty="0">
                          <a:effectLst/>
                        </a:rPr>
                        <a:t>大小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chemeClr val="accent5"/>
                </a:solidFill>
                <a:sym typeface="+mn-ea"/>
              </a:rPr>
              <a:t>一、</a:t>
            </a:r>
            <a:r>
              <a:rPr lang="en-US" altLang="zh-CN">
                <a:solidFill>
                  <a:schemeClr val="accent5"/>
                </a:solidFill>
                <a:sym typeface="+mn-ea"/>
              </a:rPr>
              <a:t>font-size:</a:t>
            </a:r>
            <a:r>
              <a:rPr altLang="zh-CN">
                <a:solidFill>
                  <a:schemeClr val="accent5"/>
                </a:solidFill>
                <a:sym typeface="+mn-ea"/>
              </a:rPr>
              <a:t>字号大小</a:t>
            </a:r>
            <a:endParaRPr lang="zh-CN" altLang="zh-CN" b="1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2018" y="1133505"/>
            <a:ext cx="4752528" cy="4591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787" y="4276710"/>
            <a:ext cx="2686213" cy="182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t="22010"/>
          <a:stretch>
            <a:fillRect/>
          </a:stretch>
        </p:blipFill>
        <p:spPr>
          <a:xfrm>
            <a:off x="6247130" y="1435100"/>
            <a:ext cx="5238115" cy="2592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2196465"/>
          </a:xfrm>
        </p:spPr>
        <p:txBody>
          <a:bodyPr/>
          <a:p>
            <a:r>
              <a:rPr lang="en-US" altLang="zh-CN" sz="2800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font-family</a:t>
            </a:r>
            <a:r>
              <a:rPr altLang="zh-CN" sz="2800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对网页中文字进行字体设置，</a:t>
            </a:r>
            <a:r>
              <a:rPr altLang="zh-CN" sz="2800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通常推荐字体：</a:t>
            </a:r>
            <a:r>
              <a:rPr lang="en-US" altLang="zh-CN" sz="2800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Arial, Helvetica, sans-serif</a:t>
            </a:r>
            <a:r>
              <a:rPr sz="2800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altLang="zh-CN" sz="2800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黑体、宋体、微软雅黑</a:t>
            </a:r>
            <a:r>
              <a:rPr altLang="zh-CN" sz="2800" dirty="0">
                <a:solidFill>
                  <a:prstClr val="black"/>
                </a:solidFill>
                <a:sym typeface="+mn-ea"/>
              </a:rPr>
              <a:t>。</a:t>
            </a:r>
            <a:endParaRPr lang="zh-CN" altLang="en-US" sz="2800" dirty="0">
              <a:solidFill>
                <a:prstClr val="black"/>
              </a:solidFill>
            </a:endParaRPr>
          </a:p>
          <a:p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olidFill>
                  <a:schemeClr val="accent5"/>
                </a:solidFill>
                <a:sym typeface="+mn-ea"/>
              </a:rPr>
              <a:t>二、</a:t>
            </a:r>
            <a:r>
              <a:rPr lang="en-US" altLang="zh-CN">
                <a:solidFill>
                  <a:schemeClr val="accent5"/>
                </a:solidFill>
                <a:sym typeface="+mn-ea"/>
              </a:rPr>
              <a:t>font-family:</a:t>
            </a:r>
            <a:r>
              <a:rPr altLang="zh-CN">
                <a:solidFill>
                  <a:schemeClr val="accent5"/>
                </a:solidFill>
                <a:sym typeface="+mn-ea"/>
              </a:rPr>
              <a:t>字体样式</a:t>
            </a:r>
            <a:endParaRPr lang="zh-CN" altLang="zh-CN" b="1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67608" y="189801"/>
            <a:ext cx="30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 b="1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7568" y="1988840"/>
            <a:ext cx="756084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chemeClr val="accent5"/>
                </a:solidFill>
                <a:sym typeface="+mn-ea"/>
              </a:rPr>
              <a:t>二、</a:t>
            </a:r>
            <a:r>
              <a:rPr lang="en-US" altLang="zh-CN">
                <a:solidFill>
                  <a:schemeClr val="accent5"/>
                </a:solidFill>
                <a:sym typeface="+mn-ea"/>
              </a:rPr>
              <a:t>font-family:</a:t>
            </a:r>
            <a:r>
              <a:rPr altLang="zh-CN">
                <a:solidFill>
                  <a:schemeClr val="accent5"/>
                </a:solidFill>
                <a:sym typeface="+mn-ea"/>
              </a:rPr>
              <a:t>字体样式</a:t>
            </a:r>
            <a:endParaRPr lang="zh-CN" altLang="zh-CN" b="1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690" y="1412776"/>
            <a:ext cx="6101131" cy="3312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787" y="4509120"/>
            <a:ext cx="2686213" cy="182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t="31376"/>
          <a:stretch>
            <a:fillRect/>
          </a:stretch>
        </p:blipFill>
        <p:spPr>
          <a:xfrm>
            <a:off x="6668770" y="2449830"/>
            <a:ext cx="4561840" cy="1536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chemeClr val="accent5"/>
                </a:solidFill>
                <a:sym typeface="+mn-ea"/>
              </a:rPr>
              <a:t>三、</a:t>
            </a:r>
            <a:r>
              <a:rPr lang="en-US" altLang="zh-CN">
                <a:solidFill>
                  <a:schemeClr val="accent5"/>
                </a:solidFill>
                <a:sym typeface="+mn-ea"/>
              </a:rPr>
              <a:t>font-weight:</a:t>
            </a:r>
            <a:r>
              <a:rPr altLang="zh-CN">
                <a:solidFill>
                  <a:schemeClr val="accent5"/>
                </a:solidFill>
                <a:sym typeface="+mn-ea"/>
              </a:rPr>
              <a:t>字体粗细</a:t>
            </a:r>
            <a:endParaRPr lang="zh-CN" altLang="zh-CN" b="1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67608" y="189801"/>
            <a:ext cx="30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 b="1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79576" y="1052736"/>
            <a:ext cx="756084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font-weight</a:t>
            </a:r>
            <a:r>
              <a:rPr lang="zh-CN" altLang="zh-CN" sz="2000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属性用于控制字体的粗细，其可用属性值如</a:t>
            </a:r>
            <a:r>
              <a:rPr lang="zh-CN" altLang="en-US" sz="2000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下</a:t>
            </a:r>
            <a:r>
              <a:rPr lang="zh-CN" altLang="zh-CN" sz="2000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表所示。</a:t>
            </a:r>
            <a:endParaRPr lang="zh-CN" altLang="en-US" sz="2000" b="1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281391" y="1844824"/>
          <a:ext cx="7705090" cy="4032448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3852545"/>
                <a:gridCol w="3852545"/>
              </a:tblGrid>
              <a:tr h="4355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值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说明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927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normal</a:t>
                      </a:r>
                      <a:endParaRPr lang="zh-CN" sz="1800" b="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正常的字体。相当于</a:t>
                      </a:r>
                      <a:r>
                        <a:rPr lang="en-US" sz="1800" kern="100" dirty="0">
                          <a:effectLst/>
                        </a:rPr>
                        <a:t>number</a:t>
                      </a:r>
                      <a:r>
                        <a:rPr lang="zh-CN" sz="1800" kern="100" dirty="0">
                          <a:effectLst/>
                        </a:rPr>
                        <a:t>为</a:t>
                      </a:r>
                      <a:r>
                        <a:rPr lang="en-US" sz="1800" kern="100" dirty="0">
                          <a:effectLst/>
                        </a:rPr>
                        <a:t>400</a:t>
                      </a:r>
                      <a:r>
                        <a:rPr lang="zh-CN" sz="1800" kern="100" dirty="0">
                          <a:effectLst/>
                        </a:rPr>
                        <a:t>。声明此值将取消之前任何设置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927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bold</a:t>
                      </a:r>
                      <a:endParaRPr lang="zh-CN" sz="1800" b="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粗体。相当于</a:t>
                      </a:r>
                      <a:r>
                        <a:rPr lang="en-US" sz="1800" kern="100" dirty="0">
                          <a:effectLst/>
                        </a:rPr>
                        <a:t>number</a:t>
                      </a:r>
                      <a:r>
                        <a:rPr lang="zh-CN" sz="1800" kern="100" dirty="0">
                          <a:effectLst/>
                        </a:rPr>
                        <a:t>为</a:t>
                      </a:r>
                      <a:r>
                        <a:rPr lang="en-US" sz="1800" kern="100" dirty="0">
                          <a:effectLst/>
                        </a:rPr>
                        <a:t>700</a:t>
                      </a:r>
                      <a:r>
                        <a:rPr lang="zh-CN" sz="1800" kern="100" dirty="0">
                          <a:effectLst/>
                        </a:rPr>
                        <a:t>。也相当于</a:t>
                      </a:r>
                      <a:r>
                        <a:rPr lang="en-US" sz="1800" kern="100" dirty="0">
                          <a:effectLst/>
                        </a:rPr>
                        <a:t>b</a:t>
                      </a:r>
                      <a:r>
                        <a:rPr lang="zh-CN" sz="1800" kern="100" dirty="0">
                          <a:effectLst/>
                        </a:rPr>
                        <a:t>标签</a:t>
                      </a:r>
                      <a:r>
                        <a:rPr lang="zh-CN" sz="1800" kern="100" dirty="0">
                          <a:effectLst/>
                        </a:rPr>
                        <a:t>的作用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408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bolder</a:t>
                      </a:r>
                      <a:endParaRPr lang="zh-CN" sz="1800" b="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特粗体</a:t>
                      </a:r>
                      <a:endParaRPr lang="zh-CN" sz="18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408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lighter</a:t>
                      </a:r>
                      <a:endParaRPr lang="zh-CN" sz="1800" b="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细体</a:t>
                      </a:r>
                      <a:endParaRPr lang="zh-CN" sz="18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8606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100 | 200 | 300 | 400 | 500 | 600 | 700 | 800 | 900</a:t>
                      </a:r>
                      <a:endParaRPr lang="zh-CN" sz="1800" b="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定义由细到粗的字符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olidFill>
                  <a:schemeClr val="accent5"/>
                </a:solidFill>
                <a:sym typeface="+mn-ea"/>
              </a:rPr>
              <a:t>三、</a:t>
            </a:r>
            <a:r>
              <a:rPr lang="en-US" altLang="zh-CN">
                <a:solidFill>
                  <a:schemeClr val="accent5"/>
                </a:solidFill>
                <a:sym typeface="+mn-ea"/>
              </a:rPr>
              <a:t>font-weight:</a:t>
            </a:r>
            <a:r>
              <a:rPr altLang="zh-CN">
                <a:solidFill>
                  <a:schemeClr val="accent5"/>
                </a:solidFill>
                <a:sym typeface="+mn-ea"/>
              </a:rPr>
              <a:t>字体粗细</a:t>
            </a:r>
            <a:endParaRPr lang="zh-CN" altLang="zh-CN" b="1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635" y="1196752"/>
            <a:ext cx="5184576" cy="3642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t="27217"/>
          <a:stretch>
            <a:fillRect/>
          </a:stretch>
        </p:blipFill>
        <p:spPr>
          <a:xfrm>
            <a:off x="6003290" y="1826895"/>
            <a:ext cx="5609590" cy="1871345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407" y="3957940"/>
            <a:ext cx="2686213" cy="182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2567608" y="189801"/>
            <a:ext cx="30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 b="1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font-style</a:t>
            </a:r>
            <a:r>
              <a:rPr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属性用于定义字体风格，</a:t>
            </a:r>
            <a:r>
              <a:rPr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其可用属性值如下表所示。</a:t>
            </a:r>
            <a:endParaRPr lang="zh-CN" altLang="en-US" dirty="0">
              <a:solidFill>
                <a:prstClr val="black"/>
              </a:solidFill>
            </a:endParaRP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四、</a:t>
            </a:r>
            <a:r>
              <a:rPr>
                <a:sym typeface="+mn-ea"/>
              </a:rPr>
              <a:t>font-style:字体风格</a:t>
            </a:r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67608" y="189801"/>
            <a:ext cx="30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 b="1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23721" y="1052736"/>
            <a:ext cx="756084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423592" y="2060848"/>
          <a:ext cx="7704455" cy="2926768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2728595"/>
                <a:gridCol w="4975860"/>
              </a:tblGrid>
              <a:tr h="757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值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说明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7665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normal</a:t>
                      </a:r>
                      <a:endParaRPr lang="zh-CN" sz="1800" b="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默认值。浏览器显示一个标准的字体样式。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6364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italic</a:t>
                      </a:r>
                      <a:endParaRPr lang="zh-CN" sz="1800" b="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800" kern="100" dirty="0">
                          <a:effectLst/>
                        </a:rPr>
                        <a:t>浏览器会显示一个</a:t>
                      </a:r>
                      <a:r>
                        <a:rPr lang="zh-CN" altLang="zh-CN" sz="1800" kern="100" dirty="0">
                          <a:effectLst/>
                        </a:rPr>
                        <a:t>斜体的字体样式。</a:t>
                      </a:r>
                      <a:endParaRPr lang="zh-CN" altLang="zh-CN" sz="1800" kern="100" dirty="0">
                        <a:effectLst/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7665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oblique</a:t>
                      </a:r>
                      <a:endParaRPr lang="zh-CN" sz="1800" b="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kern="100" dirty="0">
                          <a:effectLst/>
                        </a:rPr>
                        <a:t>浏览器会显示一个倾斜的字体样式。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commondata" val="eyJoZGlkIjoiNWM2MGY3YTYwNDIwZWNlZGE5NDdkNjQzZDEyODE4ZWIifQ==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1184</Words>
  <Application>WPS 演示</Application>
  <PresentationFormat>宽屏</PresentationFormat>
  <Paragraphs>153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Times New Roman</vt:lpstr>
      <vt:lpstr>Calibri</vt:lpstr>
      <vt:lpstr>Times New Roman</vt:lpstr>
      <vt:lpstr>Calibri</vt:lpstr>
      <vt:lpstr>Arial Unicode MS</vt:lpstr>
      <vt:lpstr>Arial Black</vt:lpstr>
      <vt:lpstr>Office 主题​​</vt:lpstr>
      <vt:lpstr>3.12</vt:lpstr>
      <vt:lpstr>目录</vt:lpstr>
      <vt:lpstr>一、font-size:字号大小</vt:lpstr>
      <vt:lpstr>一、font-size:字号大小</vt:lpstr>
      <vt:lpstr>二、font-family:字体样式</vt:lpstr>
      <vt:lpstr>二、font-family:字体样式</vt:lpstr>
      <vt:lpstr>三、font-weight:字体粗细</vt:lpstr>
      <vt:lpstr>三、font-weight:字体粗细</vt:lpstr>
      <vt:lpstr>四、font-style:字体风格</vt:lpstr>
      <vt:lpstr>四、font-style:字体风格</vt:lpstr>
      <vt:lpstr>五、font:综合设置字体样式</vt:lpstr>
      <vt:lpstr>五、font:综合设置字体样式</vt:lpstr>
      <vt:lpstr>五、font:综合设置字体样式</vt:lpstr>
      <vt:lpstr>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东成西玥</cp:lastModifiedBy>
  <cp:revision>28</cp:revision>
  <dcterms:created xsi:type="dcterms:W3CDTF">2019-09-19T02:01:00Z</dcterms:created>
  <dcterms:modified xsi:type="dcterms:W3CDTF">2023-11-21T02:11:48Z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8AB51563A8D243669894C9D1B8260525_13</vt:lpwstr>
  </property>
</Properties>
</file>