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  <p:sldId id="277" r:id="rId15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409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6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tags" Target="../tags/tag84.xml"/><Relationship Id="rId4" Type="http://schemas.openxmlformats.org/officeDocument/2006/relationships/image" Target="../media/image12.png"/><Relationship Id="rId3" Type="http://schemas.openxmlformats.org/officeDocument/2006/relationships/tags" Target="../tags/tag8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tags" Target="../tags/tag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1" Type="http://schemas.openxmlformats.org/officeDocument/2006/relationships/slideLayout" Target="../slideLayouts/slideLayout5.xml"/><Relationship Id="rId20" Type="http://schemas.openxmlformats.org/officeDocument/2006/relationships/tags" Target="../tags/tag76.xml"/><Relationship Id="rId2" Type="http://schemas.openxmlformats.org/officeDocument/2006/relationships/tags" Target="../tags/tag58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tags" Target="../tags/tag78.xml"/><Relationship Id="rId3" Type="http://schemas.openxmlformats.org/officeDocument/2006/relationships/image" Target="../media/image4.png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tags" Target="../tags/tag80.xml"/><Relationship Id="rId3" Type="http://schemas.openxmlformats.org/officeDocument/2006/relationships/image" Target="../media/image6.png"/><Relationship Id="rId2" Type="http://schemas.openxmlformats.org/officeDocument/2006/relationships/tags" Target="../tags/tag7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tags" Target="../tags/tag82.xml"/><Relationship Id="rId3" Type="http://schemas.openxmlformats.org/officeDocument/2006/relationships/image" Target="../media/image8.png"/><Relationship Id="rId2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656717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CSS 字、行、段落属性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91895" y="2768600"/>
            <a:ext cx="1923415" cy="1206500"/>
          </a:xfrm>
        </p:spPr>
        <p:txBody>
          <a:bodyPr>
            <a:normAutofit/>
          </a:bodyPr>
          <a:p>
            <a:r>
              <a:rPr altLang="zh-CN"/>
              <a:t>3.11</a:t>
            </a:r>
            <a:endParaRPr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text-indent 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属性规定文本块中首行文本的缩进，允许使用负值。如果使用负值，那么首行会被缩进到左边。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五、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text-indent:</a:t>
            </a:r>
            <a:r>
              <a:rPr>
                <a:solidFill>
                  <a:srgbClr val="0070C0"/>
                </a:solidFill>
                <a:sym typeface="+mn-ea"/>
              </a:rPr>
              <a:t>首行缩进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8729" y="1268760"/>
            <a:ext cx="756083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500"/>
              </a:spcBef>
              <a:defRPr/>
            </a:pPr>
            <a:endParaRPr lang="en-US" altLang="zh-CN" sz="2000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999656" y="2636912"/>
          <a:ext cx="6367780" cy="2016225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431290"/>
                <a:gridCol w="4936490"/>
              </a:tblGrid>
              <a:tr h="672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值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2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length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定义固定的缩进。默认值：</a:t>
                      </a:r>
                      <a:r>
                        <a:rPr lang="en-US" sz="2000" kern="100">
                          <a:effectLst/>
                        </a:rPr>
                        <a:t>0</a:t>
                      </a:r>
                      <a:r>
                        <a:rPr lang="zh-CN" sz="2000" kern="100">
                          <a:effectLst/>
                        </a:rPr>
                        <a:t>。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2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%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定义基于父元素宽度的百分比的缩进。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五、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text-indent:</a:t>
            </a:r>
            <a:r>
              <a:rPr>
                <a:solidFill>
                  <a:srgbClr val="0070C0"/>
                </a:solidFill>
                <a:sym typeface="+mn-ea"/>
              </a:rPr>
              <a:t>首行缩进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030" y="2989605"/>
            <a:ext cx="5095238" cy="31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/>
          <p:nvPr/>
        </p:nvPicPr>
        <p:blipFill>
          <a:blip r:embed="rId2"/>
          <a:srcRect t="29193"/>
          <a:stretch>
            <a:fillRect/>
          </a:stretch>
        </p:blipFill>
        <p:spPr>
          <a:xfrm>
            <a:off x="6096000" y="4076700"/>
            <a:ext cx="4162425" cy="1704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96440" y="1130300"/>
            <a:ext cx="3914775" cy="1762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1675" t="16496" r="8710" b="-373"/>
          <a:stretch>
            <a:fillRect/>
          </a:stretch>
        </p:blipFill>
        <p:spPr>
          <a:xfrm>
            <a:off x="6096000" y="487680"/>
            <a:ext cx="5403215" cy="3283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小结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2675" y="1143000"/>
            <a:ext cx="5013325" cy="2856230"/>
          </a:xfrm>
          <a:prstGeom prst="rect">
            <a:avLst/>
          </a:prstGeom>
        </p:spPr>
      </p:pic>
      <p:sp>
        <p:nvSpPr>
          <p:cNvPr id="7" name="矩形 6" descr="7b0a2020202022776f7264617274223a2022220a7d0a"/>
          <p:cNvSpPr/>
          <p:nvPr/>
        </p:nvSpPr>
        <p:spPr>
          <a:xfrm>
            <a:off x="6463665" y="3216275"/>
            <a:ext cx="4846320" cy="2266315"/>
          </a:xfrm>
          <a:prstGeom prst="rect">
            <a:avLst/>
          </a:prstGeom>
          <a:noFill/>
        </p:spPr>
        <p:txBody>
          <a:bodyPr wrap="none" lIns="90170" tIns="46990" rIns="90170" bIns="46990" rtlCol="0" anchor="t">
            <a:normAutofit lnSpcReduction="20000"/>
            <a:scene3d>
              <a:camera prst="obliqueBottomLeft"/>
              <a:lightRig rig="contrasting" dir="t">
                <a:rot lat="0" lon="0" rev="0"/>
              </a:lightRig>
            </a:scene3d>
            <a:sp3d>
              <a:extrusionClr>
                <a:srgbClr val="AEFEF2"/>
              </a:extrusionClr>
            </a:sp3d>
          </a:bodyPr>
          <a:p>
            <a:pPr algn="ctr"/>
            <a:r>
              <a:rPr lang="zh-CN" altLang="en-US" sz="6600">
                <a:ln w="4233">
                  <a:solidFill>
                    <a:srgbClr val="E6B76F"/>
                  </a:solidFill>
                </a:ln>
                <a:gradFill>
                  <a:gsLst>
                    <a:gs pos="100000">
                      <a:srgbClr val="ADB836"/>
                    </a:gs>
                    <a:gs pos="67000">
                      <a:srgbClr val="324A25"/>
                    </a:gs>
                  </a:gsLst>
                  <a:lin ang="5400000" scaled="0"/>
                </a:gradFill>
                <a:effectLst>
                  <a:outerShdw dist="76200" dir="7740000" algn="t" rotWithShape="0">
                    <a:srgbClr val="99BB83">
                      <a:alpha val="100000"/>
                    </a:srgbClr>
                  </a:outerShdw>
                  <a:reflection blurRad="2117" stA="27000" endA="300" endPos="45500" dist="50800" dir="5400000" sy="-100000" algn="bl" rotWithShape="0"/>
                </a:effectLst>
                <a:latin typeface="汉仪行楷简" panose="02010600000101010101" charset="-122"/>
                <a:ea typeface="汉仪行楷简" panose="02010600000101010101" charset="-122"/>
              </a:rPr>
              <a:t>遵守行业规范</a:t>
            </a:r>
            <a:endParaRPr lang="zh-CN" altLang="en-US" sz="6600">
              <a:ln w="4233">
                <a:solidFill>
                  <a:srgbClr val="E6B76F"/>
                </a:solidFill>
              </a:ln>
              <a:gradFill>
                <a:gsLst>
                  <a:gs pos="100000">
                    <a:srgbClr val="ADB836"/>
                  </a:gs>
                  <a:gs pos="67000">
                    <a:srgbClr val="324A25"/>
                  </a:gs>
                </a:gsLst>
                <a:lin ang="5400000" scaled="0"/>
              </a:gradFill>
              <a:effectLst>
                <a:outerShdw dist="76200" dir="7740000" algn="t" rotWithShape="0">
                  <a:srgbClr val="99BB83">
                    <a:alpha val="100000"/>
                  </a:srgbClr>
                </a:outerShdw>
                <a:reflection blurRad="2117" stA="27000" endA="300" endPos="45500" dist="50800" dir="5400000" sy="-100000" algn="bl" rotWithShape="0"/>
              </a:effectLst>
              <a:latin typeface="汉仪行楷简" panose="02010600000101010101" charset="-122"/>
              <a:ea typeface="汉仪行楷简" panose="02010600000101010101" charset="-122"/>
            </a:endParaRPr>
          </a:p>
          <a:p>
            <a:pPr algn="ctr"/>
            <a:r>
              <a:rPr lang="zh-CN" altLang="en-US" sz="6600">
                <a:ln w="4233">
                  <a:solidFill>
                    <a:srgbClr val="E6B76F"/>
                  </a:solidFill>
                </a:ln>
                <a:gradFill>
                  <a:gsLst>
                    <a:gs pos="100000">
                      <a:srgbClr val="ADB836"/>
                    </a:gs>
                    <a:gs pos="67000">
                      <a:srgbClr val="324A25"/>
                    </a:gs>
                  </a:gsLst>
                  <a:lin ang="5400000" scaled="0"/>
                </a:gradFill>
                <a:effectLst>
                  <a:outerShdw dist="76200" dir="7740000" algn="t" rotWithShape="0">
                    <a:srgbClr val="99BB83">
                      <a:alpha val="100000"/>
                    </a:srgbClr>
                  </a:outerShdw>
                  <a:reflection blurRad="2117" stA="27000" endA="300" endPos="45500" dist="50800" dir="5400000" sy="-100000" algn="bl" rotWithShape="0"/>
                </a:effectLst>
                <a:latin typeface="汉仪行楷简" panose="02010600000101010101" charset="-122"/>
                <a:ea typeface="汉仪行楷简" panose="02010600000101010101" charset="-122"/>
              </a:rPr>
              <a:t>恪守职业道德</a:t>
            </a:r>
            <a:endParaRPr lang="zh-CN" altLang="en-US" sz="6600">
              <a:ln w="4233">
                <a:solidFill>
                  <a:srgbClr val="E6B76F"/>
                </a:solidFill>
              </a:ln>
              <a:gradFill>
                <a:gsLst>
                  <a:gs pos="100000">
                    <a:srgbClr val="ADB836"/>
                  </a:gs>
                  <a:gs pos="67000">
                    <a:srgbClr val="324A25"/>
                  </a:gs>
                </a:gsLst>
                <a:lin ang="5400000" scaled="0"/>
              </a:gradFill>
              <a:effectLst>
                <a:outerShdw dist="76200" dir="7740000" algn="t" rotWithShape="0">
                  <a:srgbClr val="99BB83">
                    <a:alpha val="100000"/>
                  </a:srgbClr>
                </a:outerShdw>
                <a:reflection blurRad="2117" stA="27000" endA="300" endPos="45500" dist="50800" dir="5400000" sy="-100000" algn="bl" rotWithShape="0"/>
              </a:effectLst>
              <a:latin typeface="汉仪行楷简" panose="02010600000101010101" charset="-122"/>
              <a:ea typeface="汉仪行楷简" panose="0201060000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97457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6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lang="zh-CN" altLang="en-US" sz="66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目录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119671" y="1150480"/>
            <a:ext cx="1192345" cy="612920"/>
            <a:chOff x="2215144" y="982844"/>
            <a:chExt cx="1244730" cy="842780"/>
          </a:xfrm>
        </p:grpSpPr>
        <p:sp>
          <p:nvSpPr>
            <p:cNvPr id="41" name="平行四边形 40"/>
            <p:cNvSpPr/>
            <p:nvPr>
              <p:custDataLst>
                <p:tags r:id="rId1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42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19671" y="2070665"/>
            <a:ext cx="1192345" cy="618263"/>
            <a:chOff x="2215144" y="2026500"/>
            <a:chExt cx="1244730" cy="850129"/>
          </a:xfrm>
        </p:grpSpPr>
        <p:sp>
          <p:nvSpPr>
            <p:cNvPr id="44" name="平行四边形 43"/>
            <p:cNvSpPr/>
            <p:nvPr>
              <p:custDataLst>
                <p:tags r:id="rId3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45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119671" y="3001028"/>
            <a:ext cx="1192345" cy="614383"/>
            <a:chOff x="2215144" y="3084852"/>
            <a:chExt cx="1244730" cy="844793"/>
          </a:xfrm>
        </p:grpSpPr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48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25342" y="1128307"/>
            <a:ext cx="5143000" cy="612920"/>
            <a:chOff x="4315150" y="953426"/>
            <a:chExt cx="3857250" cy="540057"/>
          </a:xfrm>
        </p:grpSpPr>
        <p:sp>
          <p:nvSpPr>
            <p:cNvPr id="50" name="矩形 49"/>
            <p:cNvSpPr/>
            <p:nvPr>
              <p:custDataLst>
                <p:tags r:id="rId7"/>
              </p:custDataLst>
            </p:nvPr>
          </p:nvSpPr>
          <p:spPr>
            <a:xfrm>
              <a:off x="4841196" y="103609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letter-spacing属性</a:t>
              </a:r>
              <a:endParaRPr lang="en-GB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51" name="平行四边形 50"/>
            <p:cNvSpPr/>
            <p:nvPr>
              <p:custDataLst>
                <p:tags r:id="rId8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025062" y="2053843"/>
            <a:ext cx="5143280" cy="612920"/>
            <a:chOff x="4314940" y="1647579"/>
            <a:chExt cx="3857460" cy="540057"/>
          </a:xfrm>
        </p:grpSpPr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4314940" y="1711779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ctr">
                <a:defRPr/>
              </a:pPr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word-spacing属性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54" name="平行四边形 53"/>
            <p:cNvSpPr/>
            <p:nvPr>
              <p:custDataLst>
                <p:tags r:id="rId10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025342" y="2979380"/>
            <a:ext cx="5143000" cy="612920"/>
            <a:chOff x="4315150" y="2341731"/>
            <a:chExt cx="3857250" cy="540057"/>
          </a:xfrm>
        </p:grpSpPr>
        <p:sp>
          <p:nvSpPr>
            <p:cNvPr id="56" name="矩形 55"/>
            <p:cNvSpPr/>
            <p:nvPr>
              <p:custDataLst>
                <p:tags r:id="rId11"/>
              </p:custDataLst>
            </p:nvPr>
          </p:nvSpPr>
          <p:spPr>
            <a:xfrm>
              <a:off x="4841197" y="2424395"/>
              <a:ext cx="2827146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line-height属性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57" name="平行四边形 56"/>
            <p:cNvSpPr/>
            <p:nvPr>
              <p:custDataLst>
                <p:tags r:id="rId12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994576" y="3882320"/>
            <a:ext cx="1192345" cy="618263"/>
            <a:chOff x="2215144" y="2026500"/>
            <a:chExt cx="1244730" cy="850129"/>
          </a:xfrm>
        </p:grpSpPr>
        <p:sp>
          <p:nvSpPr>
            <p:cNvPr id="59" name="平行四边形 58"/>
            <p:cNvSpPr/>
            <p:nvPr>
              <p:custDataLst>
                <p:tags r:id="rId13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0" name="文本框 10"/>
            <p:cNvSpPr txBox="1"/>
            <p:nvPr>
              <p:custDataLst>
                <p:tags r:id="rId14"/>
              </p:custDataLst>
            </p:nvPr>
          </p:nvSpPr>
          <p:spPr>
            <a:xfrm>
              <a:off x="2393075" y="2026500"/>
              <a:ext cx="1066799" cy="802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04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994576" y="4812683"/>
            <a:ext cx="1192345" cy="613308"/>
            <a:chOff x="2215144" y="3084852"/>
            <a:chExt cx="1244730" cy="843315"/>
          </a:xfrm>
        </p:grpSpPr>
        <p:sp>
          <p:nvSpPr>
            <p:cNvPr id="62" name="平行四边形 61"/>
            <p:cNvSpPr/>
            <p:nvPr>
              <p:custDataLst>
                <p:tags r:id="rId15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3" name="文本框 11"/>
            <p:cNvSpPr txBox="1"/>
            <p:nvPr>
              <p:custDataLst>
                <p:tags r:id="rId16"/>
              </p:custDataLst>
            </p:nvPr>
          </p:nvSpPr>
          <p:spPr>
            <a:xfrm>
              <a:off x="2393075" y="3125750"/>
              <a:ext cx="1066799" cy="80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05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900247" y="3865498"/>
            <a:ext cx="5143000" cy="612920"/>
            <a:chOff x="4315150" y="1647579"/>
            <a:chExt cx="3857250" cy="540057"/>
          </a:xfrm>
        </p:grpSpPr>
        <p:sp>
          <p:nvSpPr>
            <p:cNvPr id="65" name="矩形 64"/>
            <p:cNvSpPr/>
            <p:nvPr>
              <p:custDataLst>
                <p:tags r:id="rId17"/>
              </p:custDataLst>
            </p:nvPr>
          </p:nvSpPr>
          <p:spPr>
            <a:xfrm>
              <a:off x="4935018" y="1753742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text-align属性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66" name="平行四边形 65"/>
            <p:cNvSpPr/>
            <p:nvPr>
              <p:custDataLst>
                <p:tags r:id="rId18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900247" y="4791035"/>
            <a:ext cx="5143000" cy="612920"/>
            <a:chOff x="4315150" y="2341731"/>
            <a:chExt cx="3857250" cy="540057"/>
          </a:xfrm>
        </p:grpSpPr>
        <p:sp>
          <p:nvSpPr>
            <p:cNvPr id="68" name="矩形 67"/>
            <p:cNvSpPr/>
            <p:nvPr>
              <p:custDataLst>
                <p:tags r:id="rId19"/>
              </p:custDataLst>
            </p:nvPr>
          </p:nvSpPr>
          <p:spPr>
            <a:xfrm>
              <a:off x="4841197" y="2424395"/>
              <a:ext cx="2827146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text-indent属性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69" name="平行四边形 68"/>
            <p:cNvSpPr/>
            <p:nvPr>
              <p:custDataLst>
                <p:tags r:id="rId20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设置对象中的文字之间的间隔，该属性将指定的间隔添加到每个文字之后，但最后一个字将被排除在外。</a:t>
            </a:r>
            <a:endParaRPr lang="zh-CN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语法：</a:t>
            </a:r>
            <a:endParaRPr lang="zh-CN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letter-spacing : normal | length </a:t>
            </a:r>
            <a:endParaRPr lang="zh-CN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参数：</a:t>
            </a:r>
            <a:endParaRPr lang="zh-CN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normal: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默认间隔</a:t>
            </a:r>
            <a:endParaRPr lang="zh-CN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length: 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由浮点数字和单位标识符组成的长度值，允许为负值。请参阅长度单位。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一、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letter-spacing:</a:t>
            </a:r>
            <a:r>
              <a:rPr altLang="zh-CN">
                <a:solidFill>
                  <a:srgbClr val="0070C0"/>
                </a:solidFill>
                <a:sym typeface="+mn-ea"/>
              </a:rPr>
              <a:t>字间距</a:t>
            </a:r>
            <a:endParaRPr lang="zh-CN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560" y="1218818"/>
            <a:ext cx="756083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endParaRPr lang="en-US" altLang="zh-CN" sz="2000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设置对象中的单词之间插入的空格数，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letter-spacing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为每个字符之间的空白距离，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word-spacing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为单词之间的空白距离，中文文字下用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word-spacing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是没有效果的，所以只能用</a:t>
            </a:r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letter-spacing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语法：</a:t>
            </a:r>
            <a:endParaRPr lang="zh-CN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word-spacing : normal | length </a:t>
            </a:r>
            <a:endParaRPr lang="zh-CN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参数：</a:t>
            </a:r>
            <a:endParaRPr lang="zh-CN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normal: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默认间距</a:t>
            </a:r>
            <a:endParaRPr lang="zh-CN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length:</a:t>
            </a:r>
            <a:r>
              <a:rPr altLang="zh-CN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由浮点数字和单位标识符组成的长度值，允许为负值。请参阅长度单位</a:t>
            </a:r>
            <a:r>
              <a:rPr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rgbClr val="0070C0"/>
                </a:solidFill>
                <a:sym typeface="+mn-ea"/>
              </a:rPr>
              <a:t>二、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word-spacing:</a:t>
            </a:r>
            <a:r>
              <a:rPr>
                <a:solidFill>
                  <a:srgbClr val="0070C0"/>
                </a:solidFill>
                <a:sym typeface="+mn-ea"/>
              </a:rPr>
              <a:t>单词间距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560" y="1218818"/>
            <a:ext cx="799288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</a:t>
            </a:r>
            <a:endParaRPr lang="en-US" altLang="zh-CN" sz="2000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rgbClr val="0070C0"/>
                </a:solidFill>
                <a:sym typeface="+mn-ea"/>
              </a:rPr>
              <a:t>二、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word-spacing:</a:t>
            </a:r>
            <a:r>
              <a:rPr>
                <a:solidFill>
                  <a:srgbClr val="0070C0"/>
                </a:solidFill>
                <a:sym typeface="+mn-ea"/>
              </a:rPr>
              <a:t>单词间距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87" y="4277345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47800" y="3785235"/>
            <a:ext cx="6257925" cy="1981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47800" y="803910"/>
            <a:ext cx="6657975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  line-height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属性的功能是设置一行文本所占的高度。当一段文字中有很多行时，设置它的值，可以调整多行文字之间的垂直方向的间距。这个属性不允许使用负值。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sym typeface="+mn-ea"/>
              </a:rPr>
              <a:t>三、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line-height:</a:t>
            </a:r>
            <a:r>
              <a:rPr>
                <a:solidFill>
                  <a:srgbClr val="0070C0"/>
                </a:solidFill>
                <a:sym typeface="+mn-ea"/>
              </a:rPr>
              <a:t>行间距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5560" y="1218818"/>
            <a:ext cx="799288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</a:t>
            </a:r>
            <a:endParaRPr lang="en-US" altLang="zh-CN" sz="2000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75620" y="2924944"/>
          <a:ext cx="6912610" cy="299720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513205"/>
                <a:gridCol w="5399405"/>
              </a:tblGrid>
              <a:tr h="5162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值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描述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1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normal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默认。设置合理的行间距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number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设置数字，此数字会与当前的字体尺寸相乘来设置行间距。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26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length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设置固定的行间距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1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%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基于当前字体尺寸的百分比行间距。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三、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line-height:</a:t>
            </a:r>
            <a:r>
              <a:rPr>
                <a:solidFill>
                  <a:srgbClr val="0070C0"/>
                </a:solidFill>
                <a:sym typeface="+mn-ea"/>
              </a:rPr>
              <a:t>行间距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87" y="410399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655" y="2409190"/>
            <a:ext cx="6562725" cy="3524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72485" y="1057275"/>
            <a:ext cx="814387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text-align </a:t>
            </a:r>
            <a:r>
              <a:rPr altLang="zh-CN"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属性设置元素中的文本的水平对齐方式</a:t>
            </a:r>
            <a:r>
              <a:rPr b="1" kern="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endParaRPr lang="en-US" altLang="zh-CN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rgbClr val="0070C0"/>
                </a:solidFill>
                <a:sym typeface="+mn-ea"/>
              </a:rPr>
              <a:t>四、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text-align:</a:t>
            </a:r>
            <a:r>
              <a:rPr>
                <a:solidFill>
                  <a:srgbClr val="0070C0"/>
                </a:solidFill>
                <a:sym typeface="+mn-ea"/>
              </a:rPr>
              <a:t>水平对齐方式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8729" y="1268760"/>
            <a:ext cx="7560838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500"/>
              </a:spcBef>
              <a:defRPr/>
            </a:pPr>
            <a:endParaRPr lang="en-US" altLang="zh-CN" sz="2000" b="1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927648" y="2564904"/>
          <a:ext cx="6624320" cy="252095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1230630"/>
                <a:gridCol w="5393690"/>
              </a:tblGrid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值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描述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left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把文本排列到左边。默认值：由浏览器决定。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right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把文本排列到右边。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center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把文本排列到中间。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justify</a:t>
                      </a:r>
                      <a:endParaRPr lang="zh-CN" sz="2000" kern="10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实现两端对齐文本效果。</a:t>
                      </a:r>
                      <a:endParaRPr lang="zh-CN" sz="20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>
                <a:solidFill>
                  <a:srgbClr val="0070C0"/>
                </a:solidFill>
                <a:sym typeface="+mn-ea"/>
              </a:rPr>
              <a:t>四、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text-align:</a:t>
            </a:r>
            <a:r>
              <a:rPr>
                <a:solidFill>
                  <a:srgbClr val="0070C0"/>
                </a:solidFill>
                <a:sym typeface="+mn-ea"/>
              </a:rPr>
              <a:t>水平对齐方式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87" y="4509120"/>
            <a:ext cx="2686213" cy="182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27125" y="1350645"/>
            <a:ext cx="5257800" cy="4457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r="43329"/>
          <a:stretch>
            <a:fillRect/>
          </a:stretch>
        </p:blipFill>
        <p:spPr>
          <a:xfrm>
            <a:off x="6384925" y="1350645"/>
            <a:ext cx="4161790" cy="1628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commondata" val="eyJoZGlkIjoiNWM2MGY3YTYwNDIwZWNlZGE5NDdkNjQzZDEyODE4ZWI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WPS 演示</Application>
  <PresentationFormat>宽屏</PresentationFormat>
  <Paragraphs>136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Calibri</vt:lpstr>
      <vt:lpstr>汉仪行楷简</vt:lpstr>
      <vt:lpstr>Arial Unicode MS</vt:lpstr>
      <vt:lpstr>Arial Black</vt:lpstr>
      <vt:lpstr>Office 主题​​</vt:lpstr>
      <vt:lpstr>3.10</vt:lpstr>
      <vt:lpstr>目录</vt:lpstr>
      <vt:lpstr>一、letter-spacing:字间距</vt:lpstr>
      <vt:lpstr>二、word-spacing:单词间距</vt:lpstr>
      <vt:lpstr>二、word-spacing:单词间距</vt:lpstr>
      <vt:lpstr>三、line-height:行间距</vt:lpstr>
      <vt:lpstr>三、line-height:行间距</vt:lpstr>
      <vt:lpstr>四、text-align:水平对齐方式</vt:lpstr>
      <vt:lpstr>四、text-align:水平对齐方式</vt:lpstr>
      <vt:lpstr>五、text-indent:首行缩进</vt:lpstr>
      <vt:lpstr>五、text-indent:首行缩进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28</cp:revision>
  <dcterms:created xsi:type="dcterms:W3CDTF">2019-09-19T02:01:00Z</dcterms:created>
  <dcterms:modified xsi:type="dcterms:W3CDTF">2023-11-21T02:09:55Z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5268C1EAC1A64ABDAB3BD28151D76A76_13</vt:lpwstr>
  </property>
</Properties>
</file>