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5"/>
  </p:handoutMasterIdLst>
  <p:sldIdLst>
    <p:sldId id="262" r:id="rId3"/>
    <p:sldId id="268" r:id="rId4"/>
    <p:sldId id="269" r:id="rId5"/>
    <p:sldId id="278" r:id="rId6"/>
    <p:sldId id="279" r:id="rId8"/>
    <p:sldId id="280" r:id="rId9"/>
    <p:sldId id="281" r:id="rId10"/>
    <p:sldId id="282" r:id="rId11"/>
    <p:sldId id="283" r:id="rId12"/>
    <p:sldId id="284" r:id="rId13"/>
    <p:sldId id="277" r:id="rId14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68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tags" Target="../tags/tag58.xml"/><Relationship Id="rId4" Type="http://schemas.openxmlformats.org/officeDocument/2006/relationships/image" Target="../media/image5.png"/><Relationship Id="rId3" Type="http://schemas.openxmlformats.org/officeDocument/2006/relationships/tags" Target="../tags/tag5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63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64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8214360" cy="15684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CSS文本装饰和阴影效果属性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1895" y="2768600"/>
            <a:ext cx="1923415" cy="1206500"/>
          </a:xfrm>
        </p:spPr>
        <p:txBody>
          <a:bodyPr>
            <a:normAutofit/>
          </a:bodyPr>
          <a:p>
            <a:r>
              <a:rPr altLang="zh-CN"/>
              <a:t>3.12</a:t>
            </a:r>
            <a:endParaRPr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二</a:t>
            </a:r>
            <a:r>
              <a:rPr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text-shadow 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99185" y="280035"/>
            <a:ext cx="4688205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8770" y="1766570"/>
            <a:ext cx="7938770" cy="2644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57658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27" checksum="3669306426"/>
                </a:ext>
              </a:extLst>
            </a:pPr>
            <a:r>
              <a:rPr lang="zh-CN" altLang="en-US" sz="2000"/>
              <a:t>总结一下，text-shadow属性是一种非常有用的CSS属性，它可以为文本添加阴影效果，并且可以根据需求设置多个阴影效果。通过巧妙地运用text-shadow属性，我们可以为网页增添更多的视觉吸引力和创意。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532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lang="zh-CN" altLang="en-US" sz="66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text-decoration 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属性规定添加到文本的修饰。这个属性允许对文本设置某种效果，如加下划线等</a:t>
            </a:r>
            <a:r>
              <a:rPr altLang="zh-CN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 text-decoration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60" y="1218818"/>
            <a:ext cx="75608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</a:t>
            </a:r>
            <a:endParaRPr lang="en-US" altLang="zh-CN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15680" y="2741735"/>
          <a:ext cx="5645150" cy="22860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661160"/>
                <a:gridCol w="3983990"/>
              </a:tblGrid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值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normal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默认。定义标准的文本。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underline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定义文本下的一条线。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00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overline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定义文本上的一条线。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1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line-through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定义穿过文本的一条线。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 text-decoration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2849905"/>
            <a:ext cx="5171429" cy="33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/>
          <p:nvPr/>
        </p:nvPicPr>
        <p:blipFill>
          <a:blip r:embed="rId2"/>
          <a:srcRect t="30874"/>
          <a:stretch>
            <a:fillRect/>
          </a:stretch>
        </p:blipFill>
        <p:spPr>
          <a:xfrm>
            <a:off x="5660390" y="4217035"/>
            <a:ext cx="3685540" cy="1671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05405" y="673735"/>
            <a:ext cx="2952750" cy="207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60390" y="673735"/>
            <a:ext cx="34099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text-shadow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新增属性，使用该属性可以为页面中的文本添加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阴影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原创设计师QQ598969553          _4"/>
          <p:cNvSpPr/>
          <p:nvPr/>
        </p:nvSpPr>
        <p:spPr>
          <a:xfrm>
            <a:off x="954860" y="2021492"/>
            <a:ext cx="10324321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text-shadow</a:t>
            </a:r>
            <a:r>
              <a:rPr lang="zh-CN" altLang="en-US" sz="3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属性的语法格式</a:t>
            </a:r>
            <a:endParaRPr lang="en-US" altLang="zh-CN" sz="30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5559" y="4149026"/>
            <a:ext cx="9989667" cy="835926"/>
            <a:chOff x="612068" y="4066318"/>
            <a:chExt cx="1957698" cy="793806"/>
          </a:xfrm>
        </p:grpSpPr>
        <p:sp>
          <p:nvSpPr>
            <p:cNvPr id="12" name="矩形 11"/>
            <p:cNvSpPr/>
            <p:nvPr/>
          </p:nvSpPr>
          <p:spPr>
            <a:xfrm>
              <a:off x="612068" y="4066318"/>
              <a:ext cx="1957698" cy="793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12068" y="4158100"/>
              <a:ext cx="1957698" cy="5252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选择器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  <a:r>
                <a:rPr lang="en-US" altLang="zh-CN" sz="2000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text-shadow:h-shadow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v-shadow blur color;}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28078" y="4952581"/>
            <a:ext cx="2265348" cy="1329064"/>
            <a:chOff x="1595175" y="4581473"/>
            <a:chExt cx="4223396" cy="2019146"/>
          </a:xfrm>
        </p:grpSpPr>
        <p:sp>
          <p:nvSpPr>
            <p:cNvPr id="15" name="椭圆形标注 14"/>
            <p:cNvSpPr/>
            <p:nvPr/>
          </p:nvSpPr>
          <p:spPr>
            <a:xfrm rot="10800000" flipH="1">
              <a:off x="1595175" y="4581473"/>
              <a:ext cx="4223396" cy="2019146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96180" y="5192583"/>
              <a:ext cx="3674392" cy="76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阴影颜色</a:t>
              </a:r>
              <a:endPara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23751" y="4952581"/>
            <a:ext cx="2265348" cy="1329064"/>
            <a:chOff x="1595175" y="4581473"/>
            <a:chExt cx="4223396" cy="2019146"/>
          </a:xfrm>
        </p:grpSpPr>
        <p:sp>
          <p:nvSpPr>
            <p:cNvPr id="20" name="椭圆形标注 19"/>
            <p:cNvSpPr/>
            <p:nvPr/>
          </p:nvSpPr>
          <p:spPr>
            <a:xfrm rot="10800000" flipH="1">
              <a:off x="1595175" y="4581473"/>
              <a:ext cx="4223396" cy="2019146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6180" y="4914756"/>
              <a:ext cx="3674392" cy="1400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水平阴影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的距离</a:t>
              </a:r>
              <a:endPara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575268" y="2861395"/>
            <a:ext cx="2265348" cy="1329064"/>
            <a:chOff x="1595175" y="4581473"/>
            <a:chExt cx="4223396" cy="2019146"/>
          </a:xfrm>
        </p:grpSpPr>
        <p:sp>
          <p:nvSpPr>
            <p:cNvPr id="23" name="椭圆形标注 22"/>
            <p:cNvSpPr/>
            <p:nvPr/>
          </p:nvSpPr>
          <p:spPr>
            <a:xfrm flipH="1">
              <a:off x="1595175" y="4581473"/>
              <a:ext cx="4223396" cy="2019146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896180" y="4914756"/>
              <a:ext cx="3674392" cy="1400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altLang="en-US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垂直阴影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的距离</a:t>
              </a:r>
              <a:endPara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61164" y="2833005"/>
            <a:ext cx="2085865" cy="1329064"/>
            <a:chOff x="5818569" y="4581473"/>
            <a:chExt cx="3888776" cy="2019146"/>
          </a:xfrm>
        </p:grpSpPr>
        <p:sp>
          <p:nvSpPr>
            <p:cNvPr id="26" name="椭圆形标注 25"/>
            <p:cNvSpPr/>
            <p:nvPr/>
          </p:nvSpPr>
          <p:spPr>
            <a:xfrm>
              <a:off x="5818569" y="4581473"/>
              <a:ext cx="3888776" cy="2019146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94646" y="5254255"/>
              <a:ext cx="3674392" cy="769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</a:t>
              </a:r>
              <a:r>
                <a:rPr lang="zh-CN" altLang="en-US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模糊半径</a:t>
              </a:r>
              <a:endPara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sym typeface="+mn-ea"/>
              </a:rPr>
              <a:t>二</a:t>
            </a:r>
            <a:r>
              <a:rPr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text-shadow 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014962" y="1119069"/>
            <a:ext cx="2218774" cy="859155"/>
            <a:chOff x="982662" y="1557794"/>
            <a:chExt cx="2219185" cy="859314"/>
          </a:xfrm>
        </p:grpSpPr>
        <p:sp>
          <p:nvSpPr>
            <p:cNvPr id="29" name="圆角矩形 28"/>
            <p:cNvSpPr/>
            <p:nvPr/>
          </p:nvSpPr>
          <p:spPr>
            <a:xfrm>
              <a:off x="982662" y="1587471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TextBox 35"/>
            <p:cNvSpPr txBox="1">
              <a:spLocks noChangeArrowheads="1"/>
            </p:cNvSpPr>
            <p:nvPr/>
          </p:nvSpPr>
          <p:spPr bwMode="auto">
            <a:xfrm>
              <a:off x="982663" y="1557794"/>
              <a:ext cx="2219184" cy="8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680" y="876824"/>
            <a:ext cx="7260544" cy="3966948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sym typeface="+mn-ea"/>
              </a:rPr>
              <a:t>二</a:t>
            </a:r>
            <a:r>
              <a:rPr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text-shadow 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1700" y="2433955"/>
            <a:ext cx="3171825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      </a:t>
            </a:r>
            <a:r>
              <a:rPr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注意：</a:t>
            </a:r>
            <a:endParaRPr lang="en-US" altLang="zh-CN" b="1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62" y="2349967"/>
            <a:ext cx="3148482" cy="37644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68478" y="2848210"/>
            <a:ext cx="4745314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endParaRPr lang="en-US" altLang="zh-CN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37985" y="2145189"/>
            <a:ext cx="6478782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阴影的水平距离或垂直距离参数可以设为负值，但阴影的模糊半径参数只能设置为正值，并且数值越大阴影向外模糊的范围也就越大。</a:t>
            </a:r>
            <a:endParaRPr lang="en-US" altLang="zh-CN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sym typeface="+mn-ea"/>
              </a:rPr>
              <a:t>二</a:t>
            </a:r>
            <a:r>
              <a:rPr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text-shadow 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63650" y="2995930"/>
            <a:ext cx="9408160" cy="2811780"/>
          </a:xfrm>
        </p:spPr>
        <p:txBody>
          <a:bodyPr/>
          <a:p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text-shadow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能够给文字添加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多个阴影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，从而产生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阴影叠加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的效果。设置阴影叠加的效果方法很简单，只需为文本设置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多组阴影参数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，中间用</a:t>
            </a:r>
            <a:r>
              <a:rPr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逗号</a:t>
            </a:r>
            <a:r>
              <a:rPr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隔开即可。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42123" y="1701479"/>
            <a:ext cx="6199627" cy="670436"/>
            <a:chOff x="3863975" y="1743007"/>
            <a:chExt cx="4203285" cy="670560"/>
          </a:xfrm>
        </p:grpSpPr>
        <p:sp>
          <p:nvSpPr>
            <p:cNvPr id="13" name="矩形 12"/>
            <p:cNvSpPr/>
            <p:nvPr/>
          </p:nvSpPr>
          <p:spPr>
            <a:xfrm>
              <a:off x="3863975" y="1743007"/>
              <a:ext cx="4203285" cy="670560"/>
            </a:xfrm>
            <a:prstGeom prst="rect">
              <a:avLst/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63975" y="1842044"/>
              <a:ext cx="4203285" cy="36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设置多个阴影叠加效果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原创设计师QQ598969553          _3"/>
          <p:cNvSpPr/>
          <p:nvPr/>
        </p:nvSpPr>
        <p:spPr>
          <a:xfrm>
            <a:off x="984250" y="2693670"/>
            <a:ext cx="10255250" cy="296291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8878" y="1764692"/>
            <a:ext cx="192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多学一</a:t>
            </a:r>
            <a:r>
              <a:rPr lang="zh-CN" altLang="en-US" sz="3200" b="1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招</a:t>
            </a:r>
            <a:r>
              <a:rPr lang="en-US" altLang="zh-CN" sz="3200" b="1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endParaRPr lang="zh-CN" altLang="en-US" sz="32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19762" y="1434128"/>
            <a:ext cx="1015813" cy="101581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sym typeface="+mn-ea"/>
              </a:rPr>
              <a:t>二</a:t>
            </a:r>
            <a:r>
              <a:rPr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text-shadow 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623695" y="2302510"/>
            <a:ext cx="8579485" cy="828675"/>
          </a:xfrm>
        </p:spPr>
        <p:txBody>
          <a:bodyPr/>
          <a:p>
            <a:r>
              <a:rPr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例如：</a:t>
            </a:r>
            <a:r>
              <a:rPr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设置红色和绿色阴影叠加的效果</a:t>
            </a:r>
            <a:endParaRPr lang="en-US" altLang="zh-CN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endParaRPr lang="en-US" altLang="zh-CN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42123" y="1321749"/>
            <a:ext cx="6199627" cy="670436"/>
            <a:chOff x="3863975" y="1743007"/>
            <a:chExt cx="4203285" cy="670560"/>
          </a:xfrm>
        </p:grpSpPr>
        <p:sp>
          <p:nvSpPr>
            <p:cNvPr id="13" name="矩形 12"/>
            <p:cNvSpPr/>
            <p:nvPr/>
          </p:nvSpPr>
          <p:spPr>
            <a:xfrm>
              <a:off x="3863975" y="1743007"/>
              <a:ext cx="4203285" cy="670560"/>
            </a:xfrm>
            <a:prstGeom prst="rect">
              <a:avLst/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63975" y="1842044"/>
              <a:ext cx="4203285" cy="36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设置多个阴影叠加效果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原创设计师QQ598969553          _3"/>
          <p:cNvSpPr/>
          <p:nvPr/>
        </p:nvSpPr>
        <p:spPr>
          <a:xfrm>
            <a:off x="984250" y="2191385"/>
            <a:ext cx="10255250" cy="331724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8878" y="1384962"/>
            <a:ext cx="192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多学一</a:t>
            </a:r>
            <a:r>
              <a:rPr lang="zh-CN" altLang="en-US" sz="3200" b="1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招</a:t>
            </a:r>
            <a:r>
              <a:rPr lang="en-US" altLang="zh-CN" sz="3200" b="1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endParaRPr lang="zh-CN" altLang="en-US" sz="32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19762" y="1054398"/>
            <a:ext cx="1015813" cy="101581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75090" y="2815118"/>
            <a:ext cx="10060289" cy="2550481"/>
            <a:chOff x="598258" y="3007267"/>
            <a:chExt cx="1971538" cy="2421968"/>
          </a:xfrm>
        </p:grpSpPr>
        <p:sp>
          <p:nvSpPr>
            <p:cNvPr id="20" name="矩形 19"/>
            <p:cNvSpPr/>
            <p:nvPr/>
          </p:nvSpPr>
          <p:spPr>
            <a:xfrm>
              <a:off x="598258" y="3007267"/>
              <a:ext cx="1957698" cy="2421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2068" y="3046462"/>
              <a:ext cx="1957728" cy="20779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P{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	font-size:32px;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	text-shadow:10px 10px </a:t>
              </a:r>
              <a:r>
                <a:rPr lang="en-US" altLang="zh-CN" sz="2000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10px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red,-10px -10px </a:t>
              </a:r>
              <a:r>
                <a:rPr lang="en-US" altLang="zh-CN" sz="2000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en-US" altLang="zh-CN" sz="2000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0px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green;  /*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红色和绿色的阴影叠加*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sym typeface="+mn-ea"/>
              </a:rPr>
              <a:t>二</a:t>
            </a:r>
            <a:r>
              <a:rPr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text-shadow 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02690" y="2621280"/>
            <a:ext cx="9338945" cy="679450"/>
          </a:xfrm>
        </p:spPr>
        <p:txBody>
          <a:bodyPr/>
          <a:p>
            <a:r>
              <a:rPr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例如：</a:t>
            </a:r>
            <a:r>
              <a:rPr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设置红色和绿色阴影叠加的效果</a:t>
            </a:r>
            <a:endParaRPr lang="en-US" altLang="zh-CN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endParaRPr lang="en-US" altLang="zh-CN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二</a:t>
            </a:r>
            <a:r>
              <a:rPr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text-shadow </a:t>
            </a:r>
            <a:r>
              <a:rPr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42123" y="1701479"/>
            <a:ext cx="6199627" cy="670436"/>
            <a:chOff x="3863975" y="1743007"/>
            <a:chExt cx="4203285" cy="670560"/>
          </a:xfrm>
        </p:grpSpPr>
        <p:sp>
          <p:nvSpPr>
            <p:cNvPr id="13" name="矩形 12"/>
            <p:cNvSpPr/>
            <p:nvPr/>
          </p:nvSpPr>
          <p:spPr>
            <a:xfrm>
              <a:off x="3863975" y="1743007"/>
              <a:ext cx="4203285" cy="670560"/>
            </a:xfrm>
            <a:prstGeom prst="rect">
              <a:avLst/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863975" y="1842044"/>
              <a:ext cx="4203285" cy="36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设置多个阴影叠加效果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原创设计师QQ598969553          _3"/>
          <p:cNvSpPr/>
          <p:nvPr/>
        </p:nvSpPr>
        <p:spPr>
          <a:xfrm>
            <a:off x="972497" y="2449693"/>
            <a:ext cx="10255440" cy="3687078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8878" y="1764692"/>
            <a:ext cx="192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多学一</a:t>
            </a:r>
            <a:r>
              <a:rPr lang="zh-CN" altLang="en-US" sz="3200" b="1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招</a:t>
            </a:r>
            <a:r>
              <a:rPr lang="en-US" altLang="zh-CN" sz="3200" b="1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:</a:t>
            </a:r>
            <a:endParaRPr lang="zh-CN" altLang="en-US" sz="32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形 22" descr="讲故事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19762" y="1434128"/>
            <a:ext cx="1015813" cy="1015813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99185" y="280035"/>
            <a:ext cx="4688205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36875" y="3472180"/>
            <a:ext cx="4343400" cy="188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commondata" val="eyJoZGlkIjoiNWM2MGY3YTYwNDIwZWNlZGE5NDdkNjQzZDEyODE4ZW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Calibri</vt:lpstr>
      <vt:lpstr>思源黑体 CN Regular</vt:lpstr>
      <vt:lpstr>Arial Unicode MS</vt:lpstr>
      <vt:lpstr>Arial Black</vt:lpstr>
      <vt:lpstr>Office 主题​​</vt:lpstr>
      <vt:lpstr>3.11</vt:lpstr>
      <vt:lpstr>一、 text-decoration属性</vt:lpstr>
      <vt:lpstr>一、 text-decoration属性</vt:lpstr>
      <vt:lpstr>二、text-shadow 属性</vt:lpstr>
      <vt:lpstr>二、text-shadow 属性</vt:lpstr>
      <vt:lpstr>二、text-shadow 属性</vt:lpstr>
      <vt:lpstr>二、text-shadow 属性</vt:lpstr>
      <vt:lpstr>二、text-shadow 属性</vt:lpstr>
      <vt:lpstr>二、text-shadow 属性</vt:lpstr>
      <vt:lpstr>二、text-shadow 属性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33</cp:revision>
  <dcterms:created xsi:type="dcterms:W3CDTF">2019-09-19T02:01:00Z</dcterms:created>
  <dcterms:modified xsi:type="dcterms:W3CDTF">2023-11-21T02:09:11Z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8A7E425D4ECE4C1A8FD4AD39DFF63C62_13</vt:lpwstr>
  </property>
</Properties>
</file>