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0" r:id="rId4"/>
    <p:sldId id="263" r:id="rId5"/>
    <p:sldId id="271" r:id="rId6"/>
    <p:sldId id="273" r:id="rId7"/>
    <p:sldId id="272" r:id="rId8"/>
    <p:sldId id="274" r:id="rId9"/>
    <p:sldId id="275" r:id="rId10"/>
    <p:sldId id="277" r:id="rId11"/>
    <p:sldId id="278" r:id="rId12"/>
    <p:sldId id="279" r:id="rId13"/>
    <p:sldId id="280" r:id="rId14"/>
    <p:sldId id="281" r:id="rId15"/>
    <p:sldId id="266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57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dirty="0"/>
              <a:t>谢</a:t>
            </a:r>
            <a:r>
              <a:rPr lang="en-US" altLang="zh-CN" dirty="0"/>
              <a:t>  </a:t>
            </a:r>
            <a:r>
              <a:rPr dirty="0"/>
              <a:t>谢！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sym typeface="+mn-ea"/>
              </a:rPr>
              <a:t>3.15</a:t>
            </a:r>
            <a:endParaRPr lang="zh-CN" altLang="zh-CN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chemeClr val="bg1"/>
              </a:solidFill>
              <a:effectLst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5201" y="3140968"/>
            <a:ext cx="2907665" cy="768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en-US" sz="44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优先级</a:t>
            </a:r>
            <a:endParaRPr kumimoji="0" lang="zh-CN" altLang="en-US" sz="44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 </a:t>
            </a:r>
            <a:r>
              <a:rPr lang="en-US" altLang="zh-CN" sz="1800" kern="0" noProof="0" dirty="0" smtClean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       </a:t>
            </a:r>
            <a:r>
              <a:rPr lang="zh-CN" altLang="zh-CN" sz="1800" kern="0" noProof="0" dirty="0" smtClean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应用</a:t>
            </a:r>
            <a:r>
              <a:rPr lang="en-US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style</a:t>
            </a:r>
            <a:r>
              <a:rPr lang="zh-CN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属性的元素，其行内样式的</a:t>
            </a:r>
            <a:r>
              <a:rPr lang="zh-CN" altLang="zh-CN" sz="1800" kern="0" noProof="0" dirty="0">
                <a:solidFill>
                  <a:srgbClr val="009ED6"/>
                </a:solidFill>
                <a:latin typeface="Arial" panose="020B0604020202020204"/>
                <a:ea typeface="宋体" panose="02010600030101010101" pitchFamily="2" charset="-122"/>
              </a:rPr>
              <a:t>权重非常高</a:t>
            </a:r>
            <a:r>
              <a:rPr lang="zh-CN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，可以理解为远大于</a:t>
            </a:r>
            <a:r>
              <a:rPr lang="en-US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100</a:t>
            </a:r>
            <a:r>
              <a:rPr lang="zh-CN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。总之，</a:t>
            </a:r>
            <a:r>
              <a:rPr lang="zh-CN" altLang="en-US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它</a:t>
            </a:r>
            <a:r>
              <a:rPr lang="zh-CN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拥有比上面提到的选择器都大的优先级。</a:t>
            </a:r>
            <a:r>
              <a:rPr lang="en-US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 </a:t>
            </a:r>
            <a:endParaRPr lang="zh-CN" altLang="zh-CN" sz="1800" kern="0" noProof="0" dirty="0">
              <a:solidFill>
                <a:prstClr val="black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noProof="0" dirty="0" smtClean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四、</a:t>
            </a:r>
            <a:r>
              <a:rPr lang="zh-CN" altLang="zh-CN" kern="0" noProof="0" dirty="0" smtClean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行</a:t>
            </a:r>
            <a:r>
              <a:rPr lang="zh-CN" altLang="zh-CN" kern="0" noProof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内样式</a:t>
            </a:r>
            <a:r>
              <a:rPr lang="zh-CN" altLang="zh-CN" kern="0" noProof="0" dirty="0" smtClean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优先</a:t>
            </a:r>
            <a:r>
              <a:rPr lang="zh-CN" altLang="en-US" kern="0" noProof="0" dirty="0" smtClean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权重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权重相同时，</a:t>
            </a:r>
            <a:r>
              <a:rPr lang="en-US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CSS</a:t>
            </a:r>
            <a:r>
              <a:rPr lang="zh-CN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遵循</a:t>
            </a:r>
            <a:r>
              <a:rPr lang="zh-CN" altLang="zh-CN" sz="1800" kern="0" noProof="0" dirty="0">
                <a:solidFill>
                  <a:srgbClr val="009ED6"/>
                </a:solidFill>
                <a:latin typeface="Arial" panose="020B0604020202020204"/>
                <a:ea typeface="宋体" panose="02010600030101010101" pitchFamily="2" charset="-122"/>
              </a:rPr>
              <a:t>就近原则</a:t>
            </a:r>
            <a:r>
              <a:rPr lang="zh-CN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。也就是说靠近元素的样式具有最大的优先级，或者说排在最后的样式优先级最大。</a:t>
            </a:r>
            <a:endParaRPr lang="en-US" altLang="zh-CN" sz="1800" kern="0" noProof="0" dirty="0">
              <a:solidFill>
                <a:prstClr val="black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rgbClr val="0070C0"/>
                </a:solidFill>
              </a:rPr>
              <a:t>五、就近原则</a:t>
            </a:r>
            <a:endParaRPr lang="zh-CN" altLang="en-US" b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CSS</a:t>
            </a:r>
            <a:r>
              <a:rPr lang="zh-CN" altLang="zh-CN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定义了一个</a:t>
            </a:r>
            <a:r>
              <a:rPr lang="en-US" altLang="zh-CN" kern="0" noProof="0" dirty="0">
                <a:solidFill>
                  <a:srgbClr val="009ED6"/>
                </a:solidFill>
                <a:latin typeface="Arial" panose="020B0604020202020204"/>
                <a:ea typeface="宋体" panose="02010600030101010101" pitchFamily="2" charset="-122"/>
              </a:rPr>
              <a:t>!important</a:t>
            </a:r>
            <a:r>
              <a:rPr lang="zh-CN" altLang="zh-CN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命令，该命令被赋予</a:t>
            </a:r>
            <a:r>
              <a:rPr lang="zh-CN" altLang="zh-CN" kern="0" noProof="0" dirty="0">
                <a:solidFill>
                  <a:srgbClr val="009ED6"/>
                </a:solidFill>
                <a:latin typeface="Arial" panose="020B0604020202020204"/>
                <a:ea typeface="宋体" panose="02010600030101010101" pitchFamily="2" charset="-122"/>
              </a:rPr>
              <a:t>最大的优先级</a:t>
            </a:r>
            <a:r>
              <a:rPr lang="zh-CN" altLang="zh-CN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。也就是说不管权重如何以及样式位置的远近，</a:t>
            </a:r>
            <a:r>
              <a:rPr lang="en-US" altLang="zh-CN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!important</a:t>
            </a:r>
            <a:r>
              <a:rPr lang="zh-CN" altLang="zh-CN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都具有最大优先级</a:t>
            </a:r>
            <a:r>
              <a:rPr lang="zh-CN" altLang="zh-CN" kern="0" noProof="0" dirty="0" smtClean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。</a:t>
            </a:r>
            <a:r>
              <a:rPr lang="zh-CN" altLang="en-US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需要注意的是</a:t>
            </a:r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!important</a:t>
            </a:r>
            <a:r>
              <a:rPr lang="zh-CN" altLang="en-US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要写在分号的前面。</a:t>
            </a:r>
            <a:endParaRPr lang="en-US" altLang="zh-CN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endParaRPr lang="en-US" altLang="zh-CN" b="1" kern="0" noProof="0" dirty="0">
              <a:solidFill>
                <a:srgbClr val="FF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noProof="0" dirty="0" smtClean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六、</a:t>
            </a:r>
            <a:r>
              <a:rPr lang="en-US" altLang="zh-CN" kern="0" noProof="0" dirty="0" smtClean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!</a:t>
            </a:r>
            <a:r>
              <a:rPr lang="en-US" altLang="zh-CN" kern="0" noProof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important</a:t>
            </a:r>
            <a:r>
              <a:rPr lang="zh-CN" altLang="zh-CN" kern="0" noProof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命令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1664" y="2996952"/>
            <a:ext cx="4754103" cy="860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457200">
              <a:buAutoNum type="arabicPeriod"/>
            </a:pPr>
            <a:r>
              <a:rPr lang="zh-CN" altLang="zh-CN" kern="0" dirty="0" smtClean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基础</a:t>
            </a:r>
            <a:r>
              <a:rPr lang="zh-CN" altLang="zh-CN" kern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选择器权重的</a:t>
            </a:r>
            <a:r>
              <a:rPr lang="zh-CN" altLang="zh-CN" kern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叠加</a:t>
            </a:r>
            <a:endParaRPr lang="en-US" altLang="zh-CN" kern="0" dirty="0">
              <a:solidFill>
                <a:srgbClr val="0070C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228600" indent="-457200">
              <a:buAutoNum type="arabicPeriod"/>
            </a:pPr>
            <a:r>
              <a:rPr lang="zh-CN" altLang="en-US" kern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继承样式的</a:t>
            </a:r>
            <a:r>
              <a:rPr lang="zh-CN" altLang="en-US" kern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权重</a:t>
            </a:r>
            <a:endParaRPr lang="en-US" altLang="zh-CN" kern="0" dirty="0">
              <a:solidFill>
                <a:srgbClr val="0070C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228600" indent="-457200">
              <a:buAutoNum type="arabicPeriod"/>
            </a:pPr>
            <a:r>
              <a:rPr lang="zh-CN" altLang="zh-CN" kern="0" noProof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行内样式优先</a:t>
            </a:r>
            <a:r>
              <a:rPr lang="zh-CN" altLang="en-US" kern="0" noProof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权重</a:t>
            </a:r>
            <a:endParaRPr lang="en-US" altLang="zh-CN" kern="0" noProof="0" dirty="0">
              <a:solidFill>
                <a:srgbClr val="0070C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228600" indent="-457200">
              <a:buAutoNum type="arabicPeriod"/>
            </a:pPr>
            <a:r>
              <a:rPr lang="zh-CN" altLang="en-US" kern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就近</a:t>
            </a:r>
            <a:r>
              <a:rPr lang="zh-CN" altLang="en-US" kern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原则</a:t>
            </a:r>
            <a:endParaRPr lang="en-US" altLang="zh-CN" kern="0" dirty="0">
              <a:solidFill>
                <a:srgbClr val="0070C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228600" indent="-457200">
              <a:buAutoNum type="arabicPeriod"/>
            </a:pPr>
            <a:r>
              <a:rPr lang="en-US" altLang="zh-CN" kern="0" noProof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!important</a:t>
            </a:r>
            <a:r>
              <a:rPr lang="zh-CN" altLang="zh-CN" kern="0" noProof="0" dirty="0" smtClean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命令</a:t>
            </a:r>
            <a:endParaRPr lang="en-US" altLang="zh-CN" dirty="0" smtClean="0">
              <a:solidFill>
                <a:srgbClr val="0070C0"/>
              </a:solidFill>
              <a:sym typeface="+mn-ea"/>
            </a:endParaRPr>
          </a:p>
          <a:p>
            <a:pPr marL="228600" indent="-457200">
              <a:buAutoNum type="arabicPeriod"/>
            </a:pPr>
            <a:r>
              <a:rPr lang="en-US" altLang="zh-CN" kern="0" dirty="0" smtClean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kern="0" dirty="0" smtClean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优先级</a:t>
            </a:r>
            <a:endParaRPr lang="en-US" altLang="zh-CN" kern="0" dirty="0" smtClean="0">
              <a:solidFill>
                <a:srgbClr val="0070C0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marL="228600" indent="-457200">
              <a:buAutoNum type="arabicPeriod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3952" y="2996952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其</a:t>
            </a:r>
            <a:r>
              <a:rPr lang="en-US" altLang="zh-CN" dirty="0"/>
              <a:t>CSS</a:t>
            </a:r>
            <a:r>
              <a:rPr lang="zh-CN" altLang="zh-CN" dirty="0"/>
              <a:t>样式代码如下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对应的</a:t>
            </a:r>
            <a:r>
              <a:rPr lang="en-US" altLang="zh-CN" dirty="0"/>
              <a:t>HTML</a:t>
            </a:r>
            <a:r>
              <a:rPr lang="zh-CN" altLang="zh-CN" dirty="0"/>
              <a:t>结构为：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sym typeface="+mn-ea"/>
              </a:rPr>
              <a:t>一、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CSS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优先级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05526" y="2044746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p{ </a:t>
            </a:r>
            <a:r>
              <a:rPr lang="en-US" altLang="zh-CN" dirty="0" err="1"/>
              <a:t>color:red</a:t>
            </a:r>
            <a:r>
              <a:rPr lang="en-US" altLang="zh-CN" dirty="0"/>
              <a:t>;}              /*</a:t>
            </a:r>
            <a:r>
              <a:rPr lang="zh-CN" altLang="zh-CN" dirty="0"/>
              <a:t>标记样式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.blue{ </a:t>
            </a:r>
            <a:r>
              <a:rPr lang="en-US" altLang="zh-CN" dirty="0" err="1"/>
              <a:t>color:green</a:t>
            </a:r>
            <a:r>
              <a:rPr lang="en-US" altLang="zh-CN" dirty="0"/>
              <a:t>;}       /*class</a:t>
            </a:r>
            <a:r>
              <a:rPr lang="zh-CN" altLang="zh-CN" dirty="0"/>
              <a:t>样式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#header{ </a:t>
            </a:r>
            <a:r>
              <a:rPr lang="en-US" altLang="zh-CN" dirty="0" err="1"/>
              <a:t>color:blue</a:t>
            </a:r>
            <a:r>
              <a:rPr lang="en-US" altLang="zh-CN" dirty="0"/>
              <a:t>;}      /*id</a:t>
            </a:r>
            <a:r>
              <a:rPr lang="zh-CN" altLang="zh-CN" dirty="0"/>
              <a:t>样式</a:t>
            </a:r>
            <a:r>
              <a:rPr lang="en-US" altLang="zh-CN" dirty="0"/>
              <a:t>*/</a:t>
            </a:r>
            <a:endParaRPr lang="zh-CN" altLang="zh-CN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05526" y="3818959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&lt;p id="header" class="blue"&gt;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帮帮我，我到底显示什么颜色？</a:t>
            </a:r>
            <a:endParaRPr lang="zh-CN" altLang="zh-CN" dirty="0"/>
          </a:p>
          <a:p>
            <a:r>
              <a:rPr lang="en-US" altLang="zh-CN" dirty="0"/>
              <a:t>&lt;/p&gt;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70C0"/>
                </a:solidFill>
                <a:sym typeface="+mn-ea"/>
              </a:rPr>
              <a:t>一、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 CSS</a:t>
            </a:r>
            <a:r>
              <a:rPr dirty="0">
                <a:solidFill>
                  <a:srgbClr val="0070C0"/>
                </a:solidFill>
                <a:sym typeface="+mn-ea"/>
              </a:rPr>
              <a:t>优先级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19536" y="1052736"/>
            <a:ext cx="8352928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同一个元素可以使用多个规则来指定它的同一样式（比如字体颜色），每个规则都有自己的选择器。显然最终只有一个规则起作用（不可能一个字既是红色又是绿色），那么该规则的特殊性最高，特殊性即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lang="zh-CN" altLang="en-US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优先级</a:t>
            </a:r>
            <a:r>
              <a:rPr lang="zh-CN" altLang="en-US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zh-CN" altLang="en-US" sz="2000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CSS</a:t>
            </a:r>
            <a:r>
              <a:rPr lang="zh-CN" altLang="en-US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的选择器是有</a:t>
            </a:r>
            <a:r>
              <a:rPr lang="zh-CN" altLang="en-US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权重</a:t>
            </a:r>
            <a:r>
              <a:rPr lang="zh-CN" altLang="en-US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的，当不同选择器的样式设置有冲突时，会采用权重高的选择器设置样式。权重（即优先级）的规则如下，权重越高，优先级越高。</a:t>
            </a:r>
            <a:endParaRPr lang="en-US" altLang="zh-CN" sz="2000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719736" y="3501008"/>
          <a:ext cx="5832475" cy="2701980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3260725"/>
                <a:gridCol w="2571750"/>
              </a:tblGrid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n-ea"/>
                          <a:ea typeface="+mn-ea"/>
                        </a:rPr>
                        <a:t>名字</a:t>
                      </a:r>
                      <a:endParaRPr lang="zh-CN" sz="2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>
                          <a:effectLst/>
                          <a:latin typeface="+mn-ea"/>
                          <a:ea typeface="+mn-ea"/>
                        </a:rPr>
                        <a:t>权值</a:t>
                      </a:r>
                      <a:endParaRPr lang="zh-CN" sz="2000" b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内联样式表</a:t>
                      </a:r>
                      <a:endParaRPr lang="zh-CN" altLang="en-US" sz="20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lang="zh-CN" sz="2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47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选择</a:t>
                      </a: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器</a:t>
                      </a:r>
                      <a:endParaRPr lang="zh-CN" altLang="en-US" sz="20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lang="zh-CN" sz="2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6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类</a:t>
                      </a: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选择器</a:t>
                      </a:r>
                      <a:endParaRPr lang="zh-CN" altLang="en-US" sz="20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sz="2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61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标记选择</a:t>
                      </a: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器</a:t>
                      </a:r>
                      <a:endParaRPr lang="zh-CN" altLang="en-US" sz="20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2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其</a:t>
            </a:r>
            <a:r>
              <a:rPr lang="en-US" altLang="zh-CN" dirty="0"/>
              <a:t>CSS</a:t>
            </a:r>
            <a:r>
              <a:rPr lang="zh-CN" altLang="zh-CN" dirty="0"/>
              <a:t>样式代码如下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对应的</a:t>
            </a:r>
            <a:r>
              <a:rPr lang="en-US" altLang="zh-CN" dirty="0"/>
              <a:t>HTML</a:t>
            </a:r>
            <a:r>
              <a:rPr lang="zh-CN" altLang="zh-CN" dirty="0"/>
              <a:t>结构为：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sym typeface="+mn-ea"/>
              </a:rPr>
              <a:t>一、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CSS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优先级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05526" y="2044746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p{ </a:t>
            </a:r>
            <a:r>
              <a:rPr lang="en-US" altLang="zh-CN" dirty="0" err="1"/>
              <a:t>color:red</a:t>
            </a:r>
            <a:r>
              <a:rPr lang="en-US" altLang="zh-CN" dirty="0"/>
              <a:t>;}              /*</a:t>
            </a:r>
            <a:r>
              <a:rPr lang="zh-CN" altLang="zh-CN" dirty="0"/>
              <a:t>标记样式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.blue{ </a:t>
            </a:r>
            <a:r>
              <a:rPr lang="en-US" altLang="zh-CN" dirty="0" err="1"/>
              <a:t>color:green</a:t>
            </a:r>
            <a:r>
              <a:rPr lang="en-US" altLang="zh-CN" dirty="0"/>
              <a:t>;}       /*class</a:t>
            </a:r>
            <a:r>
              <a:rPr lang="zh-CN" altLang="zh-CN" dirty="0"/>
              <a:t>样式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#header{ </a:t>
            </a:r>
            <a:r>
              <a:rPr lang="en-US" altLang="zh-CN" dirty="0" err="1"/>
              <a:t>color:blue</a:t>
            </a:r>
            <a:r>
              <a:rPr lang="en-US" altLang="zh-CN" dirty="0"/>
              <a:t>;}      /*id</a:t>
            </a:r>
            <a:r>
              <a:rPr lang="zh-CN" altLang="zh-CN" dirty="0"/>
              <a:t>样式</a:t>
            </a:r>
            <a:r>
              <a:rPr lang="en-US" altLang="zh-CN" dirty="0"/>
              <a:t>*/</a:t>
            </a:r>
            <a:endParaRPr lang="zh-CN" altLang="zh-CN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05526" y="3818959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&lt;p id="header" class="blue"&gt;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帮帮我，我到底显示什么颜色？</a:t>
            </a:r>
            <a:endParaRPr lang="zh-CN" altLang="zh-CN" dirty="0"/>
          </a:p>
          <a:p>
            <a:r>
              <a:rPr lang="en-US" altLang="zh-CN" dirty="0"/>
              <a:t>&lt;/p&gt;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4636159" y="4455884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蓝色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通常情况下，对于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多个选择器组成的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复合选择器的权重为组成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它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的基础选择器权重的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叠加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p strong{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color:black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}                                     /*</a:t>
            </a:r>
            <a:r>
              <a:rPr lang="zh-CN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权重为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:1+1*/</a:t>
            </a:r>
            <a:endParaRPr lang="zh-CN" altLang="zh-CN" noProof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strong.blue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{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color:green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;}                              /*</a:t>
            </a:r>
            <a:r>
              <a:rPr lang="zh-CN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权重为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:1+10*/</a:t>
            </a:r>
            <a:endParaRPr lang="zh-CN" altLang="zh-CN" noProof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.father strong{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color:yellow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}                           /*</a:t>
            </a:r>
            <a:r>
              <a:rPr lang="zh-CN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权重为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:10+1*/</a:t>
            </a:r>
            <a:endParaRPr lang="zh-CN" altLang="zh-CN" noProof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p.father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strong{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color:orange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;}                       /*</a:t>
            </a:r>
            <a:r>
              <a:rPr lang="zh-CN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权重为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:1+10+1*/</a:t>
            </a:r>
            <a:endParaRPr lang="zh-CN" altLang="zh-CN" noProof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p.father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.blue{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color:gold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;}                             /*</a:t>
            </a:r>
            <a:r>
              <a:rPr lang="zh-CN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权重为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:1+10+10*/ </a:t>
            </a:r>
            <a:endParaRPr lang="zh-CN" altLang="zh-CN" noProof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#header strong{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color:pink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;}                          /*</a:t>
            </a:r>
            <a:r>
              <a:rPr lang="zh-CN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权重为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:100+1*/ </a:t>
            </a:r>
            <a:endParaRPr lang="zh-CN" altLang="zh-CN" noProof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#header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strong.blue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{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color:red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;}                    /*</a:t>
            </a:r>
            <a:r>
              <a:rPr lang="zh-CN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权重为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:100+1+10*/</a:t>
            </a:r>
            <a:endParaRPr lang="zh-CN" altLang="zh-CN" noProof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二、</a:t>
            </a:r>
            <a:r>
              <a:rPr lang="zh-CN" altLang="zh-CN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zh-CN" altLang="zh-CN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选择器权重的叠加</a:t>
            </a:r>
            <a:endParaRPr lang="zh-CN" alt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3900" y="876935"/>
            <a:ext cx="10235045" cy="12144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&lt;p class="father" id="header" &gt;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&lt;strong class="blue"&gt;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文本的颜色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&lt;/strong&gt;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&lt;/p&gt;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44036" y="1022489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红色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二、</a:t>
            </a:r>
            <a:r>
              <a:rPr lang="zh-CN" altLang="zh-CN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基础选择器权重的叠加</a:t>
            </a:r>
            <a:endParaRPr lang="zh-CN" altLang="en-US" dirty="0"/>
          </a:p>
        </p:txBody>
      </p:sp>
      <p:pic>
        <p:nvPicPr>
          <p:cNvPr id="4" name="Picture 10" descr="注意小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7937" y="1745454"/>
            <a:ext cx="3761290" cy="383555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组合 4"/>
          <p:cNvGrpSpPr/>
          <p:nvPr/>
        </p:nvGrpSpPr>
        <p:grpSpPr>
          <a:xfrm>
            <a:off x="5238751" y="2382475"/>
            <a:ext cx="5080133" cy="2213770"/>
            <a:chOff x="3665593" y="2814232"/>
            <a:chExt cx="4473700" cy="1949678"/>
          </a:xfrm>
        </p:grpSpPr>
        <p:sp>
          <p:nvSpPr>
            <p:cNvPr id="6" name="圆角矩形标注 5"/>
            <p:cNvSpPr/>
            <p:nvPr/>
          </p:nvSpPr>
          <p:spPr bwMode="auto">
            <a:xfrm rot="5400000">
              <a:off x="4927604" y="1552221"/>
              <a:ext cx="1949678" cy="4473700"/>
            </a:xfrm>
            <a:prstGeom prst="wedgeRoundRectCallou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72255" y="3104304"/>
              <a:ext cx="4086411" cy="11791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对于多个选择器组成的</a:t>
              </a:r>
              <a:r>
                <a:rPr lang="zh-CN" altLang="zh-CN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复合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选择器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的权重为组成</a:t>
              </a:r>
              <a:r>
                <a:rPr lang="zh-CN" altLang="en-US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它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的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基础选择器权重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的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叠加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，但是这种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叠加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并不是简单的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数字之和</a:t>
              </a:r>
              <a:r>
                <a:rPr lang="zh-CN" altLang="zh-CN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8325" y="1724781"/>
            <a:ext cx="7590476" cy="2485714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二、</a:t>
            </a:r>
            <a:r>
              <a:rPr lang="zh-CN" altLang="zh-CN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基础选择器权重的叠加</a:t>
            </a: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091" y="2465194"/>
            <a:ext cx="263842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23900" y="1620982"/>
            <a:ext cx="10439400" cy="4556298"/>
          </a:xfrm>
        </p:spPr>
        <p:txBody>
          <a:bodyPr/>
          <a:lstStyle/>
          <a:p>
            <a:r>
              <a:rPr lang="en-US" altLang="zh-CN" dirty="0" smtClean="0"/>
              <a:t>    </a:t>
            </a:r>
            <a:r>
              <a:rPr lang="zh-CN" altLang="zh-CN" dirty="0" smtClean="0"/>
              <a:t>复合</a:t>
            </a:r>
            <a:r>
              <a:rPr lang="zh-CN" altLang="zh-CN" dirty="0"/>
              <a:t>选择器的权重无论为多少个标记选择器的叠加，其权重都不会高于类选择器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同理，复合选择</a:t>
            </a:r>
            <a:r>
              <a:rPr lang="zh-CN" altLang="zh-CN" dirty="0"/>
              <a:t>器的权重无论为多少个类选择器和标记选择器的叠加，其权重都不会高于</a:t>
            </a:r>
            <a:r>
              <a:rPr lang="en-US" altLang="zh-CN" dirty="0"/>
              <a:t>id</a:t>
            </a:r>
            <a:r>
              <a:rPr lang="zh-CN" altLang="zh-CN" dirty="0"/>
              <a:t>选择</a:t>
            </a:r>
            <a:r>
              <a:rPr lang="zh-CN" altLang="zh-CN" dirty="0" smtClean="0"/>
              <a:t>器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二、</a:t>
            </a:r>
            <a:r>
              <a:rPr lang="zh-CN" altLang="zh-CN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基础选择器权重的叠加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>
                <a:solidFill>
                  <a:srgbClr val="009ED6"/>
                </a:solidFill>
              </a:rPr>
              <a:t>继承样式</a:t>
            </a:r>
            <a:r>
              <a:rPr lang="zh-CN" altLang="zh-CN" dirty="0" smtClean="0"/>
              <a:t>的权重为</a:t>
            </a:r>
            <a:r>
              <a:rPr lang="en-US" altLang="zh-CN" dirty="0" smtClean="0">
                <a:solidFill>
                  <a:srgbClr val="009ED6"/>
                </a:solidFill>
              </a:rPr>
              <a:t>0</a:t>
            </a:r>
            <a:r>
              <a:rPr lang="zh-CN" altLang="zh-CN" dirty="0" smtClean="0"/>
              <a:t>。即在嵌套结构中，不管父元素样式的权重多大，被子元素继承时，</a:t>
            </a:r>
            <a:r>
              <a:rPr lang="zh-CN" altLang="en-US" dirty="0" smtClean="0"/>
              <a:t>它</a:t>
            </a:r>
            <a:r>
              <a:rPr lang="zh-CN" altLang="zh-CN" dirty="0" smtClean="0"/>
              <a:t>的权重都为</a:t>
            </a:r>
            <a:r>
              <a:rPr lang="en-US" altLang="zh-CN" dirty="0" smtClean="0">
                <a:solidFill>
                  <a:srgbClr val="009ED6"/>
                </a:solidFill>
              </a:rPr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代码：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对应的结构：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虽然</a:t>
            </a:r>
            <a:r>
              <a:rPr lang="en-US" altLang="zh-CN" dirty="0"/>
              <a:t>#header</a:t>
            </a:r>
            <a:r>
              <a:rPr lang="zh-CN" altLang="zh-CN" dirty="0"/>
              <a:t>具有权重</a:t>
            </a:r>
            <a:r>
              <a:rPr lang="en-US" altLang="zh-CN" dirty="0"/>
              <a:t>100</a:t>
            </a:r>
            <a:r>
              <a:rPr lang="zh-CN" altLang="zh-CN" dirty="0"/>
              <a:t>，但被</a:t>
            </a:r>
            <a:r>
              <a:rPr lang="en-US" altLang="zh-CN" dirty="0"/>
              <a:t>strong</a:t>
            </a:r>
            <a:r>
              <a:rPr lang="zh-CN" altLang="zh-CN" dirty="0"/>
              <a:t>继承时权重为</a:t>
            </a:r>
            <a:r>
              <a:rPr lang="en-US" altLang="zh-CN" dirty="0"/>
              <a:t>0</a:t>
            </a:r>
            <a:r>
              <a:rPr lang="zh-CN" altLang="zh-CN" dirty="0"/>
              <a:t>，而</a:t>
            </a:r>
            <a:r>
              <a:rPr lang="en-US" altLang="zh-CN" dirty="0"/>
              <a:t>strong</a:t>
            </a:r>
            <a:r>
              <a:rPr lang="zh-CN" altLang="zh-CN" dirty="0"/>
              <a:t>选择器的权重虽然仅为</a:t>
            </a:r>
            <a:r>
              <a:rPr lang="en-US" altLang="zh-CN" dirty="0"/>
              <a:t>1</a:t>
            </a:r>
            <a:r>
              <a:rPr lang="zh-CN" altLang="zh-CN" dirty="0"/>
              <a:t>，但</a:t>
            </a:r>
            <a:r>
              <a:rPr lang="zh-CN" altLang="en-US" dirty="0"/>
              <a:t>它</a:t>
            </a:r>
            <a:r>
              <a:rPr lang="zh-CN" altLang="zh-CN" dirty="0"/>
              <a:t>大于继承样式的权重，所以页面中的文本显示为红色。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三、继承样式的权重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28520" y="2747330"/>
            <a:ext cx="6637338" cy="646331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strong{ </a:t>
            </a:r>
            <a:r>
              <a:rPr lang="en-US" altLang="zh-CN" dirty="0" err="1"/>
              <a:t>color:red</a:t>
            </a:r>
            <a:r>
              <a:rPr lang="en-US" altLang="zh-CN" dirty="0"/>
              <a:t>;}</a:t>
            </a:r>
            <a:endParaRPr lang="zh-CN" altLang="zh-CN" dirty="0"/>
          </a:p>
          <a:p>
            <a:r>
              <a:rPr lang="en-US" altLang="zh-CN" dirty="0"/>
              <a:t>#header{ </a:t>
            </a:r>
            <a:r>
              <a:rPr lang="en-US" altLang="zh-CN" dirty="0" err="1"/>
              <a:t>color:green</a:t>
            </a:r>
            <a:r>
              <a:rPr lang="en-US" altLang="zh-CN" dirty="0"/>
              <a:t>;}</a:t>
            </a:r>
            <a:endParaRPr lang="zh-CN" altLang="zh-CN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28520" y="4323805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&lt;p id="header" class="blue"&gt;</a:t>
            </a:r>
            <a:endParaRPr lang="zh-CN" altLang="zh-CN" dirty="0"/>
          </a:p>
          <a:p>
            <a:r>
              <a:rPr lang="en-US" altLang="zh-CN" dirty="0"/>
              <a:t>	&lt;strong&gt;</a:t>
            </a:r>
            <a:r>
              <a:rPr lang="zh-CN" altLang="zh-CN" dirty="0"/>
              <a:t>继承样式不如自己定义</a:t>
            </a:r>
            <a:r>
              <a:rPr lang="en-US" altLang="zh-CN" dirty="0"/>
              <a:t>&lt;/strong&gt;</a:t>
            </a:r>
            <a:endParaRPr lang="zh-CN" altLang="zh-CN" dirty="0"/>
          </a:p>
          <a:p>
            <a:r>
              <a:rPr lang="en-US" altLang="zh-CN" dirty="0"/>
              <a:t>&lt;/p&gt;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commondata" val="eyJoZGlkIjoiOWJhMmVjMmFmZTgzZjZjY2U2NTllOTg1ZTMxMWU2ODA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1940</Words>
  <Application>WPS 演示</Application>
  <PresentationFormat>宽屏</PresentationFormat>
  <Paragraphs>145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Times New Roman</vt:lpstr>
      <vt:lpstr>Arial</vt:lpstr>
      <vt:lpstr>Arial Unicode MS</vt:lpstr>
      <vt:lpstr>Arial Black</vt:lpstr>
      <vt:lpstr>Calibri</vt:lpstr>
      <vt:lpstr>1_Office 主题​​</vt:lpstr>
      <vt:lpstr>4.14</vt:lpstr>
      <vt:lpstr>一、 CSS优先级</vt:lpstr>
      <vt:lpstr>一、 CSS优先级</vt:lpstr>
      <vt:lpstr>一、 CSS优先级</vt:lpstr>
      <vt:lpstr>二、基础选择器权重的叠加</vt:lpstr>
      <vt:lpstr>二、基础选择器权重的叠加</vt:lpstr>
      <vt:lpstr>二、基础选择器权重的叠加</vt:lpstr>
      <vt:lpstr>二、基础选择器权重的叠加</vt:lpstr>
      <vt:lpstr>三、继承样式的权重</vt:lpstr>
      <vt:lpstr>四、行内样式优先权重</vt:lpstr>
      <vt:lpstr>五、就近原则</vt:lpstr>
      <vt:lpstr>六、!important命令</vt:lpstr>
      <vt:lpstr>小结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4.14</dc:title>
  <dc:creator>Administrator</dc:creator>
  <cp:lastModifiedBy>郭福燕</cp:lastModifiedBy>
  <cp:revision>12</cp:revision>
  <dcterms:created xsi:type="dcterms:W3CDTF">2023-11-14T16:43:00Z</dcterms:created>
  <dcterms:modified xsi:type="dcterms:W3CDTF">2024-09-20T01:09:28Z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F98BF933278C4ECAA7BE36222878AF8F_12</vt:lpwstr>
  </property>
  <property fmtid="{D5CDD505-2E9C-101B-9397-08002B2CF9AE}" pid="3" name="KSOProductBuildVer">
    <vt:lpwstr>2052-12.1.0.15374</vt:lpwstr>
  </property>
</Properties>
</file>